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embeddedFontLs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0"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cae17ade37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cae17ade37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d68fc678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750"/>
              </a:spcBef>
              <a:spcAft>
                <a:spcPts val="0"/>
              </a:spcAft>
              <a:buNone/>
            </a:pPr>
            <a:endParaRPr>
              <a:solidFill>
                <a:schemeClr val="dk1"/>
              </a:solidFill>
            </a:endParaRPr>
          </a:p>
          <a:p>
            <a:pPr marL="0" lvl="0" indent="0" algn="l" rtl="0">
              <a:lnSpc>
                <a:spcPct val="100000"/>
              </a:lnSpc>
              <a:spcBef>
                <a:spcPts val="750"/>
              </a:spcBef>
              <a:spcAft>
                <a:spcPts val="0"/>
              </a:spcAft>
              <a:buNone/>
            </a:pPr>
            <a:r>
              <a:rPr lang="en-US">
                <a:solidFill>
                  <a:schemeClr val="dk1"/>
                </a:solidFill>
              </a:rPr>
              <a:t>Language assistance plans are referred to by a variety of names often associated with the specific educational approach adopted by a district. </a:t>
            </a:r>
            <a:endParaRPr>
              <a:solidFill>
                <a:schemeClr val="dk1"/>
              </a:solidFill>
            </a:endParaRPr>
          </a:p>
          <a:p>
            <a:pPr marL="0" lvl="0" indent="0" algn="l" rtl="0">
              <a:lnSpc>
                <a:spcPct val="100000"/>
              </a:lnSpc>
              <a:spcBef>
                <a:spcPts val="750"/>
              </a:spcBef>
              <a:spcAft>
                <a:spcPts val="0"/>
              </a:spcAft>
              <a:buClr>
                <a:schemeClr val="dk1"/>
              </a:buClr>
              <a:buSzPts val="1100"/>
              <a:buFont typeface="Arial"/>
              <a:buNone/>
            </a:pPr>
            <a:r>
              <a:rPr lang="en-US">
                <a:solidFill>
                  <a:schemeClr val="dk1"/>
                </a:solidFill>
              </a:rPr>
              <a:t>(Lau Plan, LIEP Plan, Provision of EL Services, etc.) For purposes of these materials, we have used the generic term ELL plan.</a:t>
            </a:r>
            <a:endParaRPr>
              <a:solidFill>
                <a:schemeClr val="dk1"/>
              </a:solidFill>
            </a:endParaRPr>
          </a:p>
          <a:p>
            <a:pPr marL="0" lvl="0" indent="0" algn="l" rtl="0">
              <a:spcBef>
                <a:spcPts val="0"/>
              </a:spcBef>
              <a:spcAft>
                <a:spcPts val="0"/>
              </a:spcAft>
              <a:buNone/>
            </a:pPr>
            <a:endParaRPr/>
          </a:p>
        </p:txBody>
      </p:sp>
      <p:sp>
        <p:nvSpPr>
          <p:cNvPr id="121" name="Google Shape;121;g26d68fc678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d68fc678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d68fc678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d68fc678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d68fc678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ebb769d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ebb769d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chemeClr val="dk1"/>
              </a:buClr>
              <a:buSzPts val="1400"/>
              <a:buChar char="●"/>
            </a:pPr>
            <a:r>
              <a:rPr lang="en-US" sz="1400" b="1">
                <a:solidFill>
                  <a:schemeClr val="dk1"/>
                </a:solidFill>
              </a:rPr>
              <a:t>, and may include activities that—</a:t>
            </a:r>
            <a:endParaRPr sz="1400" b="1">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improve and increase teachers’—</a:t>
            </a:r>
            <a:endParaRPr sz="1000">
              <a:solidFill>
                <a:schemeClr val="dk1"/>
              </a:solidFill>
            </a:endParaRPr>
          </a:p>
          <a:p>
            <a:pPr marL="1371600" lvl="2" indent="-292100" algn="l" rtl="0">
              <a:lnSpc>
                <a:spcPct val="115000"/>
              </a:lnSpc>
              <a:spcBef>
                <a:spcPts val="0"/>
              </a:spcBef>
              <a:spcAft>
                <a:spcPts val="0"/>
              </a:spcAft>
              <a:buClr>
                <a:schemeClr val="dk1"/>
              </a:buClr>
              <a:buSzPts val="1000"/>
              <a:buAutoNum type="romanUcPeriod"/>
            </a:pPr>
            <a:r>
              <a:rPr lang="en-US" sz="1000">
                <a:solidFill>
                  <a:schemeClr val="dk1"/>
                </a:solidFill>
              </a:rPr>
              <a:t>knowledge of the academic subjects the teachers teach;</a:t>
            </a:r>
            <a:endParaRPr sz="1000">
              <a:solidFill>
                <a:schemeClr val="dk1"/>
              </a:solidFill>
            </a:endParaRPr>
          </a:p>
          <a:p>
            <a:pPr marL="1371600" lvl="2" indent="-292100" algn="l" rtl="0">
              <a:lnSpc>
                <a:spcPct val="115000"/>
              </a:lnSpc>
              <a:spcBef>
                <a:spcPts val="0"/>
              </a:spcBef>
              <a:spcAft>
                <a:spcPts val="0"/>
              </a:spcAft>
              <a:buClr>
                <a:schemeClr val="dk1"/>
              </a:buClr>
              <a:buSzPts val="1000"/>
              <a:buAutoNum type="romanUcPeriod"/>
            </a:pPr>
            <a:r>
              <a:rPr lang="en-US" sz="1000">
                <a:solidFill>
                  <a:schemeClr val="dk1"/>
                </a:solidFill>
              </a:rPr>
              <a:t>understanding of how students learn; and</a:t>
            </a:r>
            <a:endParaRPr sz="1000">
              <a:solidFill>
                <a:schemeClr val="dk1"/>
              </a:solidFill>
            </a:endParaRPr>
          </a:p>
          <a:p>
            <a:pPr marL="1371600" lvl="2" indent="-292100" algn="l" rtl="0">
              <a:lnSpc>
                <a:spcPct val="115000"/>
              </a:lnSpc>
              <a:spcBef>
                <a:spcPts val="0"/>
              </a:spcBef>
              <a:spcAft>
                <a:spcPts val="0"/>
              </a:spcAft>
              <a:buClr>
                <a:schemeClr val="dk1"/>
              </a:buClr>
              <a:buSzPts val="1000"/>
              <a:buAutoNum type="romanUcPeriod"/>
            </a:pPr>
            <a:r>
              <a:rPr lang="en-US" sz="1000">
                <a:solidFill>
                  <a:schemeClr val="dk1"/>
                </a:solidFill>
              </a:rPr>
              <a:t>ability to analyze student work and achievement from multiple sources, including how to adjust instructional strategies, assessments, and materials based on such analysis;</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are an integral part of broad schoolwide and district-wide educational improvement plans;</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allow personalized plans for each educator to address the educator’s specific needs identified in observation or other feedback;</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improve classroom management skills;</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support the recruitment, hiring, and training of effective teachers, including teachers who became certified through State and local alternative routes to certification;</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advance teacher understanding of—</a:t>
            </a:r>
            <a:endParaRPr sz="1000">
              <a:solidFill>
                <a:schemeClr val="dk1"/>
              </a:solidFill>
            </a:endParaRPr>
          </a:p>
          <a:p>
            <a:pPr marL="1371600" lvl="2" indent="-292100" algn="l" rtl="0">
              <a:lnSpc>
                <a:spcPct val="115000"/>
              </a:lnSpc>
              <a:spcBef>
                <a:spcPts val="0"/>
              </a:spcBef>
              <a:spcAft>
                <a:spcPts val="0"/>
              </a:spcAft>
              <a:buClr>
                <a:schemeClr val="dk1"/>
              </a:buClr>
              <a:buSzPts val="1000"/>
              <a:buAutoNum type="romanUcPeriod"/>
            </a:pPr>
            <a:r>
              <a:rPr lang="en-US" sz="1000">
                <a:solidFill>
                  <a:schemeClr val="dk1"/>
                </a:solidFill>
              </a:rPr>
              <a:t>effective instructional strategies that are evidence-based; and</a:t>
            </a:r>
            <a:endParaRPr sz="1000">
              <a:solidFill>
                <a:schemeClr val="dk1"/>
              </a:solidFill>
            </a:endParaRPr>
          </a:p>
          <a:p>
            <a:pPr marL="1371600" lvl="2" indent="-292100" algn="l" rtl="0">
              <a:lnSpc>
                <a:spcPct val="115000"/>
              </a:lnSpc>
              <a:spcBef>
                <a:spcPts val="0"/>
              </a:spcBef>
              <a:spcAft>
                <a:spcPts val="0"/>
              </a:spcAft>
              <a:buClr>
                <a:schemeClr val="dk1"/>
              </a:buClr>
              <a:buSzPts val="1000"/>
              <a:buAutoNum type="romanUcPeriod"/>
            </a:pPr>
            <a:r>
              <a:rPr lang="en-US" sz="1000">
                <a:solidFill>
                  <a:schemeClr val="dk1"/>
                </a:solidFill>
              </a:rPr>
              <a:t>strategies for improving student academic achievement or substantially increasing the knowledge and teaching skills of teachers;</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are aligned with, and directly related to, academic goals of the school or local educational agency;</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are developed with extensive participation of teachers, principals, other school leaders, parents, representatives of Indian tribes (as applicable), and administrators of schools to be served under this Act;</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are designed to give teachers of English learners, and other teachers and instructional staff, the knowledge and skills to provide instruction and appropriate language and academic support services to those children, including the appropriate use of curricula and assessments;</a:t>
            </a:r>
            <a:endParaRPr sz="1000">
              <a:solidFill>
                <a:schemeClr val="dk1"/>
              </a:solidFill>
            </a:endParaRPr>
          </a:p>
          <a:p>
            <a:pPr marL="914400" lvl="1" indent="-292100" algn="l" rtl="0">
              <a:lnSpc>
                <a:spcPct val="115000"/>
              </a:lnSpc>
              <a:spcBef>
                <a:spcPts val="0"/>
              </a:spcBef>
              <a:spcAft>
                <a:spcPts val="0"/>
              </a:spcAft>
              <a:buClr>
                <a:schemeClr val="dk1"/>
              </a:buClr>
              <a:buSzPts val="1000"/>
              <a:buAutoNum type="romanLcPeriod"/>
            </a:pPr>
            <a:r>
              <a:rPr lang="en-US" sz="1000">
                <a:solidFill>
                  <a:schemeClr val="dk1"/>
                </a:solidFill>
              </a:rPr>
              <a:t>to the extent appropriate, provide training for teachers, principals, and other school leaders in the use of technology (including education about the harms of copyright piracy), so that technology and technology applications are effectively used in the classroom to improve teaching and learning in the curricula and academic subjects in which the teachers teach;</a:t>
            </a:r>
            <a:endParaRPr sz="10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d68fc678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6d68fc678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ae17ade37_2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cae17ade37_2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93e814c9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2c93e814c9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cae17ade37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cae17ade37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cae13d6729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cae13d6729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d68fc678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26d68fc678d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ebed9e18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6ebed9e18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ae13d6729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ae13d672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d68fc678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6d68fc678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d68fc678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d68fc678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d68fc678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6d68fc678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d68fc678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6d68fc678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d68fc678d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6d68fc678d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d68fc678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6d68fc678d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d68fc678d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d68fc678d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ae17ade3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ae17ade3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ae17ade3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cae17ade3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ae17ade37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ae17ade37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2023-24…35,187 public school ELs</a:t>
            </a:r>
            <a:endParaRPr/>
          </a:p>
          <a:p>
            <a:pPr marL="0" lvl="0" indent="0" algn="l" rtl="0">
              <a:spcBef>
                <a:spcPts val="0"/>
              </a:spcBef>
              <a:spcAft>
                <a:spcPts val="0"/>
              </a:spcAft>
              <a:buNone/>
            </a:pPr>
            <a:r>
              <a:rPr lang="en-US"/>
              <a:t>2022-23…1034 nonpublic school ELs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c93e814c9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c93e814c9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6d68fc678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6d68fc678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203200" lvl="0" indent="0" algn="l" rtl="0">
              <a:lnSpc>
                <a:spcPct val="142857"/>
              </a:lnSpc>
              <a:spcBef>
                <a:spcPts val="0"/>
              </a:spcBef>
              <a:spcAft>
                <a:spcPts val="0"/>
              </a:spcAft>
              <a:buNone/>
            </a:pPr>
            <a:r>
              <a:rPr lang="en-US" sz="1050">
                <a:solidFill>
                  <a:srgbClr val="444746"/>
                </a:solidFill>
                <a:latin typeface="Roboto"/>
                <a:ea typeface="Roboto"/>
                <a:cs typeface="Roboto"/>
                <a:sym typeface="Roboto"/>
              </a:rPr>
              <a:t>18 subgrants 23-24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d68fc678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d68fc678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d68fc678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d68fc678d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d68fc678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d68fc678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d68fc678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d68fc678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4500"/>
              <a:buFont typeface="Arial"/>
              <a:buNone/>
              <a:defRPr sz="4500"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289270" y="3838162"/>
            <a:ext cx="11636700" cy="1282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lt1"/>
              </a:buClr>
              <a:buSzPts val="2400"/>
              <a:buNone/>
              <a:defRPr sz="2400" b="1">
                <a:solidFill>
                  <a:schemeClr val="lt1"/>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pic>
        <p:nvPicPr>
          <p:cNvPr id="11" name="Google Shape;11;p2"/>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50"/>
        <p:cNvGrpSpPr/>
        <p:nvPr/>
      </p:nvGrpSpPr>
      <p:grpSpPr>
        <a:xfrm>
          <a:off x="0" y="0"/>
          <a:ext cx="0" cy="0"/>
          <a:chOff x="0" y="0"/>
          <a:chExt cx="0" cy="0"/>
        </a:xfrm>
      </p:grpSpPr>
      <p:sp>
        <p:nvSpPr>
          <p:cNvPr id="51" name="Google Shape;51;p12"/>
          <p:cNvSpPr/>
          <p:nvPr/>
        </p:nvSpPr>
        <p:spPr>
          <a:xfrm>
            <a:off x="0" y="0"/>
            <a:ext cx="12192000" cy="11928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2"/>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2"/>
          <p:cNvSpPr txBox="1">
            <a:spLocks noGrp="1"/>
          </p:cNvSpPr>
          <p:nvPr>
            <p:ph type="body" idx="1"/>
          </p:nvPr>
        </p:nvSpPr>
        <p:spPr>
          <a:xfrm>
            <a:off x="892799" y="1548641"/>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54" name="Google Shape;54;p12"/>
          <p:cNvSpPr txBox="1">
            <a:spLocks noGrp="1"/>
          </p:cNvSpPr>
          <p:nvPr>
            <p:ph type="body" idx="2"/>
          </p:nvPr>
        </p:nvSpPr>
        <p:spPr>
          <a:xfrm>
            <a:off x="892799" y="2372553"/>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5" name="Google Shape;55;p12"/>
          <p:cNvSpPr txBox="1">
            <a:spLocks noGrp="1"/>
          </p:cNvSpPr>
          <p:nvPr>
            <p:ph type="body" idx="3"/>
          </p:nvPr>
        </p:nvSpPr>
        <p:spPr>
          <a:xfrm>
            <a:off x="6225210" y="1548641"/>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56" name="Google Shape;56;p12"/>
          <p:cNvSpPr txBox="1">
            <a:spLocks noGrp="1"/>
          </p:cNvSpPr>
          <p:nvPr>
            <p:ph type="body" idx="4"/>
          </p:nvPr>
        </p:nvSpPr>
        <p:spPr>
          <a:xfrm>
            <a:off x="6225210" y="2372553"/>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p:nvPr/>
        </p:nvSpPr>
        <p:spPr>
          <a:xfrm>
            <a:off x="0" y="0"/>
            <a:ext cx="12192000" cy="7374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3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p:nvPr/>
        </p:nvSpPr>
        <p:spPr>
          <a:xfrm>
            <a:off x="0" y="0"/>
            <a:ext cx="4182900"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4"/>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300"/>
              <a:buFont typeface="Aria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lvl1pPr marL="457200" lvl="0" indent="-406400" algn="l" rtl="0">
              <a:lnSpc>
                <a:spcPct val="90000"/>
              </a:lnSpc>
              <a:spcBef>
                <a:spcPts val="750"/>
              </a:spcBef>
              <a:spcAft>
                <a:spcPts val="0"/>
              </a:spcAft>
              <a:buClr>
                <a:schemeClr val="dk1"/>
              </a:buClr>
              <a:buSzPts val="2800"/>
              <a:buChar char="•"/>
              <a:defRPr sz="2800"/>
            </a:lvl1pPr>
            <a:lvl2pPr marL="914400" lvl="1" indent="-381000" algn="l" rtl="0">
              <a:lnSpc>
                <a:spcPct val="90000"/>
              </a:lnSpc>
              <a:spcBef>
                <a:spcPts val="375"/>
              </a:spcBef>
              <a:spcAft>
                <a:spcPts val="0"/>
              </a:spcAft>
              <a:buClr>
                <a:schemeClr val="dk1"/>
              </a:buClr>
              <a:buSzPts val="2400"/>
              <a:buChar char="•"/>
              <a:defRPr sz="2400"/>
            </a:lvl2pPr>
            <a:lvl3pPr marL="1371600" lvl="2" indent="-330200" algn="l" rtl="0">
              <a:lnSpc>
                <a:spcPct val="90000"/>
              </a:lnSpc>
              <a:spcBef>
                <a:spcPts val="375"/>
              </a:spcBef>
              <a:spcAft>
                <a:spcPts val="0"/>
              </a:spcAft>
              <a:buClr>
                <a:schemeClr val="dk1"/>
              </a:buClr>
              <a:buSzPts val="1600"/>
              <a:buChar char="•"/>
              <a:defRPr sz="160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0"/>
        <p:cNvGrpSpPr/>
        <p:nvPr/>
      </p:nvGrpSpPr>
      <p:grpSpPr>
        <a:xfrm>
          <a:off x="0" y="0"/>
          <a:ext cx="0" cy="0"/>
          <a:chOff x="0" y="0"/>
          <a:chExt cx="0" cy="0"/>
        </a:xfrm>
      </p:grpSpPr>
      <p:sp>
        <p:nvSpPr>
          <p:cNvPr id="21" name="Google Shape;21;p5"/>
          <p:cNvSpPr/>
          <p:nvPr/>
        </p:nvSpPr>
        <p:spPr>
          <a:xfrm>
            <a:off x="0" y="0"/>
            <a:ext cx="12192000" cy="11928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5"/>
          <p:cNvSpPr txBox="1">
            <a:spLocks noGrp="1"/>
          </p:cNvSpPr>
          <p:nvPr>
            <p:ph type="title"/>
          </p:nvPr>
        </p:nvSpPr>
        <p:spPr>
          <a:xfrm>
            <a:off x="892797" y="1"/>
            <a:ext cx="10515600" cy="11928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92799" y="1548641"/>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4" name="Google Shape;24;p5"/>
          <p:cNvSpPr txBox="1">
            <a:spLocks noGrp="1"/>
          </p:cNvSpPr>
          <p:nvPr>
            <p:ph type="body" idx="2"/>
          </p:nvPr>
        </p:nvSpPr>
        <p:spPr>
          <a:xfrm>
            <a:off x="892799" y="2372553"/>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 name="Google Shape;25;p5"/>
          <p:cNvSpPr txBox="1">
            <a:spLocks noGrp="1"/>
          </p:cNvSpPr>
          <p:nvPr>
            <p:ph type="body" idx="3"/>
          </p:nvPr>
        </p:nvSpPr>
        <p:spPr>
          <a:xfrm>
            <a:off x="6225210" y="1548641"/>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6" name="Google Shape;26;p5"/>
          <p:cNvSpPr txBox="1">
            <a:spLocks noGrp="1"/>
          </p:cNvSpPr>
          <p:nvPr>
            <p:ph type="body" idx="4"/>
          </p:nvPr>
        </p:nvSpPr>
        <p:spPr>
          <a:xfrm>
            <a:off x="6225210" y="2372553"/>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p:nvPr/>
        </p:nvSpPr>
        <p:spPr>
          <a:xfrm>
            <a:off x="0" y="2268535"/>
            <a:ext cx="12192000" cy="32757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6"/>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1800"/>
              <a:buNone/>
              <a:defRPr sz="1800">
                <a:solidFill>
                  <a:schemeClr val="lt1"/>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ctrTitle"/>
          </p:nvPr>
        </p:nvSpPr>
        <p:spPr>
          <a:xfrm>
            <a:off x="289270" y="1074695"/>
            <a:ext cx="11636700" cy="21600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4500"/>
              <a:buFont typeface="Arial"/>
              <a:buNone/>
              <a:defRPr sz="4500" b="1">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8"/>
          <p:cNvSpPr txBox="1">
            <a:spLocks noGrp="1"/>
          </p:cNvSpPr>
          <p:nvPr>
            <p:ph type="subTitle" idx="1"/>
          </p:nvPr>
        </p:nvSpPr>
        <p:spPr>
          <a:xfrm>
            <a:off x="289270" y="3838162"/>
            <a:ext cx="11636700" cy="12822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lt1"/>
              </a:buClr>
              <a:buSzPts val="2400"/>
              <a:buNone/>
              <a:defRPr sz="2400" b="1">
                <a:solidFill>
                  <a:schemeClr val="lt1"/>
                </a:solidFill>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pic>
        <p:nvPicPr>
          <p:cNvPr id="37" name="Google Shape;37;p8"/>
          <p:cNvPicPr preferRelativeResize="0"/>
          <p:nvPr/>
        </p:nvPicPr>
        <p:blipFill rotWithShape="1">
          <a:blip r:embed="rId2">
            <a:alphaModFix/>
          </a:blip>
          <a:srcRect/>
          <a:stretch/>
        </p:blipFill>
        <p:spPr>
          <a:xfrm>
            <a:off x="1099884" y="5866793"/>
            <a:ext cx="4996116" cy="4580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p:nvPr/>
        </p:nvSpPr>
        <p:spPr>
          <a:xfrm>
            <a:off x="0" y="0"/>
            <a:ext cx="12192000" cy="7374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9"/>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300"/>
              <a:buFont typeface="Arial"/>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42"/>
        <p:cNvGrpSpPr/>
        <p:nvPr/>
      </p:nvGrpSpPr>
      <p:grpSpPr>
        <a:xfrm>
          <a:off x="0" y="0"/>
          <a:ext cx="0" cy="0"/>
          <a:chOff x="0" y="0"/>
          <a:chExt cx="0" cy="0"/>
        </a:xfrm>
      </p:grpSpPr>
      <p:sp>
        <p:nvSpPr>
          <p:cNvPr id="43" name="Google Shape;43;p10"/>
          <p:cNvSpPr/>
          <p:nvPr/>
        </p:nvSpPr>
        <p:spPr>
          <a:xfrm>
            <a:off x="0" y="2268535"/>
            <a:ext cx="12192000" cy="32757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10"/>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500"/>
              <a:buFont typeface="Arial"/>
              <a:buNone/>
              <a:defRPr sz="45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lt1"/>
              </a:buClr>
              <a:buSzPts val="1800"/>
              <a:buNone/>
              <a:defRPr sz="1800">
                <a:solidFill>
                  <a:schemeClr val="lt1"/>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46"/>
        <p:cNvGrpSpPr/>
        <p:nvPr/>
      </p:nvGrpSpPr>
      <p:grpSpPr>
        <a:xfrm>
          <a:off x="0" y="0"/>
          <a:ext cx="0" cy="0"/>
          <a:chOff x="0" y="0"/>
          <a:chExt cx="0" cy="0"/>
        </a:xfrm>
      </p:grpSpPr>
      <p:sp>
        <p:nvSpPr>
          <p:cNvPr id="47" name="Google Shape;47;p11"/>
          <p:cNvSpPr/>
          <p:nvPr/>
        </p:nvSpPr>
        <p:spPr>
          <a:xfrm>
            <a:off x="0" y="0"/>
            <a:ext cx="4182900"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11"/>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300"/>
              <a:buFont typeface="Arial"/>
              <a:buNone/>
              <a:defRPr>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4591454" y="428017"/>
            <a:ext cx="7017300" cy="5906400"/>
          </a:xfrm>
          <a:prstGeom prst="rect">
            <a:avLst/>
          </a:prstGeom>
          <a:noFill/>
          <a:ln>
            <a:noFill/>
          </a:ln>
        </p:spPr>
        <p:txBody>
          <a:bodyPr spcFirstLastPara="1" wrap="square" lIns="91425" tIns="45700" rIns="91425" bIns="45700" anchor="ctr" anchorCtr="0">
            <a:normAutofit/>
          </a:bodyPr>
          <a:lstStyle>
            <a:lvl1pPr marL="457200" lvl="0" indent="-406400" algn="l" rtl="0">
              <a:lnSpc>
                <a:spcPct val="90000"/>
              </a:lnSpc>
              <a:spcBef>
                <a:spcPts val="750"/>
              </a:spcBef>
              <a:spcAft>
                <a:spcPts val="0"/>
              </a:spcAft>
              <a:buClr>
                <a:schemeClr val="dk1"/>
              </a:buClr>
              <a:buSzPts val="2800"/>
              <a:buChar char="•"/>
              <a:defRPr sz="2800"/>
            </a:lvl1pPr>
            <a:lvl2pPr marL="914400" lvl="1" indent="-381000" algn="l" rtl="0">
              <a:lnSpc>
                <a:spcPct val="90000"/>
              </a:lnSpc>
              <a:spcBef>
                <a:spcPts val="375"/>
              </a:spcBef>
              <a:spcAft>
                <a:spcPts val="0"/>
              </a:spcAft>
              <a:buClr>
                <a:schemeClr val="dk1"/>
              </a:buClr>
              <a:buSzPts val="2400"/>
              <a:buChar char="•"/>
              <a:defRPr sz="2400"/>
            </a:lvl2pPr>
            <a:lvl3pPr marL="1371600" lvl="2" indent="-330200" algn="l" rtl="0">
              <a:lnSpc>
                <a:spcPct val="90000"/>
              </a:lnSpc>
              <a:spcBef>
                <a:spcPts val="375"/>
              </a:spcBef>
              <a:spcAft>
                <a:spcPts val="0"/>
              </a:spcAft>
              <a:buClr>
                <a:schemeClr val="dk1"/>
              </a:buClr>
              <a:buSzPts val="1600"/>
              <a:buChar char="•"/>
              <a:defRPr sz="1600"/>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95128" y="1"/>
            <a:ext cx="10813800" cy="1166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795128" y="1460499"/>
            <a:ext cx="108138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95128" y="1"/>
            <a:ext cx="10813800" cy="11661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795128" y="1460499"/>
            <a:ext cx="108138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ncela.ed.gov/" TargetMode="External"/><Relationship Id="rId3" Type="http://schemas.openxmlformats.org/officeDocument/2006/relationships/hyperlink" Target="https://educate.iowa.gov/pk-12/standards/specialized-instruction/english-learners#standardized-entrance-and-exit-procedures-for-iowa-english-learners" TargetMode="External"/><Relationship Id="rId7" Type="http://schemas.openxmlformats.org/officeDocument/2006/relationships/hyperlink" Target="https://parentnotices.com/login?__hstc=143597482.cfab1478fef93ed93a9fa7147bde8945.1701294167219.1712255287773.1712604933083.35&amp;__hssc=143597482.1.1712785769586&amp;__hsfp=1257128040&amp;hsCtaTracking=52adb60f-48c0-4884-989c-8986a9a68ae1%7C99cfa25d-97f4-4ad6-a752-f14f76cf5b94" TargetMode="External"/><Relationship Id="rId12" Type="http://schemas.openxmlformats.org/officeDocument/2006/relationships/hyperlink" Target="https://ncela.ed.gov/sites/default/files/2024-03/secretary-el-lep-letter-11-16-2023%29.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educate.iowa.gov/pk-12/essa/guidance-allocations#title-iii-part-a-english-learners" TargetMode="External"/><Relationship Id="rId11" Type="http://schemas.openxmlformats.org/officeDocument/2006/relationships/hyperlink" Target="https://www2.ed.gov/about/offices/list/oela/index.html" TargetMode="External"/><Relationship Id="rId5" Type="http://schemas.openxmlformats.org/officeDocument/2006/relationships/hyperlink" Target="https://www.legis.iowa.gov/docs/iac/chapter/281.60.pdf" TargetMode="External"/><Relationship Id="rId10" Type="http://schemas.openxmlformats.org/officeDocument/2006/relationships/hyperlink" Target="https://oese.ed.gov/offices/office-of-formula-grants/school-support-and-accountability/essa-legislation-table-contents/title-iii-part-a/#TITLE-III-PART-B" TargetMode="External"/><Relationship Id="rId4" Type="http://schemas.openxmlformats.org/officeDocument/2006/relationships/hyperlink" Target="https://educate.iowa.gov/pk-12/essa/guidance-allocations" TargetMode="External"/><Relationship Id="rId9" Type="http://schemas.openxmlformats.org/officeDocument/2006/relationships/hyperlink" Target="https://www2.ed.gov/policy/elsec/leg/essa/essatitleiiiguidenglishlearners10219.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rachel.pettigrew@iowa.gov"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e.iowa.gov/pk-12/standards/specialized-instruction/english-learners#standardized-entrance-and-exit-procedures-for-iowa-english-learner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lnSpc>
                <a:spcPct val="115000"/>
              </a:lnSpc>
              <a:spcBef>
                <a:spcPts val="0"/>
              </a:spcBef>
              <a:spcAft>
                <a:spcPts val="0"/>
              </a:spcAft>
              <a:buNone/>
            </a:pPr>
            <a:r>
              <a:rPr lang="en-US"/>
              <a:t>Title III</a:t>
            </a:r>
            <a:br>
              <a:rPr lang="en-US" sz="2400"/>
            </a:br>
            <a:r>
              <a:rPr lang="en-US" sz="2400"/>
              <a:t>Language Instruction for </a:t>
            </a:r>
            <a:endParaRPr sz="2400"/>
          </a:p>
          <a:p>
            <a:pPr marL="0" lvl="0" indent="0" algn="ctr" rtl="0">
              <a:lnSpc>
                <a:spcPct val="115000"/>
              </a:lnSpc>
              <a:spcBef>
                <a:spcPts val="0"/>
              </a:spcBef>
              <a:spcAft>
                <a:spcPts val="0"/>
              </a:spcAft>
              <a:buNone/>
            </a:pPr>
            <a:r>
              <a:rPr lang="en-US" sz="2400"/>
              <a:t>English Learners and Immigrant Students</a:t>
            </a:r>
            <a:endParaRPr sz="2400"/>
          </a:p>
        </p:txBody>
      </p:sp>
      <p:sp>
        <p:nvSpPr>
          <p:cNvPr id="62" name="Google Shape;62;p13"/>
          <p:cNvSpPr txBox="1">
            <a:spLocks noGrp="1"/>
          </p:cNvSpPr>
          <p:nvPr>
            <p:ph type="subTitle" idx="1"/>
          </p:nvPr>
        </p:nvSpPr>
        <p:spPr>
          <a:xfrm>
            <a:off x="409370" y="388621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a:t>Rachel Pettigrew</a:t>
            </a:r>
            <a:endParaRPr sz="2420"/>
          </a:p>
          <a:p>
            <a:pPr marL="0" lvl="0" indent="0" algn="ctr" rtl="0">
              <a:lnSpc>
                <a:spcPct val="95000"/>
              </a:lnSpc>
              <a:spcBef>
                <a:spcPts val="750"/>
              </a:spcBef>
              <a:spcAft>
                <a:spcPts val="0"/>
              </a:spcAft>
              <a:buSzPts val="1018"/>
              <a:buNone/>
            </a:pPr>
            <a:r>
              <a:rPr lang="en-US" sz="2420"/>
              <a:t>Education Program Consultant</a:t>
            </a:r>
            <a:endParaRPr sz="2420"/>
          </a:p>
          <a:p>
            <a:pPr marL="0" lvl="0" indent="0" algn="ctr" rtl="0">
              <a:lnSpc>
                <a:spcPct val="95000"/>
              </a:lnSpc>
              <a:spcBef>
                <a:spcPts val="750"/>
              </a:spcBef>
              <a:spcAft>
                <a:spcPts val="0"/>
              </a:spcAft>
              <a:buSzPts val="1018"/>
              <a:buNone/>
            </a:pPr>
            <a:r>
              <a:rPr lang="en-US" sz="2420"/>
              <a:t>Federal Programs Bureau</a:t>
            </a:r>
            <a:endParaRPr sz="24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endParaRPr/>
          </a:p>
          <a:p>
            <a:pPr marL="0" lvl="0" indent="0" algn="l" rtl="0">
              <a:lnSpc>
                <a:spcPct val="90000"/>
              </a:lnSpc>
              <a:spcBef>
                <a:spcPts val="0"/>
              </a:spcBef>
              <a:spcAft>
                <a:spcPts val="0"/>
              </a:spcAft>
              <a:buClr>
                <a:schemeClr val="lt1"/>
              </a:buClr>
              <a:buSzPts val="4500"/>
              <a:buFont typeface="Arial"/>
              <a:buNone/>
            </a:pPr>
            <a:r>
              <a:rPr lang="en-US"/>
              <a:t>Title III–English Learners</a:t>
            </a:r>
            <a:endParaRPr/>
          </a:p>
        </p:txBody>
      </p:sp>
      <p:sp>
        <p:nvSpPr>
          <p:cNvPr id="124" name="Google Shape;124;p22"/>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a:t>SUPPLEMENTAL FUNDING FOR SERVING ENGLISH LEARNERS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Required Subgrantee Activities</a:t>
            </a:r>
            <a:endParaRPr/>
          </a:p>
          <a:p>
            <a:pPr marL="0" lvl="0" indent="0" algn="l" rtl="0">
              <a:spcBef>
                <a:spcPts val="0"/>
              </a:spcBef>
              <a:spcAft>
                <a:spcPts val="0"/>
              </a:spcAft>
              <a:buNone/>
            </a:pPr>
            <a:r>
              <a:rPr lang="en-US"/>
              <a:t>(ESEA § 3115(c))</a:t>
            </a:r>
            <a:endParaRPr/>
          </a:p>
        </p:txBody>
      </p:sp>
      <p:sp>
        <p:nvSpPr>
          <p:cNvPr id="131" name="Google Shape;131;p23"/>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#1</a:t>
            </a:r>
            <a:endParaRPr sz="6000" b="1">
              <a:solidFill>
                <a:srgbClr val="FFFFFF"/>
              </a:solidFill>
            </a:endParaRPr>
          </a:p>
        </p:txBody>
      </p:sp>
      <p:sp>
        <p:nvSpPr>
          <p:cNvPr id="130" name="Google Shape;130;p23"/>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457200" lvl="0" indent="-342900" algn="l" rtl="0">
              <a:lnSpc>
                <a:spcPct val="115000"/>
              </a:lnSpc>
              <a:spcBef>
                <a:spcPts val="750"/>
              </a:spcBef>
              <a:spcAft>
                <a:spcPts val="0"/>
              </a:spcAft>
              <a:buSzPts val="1800"/>
              <a:buAutoNum type="arabicParenBoth"/>
            </a:pPr>
            <a:r>
              <a:rPr lang="en-US" sz="1800"/>
              <a:t>Increase the English language proficiency of English learners by providing </a:t>
            </a:r>
            <a:r>
              <a:rPr lang="en-US" sz="1800" b="1"/>
              <a:t>effective language instruction educational programs</a:t>
            </a:r>
            <a:r>
              <a:rPr lang="en-US" sz="1800"/>
              <a:t> that meet the needs of English learners and demonstrate success in increasing—</a:t>
            </a:r>
            <a:endParaRPr sz="1800"/>
          </a:p>
          <a:p>
            <a:pPr marL="1371600" lvl="0" indent="-317500" algn="l" rtl="0">
              <a:lnSpc>
                <a:spcPct val="115000"/>
              </a:lnSpc>
              <a:spcBef>
                <a:spcPts val="0"/>
              </a:spcBef>
              <a:spcAft>
                <a:spcPts val="0"/>
              </a:spcAft>
              <a:buSzPts val="1400"/>
              <a:buAutoNum type="alphaUcParenBoth"/>
            </a:pPr>
            <a:r>
              <a:rPr lang="en-US" sz="1400"/>
              <a:t>English language proficiency; and</a:t>
            </a:r>
            <a:endParaRPr sz="1400"/>
          </a:p>
          <a:p>
            <a:pPr marL="1371600" lvl="0" indent="-317500" algn="l" rtl="0">
              <a:lnSpc>
                <a:spcPct val="115000"/>
              </a:lnSpc>
              <a:spcBef>
                <a:spcPts val="0"/>
              </a:spcBef>
              <a:spcAft>
                <a:spcPts val="0"/>
              </a:spcAft>
              <a:buSzPts val="1400"/>
              <a:buAutoNum type="alphaUcParenBoth"/>
            </a:pPr>
            <a:r>
              <a:rPr lang="en-US" sz="1400"/>
              <a:t>student academic achievement;</a:t>
            </a:r>
            <a:endParaRPr sz="1400"/>
          </a:p>
          <a:p>
            <a:pPr marL="0" lvl="0" indent="0" algn="l" rtl="0">
              <a:spcBef>
                <a:spcPts val="75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Required Subgrantee Activities</a:t>
            </a:r>
            <a:endParaRPr/>
          </a:p>
          <a:p>
            <a:pPr marL="0" lvl="0" indent="0" algn="l" rtl="0">
              <a:spcBef>
                <a:spcPts val="0"/>
              </a:spcBef>
              <a:spcAft>
                <a:spcPts val="0"/>
              </a:spcAft>
              <a:buNone/>
            </a:pPr>
            <a:r>
              <a:rPr lang="en-US"/>
              <a:t>(ESEA § 3115(c))</a:t>
            </a:r>
            <a:endParaRPr/>
          </a:p>
        </p:txBody>
      </p:sp>
      <p:sp>
        <p:nvSpPr>
          <p:cNvPr id="138" name="Google Shape;138;p24"/>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#2</a:t>
            </a:r>
            <a:endParaRPr sz="6000" b="1">
              <a:solidFill>
                <a:srgbClr val="FFFFFF"/>
              </a:solidFill>
            </a:endParaRPr>
          </a:p>
        </p:txBody>
      </p:sp>
      <p:sp>
        <p:nvSpPr>
          <p:cNvPr id="137" name="Google Shape;137;p2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fontScale="92500"/>
          </a:bodyPr>
          <a:lstStyle/>
          <a:p>
            <a:pPr marL="457200" lvl="0" indent="-345440" algn="l" rtl="0">
              <a:lnSpc>
                <a:spcPct val="115000"/>
              </a:lnSpc>
              <a:spcBef>
                <a:spcPts val="750"/>
              </a:spcBef>
              <a:spcAft>
                <a:spcPts val="0"/>
              </a:spcAft>
              <a:buSzPts val="1840"/>
              <a:buAutoNum type="arabicParenBoth" startAt="2"/>
            </a:pPr>
            <a:r>
              <a:rPr lang="en-US" sz="1840"/>
              <a:t>Provide </a:t>
            </a:r>
            <a:r>
              <a:rPr lang="en-US" sz="1840" b="1"/>
              <a:t>effective professional development</a:t>
            </a:r>
            <a:r>
              <a:rPr lang="en-US" sz="1840"/>
              <a:t> to classroom teachers (including teachers in classroom settings that are not the settings of language instruction educational programs), principals and other school leaders, administrators, and other school or community-based organizational personnel, that is—</a:t>
            </a:r>
            <a:endParaRPr sz="1840"/>
          </a:p>
          <a:p>
            <a:pPr marL="1371600" lvl="0" indent="-320039" algn="l" rtl="0">
              <a:lnSpc>
                <a:spcPct val="115000"/>
              </a:lnSpc>
              <a:spcBef>
                <a:spcPts val="0"/>
              </a:spcBef>
              <a:spcAft>
                <a:spcPts val="0"/>
              </a:spcAft>
              <a:buSzPts val="1440"/>
              <a:buAutoNum type="alphaUcParenBoth"/>
            </a:pPr>
            <a:r>
              <a:rPr lang="en-US" sz="1440"/>
              <a:t>designed to improve the instruction and assessment of English learners;</a:t>
            </a:r>
            <a:endParaRPr sz="1440"/>
          </a:p>
          <a:p>
            <a:pPr marL="1371600" lvl="0" indent="-320039" algn="l" rtl="0">
              <a:lnSpc>
                <a:spcPct val="115000"/>
              </a:lnSpc>
              <a:spcBef>
                <a:spcPts val="0"/>
              </a:spcBef>
              <a:spcAft>
                <a:spcPts val="0"/>
              </a:spcAft>
              <a:buSzPts val="1440"/>
              <a:buAutoNum type="alphaUcParenBoth"/>
            </a:pPr>
            <a:r>
              <a:rPr lang="en-US" sz="1440"/>
              <a:t>designed to enhance the ability of such teachers, principals, and other school leaders to understand and implement curricula, assessment practices and measures, and instructional strategies for English learners;</a:t>
            </a:r>
            <a:endParaRPr sz="1440"/>
          </a:p>
          <a:p>
            <a:pPr marL="1371600" lvl="0" indent="-320039" algn="l" rtl="0">
              <a:lnSpc>
                <a:spcPct val="115000"/>
              </a:lnSpc>
              <a:spcBef>
                <a:spcPts val="0"/>
              </a:spcBef>
              <a:spcAft>
                <a:spcPts val="0"/>
              </a:spcAft>
              <a:buSzPts val="1440"/>
              <a:buAutoNum type="alphaUcParenBoth"/>
            </a:pPr>
            <a:r>
              <a:rPr lang="en-US" sz="1440"/>
              <a:t>effective in increasing children’s English language proficiency or substantially increasing the subject matter knowledge, teaching knowledge, and teaching skills of such teachers; and</a:t>
            </a:r>
            <a:endParaRPr sz="1440"/>
          </a:p>
          <a:p>
            <a:pPr marL="1371600" lvl="0" indent="-320039" algn="l" rtl="0">
              <a:lnSpc>
                <a:spcPct val="115000"/>
              </a:lnSpc>
              <a:spcBef>
                <a:spcPts val="0"/>
              </a:spcBef>
              <a:spcAft>
                <a:spcPts val="0"/>
              </a:spcAft>
              <a:buSzPts val="1440"/>
              <a:buAutoNum type="alphaUcParenBoth"/>
            </a:pPr>
            <a:r>
              <a:rPr lang="en-US" sz="1440"/>
              <a:t>of sufficient intensity and duration (which shall not include activities such as 1-day or short-term workshops and conferences) to have a positive and lasting impact on the teachers’ performance in the classroom, except that this subparagraph shall not apply to an activity that is one component of a long-term, comprehensive professional development plan established by a teacher and the teacher’s supervisor based on an assessment of the needs of the teacher, the supervisor, the students of the teacher, and any local educational agency employing the teacher, as appropriate;</a:t>
            </a:r>
            <a:endParaRPr sz="144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Professional Development (20 U.S. Code § 7801)	</a:t>
            </a:r>
            <a:endParaRPr/>
          </a:p>
        </p:txBody>
      </p:sp>
      <p:sp>
        <p:nvSpPr>
          <p:cNvPr id="144" name="Google Shape;144;p25"/>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Clr>
                <a:schemeClr val="dk1"/>
              </a:buClr>
              <a:buSzPts val="1100"/>
              <a:buFont typeface="Arial"/>
              <a:buNone/>
            </a:pPr>
            <a:r>
              <a:rPr lang="en-US" sz="1800"/>
              <a:t>The term “professional development” means activities that—</a:t>
            </a:r>
            <a:endParaRPr sz="1800"/>
          </a:p>
          <a:p>
            <a:pPr marL="0" lvl="0" indent="0" algn="l" rtl="0">
              <a:spcBef>
                <a:spcPts val="750"/>
              </a:spcBef>
              <a:spcAft>
                <a:spcPts val="0"/>
              </a:spcAft>
              <a:buClr>
                <a:schemeClr val="dk1"/>
              </a:buClr>
              <a:buSzPts val="1100"/>
              <a:buFont typeface="Arial"/>
              <a:buNone/>
            </a:pPr>
            <a:endParaRPr sz="1800"/>
          </a:p>
          <a:p>
            <a:pPr marL="457200" lvl="0" indent="-342900" algn="l" rtl="0">
              <a:spcBef>
                <a:spcPts val="750"/>
              </a:spcBef>
              <a:spcAft>
                <a:spcPts val="0"/>
              </a:spcAft>
              <a:buSzPts val="1800"/>
              <a:buChar char="●"/>
            </a:pPr>
            <a:r>
              <a:rPr lang="en-US" sz="1800"/>
              <a:t>are an integral part of school and local educational agency strategies for providing educators (including teachers, principals, other school leaders, specialized instructional support personnel, paraprofessionals, and, as applicable, early childhood educators) with the knowledge and skills necessary to enable students to succeed in a well-rounded education and to meet the challenging State academic standards; </a:t>
            </a:r>
            <a:r>
              <a:rPr lang="en-US" sz="1800" b="1"/>
              <a:t>and</a:t>
            </a:r>
            <a:endParaRPr sz="1800" b="1"/>
          </a:p>
          <a:p>
            <a:pPr marL="0" lvl="0" indent="0" algn="l" rtl="0">
              <a:lnSpc>
                <a:spcPct val="115000"/>
              </a:lnSpc>
              <a:spcBef>
                <a:spcPts val="1200"/>
              </a:spcBef>
              <a:spcAft>
                <a:spcPts val="0"/>
              </a:spcAft>
              <a:buNone/>
            </a:pPr>
            <a:endParaRPr sz="1800"/>
          </a:p>
          <a:p>
            <a:pPr marL="457200" lvl="0" indent="-342900" algn="l" rtl="0">
              <a:lnSpc>
                <a:spcPct val="115000"/>
              </a:lnSpc>
              <a:spcBef>
                <a:spcPts val="1200"/>
              </a:spcBef>
              <a:spcAft>
                <a:spcPts val="0"/>
              </a:spcAft>
              <a:buSzPts val="1800"/>
              <a:buChar char="●"/>
            </a:pPr>
            <a:r>
              <a:rPr lang="en-US" sz="1800"/>
              <a:t>are sustained (not stand-alone, 1-day, or short term workshops), intensive, collaborative, job-embedded, data-driven, and classroom-focused.</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Required Subgrantee Activities</a:t>
            </a:r>
            <a:endParaRPr/>
          </a:p>
          <a:p>
            <a:pPr marL="0" lvl="0" indent="0" algn="l" rtl="0">
              <a:spcBef>
                <a:spcPts val="0"/>
              </a:spcBef>
              <a:spcAft>
                <a:spcPts val="0"/>
              </a:spcAft>
              <a:buNone/>
            </a:pPr>
            <a:r>
              <a:rPr lang="en-US"/>
              <a:t>(ESEA § 3115(c))</a:t>
            </a:r>
            <a:endParaRPr/>
          </a:p>
        </p:txBody>
      </p:sp>
      <p:sp>
        <p:nvSpPr>
          <p:cNvPr id="151" name="Google Shape;151;p26"/>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#3</a:t>
            </a:r>
            <a:endParaRPr sz="6000" b="1">
              <a:solidFill>
                <a:srgbClr val="FFFFFF"/>
              </a:solidFill>
            </a:endParaRPr>
          </a:p>
        </p:txBody>
      </p:sp>
      <p:sp>
        <p:nvSpPr>
          <p:cNvPr id="150" name="Google Shape;150;p26"/>
          <p:cNvSpPr txBox="1">
            <a:spLocks noGrp="1"/>
          </p:cNvSpPr>
          <p:nvPr>
            <p:ph type="body" idx="1"/>
          </p:nvPr>
        </p:nvSpPr>
        <p:spPr>
          <a:xfrm>
            <a:off x="4591450" y="428025"/>
            <a:ext cx="7127100" cy="5906400"/>
          </a:xfrm>
          <a:prstGeom prst="rect">
            <a:avLst/>
          </a:prstGeom>
        </p:spPr>
        <p:txBody>
          <a:bodyPr spcFirstLastPara="1" wrap="square" lIns="91425" tIns="45700" rIns="91425" bIns="45700" anchor="ctr" anchorCtr="0">
            <a:normAutofit/>
          </a:bodyPr>
          <a:lstStyle/>
          <a:p>
            <a:pPr marL="457200" lvl="0" indent="-342900" algn="l" rtl="0">
              <a:lnSpc>
                <a:spcPct val="115000"/>
              </a:lnSpc>
              <a:spcBef>
                <a:spcPts val="750"/>
              </a:spcBef>
              <a:spcAft>
                <a:spcPts val="0"/>
              </a:spcAft>
              <a:buSzPts val="1800"/>
              <a:buAutoNum type="arabicParenBoth" startAt="3"/>
            </a:pPr>
            <a:r>
              <a:rPr lang="en-US" sz="1800"/>
              <a:t>Provide and implement other </a:t>
            </a:r>
            <a:r>
              <a:rPr lang="en-US" sz="1800" b="1"/>
              <a:t>effective activities </a:t>
            </a:r>
            <a:r>
              <a:rPr lang="en-US" sz="1800"/>
              <a:t>and strategies that enhance or supplement language instruction educational programs for English learners, which—</a:t>
            </a:r>
            <a:endParaRPr sz="1800"/>
          </a:p>
          <a:p>
            <a:pPr marL="1371600" lvl="0" indent="-317500" algn="l" rtl="0">
              <a:lnSpc>
                <a:spcPct val="115000"/>
              </a:lnSpc>
              <a:spcBef>
                <a:spcPts val="0"/>
              </a:spcBef>
              <a:spcAft>
                <a:spcPts val="0"/>
              </a:spcAft>
              <a:buSzPts val="1400"/>
              <a:buAutoNum type="alphaUcParenBoth"/>
            </a:pPr>
            <a:r>
              <a:rPr lang="en-US" sz="1400"/>
              <a:t>shall include </a:t>
            </a:r>
            <a:r>
              <a:rPr lang="en-US" sz="1400" b="1"/>
              <a:t>parent, family, and community engagement activities</a:t>
            </a:r>
            <a:r>
              <a:rPr lang="en-US" sz="1400"/>
              <a:t>; and</a:t>
            </a:r>
            <a:endParaRPr sz="1400"/>
          </a:p>
          <a:p>
            <a:pPr marL="1371600" lvl="0" indent="-317500" algn="l" rtl="0">
              <a:lnSpc>
                <a:spcPct val="115000"/>
              </a:lnSpc>
              <a:spcBef>
                <a:spcPts val="0"/>
              </a:spcBef>
              <a:spcAft>
                <a:spcPts val="0"/>
              </a:spcAft>
              <a:buSzPts val="1400"/>
              <a:buAutoNum type="alphaUcParenBoth"/>
            </a:pPr>
            <a:r>
              <a:rPr lang="en-US" sz="1400"/>
              <a:t>may include strategies that serve to coordinate and align related programs.</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Authorized Activities of Title III–English Learners</a:t>
            </a:r>
            <a:br>
              <a:rPr lang="en-US"/>
            </a:br>
            <a:r>
              <a:rPr lang="en-US"/>
              <a:t>(ESEA § 3115(d))</a:t>
            </a:r>
            <a:endParaRPr/>
          </a:p>
        </p:txBody>
      </p:sp>
      <p:sp>
        <p:nvSpPr>
          <p:cNvPr id="157" name="Google Shape;157;p27"/>
          <p:cNvSpPr txBox="1">
            <a:spLocks noGrp="1"/>
          </p:cNvSpPr>
          <p:nvPr>
            <p:ph type="body" idx="1"/>
          </p:nvPr>
        </p:nvSpPr>
        <p:spPr>
          <a:xfrm>
            <a:off x="689100" y="1460500"/>
            <a:ext cx="10813800" cy="5124000"/>
          </a:xfrm>
          <a:prstGeom prst="rect">
            <a:avLst/>
          </a:prstGeom>
        </p:spPr>
        <p:txBody>
          <a:bodyPr spcFirstLastPara="1" wrap="square" lIns="91425" tIns="45700" rIns="91425" bIns="45700" anchor="t" anchorCtr="0">
            <a:normAutofit lnSpcReduction="10000"/>
          </a:bodyPr>
          <a:lstStyle/>
          <a:p>
            <a:pPr marL="457200" lvl="0" indent="-319405" algn="l" rtl="0">
              <a:lnSpc>
                <a:spcPct val="115000"/>
              </a:lnSpc>
              <a:spcBef>
                <a:spcPts val="750"/>
              </a:spcBef>
              <a:spcAft>
                <a:spcPts val="0"/>
              </a:spcAft>
              <a:buSzPts val="1430"/>
              <a:buAutoNum type="arabicParenBoth"/>
            </a:pPr>
            <a:r>
              <a:rPr lang="en-US" sz="1430" b="0"/>
              <a:t>Upgrading program objectives and effective instructional strategies.</a:t>
            </a:r>
            <a:endParaRPr sz="1430" b="0"/>
          </a:p>
          <a:p>
            <a:pPr marL="457200" lvl="0" indent="-319405" algn="l" rtl="0">
              <a:lnSpc>
                <a:spcPct val="115000"/>
              </a:lnSpc>
              <a:spcBef>
                <a:spcPts val="0"/>
              </a:spcBef>
              <a:spcAft>
                <a:spcPts val="0"/>
              </a:spcAft>
              <a:buSzPts val="1430"/>
              <a:buAutoNum type="arabicParenBoth"/>
            </a:pPr>
            <a:r>
              <a:rPr lang="en-US" sz="1430" b="0"/>
              <a:t>Improving the instructional program for English learners by identifying, acquiring, and upgrading curricula, instructional materials, educational software, and assessment procedures.</a:t>
            </a:r>
            <a:endParaRPr sz="1430" b="0"/>
          </a:p>
          <a:p>
            <a:pPr marL="457200" lvl="0" indent="-319405" algn="l" rtl="0">
              <a:lnSpc>
                <a:spcPct val="115000"/>
              </a:lnSpc>
              <a:spcBef>
                <a:spcPts val="0"/>
              </a:spcBef>
              <a:spcAft>
                <a:spcPts val="0"/>
              </a:spcAft>
              <a:buSzPts val="1430"/>
              <a:buAutoNum type="arabicParenBoth"/>
            </a:pPr>
            <a:r>
              <a:rPr lang="en-US" sz="1430" b="0"/>
              <a:t>Providing to English learners—</a:t>
            </a:r>
            <a:endParaRPr sz="1430" b="0"/>
          </a:p>
          <a:p>
            <a:pPr marL="914400" lvl="1" indent="-304800" algn="l" rtl="0">
              <a:lnSpc>
                <a:spcPct val="115000"/>
              </a:lnSpc>
              <a:spcBef>
                <a:spcPts val="0"/>
              </a:spcBef>
              <a:spcAft>
                <a:spcPts val="0"/>
              </a:spcAft>
              <a:buSzPts val="1200"/>
              <a:buAutoNum type="alphaUcParenBoth"/>
            </a:pPr>
            <a:r>
              <a:rPr lang="en-US" sz="1200" b="0"/>
              <a:t>tutorials and academic or career and technical education; and</a:t>
            </a:r>
            <a:endParaRPr sz="1200" b="0"/>
          </a:p>
          <a:p>
            <a:pPr marL="914400" lvl="1" indent="-304800" algn="l" rtl="0">
              <a:lnSpc>
                <a:spcPct val="115000"/>
              </a:lnSpc>
              <a:spcBef>
                <a:spcPts val="0"/>
              </a:spcBef>
              <a:spcAft>
                <a:spcPts val="0"/>
              </a:spcAft>
              <a:buSzPts val="1200"/>
              <a:buAutoNum type="alphaUcParenBoth"/>
            </a:pPr>
            <a:r>
              <a:rPr lang="en-US" sz="1200" b="0"/>
              <a:t>intensified instruction, which may include materials in a language that the student can understand, interpreters, and translators.</a:t>
            </a:r>
            <a:endParaRPr sz="1200" b="0"/>
          </a:p>
          <a:p>
            <a:pPr marL="457200" lvl="0" indent="-319405" algn="l" rtl="0">
              <a:lnSpc>
                <a:spcPct val="115000"/>
              </a:lnSpc>
              <a:spcBef>
                <a:spcPts val="0"/>
              </a:spcBef>
              <a:spcAft>
                <a:spcPts val="0"/>
              </a:spcAft>
              <a:buSzPts val="1430"/>
              <a:buAutoNum type="arabicParenBoth"/>
            </a:pPr>
            <a:r>
              <a:rPr lang="en-US" sz="1430" b="0"/>
              <a:t>Developing and implementing effective preschool, elementary school, or secondary school language instruction educational programs that are coordinated with other relevant programs and services.</a:t>
            </a:r>
            <a:endParaRPr sz="1430" b="0"/>
          </a:p>
          <a:p>
            <a:pPr marL="457200" lvl="0" indent="-319405" algn="l" rtl="0">
              <a:lnSpc>
                <a:spcPct val="115000"/>
              </a:lnSpc>
              <a:spcBef>
                <a:spcPts val="0"/>
              </a:spcBef>
              <a:spcAft>
                <a:spcPts val="0"/>
              </a:spcAft>
              <a:buSzPts val="1430"/>
              <a:buAutoNum type="arabicParenBoth"/>
            </a:pPr>
            <a:r>
              <a:rPr lang="en-US" sz="1430" b="0"/>
              <a:t>Improving the English language proficiency and academic achievement of English learners.</a:t>
            </a:r>
            <a:endParaRPr sz="1430" b="0"/>
          </a:p>
          <a:p>
            <a:pPr marL="457200" lvl="0" indent="-319405" algn="l" rtl="0">
              <a:lnSpc>
                <a:spcPct val="115000"/>
              </a:lnSpc>
              <a:spcBef>
                <a:spcPts val="0"/>
              </a:spcBef>
              <a:spcAft>
                <a:spcPts val="0"/>
              </a:spcAft>
              <a:buSzPts val="1430"/>
              <a:buAutoNum type="arabicParenBoth"/>
            </a:pPr>
            <a:r>
              <a:rPr lang="en-US" sz="1430" b="0"/>
              <a:t>Providing community participation programs, family literacy services, and parent and family outreach and training activities to English learners and their families—</a:t>
            </a:r>
            <a:endParaRPr sz="1430" b="0"/>
          </a:p>
          <a:p>
            <a:pPr marL="914400" lvl="1" indent="-304800" algn="l" rtl="0">
              <a:lnSpc>
                <a:spcPct val="115000"/>
              </a:lnSpc>
              <a:spcBef>
                <a:spcPts val="0"/>
              </a:spcBef>
              <a:spcAft>
                <a:spcPts val="0"/>
              </a:spcAft>
              <a:buSzPts val="1200"/>
              <a:buAutoNum type="alphaUcParenBoth"/>
            </a:pPr>
            <a:r>
              <a:rPr lang="en-US" sz="1200" b="0"/>
              <a:t>to improve the English language skills of English learners; and</a:t>
            </a:r>
            <a:endParaRPr sz="1200" b="0"/>
          </a:p>
          <a:p>
            <a:pPr marL="914400" lvl="1" indent="-304800" algn="l" rtl="0">
              <a:lnSpc>
                <a:spcPct val="115000"/>
              </a:lnSpc>
              <a:spcBef>
                <a:spcPts val="0"/>
              </a:spcBef>
              <a:spcAft>
                <a:spcPts val="0"/>
              </a:spcAft>
              <a:buSzPts val="1200"/>
              <a:buAutoNum type="alphaUcParenBoth"/>
            </a:pPr>
            <a:r>
              <a:rPr lang="en-US" sz="1200" b="0"/>
              <a:t>to assist parents and families in helping their children to improve their academic achievement and becoming active participants in the education of their children.</a:t>
            </a:r>
            <a:endParaRPr sz="1200" b="0"/>
          </a:p>
          <a:p>
            <a:pPr marL="457200" lvl="0" indent="-319405" algn="l" rtl="0">
              <a:lnSpc>
                <a:spcPct val="115000"/>
              </a:lnSpc>
              <a:spcBef>
                <a:spcPts val="0"/>
              </a:spcBef>
              <a:spcAft>
                <a:spcPts val="0"/>
              </a:spcAft>
              <a:buSzPts val="1430"/>
              <a:buAutoNum type="arabicParenBoth"/>
            </a:pPr>
            <a:r>
              <a:rPr lang="en-US" sz="1430" b="0"/>
              <a:t>Improving the instruction of English learners, which may include English learners with a disability, by providing for—</a:t>
            </a:r>
            <a:endParaRPr sz="1430" b="0"/>
          </a:p>
          <a:p>
            <a:pPr marL="914400" lvl="1" indent="-304800" algn="l" rtl="0">
              <a:lnSpc>
                <a:spcPct val="115000"/>
              </a:lnSpc>
              <a:spcBef>
                <a:spcPts val="0"/>
              </a:spcBef>
              <a:spcAft>
                <a:spcPts val="0"/>
              </a:spcAft>
              <a:buSzPts val="1200"/>
              <a:buAutoNum type="alphaUcParenBoth"/>
            </a:pPr>
            <a:r>
              <a:rPr lang="en-US" sz="1200" b="0"/>
              <a:t>the acquisition or development of educational technology or instructional materials;</a:t>
            </a:r>
            <a:endParaRPr sz="1200" b="0"/>
          </a:p>
          <a:p>
            <a:pPr marL="914400" lvl="1" indent="-304800" algn="l" rtl="0">
              <a:lnSpc>
                <a:spcPct val="115000"/>
              </a:lnSpc>
              <a:spcBef>
                <a:spcPts val="0"/>
              </a:spcBef>
              <a:spcAft>
                <a:spcPts val="0"/>
              </a:spcAft>
              <a:buSzPts val="1200"/>
              <a:buAutoNum type="alphaUcParenBoth"/>
            </a:pPr>
            <a:r>
              <a:rPr lang="en-US" sz="1200" b="0"/>
              <a:t>access to, and participation in, electronic networks for materials, training, and communication; and</a:t>
            </a:r>
            <a:endParaRPr sz="1200" b="0"/>
          </a:p>
          <a:p>
            <a:pPr marL="914400" lvl="1" indent="-304800" algn="l" rtl="0">
              <a:lnSpc>
                <a:spcPct val="115000"/>
              </a:lnSpc>
              <a:spcBef>
                <a:spcPts val="0"/>
              </a:spcBef>
              <a:spcAft>
                <a:spcPts val="0"/>
              </a:spcAft>
              <a:buSzPts val="1200"/>
              <a:buAutoNum type="alphaUcParenBoth"/>
            </a:pPr>
            <a:r>
              <a:rPr lang="en-US" sz="1200" b="0"/>
              <a:t>incorporation of the resources described in subparagraphs (A) and (B) into curricula and programs, such as those funded under this subpart.</a:t>
            </a:r>
            <a:endParaRPr sz="1200" b="0"/>
          </a:p>
          <a:p>
            <a:pPr marL="457200" lvl="0" indent="-319405" algn="l" rtl="0">
              <a:lnSpc>
                <a:spcPct val="115000"/>
              </a:lnSpc>
              <a:spcBef>
                <a:spcPts val="0"/>
              </a:spcBef>
              <a:spcAft>
                <a:spcPts val="0"/>
              </a:spcAft>
              <a:buSzPts val="1430"/>
              <a:buAutoNum type="arabicParenBoth"/>
            </a:pPr>
            <a:r>
              <a:rPr lang="en-US" sz="1430" b="0"/>
              <a:t>Offering early college high school or dual or concurrent enrollment programs or courses designed to help English learners achieve success in postsecondary education.</a:t>
            </a:r>
            <a:endParaRPr sz="1430" b="0"/>
          </a:p>
          <a:p>
            <a:pPr marL="457200" lvl="0" indent="-319405" algn="l" rtl="0">
              <a:lnSpc>
                <a:spcPct val="115000"/>
              </a:lnSpc>
              <a:spcBef>
                <a:spcPts val="0"/>
              </a:spcBef>
              <a:spcAft>
                <a:spcPts val="0"/>
              </a:spcAft>
              <a:buSzPts val="1430"/>
              <a:buAutoNum type="arabicParenBoth"/>
            </a:pPr>
            <a:r>
              <a:rPr lang="en-US" sz="1430" b="0"/>
              <a:t>Carrying out other activities that are consistent with the purposes of this section.</a:t>
            </a:r>
            <a:endParaRPr sz="1430" b="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831851" y="1709740"/>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endParaRPr/>
          </a:p>
          <a:p>
            <a:pPr marL="0" lvl="0" indent="0" algn="l" rtl="0">
              <a:lnSpc>
                <a:spcPct val="90000"/>
              </a:lnSpc>
              <a:spcBef>
                <a:spcPts val="0"/>
              </a:spcBef>
              <a:spcAft>
                <a:spcPts val="0"/>
              </a:spcAft>
              <a:buClr>
                <a:schemeClr val="lt1"/>
              </a:buClr>
              <a:buSzPts val="4500"/>
              <a:buFont typeface="Arial"/>
              <a:buNone/>
            </a:pPr>
            <a:r>
              <a:rPr lang="en-US"/>
              <a:t>Title III–Immigrant Students</a:t>
            </a:r>
            <a:endParaRPr/>
          </a:p>
        </p:txBody>
      </p:sp>
      <p:sp>
        <p:nvSpPr>
          <p:cNvPr id="163" name="Google Shape;163;p28"/>
          <p:cNvSpPr txBox="1">
            <a:spLocks noGrp="1"/>
          </p:cNvSpPr>
          <p:nvPr>
            <p:ph type="body" idx="1"/>
          </p:nvPr>
        </p:nvSpPr>
        <p:spPr>
          <a:xfrm>
            <a:off x="831851" y="4589465"/>
            <a:ext cx="105156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US"/>
              <a:t>SUPPLEMENTAL FUNDING FOR SERVING IMMIGRANT STUDENTS</a:t>
            </a:r>
            <a:endParaRPr/>
          </a:p>
          <a:p>
            <a:pPr marL="0" lvl="0" indent="0" algn="l" rtl="0">
              <a:lnSpc>
                <a:spcPct val="90000"/>
              </a:lnSpc>
              <a:spcBef>
                <a:spcPts val="0"/>
              </a:spcBef>
              <a:spcAft>
                <a:spcPts val="0"/>
              </a:spcAft>
              <a:buClr>
                <a:schemeClr val="lt1"/>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Authorized Activities of Title III–Immigrant Students</a:t>
            </a:r>
            <a:br>
              <a:rPr lang="en-US"/>
            </a:br>
            <a:r>
              <a:rPr lang="en-US"/>
              <a:t>(ESEA § 3115(e)) </a:t>
            </a:r>
            <a:endParaRPr/>
          </a:p>
        </p:txBody>
      </p:sp>
      <p:sp>
        <p:nvSpPr>
          <p:cNvPr id="169" name="Google Shape;169;p29"/>
          <p:cNvSpPr txBox="1">
            <a:spLocks noGrp="1"/>
          </p:cNvSpPr>
          <p:nvPr>
            <p:ph type="body" idx="1"/>
          </p:nvPr>
        </p:nvSpPr>
        <p:spPr>
          <a:xfrm>
            <a:off x="689100" y="1460500"/>
            <a:ext cx="10813800" cy="5063700"/>
          </a:xfrm>
          <a:prstGeom prst="rect">
            <a:avLst/>
          </a:prstGeom>
        </p:spPr>
        <p:txBody>
          <a:bodyPr spcFirstLastPara="1" wrap="square" lIns="91425" tIns="45700" rIns="91425" bIns="45700" anchor="t" anchorCtr="0">
            <a:normAutofit/>
          </a:bodyPr>
          <a:lstStyle/>
          <a:p>
            <a:pPr marL="457200" lvl="0" indent="-304482" algn="l" rtl="0">
              <a:lnSpc>
                <a:spcPct val="115000"/>
              </a:lnSpc>
              <a:spcBef>
                <a:spcPts val="750"/>
              </a:spcBef>
              <a:spcAft>
                <a:spcPts val="0"/>
              </a:spcAft>
              <a:buSzPts val="1195"/>
              <a:buAutoNum type="alphaUcParenBoth"/>
            </a:pPr>
            <a:r>
              <a:rPr lang="en-US" sz="1427" b="0"/>
              <a:t>Family literacy, parent and family outreach, and training activities designed to assist parents and families to become active participants in the education of their children;</a:t>
            </a:r>
            <a:endParaRPr sz="1427" b="0"/>
          </a:p>
          <a:p>
            <a:pPr marL="457200" lvl="0" indent="-304482" algn="l" rtl="0">
              <a:lnSpc>
                <a:spcPct val="115000"/>
              </a:lnSpc>
              <a:spcBef>
                <a:spcPts val="0"/>
              </a:spcBef>
              <a:spcAft>
                <a:spcPts val="0"/>
              </a:spcAft>
              <a:buSzPts val="1195"/>
              <a:buAutoNum type="alphaUcParenBoth"/>
            </a:pPr>
            <a:r>
              <a:rPr lang="en-US" sz="1427" b="0"/>
              <a:t>Recruitment of, and support for, personnel, including teachers and paraprofessionals who have been specifically trained, or are being trained, to provide services to immigrant children and youth;</a:t>
            </a:r>
            <a:endParaRPr sz="1427" b="0"/>
          </a:p>
          <a:p>
            <a:pPr marL="457200" lvl="0" indent="-304482" algn="l" rtl="0">
              <a:lnSpc>
                <a:spcPct val="115000"/>
              </a:lnSpc>
              <a:spcBef>
                <a:spcPts val="0"/>
              </a:spcBef>
              <a:spcAft>
                <a:spcPts val="0"/>
              </a:spcAft>
              <a:buSzPts val="1195"/>
              <a:buAutoNum type="alphaUcParenBoth"/>
            </a:pPr>
            <a:r>
              <a:rPr lang="en-US" sz="1427" b="0"/>
              <a:t>Provision of tutorials, mentoring, and academic or career counseling for immigrant children and youth;</a:t>
            </a:r>
            <a:endParaRPr sz="1427" b="0"/>
          </a:p>
          <a:p>
            <a:pPr marL="457200" lvl="0" indent="-304482" algn="l" rtl="0">
              <a:lnSpc>
                <a:spcPct val="115000"/>
              </a:lnSpc>
              <a:spcBef>
                <a:spcPts val="0"/>
              </a:spcBef>
              <a:spcAft>
                <a:spcPts val="0"/>
              </a:spcAft>
              <a:buSzPts val="1195"/>
              <a:buAutoNum type="alphaUcParenBoth"/>
            </a:pPr>
            <a:r>
              <a:rPr lang="en-US" sz="1427" b="0"/>
              <a:t>Identification, development, and acquisition of curricular materials, educational software, and technologies to be used in the program carried out with awarded funds;</a:t>
            </a:r>
            <a:endParaRPr sz="1427" b="0"/>
          </a:p>
          <a:p>
            <a:pPr marL="457200" lvl="0" indent="-304482" algn="l" rtl="0">
              <a:lnSpc>
                <a:spcPct val="115000"/>
              </a:lnSpc>
              <a:spcBef>
                <a:spcPts val="0"/>
              </a:spcBef>
              <a:spcAft>
                <a:spcPts val="0"/>
              </a:spcAft>
              <a:buSzPts val="1195"/>
              <a:buAutoNum type="alphaUcParenBoth"/>
            </a:pPr>
            <a:r>
              <a:rPr lang="en-US" sz="1427" b="0"/>
              <a:t>Basic instructional services that are directly attributable to the presence of immigrant children and youth in the local educational agency involved, including the payment of costs of providing additional classroom supplies, costs of transportation, or such other costs as are directly attributable to such additional basic instructional services;</a:t>
            </a:r>
            <a:endParaRPr sz="1427" b="0"/>
          </a:p>
          <a:p>
            <a:pPr marL="457200" lvl="0" indent="-304482" algn="l" rtl="0">
              <a:lnSpc>
                <a:spcPct val="115000"/>
              </a:lnSpc>
              <a:spcBef>
                <a:spcPts val="0"/>
              </a:spcBef>
              <a:spcAft>
                <a:spcPts val="0"/>
              </a:spcAft>
              <a:buSzPts val="1195"/>
              <a:buAutoNum type="alphaUcParenBoth"/>
            </a:pPr>
            <a:r>
              <a:rPr lang="en-US" sz="1427" b="0"/>
              <a:t>Other instructional services that are designed to assist immigrant children and youth to achieve in elementary schools and secondary schools in the United States, such as programs of introduction to the educational system and civics education; and</a:t>
            </a:r>
            <a:endParaRPr sz="1427" b="0"/>
          </a:p>
          <a:p>
            <a:pPr marL="457200" lvl="0" indent="-304482" algn="l" rtl="0">
              <a:lnSpc>
                <a:spcPct val="115000"/>
              </a:lnSpc>
              <a:spcBef>
                <a:spcPts val="0"/>
              </a:spcBef>
              <a:spcAft>
                <a:spcPts val="0"/>
              </a:spcAft>
              <a:buSzPts val="1195"/>
              <a:buAutoNum type="alphaUcParenBoth"/>
            </a:pPr>
            <a:r>
              <a:rPr lang="en-US" sz="1427" b="0"/>
              <a:t>Activities, coordinated with community-based organizations, institutions of higher education, private sector entities, or other entities with expertise in working with immigrants, to assist parents and families of immigrant children and youth by offering comprehensive community services.</a:t>
            </a:r>
            <a:endParaRPr sz="17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Supplement </a:t>
            </a:r>
            <a:endParaRPr/>
          </a:p>
          <a:p>
            <a:pPr marL="0" lvl="0" indent="0" algn="l" rtl="0">
              <a:spcBef>
                <a:spcPts val="0"/>
              </a:spcBef>
              <a:spcAft>
                <a:spcPts val="0"/>
              </a:spcAft>
              <a:buNone/>
            </a:pPr>
            <a:r>
              <a:rPr lang="en-US"/>
              <a:t>Not Supplant </a:t>
            </a:r>
            <a:endParaRPr/>
          </a:p>
          <a:p>
            <a:pPr marL="0" lvl="0" indent="0" algn="l" rtl="0">
              <a:spcBef>
                <a:spcPts val="0"/>
              </a:spcBef>
              <a:spcAft>
                <a:spcPts val="0"/>
              </a:spcAft>
              <a:buNone/>
            </a:pPr>
            <a:endParaRPr/>
          </a:p>
          <a:p>
            <a:pPr marL="0" lvl="0" indent="0" algn="l" rtl="0">
              <a:spcBef>
                <a:spcPts val="0"/>
              </a:spcBef>
              <a:spcAft>
                <a:spcPts val="0"/>
              </a:spcAft>
              <a:buNone/>
            </a:pPr>
            <a:r>
              <a:rPr lang="en-US"/>
              <a:t>(ESEA § 3115(g))</a:t>
            </a:r>
            <a:endParaRPr/>
          </a:p>
        </p:txBody>
      </p:sp>
      <p:sp>
        <p:nvSpPr>
          <p:cNvPr id="175" name="Google Shape;175;p30"/>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sz="2100"/>
              <a:t>Federal funds made available under this subpart shall be used so as to supplement the level of Federal, State, and local public funds that, in the absence of such availability, would have been expended for programs for English learners and immigrant children and youth and in no case to supplant such Federal, State, and local public funds.</a:t>
            </a: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408549" y="428025"/>
            <a:ext cx="3749400" cy="590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lt1"/>
              </a:buClr>
              <a:buSzPts val="3300"/>
              <a:buFont typeface="Arial"/>
              <a:buNone/>
            </a:pPr>
            <a:r>
              <a:rPr lang="en-US" sz="4000"/>
              <a:t>C</a:t>
            </a:r>
            <a:r>
              <a:rPr lang="en-US" sz="2400" b="0"/>
              <a:t>ivil Rights</a:t>
            </a:r>
            <a:endParaRPr sz="2400" b="0"/>
          </a:p>
          <a:p>
            <a:pPr marL="0" lvl="0" indent="0" algn="l" rtl="0">
              <a:lnSpc>
                <a:spcPct val="115000"/>
              </a:lnSpc>
              <a:spcBef>
                <a:spcPts val="0"/>
              </a:spcBef>
              <a:spcAft>
                <a:spcPts val="0"/>
              </a:spcAft>
              <a:buClr>
                <a:schemeClr val="lt1"/>
              </a:buClr>
              <a:buSzPts val="3300"/>
              <a:buFont typeface="Arial"/>
              <a:buNone/>
            </a:pPr>
            <a:r>
              <a:rPr lang="en-US" sz="4000"/>
              <a:t>A</a:t>
            </a:r>
            <a:r>
              <a:rPr lang="en-US" sz="2400" b="0"/>
              <a:t>ll students </a:t>
            </a:r>
            <a:endParaRPr sz="2400" b="0"/>
          </a:p>
          <a:p>
            <a:pPr marL="0" lvl="0" indent="0" algn="l" rtl="0">
              <a:lnSpc>
                <a:spcPct val="115000"/>
              </a:lnSpc>
              <a:spcBef>
                <a:spcPts val="0"/>
              </a:spcBef>
              <a:spcAft>
                <a:spcPts val="0"/>
              </a:spcAft>
              <a:buClr>
                <a:schemeClr val="lt1"/>
              </a:buClr>
              <a:buSzPts val="3300"/>
              <a:buFont typeface="Arial"/>
              <a:buNone/>
            </a:pPr>
            <a:r>
              <a:rPr lang="en-US" sz="4000"/>
              <a:t>R</a:t>
            </a:r>
            <a:r>
              <a:rPr lang="en-US" sz="2400" b="0"/>
              <a:t>egulations</a:t>
            </a:r>
            <a:br>
              <a:rPr lang="en-US" sz="2400" b="0"/>
            </a:br>
            <a:r>
              <a:rPr lang="en-US" sz="4000"/>
              <a:t>E</a:t>
            </a:r>
            <a:r>
              <a:rPr lang="en-US" sz="2400" b="0"/>
              <a:t>xisted previously</a:t>
            </a:r>
            <a:endParaRPr sz="2400" b="0"/>
          </a:p>
        </p:txBody>
      </p:sp>
      <p:sp>
        <p:nvSpPr>
          <p:cNvPr id="181" name="Google Shape;181;p31"/>
          <p:cNvSpPr txBox="1">
            <a:spLocks noGrp="1"/>
          </p:cNvSpPr>
          <p:nvPr>
            <p:ph type="body" idx="1"/>
          </p:nvPr>
        </p:nvSpPr>
        <p:spPr>
          <a:xfrm>
            <a:off x="4157950" y="428025"/>
            <a:ext cx="8195400" cy="5906400"/>
          </a:xfrm>
          <a:prstGeom prst="rect">
            <a:avLst/>
          </a:prstGeom>
          <a:noFill/>
          <a:ln>
            <a:noFill/>
          </a:ln>
        </p:spPr>
        <p:txBody>
          <a:bodyPr spcFirstLastPara="1" wrap="square" lIns="91425" tIns="45700" rIns="91425" bIns="45700" anchor="ctr" anchorCtr="0">
            <a:normAutofit/>
          </a:bodyPr>
          <a:lstStyle/>
          <a:p>
            <a:pPr marL="0" lvl="0" indent="0" algn="l" rtl="0">
              <a:lnSpc>
                <a:spcPct val="200000"/>
              </a:lnSpc>
              <a:spcBef>
                <a:spcPts val="750"/>
              </a:spcBef>
              <a:spcAft>
                <a:spcPts val="0"/>
              </a:spcAft>
              <a:buClr>
                <a:schemeClr val="dk1"/>
              </a:buClr>
              <a:buSzPts val="1100"/>
              <a:buNone/>
            </a:pPr>
            <a:r>
              <a:rPr lang="en-US" sz="2100"/>
              <a:t>Is it required under </a:t>
            </a:r>
            <a:r>
              <a:rPr lang="en-US" sz="2100" u="sng"/>
              <a:t>Civil Rights</a:t>
            </a:r>
            <a:r>
              <a:rPr lang="en-US" sz="2100"/>
              <a:t>?</a:t>
            </a:r>
            <a:endParaRPr sz="2100"/>
          </a:p>
          <a:p>
            <a:pPr marL="0" lvl="0" indent="0" algn="l" rtl="0">
              <a:lnSpc>
                <a:spcPct val="200000"/>
              </a:lnSpc>
              <a:spcBef>
                <a:spcPts val="750"/>
              </a:spcBef>
              <a:spcAft>
                <a:spcPts val="0"/>
              </a:spcAft>
              <a:buClr>
                <a:schemeClr val="dk1"/>
              </a:buClr>
              <a:buSzPts val="1100"/>
              <a:buNone/>
            </a:pPr>
            <a:r>
              <a:rPr lang="en-US" sz="2100"/>
              <a:t>Is it offered to </a:t>
            </a:r>
            <a:r>
              <a:rPr lang="en-US" sz="2100" u="sng"/>
              <a:t>all students</a:t>
            </a:r>
            <a:r>
              <a:rPr lang="en-US" sz="2100"/>
              <a:t>? </a:t>
            </a:r>
            <a:endParaRPr sz="2100"/>
          </a:p>
          <a:p>
            <a:pPr marL="0" lvl="0" indent="0" algn="l" rtl="0">
              <a:lnSpc>
                <a:spcPct val="200000"/>
              </a:lnSpc>
              <a:spcBef>
                <a:spcPts val="750"/>
              </a:spcBef>
              <a:spcAft>
                <a:spcPts val="0"/>
              </a:spcAft>
              <a:buClr>
                <a:schemeClr val="dk1"/>
              </a:buClr>
              <a:buSzPts val="1100"/>
              <a:buNone/>
            </a:pPr>
            <a:r>
              <a:rPr lang="en-US" sz="2100"/>
              <a:t>Is it required by </a:t>
            </a:r>
            <a:r>
              <a:rPr lang="en-US" sz="2100" u="sng"/>
              <a:t>federal, state, or local regulations</a:t>
            </a:r>
            <a:r>
              <a:rPr lang="en-US" sz="2100"/>
              <a:t>?</a:t>
            </a:r>
            <a:endParaRPr sz="2100"/>
          </a:p>
          <a:p>
            <a:pPr marL="0" lvl="0" indent="0" algn="l" rtl="0">
              <a:lnSpc>
                <a:spcPct val="200000"/>
              </a:lnSpc>
              <a:spcBef>
                <a:spcPts val="750"/>
              </a:spcBef>
              <a:spcAft>
                <a:spcPts val="0"/>
              </a:spcAft>
              <a:buClr>
                <a:schemeClr val="dk1"/>
              </a:buClr>
              <a:buSzPts val="1100"/>
              <a:buNone/>
            </a:pPr>
            <a:r>
              <a:rPr lang="en-US" sz="2100"/>
              <a:t>Did it </a:t>
            </a:r>
            <a:r>
              <a:rPr lang="en-US" sz="2100" u="sng"/>
              <a:t>exist previously</a:t>
            </a:r>
            <a:r>
              <a:rPr lang="en-US" sz="2100"/>
              <a:t> through other federal, state, or local funds?</a:t>
            </a:r>
            <a:endParaRPr sz="2100"/>
          </a:p>
        </p:txBody>
      </p:sp>
      <p:sp>
        <p:nvSpPr>
          <p:cNvPr id="182" name="Google Shape;182;p31"/>
          <p:cNvSpPr txBox="1">
            <a:spLocks noGrp="1"/>
          </p:cNvSpPr>
          <p:nvPr>
            <p:ph type="body" idx="4294967295"/>
          </p:nvPr>
        </p:nvSpPr>
        <p:spPr>
          <a:xfrm>
            <a:off x="2859500" y="187950"/>
            <a:ext cx="9333000" cy="8238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sz="3300" b="1">
                <a:solidFill>
                  <a:schemeClr val="lt1"/>
                </a:solidFill>
              </a:rPr>
              <a:t>If yes,</a:t>
            </a:r>
            <a:r>
              <a:rPr lang="en-US" sz="3300">
                <a:solidFill>
                  <a:schemeClr val="lt1"/>
                </a:solidFill>
              </a:rPr>
              <a:t> </a:t>
            </a:r>
            <a:r>
              <a:rPr lang="en-US" sz="3300" b="1"/>
              <a:t>it is </a:t>
            </a:r>
            <a:r>
              <a:rPr lang="en-US" sz="3300" b="1" u="sng"/>
              <a:t>supplanting</a:t>
            </a:r>
            <a:r>
              <a:rPr lang="en-US" sz="3300" b="1"/>
              <a:t> and </a:t>
            </a:r>
            <a:br>
              <a:rPr lang="en-US" sz="3300" b="1"/>
            </a:br>
            <a:r>
              <a:rPr lang="en-US" sz="3300" b="1"/>
              <a:t>			is </a:t>
            </a:r>
            <a:r>
              <a:rPr lang="en-US" sz="3300" b="1" u="sng"/>
              <a:t>NOT allowable</a:t>
            </a:r>
            <a:r>
              <a:rPr lang="en-US" sz="3300" b="1"/>
              <a:t>: </a:t>
            </a:r>
            <a:endParaRPr sz="3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Overview</a:t>
            </a:r>
            <a:endParaRPr dirty="0"/>
          </a:p>
        </p:txBody>
      </p:sp>
      <p:sp>
        <p:nvSpPr>
          <p:cNvPr id="68" name="Google Shape;68;p14"/>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fontScale="62500" lnSpcReduction="20000"/>
          </a:bodyPr>
          <a:lstStyle/>
          <a:p>
            <a:pPr marL="457200" lvl="0" indent="-339725" algn="l" rtl="0">
              <a:lnSpc>
                <a:spcPct val="115000"/>
              </a:lnSpc>
              <a:spcBef>
                <a:spcPts val="750"/>
              </a:spcBef>
              <a:spcAft>
                <a:spcPts val="0"/>
              </a:spcAft>
              <a:buSzPct val="100000"/>
              <a:buChar char="•"/>
            </a:pPr>
            <a:r>
              <a:rPr lang="en-US"/>
              <a:t>Introduction</a:t>
            </a:r>
            <a:endParaRPr/>
          </a:p>
          <a:p>
            <a:pPr marL="914400" lvl="1" indent="-323850" algn="l" rtl="0">
              <a:lnSpc>
                <a:spcPct val="115000"/>
              </a:lnSpc>
              <a:spcBef>
                <a:spcPts val="0"/>
              </a:spcBef>
              <a:spcAft>
                <a:spcPts val="0"/>
              </a:spcAft>
              <a:buSzPct val="100000"/>
              <a:buChar char="•"/>
            </a:pPr>
            <a:r>
              <a:rPr lang="en-US"/>
              <a:t>English Learners in Iowa</a:t>
            </a:r>
            <a:endParaRPr/>
          </a:p>
          <a:p>
            <a:pPr marL="914400" lvl="1" indent="-323850" algn="l" rtl="0">
              <a:lnSpc>
                <a:spcPct val="115000"/>
              </a:lnSpc>
              <a:spcBef>
                <a:spcPts val="0"/>
              </a:spcBef>
              <a:spcAft>
                <a:spcPts val="0"/>
              </a:spcAft>
              <a:buSzPct val="100000"/>
              <a:buChar char="•"/>
            </a:pPr>
            <a:r>
              <a:rPr lang="en-US"/>
              <a:t>Purposes of Title III</a:t>
            </a:r>
            <a:endParaRPr/>
          </a:p>
          <a:p>
            <a:pPr marL="914400" lvl="1" indent="-323850" algn="l" rtl="0">
              <a:lnSpc>
                <a:spcPct val="115000"/>
              </a:lnSpc>
              <a:spcBef>
                <a:spcPts val="0"/>
              </a:spcBef>
              <a:spcAft>
                <a:spcPts val="0"/>
              </a:spcAft>
              <a:buSzPct val="100000"/>
              <a:buChar char="•"/>
            </a:pPr>
            <a:r>
              <a:rPr lang="en-US"/>
              <a:t>Title III Grants and Subgrants</a:t>
            </a:r>
            <a:endParaRPr/>
          </a:p>
          <a:p>
            <a:pPr marL="914400" lvl="1" indent="-323850" algn="l" rtl="0">
              <a:lnSpc>
                <a:spcPct val="115000"/>
              </a:lnSpc>
              <a:spcBef>
                <a:spcPts val="0"/>
              </a:spcBef>
              <a:spcAft>
                <a:spcPts val="0"/>
              </a:spcAft>
              <a:buSzPct val="100000"/>
              <a:buChar char="•"/>
            </a:pPr>
            <a:r>
              <a:rPr lang="en-US"/>
              <a:t>English Learners and Immigrant Students</a:t>
            </a:r>
            <a:endParaRPr/>
          </a:p>
          <a:p>
            <a:pPr marL="914400" lvl="1" indent="-323850" algn="l" rtl="0">
              <a:lnSpc>
                <a:spcPct val="115000"/>
              </a:lnSpc>
              <a:spcBef>
                <a:spcPts val="0"/>
              </a:spcBef>
              <a:spcAft>
                <a:spcPts val="0"/>
              </a:spcAft>
              <a:buSzPct val="100000"/>
              <a:buChar char="•"/>
            </a:pPr>
            <a:r>
              <a:rPr lang="en-US"/>
              <a:t>Within-State Allocations</a:t>
            </a:r>
            <a:endParaRPr/>
          </a:p>
          <a:p>
            <a:pPr marL="914400" lvl="1" indent="-323850" algn="l" rtl="0">
              <a:lnSpc>
                <a:spcPct val="115000"/>
              </a:lnSpc>
              <a:spcBef>
                <a:spcPts val="0"/>
              </a:spcBef>
              <a:spcAft>
                <a:spcPts val="0"/>
              </a:spcAft>
              <a:buSzPct val="100000"/>
              <a:buChar char="•"/>
            </a:pPr>
            <a:r>
              <a:rPr lang="en-US"/>
              <a:t>Purposes of Subgrants</a:t>
            </a:r>
            <a:endParaRPr/>
          </a:p>
          <a:p>
            <a:pPr marL="914400" lvl="1" indent="-323850" algn="l" rtl="0">
              <a:lnSpc>
                <a:spcPct val="115000"/>
              </a:lnSpc>
              <a:spcBef>
                <a:spcPts val="0"/>
              </a:spcBef>
              <a:spcAft>
                <a:spcPts val="0"/>
              </a:spcAft>
              <a:buSzPct val="100000"/>
              <a:buChar char="•"/>
            </a:pPr>
            <a:r>
              <a:rPr lang="en-US"/>
              <a:t>Direct Administrative Expenses</a:t>
            </a:r>
            <a:endParaRPr/>
          </a:p>
          <a:p>
            <a:pPr marL="457200" lvl="0" indent="-339725" algn="l" rtl="0">
              <a:lnSpc>
                <a:spcPct val="115000"/>
              </a:lnSpc>
              <a:spcBef>
                <a:spcPts val="0"/>
              </a:spcBef>
              <a:spcAft>
                <a:spcPts val="0"/>
              </a:spcAft>
              <a:buSzPct val="100000"/>
              <a:buChar char="•"/>
            </a:pPr>
            <a:r>
              <a:rPr lang="en-US"/>
              <a:t>Title III–English Learners</a:t>
            </a:r>
            <a:endParaRPr/>
          </a:p>
          <a:p>
            <a:pPr marL="914400" lvl="1" indent="-323850" algn="l" rtl="0">
              <a:lnSpc>
                <a:spcPct val="115000"/>
              </a:lnSpc>
              <a:spcBef>
                <a:spcPts val="0"/>
              </a:spcBef>
              <a:spcAft>
                <a:spcPts val="0"/>
              </a:spcAft>
              <a:buSzPct val="100000"/>
              <a:buChar char="•"/>
            </a:pPr>
            <a:r>
              <a:rPr lang="en-US"/>
              <a:t>Required Activities</a:t>
            </a:r>
            <a:endParaRPr/>
          </a:p>
          <a:p>
            <a:pPr marL="914400" lvl="1" indent="-323850" algn="l" rtl="0">
              <a:lnSpc>
                <a:spcPct val="115000"/>
              </a:lnSpc>
              <a:spcBef>
                <a:spcPts val="0"/>
              </a:spcBef>
              <a:spcAft>
                <a:spcPts val="0"/>
              </a:spcAft>
              <a:buSzPct val="100000"/>
              <a:buChar char="•"/>
            </a:pPr>
            <a:r>
              <a:rPr lang="en-US"/>
              <a:t>Authorized Activities</a:t>
            </a:r>
            <a:endParaRPr/>
          </a:p>
          <a:p>
            <a:pPr marL="457200" lvl="0" indent="-339725" algn="l" rtl="0">
              <a:lnSpc>
                <a:spcPct val="115000"/>
              </a:lnSpc>
              <a:spcBef>
                <a:spcPts val="0"/>
              </a:spcBef>
              <a:spcAft>
                <a:spcPts val="0"/>
              </a:spcAft>
              <a:buSzPct val="100000"/>
              <a:buChar char="•"/>
            </a:pPr>
            <a:r>
              <a:rPr lang="en-US"/>
              <a:t>Title III–Immigrant Students</a:t>
            </a:r>
            <a:endParaRPr/>
          </a:p>
          <a:p>
            <a:pPr marL="914400" lvl="1" indent="-323850" algn="l" rtl="0">
              <a:lnSpc>
                <a:spcPct val="115000"/>
              </a:lnSpc>
              <a:spcBef>
                <a:spcPts val="0"/>
              </a:spcBef>
              <a:spcAft>
                <a:spcPts val="0"/>
              </a:spcAft>
              <a:buSzPct val="100000"/>
              <a:buChar char="•"/>
            </a:pPr>
            <a:r>
              <a:rPr lang="en-US"/>
              <a:t>Authorized Activities</a:t>
            </a:r>
            <a:endParaRPr/>
          </a:p>
          <a:p>
            <a:pPr marL="457200" lvl="0" indent="-339725" algn="l" rtl="0">
              <a:lnSpc>
                <a:spcPct val="115000"/>
              </a:lnSpc>
              <a:spcBef>
                <a:spcPts val="0"/>
              </a:spcBef>
              <a:spcAft>
                <a:spcPts val="0"/>
              </a:spcAft>
              <a:buSzPct val="100000"/>
              <a:buChar char="•"/>
            </a:pPr>
            <a:r>
              <a:rPr lang="en-US"/>
              <a:t>Supplement Not Supplant</a:t>
            </a:r>
            <a:endParaRPr/>
          </a:p>
          <a:p>
            <a:pPr marL="914400" lvl="1" indent="-323850" algn="l" rtl="0">
              <a:lnSpc>
                <a:spcPct val="115000"/>
              </a:lnSpc>
              <a:spcBef>
                <a:spcPts val="0"/>
              </a:spcBef>
              <a:spcAft>
                <a:spcPts val="0"/>
              </a:spcAft>
              <a:buSzPct val="100000"/>
              <a:buChar char="•"/>
            </a:pPr>
            <a:r>
              <a:rPr lang="en-US"/>
              <a:t>CARE</a:t>
            </a:r>
            <a:endParaRPr/>
          </a:p>
          <a:p>
            <a:pPr marL="914400" lvl="1" indent="-323850" algn="l" rtl="0">
              <a:lnSpc>
                <a:spcPct val="115000"/>
              </a:lnSpc>
              <a:spcBef>
                <a:spcPts val="0"/>
              </a:spcBef>
              <a:spcAft>
                <a:spcPts val="0"/>
              </a:spcAft>
              <a:buSzPct val="100000"/>
              <a:buChar char="•"/>
            </a:pPr>
            <a:r>
              <a:rPr lang="en-US"/>
              <a:t>Funding Distinctions</a:t>
            </a:r>
            <a:endParaRPr/>
          </a:p>
          <a:p>
            <a:pPr marL="457200" lvl="0" indent="-339725" algn="l" rtl="0">
              <a:lnSpc>
                <a:spcPct val="115000"/>
              </a:lnSpc>
              <a:spcBef>
                <a:spcPts val="0"/>
              </a:spcBef>
              <a:spcAft>
                <a:spcPts val="0"/>
              </a:spcAft>
              <a:buSzPct val="100000"/>
              <a:buChar char="•"/>
            </a:pPr>
            <a:r>
              <a:rPr lang="en-US"/>
              <a:t>Title III Requirements in CASA</a:t>
            </a:r>
            <a:endParaRPr/>
          </a:p>
          <a:p>
            <a:pPr marL="914400" lvl="1" indent="-323850" algn="l" rtl="0">
              <a:lnSpc>
                <a:spcPct val="115000"/>
              </a:lnSpc>
              <a:spcBef>
                <a:spcPts val="0"/>
              </a:spcBef>
              <a:spcAft>
                <a:spcPts val="0"/>
              </a:spcAft>
              <a:buSzPct val="100000"/>
              <a:buChar char="•"/>
            </a:pPr>
            <a:r>
              <a:rPr lang="en-US"/>
              <a:t>Title III Plan</a:t>
            </a:r>
            <a:endParaRPr/>
          </a:p>
          <a:p>
            <a:pPr marL="914400" lvl="1" indent="-323850" algn="l" rtl="0">
              <a:lnSpc>
                <a:spcPct val="115000"/>
              </a:lnSpc>
              <a:spcBef>
                <a:spcPts val="0"/>
              </a:spcBef>
              <a:spcAft>
                <a:spcPts val="0"/>
              </a:spcAft>
              <a:buSzPct val="100000"/>
              <a:buChar char="•"/>
            </a:pPr>
            <a:r>
              <a:rPr lang="en-US"/>
              <a:t>Assurances</a:t>
            </a:r>
            <a:endParaRPr/>
          </a:p>
          <a:p>
            <a:pPr marL="457200" lvl="0" indent="-339725" algn="l" rtl="0">
              <a:lnSpc>
                <a:spcPct val="115000"/>
              </a:lnSpc>
              <a:spcBef>
                <a:spcPts val="0"/>
              </a:spcBef>
              <a:spcAft>
                <a:spcPts val="0"/>
              </a:spcAft>
              <a:buSzPct val="100000"/>
              <a:buChar char="•"/>
            </a:pPr>
            <a:r>
              <a:rPr lang="en-US"/>
              <a:t>Resources</a:t>
            </a:r>
            <a:endParaRPr/>
          </a:p>
          <a:p>
            <a:pPr marL="914400" lvl="1" indent="-323850" algn="l" rtl="0">
              <a:lnSpc>
                <a:spcPct val="115000"/>
              </a:lnSpc>
              <a:spcBef>
                <a:spcPts val="0"/>
              </a:spcBef>
              <a:spcAft>
                <a:spcPts val="0"/>
              </a:spcAft>
              <a:buSzPct val="100000"/>
              <a:buChar char="•"/>
            </a:pPr>
            <a:r>
              <a:rPr lang="en-US"/>
              <a:t>Iowa Department of Education</a:t>
            </a:r>
            <a:endParaRPr/>
          </a:p>
          <a:p>
            <a:pPr marL="914400" lvl="1" indent="-323850" algn="l" rtl="0">
              <a:lnSpc>
                <a:spcPct val="115000"/>
              </a:lnSpc>
              <a:spcBef>
                <a:spcPts val="0"/>
              </a:spcBef>
              <a:spcAft>
                <a:spcPts val="0"/>
              </a:spcAft>
              <a:buSzPct val="100000"/>
              <a:buChar char="•"/>
            </a:pPr>
            <a:r>
              <a:rPr lang="en-US"/>
              <a:t>U.S. Department of Education</a:t>
            </a:r>
            <a:endParaRPr/>
          </a:p>
          <a:p>
            <a:pPr marL="457200" lvl="0" indent="-339725" algn="l" rtl="0">
              <a:lnSpc>
                <a:spcPct val="115000"/>
              </a:lnSpc>
              <a:spcBef>
                <a:spcPts val="0"/>
              </a:spcBef>
              <a:spcAft>
                <a:spcPts val="0"/>
              </a:spcAft>
              <a:buSzPct val="100000"/>
              <a:buChar char="•"/>
            </a:pPr>
            <a:r>
              <a:rPr lang="en-US"/>
              <a:t>Contact Information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Funding</a:t>
            </a:r>
            <a:endParaRPr/>
          </a:p>
          <a:p>
            <a:pPr marL="0" lvl="0" indent="0" algn="l" rtl="0">
              <a:spcBef>
                <a:spcPts val="0"/>
              </a:spcBef>
              <a:spcAft>
                <a:spcPts val="0"/>
              </a:spcAft>
              <a:buNone/>
            </a:pPr>
            <a:r>
              <a:rPr lang="en-US"/>
              <a:t>Distinctions</a:t>
            </a:r>
            <a:endParaRPr/>
          </a:p>
        </p:txBody>
      </p:sp>
      <p:pic>
        <p:nvPicPr>
          <p:cNvPr id="188" name="Google Shape;188;p32" descr="Chart explaining the funding distinctions, starting with Core Instruction, then Core EL Program, then Title 1 Part A, and finally Title 3."/>
          <p:cNvPicPr preferRelativeResize="0"/>
          <p:nvPr/>
        </p:nvPicPr>
        <p:blipFill>
          <a:blip r:embed="rId3">
            <a:alphaModFix/>
          </a:blip>
          <a:stretch>
            <a:fillRect/>
          </a:stretch>
        </p:blipFill>
        <p:spPr>
          <a:xfrm>
            <a:off x="4387950" y="656947"/>
            <a:ext cx="7631750" cy="55950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831851" y="1709740"/>
            <a:ext cx="10515600" cy="2852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Title III Requirements in CASA</a:t>
            </a:r>
            <a:endParaRPr/>
          </a:p>
        </p:txBody>
      </p:sp>
      <p:sp>
        <p:nvSpPr>
          <p:cNvPr id="194" name="Google Shape;194;p33"/>
          <p:cNvSpPr txBox="1">
            <a:spLocks noGrp="1"/>
          </p:cNvSpPr>
          <p:nvPr>
            <p:ph type="body" idx="1"/>
          </p:nvPr>
        </p:nvSpPr>
        <p:spPr>
          <a:xfrm>
            <a:off x="831851" y="4589465"/>
            <a:ext cx="10515600" cy="15003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CONSOLIDATED ACCOUNTABILITY AND SUPPORT APPLICATION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Title III Plan Required (ESEA § 3116(a))</a:t>
            </a:r>
            <a:endParaRPr/>
          </a:p>
        </p:txBody>
      </p:sp>
      <p:sp>
        <p:nvSpPr>
          <p:cNvPr id="200" name="Google Shape;200;p34"/>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US"/>
              <a:t>Each eligible entity desiring a subgrant from the State educational agency under section 3114 [Title III] shall submit a plan to the State educational agency at such time, in such manner, and containing such information as the State educational agency may require.</a:t>
            </a:r>
            <a:endParaRPr/>
          </a:p>
          <a:p>
            <a:pPr marL="0" lvl="0" indent="0" algn="l" rtl="0">
              <a:spcBef>
                <a:spcPts val="750"/>
              </a:spcBef>
              <a:spcAft>
                <a:spcPts val="0"/>
              </a:spcAft>
              <a:buClr>
                <a:schemeClr val="dk1"/>
              </a:buClr>
              <a:buSzPts val="1100"/>
              <a:buFont typeface="Arial"/>
              <a:buNone/>
            </a:pPr>
            <a:endParaRPr/>
          </a:p>
          <a:p>
            <a:pPr marL="0" lvl="0" indent="0" algn="l" rtl="0">
              <a:spcBef>
                <a:spcPts val="750"/>
              </a:spcBef>
              <a:spcAft>
                <a:spcPts val="0"/>
              </a:spcAft>
              <a:buNone/>
            </a:pPr>
            <a:endParaRPr/>
          </a:p>
        </p:txBody>
      </p:sp>
      <p:sp>
        <p:nvSpPr>
          <p:cNvPr id="201" name="Google Shape;201;p34"/>
          <p:cNvSpPr txBox="1"/>
          <p:nvPr/>
        </p:nvSpPr>
        <p:spPr>
          <a:xfrm>
            <a:off x="0" y="5190575"/>
            <a:ext cx="1219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rPr>
              <a:t>Note:</a:t>
            </a:r>
            <a:r>
              <a:rPr lang="en-US">
                <a:solidFill>
                  <a:schemeClr val="dk1"/>
                </a:solidFill>
              </a:rPr>
              <a:t> Title III Plans are supplemental to requirements under OCR and Iowa Code described in district ELL Plans (i.e. Lau Plans).</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Contents of</a:t>
            </a:r>
            <a:endParaRPr/>
          </a:p>
          <a:p>
            <a:pPr marL="0" lvl="0" indent="0" algn="l" rtl="0">
              <a:spcBef>
                <a:spcPts val="0"/>
              </a:spcBef>
              <a:spcAft>
                <a:spcPts val="0"/>
              </a:spcAft>
              <a:buNone/>
            </a:pPr>
            <a:r>
              <a:rPr lang="en-US"/>
              <a:t>Title III Plans </a:t>
            </a:r>
            <a:endParaRPr/>
          </a:p>
          <a:p>
            <a:pPr marL="0" lvl="0" indent="0" algn="l" rtl="0">
              <a:spcBef>
                <a:spcPts val="0"/>
              </a:spcBef>
              <a:spcAft>
                <a:spcPts val="0"/>
              </a:spcAft>
              <a:buNone/>
            </a:pPr>
            <a:r>
              <a:rPr lang="en-US"/>
              <a:t>(ESEA § 3116(b))</a:t>
            </a:r>
            <a:endParaRPr/>
          </a:p>
        </p:txBody>
      </p:sp>
      <p:sp>
        <p:nvSpPr>
          <p:cNvPr id="208" name="Google Shape;208;p35"/>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#1</a:t>
            </a:r>
            <a:endParaRPr sz="6000" b="1">
              <a:solidFill>
                <a:srgbClr val="FFFFFF"/>
              </a:solidFill>
            </a:endParaRPr>
          </a:p>
        </p:txBody>
      </p:sp>
      <p:sp>
        <p:nvSpPr>
          <p:cNvPr id="207" name="Google Shape;207;p35"/>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400"/>
              <a:t>Each plan submitted shall–</a:t>
            </a:r>
            <a:endParaRPr sz="2400"/>
          </a:p>
          <a:p>
            <a:pPr marL="457200" lvl="0" indent="-361950" algn="l" rtl="0">
              <a:spcBef>
                <a:spcPts val="750"/>
              </a:spcBef>
              <a:spcAft>
                <a:spcPts val="0"/>
              </a:spcAft>
              <a:buSzPts val="2100"/>
              <a:buAutoNum type="arabicParenBoth"/>
            </a:pPr>
            <a:r>
              <a:rPr lang="en-US" sz="2100" b="1"/>
              <a:t>describe</a:t>
            </a:r>
            <a:r>
              <a:rPr lang="en-US" sz="2100"/>
              <a:t> the </a:t>
            </a:r>
            <a:r>
              <a:rPr lang="en-US" sz="2100" b="1"/>
              <a:t>effective programs and activities,</a:t>
            </a:r>
            <a:r>
              <a:rPr lang="en-US" sz="2100"/>
              <a:t> including language instruction educational programs, proposed to be developed, implemented, and administered under the subgrant </a:t>
            </a:r>
            <a:r>
              <a:rPr lang="en-US" sz="2100" b="1"/>
              <a:t>that will help English learners increase their English language proficiency and meet the challenging State academic standards;</a:t>
            </a:r>
            <a:endParaRPr sz="21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Contents of</a:t>
            </a:r>
            <a:endParaRPr/>
          </a:p>
          <a:p>
            <a:pPr marL="0" lvl="0" indent="0" algn="l" rtl="0">
              <a:spcBef>
                <a:spcPts val="0"/>
              </a:spcBef>
              <a:spcAft>
                <a:spcPts val="0"/>
              </a:spcAft>
              <a:buClr>
                <a:schemeClr val="dk1"/>
              </a:buClr>
              <a:buSzPts val="1100"/>
              <a:buFont typeface="Arial"/>
              <a:buNone/>
            </a:pPr>
            <a:r>
              <a:rPr lang="en-US"/>
              <a:t>Title III Plans </a:t>
            </a:r>
            <a:endParaRPr/>
          </a:p>
          <a:p>
            <a:pPr marL="0" lvl="0" indent="0" algn="l" rtl="0">
              <a:spcBef>
                <a:spcPts val="0"/>
              </a:spcBef>
              <a:spcAft>
                <a:spcPts val="0"/>
              </a:spcAft>
              <a:buNone/>
            </a:pPr>
            <a:r>
              <a:rPr lang="en-US"/>
              <a:t>(ESEA § 3116(b))</a:t>
            </a:r>
            <a:endParaRPr/>
          </a:p>
        </p:txBody>
      </p:sp>
      <p:sp>
        <p:nvSpPr>
          <p:cNvPr id="215" name="Google Shape;215;p36"/>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#2</a:t>
            </a:r>
            <a:endParaRPr sz="6000" b="1">
              <a:solidFill>
                <a:srgbClr val="FFFFFF"/>
              </a:solidFill>
            </a:endParaRPr>
          </a:p>
        </p:txBody>
      </p:sp>
      <p:sp>
        <p:nvSpPr>
          <p:cNvPr id="214" name="Google Shape;214;p36"/>
          <p:cNvSpPr txBox="1">
            <a:spLocks noGrp="1"/>
          </p:cNvSpPr>
          <p:nvPr>
            <p:ph type="body" idx="1"/>
          </p:nvPr>
        </p:nvSpPr>
        <p:spPr>
          <a:xfrm>
            <a:off x="4591450" y="428025"/>
            <a:ext cx="71727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400"/>
              <a:t>Each plan submitted shall–</a:t>
            </a:r>
            <a:endParaRPr sz="2400"/>
          </a:p>
          <a:p>
            <a:pPr marL="457200" lvl="0" indent="-361950" algn="l" rtl="0">
              <a:spcBef>
                <a:spcPts val="750"/>
              </a:spcBef>
              <a:spcAft>
                <a:spcPts val="0"/>
              </a:spcAft>
              <a:buSzPts val="2100"/>
              <a:buAutoNum type="arabicParenBoth" startAt="2"/>
            </a:pPr>
            <a:r>
              <a:rPr lang="en-US" sz="2100" b="1"/>
              <a:t>describe </a:t>
            </a:r>
            <a:r>
              <a:rPr lang="en-US" sz="2100"/>
              <a:t>how the eligible entity will </a:t>
            </a:r>
            <a:r>
              <a:rPr lang="en-US" sz="2100" b="1"/>
              <a:t>ensure</a:t>
            </a:r>
            <a:r>
              <a:rPr lang="en-US" sz="2100"/>
              <a:t> that </a:t>
            </a:r>
            <a:r>
              <a:rPr lang="en-US" sz="2100" b="1"/>
              <a:t>elementary schools</a:t>
            </a:r>
            <a:r>
              <a:rPr lang="en-US" sz="2100"/>
              <a:t> and </a:t>
            </a:r>
            <a:r>
              <a:rPr lang="en-US" sz="2100" b="1"/>
              <a:t>secondary schools </a:t>
            </a:r>
            <a:r>
              <a:rPr lang="en-US" sz="2100"/>
              <a:t>receiving funds under this subpart </a:t>
            </a:r>
            <a:r>
              <a:rPr lang="en-US" sz="2100" b="1"/>
              <a:t>assist English learners</a:t>
            </a:r>
            <a:r>
              <a:rPr lang="en-US" sz="2100"/>
              <a:t> in—</a:t>
            </a:r>
            <a:endParaRPr sz="2100"/>
          </a:p>
          <a:p>
            <a:pPr marL="914400" lvl="1" indent="-361950" algn="l" rtl="0">
              <a:spcBef>
                <a:spcPts val="0"/>
              </a:spcBef>
              <a:spcAft>
                <a:spcPts val="0"/>
              </a:spcAft>
              <a:buSzPts val="2100"/>
              <a:buAutoNum type="alphaUcParenBoth"/>
            </a:pPr>
            <a:r>
              <a:rPr lang="en-US" sz="2100"/>
              <a:t>achieving English proficiency based on the State’s English language proficiency assessment under section 1111(b)(2)(G), consistent with the State’s long-term goals, as described in section 1111(c)(4)(A)(ii); </a:t>
            </a:r>
            <a:br>
              <a:rPr lang="en-US" sz="2100"/>
            </a:br>
            <a:r>
              <a:rPr lang="en-US" sz="2100"/>
              <a:t>and</a:t>
            </a:r>
            <a:endParaRPr sz="2100"/>
          </a:p>
          <a:p>
            <a:pPr marL="914400" lvl="1" indent="-361950" algn="l" rtl="0">
              <a:spcBef>
                <a:spcPts val="0"/>
              </a:spcBef>
              <a:spcAft>
                <a:spcPts val="0"/>
              </a:spcAft>
              <a:buSzPts val="2100"/>
              <a:buAutoNum type="alphaUcParenBoth"/>
            </a:pPr>
            <a:r>
              <a:rPr lang="en-US" sz="2100"/>
              <a:t>meeting the challenging State academic standards;</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Contents of</a:t>
            </a:r>
            <a:endParaRPr/>
          </a:p>
          <a:p>
            <a:pPr marL="0" lvl="0" indent="0" algn="l" rtl="0">
              <a:spcBef>
                <a:spcPts val="0"/>
              </a:spcBef>
              <a:spcAft>
                <a:spcPts val="0"/>
              </a:spcAft>
              <a:buClr>
                <a:schemeClr val="dk1"/>
              </a:buClr>
              <a:buSzPts val="1100"/>
              <a:buFont typeface="Arial"/>
              <a:buNone/>
            </a:pPr>
            <a:r>
              <a:rPr lang="en-US"/>
              <a:t>Title III Plans </a:t>
            </a:r>
            <a:endParaRPr/>
          </a:p>
          <a:p>
            <a:pPr marL="0" lvl="0" indent="0" algn="l" rtl="0">
              <a:spcBef>
                <a:spcPts val="0"/>
              </a:spcBef>
              <a:spcAft>
                <a:spcPts val="0"/>
              </a:spcAft>
              <a:buNone/>
            </a:pPr>
            <a:r>
              <a:rPr lang="en-US"/>
              <a:t>(ESEA § 3116(b))</a:t>
            </a:r>
            <a:endParaRPr/>
          </a:p>
        </p:txBody>
      </p:sp>
      <p:sp>
        <p:nvSpPr>
          <p:cNvPr id="222" name="Google Shape;222;p37"/>
          <p:cNvSpPr txBox="1"/>
          <p:nvPr/>
        </p:nvSpPr>
        <p:spPr>
          <a:xfrm>
            <a:off x="1028825" y="4845525"/>
            <a:ext cx="1596000" cy="16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rPr>
              <a:t>#3</a:t>
            </a:r>
            <a:endParaRPr sz="6000" b="1">
              <a:solidFill>
                <a:srgbClr val="FFFFFF"/>
              </a:solidFill>
            </a:endParaRPr>
          </a:p>
        </p:txBody>
      </p:sp>
      <p:sp>
        <p:nvSpPr>
          <p:cNvPr id="221" name="Google Shape;221;p37"/>
          <p:cNvSpPr txBox="1">
            <a:spLocks noGrp="1"/>
          </p:cNvSpPr>
          <p:nvPr>
            <p:ph type="body" idx="1"/>
          </p:nvPr>
        </p:nvSpPr>
        <p:spPr>
          <a:xfrm>
            <a:off x="4591450" y="428025"/>
            <a:ext cx="6819900" cy="5906400"/>
          </a:xfrm>
          <a:prstGeom prst="rect">
            <a:avLst/>
          </a:prstGeom>
        </p:spPr>
        <p:txBody>
          <a:bodyPr spcFirstLastPara="1" wrap="square" lIns="91425" tIns="45700" rIns="91425" bIns="45700" anchor="ctr" anchorCtr="0">
            <a:normAutofit/>
          </a:bodyPr>
          <a:lstStyle/>
          <a:p>
            <a:pPr marL="0" lvl="0" indent="0" algn="l" rtl="0">
              <a:spcBef>
                <a:spcPts val="750"/>
              </a:spcBef>
              <a:spcAft>
                <a:spcPts val="0"/>
              </a:spcAft>
              <a:buNone/>
            </a:pPr>
            <a:r>
              <a:rPr lang="en-US" sz="2400"/>
              <a:t>Each plan submitted shall–</a:t>
            </a:r>
            <a:endParaRPr sz="2400"/>
          </a:p>
          <a:p>
            <a:pPr marL="457200" lvl="0" indent="-361950" algn="l" rtl="0">
              <a:spcBef>
                <a:spcPts val="750"/>
              </a:spcBef>
              <a:spcAft>
                <a:spcPts val="0"/>
              </a:spcAft>
              <a:buSzPts val="2100"/>
              <a:buAutoNum type="arabicParenBoth" startAt="3"/>
            </a:pPr>
            <a:r>
              <a:rPr lang="en-US" sz="2100" b="1"/>
              <a:t>describe </a:t>
            </a:r>
            <a:r>
              <a:rPr lang="en-US" sz="2100"/>
              <a:t>how the eligible entity will promote </a:t>
            </a:r>
            <a:r>
              <a:rPr lang="en-US" sz="2100" b="1"/>
              <a:t>parent, family, and community engagement</a:t>
            </a:r>
            <a:r>
              <a:rPr lang="en-US" sz="2100"/>
              <a:t> in the education of English learners;</a:t>
            </a: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Assurances (ESEA § 3116(b)(4))</a:t>
            </a:r>
            <a:endParaRPr/>
          </a:p>
        </p:txBody>
      </p:sp>
      <p:sp>
        <p:nvSpPr>
          <p:cNvPr id="228" name="Google Shape;228;p38"/>
          <p:cNvSpPr txBox="1">
            <a:spLocks noGrp="1"/>
          </p:cNvSpPr>
          <p:nvPr>
            <p:ph type="body" idx="1"/>
          </p:nvPr>
        </p:nvSpPr>
        <p:spPr>
          <a:xfrm>
            <a:off x="689100" y="1157200"/>
            <a:ext cx="10813800" cy="50973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a:t>Each plan submitted shall contain assurances that–</a:t>
            </a:r>
            <a:endParaRPr/>
          </a:p>
          <a:p>
            <a:pPr marL="457200" lvl="0" indent="-342900" algn="l" rtl="0">
              <a:lnSpc>
                <a:spcPct val="115000"/>
              </a:lnSpc>
              <a:spcBef>
                <a:spcPts val="750"/>
              </a:spcBef>
              <a:spcAft>
                <a:spcPts val="0"/>
              </a:spcAft>
              <a:buSzPts val="1800"/>
              <a:buAutoNum type="alphaUcParenBoth"/>
            </a:pPr>
            <a:r>
              <a:rPr lang="en-US"/>
              <a:t>each local educational agency that is included in the eligible entity is complying with section 1112(e) [Parents Right-to-Know] prior to, and throughout, each school year as of the date of application; </a:t>
            </a:r>
            <a:endParaRPr/>
          </a:p>
          <a:p>
            <a:pPr marL="457200" lvl="0" indent="-342900" algn="l" rtl="0">
              <a:lnSpc>
                <a:spcPct val="115000"/>
              </a:lnSpc>
              <a:spcBef>
                <a:spcPts val="0"/>
              </a:spcBef>
              <a:spcAft>
                <a:spcPts val="0"/>
              </a:spcAft>
              <a:buSzPts val="1800"/>
              <a:buAutoNum type="alphaUcParenBoth"/>
            </a:pPr>
            <a:r>
              <a:rPr lang="en-US"/>
              <a:t>the eligible entity is not in violation of any State law, including State constitutional law, regarding the education of English learners, consistent with sections 3125 [State Law] and 3126 [Civil Rights Laws];</a:t>
            </a:r>
            <a:endParaRPr/>
          </a:p>
          <a:p>
            <a:pPr marL="457200" lvl="0" indent="-342900" algn="l" rtl="0">
              <a:lnSpc>
                <a:spcPct val="115000"/>
              </a:lnSpc>
              <a:spcBef>
                <a:spcPts val="0"/>
              </a:spcBef>
              <a:spcAft>
                <a:spcPts val="0"/>
              </a:spcAft>
              <a:buSzPts val="1800"/>
              <a:buAutoNum type="alphaUcParenBoth"/>
            </a:pPr>
            <a:r>
              <a:rPr lang="en-US"/>
              <a:t>the eligible entity consulted with teachers, researchers, school administrators, parents and family members, community members, public or private entities, and institutions of higher education, in developing and implementing such plan; and</a:t>
            </a:r>
            <a:endParaRPr/>
          </a:p>
          <a:p>
            <a:pPr marL="457200" lvl="0" indent="-342900" algn="l" rtl="0">
              <a:lnSpc>
                <a:spcPct val="115000"/>
              </a:lnSpc>
              <a:spcBef>
                <a:spcPts val="0"/>
              </a:spcBef>
              <a:spcAft>
                <a:spcPts val="0"/>
              </a:spcAft>
              <a:buSzPts val="1800"/>
              <a:buAutoNum type="alphaUcParenBoth"/>
            </a:pPr>
            <a:r>
              <a:rPr lang="en-US"/>
              <a:t>the eligible entity will, if applicable, coordinate activities and share relevant data under the plan with local Head Start and Early Head Start agencies, including migrant and seasonal Head Start agencies, and other early childhood education providers.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Teach English Fluency (ESEA § 3116(c))</a:t>
            </a:r>
            <a:endParaRPr/>
          </a:p>
        </p:txBody>
      </p:sp>
      <p:sp>
        <p:nvSpPr>
          <p:cNvPr id="234" name="Google Shape;234;p39"/>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a:t>Each eligible entity receiving a subgrant under section 3114 [Title III] shall include in its plan a certification that all teachers in any language instruction educational program for English learners that is, or will be, funded under this part are fluent in English and any other language used for instruction, including having written and oral communications skills.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Resources</a:t>
            </a:r>
            <a:endParaRPr/>
          </a:p>
        </p:txBody>
      </p:sp>
      <p:sp>
        <p:nvSpPr>
          <p:cNvPr id="240" name="Google Shape;240;p40"/>
          <p:cNvSpPr txBox="1">
            <a:spLocks noGrp="1"/>
          </p:cNvSpPr>
          <p:nvPr>
            <p:ph type="body" idx="1"/>
          </p:nvPr>
        </p:nvSpPr>
        <p:spPr>
          <a:xfrm>
            <a:off x="4591450" y="206850"/>
            <a:ext cx="7432500" cy="6461700"/>
          </a:xfrm>
          <a:prstGeom prst="rect">
            <a:avLst/>
          </a:prstGeom>
        </p:spPr>
        <p:txBody>
          <a:bodyPr spcFirstLastPara="1" wrap="square" lIns="91425" tIns="45700" rIns="91425" bIns="45700" anchor="ctr" anchorCtr="0">
            <a:normAutofit/>
          </a:bodyPr>
          <a:lstStyle/>
          <a:p>
            <a:pPr marL="0" lvl="0" indent="0" algn="l" rtl="0">
              <a:lnSpc>
                <a:spcPct val="107916"/>
              </a:lnSpc>
              <a:spcBef>
                <a:spcPts val="0"/>
              </a:spcBef>
              <a:spcAft>
                <a:spcPts val="0"/>
              </a:spcAft>
              <a:buNone/>
            </a:pPr>
            <a:r>
              <a:rPr lang="en-US"/>
              <a:t>Iowa Department of Education </a:t>
            </a:r>
            <a:endParaRPr/>
          </a:p>
          <a:p>
            <a:pPr marL="457200" lvl="0" indent="-317500" algn="l" rtl="0">
              <a:lnSpc>
                <a:spcPct val="100000"/>
              </a:lnSpc>
              <a:spcBef>
                <a:spcPts val="800"/>
              </a:spcBef>
              <a:spcAft>
                <a:spcPts val="0"/>
              </a:spcAft>
              <a:buSzPts val="1400"/>
              <a:buChar char="•"/>
            </a:pPr>
            <a:r>
              <a:rPr lang="en-US" sz="1400" u="sng">
                <a:solidFill>
                  <a:schemeClr val="hlink"/>
                </a:solidFill>
                <a:hlinkClick r:id="rId3"/>
              </a:rPr>
              <a:t>English Learners Webpage</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4"/>
              </a:rPr>
              <a:t>ESSA Guidance &amp; Allocations Webpage</a:t>
            </a:r>
            <a:br>
              <a:rPr lang="en-US" sz="1400"/>
            </a:br>
            <a:endParaRPr sz="1400"/>
          </a:p>
          <a:p>
            <a:pPr marL="457200" lvl="0" indent="-317500" algn="l" rtl="0">
              <a:lnSpc>
                <a:spcPct val="100000"/>
              </a:lnSpc>
              <a:spcBef>
                <a:spcPts val="0"/>
              </a:spcBef>
              <a:spcAft>
                <a:spcPts val="0"/>
              </a:spcAft>
              <a:buSzPts val="1400"/>
              <a:buChar char="•"/>
            </a:pPr>
            <a:r>
              <a:rPr lang="en-US" sz="1400" u="sng">
                <a:solidFill>
                  <a:srgbClr val="1155CC"/>
                </a:solidFill>
                <a:hlinkClick r:id="rId5">
                  <a:extLst>
                    <a:ext uri="{A12FA001-AC4F-418D-AE19-62706E023703}">
                      <ahyp:hlinkClr xmlns:ahyp="http://schemas.microsoft.com/office/drawing/2018/hyperlinkcolor" val="tx"/>
                    </a:ext>
                  </a:extLst>
                </a:hlinkClick>
              </a:rPr>
              <a:t>Iowa Administrative Code 281.60–Programs for Students Who Are English Learners</a:t>
            </a:r>
            <a:r>
              <a:rPr lang="en-US" sz="1400"/>
              <a:t> </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6"/>
              </a:rPr>
              <a:t>Serving Nonpublic School English Learners</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3"/>
              </a:rPr>
              <a:t>Standardized Entrance and Exit Procedures for Iowa’s English Learners</a:t>
            </a:r>
            <a:r>
              <a:rPr lang="en-US" sz="1400"/>
              <a:t> </a:t>
            </a:r>
            <a:br>
              <a:rPr lang="en-US" sz="1400"/>
            </a:br>
            <a:endParaRPr sz="1400"/>
          </a:p>
          <a:p>
            <a:pPr marL="457200" lvl="0" indent="-317500" algn="l" rtl="0">
              <a:lnSpc>
                <a:spcPct val="100000"/>
              </a:lnSpc>
              <a:spcBef>
                <a:spcPts val="0"/>
              </a:spcBef>
              <a:spcAft>
                <a:spcPts val="0"/>
              </a:spcAft>
              <a:buSzPts val="1400"/>
              <a:buChar char="•"/>
            </a:pPr>
            <a:r>
              <a:rPr lang="en-US" sz="1400" u="sng">
                <a:solidFill>
                  <a:schemeClr val="hlink"/>
                </a:solidFill>
                <a:hlinkClick r:id="rId7"/>
              </a:rPr>
              <a:t>TransACT ParentNotices</a:t>
            </a:r>
            <a:br>
              <a:rPr lang="en-US" sz="1100"/>
            </a:br>
            <a:endParaRPr sz="1100"/>
          </a:p>
          <a:p>
            <a:pPr marL="0" lvl="0" indent="0" algn="l" rtl="0">
              <a:lnSpc>
                <a:spcPct val="107916"/>
              </a:lnSpc>
              <a:spcBef>
                <a:spcPts val="800"/>
              </a:spcBef>
              <a:spcAft>
                <a:spcPts val="0"/>
              </a:spcAft>
              <a:buNone/>
            </a:pPr>
            <a:r>
              <a:rPr lang="en-US"/>
              <a:t>U.S. Department of Education</a:t>
            </a:r>
            <a:endParaRPr/>
          </a:p>
          <a:p>
            <a:pPr marL="457200" lvl="0" indent="-317500" algn="l" rtl="0">
              <a:lnSpc>
                <a:spcPct val="107916"/>
              </a:lnSpc>
              <a:spcBef>
                <a:spcPts val="800"/>
              </a:spcBef>
              <a:spcAft>
                <a:spcPts val="0"/>
              </a:spcAft>
              <a:buSzPts val="1400"/>
              <a:buChar char="•"/>
            </a:pPr>
            <a:r>
              <a:rPr lang="en-US" sz="1400" u="sng">
                <a:solidFill>
                  <a:schemeClr val="hlink"/>
                </a:solidFill>
                <a:hlinkClick r:id="rId8"/>
              </a:rPr>
              <a:t>National Clearinghouse for English Language Acquisition</a:t>
            </a:r>
            <a:br>
              <a:rPr lang="en-US" sz="1400"/>
            </a:br>
            <a:endParaRPr sz="1400"/>
          </a:p>
          <a:p>
            <a:pPr marL="457200" lvl="0" indent="-317500" algn="l" rtl="0">
              <a:lnSpc>
                <a:spcPct val="107916"/>
              </a:lnSpc>
              <a:spcBef>
                <a:spcPts val="0"/>
              </a:spcBef>
              <a:spcAft>
                <a:spcPts val="0"/>
              </a:spcAft>
              <a:buSzPts val="1400"/>
              <a:buChar char="•"/>
            </a:pPr>
            <a:r>
              <a:rPr lang="en-US" sz="1400" u="sng">
                <a:solidFill>
                  <a:schemeClr val="hlink"/>
                </a:solidFill>
                <a:hlinkClick r:id="rId9"/>
              </a:rPr>
              <a:t>Non-Regulatory Guidance: English Learners and Title III of the Elementary and Secondary Education Act (ESEA), as amended by the Every Student Succeeds Act (ESSA) </a:t>
            </a:r>
            <a:br>
              <a:rPr lang="en-US" sz="1400"/>
            </a:br>
            <a:endParaRPr sz="1400"/>
          </a:p>
          <a:p>
            <a:pPr marL="457200" lvl="0" indent="-317500" algn="l" rtl="0">
              <a:lnSpc>
                <a:spcPct val="107916"/>
              </a:lnSpc>
              <a:spcBef>
                <a:spcPts val="0"/>
              </a:spcBef>
              <a:spcAft>
                <a:spcPts val="0"/>
              </a:spcAft>
              <a:buSzPts val="1400"/>
              <a:buChar char="•"/>
            </a:pPr>
            <a:r>
              <a:rPr lang="en-US" sz="1400" u="sng">
                <a:solidFill>
                  <a:schemeClr val="hlink"/>
                </a:solidFill>
                <a:hlinkClick r:id="rId10"/>
              </a:rPr>
              <a:t>Office of Elementary and Secondary Education: Title III Legislation</a:t>
            </a:r>
            <a:br>
              <a:rPr lang="en-US" sz="1400"/>
            </a:br>
            <a:endParaRPr sz="1400"/>
          </a:p>
          <a:p>
            <a:pPr marL="457200" lvl="0" indent="-317500" algn="l" rtl="0">
              <a:lnSpc>
                <a:spcPct val="107916"/>
              </a:lnSpc>
              <a:spcBef>
                <a:spcPts val="0"/>
              </a:spcBef>
              <a:spcAft>
                <a:spcPts val="0"/>
              </a:spcAft>
              <a:buSzPts val="1400"/>
              <a:buChar char="•"/>
            </a:pPr>
            <a:r>
              <a:rPr lang="en-US" sz="1400" u="sng">
                <a:solidFill>
                  <a:schemeClr val="hlink"/>
                </a:solidFill>
                <a:highlight>
                  <a:srgbClr val="FFFFFF"/>
                </a:highlight>
                <a:hlinkClick r:id="rId11"/>
              </a:rPr>
              <a:t>Office of English Language Acquisition</a:t>
            </a:r>
            <a:br>
              <a:rPr lang="en-US" sz="1400"/>
            </a:br>
            <a:endParaRPr sz="1400"/>
          </a:p>
          <a:p>
            <a:pPr marL="457200" lvl="0" indent="-317500" algn="l" rtl="0">
              <a:spcBef>
                <a:spcPts val="0"/>
              </a:spcBef>
              <a:spcAft>
                <a:spcPts val="0"/>
              </a:spcAft>
              <a:buSzPts val="1400"/>
              <a:buChar char="•"/>
            </a:pPr>
            <a:r>
              <a:rPr lang="en-US" sz="1400" u="sng">
                <a:solidFill>
                  <a:schemeClr val="hlink"/>
                </a:solidFill>
                <a:hlinkClick r:id="rId12"/>
              </a:rPr>
              <a:t>US Secretary Cardona's Letter and Resources to Support English Learners</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ctrTitle"/>
          </p:nvPr>
        </p:nvSpPr>
        <p:spPr>
          <a:xfrm>
            <a:off x="289270" y="1074695"/>
            <a:ext cx="11636700" cy="2160000"/>
          </a:xfrm>
          <a:prstGeom prst="rect">
            <a:avLst/>
          </a:prstGeom>
        </p:spPr>
        <p:txBody>
          <a:bodyPr spcFirstLastPara="1" wrap="square" lIns="91425" tIns="45700" rIns="91425" bIns="45700" anchor="b" anchorCtr="0">
            <a:normAutofit/>
          </a:bodyPr>
          <a:lstStyle/>
          <a:p>
            <a:pPr marL="0" lvl="0" indent="0" algn="ctr" rtl="0">
              <a:spcBef>
                <a:spcPts val="750"/>
              </a:spcBef>
              <a:spcAft>
                <a:spcPts val="0"/>
              </a:spcAft>
              <a:buNone/>
            </a:pPr>
            <a:r>
              <a:rPr lang="en-US"/>
              <a:t>Contact Information</a:t>
            </a:r>
            <a:endParaRPr/>
          </a:p>
        </p:txBody>
      </p:sp>
      <p:sp>
        <p:nvSpPr>
          <p:cNvPr id="246" name="Google Shape;246;p41"/>
          <p:cNvSpPr txBox="1">
            <a:spLocks noGrp="1"/>
          </p:cNvSpPr>
          <p:nvPr>
            <p:ph type="subTitle" idx="1"/>
          </p:nvPr>
        </p:nvSpPr>
        <p:spPr>
          <a:xfrm>
            <a:off x="289270" y="3838162"/>
            <a:ext cx="11636700" cy="1282200"/>
          </a:xfrm>
          <a:prstGeom prst="rect">
            <a:avLst/>
          </a:prstGeom>
        </p:spPr>
        <p:txBody>
          <a:bodyPr spcFirstLastPara="1" wrap="square" lIns="91425" tIns="45700" rIns="91425" bIns="45700" anchor="t" anchorCtr="0">
            <a:noAutofit/>
          </a:bodyPr>
          <a:lstStyle/>
          <a:p>
            <a:pPr marL="0" lvl="0" indent="0" algn="ctr" rtl="0">
              <a:lnSpc>
                <a:spcPct val="95000"/>
              </a:lnSpc>
              <a:spcBef>
                <a:spcPts val="750"/>
              </a:spcBef>
              <a:spcAft>
                <a:spcPts val="0"/>
              </a:spcAft>
              <a:buSzPts val="1018"/>
              <a:buNone/>
            </a:pPr>
            <a:r>
              <a:rPr lang="en-US" sz="2420" dirty="0"/>
              <a:t>Rachel Pettigrew</a:t>
            </a:r>
            <a:endParaRPr sz="2420" dirty="0"/>
          </a:p>
          <a:p>
            <a:pPr marL="0" lvl="0" indent="0" algn="ctr" rtl="0">
              <a:lnSpc>
                <a:spcPct val="95000"/>
              </a:lnSpc>
              <a:spcBef>
                <a:spcPts val="750"/>
              </a:spcBef>
              <a:spcAft>
                <a:spcPts val="0"/>
              </a:spcAft>
              <a:buClr>
                <a:schemeClr val="dk1"/>
              </a:buClr>
              <a:buSzPts val="1018"/>
              <a:buFont typeface="Arial"/>
              <a:buNone/>
            </a:pPr>
            <a:r>
              <a:rPr lang="en-US" sz="2420" u="sng" dirty="0">
                <a:solidFill>
                  <a:schemeClr val="bg1"/>
                </a:solidFill>
                <a:hlinkClick r:id="rId3">
                  <a:extLst>
                    <a:ext uri="{A12FA001-AC4F-418D-AE19-62706E023703}">
                      <ahyp:hlinkClr xmlns:ahyp="http://schemas.microsoft.com/office/drawing/2018/hyperlinkcolor" val="tx"/>
                    </a:ext>
                  </a:extLst>
                </a:hlinkClick>
              </a:rPr>
              <a:t>rachel.pettigrew@iowa.gov</a:t>
            </a:r>
            <a:endParaRPr sz="2420" dirty="0">
              <a:solidFill>
                <a:schemeClr val="bg1"/>
              </a:solidFill>
            </a:endParaRPr>
          </a:p>
          <a:p>
            <a:pPr marL="0" lvl="0" indent="0" algn="ctr" rtl="0">
              <a:lnSpc>
                <a:spcPct val="95000"/>
              </a:lnSpc>
              <a:spcBef>
                <a:spcPts val="750"/>
              </a:spcBef>
              <a:spcAft>
                <a:spcPts val="0"/>
              </a:spcAft>
              <a:buClr>
                <a:schemeClr val="dk1"/>
              </a:buClr>
              <a:buSzPts val="1018"/>
              <a:buFont typeface="Arial"/>
              <a:buNone/>
            </a:pPr>
            <a:r>
              <a:rPr lang="en-US" sz="2420" dirty="0"/>
              <a:t>515-380-5115</a:t>
            </a:r>
            <a:endParaRPr sz="214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61088"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English Learners in Iowa</a:t>
            </a:r>
            <a:endParaRPr/>
          </a:p>
        </p:txBody>
      </p:sp>
      <p:pic>
        <p:nvPicPr>
          <p:cNvPr id="74" name="Google Shape;74;p15" descr="Map showing the number of english learners by county."/>
          <p:cNvPicPr preferRelativeResize="0"/>
          <p:nvPr/>
        </p:nvPicPr>
        <p:blipFill rotWithShape="1">
          <a:blip r:embed="rId3">
            <a:alphaModFix/>
          </a:blip>
          <a:srcRect t="6234" b="4192"/>
          <a:stretch/>
        </p:blipFill>
        <p:spPr>
          <a:xfrm>
            <a:off x="969925" y="737400"/>
            <a:ext cx="10252160" cy="6120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Purposes of Title III (ESEA § 3102)  </a:t>
            </a:r>
            <a:endParaRPr/>
          </a:p>
        </p:txBody>
      </p:sp>
      <p:sp>
        <p:nvSpPr>
          <p:cNvPr id="80" name="Google Shape;80;p16"/>
          <p:cNvSpPr txBox="1">
            <a:spLocks noGrp="1"/>
          </p:cNvSpPr>
          <p:nvPr>
            <p:ph type="body" idx="1"/>
          </p:nvPr>
        </p:nvSpPr>
        <p:spPr>
          <a:xfrm>
            <a:off x="689112" y="927099"/>
            <a:ext cx="10813800" cy="4351200"/>
          </a:xfrm>
          <a:prstGeom prst="rect">
            <a:avLst/>
          </a:prstGeom>
        </p:spPr>
        <p:txBody>
          <a:bodyPr spcFirstLastPara="1" wrap="square" lIns="91425" tIns="45700" rIns="91425" bIns="45700" anchor="t" anchorCtr="0">
            <a:noAutofit/>
          </a:bodyPr>
          <a:lstStyle/>
          <a:p>
            <a:pPr marL="0" lvl="0" indent="0" algn="l" rtl="0">
              <a:lnSpc>
                <a:spcPct val="105000"/>
              </a:lnSpc>
              <a:spcBef>
                <a:spcPts val="750"/>
              </a:spcBef>
              <a:spcAft>
                <a:spcPts val="0"/>
              </a:spcAft>
              <a:buNone/>
            </a:pPr>
            <a:r>
              <a:rPr lang="en-US" sz="1600"/>
              <a:t>The purposes of this part are—</a:t>
            </a:r>
            <a:endParaRPr sz="1600"/>
          </a:p>
          <a:p>
            <a:pPr marL="457200" lvl="0" indent="-330200" algn="l" rtl="0">
              <a:lnSpc>
                <a:spcPct val="105000"/>
              </a:lnSpc>
              <a:spcBef>
                <a:spcPts val="750"/>
              </a:spcBef>
              <a:spcAft>
                <a:spcPts val="0"/>
              </a:spcAft>
              <a:buSzPts val="1600"/>
              <a:buChar char="•"/>
            </a:pPr>
            <a:r>
              <a:rPr lang="en-US" sz="1600"/>
              <a:t>to help ensure that English learners, including immigrant children and youth, attain English proficiency and develop high levels of academic achievement in English;</a:t>
            </a:r>
            <a:br>
              <a:rPr lang="en-US" sz="1600"/>
            </a:br>
            <a:endParaRPr sz="1600"/>
          </a:p>
          <a:p>
            <a:pPr marL="457200" lvl="0" indent="-330200" algn="l" rtl="0">
              <a:lnSpc>
                <a:spcPct val="105000"/>
              </a:lnSpc>
              <a:spcBef>
                <a:spcPts val="0"/>
              </a:spcBef>
              <a:spcAft>
                <a:spcPts val="0"/>
              </a:spcAft>
              <a:buSzPts val="1600"/>
              <a:buChar char="•"/>
            </a:pPr>
            <a:r>
              <a:rPr lang="en-US" sz="1600"/>
              <a:t>to assist all English learners, including immigrant children and youth, to achieve at high levels in academic subjects so that all English learners can meet the same challenging State academic standards that all children are expected to meet;</a:t>
            </a:r>
            <a:br>
              <a:rPr lang="en-US" sz="1600"/>
            </a:br>
            <a:endParaRPr sz="1600"/>
          </a:p>
          <a:p>
            <a:pPr marL="457200" lvl="0" indent="-330200" algn="l" rtl="0">
              <a:lnSpc>
                <a:spcPct val="105000"/>
              </a:lnSpc>
              <a:spcBef>
                <a:spcPts val="0"/>
              </a:spcBef>
              <a:spcAft>
                <a:spcPts val="0"/>
              </a:spcAft>
              <a:buSzPts val="1600"/>
              <a:buChar char="•"/>
            </a:pPr>
            <a:r>
              <a:rPr lang="en-US" sz="1600"/>
              <a:t>to assist teachers (including preschool teachers), principals and other school leaders, State educational agencies, local educational agencies, and schools in establishing, implementing, and sustaining effective language instruction educational programs designed to assist in teaching English learners, including immigrant children and youth;</a:t>
            </a:r>
            <a:br>
              <a:rPr lang="en-US" sz="1600"/>
            </a:br>
            <a:endParaRPr sz="1600"/>
          </a:p>
          <a:p>
            <a:pPr marL="457200" lvl="0" indent="-330200" algn="l" rtl="0">
              <a:lnSpc>
                <a:spcPct val="105000"/>
              </a:lnSpc>
              <a:spcBef>
                <a:spcPts val="0"/>
              </a:spcBef>
              <a:spcAft>
                <a:spcPts val="0"/>
              </a:spcAft>
              <a:buSzPts val="1600"/>
              <a:buChar char="•"/>
            </a:pPr>
            <a:r>
              <a:rPr lang="en-US" sz="1600"/>
              <a:t>to assist teachers (including preschool teachers), principals and other school leaders, State educational agencies, and local educational agencies to develop and enhance their capacity to provide effective instructional programs designed to prepare English learners, including immigrant children and youth, to enter all-English instructional settings; and</a:t>
            </a:r>
            <a:br>
              <a:rPr lang="en-US" sz="1600"/>
            </a:br>
            <a:endParaRPr sz="1600"/>
          </a:p>
          <a:p>
            <a:pPr marL="457200" lvl="0" indent="-330200" algn="l" rtl="0">
              <a:lnSpc>
                <a:spcPct val="105000"/>
              </a:lnSpc>
              <a:spcBef>
                <a:spcPts val="0"/>
              </a:spcBef>
              <a:spcAft>
                <a:spcPts val="0"/>
              </a:spcAft>
              <a:buSzPts val="1600"/>
              <a:buChar char="•"/>
            </a:pPr>
            <a:r>
              <a:rPr lang="en-US" sz="1600"/>
              <a:t>to promote parental, family, and community participation in language instruction educational programs for the parents, families, and communities of English learners.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408561" y="428017"/>
            <a:ext cx="3540900" cy="590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Title III</a:t>
            </a:r>
            <a:endParaRPr/>
          </a:p>
          <a:p>
            <a:pPr marL="0" lvl="0" indent="0" algn="l" rtl="0">
              <a:spcBef>
                <a:spcPts val="0"/>
              </a:spcBef>
              <a:spcAft>
                <a:spcPts val="0"/>
              </a:spcAft>
              <a:buNone/>
            </a:pPr>
            <a:r>
              <a:rPr lang="en-US"/>
              <a:t>Grants and </a:t>
            </a:r>
            <a:endParaRPr/>
          </a:p>
          <a:p>
            <a:pPr marL="0" lvl="0" indent="0" algn="l" rtl="0">
              <a:spcBef>
                <a:spcPts val="0"/>
              </a:spcBef>
              <a:spcAft>
                <a:spcPts val="0"/>
              </a:spcAft>
              <a:buNone/>
            </a:pPr>
            <a:r>
              <a:rPr lang="en-US"/>
              <a:t>Subgrants </a:t>
            </a:r>
            <a:endParaRPr/>
          </a:p>
        </p:txBody>
      </p:sp>
      <p:sp>
        <p:nvSpPr>
          <p:cNvPr id="86" name="Google Shape;86;p17"/>
          <p:cNvSpPr txBox="1">
            <a:spLocks noGrp="1"/>
          </p:cNvSpPr>
          <p:nvPr>
            <p:ph type="body" idx="1"/>
          </p:nvPr>
        </p:nvSpPr>
        <p:spPr>
          <a:xfrm>
            <a:off x="4591454" y="428017"/>
            <a:ext cx="7017300" cy="5906400"/>
          </a:xfrm>
          <a:prstGeom prst="rect">
            <a:avLst/>
          </a:prstGeom>
        </p:spPr>
        <p:txBody>
          <a:bodyPr spcFirstLastPara="1" wrap="square" lIns="91425" tIns="45700" rIns="91425" bIns="45700" anchor="ctr" anchorCtr="0">
            <a:normAutofit/>
          </a:bodyPr>
          <a:lstStyle/>
          <a:p>
            <a:pPr marL="0" lvl="0" indent="0" algn="l" rtl="0">
              <a:lnSpc>
                <a:spcPct val="115000"/>
              </a:lnSpc>
              <a:spcBef>
                <a:spcPts val="750"/>
              </a:spcBef>
              <a:spcAft>
                <a:spcPts val="0"/>
              </a:spcAft>
              <a:buNone/>
            </a:pPr>
            <a:r>
              <a:rPr lang="en-US"/>
              <a:t>Formula Grants to States (ESEA § 3111)</a:t>
            </a:r>
            <a:endParaRPr/>
          </a:p>
          <a:p>
            <a:pPr marL="457200" lvl="0" indent="-381000" algn="l" rtl="0">
              <a:lnSpc>
                <a:spcPct val="115000"/>
              </a:lnSpc>
              <a:spcBef>
                <a:spcPts val="750"/>
              </a:spcBef>
              <a:spcAft>
                <a:spcPts val="0"/>
              </a:spcAft>
              <a:buSzPts val="2400"/>
              <a:buChar char="•"/>
            </a:pPr>
            <a:r>
              <a:rPr lang="en-US" sz="2400"/>
              <a:t>$4,350,716 (2023-24)</a:t>
            </a:r>
            <a:endParaRPr sz="2400"/>
          </a:p>
          <a:p>
            <a:pPr marL="457200" lvl="0" indent="-381000" algn="l" rtl="0">
              <a:lnSpc>
                <a:spcPct val="115000"/>
              </a:lnSpc>
              <a:spcBef>
                <a:spcPts val="0"/>
              </a:spcBef>
              <a:spcAft>
                <a:spcPts val="0"/>
              </a:spcAft>
              <a:buSzPts val="2400"/>
              <a:buChar char="•"/>
            </a:pPr>
            <a:r>
              <a:rPr lang="en-US" sz="2400"/>
              <a:t>$4,431,621 (2024-25)</a:t>
            </a:r>
            <a:endParaRPr sz="2400"/>
          </a:p>
          <a:p>
            <a:pPr marL="0" lvl="0" indent="0" algn="l" rtl="0">
              <a:lnSpc>
                <a:spcPct val="115000"/>
              </a:lnSpc>
              <a:spcBef>
                <a:spcPts val="750"/>
              </a:spcBef>
              <a:spcAft>
                <a:spcPts val="0"/>
              </a:spcAft>
              <a:buNone/>
            </a:pPr>
            <a:r>
              <a:rPr lang="en-US"/>
              <a:t>Within-State Allocations (ESEA § 3114) </a:t>
            </a:r>
            <a:endParaRPr/>
          </a:p>
          <a:p>
            <a:pPr marL="457200" lvl="0" indent="-381000" algn="l" rtl="0">
              <a:lnSpc>
                <a:spcPct val="115000"/>
              </a:lnSpc>
              <a:spcBef>
                <a:spcPts val="750"/>
              </a:spcBef>
              <a:spcAft>
                <a:spcPts val="0"/>
              </a:spcAft>
              <a:buSzPts val="2400"/>
              <a:buChar char="•"/>
            </a:pPr>
            <a:r>
              <a:rPr lang="en-US" sz="2400"/>
              <a:t>Serving English Learners</a:t>
            </a:r>
            <a:endParaRPr sz="2400"/>
          </a:p>
          <a:p>
            <a:pPr marL="457200" lvl="0" indent="-381000" algn="l" rtl="0">
              <a:lnSpc>
                <a:spcPct val="115000"/>
              </a:lnSpc>
              <a:spcBef>
                <a:spcPts val="0"/>
              </a:spcBef>
              <a:spcAft>
                <a:spcPts val="0"/>
              </a:spcAft>
              <a:buSzPts val="2400"/>
              <a:buChar char="•"/>
            </a:pPr>
            <a:r>
              <a:rPr lang="en-US" sz="2400"/>
              <a:t>Serving Immigrant Students</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Title III, Part A–Language Instruction for </a:t>
            </a:r>
            <a:endParaRPr/>
          </a:p>
          <a:p>
            <a:pPr marL="0" lvl="0" indent="0" algn="l" rtl="0">
              <a:spcBef>
                <a:spcPts val="0"/>
              </a:spcBef>
              <a:spcAft>
                <a:spcPts val="0"/>
              </a:spcAft>
              <a:buNone/>
            </a:pPr>
            <a:r>
              <a:rPr lang="en-US"/>
              <a:t>English Learners and Immigrant Students</a:t>
            </a:r>
            <a:endParaRPr/>
          </a:p>
        </p:txBody>
      </p:sp>
      <p:sp>
        <p:nvSpPr>
          <p:cNvPr id="92" name="Google Shape;92;p18"/>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English Learners</a:t>
            </a:r>
            <a:endParaRPr/>
          </a:p>
        </p:txBody>
      </p:sp>
      <p:sp>
        <p:nvSpPr>
          <p:cNvPr id="93" name="Google Shape;93;p18"/>
          <p:cNvSpPr txBox="1">
            <a:spLocks noGrp="1"/>
          </p:cNvSpPr>
          <p:nvPr>
            <p:ph type="body" idx="2"/>
          </p:nvPr>
        </p:nvSpPr>
        <p:spPr>
          <a:xfrm>
            <a:off x="892800" y="2372550"/>
            <a:ext cx="5534400" cy="36846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a:t>Age 3 through 21</a:t>
            </a:r>
            <a:endParaRPr/>
          </a:p>
          <a:p>
            <a:pPr marL="457200" lvl="0" indent="-342900" algn="l" rtl="0">
              <a:lnSpc>
                <a:spcPct val="115000"/>
              </a:lnSpc>
              <a:spcBef>
                <a:spcPts val="0"/>
              </a:spcBef>
              <a:spcAft>
                <a:spcPts val="0"/>
              </a:spcAft>
              <a:buSzPts val="1800"/>
              <a:buChar char="•"/>
            </a:pPr>
            <a:r>
              <a:rPr lang="en-US"/>
              <a:t>Enrolled in K-12</a:t>
            </a:r>
            <a:endParaRPr/>
          </a:p>
          <a:p>
            <a:pPr marL="457200" lvl="0" indent="-342900" algn="l" rtl="0">
              <a:lnSpc>
                <a:spcPct val="115000"/>
              </a:lnSpc>
              <a:spcBef>
                <a:spcPts val="0"/>
              </a:spcBef>
              <a:spcAft>
                <a:spcPts val="0"/>
              </a:spcAft>
              <a:buSzPts val="1800"/>
              <a:buChar char="•"/>
            </a:pPr>
            <a:r>
              <a:rPr lang="en-US"/>
              <a:t>Home Language Survey indicated a language other than English</a:t>
            </a:r>
            <a:endParaRPr/>
          </a:p>
          <a:p>
            <a:pPr marL="457200" lvl="0" indent="-342900" algn="l" rtl="0">
              <a:lnSpc>
                <a:spcPct val="115000"/>
              </a:lnSpc>
              <a:spcBef>
                <a:spcPts val="0"/>
              </a:spcBef>
              <a:spcAft>
                <a:spcPts val="0"/>
              </a:spcAft>
              <a:buSzPts val="1800"/>
              <a:buChar char="•"/>
            </a:pPr>
            <a:r>
              <a:rPr lang="en-US"/>
              <a:t>ELPA21 status: </a:t>
            </a:r>
            <a:endParaRPr/>
          </a:p>
          <a:p>
            <a:pPr marL="914400" lvl="1" indent="-342900" algn="l" rtl="0">
              <a:lnSpc>
                <a:spcPct val="115000"/>
              </a:lnSpc>
              <a:spcBef>
                <a:spcPts val="0"/>
              </a:spcBef>
              <a:spcAft>
                <a:spcPts val="0"/>
              </a:spcAft>
              <a:buSzPts val="1800"/>
              <a:buChar char="•"/>
            </a:pPr>
            <a:r>
              <a:rPr lang="en-US"/>
              <a:t>Emerging or </a:t>
            </a:r>
            <a:endParaRPr/>
          </a:p>
          <a:p>
            <a:pPr marL="914400" lvl="1" indent="-342900" algn="l" rtl="0">
              <a:lnSpc>
                <a:spcPct val="115000"/>
              </a:lnSpc>
              <a:spcBef>
                <a:spcPts val="0"/>
              </a:spcBef>
              <a:spcAft>
                <a:spcPts val="0"/>
              </a:spcAft>
              <a:buSzPts val="1800"/>
              <a:buChar char="•"/>
            </a:pPr>
            <a:r>
              <a:rPr lang="en-US"/>
              <a:t>Progressing</a:t>
            </a:r>
            <a:br>
              <a:rPr lang="en-US"/>
            </a:br>
            <a:endParaRPr/>
          </a:p>
          <a:p>
            <a:pPr marL="0" lvl="0" indent="0" algn="l" rtl="0">
              <a:lnSpc>
                <a:spcPct val="115000"/>
              </a:lnSpc>
              <a:spcBef>
                <a:spcPts val="0"/>
              </a:spcBef>
              <a:spcAft>
                <a:spcPts val="800"/>
              </a:spcAft>
              <a:buNone/>
            </a:pPr>
            <a:endParaRPr/>
          </a:p>
        </p:txBody>
      </p:sp>
      <p:sp>
        <p:nvSpPr>
          <p:cNvPr id="94" name="Google Shape;94;p18"/>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rmAutofit/>
          </a:bodyPr>
          <a:lstStyle/>
          <a:p>
            <a:pPr marL="0" lvl="0" indent="0" algn="l" rtl="0">
              <a:spcBef>
                <a:spcPts val="750"/>
              </a:spcBef>
              <a:spcAft>
                <a:spcPts val="0"/>
              </a:spcAft>
              <a:buNone/>
            </a:pPr>
            <a:r>
              <a:rPr lang="en-US"/>
              <a:t>Immigrant Students (ESEA § 3201(5)(13))</a:t>
            </a:r>
            <a:endParaRPr/>
          </a:p>
        </p:txBody>
      </p:sp>
      <p:sp>
        <p:nvSpPr>
          <p:cNvPr id="95" name="Google Shape;95;p18"/>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750"/>
              </a:spcBef>
              <a:spcAft>
                <a:spcPts val="0"/>
              </a:spcAft>
              <a:buSzPts val="1800"/>
              <a:buChar char="•"/>
            </a:pPr>
            <a:r>
              <a:rPr lang="en-US"/>
              <a:t>Age 3 through 21</a:t>
            </a:r>
            <a:endParaRPr/>
          </a:p>
          <a:p>
            <a:pPr marL="457200" lvl="0" indent="-342900" algn="l" rtl="0">
              <a:lnSpc>
                <a:spcPct val="115000"/>
              </a:lnSpc>
              <a:spcBef>
                <a:spcPts val="0"/>
              </a:spcBef>
              <a:spcAft>
                <a:spcPts val="0"/>
              </a:spcAft>
              <a:buSzPts val="1800"/>
              <a:buChar char="•"/>
            </a:pPr>
            <a:r>
              <a:rPr lang="en-US"/>
              <a:t>Were not born in any State</a:t>
            </a:r>
            <a:endParaRPr/>
          </a:p>
          <a:p>
            <a:pPr marL="457200" lvl="0" indent="-342900" algn="l" rtl="0">
              <a:lnSpc>
                <a:spcPct val="115000"/>
              </a:lnSpc>
              <a:spcBef>
                <a:spcPts val="0"/>
              </a:spcBef>
              <a:spcAft>
                <a:spcPts val="0"/>
              </a:spcAft>
              <a:buSzPts val="1800"/>
              <a:buChar char="•"/>
            </a:pPr>
            <a:r>
              <a:rPr lang="en-US"/>
              <a:t>Have not been attending one or more schools in any one or more States for more than three full academic years</a:t>
            </a:r>
            <a:br>
              <a:rPr lang="en-US"/>
            </a:br>
            <a:endParaRPr sz="2400"/>
          </a:p>
          <a:p>
            <a:pPr marL="457200" lvl="0" indent="0" algn="l" rtl="0">
              <a:lnSpc>
                <a:spcPct val="115000"/>
              </a:lnSpc>
              <a:spcBef>
                <a:spcPts val="750"/>
              </a:spcBef>
              <a:spcAft>
                <a:spcPts val="0"/>
              </a:spcAft>
              <a:buNone/>
            </a:pPr>
            <a:endParaRPr sz="1400"/>
          </a:p>
        </p:txBody>
      </p:sp>
      <p:sp>
        <p:nvSpPr>
          <p:cNvPr id="96" name="Google Shape;96;p18"/>
          <p:cNvSpPr txBox="1"/>
          <p:nvPr/>
        </p:nvSpPr>
        <p:spPr>
          <a:xfrm>
            <a:off x="0" y="5190575"/>
            <a:ext cx="12192000" cy="75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dk1"/>
                </a:solidFill>
              </a:rPr>
              <a:t>Note:</a:t>
            </a:r>
            <a:r>
              <a:rPr lang="en-US">
                <a:solidFill>
                  <a:schemeClr val="dk1"/>
                </a:solidFill>
              </a:rPr>
              <a:t> The term “State” means each of the 50 States, the District of Columbia, and Puerto Rico. </a:t>
            </a:r>
            <a:endParaRPr>
              <a:solidFill>
                <a:schemeClr val="dk1"/>
              </a:solidFill>
            </a:endParaRPr>
          </a:p>
          <a:p>
            <a:pPr marL="0" lvl="0" indent="0" algn="ctr" rtl="0">
              <a:lnSpc>
                <a:spcPct val="115000"/>
              </a:lnSpc>
              <a:spcBef>
                <a:spcPts val="800"/>
              </a:spcBef>
              <a:spcAft>
                <a:spcPts val="800"/>
              </a:spcAft>
              <a:buClr>
                <a:schemeClr val="dk1"/>
              </a:buClr>
              <a:buSzPts val="1100"/>
              <a:buFont typeface="Arial"/>
              <a:buNone/>
            </a:pPr>
            <a:r>
              <a:rPr lang="en-US" u="sng">
                <a:solidFill>
                  <a:schemeClr val="hlink"/>
                </a:solidFill>
                <a:hlinkClick r:id="rId3"/>
              </a:rPr>
              <a:t>Standardized Entrance and Exit Procedures for Iowa’s English Learners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892797" y="1"/>
            <a:ext cx="10515600" cy="119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Within-State Allocations</a:t>
            </a:r>
            <a:endParaRPr/>
          </a:p>
        </p:txBody>
      </p:sp>
      <p:sp>
        <p:nvSpPr>
          <p:cNvPr id="102" name="Google Shape;102;p19"/>
          <p:cNvSpPr txBox="1">
            <a:spLocks noGrp="1"/>
          </p:cNvSpPr>
          <p:nvPr>
            <p:ph type="body" idx="1"/>
          </p:nvPr>
        </p:nvSpPr>
        <p:spPr>
          <a:xfrm>
            <a:off x="892799" y="1548641"/>
            <a:ext cx="5157900" cy="823800"/>
          </a:xfrm>
          <a:prstGeom prst="rect">
            <a:avLst/>
          </a:prstGeom>
        </p:spPr>
        <p:txBody>
          <a:bodyPr spcFirstLastPara="1" wrap="square" lIns="91425" tIns="45700" rIns="91425" bIns="45700" anchor="b" anchorCtr="0">
            <a:noAutofit/>
          </a:bodyPr>
          <a:lstStyle/>
          <a:p>
            <a:pPr marL="0" lvl="0" indent="0" algn="l" rtl="0">
              <a:lnSpc>
                <a:spcPct val="70000"/>
              </a:lnSpc>
              <a:spcBef>
                <a:spcPts val="750"/>
              </a:spcBef>
              <a:spcAft>
                <a:spcPts val="0"/>
              </a:spcAft>
              <a:buSzPts val="1018"/>
              <a:buNone/>
            </a:pPr>
            <a:r>
              <a:rPr lang="en-US"/>
              <a:t>Allocations for Title III–</a:t>
            </a:r>
            <a:endParaRPr/>
          </a:p>
          <a:p>
            <a:pPr marL="0" lvl="0" indent="0" algn="l" rtl="0">
              <a:lnSpc>
                <a:spcPct val="70000"/>
              </a:lnSpc>
              <a:spcBef>
                <a:spcPts val="750"/>
              </a:spcBef>
              <a:spcAft>
                <a:spcPts val="0"/>
              </a:spcAft>
              <a:buSzPts val="1018"/>
              <a:buNone/>
            </a:pPr>
            <a:r>
              <a:rPr lang="en-US"/>
              <a:t>English Learners</a:t>
            </a:r>
            <a:endParaRPr/>
          </a:p>
        </p:txBody>
      </p:sp>
      <p:sp>
        <p:nvSpPr>
          <p:cNvPr id="103" name="Google Shape;103;p19"/>
          <p:cNvSpPr txBox="1">
            <a:spLocks noGrp="1"/>
          </p:cNvSpPr>
          <p:nvPr>
            <p:ph type="body" idx="2"/>
          </p:nvPr>
        </p:nvSpPr>
        <p:spPr>
          <a:xfrm>
            <a:off x="892799" y="2372553"/>
            <a:ext cx="5157900" cy="36846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None/>
            </a:pPr>
            <a:r>
              <a:rPr lang="en-US"/>
              <a:t>85% of Iowa’s total Title III federal grant </a:t>
            </a:r>
            <a:endParaRPr/>
          </a:p>
          <a:p>
            <a:pPr marL="457200" lvl="0" indent="-342900" algn="l" rtl="0">
              <a:lnSpc>
                <a:spcPct val="115000"/>
              </a:lnSpc>
              <a:spcBef>
                <a:spcPts val="750"/>
              </a:spcBef>
              <a:spcAft>
                <a:spcPts val="0"/>
              </a:spcAft>
              <a:buSzPts val="1800"/>
              <a:buChar char="•"/>
            </a:pPr>
            <a:r>
              <a:rPr lang="en-US"/>
              <a:t>Fund amount per EL </a:t>
            </a:r>
            <a:endParaRPr/>
          </a:p>
          <a:p>
            <a:pPr marL="457200" lvl="0" indent="-342900" algn="l" rtl="0">
              <a:lnSpc>
                <a:spcPct val="115000"/>
              </a:lnSpc>
              <a:spcBef>
                <a:spcPts val="0"/>
              </a:spcBef>
              <a:spcAft>
                <a:spcPts val="0"/>
              </a:spcAft>
              <a:buSzPts val="1800"/>
              <a:buChar char="•"/>
            </a:pPr>
            <a:r>
              <a:rPr lang="en-US"/>
              <a:t>Direct result of entrance/exit data </a:t>
            </a:r>
            <a:endParaRPr/>
          </a:p>
          <a:p>
            <a:pPr marL="457200" lvl="0" indent="-342900" algn="l" rtl="0">
              <a:lnSpc>
                <a:spcPct val="115000"/>
              </a:lnSpc>
              <a:spcBef>
                <a:spcPts val="0"/>
              </a:spcBef>
              <a:spcAft>
                <a:spcPts val="0"/>
              </a:spcAft>
              <a:buSzPts val="1800"/>
              <a:buChar char="•"/>
            </a:pPr>
            <a:r>
              <a:rPr lang="en-US"/>
              <a:t>Allocated to individual LEAs or</a:t>
            </a:r>
            <a:endParaRPr/>
          </a:p>
          <a:p>
            <a:pPr marL="457200" lvl="0" indent="-342900" algn="l" rtl="0">
              <a:lnSpc>
                <a:spcPct val="115000"/>
              </a:lnSpc>
              <a:spcBef>
                <a:spcPts val="0"/>
              </a:spcBef>
              <a:spcAft>
                <a:spcPts val="0"/>
              </a:spcAft>
              <a:buSzPts val="1800"/>
              <a:buChar char="•"/>
            </a:pPr>
            <a:r>
              <a:rPr lang="en-US"/>
              <a:t>Allocated to consortia of LEAs</a:t>
            </a:r>
            <a:endParaRPr/>
          </a:p>
          <a:p>
            <a:pPr marL="457200" lvl="0" indent="0" algn="l" rtl="0">
              <a:lnSpc>
                <a:spcPct val="115000"/>
              </a:lnSpc>
              <a:spcBef>
                <a:spcPts val="750"/>
              </a:spcBef>
              <a:spcAft>
                <a:spcPts val="0"/>
              </a:spcAft>
              <a:buNone/>
            </a:pPr>
            <a:endParaRPr/>
          </a:p>
          <a:p>
            <a:pPr marL="0" lvl="0" indent="0" algn="l" rtl="0">
              <a:spcBef>
                <a:spcPts val="750"/>
              </a:spcBef>
              <a:spcAft>
                <a:spcPts val="0"/>
              </a:spcAft>
              <a:buNone/>
            </a:pPr>
            <a:endParaRPr/>
          </a:p>
        </p:txBody>
      </p:sp>
      <p:sp>
        <p:nvSpPr>
          <p:cNvPr id="104" name="Google Shape;104;p19"/>
          <p:cNvSpPr txBox="1">
            <a:spLocks noGrp="1"/>
          </p:cNvSpPr>
          <p:nvPr>
            <p:ph type="body" idx="3"/>
          </p:nvPr>
        </p:nvSpPr>
        <p:spPr>
          <a:xfrm>
            <a:off x="6225210" y="1548641"/>
            <a:ext cx="5183100" cy="823800"/>
          </a:xfrm>
          <a:prstGeom prst="rect">
            <a:avLst/>
          </a:prstGeom>
        </p:spPr>
        <p:txBody>
          <a:bodyPr spcFirstLastPara="1" wrap="square" lIns="91425" tIns="45700" rIns="91425" bIns="45700" anchor="b" anchorCtr="0">
            <a:noAutofit/>
          </a:bodyPr>
          <a:lstStyle/>
          <a:p>
            <a:pPr marL="0" lvl="0" indent="0" algn="l" rtl="0">
              <a:spcBef>
                <a:spcPts val="750"/>
              </a:spcBef>
              <a:spcAft>
                <a:spcPts val="0"/>
              </a:spcAft>
              <a:buNone/>
            </a:pPr>
            <a:r>
              <a:rPr lang="en-US"/>
              <a:t>Allocations for Title III–</a:t>
            </a:r>
            <a:endParaRPr/>
          </a:p>
          <a:p>
            <a:pPr marL="0" lvl="0" indent="0" algn="l" rtl="0">
              <a:spcBef>
                <a:spcPts val="750"/>
              </a:spcBef>
              <a:spcAft>
                <a:spcPts val="0"/>
              </a:spcAft>
              <a:buNone/>
            </a:pPr>
            <a:r>
              <a:rPr lang="en-US"/>
              <a:t>Immigrant Students </a:t>
            </a:r>
            <a:endParaRPr/>
          </a:p>
        </p:txBody>
      </p:sp>
      <p:sp>
        <p:nvSpPr>
          <p:cNvPr id="105" name="Google Shape;105;p19"/>
          <p:cNvSpPr txBox="1">
            <a:spLocks noGrp="1"/>
          </p:cNvSpPr>
          <p:nvPr>
            <p:ph type="body" idx="4"/>
          </p:nvPr>
        </p:nvSpPr>
        <p:spPr>
          <a:xfrm>
            <a:off x="6225210" y="2372553"/>
            <a:ext cx="5183100" cy="3684600"/>
          </a:xfrm>
          <a:prstGeom prst="rect">
            <a:avLst/>
          </a:prstGeom>
        </p:spPr>
        <p:txBody>
          <a:bodyPr spcFirstLastPara="1" wrap="square" lIns="91425" tIns="45700" rIns="91425" bIns="45700" anchor="t" anchorCtr="0">
            <a:normAutofit/>
          </a:bodyPr>
          <a:lstStyle/>
          <a:p>
            <a:pPr marL="0" lvl="0" indent="0" algn="l" rtl="0">
              <a:lnSpc>
                <a:spcPct val="115000"/>
              </a:lnSpc>
              <a:spcBef>
                <a:spcPts val="750"/>
              </a:spcBef>
              <a:spcAft>
                <a:spcPts val="0"/>
              </a:spcAft>
              <a:buClr>
                <a:schemeClr val="dk1"/>
              </a:buClr>
              <a:buSzPts val="1100"/>
              <a:buFont typeface="Arial"/>
              <a:buNone/>
            </a:pPr>
            <a:r>
              <a:rPr lang="en-US"/>
              <a:t>10% of Iowa’s total Title III federal grant </a:t>
            </a:r>
            <a:endParaRPr/>
          </a:p>
          <a:p>
            <a:pPr marL="457200" lvl="0" indent="-342900" algn="l" rtl="0">
              <a:lnSpc>
                <a:spcPct val="115000"/>
              </a:lnSpc>
              <a:spcBef>
                <a:spcPts val="750"/>
              </a:spcBef>
              <a:spcAft>
                <a:spcPts val="0"/>
              </a:spcAft>
              <a:buSzPts val="1800"/>
              <a:buChar char="•"/>
            </a:pPr>
            <a:r>
              <a:rPr lang="en-US"/>
              <a:t>Allocated to the LEAs with the most significant increases in immigrant student counts compared to the average of their immigrant student counts from the previous two years</a:t>
            </a:r>
            <a:endParaRPr/>
          </a:p>
          <a:p>
            <a:pPr marL="0" lvl="0" indent="0" algn="l" rtl="0">
              <a:spcBef>
                <a:spcPts val="750"/>
              </a:spcBef>
              <a:spcAft>
                <a:spcPts val="0"/>
              </a:spcAft>
              <a:buClr>
                <a:schemeClr val="dk1"/>
              </a:buClr>
              <a:buSzPts val="1100"/>
              <a:buFont typeface="Arial"/>
              <a:buNone/>
            </a:pPr>
            <a:endParaRPr/>
          </a:p>
          <a:p>
            <a:pPr marL="0" lvl="0" indent="0" algn="l" rtl="0">
              <a:spcBef>
                <a:spcPts val="750"/>
              </a:spcBef>
              <a:spcAft>
                <a:spcPts val="0"/>
              </a:spcAft>
              <a:buNone/>
            </a:pPr>
            <a:endParaRPr/>
          </a:p>
        </p:txBody>
      </p:sp>
      <p:sp>
        <p:nvSpPr>
          <p:cNvPr id="106" name="Google Shape;106;p19"/>
          <p:cNvSpPr txBox="1"/>
          <p:nvPr/>
        </p:nvSpPr>
        <p:spPr>
          <a:xfrm>
            <a:off x="0" y="5190575"/>
            <a:ext cx="1219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solidFill>
                  <a:schemeClr val="dk1"/>
                </a:solidFill>
              </a:rPr>
              <a:t>Note:</a:t>
            </a:r>
            <a:r>
              <a:rPr lang="en-US">
                <a:solidFill>
                  <a:schemeClr val="dk1"/>
                </a:solidFill>
              </a:rPr>
              <a:t> 5% of Iowa’s total Title III Grant is reserved for State Activities.</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Purpose of Subgrants (ESEA § 3115)</a:t>
            </a:r>
            <a:endParaRPr/>
          </a:p>
        </p:txBody>
      </p:sp>
      <p:sp>
        <p:nvSpPr>
          <p:cNvPr id="112" name="Google Shape;112;p20"/>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fontScale="77500" lnSpcReduction="20000"/>
          </a:bodyPr>
          <a:lstStyle/>
          <a:p>
            <a:pPr marL="457200" lvl="0" indent="-317182" algn="l" rtl="0">
              <a:lnSpc>
                <a:spcPct val="115000"/>
              </a:lnSpc>
              <a:spcBef>
                <a:spcPts val="750"/>
              </a:spcBef>
              <a:spcAft>
                <a:spcPts val="0"/>
              </a:spcAft>
              <a:buSzPct val="85714"/>
              <a:buAutoNum type="arabicParenR"/>
            </a:pPr>
            <a:r>
              <a:rPr lang="en-US"/>
              <a:t>Developing and implementing new language instruction educational programs and academic content instructional programs for English learners and immigrant children and youth, including early childhood education programs, elementary school programs, and secondary school programs.</a:t>
            </a:r>
            <a:br>
              <a:rPr lang="en-US"/>
            </a:br>
            <a:endParaRPr/>
          </a:p>
          <a:p>
            <a:pPr marL="457200" lvl="0" indent="-317182" algn="l" rtl="0">
              <a:lnSpc>
                <a:spcPct val="115000"/>
              </a:lnSpc>
              <a:spcBef>
                <a:spcPts val="0"/>
              </a:spcBef>
              <a:spcAft>
                <a:spcPts val="0"/>
              </a:spcAft>
              <a:buSzPct val="85714"/>
              <a:buAutoNum type="arabicParenR"/>
            </a:pPr>
            <a:r>
              <a:rPr lang="en-US"/>
              <a:t>Carrying out highly focused, innovative, locally designed activities to expand or enhance existing language instruction educational programs and academic content instructional programs for English learners and immigrant children and youth.</a:t>
            </a:r>
            <a:br>
              <a:rPr lang="en-US"/>
            </a:br>
            <a:endParaRPr/>
          </a:p>
          <a:p>
            <a:pPr marL="457200" lvl="0" indent="-317182" algn="l" rtl="0">
              <a:lnSpc>
                <a:spcPct val="115000"/>
              </a:lnSpc>
              <a:spcBef>
                <a:spcPts val="0"/>
              </a:spcBef>
              <a:spcAft>
                <a:spcPts val="0"/>
              </a:spcAft>
              <a:buSzPct val="85714"/>
              <a:buAutoNum type="arabicParenR"/>
            </a:pPr>
            <a:r>
              <a:rPr lang="en-US"/>
              <a:t>Implementing, within an individual school, schoolwide programs for restructuring, reforming, and upgrading all relevant programs, activities, and operations relating to language instruction educational programs and academic content instruction for English learners and immigrant children and youth.</a:t>
            </a:r>
            <a:br>
              <a:rPr lang="en-US"/>
            </a:br>
            <a:endParaRPr/>
          </a:p>
          <a:p>
            <a:pPr marL="457200" lvl="0" indent="-317182" algn="l" rtl="0">
              <a:lnSpc>
                <a:spcPct val="115000"/>
              </a:lnSpc>
              <a:spcBef>
                <a:spcPts val="0"/>
              </a:spcBef>
              <a:spcAft>
                <a:spcPts val="0"/>
              </a:spcAft>
              <a:buSzPct val="85714"/>
              <a:buAutoNum type="arabicParenR"/>
            </a:pPr>
            <a:r>
              <a:rPr lang="en-US"/>
              <a:t>Implementing, within the entire jurisdiction of a local educational agency, agencywide programs for restructuring, reforming, and upgrading all relevant programs, activities, and operations relating to language instruction educational programs and academic content instruction for English learners and immigrant children and youth.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39213" y="2"/>
            <a:ext cx="11269800" cy="73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Direct Administrative Expenses (ESEA § 3115(b))</a:t>
            </a:r>
            <a:endParaRPr/>
          </a:p>
        </p:txBody>
      </p:sp>
      <p:sp>
        <p:nvSpPr>
          <p:cNvPr id="118" name="Google Shape;118;p21"/>
          <p:cNvSpPr txBox="1">
            <a:spLocks noGrp="1"/>
          </p:cNvSpPr>
          <p:nvPr>
            <p:ph type="body" idx="1"/>
          </p:nvPr>
        </p:nvSpPr>
        <p:spPr>
          <a:xfrm>
            <a:off x="689112" y="1460499"/>
            <a:ext cx="10813800" cy="43512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en-US" sz="2400"/>
              <a:t>Each eligible entity receiving funds under Title III for a fiscal year may use not more than 2 percent of such funds for the cost of administering this subpart.</a:t>
            </a:r>
            <a:endParaRPr sz="2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a:p>
          <a:p>
            <a:pPr marL="0" lvl="0" indent="0" algn="l" rtl="0">
              <a:spcBef>
                <a:spcPts val="750"/>
              </a:spcBef>
              <a:spcAft>
                <a:spcPts val="0"/>
              </a:spcAft>
              <a:buClr>
                <a:schemeClr val="dk1"/>
              </a:buClr>
              <a:buSzPts val="1100"/>
              <a:buFont typeface="Arial"/>
              <a:buNone/>
            </a:pPr>
            <a:endParaRPr sz="1400" b="1"/>
          </a:p>
          <a:p>
            <a:pPr marL="0" lvl="0" indent="0" algn="l" rtl="0">
              <a:spcBef>
                <a:spcPts val="750"/>
              </a:spcBef>
              <a:spcAft>
                <a:spcPts val="0"/>
              </a:spcAft>
              <a:buClr>
                <a:schemeClr val="dk1"/>
              </a:buClr>
              <a:buSzPts val="1100"/>
              <a:buFont typeface="Arial"/>
              <a:buNone/>
            </a:pPr>
            <a:endParaRPr sz="1400" b="1"/>
          </a:p>
          <a:p>
            <a:pPr marL="0" lvl="0" indent="0" algn="ctr" rtl="0">
              <a:spcBef>
                <a:spcPts val="750"/>
              </a:spcBef>
              <a:spcAft>
                <a:spcPts val="0"/>
              </a:spcAft>
              <a:buClr>
                <a:schemeClr val="dk1"/>
              </a:buClr>
              <a:buSzPts val="1100"/>
              <a:buFont typeface="Arial"/>
              <a:buNone/>
            </a:pPr>
            <a:br>
              <a:rPr lang="en-US" sz="1400" b="1"/>
            </a:br>
            <a:r>
              <a:rPr lang="en-US" sz="1400" b="1"/>
              <a:t>Note:</a:t>
            </a:r>
            <a:r>
              <a:rPr lang="en-US" sz="1400"/>
              <a:t> Direct Administrative Expenses may only be calculated from the current year’s allocation. </a:t>
            </a:r>
            <a:endParaRPr sz="140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2979</Words>
  <Application>Microsoft Office PowerPoint</Application>
  <PresentationFormat>Widescreen</PresentationFormat>
  <Paragraphs>237</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Roboto</vt:lpstr>
      <vt:lpstr>Arial</vt:lpstr>
      <vt:lpstr>Theme1</vt:lpstr>
      <vt:lpstr>Theme1</vt:lpstr>
      <vt:lpstr>Title III Language Instruction for  English Learners and Immigrant Students</vt:lpstr>
      <vt:lpstr>Overview</vt:lpstr>
      <vt:lpstr>English Learners in Iowa</vt:lpstr>
      <vt:lpstr>Purposes of Title III (ESEA § 3102)  </vt:lpstr>
      <vt:lpstr>Title III Grants and  Subgrants </vt:lpstr>
      <vt:lpstr>Title III, Part A–Language Instruction for  English Learners and Immigrant Students</vt:lpstr>
      <vt:lpstr>Within-State Allocations</vt:lpstr>
      <vt:lpstr>Purpose of Subgrants (ESEA § 3115)</vt:lpstr>
      <vt:lpstr>Direct Administrative Expenses (ESEA § 3115(b))</vt:lpstr>
      <vt:lpstr> Title III–English Learners</vt:lpstr>
      <vt:lpstr>Required Subgrantee Activities (ESEA § 3115(c))</vt:lpstr>
      <vt:lpstr>Required Subgrantee Activities (ESEA § 3115(c))</vt:lpstr>
      <vt:lpstr>Professional Development (20 U.S. Code § 7801) </vt:lpstr>
      <vt:lpstr>Required Subgrantee Activities (ESEA § 3115(c))</vt:lpstr>
      <vt:lpstr>Authorized Activities of Title III–English Learners (ESEA § 3115(d))</vt:lpstr>
      <vt:lpstr> Title III–Immigrant Students</vt:lpstr>
      <vt:lpstr>Authorized Activities of Title III–Immigrant Students (ESEA § 3115(e)) </vt:lpstr>
      <vt:lpstr>Supplement  Not Supplant   (ESEA § 3115(g))</vt:lpstr>
      <vt:lpstr>Civil Rights All students  Regulations Existed previously</vt:lpstr>
      <vt:lpstr>Funding Distinctions</vt:lpstr>
      <vt:lpstr>Title III Requirements in CASA</vt:lpstr>
      <vt:lpstr>Title III Plan Required (ESEA § 3116(a))</vt:lpstr>
      <vt:lpstr>Contents of Title III Plans  (ESEA § 3116(b))</vt:lpstr>
      <vt:lpstr>Contents of Title III Plans  (ESEA § 3116(b))</vt:lpstr>
      <vt:lpstr>Contents of Title III Plans  (ESEA § 3116(b))</vt:lpstr>
      <vt:lpstr>Assurances (ESEA § 3116(b)(4))</vt:lpstr>
      <vt:lpstr>Teach English Fluency (ESEA § 3116(c))</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III Language Instruction for  English Learners and Immigrant Students</dc:title>
  <dc:creator>Arzola, Isbelia [IDOE]</dc:creator>
  <cp:lastModifiedBy>Foust, Zacchary [IDOE]</cp:lastModifiedBy>
  <cp:revision>3</cp:revision>
  <dcterms:modified xsi:type="dcterms:W3CDTF">2024-05-08T14:06:54Z</dcterms:modified>
</cp:coreProperties>
</file>