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hjESS/foBe3KnneV3YFPne0Mqa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0" d="100"/>
          <a:sy n="140" d="100"/>
        </p:scale>
        <p:origin x="132"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 name="Google Shape;3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 name="Google Shape;4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0" name="Google Shape;50;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6" name="Google Shape;5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709388b6e1_2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2" name="Google Shape;62;g2709388b6e1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
        <p:cNvGrpSpPr/>
        <p:nvPr/>
      </p:nvGrpSpPr>
      <p:grpSpPr>
        <a:xfrm>
          <a:off x="0" y="0"/>
          <a:ext cx="0" cy="0"/>
          <a:chOff x="0" y="0"/>
          <a:chExt cx="0" cy="0"/>
        </a:xfrm>
      </p:grpSpPr>
      <p:sp>
        <p:nvSpPr>
          <p:cNvPr id="9" name="Google Shape;9;p6"/>
          <p:cNvSpPr/>
          <p:nvPr/>
        </p:nvSpPr>
        <p:spPr>
          <a:xfrm>
            <a:off x="0" y="0"/>
            <a:ext cx="262200" cy="5143500"/>
          </a:xfrm>
          <a:prstGeom prst="rect">
            <a:avLst/>
          </a:prstGeom>
          <a:solidFill>
            <a:srgbClr val="002A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0" name="Google Shape;10;p6"/>
          <p:cNvSpPr/>
          <p:nvPr/>
        </p:nvSpPr>
        <p:spPr>
          <a:xfrm>
            <a:off x="262270" y="0"/>
            <a:ext cx="45600" cy="5143500"/>
          </a:xfrm>
          <a:prstGeom prst="rect">
            <a:avLst/>
          </a:prstGeom>
          <a:solidFill>
            <a:srgbClr val="FDE26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1" name="Google Shape;11;p6"/>
          <p:cNvSpPr txBox="1"/>
          <p:nvPr/>
        </p:nvSpPr>
        <p:spPr>
          <a:xfrm>
            <a:off x="363279" y="4799987"/>
            <a:ext cx="4153800" cy="300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2A4B"/>
                </a:solidFill>
                <a:latin typeface="Arial"/>
                <a:ea typeface="Arial"/>
                <a:cs typeface="Arial"/>
                <a:sym typeface="Arial"/>
              </a:rPr>
              <a:t>Iowa Department of Education</a:t>
            </a:r>
            <a:endParaRPr sz="1400" b="0" i="0" u="none" strike="noStrike" cap="none">
              <a:solidFill>
                <a:srgbClr val="000000"/>
              </a:solidFill>
              <a:latin typeface="Arial"/>
              <a:ea typeface="Arial"/>
              <a:cs typeface="Arial"/>
              <a:sym typeface="Arial"/>
            </a:endParaRPr>
          </a:p>
        </p:txBody>
      </p:sp>
      <p:sp>
        <p:nvSpPr>
          <p:cNvPr id="12" name="Google Shape;12;p6"/>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2A4B"/>
              </a:buClr>
              <a:buSzPts val="3600"/>
              <a:buFont typeface="Arial"/>
              <a:buNone/>
              <a:defRPr sz="3600" b="1">
                <a:solidFill>
                  <a:srgbClr val="002A4B"/>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6"/>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7"/>
          <p:cNvSpPr txBox="1">
            <a:spLocks noGrp="1"/>
          </p:cNvSpPr>
          <p:nvPr>
            <p:ph type="ctrTitle"/>
          </p:nvPr>
        </p:nvSpPr>
        <p:spPr>
          <a:xfrm>
            <a:off x="1130240" y="841772"/>
            <a:ext cx="80139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002A4B"/>
              </a:buClr>
              <a:buSzPts val="3600"/>
              <a:buFont typeface="Arial"/>
              <a:buNone/>
              <a:defRPr sz="3600" b="1">
                <a:solidFill>
                  <a:srgbClr val="002A4B"/>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7"/>
          <p:cNvSpPr txBox="1">
            <a:spLocks noGrp="1"/>
          </p:cNvSpPr>
          <p:nvPr>
            <p:ph type="subTitle" idx="1"/>
          </p:nvPr>
        </p:nvSpPr>
        <p:spPr>
          <a:xfrm>
            <a:off x="1134140" y="2701528"/>
            <a:ext cx="8010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rgbClr val="595959"/>
              </a:buClr>
              <a:buSzPts val="2400"/>
              <a:buNone/>
              <a:defRPr sz="2400">
                <a:solidFill>
                  <a:srgbClr val="595959"/>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7" name="Google Shape;17;p7"/>
          <p:cNvSpPr/>
          <p:nvPr/>
        </p:nvSpPr>
        <p:spPr>
          <a:xfrm>
            <a:off x="0" y="0"/>
            <a:ext cx="1084500" cy="5143500"/>
          </a:xfrm>
          <a:prstGeom prst="rect">
            <a:avLst/>
          </a:prstGeom>
          <a:solidFill>
            <a:srgbClr val="002A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7"/>
          <p:cNvSpPr/>
          <p:nvPr/>
        </p:nvSpPr>
        <p:spPr>
          <a:xfrm>
            <a:off x="1084521" y="0"/>
            <a:ext cx="45600" cy="5143500"/>
          </a:xfrm>
          <a:prstGeom prst="rect">
            <a:avLst/>
          </a:prstGeom>
          <a:solidFill>
            <a:srgbClr val="FDE26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19" name="Google Shape;19;p7"/>
          <p:cNvPicPr preferRelativeResize="0"/>
          <p:nvPr/>
        </p:nvPicPr>
        <p:blipFill rotWithShape="1">
          <a:blip r:embed="rId2">
            <a:alphaModFix/>
          </a:blip>
          <a:srcRect/>
          <a:stretch/>
        </p:blipFill>
        <p:spPr>
          <a:xfrm>
            <a:off x="229928" y="4125432"/>
            <a:ext cx="868313" cy="868313"/>
          </a:xfrm>
          <a:prstGeom prst="rect">
            <a:avLst/>
          </a:prstGeom>
          <a:noFill/>
          <a:ln>
            <a:noFill/>
          </a:ln>
        </p:spPr>
      </p:pic>
      <p:sp>
        <p:nvSpPr>
          <p:cNvPr id="20" name="Google Shape;20;p7"/>
          <p:cNvSpPr txBox="1"/>
          <p:nvPr/>
        </p:nvSpPr>
        <p:spPr>
          <a:xfrm>
            <a:off x="1483242" y="4693662"/>
            <a:ext cx="4153800" cy="300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2A4B"/>
                </a:solidFill>
                <a:latin typeface="Arial"/>
                <a:ea typeface="Arial"/>
                <a:cs typeface="Arial"/>
                <a:sym typeface="Arial"/>
              </a:rPr>
              <a:t>Iowa Department of Education</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8"/>
          <p:cNvSpPr/>
          <p:nvPr/>
        </p:nvSpPr>
        <p:spPr>
          <a:xfrm rot="5400000">
            <a:off x="3748202" y="-2365964"/>
            <a:ext cx="1647600" cy="9144000"/>
          </a:xfrm>
          <a:prstGeom prst="rect">
            <a:avLst/>
          </a:prstGeom>
          <a:solidFill>
            <a:srgbClr val="002A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3" name="Google Shape;23;p8"/>
          <p:cNvSpPr/>
          <p:nvPr/>
        </p:nvSpPr>
        <p:spPr>
          <a:xfrm rot="5400000">
            <a:off x="4554903" y="-1524992"/>
            <a:ext cx="34200" cy="9144000"/>
          </a:xfrm>
          <a:prstGeom prst="rect">
            <a:avLst/>
          </a:prstGeom>
          <a:solidFill>
            <a:srgbClr val="FDE26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4" name="Google Shape;24;p8"/>
          <p:cNvSpPr txBox="1">
            <a:spLocks noGrp="1"/>
          </p:cNvSpPr>
          <p:nvPr>
            <p:ph type="title"/>
          </p:nvPr>
        </p:nvSpPr>
        <p:spPr>
          <a:xfrm>
            <a:off x="623888" y="1525772"/>
            <a:ext cx="7886700" cy="9975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600"/>
              <a:buFont typeface="Arial"/>
              <a:buNone/>
              <a:defRPr sz="3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body" idx="1"/>
          </p:nvPr>
        </p:nvSpPr>
        <p:spPr>
          <a:xfrm>
            <a:off x="623888" y="2610874"/>
            <a:ext cx="7886700" cy="366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BFBFBF"/>
              </a:buClr>
              <a:buSzPts val="2400"/>
              <a:buNone/>
              <a:defRPr sz="2400">
                <a:solidFill>
                  <a:srgbClr val="BFBFBF"/>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6"/>
        <p:cNvGrpSpPr/>
        <p:nvPr/>
      </p:nvGrpSpPr>
      <p:grpSpPr>
        <a:xfrm>
          <a:off x="0" y="0"/>
          <a:ext cx="0" cy="0"/>
          <a:chOff x="0" y="0"/>
          <a:chExt cx="0" cy="0"/>
        </a:xfrm>
      </p:grpSpPr>
      <p:sp>
        <p:nvSpPr>
          <p:cNvPr id="27" name="Google Shape;27;p9"/>
          <p:cNvSpPr/>
          <p:nvPr/>
        </p:nvSpPr>
        <p:spPr>
          <a:xfrm>
            <a:off x="0" y="0"/>
            <a:ext cx="9144000" cy="494400"/>
          </a:xfrm>
          <a:prstGeom prst="rect">
            <a:avLst/>
          </a:prstGeom>
          <a:solidFill>
            <a:srgbClr val="002A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p9"/>
          <p:cNvSpPr/>
          <p:nvPr/>
        </p:nvSpPr>
        <p:spPr>
          <a:xfrm>
            <a:off x="0" y="494414"/>
            <a:ext cx="9144000" cy="34200"/>
          </a:xfrm>
          <a:prstGeom prst="rect">
            <a:avLst/>
          </a:prstGeom>
          <a:solidFill>
            <a:srgbClr val="FDE26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9"/>
          <p:cNvSpPr txBox="1">
            <a:spLocks noGrp="1"/>
          </p:cNvSpPr>
          <p:nvPr>
            <p:ph type="title"/>
          </p:nvPr>
        </p:nvSpPr>
        <p:spPr>
          <a:xfrm>
            <a:off x="628650" y="89075"/>
            <a:ext cx="7886700" cy="316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F2F2F2"/>
              </a:buClr>
              <a:buSzPts val="3600"/>
              <a:buFont typeface="Arial"/>
              <a:buNone/>
              <a:defRPr sz="3600" b="1">
                <a:solidFill>
                  <a:srgbClr val="F2F2F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9"/>
          <p:cNvSpPr txBox="1">
            <a:spLocks noGrp="1"/>
          </p:cNvSpPr>
          <p:nvPr>
            <p:ph type="body" idx="1"/>
          </p:nvPr>
        </p:nvSpPr>
        <p:spPr>
          <a:xfrm>
            <a:off x="628650" y="696433"/>
            <a:ext cx="7886700" cy="39363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31"/>
        <p:cNvGrpSpPr/>
        <p:nvPr/>
      </p:nvGrpSpPr>
      <p:grpSpPr>
        <a:xfrm>
          <a:off x="0" y="0"/>
          <a:ext cx="0" cy="0"/>
          <a:chOff x="0" y="0"/>
          <a:chExt cx="0" cy="0"/>
        </a:xfrm>
      </p:grpSpPr>
      <p:sp>
        <p:nvSpPr>
          <p:cNvPr id="32" name="Google Shape;32;p10"/>
          <p:cNvSpPr/>
          <p:nvPr/>
        </p:nvSpPr>
        <p:spPr>
          <a:xfrm>
            <a:off x="0" y="0"/>
            <a:ext cx="9144000" cy="1070400"/>
          </a:xfrm>
          <a:prstGeom prst="rect">
            <a:avLst/>
          </a:prstGeom>
          <a:solidFill>
            <a:srgbClr val="002A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3" name="Google Shape;33;p10"/>
          <p:cNvSpPr/>
          <p:nvPr/>
        </p:nvSpPr>
        <p:spPr>
          <a:xfrm>
            <a:off x="0" y="1053372"/>
            <a:ext cx="9144000" cy="34200"/>
          </a:xfrm>
          <a:prstGeom prst="rect">
            <a:avLst/>
          </a:prstGeom>
          <a:solidFill>
            <a:srgbClr val="FDE26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4" name="Google Shape;34;p10"/>
          <p:cNvSpPr txBox="1">
            <a:spLocks noGrp="1"/>
          </p:cNvSpPr>
          <p:nvPr>
            <p:ph type="title"/>
          </p:nvPr>
        </p:nvSpPr>
        <p:spPr>
          <a:xfrm>
            <a:off x="628650" y="89075"/>
            <a:ext cx="7886700" cy="9471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F2F2F2"/>
              </a:buClr>
              <a:buSzPts val="3600"/>
              <a:buFont typeface="Arial"/>
              <a:buNone/>
              <a:defRPr sz="3600" b="1">
                <a:solidFill>
                  <a:srgbClr val="F2F2F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628650" y="1282390"/>
            <a:ext cx="7886700" cy="33504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228600" algn="l">
              <a:lnSpc>
                <a:spcPct val="90000"/>
              </a:lnSpc>
              <a:spcBef>
                <a:spcPts val="500"/>
              </a:spcBef>
              <a:spcAft>
                <a:spcPts val="0"/>
              </a:spcAft>
              <a:buClr>
                <a:schemeClr val="dk1"/>
              </a:buClr>
              <a:buSzPts val="2000"/>
              <a:buNone/>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628650" y="273844"/>
            <a:ext cx="7886700" cy="9942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628650" y="1369219"/>
            <a:ext cx="7886700" cy="32634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iowagrants.gov"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educate.iowa.gov/media/9664/download?inlin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ducate.iowa.gov/higher-ed/cte/perkins-v#perkins-local-application"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educate.iowa.gov/media/8749/download?inline" TargetMode="External"/><Relationship Id="rId4" Type="http://schemas.openxmlformats.org/officeDocument/2006/relationships/hyperlink" Target="https://www.iowagrants.gov/index.do"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mailto:Jeffrey.fletcher@iowa.gov"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educate.iowa.gov/media/9091/download?inline" TargetMode="External"/><Relationship Id="rId5" Type="http://schemas.openxmlformats.org/officeDocument/2006/relationships/hyperlink" Target="https://educate.iowa.gov/media/9664/download?inline" TargetMode="External"/><Relationship Id="rId4" Type="http://schemas.openxmlformats.org/officeDocument/2006/relationships/hyperlink" Target="mailto:amy.Vybiral@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1"/>
          <p:cNvSpPr txBox="1">
            <a:spLocks noGrp="1"/>
          </p:cNvSpPr>
          <p:nvPr>
            <p:ph type="title"/>
          </p:nvPr>
        </p:nvSpPr>
        <p:spPr>
          <a:xfrm>
            <a:off x="594207" y="374722"/>
            <a:ext cx="8050453" cy="890659"/>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3600"/>
              <a:buNone/>
            </a:pPr>
            <a:r>
              <a:rPr lang="en-US" sz="2800" dirty="0"/>
              <a:t>FY25 </a:t>
            </a:r>
            <a:r>
              <a:rPr lang="en-US" sz="2800" dirty="0" err="1"/>
              <a:t>IowaGrants</a:t>
            </a:r>
            <a:r>
              <a:rPr lang="en-US" sz="2800" dirty="0"/>
              <a:t> Perkins Application Webinar</a:t>
            </a:r>
            <a:endParaRPr sz="2800" dirty="0"/>
          </a:p>
        </p:txBody>
      </p:sp>
      <p:sp>
        <p:nvSpPr>
          <p:cNvPr id="41" name="Google Shape;41;p1"/>
          <p:cNvSpPr txBox="1">
            <a:spLocks noGrp="1"/>
          </p:cNvSpPr>
          <p:nvPr>
            <p:ph type="body" idx="1"/>
          </p:nvPr>
        </p:nvSpPr>
        <p:spPr>
          <a:xfrm>
            <a:off x="628650" y="950126"/>
            <a:ext cx="7886700" cy="3926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1000"/>
              </a:spcBef>
              <a:spcAft>
                <a:spcPts val="0"/>
              </a:spcAft>
              <a:buSzPts val="2400"/>
              <a:buNone/>
            </a:pPr>
            <a:r>
              <a:rPr lang="en-US" sz="5100" b="1">
                <a:solidFill>
                  <a:schemeClr val="accent1"/>
                </a:solidFill>
              </a:rPr>
              <a:t>Welcome! </a:t>
            </a:r>
            <a:endParaRPr sz="5100" b="1">
              <a:solidFill>
                <a:schemeClr val="accent1"/>
              </a:solidFill>
            </a:endParaRPr>
          </a:p>
          <a:p>
            <a:pPr marL="0" lvl="0" indent="0" algn="ctr" rtl="0">
              <a:lnSpc>
                <a:spcPct val="90000"/>
              </a:lnSpc>
              <a:spcBef>
                <a:spcPts val="1000"/>
              </a:spcBef>
              <a:spcAft>
                <a:spcPts val="0"/>
              </a:spcAft>
              <a:buSzPts val="2400"/>
              <a:buNone/>
            </a:pPr>
            <a:endParaRPr sz="4100" b="1">
              <a:solidFill>
                <a:schemeClr val="accent1"/>
              </a:solidFill>
            </a:endParaRPr>
          </a:p>
          <a:p>
            <a:pPr marL="0" lvl="0" indent="0" algn="ctr" rtl="0">
              <a:lnSpc>
                <a:spcPct val="90000"/>
              </a:lnSpc>
              <a:spcBef>
                <a:spcPts val="1000"/>
              </a:spcBef>
              <a:spcAft>
                <a:spcPts val="0"/>
              </a:spcAft>
              <a:buSzPts val="2400"/>
              <a:buNone/>
            </a:pPr>
            <a:r>
              <a:rPr lang="en-US"/>
              <a:t>We will begin shortly.</a:t>
            </a:r>
            <a:endParaRPr/>
          </a:p>
          <a:p>
            <a:pPr marL="457200" lvl="0" indent="0" algn="l" rtl="0">
              <a:lnSpc>
                <a:spcPct val="100000"/>
              </a:lnSpc>
              <a:spcBef>
                <a:spcPts val="0"/>
              </a:spcBef>
              <a:spcAft>
                <a:spcPts val="0"/>
              </a:spcAft>
              <a:buSzPts val="2400"/>
              <a:buNone/>
            </a:pPr>
            <a:endParaRPr sz="1800" b="1"/>
          </a:p>
          <a:p>
            <a:pPr marL="457200" lvl="0" indent="0" algn="ctr" rtl="0">
              <a:lnSpc>
                <a:spcPct val="100000"/>
              </a:lnSpc>
              <a:spcBef>
                <a:spcPts val="0"/>
              </a:spcBef>
              <a:spcAft>
                <a:spcPts val="0"/>
              </a:spcAft>
              <a:buSzPts val="2400"/>
              <a:buNone/>
            </a:pPr>
            <a:r>
              <a:rPr lang="en-US" sz="2200" i="1"/>
              <a:t>Please mute your microphone</a:t>
            </a:r>
            <a:endParaRPr sz="2200" i="1"/>
          </a:p>
          <a:p>
            <a:pPr marL="457200" lvl="0" indent="0" algn="ctr" rtl="0">
              <a:lnSpc>
                <a:spcPct val="100000"/>
              </a:lnSpc>
              <a:spcBef>
                <a:spcPts val="0"/>
              </a:spcBef>
              <a:spcAft>
                <a:spcPts val="0"/>
              </a:spcAft>
              <a:buSzPts val="2400"/>
              <a:buNone/>
            </a:pPr>
            <a:r>
              <a:rPr lang="en-US" sz="2200" i="1"/>
              <a:t>Please hold your questions until the end of the webinar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p2"/>
          <p:cNvSpPr txBox="1">
            <a:spLocks noGrp="1"/>
          </p:cNvSpPr>
          <p:nvPr>
            <p:ph type="title"/>
          </p:nvPr>
        </p:nvSpPr>
        <p:spPr>
          <a:xfrm>
            <a:off x="544600" y="105775"/>
            <a:ext cx="8421300" cy="3783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11111"/>
              <a:buNone/>
            </a:pPr>
            <a:r>
              <a:rPr lang="en-US"/>
              <a:t>Agenda</a:t>
            </a:r>
            <a:endParaRPr/>
          </a:p>
        </p:txBody>
      </p:sp>
      <p:sp>
        <p:nvSpPr>
          <p:cNvPr id="47" name="Google Shape;47;p2"/>
          <p:cNvSpPr txBox="1">
            <a:spLocks noGrp="1"/>
          </p:cNvSpPr>
          <p:nvPr>
            <p:ph type="body" idx="1"/>
          </p:nvPr>
        </p:nvSpPr>
        <p:spPr>
          <a:xfrm>
            <a:off x="344674" y="519800"/>
            <a:ext cx="8621100" cy="43194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2400"/>
              <a:buNone/>
            </a:pPr>
            <a:r>
              <a:rPr lang="en-US" sz="1600" dirty="0">
                <a:highlight>
                  <a:srgbClr val="FFFFFF"/>
                </a:highlight>
              </a:rPr>
              <a:t>The FY25 Perkins V Secondary and Postsecondary applications are available in funding opportunities within the </a:t>
            </a:r>
            <a:r>
              <a:rPr lang="en-US" sz="1600" u="sng" dirty="0">
                <a:solidFill>
                  <a:schemeClr val="hlink"/>
                </a:solidFill>
                <a:highlight>
                  <a:srgbClr val="FFFFFF"/>
                </a:highlight>
                <a:hlinkClick r:id="rId3"/>
              </a:rPr>
              <a:t>IowaGrants.gov</a:t>
            </a:r>
            <a:r>
              <a:rPr lang="en-US" sz="1600" dirty="0">
                <a:highlight>
                  <a:srgbClr val="FFFFFF"/>
                </a:highlight>
              </a:rPr>
              <a:t> system.</a:t>
            </a:r>
            <a:endParaRPr dirty="0"/>
          </a:p>
          <a:p>
            <a:pPr marL="0" lvl="0" indent="0" algn="ctr" rtl="0">
              <a:lnSpc>
                <a:spcPct val="115000"/>
              </a:lnSpc>
              <a:spcBef>
                <a:spcPts val="1300"/>
              </a:spcBef>
              <a:spcAft>
                <a:spcPts val="0"/>
              </a:spcAft>
              <a:buSzPts val="2400"/>
              <a:buNone/>
            </a:pPr>
            <a:r>
              <a:rPr lang="en-US" sz="1600" b="1" u="sng" dirty="0">
                <a:highlight>
                  <a:srgbClr val="FFFF00"/>
                </a:highlight>
              </a:rPr>
              <a:t>Closes – Sunday, June 30 @ 11:59 PM</a:t>
            </a:r>
            <a:endParaRPr dirty="0"/>
          </a:p>
          <a:p>
            <a:pPr marL="0" lvl="0" indent="0" algn="l" rtl="0">
              <a:lnSpc>
                <a:spcPct val="115000"/>
              </a:lnSpc>
              <a:spcBef>
                <a:spcPts val="1300"/>
              </a:spcBef>
              <a:spcAft>
                <a:spcPts val="0"/>
              </a:spcAft>
              <a:buSzPts val="2400"/>
              <a:buNone/>
            </a:pPr>
            <a:r>
              <a:rPr lang="en-US" sz="1600" b="1" dirty="0">
                <a:highlight>
                  <a:srgbClr val="FFFFFF"/>
                </a:highlight>
              </a:rPr>
              <a:t>	</a:t>
            </a:r>
            <a:r>
              <a:rPr lang="en-US" sz="1600" dirty="0">
                <a:highlight>
                  <a:srgbClr val="FFFFFF"/>
                </a:highlight>
              </a:rPr>
              <a:t>Amy - </a:t>
            </a:r>
            <a:r>
              <a:rPr lang="en-US" sz="1600" u="sng" dirty="0">
                <a:solidFill>
                  <a:schemeClr val="hlink"/>
                </a:solidFill>
                <a:highlight>
                  <a:srgbClr val="FFFFFF"/>
                </a:highlight>
                <a:hlinkClick r:id="rId4"/>
              </a:rPr>
              <a:t>FY 2025 Budget Prior Approval</a:t>
            </a:r>
            <a:r>
              <a:rPr lang="en-US" sz="1600" dirty="0">
                <a:highlight>
                  <a:srgbClr val="FFFFFF"/>
                </a:highlight>
              </a:rPr>
              <a:t> for Upload into FY25 Perkins Application</a:t>
            </a:r>
            <a:endParaRPr sz="1600" dirty="0">
              <a:highlight>
                <a:srgbClr val="FFFFFF"/>
              </a:highlight>
            </a:endParaRPr>
          </a:p>
          <a:p>
            <a:pPr marL="0" lvl="0" indent="0" algn="l" rtl="0">
              <a:lnSpc>
                <a:spcPct val="115000"/>
              </a:lnSpc>
              <a:spcBef>
                <a:spcPts val="0"/>
              </a:spcBef>
              <a:spcAft>
                <a:spcPts val="0"/>
              </a:spcAft>
              <a:buSzPts val="2400"/>
              <a:buNone/>
            </a:pPr>
            <a:endParaRPr sz="1600" b="1" dirty="0"/>
          </a:p>
          <a:p>
            <a:pPr marL="0" lvl="0" indent="0" algn="l" rtl="0">
              <a:lnSpc>
                <a:spcPct val="115000"/>
              </a:lnSpc>
              <a:spcBef>
                <a:spcPts val="0"/>
              </a:spcBef>
              <a:spcAft>
                <a:spcPts val="0"/>
              </a:spcAft>
              <a:buSzPts val="2400"/>
              <a:buNone/>
            </a:pPr>
            <a:r>
              <a:rPr lang="en-US" sz="1600" b="1" dirty="0"/>
              <a:t>(Jeff) Demonstration of completing the FY25 Perkins Application Forms in IowaGrants</a:t>
            </a:r>
            <a:endParaRPr sz="1600" b="1" dirty="0"/>
          </a:p>
          <a:p>
            <a:pPr marL="914400" lvl="0" indent="-330200" algn="l" rtl="0">
              <a:lnSpc>
                <a:spcPct val="115000"/>
              </a:lnSpc>
              <a:spcBef>
                <a:spcPts val="0"/>
              </a:spcBef>
              <a:spcAft>
                <a:spcPts val="0"/>
              </a:spcAft>
              <a:buSzPts val="1600"/>
              <a:buAutoNum type="arabicPeriod"/>
            </a:pPr>
            <a:r>
              <a:rPr lang="en-US" sz="1600" dirty="0"/>
              <a:t>Cover sheet - General Information (Secondary/Postsecondary)</a:t>
            </a:r>
            <a:endParaRPr dirty="0"/>
          </a:p>
          <a:p>
            <a:pPr marL="914400" lvl="0" indent="-330200" algn="l" rtl="0">
              <a:lnSpc>
                <a:spcPct val="115000"/>
              </a:lnSpc>
              <a:spcBef>
                <a:spcPts val="0"/>
              </a:spcBef>
              <a:spcAft>
                <a:spcPts val="0"/>
              </a:spcAft>
              <a:buSzPts val="1600"/>
              <a:buAutoNum type="arabicPeriod"/>
            </a:pPr>
            <a:r>
              <a:rPr lang="en-US" sz="1600" dirty="0"/>
              <a:t>Cover page - Perkins Basic (Secondary/Postsecondary)</a:t>
            </a:r>
            <a:endParaRPr dirty="0"/>
          </a:p>
          <a:p>
            <a:pPr marL="914400" lvl="0" indent="-330200" algn="l" rtl="0">
              <a:lnSpc>
                <a:spcPct val="115000"/>
              </a:lnSpc>
              <a:spcBef>
                <a:spcPts val="0"/>
              </a:spcBef>
              <a:spcAft>
                <a:spcPts val="0"/>
              </a:spcAft>
              <a:buSzPts val="1600"/>
              <a:buAutoNum type="arabicPeriod"/>
            </a:pPr>
            <a:r>
              <a:rPr lang="en-US" sz="1600" dirty="0"/>
              <a:t>Consortium Members (Secondary only)</a:t>
            </a:r>
            <a:endParaRPr dirty="0"/>
          </a:p>
          <a:p>
            <a:pPr marL="914400" lvl="0" indent="-330200" algn="l" rtl="0">
              <a:lnSpc>
                <a:spcPct val="115000"/>
              </a:lnSpc>
              <a:spcBef>
                <a:spcPts val="0"/>
              </a:spcBef>
              <a:spcAft>
                <a:spcPts val="0"/>
              </a:spcAft>
              <a:buSzPts val="1600"/>
              <a:buAutoNum type="arabicPeriod"/>
            </a:pPr>
            <a:r>
              <a:rPr lang="en-US" sz="1600" dirty="0"/>
              <a:t>Perkins V Comprehensive Local Needs Assessment (CLNA) Questions (Secondary/Postsecondary)</a:t>
            </a:r>
            <a:endParaRPr dirty="0"/>
          </a:p>
          <a:p>
            <a:pPr marL="914400" lvl="0" indent="-330200" algn="l" rtl="0">
              <a:lnSpc>
                <a:spcPct val="115000"/>
              </a:lnSpc>
              <a:spcBef>
                <a:spcPts val="0"/>
              </a:spcBef>
              <a:spcAft>
                <a:spcPts val="0"/>
              </a:spcAft>
              <a:buSzPts val="1600"/>
              <a:buAutoNum type="arabicPeriod"/>
            </a:pPr>
            <a:r>
              <a:rPr lang="en-US" sz="1600" dirty="0"/>
              <a:t>Perkins V Budget Form (Secondary/Postsecondary) Upload and Enter Amounts</a:t>
            </a:r>
            <a:endParaRPr dirty="0"/>
          </a:p>
          <a:p>
            <a:pPr marL="914400" lvl="0" indent="-330200" algn="l" rtl="0">
              <a:lnSpc>
                <a:spcPct val="115000"/>
              </a:lnSpc>
              <a:spcBef>
                <a:spcPts val="0"/>
              </a:spcBef>
              <a:spcAft>
                <a:spcPts val="0"/>
              </a:spcAft>
              <a:buSzPts val="1600"/>
              <a:buAutoNum type="arabicPeriod"/>
            </a:pPr>
            <a:r>
              <a:rPr lang="en-US" sz="1600" dirty="0"/>
              <a:t>Assurances/Agreements (Secondary/Postsecondary)</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4"/>
          <p:cNvSpPr txBox="1">
            <a:spLocks noGrp="1"/>
          </p:cNvSpPr>
          <p:nvPr>
            <p:ph type="title"/>
          </p:nvPr>
        </p:nvSpPr>
        <p:spPr>
          <a:xfrm>
            <a:off x="453925" y="97323"/>
            <a:ext cx="7886700" cy="299841"/>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25000"/>
              </a:lnSpc>
              <a:spcBef>
                <a:spcPts val="2600"/>
              </a:spcBef>
              <a:spcAft>
                <a:spcPts val="1000"/>
              </a:spcAft>
              <a:buSzPct val="137930"/>
              <a:buNone/>
            </a:pPr>
            <a:r>
              <a:rPr lang="en-US" sz="2900">
                <a:solidFill>
                  <a:schemeClr val="dk2"/>
                </a:solidFill>
                <a:highlight>
                  <a:srgbClr val="FFFFFF"/>
                </a:highlight>
              </a:rPr>
              <a:t>FY25 Perkins Local Application Resources</a:t>
            </a:r>
            <a:endParaRPr>
              <a:solidFill>
                <a:schemeClr val="dk2"/>
              </a:solidFill>
            </a:endParaRPr>
          </a:p>
        </p:txBody>
      </p:sp>
      <p:sp>
        <p:nvSpPr>
          <p:cNvPr id="53" name="Google Shape;53;p4"/>
          <p:cNvSpPr txBox="1">
            <a:spLocks noGrp="1"/>
          </p:cNvSpPr>
          <p:nvPr>
            <p:ph type="body" idx="1"/>
          </p:nvPr>
        </p:nvSpPr>
        <p:spPr>
          <a:xfrm>
            <a:off x="453925" y="520475"/>
            <a:ext cx="7980000" cy="42240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6000"/>
              <a:buNone/>
            </a:pPr>
            <a:r>
              <a:rPr lang="en-US" sz="1500" b="1" u="sng" dirty="0">
                <a:solidFill>
                  <a:schemeClr val="hlink"/>
                </a:solidFill>
                <a:hlinkClick r:id="rId3"/>
              </a:rPr>
              <a:t>Perkins Local Application Guidance</a:t>
            </a:r>
            <a:endParaRPr sz="1500" b="1" dirty="0"/>
          </a:p>
          <a:p>
            <a:pPr marL="0" lvl="0" indent="0" algn="l" rtl="0">
              <a:lnSpc>
                <a:spcPct val="115000"/>
              </a:lnSpc>
              <a:spcBef>
                <a:spcPts val="0"/>
              </a:spcBef>
              <a:spcAft>
                <a:spcPts val="0"/>
              </a:spcAft>
              <a:buSzPts val="6000"/>
              <a:buNone/>
            </a:pPr>
            <a:r>
              <a:rPr lang="en-US" sz="1500" dirty="0"/>
              <a:t>The FY25 Perkins V Secondary and Postsecondary applications are posted in funding opportunities in the </a:t>
            </a:r>
            <a:r>
              <a:rPr lang="en-US" sz="1500" u="sng" dirty="0">
                <a:solidFill>
                  <a:schemeClr val="hlink"/>
                </a:solidFill>
                <a:hlinkClick r:id="rId4"/>
              </a:rPr>
              <a:t>IowaGrants</a:t>
            </a:r>
            <a:r>
              <a:rPr lang="en-US" sz="1500" dirty="0"/>
              <a:t> system. </a:t>
            </a:r>
            <a:r>
              <a:rPr lang="en-US" sz="1500" b="1" u="sng" dirty="0">
                <a:highlight>
                  <a:srgbClr val="FFFF00"/>
                </a:highlight>
              </a:rPr>
              <a:t>The application deadline is June 30, 2024 @ 11:59 PM. </a:t>
            </a:r>
            <a:endParaRPr sz="1500" b="1" u="sng" dirty="0">
              <a:highlight>
                <a:srgbClr val="FFFF00"/>
              </a:highlight>
            </a:endParaRPr>
          </a:p>
          <a:p>
            <a:pPr marL="0" lvl="0" indent="0" algn="l" rtl="0">
              <a:lnSpc>
                <a:spcPct val="115000"/>
              </a:lnSpc>
              <a:spcBef>
                <a:spcPts val="0"/>
              </a:spcBef>
              <a:spcAft>
                <a:spcPts val="0"/>
              </a:spcAft>
              <a:buSzPts val="6000"/>
              <a:buNone/>
            </a:pPr>
            <a:endParaRPr sz="1500" b="1" u="sng" dirty="0">
              <a:highlight>
                <a:schemeClr val="accent2"/>
              </a:highlight>
            </a:endParaRPr>
          </a:p>
          <a:p>
            <a:pPr marL="0" lvl="0" indent="0" algn="l" rtl="0">
              <a:lnSpc>
                <a:spcPct val="115000"/>
              </a:lnSpc>
              <a:spcBef>
                <a:spcPts val="0"/>
              </a:spcBef>
              <a:spcAft>
                <a:spcPts val="0"/>
              </a:spcAft>
              <a:buSzPts val="6000"/>
              <a:buNone/>
            </a:pPr>
            <a:r>
              <a:rPr lang="en-US" sz="1500" dirty="0"/>
              <a:t>The following guidance, memos, and videos provide more information and assistance with completing the application.</a:t>
            </a:r>
            <a:endParaRPr sz="1500" dirty="0"/>
          </a:p>
          <a:p>
            <a:pPr marL="0" lvl="0" indent="0" algn="l" rtl="0">
              <a:lnSpc>
                <a:spcPct val="115000"/>
              </a:lnSpc>
              <a:spcBef>
                <a:spcPts val="0"/>
              </a:spcBef>
              <a:spcAft>
                <a:spcPts val="0"/>
              </a:spcAft>
              <a:buSzPts val="6000"/>
              <a:buNone/>
            </a:pPr>
            <a:endParaRPr sz="1500" dirty="0"/>
          </a:p>
          <a:p>
            <a:pPr marL="0" lvl="0" indent="0" algn="l" rtl="0">
              <a:lnSpc>
                <a:spcPct val="115000"/>
              </a:lnSpc>
              <a:spcBef>
                <a:spcPts val="0"/>
              </a:spcBef>
              <a:spcAft>
                <a:spcPts val="0"/>
              </a:spcAft>
              <a:buSzPts val="6000"/>
              <a:buNone/>
            </a:pPr>
            <a:r>
              <a:rPr lang="en-US" sz="1500" b="1" dirty="0">
                <a:highlight>
                  <a:srgbClr val="FFFFFF"/>
                </a:highlight>
              </a:rPr>
              <a:t>Guidance (Will be updated today/tomorrow)</a:t>
            </a:r>
            <a:endParaRPr sz="1500" b="1" dirty="0">
              <a:highlight>
                <a:srgbClr val="FFFFFF"/>
              </a:highlight>
            </a:endParaRPr>
          </a:p>
          <a:p>
            <a:pPr marL="0" lvl="0" indent="0" algn="l" rtl="0">
              <a:lnSpc>
                <a:spcPct val="115000"/>
              </a:lnSpc>
              <a:spcBef>
                <a:spcPts val="0"/>
              </a:spcBef>
              <a:spcAft>
                <a:spcPts val="0"/>
              </a:spcAft>
              <a:buClr>
                <a:schemeClr val="dk1"/>
              </a:buClr>
              <a:buSzPts val="1100"/>
              <a:buFont typeface="Arial"/>
              <a:buNone/>
            </a:pPr>
            <a:r>
              <a:rPr lang="en-US" sz="1500" dirty="0">
                <a:highlight>
                  <a:srgbClr val="FFFFFF"/>
                </a:highlight>
              </a:rPr>
              <a:t>FY25 Perkins Grant Application and Claim Submission Guidance (</a:t>
            </a:r>
            <a:r>
              <a:rPr lang="en-US" sz="1500" i="1" dirty="0">
                <a:highlight>
                  <a:srgbClr val="FFFFFF"/>
                </a:highlight>
              </a:rPr>
              <a:t>posting soon)</a:t>
            </a:r>
            <a:r>
              <a:rPr lang="en-US" sz="1500" dirty="0">
                <a:highlight>
                  <a:srgbClr val="FFFFFF"/>
                </a:highlight>
              </a:rPr>
              <a:t> </a:t>
            </a:r>
            <a:endParaRPr sz="1500" u="sng" dirty="0">
              <a:solidFill>
                <a:srgbClr val="2A5192"/>
              </a:solidFill>
              <a:highlight>
                <a:srgbClr val="FFFFFF"/>
              </a:highlight>
            </a:endParaRPr>
          </a:p>
          <a:p>
            <a:pPr marL="0" lvl="0" indent="0" algn="l" rtl="0">
              <a:lnSpc>
                <a:spcPct val="115000"/>
              </a:lnSpc>
              <a:spcBef>
                <a:spcPts val="0"/>
              </a:spcBef>
              <a:spcAft>
                <a:spcPts val="0"/>
              </a:spcAft>
              <a:buClr>
                <a:schemeClr val="dk1"/>
              </a:buClr>
              <a:buSzPts val="1100"/>
              <a:buFont typeface="Arial"/>
              <a:buNone/>
            </a:pPr>
            <a:endParaRPr sz="1500" u="sng" dirty="0">
              <a:solidFill>
                <a:srgbClr val="2A5192"/>
              </a:solidFill>
              <a:highlight>
                <a:srgbClr val="FFFFFF"/>
              </a:highlight>
            </a:endParaRPr>
          </a:p>
          <a:p>
            <a:pPr marL="0" lvl="0" indent="0" algn="l" rtl="0">
              <a:lnSpc>
                <a:spcPct val="115000"/>
              </a:lnSpc>
              <a:spcBef>
                <a:spcPts val="0"/>
              </a:spcBef>
              <a:spcAft>
                <a:spcPts val="0"/>
              </a:spcAft>
              <a:buSzPts val="6000"/>
              <a:buNone/>
            </a:pPr>
            <a:r>
              <a:rPr lang="en-US" sz="1500" b="1" dirty="0">
                <a:highlight>
                  <a:srgbClr val="FFFFFF"/>
                </a:highlight>
              </a:rPr>
              <a:t>Memos</a:t>
            </a:r>
            <a:endParaRPr sz="1500" b="1" dirty="0">
              <a:highlight>
                <a:srgbClr val="FFFFFF"/>
              </a:highlight>
            </a:endParaRPr>
          </a:p>
          <a:p>
            <a:pPr marL="0" lvl="0" indent="0" algn="l" rtl="0">
              <a:lnSpc>
                <a:spcPct val="115000"/>
              </a:lnSpc>
              <a:spcBef>
                <a:spcPts val="0"/>
              </a:spcBef>
              <a:spcAft>
                <a:spcPts val="0"/>
              </a:spcAft>
              <a:buSzPts val="6000"/>
              <a:buNone/>
            </a:pPr>
            <a:r>
              <a:rPr lang="en-US" sz="1500" u="sng" dirty="0">
                <a:solidFill>
                  <a:schemeClr val="hlink"/>
                </a:solidFill>
                <a:highlight>
                  <a:srgbClr val="FFFFFF"/>
                </a:highlight>
                <a:hlinkClick r:id="rId5"/>
              </a:rPr>
              <a:t>Consortium Requirements for Distribution of Perkins Funds to Secondary Education</a:t>
            </a:r>
            <a:endParaRPr sz="1500" dirty="0">
              <a:highlight>
                <a:srgbClr val="FFFFFF"/>
              </a:highlight>
            </a:endParaRPr>
          </a:p>
          <a:p>
            <a:pPr marL="0" lvl="0" indent="0" algn="l" rtl="0">
              <a:lnSpc>
                <a:spcPct val="115000"/>
              </a:lnSpc>
              <a:spcBef>
                <a:spcPts val="0"/>
              </a:spcBef>
              <a:spcAft>
                <a:spcPts val="0"/>
              </a:spcAft>
              <a:buSzPts val="6000"/>
              <a:buNone/>
            </a:pPr>
            <a:endParaRPr sz="1500" dirty="0">
              <a:highlight>
                <a:srgbClr val="FFFFFF"/>
              </a:highlight>
            </a:endParaRPr>
          </a:p>
          <a:p>
            <a:pPr marL="0" lvl="0" indent="0" algn="l" rtl="0">
              <a:lnSpc>
                <a:spcPct val="115000"/>
              </a:lnSpc>
              <a:spcBef>
                <a:spcPts val="0"/>
              </a:spcBef>
              <a:spcAft>
                <a:spcPts val="0"/>
              </a:spcAft>
              <a:buSzPts val="6000"/>
              <a:buNone/>
            </a:pPr>
            <a:r>
              <a:rPr lang="en-US" sz="1500" b="1" dirty="0">
                <a:highlight>
                  <a:srgbClr val="FFFFFF"/>
                </a:highlight>
              </a:rPr>
              <a:t>Videos (will be posted after this Zoom webinar)</a:t>
            </a:r>
            <a:endParaRPr sz="1500" b="1" dirty="0">
              <a:highlight>
                <a:srgbClr val="FFFFFF"/>
              </a:highlight>
            </a:endParaRPr>
          </a:p>
          <a:p>
            <a:pPr marL="0" lvl="0" indent="0" algn="l" rtl="0">
              <a:lnSpc>
                <a:spcPct val="115000"/>
              </a:lnSpc>
              <a:spcBef>
                <a:spcPts val="0"/>
              </a:spcBef>
              <a:spcAft>
                <a:spcPts val="0"/>
              </a:spcAft>
              <a:buSzPts val="6000"/>
              <a:buNone/>
            </a:pPr>
            <a:r>
              <a:rPr lang="en-US" sz="1500" dirty="0">
                <a:highlight>
                  <a:srgbClr val="FFFFFF"/>
                </a:highlight>
              </a:rPr>
              <a:t>FY25 Perkins V Application (</a:t>
            </a:r>
            <a:r>
              <a:rPr lang="en-US" sz="1500" i="1" dirty="0">
                <a:highlight>
                  <a:srgbClr val="FFFFFF"/>
                </a:highlight>
              </a:rPr>
              <a:t>posting asap)</a:t>
            </a:r>
            <a:endParaRPr sz="1500"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3"/>
          <p:cNvSpPr txBox="1">
            <a:spLocks noGrp="1"/>
          </p:cNvSpPr>
          <p:nvPr>
            <p:ph type="title"/>
          </p:nvPr>
        </p:nvSpPr>
        <p:spPr>
          <a:xfrm>
            <a:off x="628650" y="116826"/>
            <a:ext cx="7886700" cy="428979"/>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002A4B"/>
              </a:buClr>
              <a:buSzPts val="3600"/>
              <a:buFont typeface="Arial"/>
              <a:buNone/>
            </a:pPr>
            <a:r>
              <a:rPr lang="en-US" dirty="0"/>
              <a:t>Notes</a:t>
            </a:r>
            <a:endParaRPr dirty="0"/>
          </a:p>
        </p:txBody>
      </p:sp>
      <p:sp>
        <p:nvSpPr>
          <p:cNvPr id="59" name="Google Shape;59;p3"/>
          <p:cNvSpPr txBox="1">
            <a:spLocks noGrp="1"/>
          </p:cNvSpPr>
          <p:nvPr>
            <p:ph type="body" idx="1"/>
          </p:nvPr>
        </p:nvSpPr>
        <p:spPr>
          <a:xfrm>
            <a:off x="467833" y="489098"/>
            <a:ext cx="8307572" cy="4215290"/>
          </a:xfrm>
          <a:prstGeom prst="rect">
            <a:avLst/>
          </a:prstGeom>
          <a:noFill/>
          <a:ln>
            <a:noFill/>
          </a:ln>
        </p:spPr>
        <p:txBody>
          <a:bodyPr spcFirstLastPara="1" wrap="square" lIns="91425" tIns="45700" rIns="91425" bIns="45700" anchor="t" anchorCtr="0">
            <a:noAutofit/>
          </a:bodyPr>
          <a:lstStyle/>
          <a:p>
            <a:pPr marL="76200" lvl="0" indent="0" algn="l" rtl="0">
              <a:lnSpc>
                <a:spcPct val="90000"/>
              </a:lnSpc>
              <a:spcBef>
                <a:spcPts val="1000"/>
              </a:spcBef>
              <a:spcAft>
                <a:spcPts val="0"/>
              </a:spcAft>
              <a:buSzPts val="2595"/>
              <a:buNone/>
            </a:pPr>
            <a:r>
              <a:rPr lang="en-US" sz="1200" dirty="0"/>
              <a:t>Use updated contact information for FY25 application (not existing) if this information is changing in FY 2025. </a:t>
            </a:r>
            <a:r>
              <a:rPr lang="en-US" sz="1200" dirty="0" err="1"/>
              <a:t>e.g</a:t>
            </a:r>
            <a:r>
              <a:rPr lang="en-US" sz="1200" dirty="0"/>
              <a:t>, superintendents, principals, Perkins staff and instructors </a:t>
            </a:r>
            <a:endParaRPr sz="1200" dirty="0"/>
          </a:p>
          <a:p>
            <a:pPr marL="76200" lvl="0" indent="0" algn="l" rtl="0">
              <a:lnSpc>
                <a:spcPct val="90000"/>
              </a:lnSpc>
              <a:spcBef>
                <a:spcPts val="1000"/>
              </a:spcBef>
              <a:spcAft>
                <a:spcPts val="0"/>
              </a:spcAft>
              <a:buSzPts val="2595"/>
              <a:buNone/>
            </a:pPr>
            <a:r>
              <a:rPr lang="en-US" sz="1200" dirty="0"/>
              <a:t>Perkins Application Budget: </a:t>
            </a:r>
            <a:endParaRPr sz="1200" dirty="0"/>
          </a:p>
          <a:p>
            <a:pPr marL="457200" lvl="0" indent="-304800" algn="l" rtl="0">
              <a:lnSpc>
                <a:spcPct val="90000"/>
              </a:lnSpc>
              <a:spcBef>
                <a:spcPts val="1000"/>
              </a:spcBef>
              <a:spcAft>
                <a:spcPts val="0"/>
              </a:spcAft>
              <a:buSzPts val="1200"/>
              <a:buChar char="•"/>
            </a:pPr>
            <a:r>
              <a:rPr lang="en-US" sz="1200" dirty="0"/>
              <a:t>Enter amounts by Perkins activity.</a:t>
            </a:r>
            <a:endParaRPr sz="1200" dirty="0"/>
          </a:p>
          <a:p>
            <a:pPr marL="457200" lvl="0" indent="-304800" algn="l" rtl="0">
              <a:lnSpc>
                <a:spcPct val="90000"/>
              </a:lnSpc>
              <a:spcBef>
                <a:spcPts val="0"/>
              </a:spcBef>
              <a:spcAft>
                <a:spcPts val="0"/>
              </a:spcAft>
              <a:buSzPts val="1200"/>
              <a:buChar char="•"/>
            </a:pPr>
            <a:r>
              <a:rPr lang="en-US" sz="1200" dirty="0"/>
              <a:t>Upload the approved budget template. </a:t>
            </a:r>
            <a:endParaRPr sz="1200" dirty="0"/>
          </a:p>
          <a:p>
            <a:pPr marL="457200" lvl="0" indent="-304800" algn="l" rtl="0">
              <a:lnSpc>
                <a:spcPct val="90000"/>
              </a:lnSpc>
              <a:spcBef>
                <a:spcPts val="0"/>
              </a:spcBef>
              <a:spcAft>
                <a:spcPts val="0"/>
              </a:spcAft>
              <a:buSzPts val="1200"/>
              <a:buChar char="•"/>
            </a:pPr>
            <a:r>
              <a:rPr lang="en-US" sz="1200" dirty="0"/>
              <a:t>After entering each line item amount, enter “see attached” in the description field (referring to your approved, uploaded budget).</a:t>
            </a:r>
            <a:endParaRPr sz="1200" dirty="0"/>
          </a:p>
          <a:p>
            <a:pPr marL="457200" lvl="0" indent="-304800" algn="l" rtl="0">
              <a:lnSpc>
                <a:spcPct val="90000"/>
              </a:lnSpc>
              <a:spcBef>
                <a:spcPts val="0"/>
              </a:spcBef>
              <a:spcAft>
                <a:spcPts val="0"/>
              </a:spcAft>
              <a:buSzPts val="1200"/>
              <a:buChar char="•"/>
            </a:pPr>
            <a:r>
              <a:rPr lang="en-US" sz="1200" dirty="0"/>
              <a:t>If your budget hasn’t been approved, complete what you can. Upload the budget when approved. Then submit the Perkins application.</a:t>
            </a:r>
            <a:endParaRPr sz="1200" dirty="0"/>
          </a:p>
          <a:p>
            <a:pPr marL="0" lvl="0" indent="0" algn="l" rtl="0">
              <a:lnSpc>
                <a:spcPct val="90000"/>
              </a:lnSpc>
              <a:spcBef>
                <a:spcPts val="1000"/>
              </a:spcBef>
              <a:spcAft>
                <a:spcPts val="0"/>
              </a:spcAft>
              <a:buNone/>
            </a:pPr>
            <a:r>
              <a:rPr lang="en-US" sz="1200" dirty="0"/>
              <a:t>Conference and competitions crossing program years (June 29, 2024 through July 2, 2024):</a:t>
            </a:r>
            <a:endParaRPr sz="1200" dirty="0"/>
          </a:p>
          <a:p>
            <a:pPr marL="457200" lvl="0" indent="-304800" algn="l" rtl="0">
              <a:lnSpc>
                <a:spcPct val="90000"/>
              </a:lnSpc>
              <a:spcBef>
                <a:spcPts val="1000"/>
              </a:spcBef>
              <a:spcAft>
                <a:spcPts val="0"/>
              </a:spcAft>
              <a:buSzPts val="1200"/>
              <a:buChar char="•"/>
            </a:pPr>
            <a:r>
              <a:rPr lang="en-US" sz="1200" dirty="0"/>
              <a:t>Prior approval will be given as long as no supplanting issues are an issue.</a:t>
            </a:r>
            <a:endParaRPr sz="1200" dirty="0"/>
          </a:p>
          <a:p>
            <a:pPr marL="457200" lvl="0" indent="-304800" algn="l" rtl="0">
              <a:spcBef>
                <a:spcPts val="0"/>
              </a:spcBef>
              <a:spcAft>
                <a:spcPts val="0"/>
              </a:spcAft>
              <a:buSzPts val="1200"/>
              <a:buChar char="•"/>
            </a:pPr>
            <a:r>
              <a:rPr lang="en-US" sz="1200" dirty="0">
                <a:highlight>
                  <a:srgbClr val="FFFFFF"/>
                </a:highlight>
              </a:rPr>
              <a:t>Two claims will be file</a:t>
            </a:r>
            <a:endParaRPr sz="1200" dirty="0">
              <a:highlight>
                <a:srgbClr val="FFFFFF"/>
              </a:highlight>
            </a:endParaRPr>
          </a:p>
          <a:p>
            <a:pPr marL="457200" lvl="0" indent="-304800" algn="l" rtl="0">
              <a:lnSpc>
                <a:spcPct val="115000"/>
              </a:lnSpc>
              <a:spcBef>
                <a:spcPts val="0"/>
              </a:spcBef>
              <a:spcAft>
                <a:spcPts val="0"/>
              </a:spcAft>
              <a:buSzPts val="1200"/>
              <a:buChar char="•"/>
            </a:pPr>
            <a:r>
              <a:rPr lang="en-US" sz="1200" dirty="0">
                <a:highlight>
                  <a:srgbClr val="FFFFFF"/>
                </a:highlight>
              </a:rPr>
              <a:t>Airfare and registrations can be expensed in FY 2024 in order to purchase a reasonable fare and receive the early bird discount as long as the obligation is made prior to June 30</a:t>
            </a:r>
            <a:r>
              <a:rPr lang="en-US" sz="1200" baseline="30000" dirty="0">
                <a:highlight>
                  <a:srgbClr val="FFFFFF"/>
                </a:highlight>
              </a:rPr>
              <a:t>th</a:t>
            </a:r>
            <a:r>
              <a:rPr lang="en-US" sz="1200" dirty="0">
                <a:highlight>
                  <a:srgbClr val="FFFFFF"/>
                </a:highlight>
              </a:rPr>
              <a:t>.</a:t>
            </a:r>
            <a:endParaRPr sz="1200" dirty="0">
              <a:highlight>
                <a:srgbClr val="FFFFFF"/>
              </a:highlight>
            </a:endParaRPr>
          </a:p>
          <a:p>
            <a:pPr marL="457200" lvl="0" indent="-304800" algn="l" rtl="0">
              <a:lnSpc>
                <a:spcPct val="115000"/>
              </a:lnSpc>
              <a:spcBef>
                <a:spcPts val="0"/>
              </a:spcBef>
              <a:spcAft>
                <a:spcPts val="0"/>
              </a:spcAft>
              <a:buSzPts val="1200"/>
              <a:buChar char="•"/>
            </a:pPr>
            <a:r>
              <a:rPr lang="en-US" sz="1200" dirty="0">
                <a:highlight>
                  <a:srgbClr val="FFFFFF"/>
                </a:highlight>
              </a:rPr>
              <a:t>Everything else (hotel, meals, baggage, transportation, parking) must be expensed in the fiscal year in which it took place (invoice or receipt date). For the hotel and parking, June 29 and 30 will be expensed in FY 2024 and July 1 and 2 in FY 2025.</a:t>
            </a:r>
            <a:endParaRPr sz="1200" dirty="0">
              <a:highlight>
                <a:srgbClr val="FFFFFF"/>
              </a:highlight>
            </a:endParaRPr>
          </a:p>
          <a:p>
            <a:pPr marL="0" lvl="0" indent="0" algn="l" rtl="0">
              <a:lnSpc>
                <a:spcPct val="90000"/>
              </a:lnSpc>
              <a:spcBef>
                <a:spcPts val="1000"/>
              </a:spcBef>
              <a:spcAft>
                <a:spcPts val="0"/>
              </a:spcAft>
              <a:buNone/>
            </a:pPr>
            <a:r>
              <a:rPr lang="en-US" sz="1200" dirty="0"/>
              <a:t>Budget Approval - Email </a:t>
            </a:r>
            <a:r>
              <a:rPr lang="en-US" sz="1200" dirty="0" err="1"/>
              <a:t>amy.vybiral</a:t>
            </a:r>
            <a:r>
              <a:rPr lang="en-US" sz="1200" dirty="0"/>
              <a:t> if submitted more than five business days with no update.</a:t>
            </a:r>
            <a:endParaRPr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2709388b6e1_2_0"/>
          <p:cNvSpPr txBox="1">
            <a:spLocks noGrp="1"/>
          </p:cNvSpPr>
          <p:nvPr>
            <p:ph type="title"/>
          </p:nvPr>
        </p:nvSpPr>
        <p:spPr>
          <a:xfrm>
            <a:off x="628650" y="116826"/>
            <a:ext cx="7886700" cy="5913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2A4B"/>
              </a:buClr>
              <a:buSzPts val="3600"/>
              <a:buFont typeface="Arial"/>
              <a:buNone/>
            </a:pPr>
            <a:r>
              <a:rPr lang="en-US"/>
              <a:t>REMINDERS</a:t>
            </a:r>
            <a:endParaRPr/>
          </a:p>
        </p:txBody>
      </p:sp>
      <p:sp>
        <p:nvSpPr>
          <p:cNvPr id="65" name="Google Shape;65;g2709388b6e1_2_0"/>
          <p:cNvSpPr txBox="1">
            <a:spLocks noGrp="1"/>
          </p:cNvSpPr>
          <p:nvPr>
            <p:ph type="body" idx="1"/>
          </p:nvPr>
        </p:nvSpPr>
        <p:spPr>
          <a:xfrm>
            <a:off x="628650" y="708120"/>
            <a:ext cx="7886700" cy="3996300"/>
          </a:xfrm>
          <a:prstGeom prst="rect">
            <a:avLst/>
          </a:prstGeom>
          <a:noFill/>
          <a:ln>
            <a:noFill/>
          </a:ln>
        </p:spPr>
        <p:txBody>
          <a:bodyPr spcFirstLastPara="1" wrap="square" lIns="91425" tIns="45700" rIns="91425" bIns="45700" anchor="t" anchorCtr="0">
            <a:normAutofit lnSpcReduction="10000"/>
          </a:bodyPr>
          <a:lstStyle/>
          <a:p>
            <a:pPr marL="533400" lvl="0" indent="-444473" algn="l" rtl="0">
              <a:lnSpc>
                <a:spcPct val="90000"/>
              </a:lnSpc>
              <a:spcBef>
                <a:spcPts val="1000"/>
              </a:spcBef>
              <a:spcAft>
                <a:spcPts val="0"/>
              </a:spcAft>
              <a:buSzPts val="2200"/>
              <a:buAutoNum type="arabicPeriod"/>
            </a:pPr>
            <a:r>
              <a:rPr lang="en-US" sz="2200" dirty="0"/>
              <a:t>CTSO budget section</a:t>
            </a:r>
            <a:endParaRPr sz="2200" dirty="0"/>
          </a:p>
          <a:p>
            <a:pPr marL="533400" lvl="0" indent="-444473" algn="l" rtl="0">
              <a:lnSpc>
                <a:spcPct val="90000"/>
              </a:lnSpc>
              <a:spcBef>
                <a:spcPts val="1000"/>
              </a:spcBef>
              <a:spcAft>
                <a:spcPts val="0"/>
              </a:spcAft>
              <a:buSzPts val="2200"/>
              <a:buFont typeface="Arial"/>
              <a:buAutoNum type="arabicPeriod"/>
            </a:pPr>
            <a:r>
              <a:rPr lang="en-US" sz="2200" dirty="0"/>
              <a:t>Provide </a:t>
            </a:r>
            <a:r>
              <a:rPr lang="en-US" sz="2200" b="1" u="sng" dirty="0">
                <a:highlight>
                  <a:srgbClr val="FFFF00"/>
                </a:highlight>
              </a:rPr>
              <a:t>as much detail</a:t>
            </a:r>
            <a:r>
              <a:rPr lang="en-US" sz="2200" dirty="0">
                <a:highlight>
                  <a:srgbClr val="FFFF00"/>
                </a:highlight>
              </a:rPr>
              <a:t> </a:t>
            </a:r>
            <a:r>
              <a:rPr lang="en-US" sz="2200" dirty="0"/>
              <a:t>as possible in your budget template</a:t>
            </a:r>
            <a:endParaRPr sz="2200" dirty="0"/>
          </a:p>
          <a:p>
            <a:pPr marL="533400" lvl="0" indent="-444473" algn="l" rtl="0">
              <a:lnSpc>
                <a:spcPct val="90000"/>
              </a:lnSpc>
              <a:spcBef>
                <a:spcPts val="1000"/>
              </a:spcBef>
              <a:spcAft>
                <a:spcPts val="0"/>
              </a:spcAft>
              <a:buSzPts val="2200"/>
              <a:buAutoNum type="arabicPeriod"/>
            </a:pPr>
            <a:r>
              <a:rPr lang="en-US" sz="2200" dirty="0"/>
              <a:t>Pre-approved budgets will be uploaded once into the application budget section before the entire application is approved</a:t>
            </a:r>
            <a:endParaRPr sz="2200" dirty="0"/>
          </a:p>
          <a:p>
            <a:pPr marL="533400" lvl="0" indent="-444473" algn="l" rtl="0">
              <a:lnSpc>
                <a:spcPct val="90000"/>
              </a:lnSpc>
              <a:spcBef>
                <a:spcPts val="1000"/>
              </a:spcBef>
              <a:spcAft>
                <a:spcPts val="0"/>
              </a:spcAft>
              <a:buSzPts val="2200"/>
              <a:buAutoNum type="arabicPeriod"/>
            </a:pPr>
            <a:r>
              <a:rPr lang="en-US" sz="2200" dirty="0"/>
              <a:t>Please reach out if you have any questions</a:t>
            </a:r>
            <a:endParaRPr sz="2200" dirty="0"/>
          </a:p>
          <a:p>
            <a:pPr marL="76200" lvl="0" indent="0" algn="ctr" rtl="0">
              <a:lnSpc>
                <a:spcPct val="90000"/>
              </a:lnSpc>
              <a:spcBef>
                <a:spcPts val="1000"/>
              </a:spcBef>
              <a:spcAft>
                <a:spcPts val="0"/>
              </a:spcAft>
              <a:buSzPts val="2595"/>
              <a:buNone/>
            </a:pPr>
            <a:r>
              <a:rPr lang="en-US" sz="2200" dirty="0"/>
              <a:t>IowaGrants – </a:t>
            </a:r>
            <a:r>
              <a:rPr lang="en-US" sz="2200" u="sng" dirty="0">
                <a:solidFill>
                  <a:schemeClr val="hlink"/>
                </a:solidFill>
                <a:hlinkClick r:id="rId3"/>
              </a:rPr>
              <a:t>jeffrey.fletcher@iowa.gov</a:t>
            </a:r>
            <a:r>
              <a:rPr lang="en-US" sz="2200" dirty="0"/>
              <a:t> </a:t>
            </a:r>
            <a:endParaRPr sz="2200" dirty="0"/>
          </a:p>
          <a:p>
            <a:pPr marL="76200" lvl="0" indent="0" algn="ctr" rtl="0">
              <a:lnSpc>
                <a:spcPct val="90000"/>
              </a:lnSpc>
              <a:spcBef>
                <a:spcPts val="1000"/>
              </a:spcBef>
              <a:spcAft>
                <a:spcPts val="0"/>
              </a:spcAft>
              <a:buSzPts val="2595"/>
              <a:buNone/>
            </a:pPr>
            <a:r>
              <a:rPr lang="en-US" sz="2200" dirty="0"/>
              <a:t>Budget – </a:t>
            </a:r>
            <a:r>
              <a:rPr lang="en-US" sz="2200" u="sng" dirty="0">
                <a:solidFill>
                  <a:schemeClr val="hlink"/>
                </a:solidFill>
                <a:hlinkClick r:id="rId4"/>
              </a:rPr>
              <a:t>amy.vybiral@iowa.gov</a:t>
            </a:r>
            <a:r>
              <a:rPr lang="en-US" sz="2200" dirty="0"/>
              <a:t> </a:t>
            </a:r>
            <a:endParaRPr sz="2200" dirty="0"/>
          </a:p>
          <a:p>
            <a:pPr marL="76200" lvl="0" indent="0" algn="ctr" rtl="0">
              <a:lnSpc>
                <a:spcPct val="90000"/>
              </a:lnSpc>
              <a:spcBef>
                <a:spcPts val="1000"/>
              </a:spcBef>
              <a:spcAft>
                <a:spcPts val="0"/>
              </a:spcAft>
              <a:buSzPts val="2595"/>
              <a:buNone/>
            </a:pPr>
            <a:r>
              <a:rPr lang="en-US" sz="2200" u="sng" dirty="0">
                <a:solidFill>
                  <a:schemeClr val="hlink"/>
                </a:solidFill>
                <a:hlinkClick r:id="rId5"/>
              </a:rPr>
              <a:t>FY25 Budget Template</a:t>
            </a:r>
            <a:r>
              <a:rPr lang="en-US" sz="2200" dirty="0"/>
              <a:t> and </a:t>
            </a:r>
            <a:r>
              <a:rPr lang="en-US" sz="2200" u="sng" dirty="0">
                <a:solidFill>
                  <a:schemeClr val="hlink"/>
                </a:solidFill>
                <a:hlinkClick r:id="rId6"/>
              </a:rPr>
              <a:t>Allowable Use of Funds</a:t>
            </a:r>
            <a:endParaRPr sz="2200" dirty="0"/>
          </a:p>
        </p:txBody>
      </p:sp>
    </p:spTree>
  </p:cSld>
  <p:clrMapOvr>
    <a:masterClrMapping/>
  </p:clrMapOvr>
</p:sld>
</file>

<file path=ppt/theme/theme1.xml><?xml version="1.0" encoding="utf-8"?>
<a:theme xmlns:a="http://schemas.openxmlformats.org/drawingml/2006/main" name="Office Theme">
  <a:themeElements>
    <a:clrScheme name="Iowa Department of Education">
      <a:dk1>
        <a:srgbClr val="000000"/>
      </a:dk1>
      <a:lt1>
        <a:srgbClr val="FFFFFF"/>
      </a:lt1>
      <a:dk2>
        <a:srgbClr val="002A4B"/>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560</Words>
  <Application>Microsoft Office PowerPoint</Application>
  <PresentationFormat>On-screen Show (16:9)</PresentationFormat>
  <Paragraphs>54</Paragraphs>
  <Slides>5</Slides>
  <Notes>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Office Theme</vt:lpstr>
      <vt:lpstr>FY25 IowaGrants Perkins Application Webinar</vt:lpstr>
      <vt:lpstr>Agenda</vt:lpstr>
      <vt:lpstr>FY25 Perkins Local Application Resources</vt:lpstr>
      <vt:lpstr>Notes</vt:lpstr>
      <vt:lpstr>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FY25 IowaGrants Perkins Application Webinar</dc:title>
  <dc:creator>Fletcher, Jeffrey [IDOE]</dc:creator>
  <cp:lastModifiedBy>Albers, Lisa [IDOE]</cp:lastModifiedBy>
  <cp:revision>1</cp:revision>
  <dcterms:modified xsi:type="dcterms:W3CDTF">2024-05-08T21:00:40Z</dcterms:modified>
</cp:coreProperties>
</file>