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
      <p:font typeface="Roboto Serif"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iCRdlrNB7Xp4n6cNRK6cgynMq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2CBD91-EEF2-47CA-995C-E0E8D466D0A0}">
  <a:tblStyle styleId="{B52CBD91-EEF2-47CA-995C-E0E8D466D0A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e.iowa.gov/pk-12/essa/guidance-allocations/learning-center-resourc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Title II, Part A is here to provide assistance in any way.  Choose to reach out in a way that is convenient and works best for you which could mean through a phone contact, an email message or a video conference with any concerns or questions.  Thank You</a:t>
            </a:r>
            <a:endParaRPr sz="1200">
              <a:solidFill>
                <a:schemeClr val="dk1"/>
              </a:solidFill>
            </a:endParaRPr>
          </a:p>
          <a:p>
            <a:pPr marL="0" lvl="0" indent="0" algn="l" rtl="0">
              <a:spcBef>
                <a:spcPts val="0"/>
              </a:spcBef>
              <a:spcAft>
                <a:spcPts val="0"/>
              </a:spcAft>
              <a:buClr>
                <a:schemeClr val="dk1"/>
              </a:buClr>
              <a:buSzPts val="1200"/>
              <a:buFont typeface="Calibri"/>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200"/>
              <a:t>The purpose of the Title II, Part A program is to increase student achievement through greater access to high quality instruction and highly effective teachers, principals, and other school leaders through the offerings of evidence-based professional development that is determined by need.  This presentation will provide guidance on definitions and terminology, including activities and allowability to assist in the CASA (</a:t>
            </a:r>
            <a:r>
              <a:rPr lang="en-US" sz="1200" strike="sngStrike"/>
              <a:t>Consolidated Accountability and Support Application</a:t>
            </a:r>
            <a:r>
              <a:rPr lang="en-US" sz="1200"/>
              <a:t>) process.          </a:t>
            </a:r>
            <a:endParaRPr sz="1200"/>
          </a:p>
        </p:txBody>
      </p:sp>
      <p:sp>
        <p:nvSpPr>
          <p:cNvPr id="43" name="Google Shape;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When choosing supplemental professional development activities and determining the disbursement of allocation (</a:t>
            </a:r>
            <a:r>
              <a:rPr lang="en-US" sz="1200" strike="sngStrike">
                <a:solidFill>
                  <a:schemeClr val="dk1"/>
                </a:solidFill>
              </a:rPr>
              <a:t>towards salaries, benefits, purchased services and supplies</a:t>
            </a:r>
            <a:r>
              <a:rPr lang="en-US" sz="1200">
                <a:solidFill>
                  <a:schemeClr val="dk1"/>
                </a:solidFill>
              </a:rPr>
              <a:t>), keep in mind the purpose of the Title II, Part A program.  </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The purpose is to: </a:t>
            </a:r>
            <a:endParaRPr sz="1200">
              <a:solidFill>
                <a:schemeClr val="dk1"/>
              </a:solidFill>
            </a:endParaRPr>
          </a:p>
          <a:p>
            <a:pPr marL="457200" lvl="0" indent="-304800" algn="l" rtl="0">
              <a:spcBef>
                <a:spcPts val="0"/>
              </a:spcBef>
              <a:spcAft>
                <a:spcPts val="0"/>
              </a:spcAft>
              <a:buClr>
                <a:schemeClr val="dk1"/>
              </a:buClr>
              <a:buSzPts val="1200"/>
              <a:buFont typeface="Calibri"/>
              <a:buChar char="●"/>
            </a:pPr>
            <a:r>
              <a:rPr lang="en-US" sz="1200">
                <a:solidFill>
                  <a:schemeClr val="dk1"/>
                </a:solidFill>
              </a:rPr>
              <a:t>Increase student achievement consistent with the challenging State academic standards;</a:t>
            </a:r>
            <a:endParaRPr sz="1200">
              <a:solidFill>
                <a:schemeClr val="dk1"/>
              </a:solidFill>
            </a:endParaRPr>
          </a:p>
          <a:p>
            <a:pPr marL="457200" lvl="0" indent="-304800" algn="l" rtl="0">
              <a:spcBef>
                <a:spcPts val="0"/>
              </a:spcBef>
              <a:spcAft>
                <a:spcPts val="0"/>
              </a:spcAft>
              <a:buClr>
                <a:schemeClr val="dk1"/>
              </a:buClr>
              <a:buSzPts val="1200"/>
              <a:buFont typeface="Calibri"/>
              <a:buChar char="●"/>
            </a:pPr>
            <a:r>
              <a:rPr lang="en-US" sz="1200">
                <a:solidFill>
                  <a:schemeClr val="dk1"/>
                </a:solidFill>
              </a:rPr>
              <a:t>Improve the quality and effectiveness of teachers, principals, and other school leaders;</a:t>
            </a:r>
            <a:endParaRPr sz="1200">
              <a:solidFill>
                <a:schemeClr val="dk1"/>
              </a:solidFill>
            </a:endParaRPr>
          </a:p>
          <a:p>
            <a:pPr marL="457200" lvl="0" indent="-304800" algn="l" rtl="0">
              <a:spcBef>
                <a:spcPts val="0"/>
              </a:spcBef>
              <a:spcAft>
                <a:spcPts val="0"/>
              </a:spcAft>
              <a:buClr>
                <a:schemeClr val="dk1"/>
              </a:buClr>
              <a:buSzPts val="1200"/>
              <a:buFont typeface="Calibri"/>
              <a:buChar char="●"/>
            </a:pPr>
            <a:r>
              <a:rPr lang="en-US" sz="1200">
                <a:solidFill>
                  <a:schemeClr val="dk1"/>
                </a:solidFill>
              </a:rPr>
              <a:t>Increase the number of teachers, principals, and other school leaders who are effective in improving student academic achievement in schools; and</a:t>
            </a:r>
            <a:endParaRPr sz="1200">
              <a:solidFill>
                <a:schemeClr val="dk1"/>
              </a:solidFill>
            </a:endParaRPr>
          </a:p>
          <a:p>
            <a:pPr marL="457200" lvl="0" indent="-304800" algn="l" rtl="0">
              <a:spcBef>
                <a:spcPts val="0"/>
              </a:spcBef>
              <a:spcAft>
                <a:spcPts val="0"/>
              </a:spcAft>
              <a:buClr>
                <a:schemeClr val="dk1"/>
              </a:buClr>
              <a:buSzPts val="1200"/>
              <a:buFont typeface="Calibri"/>
              <a:buChar char="●"/>
            </a:pPr>
            <a:r>
              <a:rPr lang="en-US" sz="1200">
                <a:solidFill>
                  <a:schemeClr val="dk1"/>
                </a:solidFill>
              </a:rPr>
              <a:t>Provide low-income and minority students greater access to effective teachers, principals, and other school leaders.</a:t>
            </a:r>
            <a:endParaRPr sz="1200">
              <a:solidFill>
                <a:schemeClr val="dk1"/>
              </a:solidFill>
            </a:endParaRPr>
          </a:p>
          <a:p>
            <a:pPr marL="0" lvl="0" indent="0" algn="l" rtl="0">
              <a:spcBef>
                <a:spcPts val="0"/>
              </a:spcBef>
              <a:spcAft>
                <a:spcPts val="0"/>
              </a:spcAft>
              <a:buClr>
                <a:schemeClr val="dk1"/>
              </a:buClr>
              <a:buSzPts val="1200"/>
              <a:buFont typeface="Calibri"/>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07950" algn="l" rtl="0">
              <a:lnSpc>
                <a:spcPct val="90000"/>
              </a:lnSpc>
              <a:spcBef>
                <a:spcPts val="0"/>
              </a:spcBef>
              <a:spcAft>
                <a:spcPts val="0"/>
              </a:spcAft>
              <a:buClr>
                <a:schemeClr val="dk1"/>
              </a:buClr>
              <a:buSzPts val="1100"/>
              <a:buChar char="•"/>
            </a:pPr>
            <a:r>
              <a:rPr lang="en-US" sz="1100">
                <a:latin typeface="Arial"/>
                <a:ea typeface="Arial"/>
                <a:cs typeface="Arial"/>
                <a:sym typeface="Arial"/>
              </a:rPr>
              <a:t>Every year, on the first week of September, we release a new round of funding called a cohort.  Each cohort lasts for five years.  The competition is updated every year on the </a:t>
            </a:r>
            <a:r>
              <a:rPr lang="en-US" sz="1100" u="sng">
                <a:solidFill>
                  <a:schemeClr val="hlink"/>
                </a:solidFill>
                <a:latin typeface="Arial"/>
                <a:ea typeface="Arial"/>
                <a:cs typeface="Arial"/>
                <a:sym typeface="Arial"/>
                <a:hlinkClick r:id="rId3"/>
              </a:rPr>
              <a:t>website</a:t>
            </a:r>
            <a:r>
              <a:rPr lang="en-US" sz="1100">
                <a:latin typeface="Arial"/>
                <a:ea typeface="Arial"/>
                <a:cs typeface="Arial"/>
                <a:sym typeface="Arial"/>
              </a:rPr>
              <a:t>.</a:t>
            </a:r>
            <a:endParaRPr sz="1100">
              <a:latin typeface="Arial"/>
              <a:ea typeface="Arial"/>
              <a:cs typeface="Arial"/>
              <a:sym typeface="Arial"/>
            </a:endParaRPr>
          </a:p>
          <a:p>
            <a:pPr marL="171450" lvl="0" indent="-107950" algn="l" rtl="0">
              <a:lnSpc>
                <a:spcPct val="90000"/>
              </a:lnSpc>
              <a:spcBef>
                <a:spcPts val="750"/>
              </a:spcBef>
              <a:spcAft>
                <a:spcPts val="0"/>
              </a:spcAft>
              <a:buClr>
                <a:schemeClr val="dk1"/>
              </a:buClr>
              <a:buSzPts val="1100"/>
              <a:buChar char="•"/>
            </a:pPr>
            <a:r>
              <a:rPr lang="en-US" sz="1100">
                <a:latin typeface="Arial"/>
                <a:ea typeface="Arial"/>
                <a:cs typeface="Arial"/>
                <a:sym typeface="Arial"/>
              </a:rPr>
              <a:t>We provide about 90 days to complete your application which is generally due in mid December. This provides time to gather all the required data and have an equitable participation with your non-public school.</a:t>
            </a:r>
            <a:endParaRPr sz="200"/>
          </a:p>
        </p:txBody>
      </p:sp>
      <p:sp>
        <p:nvSpPr>
          <p:cNvPr id="55" name="Google Shape;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ca82627d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ca82627d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14300" algn="l" rtl="0">
              <a:lnSpc>
                <a:spcPct val="90000"/>
              </a:lnSpc>
              <a:spcBef>
                <a:spcPts val="750"/>
              </a:spcBef>
              <a:spcAft>
                <a:spcPts val="0"/>
              </a:spcAft>
              <a:buClr>
                <a:schemeClr val="dk1"/>
              </a:buClr>
              <a:buSzPts val="1200"/>
              <a:buChar char="•"/>
            </a:pPr>
            <a:r>
              <a:rPr lang="en-US">
                <a:latin typeface="Arial"/>
                <a:ea typeface="Arial"/>
                <a:cs typeface="Arial"/>
                <a:sym typeface="Arial"/>
              </a:rPr>
              <a:t>The funding is not level, because of the requirement to develop community partnerships. Funding years 1-3 are funded at 100% and years 4-5 are funded at 75% because after 3 years, the expectation is that you have enough capacity in your community to sustain at least 25% of the grant.</a:t>
            </a:r>
            <a:endParaRPr>
              <a:latin typeface="Arial"/>
              <a:ea typeface="Arial"/>
              <a:cs typeface="Arial"/>
              <a:sym typeface="Arial"/>
            </a:endParaRPr>
          </a:p>
          <a:p>
            <a:pPr marL="171450" lvl="0" indent="-114300" algn="l" rtl="0">
              <a:lnSpc>
                <a:spcPct val="90000"/>
              </a:lnSpc>
              <a:spcBef>
                <a:spcPts val="750"/>
              </a:spcBef>
              <a:spcAft>
                <a:spcPts val="0"/>
              </a:spcAft>
              <a:buClr>
                <a:schemeClr val="dk1"/>
              </a:buClr>
              <a:buSzPts val="1200"/>
              <a:buChar char="•"/>
            </a:pPr>
            <a:r>
              <a:rPr lang="en-US">
                <a:latin typeface="Arial"/>
                <a:ea typeface="Arial"/>
                <a:cs typeface="Arial"/>
                <a:sym typeface="Arial"/>
              </a:rPr>
              <a:t>ESSA requires us to collect and report our state list of community partners.</a:t>
            </a:r>
            <a:endParaRPr>
              <a:latin typeface="Arial"/>
              <a:ea typeface="Arial"/>
              <a:cs typeface="Arial"/>
              <a:sym typeface="Arial"/>
            </a:endParaRPr>
          </a:p>
          <a:p>
            <a:pPr marL="171450" lvl="0" indent="-114300" algn="l" rtl="0">
              <a:lnSpc>
                <a:spcPct val="90000"/>
              </a:lnSpc>
              <a:spcBef>
                <a:spcPts val="750"/>
              </a:spcBef>
              <a:spcAft>
                <a:spcPts val="0"/>
              </a:spcAft>
              <a:buClr>
                <a:schemeClr val="dk1"/>
              </a:buClr>
              <a:buSzPts val="1200"/>
              <a:buChar char="•"/>
            </a:pPr>
            <a:r>
              <a:rPr lang="en-US">
                <a:latin typeface="Arial"/>
                <a:ea typeface="Arial"/>
                <a:cs typeface="Arial"/>
                <a:sym typeface="Arial"/>
              </a:rPr>
              <a:t>You must have at least five community partners to apply but we have a list of statewide partners like IPTV, Community Colleges, Lions Club, Kiwanis Club, local libraries, parks and recreation, Science Center of Iowa, Blank Park Zoo and others to enhance your afterschool and summer programs.</a:t>
            </a:r>
            <a:endParaRPr sz="300"/>
          </a:p>
        </p:txBody>
      </p:sp>
      <p:sp>
        <p:nvSpPr>
          <p:cNvPr id="62" name="Google Shape;62;g2ca82627d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100"/>
              <a:buFont typeface="Arial"/>
              <a:buNone/>
            </a:pPr>
            <a:r>
              <a:rPr lang="en-US" sz="1200">
                <a:solidFill>
                  <a:schemeClr val="dk1"/>
                </a:solidFill>
              </a:rPr>
              <a:t>All professional development activities or services provided must be supplemental and not considered as supplanting.  This means all grantees of federal funds must conform to limitations/exclusions in the law or Uniform Guidance (2 C.F.R. Part 200), including (</a:t>
            </a:r>
            <a:r>
              <a:rPr lang="en-US" sz="1200" strike="sngStrike">
                <a:solidFill>
                  <a:schemeClr val="dk1"/>
                </a:solidFill>
              </a:rPr>
              <a:t>but not limited to</a:t>
            </a:r>
            <a:r>
              <a:rPr lang="en-US" sz="1200">
                <a:solidFill>
                  <a:schemeClr val="dk1"/>
                </a:solidFill>
              </a:rPr>
              <a:t>) not using funds to:</a:t>
            </a:r>
            <a:endParaRPr sz="1200">
              <a:solidFill>
                <a:schemeClr val="dk1"/>
              </a:solidFill>
            </a:endParaRPr>
          </a:p>
          <a:p>
            <a:pPr marL="457200" lvl="0" indent="-304800" algn="l" rtl="0">
              <a:spcBef>
                <a:spcPts val="0"/>
              </a:spcBef>
              <a:spcAft>
                <a:spcPts val="0"/>
              </a:spcAft>
              <a:buClr>
                <a:schemeClr val="dk1"/>
              </a:buClr>
              <a:buSzPts val="1200"/>
              <a:buFont typeface="Calibri"/>
              <a:buChar char="●"/>
            </a:pPr>
            <a:r>
              <a:rPr lang="en-US" sz="1200">
                <a:solidFill>
                  <a:schemeClr val="dk1"/>
                </a:solidFill>
              </a:rPr>
              <a:t>Supplant </a:t>
            </a:r>
            <a:r>
              <a:rPr lang="en-US" sz="1200" strike="sngStrike">
                <a:solidFill>
                  <a:schemeClr val="dk1"/>
                </a:solidFill>
              </a:rPr>
              <a:t>(i.e., replace</a:t>
            </a:r>
            <a:r>
              <a:rPr lang="en-US" sz="1200">
                <a:solidFill>
                  <a:schemeClr val="dk1"/>
                </a:solidFill>
              </a:rPr>
              <a:t>) federal, state, local, and other funds.</a:t>
            </a:r>
            <a:endParaRPr sz="1200">
              <a:solidFill>
                <a:schemeClr val="dk1"/>
              </a:solidFill>
            </a:endParaRPr>
          </a:p>
          <a:p>
            <a:pPr marL="457200" lvl="0" indent="0" algn="l" rtl="0">
              <a:spcBef>
                <a:spcPts val="0"/>
              </a:spcBef>
              <a:spcAft>
                <a:spcPts val="0"/>
              </a:spcAft>
              <a:buClr>
                <a:schemeClr val="dk1"/>
              </a:buClr>
              <a:buSzPts val="1100"/>
              <a:buFont typeface="Arial"/>
              <a:buNone/>
            </a:pPr>
            <a:r>
              <a:rPr lang="en-US" sz="1200">
                <a:solidFill>
                  <a:schemeClr val="dk1"/>
                </a:solidFill>
              </a:rPr>
              <a:t>Funds cannot support activities that𑁋</a:t>
            </a:r>
            <a:endParaRPr sz="1200">
              <a:solidFill>
                <a:schemeClr val="dk1"/>
              </a:solidFill>
            </a:endParaRPr>
          </a:p>
          <a:p>
            <a:pPr marL="914400" lvl="0" indent="0" algn="l" rtl="0">
              <a:spcBef>
                <a:spcPts val="0"/>
              </a:spcBef>
              <a:spcAft>
                <a:spcPts val="0"/>
              </a:spcAft>
              <a:buClr>
                <a:schemeClr val="dk1"/>
              </a:buClr>
              <a:buSzPts val="1100"/>
              <a:buFont typeface="Arial"/>
              <a:buNone/>
            </a:pPr>
            <a:r>
              <a:rPr lang="en-US" sz="1200">
                <a:solidFill>
                  <a:schemeClr val="dk1"/>
                </a:solidFill>
              </a:rPr>
              <a:t>∙ are required to be provided under federal, state, local, tribal, and other laws and regulations;</a:t>
            </a:r>
            <a:endParaRPr sz="1200">
              <a:solidFill>
                <a:schemeClr val="dk1"/>
              </a:solidFill>
            </a:endParaRPr>
          </a:p>
          <a:p>
            <a:pPr marL="457200" lvl="0" indent="457200" algn="l" rtl="0">
              <a:spcBef>
                <a:spcPts val="0"/>
              </a:spcBef>
              <a:spcAft>
                <a:spcPts val="0"/>
              </a:spcAft>
              <a:buClr>
                <a:schemeClr val="dk1"/>
              </a:buClr>
              <a:buSzPts val="1100"/>
              <a:buFont typeface="Arial"/>
              <a:buNone/>
            </a:pPr>
            <a:r>
              <a:rPr lang="en-US" sz="1200">
                <a:solidFill>
                  <a:schemeClr val="dk1"/>
                </a:solidFill>
              </a:rPr>
              <a:t>∙ were previously paid for using a funding stream that still exists; and</a:t>
            </a:r>
            <a:endParaRPr sz="1200">
              <a:solidFill>
                <a:schemeClr val="dk1"/>
              </a:solidFill>
            </a:endParaRPr>
          </a:p>
          <a:p>
            <a:pPr marL="457200" lvl="0" indent="457200" algn="l" rtl="0">
              <a:spcBef>
                <a:spcPts val="0"/>
              </a:spcBef>
              <a:spcAft>
                <a:spcPts val="0"/>
              </a:spcAft>
              <a:buClr>
                <a:schemeClr val="dk1"/>
              </a:buClr>
              <a:buSzPts val="1100"/>
              <a:buFont typeface="Arial"/>
              <a:buNone/>
            </a:pPr>
            <a:r>
              <a:rPr lang="en-US" sz="1200">
                <a:solidFill>
                  <a:schemeClr val="dk1"/>
                </a:solidFill>
              </a:rPr>
              <a:t>∙ would be funded if the funds did not exist.</a:t>
            </a:r>
            <a:endParaRPr sz="1200">
              <a:solidFill>
                <a:schemeClr val="dk1"/>
              </a:solidFill>
            </a:endParaRPr>
          </a:p>
          <a:p>
            <a:pPr marL="457200" lvl="0" indent="-304800" algn="l" rtl="0">
              <a:spcBef>
                <a:spcPts val="0"/>
              </a:spcBef>
              <a:spcAft>
                <a:spcPts val="0"/>
              </a:spcAft>
              <a:buClr>
                <a:schemeClr val="dk1"/>
              </a:buClr>
              <a:buSzPts val="1200"/>
              <a:buFont typeface="Calibri"/>
              <a:buChar char="●"/>
            </a:pPr>
            <a:r>
              <a:rPr lang="en-US" sz="1200">
                <a:solidFill>
                  <a:schemeClr val="dk1"/>
                </a:solidFill>
              </a:rPr>
              <a:t>Funds cannot be used to support activities not authorized for the program and to support prohibited activities. </a:t>
            </a:r>
            <a:endParaRPr sz="1200">
              <a:solidFill>
                <a:schemeClr val="dk1"/>
              </a:solidFill>
            </a:endParaRPr>
          </a:p>
          <a:p>
            <a:pPr marL="457200" lvl="0" indent="0" algn="l" rtl="0">
              <a:spcBef>
                <a:spcPts val="0"/>
              </a:spcBef>
              <a:spcAft>
                <a:spcPts val="0"/>
              </a:spcAft>
              <a:buClr>
                <a:schemeClr val="dk1"/>
              </a:buClr>
              <a:buSzPts val="1100"/>
              <a:buFont typeface="Arial"/>
              <a:buNone/>
            </a:pPr>
            <a:r>
              <a:rPr lang="en-US" sz="1200">
                <a:solidFill>
                  <a:schemeClr val="dk1"/>
                </a:solidFill>
              </a:rPr>
              <a:t>Funds cannot support activities, such as 𑁋</a:t>
            </a:r>
            <a:endParaRPr sz="1200">
              <a:solidFill>
                <a:schemeClr val="dk1"/>
              </a:solidFill>
            </a:endParaRPr>
          </a:p>
          <a:p>
            <a:pPr marL="914400" lvl="0" indent="0" algn="l" rtl="0">
              <a:spcBef>
                <a:spcPts val="0"/>
              </a:spcBef>
              <a:spcAft>
                <a:spcPts val="0"/>
              </a:spcAft>
              <a:buClr>
                <a:schemeClr val="dk1"/>
              </a:buClr>
              <a:buSzPts val="1100"/>
              <a:buFont typeface="Arial"/>
              <a:buNone/>
            </a:pPr>
            <a:r>
              <a:rPr lang="en-US" sz="1200">
                <a:solidFill>
                  <a:schemeClr val="dk1"/>
                </a:solidFill>
              </a:rPr>
              <a:t>∙ religious worship or instruction or any educational service, including equipment and materials, that is not secular,  neutral, and non-ideological (ESEA §§ 8501(a)(2) &amp; 8505).</a:t>
            </a:r>
            <a:endParaRPr sz="1200">
              <a:solidFill>
                <a:schemeClr val="dk1"/>
              </a:solidFill>
            </a:endParaRPr>
          </a:p>
          <a:p>
            <a:pPr marL="457200" lvl="0" indent="457200" algn="l" rtl="0">
              <a:spcBef>
                <a:spcPts val="0"/>
              </a:spcBef>
              <a:spcAft>
                <a:spcPts val="0"/>
              </a:spcAft>
              <a:buClr>
                <a:schemeClr val="dk1"/>
              </a:buClr>
              <a:buSzPts val="1200"/>
              <a:buFont typeface="Calibri"/>
              <a:buNone/>
            </a:pPr>
            <a:r>
              <a:rPr lang="en-US" sz="1200">
                <a:solidFill>
                  <a:schemeClr val="dk1"/>
                </a:solidFill>
              </a:rPr>
              <a:t>∙ construction, renovation, or repair of any school facility (ESEA § 8526(1)).</a:t>
            </a:r>
            <a:endParaRPr sz="1200">
              <a:solidFill>
                <a:schemeClr val="dk1"/>
              </a:solidFill>
            </a:endParaRPr>
          </a:p>
          <a:p>
            <a:pPr marL="457200" lvl="0" indent="457200" algn="l" rtl="0">
              <a:spcBef>
                <a:spcPts val="0"/>
              </a:spcBef>
              <a:spcAft>
                <a:spcPts val="0"/>
              </a:spcAft>
              <a:buClr>
                <a:schemeClr val="dk1"/>
              </a:buClr>
              <a:buSzPts val="1200"/>
              <a:buFont typeface="Calibri"/>
              <a:buNone/>
            </a:pPr>
            <a:r>
              <a:rPr lang="en-US" sz="1200">
                <a:solidFill>
                  <a:schemeClr val="dk1"/>
                </a:solidFill>
              </a:rPr>
              <a:t>∙ transportation associated with getting students to and from school (ESEA § 8526(2)). </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highlight>
                  <a:srgbClr val="FFFF00"/>
                </a:highlight>
              </a:rPr>
              <a:t>                        </a:t>
            </a:r>
            <a:endParaRPr>
              <a:solidFill>
                <a:schemeClr val="dk1"/>
              </a:solidFill>
              <a:highlight>
                <a:srgbClr val="FFFF00"/>
              </a:highlight>
            </a:endParaRPr>
          </a:p>
          <a:p>
            <a:pPr marL="0" lvl="0" indent="0" algn="l" rtl="0">
              <a:spcBef>
                <a:spcPts val="0"/>
              </a:spcBef>
              <a:spcAft>
                <a:spcPts val="0"/>
              </a:spcAft>
              <a:buClr>
                <a:schemeClr val="dk1"/>
              </a:buClr>
              <a:buSzPts val="1200"/>
              <a:buFont typeface="Calibri"/>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Under ESEA, the Elementary and Secondary Education Act of 1965 and the reauthorization by ESSA, Every Student Succeeds Act in 2015, Title VIII, Part F outlines the non-regulatory guidance in regards to cyclical, ongoing work for equitable services and provisions in terms of eligible private school children, teachers, and other educational personnel.  Collaboration and partnerships help strengthen investments and outcomes as work is done to seek opportunities being offered in communities and schools (</a:t>
            </a:r>
            <a:r>
              <a:rPr lang="en-US" strike="sngStrike"/>
              <a:t>whether public or nonpublic</a:t>
            </a:r>
            <a:r>
              <a:rPr lang="en-US"/>
              <a:t>).  What services are available?  Who is going to provide the services?  When/Where are the services going to be provided? Why are these services necessary?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5" name="Google Shape;15;p14"/>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solidFill>
          <a:schemeClr val="lt1"/>
        </a:solidFill>
        <a:effectLst/>
      </p:bgPr>
    </p:bg>
    <p:spTree>
      <p:nvGrpSpPr>
        <p:cNvPr id="1" name="Shape 16"/>
        <p:cNvGrpSpPr/>
        <p:nvPr/>
      </p:nvGrpSpPr>
      <p:grpSpPr>
        <a:xfrm>
          <a:off x="0" y="0"/>
          <a:ext cx="0" cy="0"/>
          <a:chOff x="0" y="0"/>
          <a:chExt cx="0" cy="0"/>
        </a:xfrm>
      </p:grpSpPr>
      <p:sp>
        <p:nvSpPr>
          <p:cNvPr id="17" name="Google Shape;17;p15"/>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15"/>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16"/>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16"/>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4"/>
        <p:cNvGrpSpPr/>
        <p:nvPr/>
      </p:nvGrpSpPr>
      <p:grpSpPr>
        <a:xfrm>
          <a:off x="0" y="0"/>
          <a:ext cx="0" cy="0"/>
          <a:chOff x="0" y="0"/>
          <a:chExt cx="0" cy="0"/>
        </a:xfrm>
      </p:grpSpPr>
      <p:sp>
        <p:nvSpPr>
          <p:cNvPr id="25" name="Google Shape;25;p17"/>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17"/>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 name="Google Shape;28;p17"/>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17"/>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0" name="Google Shape;30;p17"/>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18"/>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iowa21cclc.com/professional-development-1" TargetMode="External"/><Relationship Id="rId3" Type="http://schemas.openxmlformats.org/officeDocument/2006/relationships/hyperlink" Target="https://www.iowa21cclc.com/committees" TargetMode="External"/><Relationship Id="rId7" Type="http://schemas.openxmlformats.org/officeDocument/2006/relationships/hyperlink" Target="https://www.iowa21cclc.com/new-grantee-and-staff-transitio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iowa21cclc.com/family-engagement" TargetMode="External"/><Relationship Id="rId5" Type="http://schemas.openxmlformats.org/officeDocument/2006/relationships/hyperlink" Target="https://www.iowa21cclc.com/evaluation" TargetMode="External"/><Relationship Id="rId4" Type="http://schemas.openxmlformats.org/officeDocument/2006/relationships/hyperlink" Target="https://www.iowa21cclc.com/communication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allacefoundation.org/topics/afterschool" TargetMode="External"/><Relationship Id="rId3" Type="http://schemas.openxmlformats.org/officeDocument/2006/relationships/hyperlink" Target="https://educate.iowa.gov/pk-12/essa/guidance-allocations/learning-center-resources" TargetMode="External"/><Relationship Id="rId7" Type="http://schemas.openxmlformats.org/officeDocument/2006/relationships/hyperlink" Target="https://www.iowaafterschoolalliance.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afterschoolalliance.org/" TargetMode="External"/><Relationship Id="rId5" Type="http://schemas.openxmlformats.org/officeDocument/2006/relationships/hyperlink" Target="https://y4yarchives.org/learn" TargetMode="External"/><Relationship Id="rId10" Type="http://schemas.openxmlformats.org/officeDocument/2006/relationships/hyperlink" Target="https://21stcclcntac.org/" TargetMode="External"/><Relationship Id="rId4" Type="http://schemas.openxmlformats.org/officeDocument/2006/relationships/hyperlink" Target="https://www2.ed.gov/programs/21stcclc/index.html" TargetMode="External"/><Relationship Id="rId9" Type="http://schemas.openxmlformats.org/officeDocument/2006/relationships/hyperlink" Target="https://www.iowa21cclc.com/resourc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Vic.jaras@iowa.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2.ed.gov/programs/21stcclc/legislation.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e.iowa.gov/pk-12/essa/guidance-allocations/learning-center-resourc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ducate.iowa.gov/pk-12/essa/guidance-allocations/learning-center-resources" TargetMode="External"/><Relationship Id="rId3" Type="http://schemas.openxmlformats.org/officeDocument/2006/relationships/hyperlink" Target="https://www2.ed.gov/programs/21stcclc/guidance2003.pdf" TargetMode="External"/><Relationship Id="rId7" Type="http://schemas.openxmlformats.org/officeDocument/2006/relationships/hyperlink" Target="https://www.ecfr.gov/current/title-2/subtitle-A/chapter-II/part-200?toc=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2.ed.gov/policy/fund/reg/edgarReg/edgar.html" TargetMode="External"/><Relationship Id="rId5" Type="http://schemas.openxmlformats.org/officeDocument/2006/relationships/hyperlink" Target="https://educate.iowa.gov/media/9224/download?inline" TargetMode="External"/><Relationship Id="rId4" Type="http://schemas.openxmlformats.org/officeDocument/2006/relationships/hyperlink" Target="https://oese.ed.gov/files/2023/10/21st-cclc-non-reg-draft-guidance-updated-10-19-20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dirty="0"/>
              <a:t>TITLE IV, Part B</a:t>
            </a:r>
            <a:endParaRPr dirty="0"/>
          </a:p>
          <a:p>
            <a:pPr marL="0" lvl="0" indent="0" algn="ctr" rtl="0">
              <a:spcBef>
                <a:spcPts val="0"/>
              </a:spcBef>
              <a:spcAft>
                <a:spcPts val="0"/>
              </a:spcAft>
              <a:buClr>
                <a:schemeClr val="lt1"/>
              </a:buClr>
              <a:buSzPts val="2400"/>
              <a:buFont typeface="Arial"/>
              <a:buNone/>
            </a:pPr>
            <a:r>
              <a:rPr lang="en-US" sz="2400" dirty="0"/>
              <a:t>Nita M. </a:t>
            </a:r>
            <a:r>
              <a:rPr lang="en-US" sz="2400" dirty="0" err="1"/>
              <a:t>Lowrey</a:t>
            </a:r>
            <a:r>
              <a:rPr lang="en-US" sz="2400" dirty="0"/>
              <a:t> 21</a:t>
            </a:r>
            <a:r>
              <a:rPr lang="en-US" sz="2400" baseline="30000" dirty="0"/>
              <a:t>st</a:t>
            </a:r>
            <a:r>
              <a:rPr lang="en-US" sz="2400" dirty="0"/>
              <a:t> Century Community Learning Centers</a:t>
            </a:r>
            <a:endParaRPr dirty="0"/>
          </a:p>
        </p:txBody>
      </p:sp>
      <p:sp>
        <p:nvSpPr>
          <p:cNvPr id="40" name="Google Shape;40;p1"/>
          <p:cNvSpPr txBox="1">
            <a:spLocks noGrp="1"/>
          </p:cNvSpPr>
          <p:nvPr>
            <p:ph type="subTitle" idx="1"/>
          </p:nvPr>
        </p:nvSpPr>
        <p:spPr>
          <a:xfrm>
            <a:off x="289270" y="3838161"/>
            <a:ext cx="11636841" cy="1675947"/>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chemeClr val="lt1"/>
              </a:buClr>
              <a:buSzPct val="100000"/>
              <a:buNone/>
            </a:pPr>
            <a:endParaRPr dirty="0"/>
          </a:p>
          <a:p>
            <a:pPr marL="0" lvl="0" indent="0" algn="ctr" rtl="0">
              <a:lnSpc>
                <a:spcPct val="90000"/>
              </a:lnSpc>
              <a:spcBef>
                <a:spcPts val="0"/>
              </a:spcBef>
              <a:spcAft>
                <a:spcPts val="0"/>
              </a:spcAft>
              <a:buClr>
                <a:schemeClr val="lt1"/>
              </a:buClr>
              <a:buSzPct val="100000"/>
              <a:buNone/>
            </a:pPr>
            <a:endParaRPr dirty="0"/>
          </a:p>
          <a:p>
            <a:pPr marL="0" lvl="0" indent="0" algn="ctr" rtl="0">
              <a:lnSpc>
                <a:spcPct val="120000"/>
              </a:lnSpc>
              <a:spcBef>
                <a:spcPts val="0"/>
              </a:spcBef>
              <a:spcAft>
                <a:spcPts val="0"/>
              </a:spcAft>
              <a:buClr>
                <a:schemeClr val="lt1"/>
              </a:buClr>
              <a:buSzPct val="32653"/>
              <a:buNone/>
            </a:pPr>
            <a:r>
              <a:rPr lang="en-US" sz="7350" dirty="0"/>
              <a:t>Vic </a:t>
            </a:r>
            <a:r>
              <a:rPr lang="en-US" sz="7350" dirty="0" err="1"/>
              <a:t>Jaras</a:t>
            </a:r>
            <a:endParaRPr sz="7350" dirty="0"/>
          </a:p>
          <a:p>
            <a:pPr marL="0" lvl="0" indent="0" algn="ctr" rtl="0">
              <a:lnSpc>
                <a:spcPct val="120000"/>
              </a:lnSpc>
              <a:spcBef>
                <a:spcPts val="0"/>
              </a:spcBef>
              <a:spcAft>
                <a:spcPts val="0"/>
              </a:spcAft>
              <a:buClr>
                <a:schemeClr val="lt1"/>
              </a:buClr>
              <a:buSzPct val="32653"/>
              <a:buNone/>
            </a:pPr>
            <a:r>
              <a:rPr lang="en-US" sz="7350" dirty="0"/>
              <a:t>Education Program Consultant</a:t>
            </a:r>
            <a:endParaRPr sz="7350" dirty="0"/>
          </a:p>
          <a:p>
            <a:pPr marL="0" lvl="0" indent="0" algn="ctr" rtl="0">
              <a:lnSpc>
                <a:spcPct val="120000"/>
              </a:lnSpc>
              <a:spcBef>
                <a:spcPts val="0"/>
              </a:spcBef>
              <a:spcAft>
                <a:spcPts val="0"/>
              </a:spcAft>
              <a:buClr>
                <a:schemeClr val="lt1"/>
              </a:buClr>
              <a:buSzPct val="32653"/>
              <a:buNone/>
            </a:pPr>
            <a:r>
              <a:rPr lang="en-US" sz="7350" dirty="0"/>
              <a:t>Division of PK-12 Learning</a:t>
            </a:r>
            <a:endParaRPr sz="7350" dirty="0"/>
          </a:p>
          <a:p>
            <a:pPr marL="0" lvl="0" indent="0" algn="ctr" rtl="0">
              <a:lnSpc>
                <a:spcPct val="120000"/>
              </a:lnSpc>
              <a:spcBef>
                <a:spcPts val="0"/>
              </a:spcBef>
              <a:spcAft>
                <a:spcPts val="0"/>
              </a:spcAft>
              <a:buClr>
                <a:schemeClr val="lt1"/>
              </a:buClr>
              <a:buSzPct val="32653"/>
              <a:buFont typeface="Arial"/>
              <a:buNone/>
            </a:pPr>
            <a:r>
              <a:rPr lang="en-US" sz="7350" dirty="0"/>
              <a:t>Bureau of Federal Programs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CASA</a:t>
            </a:r>
            <a:br>
              <a:rPr lang="en-US"/>
            </a:br>
            <a:br>
              <a:rPr lang="en-US"/>
            </a:br>
            <a:r>
              <a:rPr lang="en-US" sz="2800">
                <a:solidFill>
                  <a:srgbClr val="74C0FF"/>
                </a:solidFill>
              </a:rPr>
              <a:t>Consolidated Accountability and Support Application</a:t>
            </a:r>
            <a:endParaRPr>
              <a:solidFill>
                <a:srgbClr val="74C0FF"/>
              </a:solidFill>
            </a:endParaRPr>
          </a:p>
        </p:txBody>
      </p:sp>
      <p:sp>
        <p:nvSpPr>
          <p:cNvPr id="97" name="Google Shape;97;p9"/>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p>
            <a:pPr marL="171450" lvl="0" indent="-177800" algn="l" rtl="0">
              <a:lnSpc>
                <a:spcPct val="90000"/>
              </a:lnSpc>
              <a:spcBef>
                <a:spcPts val="0"/>
              </a:spcBef>
              <a:spcAft>
                <a:spcPts val="0"/>
              </a:spcAft>
              <a:buClr>
                <a:schemeClr val="dk1"/>
              </a:buClr>
              <a:buSzPts val="2800"/>
              <a:buChar char="•"/>
            </a:pPr>
            <a:r>
              <a:rPr lang="en-US" sz="2400" dirty="0"/>
              <a:t>Every quarter subgrantees will provide the following data for reimbursement of expenses into CASA:</a:t>
            </a:r>
            <a:endParaRPr sz="2400" dirty="0"/>
          </a:p>
          <a:p>
            <a:pPr marL="171450" lvl="0" indent="0" algn="l" rtl="0">
              <a:lnSpc>
                <a:spcPct val="90000"/>
              </a:lnSpc>
              <a:spcBef>
                <a:spcPts val="750"/>
              </a:spcBef>
              <a:spcAft>
                <a:spcPts val="0"/>
              </a:spcAft>
              <a:buClr>
                <a:schemeClr val="dk1"/>
              </a:buClr>
              <a:buSzPts val="2800"/>
              <a:buNone/>
            </a:pPr>
            <a:endParaRPr sz="2400" dirty="0"/>
          </a:p>
          <a:p>
            <a:pPr marL="857250" lvl="1" indent="-514350" algn="l" rtl="0">
              <a:lnSpc>
                <a:spcPct val="90000"/>
              </a:lnSpc>
              <a:spcBef>
                <a:spcPts val="375"/>
              </a:spcBef>
              <a:spcAft>
                <a:spcPts val="0"/>
              </a:spcAft>
              <a:buClr>
                <a:schemeClr val="dk1"/>
              </a:buClr>
              <a:buSzPts val="2800"/>
              <a:buFont typeface="Arial Black"/>
              <a:buAutoNum type="arabicPeriod"/>
            </a:pPr>
            <a:r>
              <a:rPr lang="en-US" dirty="0"/>
              <a:t>A year to date General Ledger</a:t>
            </a:r>
            <a:endParaRPr dirty="0"/>
          </a:p>
          <a:p>
            <a:pPr marL="857250" lvl="1" indent="-514350" algn="l" rtl="0">
              <a:lnSpc>
                <a:spcPct val="90000"/>
              </a:lnSpc>
              <a:spcBef>
                <a:spcPts val="375"/>
              </a:spcBef>
              <a:spcAft>
                <a:spcPts val="0"/>
              </a:spcAft>
              <a:buClr>
                <a:schemeClr val="dk1"/>
              </a:buClr>
              <a:buSzPts val="2800"/>
              <a:buFont typeface="Arial Black"/>
              <a:buAutoNum type="arabicPeriod"/>
            </a:pPr>
            <a:r>
              <a:rPr lang="en-US" dirty="0"/>
              <a:t>A claim spreadsheet</a:t>
            </a:r>
            <a:endParaRPr dirty="0"/>
          </a:p>
          <a:p>
            <a:pPr marL="171450" lvl="0" indent="0" algn="l" rtl="0">
              <a:lnSpc>
                <a:spcPct val="90000"/>
              </a:lnSpc>
              <a:spcBef>
                <a:spcPts val="750"/>
              </a:spcBef>
              <a:spcAft>
                <a:spcPts val="0"/>
              </a:spcAft>
              <a:buClr>
                <a:schemeClr val="dk1"/>
              </a:buClr>
              <a:buSzPts val="2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Community of Practice</a:t>
            </a:r>
            <a:endParaRPr/>
          </a:p>
        </p:txBody>
      </p:sp>
      <p:sp>
        <p:nvSpPr>
          <p:cNvPr id="103" name="Google Shape;103;p10"/>
          <p:cNvSpPr txBox="1">
            <a:spLocks noGrp="1"/>
          </p:cNvSpPr>
          <p:nvPr>
            <p:ph type="body" idx="1"/>
          </p:nvPr>
        </p:nvSpPr>
        <p:spPr>
          <a:xfrm>
            <a:off x="689112" y="1026390"/>
            <a:ext cx="10813776" cy="5522192"/>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sz="2400" dirty="0"/>
              <a:t>Iowa has created a “community of practice” to support the work and provide long term professional development and share best practices around the state.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We have</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t>
            </a:r>
            <a:r>
              <a:rPr lang="en-US" sz="2400" dirty="0"/>
              <a:t>5 Committees that guide the work and help select evidence based professional development.</a:t>
            </a:r>
            <a:endParaRPr sz="2400" dirty="0"/>
          </a:p>
          <a:p>
            <a:pPr marL="171450" lvl="0" indent="-171450" algn="l" rtl="0">
              <a:lnSpc>
                <a:spcPct val="90000"/>
              </a:lnSpc>
              <a:spcBef>
                <a:spcPts val="750"/>
              </a:spcBef>
              <a:spcAft>
                <a:spcPts val="0"/>
              </a:spcAft>
              <a:buClr>
                <a:schemeClr val="dk1"/>
              </a:buClr>
              <a:buSzPts val="2100"/>
              <a:buChar char="•"/>
            </a:pPr>
            <a:r>
              <a:rPr lang="en-US" sz="2400" u="sng" dirty="0">
                <a:solidFill>
                  <a:schemeClr val="hlink"/>
                </a:solidFill>
                <a:hlinkClick r:id="rId3"/>
              </a:rPr>
              <a:t>https://www.iowa21cclc.com/committees</a:t>
            </a:r>
            <a:r>
              <a:rPr lang="en-US" sz="2400" dirty="0"/>
              <a:t> </a:t>
            </a:r>
            <a:endParaRPr sz="2400" dirty="0"/>
          </a:p>
          <a:p>
            <a:pPr lvl="1" indent="-457200">
              <a:spcBef>
                <a:spcPts val="750"/>
              </a:spcBef>
              <a:buSzPts val="2100"/>
              <a:buFont typeface="Arial Black"/>
              <a:buAutoNum type="arabicPeriod"/>
            </a:pPr>
            <a:r>
              <a:rPr lang="en-US" sz="2400" u="sng" dirty="0">
                <a:solidFill>
                  <a:schemeClr val="hlink"/>
                </a:solidFill>
                <a:hlinkClick r:id="rId4"/>
              </a:rPr>
              <a:t>Communications</a:t>
            </a:r>
            <a:r>
              <a:rPr lang="en-US" sz="2400" dirty="0"/>
              <a:t>, Sustainability and Partnerships</a:t>
            </a:r>
          </a:p>
          <a:p>
            <a:pPr lvl="1" indent="-457200">
              <a:spcBef>
                <a:spcPts val="750"/>
              </a:spcBef>
              <a:buSzPts val="2100"/>
              <a:buFont typeface="Arial Black"/>
              <a:buAutoNum type="arabicPeriod"/>
            </a:pPr>
            <a:r>
              <a:rPr lang="en-US" sz="2400" u="sng" dirty="0">
                <a:solidFill>
                  <a:schemeClr val="hlink"/>
                </a:solidFill>
                <a:hlinkClick r:id="rId5"/>
              </a:rPr>
              <a:t>Evaluation</a:t>
            </a:r>
            <a:r>
              <a:rPr lang="en-US" sz="2400" dirty="0"/>
              <a:t> </a:t>
            </a:r>
          </a:p>
          <a:p>
            <a:pPr lvl="1" indent="-457200">
              <a:spcBef>
                <a:spcPts val="750"/>
              </a:spcBef>
              <a:buSzPts val="2100"/>
              <a:buFont typeface="Arial Black"/>
              <a:buAutoNum type="arabicPeriod"/>
            </a:pPr>
            <a:r>
              <a:rPr lang="en-US" sz="2400" u="sng" dirty="0">
                <a:solidFill>
                  <a:schemeClr val="hlink"/>
                </a:solidFill>
                <a:hlinkClick r:id="rId6"/>
              </a:rPr>
              <a:t>Family Engagement</a:t>
            </a:r>
            <a:endParaRPr lang="en-US" sz="2400" dirty="0"/>
          </a:p>
          <a:p>
            <a:pPr lvl="1" indent="-457200">
              <a:spcBef>
                <a:spcPts val="750"/>
              </a:spcBef>
              <a:buSzPts val="2100"/>
              <a:buFont typeface="Arial Black"/>
              <a:buAutoNum type="arabicPeriod"/>
            </a:pPr>
            <a:r>
              <a:rPr lang="en-US" sz="2400" u="sng" dirty="0">
                <a:solidFill>
                  <a:schemeClr val="hlink"/>
                </a:solidFill>
                <a:hlinkClick r:id="rId7"/>
              </a:rPr>
              <a:t>New Grantee </a:t>
            </a:r>
            <a:r>
              <a:rPr lang="en-US" sz="2400" dirty="0"/>
              <a:t>and Staff Transition</a:t>
            </a:r>
          </a:p>
          <a:p>
            <a:pPr lvl="1" indent="-457200">
              <a:spcBef>
                <a:spcPts val="750"/>
              </a:spcBef>
              <a:buSzPts val="2100"/>
              <a:buFont typeface="Arial Black"/>
              <a:buAutoNum type="arabicPeriod"/>
            </a:pPr>
            <a:r>
              <a:rPr lang="en-US" sz="2400" u="sng" dirty="0">
                <a:solidFill>
                  <a:schemeClr val="hlink"/>
                </a:solidFill>
                <a:hlinkClick r:id="rId8"/>
              </a:rPr>
              <a:t>Professional Development</a:t>
            </a:r>
            <a:endParaRPr sz="2400" dirty="0"/>
          </a:p>
          <a:p>
            <a:pPr marL="171450" lvl="0" indent="-171450" algn="l" rtl="0">
              <a:lnSpc>
                <a:spcPct val="90000"/>
              </a:lnSpc>
              <a:spcBef>
                <a:spcPts val="750"/>
              </a:spcBef>
              <a:spcAft>
                <a:spcPts val="0"/>
              </a:spcAft>
              <a:buClr>
                <a:schemeClr val="dk1"/>
              </a:buClr>
              <a:buSzPts val="2100"/>
              <a:buChar char="•"/>
            </a:pPr>
            <a:r>
              <a:rPr lang="en-US" sz="2400" dirty="0"/>
              <a:t>In addition, the program webinars, workshops and an annual state conference to provide specific professional development and resources to help programs succeed.</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Resources:</a:t>
            </a:r>
            <a:endParaRPr/>
          </a:p>
        </p:txBody>
      </p:sp>
      <p:sp>
        <p:nvSpPr>
          <p:cNvPr id="109" name="Google Shape;109;p12"/>
          <p:cNvSpPr txBox="1">
            <a:spLocks noGrp="1"/>
          </p:cNvSpPr>
          <p:nvPr>
            <p:ph type="body" idx="1"/>
          </p:nvPr>
        </p:nvSpPr>
        <p:spPr>
          <a:xfrm>
            <a:off x="689112" y="1309829"/>
            <a:ext cx="10813776" cy="493395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sz="2400" dirty="0"/>
              <a:t>IDOE website- </a:t>
            </a:r>
            <a:r>
              <a:rPr lang="en-US" sz="2400" u="sng" dirty="0">
                <a:solidFill>
                  <a:schemeClr val="hlink"/>
                </a:solidFill>
                <a:hlinkClick r:id="rId3"/>
              </a:rPr>
              <a:t>https://educate.iowa.gov/pk-12/essa/guidance-allocations/learning-center-resources</a:t>
            </a:r>
            <a:r>
              <a:rPr lang="en-US" sz="2400" dirty="0"/>
              <a:t> </a:t>
            </a:r>
            <a:endParaRPr sz="2400" dirty="0"/>
          </a:p>
          <a:p>
            <a:pPr marL="171450" lvl="0" indent="-171450" algn="l" rtl="0">
              <a:lnSpc>
                <a:spcPct val="90000"/>
              </a:lnSpc>
              <a:spcBef>
                <a:spcPts val="750"/>
              </a:spcBef>
              <a:spcAft>
                <a:spcPts val="0"/>
              </a:spcAft>
              <a:buClr>
                <a:schemeClr val="dk1"/>
              </a:buClr>
              <a:buSzPts val="2100"/>
              <a:buChar char="•"/>
            </a:pPr>
            <a:r>
              <a:rPr lang="en-US" sz="2400" dirty="0"/>
              <a:t>USDOE website- </a:t>
            </a:r>
            <a:r>
              <a:rPr lang="en-US" sz="2400" u="sng" dirty="0">
                <a:solidFill>
                  <a:schemeClr val="hlink"/>
                </a:solidFill>
                <a:hlinkClick r:id="rId4"/>
              </a:rPr>
              <a:t>https://www2.ed.gov/programs/21stcclc/index.html</a:t>
            </a:r>
            <a:r>
              <a:rPr lang="en-US" sz="2400" dirty="0"/>
              <a:t> </a:t>
            </a:r>
            <a:endParaRPr sz="2400" dirty="0"/>
          </a:p>
          <a:p>
            <a:pPr marL="171450" lvl="0" indent="-171450" algn="l" rtl="0">
              <a:lnSpc>
                <a:spcPct val="90000"/>
              </a:lnSpc>
              <a:spcBef>
                <a:spcPts val="750"/>
              </a:spcBef>
              <a:spcAft>
                <a:spcPts val="0"/>
              </a:spcAft>
              <a:buClr>
                <a:schemeClr val="dk1"/>
              </a:buClr>
              <a:buSzPts val="2100"/>
              <a:buChar char="•"/>
            </a:pPr>
            <a:r>
              <a:rPr lang="en-US" sz="2400" dirty="0"/>
              <a:t>You 4 Youth Professional Development- </a:t>
            </a:r>
            <a:r>
              <a:rPr lang="en-US" sz="2400" u="sng" dirty="0">
                <a:solidFill>
                  <a:schemeClr val="hlink"/>
                </a:solidFill>
                <a:hlinkClick r:id="rId5"/>
              </a:rPr>
              <a:t>https://y4yarchives.org/learn</a:t>
            </a:r>
            <a:r>
              <a:rPr lang="en-US" sz="2400" dirty="0"/>
              <a:t> </a:t>
            </a:r>
            <a:endParaRPr sz="2400" dirty="0"/>
          </a:p>
          <a:p>
            <a:pPr marL="171450" lvl="0" indent="-171450" algn="l" rtl="0">
              <a:lnSpc>
                <a:spcPct val="90000"/>
              </a:lnSpc>
              <a:spcBef>
                <a:spcPts val="750"/>
              </a:spcBef>
              <a:spcAft>
                <a:spcPts val="0"/>
              </a:spcAft>
              <a:buClr>
                <a:schemeClr val="dk1"/>
              </a:buClr>
              <a:buSzPts val="2100"/>
              <a:buChar char="•"/>
            </a:pPr>
            <a:r>
              <a:rPr lang="en-US" sz="2400" dirty="0"/>
              <a:t>Afterschool Alliance- </a:t>
            </a:r>
            <a:r>
              <a:rPr lang="en-US" sz="2400" u="sng" dirty="0">
                <a:solidFill>
                  <a:schemeClr val="hlink"/>
                </a:solidFill>
                <a:hlinkClick r:id="rId6"/>
              </a:rPr>
              <a:t>http://www.afterschoolalliance.org/</a:t>
            </a:r>
            <a:r>
              <a:rPr lang="en-US" sz="2400" dirty="0"/>
              <a:t>   </a:t>
            </a:r>
            <a:endParaRPr sz="2400" dirty="0"/>
          </a:p>
          <a:p>
            <a:pPr marL="171450" lvl="0" indent="-171450" algn="l" rtl="0">
              <a:lnSpc>
                <a:spcPct val="90000"/>
              </a:lnSpc>
              <a:spcBef>
                <a:spcPts val="750"/>
              </a:spcBef>
              <a:spcAft>
                <a:spcPts val="0"/>
              </a:spcAft>
              <a:buClr>
                <a:schemeClr val="dk1"/>
              </a:buClr>
              <a:buSzPts val="2100"/>
              <a:buChar char="•"/>
            </a:pPr>
            <a:r>
              <a:rPr lang="en-US" sz="2400" dirty="0"/>
              <a:t>Iowa Afterschool Alliance- </a:t>
            </a:r>
            <a:r>
              <a:rPr lang="en-US" sz="2400" u="sng" dirty="0">
                <a:solidFill>
                  <a:schemeClr val="hlink"/>
                </a:solidFill>
                <a:hlinkClick r:id="rId7"/>
              </a:rPr>
              <a:t>https://www.iowaafterschoolalliance.org/</a:t>
            </a:r>
            <a:r>
              <a:rPr lang="en-US" sz="2400" dirty="0"/>
              <a:t> </a:t>
            </a:r>
            <a:endParaRPr sz="2400" dirty="0"/>
          </a:p>
          <a:p>
            <a:pPr marL="171450" lvl="0" indent="-171450" algn="l" rtl="0">
              <a:lnSpc>
                <a:spcPct val="90000"/>
              </a:lnSpc>
              <a:spcBef>
                <a:spcPts val="750"/>
              </a:spcBef>
              <a:spcAft>
                <a:spcPts val="0"/>
              </a:spcAft>
              <a:buClr>
                <a:schemeClr val="dk1"/>
              </a:buClr>
              <a:buSzPts val="2100"/>
              <a:buChar char="•"/>
            </a:pPr>
            <a:r>
              <a:rPr lang="en-US" sz="2400" dirty="0"/>
              <a:t>The Wallace Foundation- </a:t>
            </a:r>
            <a:r>
              <a:rPr lang="en-US" sz="2400" u="sng" dirty="0">
                <a:solidFill>
                  <a:schemeClr val="hlink"/>
                </a:solidFill>
                <a:hlinkClick r:id="rId8"/>
              </a:rPr>
              <a:t>https://wallacefoundation.org/topics/afterschool</a:t>
            </a:r>
            <a:r>
              <a:rPr lang="en-US" sz="2400" dirty="0"/>
              <a:t> </a:t>
            </a:r>
            <a:endParaRPr sz="2400" dirty="0"/>
          </a:p>
          <a:p>
            <a:pPr marL="171450" lvl="0" indent="-171450" algn="l" rtl="0">
              <a:lnSpc>
                <a:spcPct val="90000"/>
              </a:lnSpc>
              <a:spcBef>
                <a:spcPts val="750"/>
              </a:spcBef>
              <a:spcAft>
                <a:spcPts val="0"/>
              </a:spcAft>
              <a:buClr>
                <a:schemeClr val="dk1"/>
              </a:buClr>
              <a:buSzPts val="2100"/>
              <a:buChar char="•"/>
            </a:pPr>
            <a:r>
              <a:rPr lang="en-US" sz="2400" dirty="0"/>
              <a:t>Iowa 21cclc Resources- </a:t>
            </a:r>
            <a:r>
              <a:rPr lang="en-US" sz="2400" u="sng" dirty="0">
                <a:solidFill>
                  <a:schemeClr val="hlink"/>
                </a:solidFill>
                <a:hlinkClick r:id="rId9"/>
              </a:rPr>
              <a:t>https://www.iowa21cclc.com/resources</a:t>
            </a:r>
            <a:r>
              <a:rPr lang="en-US" sz="2400" dirty="0"/>
              <a:t>  (an entire year of curriculum resources specific to afterschool programs)</a:t>
            </a:r>
            <a:endParaRPr sz="2400" dirty="0"/>
          </a:p>
          <a:p>
            <a:pPr marL="171450" lvl="0" indent="-171450" algn="l" rtl="0">
              <a:lnSpc>
                <a:spcPct val="90000"/>
              </a:lnSpc>
              <a:spcBef>
                <a:spcPts val="750"/>
              </a:spcBef>
              <a:spcAft>
                <a:spcPts val="0"/>
              </a:spcAft>
              <a:buClr>
                <a:schemeClr val="dk1"/>
              </a:buClr>
              <a:buSzPts val="2100"/>
              <a:buChar char="•"/>
            </a:pPr>
            <a:r>
              <a:rPr lang="en-US" sz="2400" dirty="0"/>
              <a:t>21st Century National Technical Assistance Center- </a:t>
            </a:r>
            <a:r>
              <a:rPr lang="en-US" sz="2400" u="sng" dirty="0">
                <a:solidFill>
                  <a:schemeClr val="hlink"/>
                </a:solidFill>
                <a:hlinkClick r:id="rId10"/>
              </a:rPr>
              <a:t>https://21stcclcntac.org/</a:t>
            </a:r>
            <a:r>
              <a:rPr lang="en-US" sz="2400" dirty="0"/>
              <a:t>  </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1"/>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00"/>
              <a:buFont typeface="Arial"/>
              <a:buNone/>
            </a:pPr>
            <a:r>
              <a:rPr lang="en-US" sz="3900"/>
              <a:t>Contact Information</a:t>
            </a:r>
            <a:endParaRPr sz="3900"/>
          </a:p>
        </p:txBody>
      </p:sp>
      <p:sp>
        <p:nvSpPr>
          <p:cNvPr id="115" name="Google Shape;115;p11"/>
          <p:cNvSpPr txBox="1">
            <a:spLocks noGrp="1"/>
          </p:cNvSpPr>
          <p:nvPr>
            <p:ph type="body" idx="1"/>
          </p:nvPr>
        </p:nvSpPr>
        <p:spPr>
          <a:xfrm>
            <a:off x="689100" y="1432790"/>
            <a:ext cx="10813800" cy="423833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750"/>
              </a:spcBef>
              <a:spcAft>
                <a:spcPts val="0"/>
              </a:spcAft>
              <a:buClr>
                <a:schemeClr val="dk1"/>
              </a:buClr>
              <a:buSzPts val="2100"/>
              <a:buNone/>
            </a:pPr>
            <a:endParaRPr sz="2400" b="1" dirty="0"/>
          </a:p>
          <a:p>
            <a:pPr marL="0" lvl="0" indent="0" algn="ctr" rtl="0">
              <a:lnSpc>
                <a:spcPct val="90000"/>
              </a:lnSpc>
              <a:spcBef>
                <a:spcPts val="750"/>
              </a:spcBef>
              <a:spcAft>
                <a:spcPts val="0"/>
              </a:spcAft>
              <a:buClr>
                <a:schemeClr val="dk1"/>
              </a:buClr>
              <a:buSzPts val="2400"/>
              <a:buNone/>
            </a:pPr>
            <a:r>
              <a:rPr lang="en-US" sz="2400" b="1" dirty="0"/>
              <a:t>Vic </a:t>
            </a:r>
            <a:r>
              <a:rPr lang="en-US" sz="2400" b="1" dirty="0" err="1"/>
              <a:t>Jaras</a:t>
            </a:r>
            <a:endParaRPr sz="2400" b="1" dirty="0"/>
          </a:p>
          <a:p>
            <a:pPr marL="0" lvl="0" indent="0" algn="ctr" rtl="0">
              <a:lnSpc>
                <a:spcPct val="138000"/>
              </a:lnSpc>
              <a:spcBef>
                <a:spcPts val="0"/>
              </a:spcBef>
              <a:spcAft>
                <a:spcPts val="0"/>
              </a:spcAft>
              <a:buClr>
                <a:schemeClr val="dk1"/>
              </a:buClr>
              <a:buSzPts val="1189"/>
              <a:buFont typeface="Arial"/>
              <a:buNone/>
            </a:pPr>
            <a:r>
              <a:rPr lang="en-US" sz="2400" dirty="0">
                <a:highlight>
                  <a:srgbClr val="FFFFFF"/>
                </a:highlight>
              </a:rPr>
              <a:t>Education Program Consultant</a:t>
            </a:r>
            <a:endParaRPr sz="2400" dirty="0"/>
          </a:p>
          <a:p>
            <a:pPr marL="0" lvl="0" indent="0" algn="ctr" rtl="0">
              <a:lnSpc>
                <a:spcPct val="138000"/>
              </a:lnSpc>
              <a:spcBef>
                <a:spcPts val="0"/>
              </a:spcBef>
              <a:spcAft>
                <a:spcPts val="0"/>
              </a:spcAft>
              <a:buClr>
                <a:schemeClr val="dk1"/>
              </a:buClr>
              <a:buSzPts val="1189"/>
              <a:buFont typeface="Arial"/>
              <a:buNone/>
            </a:pPr>
            <a:r>
              <a:rPr lang="en-US" sz="2400" dirty="0">
                <a:highlight>
                  <a:srgbClr val="FFFFFF"/>
                </a:highlight>
              </a:rPr>
              <a:t>TITLE IV, Part B and OSTCP grants</a:t>
            </a:r>
            <a:endParaRPr sz="2400" dirty="0">
              <a:highlight>
                <a:srgbClr val="FFFFFF"/>
              </a:highlight>
            </a:endParaRPr>
          </a:p>
          <a:p>
            <a:pPr marL="0" lvl="0" indent="0" algn="ctr" rtl="0">
              <a:lnSpc>
                <a:spcPct val="138000"/>
              </a:lnSpc>
              <a:spcBef>
                <a:spcPts val="0"/>
              </a:spcBef>
              <a:spcAft>
                <a:spcPts val="0"/>
              </a:spcAft>
              <a:buClr>
                <a:schemeClr val="dk1"/>
              </a:buClr>
              <a:buSzPts val="1189"/>
              <a:buFont typeface="Arial"/>
              <a:buNone/>
            </a:pPr>
            <a:r>
              <a:rPr lang="en-US" sz="2400" dirty="0">
                <a:highlight>
                  <a:srgbClr val="FFFFFF"/>
                </a:highlight>
              </a:rPr>
              <a:t>Bureau of Federal Programs</a:t>
            </a:r>
            <a:endParaRPr sz="2400" dirty="0">
              <a:highlight>
                <a:srgbClr val="FFFFFF"/>
              </a:highlight>
            </a:endParaRPr>
          </a:p>
          <a:p>
            <a:pPr marL="0" lvl="0" indent="457200" algn="ctr" rtl="0">
              <a:lnSpc>
                <a:spcPct val="90000"/>
              </a:lnSpc>
              <a:spcBef>
                <a:spcPts val="750"/>
              </a:spcBef>
              <a:spcAft>
                <a:spcPts val="0"/>
              </a:spcAft>
              <a:buClr>
                <a:schemeClr val="dk1"/>
              </a:buClr>
              <a:buSzPts val="1189"/>
              <a:buFont typeface="Arial"/>
              <a:buNone/>
            </a:pPr>
            <a:r>
              <a:rPr lang="en-US" sz="2400" u="sng" dirty="0">
                <a:solidFill>
                  <a:schemeClr val="hlink"/>
                </a:solidFill>
                <a:hlinkClick r:id="rId3"/>
              </a:rPr>
              <a:t>Vic.jaras@iowa.gov</a:t>
            </a:r>
            <a:r>
              <a:rPr lang="en-US" sz="2400" dirty="0"/>
              <a:t> 	 </a:t>
            </a:r>
            <a:endParaRPr sz="2400" dirty="0"/>
          </a:p>
          <a:p>
            <a:pPr marL="4114800" lvl="0" indent="0" algn="l" rtl="0">
              <a:lnSpc>
                <a:spcPct val="90000"/>
              </a:lnSpc>
              <a:spcBef>
                <a:spcPts val="750"/>
              </a:spcBef>
              <a:spcAft>
                <a:spcPts val="0"/>
              </a:spcAft>
              <a:buClr>
                <a:schemeClr val="dk1"/>
              </a:buClr>
              <a:buSzPts val="1189"/>
              <a:buFont typeface="Arial"/>
              <a:buNone/>
            </a:pPr>
            <a:r>
              <a:rPr lang="en-US" sz="2400" dirty="0"/>
              <a:t>  (515) 402-2729</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3900" dirty="0"/>
              <a:t>Overview:</a:t>
            </a:r>
            <a:br>
              <a:rPr lang="en-US" sz="3900" dirty="0"/>
            </a:br>
            <a:br>
              <a:rPr lang="en-US" sz="3900" dirty="0"/>
            </a:br>
            <a:r>
              <a:rPr lang="en-US" sz="3200" dirty="0">
                <a:solidFill>
                  <a:srgbClr val="74C0FF"/>
                </a:solidFill>
              </a:rPr>
              <a:t>Nita M. Lowey 21st Century Community Learning Centers</a:t>
            </a:r>
            <a:br>
              <a:rPr lang="en-US" sz="3200" dirty="0">
                <a:solidFill>
                  <a:srgbClr val="74C0FF"/>
                </a:solidFill>
              </a:rPr>
            </a:br>
            <a:r>
              <a:rPr lang="en-US" sz="3200" dirty="0">
                <a:solidFill>
                  <a:srgbClr val="74C0FF"/>
                </a:solidFill>
              </a:rPr>
              <a:t>TITLE IV B</a:t>
            </a:r>
            <a:br>
              <a:rPr lang="en-US" sz="4000" dirty="0">
                <a:solidFill>
                  <a:srgbClr val="74C0FF"/>
                </a:solidFill>
              </a:rPr>
            </a:br>
            <a:br>
              <a:rPr lang="en-US" sz="4000" dirty="0"/>
            </a:br>
            <a:br>
              <a:rPr lang="en-US" sz="4000" dirty="0"/>
            </a:br>
            <a:r>
              <a:rPr lang="en-US" sz="2000" i="1" dirty="0"/>
              <a:t>It is the only Ti</a:t>
            </a:r>
            <a:r>
              <a:rPr lang="en-US" sz="2000"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tle</a:t>
            </a:r>
            <a:r>
              <a:rPr lang="en-US" sz="2000" i="1" dirty="0"/>
              <a:t> program with a name that honors a U.S. Senator</a:t>
            </a:r>
            <a:endParaRPr sz="3900" i="1" dirty="0"/>
          </a:p>
        </p:txBody>
      </p:sp>
      <p:sp>
        <p:nvSpPr>
          <p:cNvPr id="46" name="Google Shape;46;p2"/>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endParaRPr sz="1900" b="1" dirty="0">
              <a:solidFill>
                <a:srgbClr val="626B73"/>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US" sz="1900" b="1" dirty="0">
                <a:solidFill>
                  <a:srgbClr val="626B73"/>
                </a:solidFill>
                <a:latin typeface="Roboto"/>
                <a:ea typeface="Roboto"/>
                <a:cs typeface="Roboto"/>
                <a:sym typeface="Roboto"/>
              </a:rPr>
              <a:t>	</a:t>
            </a:r>
            <a:endParaRPr sz="1900" b="1" dirty="0">
              <a:solidFill>
                <a:srgbClr val="626B73"/>
              </a:solidFill>
              <a:latin typeface="Roboto"/>
              <a:ea typeface="Roboto"/>
              <a:cs typeface="Roboto"/>
              <a:sym typeface="Roboto"/>
            </a:endParaRPr>
          </a:p>
          <a:p>
            <a:pPr marL="457200" lvl="0" indent="-381000" algn="l" rtl="0">
              <a:lnSpc>
                <a:spcPct val="100000"/>
              </a:lnSpc>
              <a:spcBef>
                <a:spcPts val="0"/>
              </a:spcBef>
              <a:spcAft>
                <a:spcPts val="0"/>
              </a:spcAft>
              <a:buClr>
                <a:schemeClr val="dk1"/>
              </a:buClr>
              <a:buSzPts val="2400"/>
              <a:buChar char="●"/>
            </a:pPr>
            <a:r>
              <a:rPr lang="en-US" sz="2400" dirty="0"/>
              <a:t>Purpose</a:t>
            </a:r>
            <a:endParaRPr sz="2400" dirty="0"/>
          </a:p>
          <a:p>
            <a:pPr marL="457200" lvl="0" indent="-381000" algn="l" rtl="0">
              <a:lnSpc>
                <a:spcPct val="100000"/>
              </a:lnSpc>
              <a:spcBef>
                <a:spcPts val="0"/>
              </a:spcBef>
              <a:spcAft>
                <a:spcPts val="0"/>
              </a:spcAft>
              <a:buClr>
                <a:schemeClr val="dk1"/>
              </a:buClr>
              <a:buSzPts val="2400"/>
              <a:buChar char="●"/>
            </a:pPr>
            <a:r>
              <a:rPr lang="en-US" sz="2400" dirty="0"/>
              <a:t>Competitive Grant </a:t>
            </a:r>
            <a:endParaRPr sz="2400" dirty="0"/>
          </a:p>
          <a:p>
            <a:pPr marL="457200" lvl="0" indent="-381000" algn="l" rtl="0">
              <a:lnSpc>
                <a:spcPct val="100000"/>
              </a:lnSpc>
              <a:spcBef>
                <a:spcPts val="0"/>
              </a:spcBef>
              <a:spcAft>
                <a:spcPts val="0"/>
              </a:spcAft>
              <a:buClr>
                <a:schemeClr val="dk1"/>
              </a:buClr>
              <a:buSzPts val="2400"/>
              <a:buChar char="●"/>
            </a:pPr>
            <a:r>
              <a:rPr lang="en-US" sz="2400" dirty="0"/>
              <a:t>Reporting and Monitoring</a:t>
            </a:r>
            <a:endParaRPr sz="2400" dirty="0"/>
          </a:p>
          <a:p>
            <a:pPr marL="457200" lvl="0" indent="-381000" algn="l" rtl="0">
              <a:lnSpc>
                <a:spcPct val="100000"/>
              </a:lnSpc>
              <a:spcBef>
                <a:spcPts val="0"/>
              </a:spcBef>
              <a:spcAft>
                <a:spcPts val="0"/>
              </a:spcAft>
              <a:buClr>
                <a:schemeClr val="dk1"/>
              </a:buClr>
              <a:buSzPts val="2400"/>
              <a:buChar char="●"/>
            </a:pPr>
            <a:r>
              <a:rPr lang="en-US" sz="2400" dirty="0"/>
              <a:t>Supplement versus Supplant</a:t>
            </a:r>
            <a:endParaRPr sz="2400" dirty="0"/>
          </a:p>
          <a:p>
            <a:pPr marL="457200" lvl="0" indent="-381000" algn="l" rtl="0">
              <a:lnSpc>
                <a:spcPct val="100000"/>
              </a:lnSpc>
              <a:spcBef>
                <a:spcPts val="0"/>
              </a:spcBef>
              <a:spcAft>
                <a:spcPts val="0"/>
              </a:spcAft>
              <a:buClr>
                <a:schemeClr val="dk1"/>
              </a:buClr>
              <a:buSzPts val="2400"/>
              <a:buChar char="●"/>
            </a:pPr>
            <a:r>
              <a:rPr lang="en-US" sz="2400" dirty="0"/>
              <a:t>Data Reporting Requirements</a:t>
            </a:r>
            <a:endParaRPr sz="2400" dirty="0"/>
          </a:p>
          <a:p>
            <a:pPr marL="457200" lvl="0" indent="-381000" algn="l" rtl="0">
              <a:lnSpc>
                <a:spcPct val="100000"/>
              </a:lnSpc>
              <a:spcBef>
                <a:spcPts val="0"/>
              </a:spcBef>
              <a:spcAft>
                <a:spcPts val="0"/>
              </a:spcAft>
              <a:buClr>
                <a:schemeClr val="dk1"/>
              </a:buClr>
              <a:buSzPts val="2400"/>
              <a:buChar char="●"/>
            </a:pPr>
            <a:r>
              <a:rPr lang="en-US" sz="2400" dirty="0"/>
              <a:t>Non-Regulatory Guidance </a:t>
            </a:r>
            <a:endParaRPr sz="2400" dirty="0"/>
          </a:p>
          <a:p>
            <a:pPr marL="457200" lvl="0" indent="-381000" algn="l" rtl="0">
              <a:lnSpc>
                <a:spcPct val="100000"/>
              </a:lnSpc>
              <a:spcBef>
                <a:spcPts val="0"/>
              </a:spcBef>
              <a:spcAft>
                <a:spcPts val="0"/>
              </a:spcAft>
              <a:buClr>
                <a:schemeClr val="dk1"/>
              </a:buClr>
              <a:buSzPts val="2400"/>
              <a:buChar char="●"/>
            </a:pPr>
            <a:r>
              <a:rPr lang="en-US" sz="2400" dirty="0"/>
              <a:t>CASA - Consolidated Accountability and Support Application</a:t>
            </a:r>
            <a:endParaRPr sz="2400" dirty="0"/>
          </a:p>
          <a:p>
            <a:pPr marL="457200" lvl="0" indent="-381000" algn="l" rtl="0">
              <a:lnSpc>
                <a:spcPct val="100000"/>
              </a:lnSpc>
              <a:spcBef>
                <a:spcPts val="0"/>
              </a:spcBef>
              <a:spcAft>
                <a:spcPts val="0"/>
              </a:spcAft>
              <a:buClr>
                <a:schemeClr val="dk1"/>
              </a:buClr>
              <a:buSzPts val="2400"/>
              <a:buChar char="●"/>
            </a:pPr>
            <a:r>
              <a:rPr lang="en-US" sz="2400" dirty="0"/>
              <a:t>Community of Practice</a:t>
            </a:r>
          </a:p>
          <a:p>
            <a:pPr indent="-381000">
              <a:lnSpc>
                <a:spcPct val="100000"/>
              </a:lnSpc>
              <a:spcBef>
                <a:spcPts val="0"/>
              </a:spcBef>
              <a:buSzPts val="2400"/>
              <a:buFont typeface="Arial"/>
              <a:buChar char="●"/>
            </a:pPr>
            <a:r>
              <a:rPr lang="en-US" sz="2400" dirty="0"/>
              <a:t>Resources</a:t>
            </a:r>
            <a:endParaRPr sz="2400" dirty="0"/>
          </a:p>
          <a:p>
            <a:pPr marL="457200" lvl="0" indent="-381000" algn="l" rtl="0">
              <a:lnSpc>
                <a:spcPct val="100000"/>
              </a:lnSpc>
              <a:spcBef>
                <a:spcPts val="0"/>
              </a:spcBef>
              <a:spcAft>
                <a:spcPts val="0"/>
              </a:spcAft>
              <a:buClr>
                <a:schemeClr val="dk1"/>
              </a:buClr>
              <a:buSzPts val="2400"/>
              <a:buChar char="●"/>
            </a:pPr>
            <a:r>
              <a:rPr lang="en-US" sz="2400" dirty="0"/>
              <a:t>Contact Information</a:t>
            </a:r>
            <a:endParaRPr sz="2400" dirty="0"/>
          </a:p>
          <a:p>
            <a:pPr marL="0" lvl="0" indent="0" algn="l" rtl="0">
              <a:lnSpc>
                <a:spcPct val="100000"/>
              </a:lnSpc>
              <a:spcBef>
                <a:spcPts val="0"/>
              </a:spcBef>
              <a:spcAft>
                <a:spcPts val="0"/>
              </a:spcAft>
              <a:buClr>
                <a:schemeClr val="dk1"/>
              </a:buClr>
              <a:buSzPts val="2800"/>
              <a:buNone/>
            </a:pPr>
            <a:endParaRPr b="1" dirty="0">
              <a:solidFill>
                <a:srgbClr val="626B73"/>
              </a:solidFill>
              <a:latin typeface="Roboto"/>
              <a:ea typeface="Roboto"/>
              <a:cs typeface="Roboto"/>
              <a:sym typeface="Roboto"/>
            </a:endParaRPr>
          </a:p>
          <a:p>
            <a:pPr marL="914400" lvl="0" indent="457200" algn="l" rtl="0">
              <a:lnSpc>
                <a:spcPct val="100000"/>
              </a:lnSpc>
              <a:spcBef>
                <a:spcPts val="0"/>
              </a:spcBef>
              <a:spcAft>
                <a:spcPts val="0"/>
              </a:spcAft>
              <a:buClr>
                <a:schemeClr val="dk1"/>
              </a:buClr>
              <a:buSzPts val="1100"/>
              <a:buFont typeface="Arial"/>
              <a:buNone/>
            </a:pPr>
            <a:r>
              <a:rPr lang="en-US" b="1" dirty="0">
                <a:solidFill>
                  <a:srgbClr val="626B73"/>
                </a:solidFill>
                <a:latin typeface="Roboto"/>
                <a:ea typeface="Roboto"/>
                <a:cs typeface="Roboto"/>
                <a:sym typeface="Roboto"/>
              </a:rPr>
              <a:t>					</a:t>
            </a:r>
            <a:endParaRPr b="1" dirty="0">
              <a:solidFill>
                <a:srgbClr val="626B73"/>
              </a:solidFill>
              <a:latin typeface="Roboto"/>
              <a:ea typeface="Roboto"/>
              <a:cs typeface="Roboto"/>
              <a:sym typeface="Roboto"/>
            </a:endParaRPr>
          </a:p>
          <a:p>
            <a:pPr marL="3657600" lvl="0" indent="0" algn="l" rtl="0">
              <a:lnSpc>
                <a:spcPct val="100000"/>
              </a:lnSpc>
              <a:spcBef>
                <a:spcPts val="0"/>
              </a:spcBef>
              <a:spcAft>
                <a:spcPts val="0"/>
              </a:spcAft>
              <a:buClr>
                <a:schemeClr val="dk1"/>
              </a:buClr>
              <a:buSzPts val="1100"/>
              <a:buFont typeface="Arial"/>
              <a:buNone/>
            </a:pPr>
            <a:r>
              <a:rPr lang="en-US" b="1" dirty="0">
                <a:solidFill>
                  <a:srgbClr val="626B73"/>
                </a:solidFill>
                <a:latin typeface="Roboto"/>
                <a:ea typeface="Roboto"/>
                <a:cs typeface="Roboto"/>
                <a:sym typeface="Roboto"/>
              </a:rPr>
              <a:t>  </a:t>
            </a:r>
            <a:endParaRPr sz="435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339225" y="-99650"/>
            <a:ext cx="11269800" cy="837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00"/>
              <a:buFont typeface="Arial"/>
              <a:buNone/>
            </a:pPr>
            <a:r>
              <a:rPr lang="en-US" sz="3900"/>
              <a:t>Purpose  </a:t>
            </a:r>
            <a:r>
              <a:rPr lang="en-US" sz="4800"/>
              <a:t>     </a:t>
            </a:r>
            <a:r>
              <a:rPr lang="en-US"/>
              <a:t>           </a:t>
            </a:r>
            <a:endParaRPr sz="3400"/>
          </a:p>
        </p:txBody>
      </p:sp>
      <p:sp>
        <p:nvSpPr>
          <p:cNvPr id="52" name="Google Shape;52;p3"/>
          <p:cNvSpPr txBox="1">
            <a:spLocks noGrp="1"/>
          </p:cNvSpPr>
          <p:nvPr>
            <p:ph type="body" idx="1"/>
          </p:nvPr>
        </p:nvSpPr>
        <p:spPr>
          <a:xfrm>
            <a:off x="689100" y="913350"/>
            <a:ext cx="10813800" cy="5487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Clr>
                <a:schemeClr val="dk1"/>
              </a:buClr>
              <a:buSzPts val="2400"/>
              <a:buNone/>
            </a:pPr>
            <a:r>
              <a:rPr lang="en-US" sz="2400" dirty="0">
                <a:latin typeface="+mn-lt"/>
              </a:rPr>
              <a:t>The Every Student Succeeds Act of 2015 reauthorized the Elementary and Secondary Education Act of 1965’s (ESEA) TITLE IV B. </a:t>
            </a:r>
            <a:r>
              <a:rPr lang="en-US" sz="2400" u="sng" dirty="0">
                <a:solidFill>
                  <a:schemeClr val="hlink"/>
                </a:solidFill>
                <a:latin typeface="+mn-lt"/>
                <a:hlinkClick r:id="rId3"/>
              </a:rPr>
              <a:t>https://www2.ed.gov/programs/21stcclc/legislation.html</a:t>
            </a:r>
            <a:r>
              <a:rPr lang="en-US" sz="2400" dirty="0">
                <a:latin typeface="+mn-lt"/>
              </a:rPr>
              <a:t> </a:t>
            </a:r>
            <a:endParaRPr sz="2400" dirty="0">
              <a:latin typeface="+mn-lt"/>
            </a:endParaRPr>
          </a:p>
          <a:p>
            <a:pPr marL="457200" lvl="0" indent="-228600" algn="l" rtl="0">
              <a:lnSpc>
                <a:spcPct val="90000"/>
              </a:lnSpc>
              <a:spcBef>
                <a:spcPts val="750"/>
              </a:spcBef>
              <a:spcAft>
                <a:spcPts val="0"/>
              </a:spcAft>
              <a:buClr>
                <a:schemeClr val="dk1"/>
              </a:buClr>
              <a:buSzPts val="2400"/>
              <a:buNone/>
            </a:pPr>
            <a:endParaRPr sz="2400" dirty="0">
              <a:latin typeface="+mn-lt"/>
            </a:endParaRPr>
          </a:p>
          <a:p>
            <a:pPr marL="457200" lvl="0" indent="-381000" algn="l" rtl="0">
              <a:lnSpc>
                <a:spcPct val="90000"/>
              </a:lnSpc>
              <a:spcBef>
                <a:spcPts val="0"/>
              </a:spcBef>
              <a:spcAft>
                <a:spcPts val="0"/>
              </a:spcAft>
              <a:buClr>
                <a:schemeClr val="dk1"/>
              </a:buClr>
              <a:buSzPts val="2400"/>
              <a:buChar char="●"/>
            </a:pPr>
            <a:r>
              <a:rPr lang="en-US" sz="2400" dirty="0">
                <a:latin typeface="+mn-lt"/>
              </a:rPr>
              <a:t>The 21st Century Community Learning Centers (Title IV, Part B) program supports the creation of opportunities for academic enrichment during non-school hours for children, particularly students who attend high-poverty and low-performing schools. </a:t>
            </a:r>
            <a:endParaRPr dirty="0">
              <a:latin typeface="+mn-lt"/>
            </a:endParaRPr>
          </a:p>
          <a:p>
            <a:pPr marL="457200" lvl="0" indent="-228600" algn="l" rtl="0">
              <a:lnSpc>
                <a:spcPct val="90000"/>
              </a:lnSpc>
              <a:spcBef>
                <a:spcPts val="0"/>
              </a:spcBef>
              <a:spcAft>
                <a:spcPts val="0"/>
              </a:spcAft>
              <a:buClr>
                <a:schemeClr val="dk1"/>
              </a:buClr>
              <a:buSzPts val="2400"/>
              <a:buNone/>
            </a:pPr>
            <a:endParaRPr sz="2400" dirty="0">
              <a:latin typeface="+mn-lt"/>
            </a:endParaRPr>
          </a:p>
          <a:p>
            <a:pPr marL="457200" lvl="0" indent="-381000" algn="l" rtl="0">
              <a:lnSpc>
                <a:spcPct val="90000"/>
              </a:lnSpc>
              <a:spcBef>
                <a:spcPts val="0"/>
              </a:spcBef>
              <a:spcAft>
                <a:spcPts val="0"/>
              </a:spcAft>
              <a:buClr>
                <a:schemeClr val="dk1"/>
              </a:buClr>
              <a:buSzPts val="2400"/>
              <a:buChar char="●"/>
            </a:pPr>
            <a:r>
              <a:rPr lang="en-US" sz="2400" dirty="0">
                <a:latin typeface="+mn-lt"/>
                <a:ea typeface="Roboto"/>
                <a:cs typeface="Roboto"/>
                <a:sym typeface="Roboto"/>
              </a:rPr>
              <a:t>Reading and Math improvement are our priorities and we report progress twice a year in an online Annual Performance Report (APR) that is reviewed by Congress.</a:t>
            </a:r>
            <a:endParaRPr dirty="0">
              <a:latin typeface="+mn-lt"/>
            </a:endParaRPr>
          </a:p>
          <a:p>
            <a:pPr marL="457200" lvl="0" indent="-228600" algn="l" rtl="0">
              <a:lnSpc>
                <a:spcPct val="90000"/>
              </a:lnSpc>
              <a:spcBef>
                <a:spcPts val="0"/>
              </a:spcBef>
              <a:spcAft>
                <a:spcPts val="0"/>
              </a:spcAft>
              <a:buClr>
                <a:schemeClr val="dk1"/>
              </a:buClr>
              <a:buSzPts val="2400"/>
              <a:buNone/>
            </a:pPr>
            <a:endParaRPr sz="2400" dirty="0">
              <a:latin typeface="+mn-lt"/>
              <a:ea typeface="Roboto"/>
              <a:cs typeface="Roboto"/>
              <a:sym typeface="Roboto"/>
            </a:endParaRPr>
          </a:p>
          <a:p>
            <a:pPr marL="457200" lvl="0" indent="-381000" algn="l" rtl="0">
              <a:lnSpc>
                <a:spcPct val="90000"/>
              </a:lnSpc>
              <a:spcBef>
                <a:spcPts val="0"/>
              </a:spcBef>
              <a:spcAft>
                <a:spcPts val="0"/>
              </a:spcAft>
              <a:buClr>
                <a:schemeClr val="dk1"/>
              </a:buClr>
              <a:buSzPts val="2400"/>
              <a:buChar char="●"/>
            </a:pPr>
            <a:r>
              <a:rPr lang="en-US" sz="2400" dirty="0">
                <a:latin typeface="+mn-lt"/>
                <a:ea typeface="Roboto"/>
                <a:cs typeface="Roboto"/>
                <a:sym typeface="Roboto"/>
              </a:rPr>
              <a:t>We are the only TITLE program to require community partnerships to enhance and sustain your program.</a:t>
            </a:r>
            <a:endParaRPr sz="1800" dirty="0">
              <a:latin typeface="+mn-lt"/>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This is a competitive grant  (for 5 years)</a:t>
            </a:r>
            <a:endParaRPr/>
          </a:p>
        </p:txBody>
      </p:sp>
      <p:sp>
        <p:nvSpPr>
          <p:cNvPr id="58" name="Google Shape;58;p4"/>
          <p:cNvSpPr txBox="1">
            <a:spLocks noGrp="1"/>
          </p:cNvSpPr>
          <p:nvPr>
            <p:ph type="body" idx="1"/>
          </p:nvPr>
        </p:nvSpPr>
        <p:spPr>
          <a:xfrm>
            <a:off x="689112" y="1460498"/>
            <a:ext cx="10813776" cy="4676141"/>
          </a:xfrm>
          <a:prstGeom prst="rect">
            <a:avLst/>
          </a:prstGeom>
          <a:noFill/>
          <a:ln>
            <a:noFill/>
          </a:ln>
        </p:spPr>
        <p:txBody>
          <a:bodyPr spcFirstLastPara="1" wrap="square" lIns="91425" tIns="45700" rIns="91425" bIns="45700" anchor="t" anchorCtr="0">
            <a:normAutofit/>
          </a:bodyPr>
          <a:lstStyle/>
          <a:p>
            <a:pPr marL="457200" lvl="0" indent="-381000" algn="l" rtl="0">
              <a:spcBef>
                <a:spcPts val="0"/>
              </a:spcBef>
              <a:spcAft>
                <a:spcPts val="0"/>
              </a:spcAft>
              <a:buSzPts val="2400"/>
              <a:buChar char="•"/>
            </a:pPr>
            <a:r>
              <a:rPr lang="en-US" sz="2400" dirty="0">
                <a:latin typeface="+mn-lt"/>
              </a:rPr>
              <a:t>Every year, on the first week of September, </a:t>
            </a:r>
            <a:r>
              <a:rPr lang="en-US" sz="2400" dirty="0">
                <a:latin typeface="+mn-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we</a:t>
            </a:r>
            <a:r>
              <a:rPr lang="en-US" sz="2400" dirty="0">
                <a:latin typeface="+mn-lt"/>
              </a:rPr>
              <a:t> release a new round of funding called a cohort.  Each cohort lasts for five years.  The competition is updated every year on the </a:t>
            </a:r>
            <a:r>
              <a:rPr lang="en-US" sz="2400" u="sng" dirty="0">
                <a:solidFill>
                  <a:schemeClr val="hlink"/>
                </a:solidFill>
                <a:latin typeface="+mn-lt"/>
                <a:hlinkClick r:id="rId3"/>
              </a:rPr>
              <a:t>website</a:t>
            </a:r>
            <a:r>
              <a:rPr lang="en-US" sz="2400" dirty="0">
                <a:latin typeface="+mn-lt"/>
              </a:rPr>
              <a:t>.</a:t>
            </a:r>
            <a:endParaRPr sz="2400" dirty="0">
              <a:latin typeface="+mn-lt"/>
            </a:endParaRPr>
          </a:p>
          <a:p>
            <a:pPr marL="457200" lvl="0" indent="0" algn="l" rtl="0">
              <a:spcBef>
                <a:spcPts val="0"/>
              </a:spcBef>
              <a:spcAft>
                <a:spcPts val="0"/>
              </a:spcAft>
              <a:buNone/>
            </a:pPr>
            <a:endParaRPr sz="2400" dirty="0">
              <a:latin typeface="+mn-lt"/>
            </a:endParaRPr>
          </a:p>
          <a:p>
            <a:pPr marL="457200" lvl="0" indent="-381000" algn="l" rtl="0">
              <a:spcBef>
                <a:spcPts val="750"/>
              </a:spcBef>
              <a:spcAft>
                <a:spcPts val="0"/>
              </a:spcAft>
              <a:buSzPts val="2400"/>
              <a:buChar char="•"/>
            </a:pPr>
            <a:r>
              <a:rPr lang="en-US" sz="2400" dirty="0">
                <a:latin typeface="+mn-lt"/>
              </a:rPr>
              <a:t>Almost 90 days are provided to complete your application which is generally due in mid December. This provides time to gather all the required data and have an equitable participation with </a:t>
            </a:r>
            <a:r>
              <a:rPr lang="en-US" sz="2400" dirty="0">
                <a:latin typeface="+mn-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your eligible non-public school</a:t>
            </a:r>
            <a:r>
              <a:rPr lang="en-US" sz="2400" dirty="0">
                <a:latin typeface="+mn-lt"/>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ca82627db9_0_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300"/>
              <a:buFont typeface="Arial"/>
              <a:buNone/>
            </a:pPr>
            <a:r>
              <a:rPr lang="en-US"/>
              <a:t>This is a competitive grant  (for 5 years)</a:t>
            </a:r>
            <a:endParaRPr/>
          </a:p>
        </p:txBody>
      </p:sp>
      <p:sp>
        <p:nvSpPr>
          <p:cNvPr id="65" name="Google Shape;65;g2ca82627db9_0_0"/>
          <p:cNvSpPr txBox="1">
            <a:spLocks noGrp="1"/>
          </p:cNvSpPr>
          <p:nvPr>
            <p:ph type="body" idx="1"/>
          </p:nvPr>
        </p:nvSpPr>
        <p:spPr>
          <a:xfrm>
            <a:off x="795213" y="1044862"/>
            <a:ext cx="10813800" cy="5198919"/>
          </a:xfrm>
          <a:prstGeom prst="rect">
            <a:avLst/>
          </a:prstGeom>
        </p:spPr>
        <p:txBody>
          <a:bodyPr spcFirstLastPara="1" wrap="square" lIns="91425" tIns="45700" rIns="91425" bIns="45700" anchor="t" anchorCtr="0">
            <a:normAutofit fontScale="92500" lnSpcReduction="10000"/>
          </a:bodyPr>
          <a:lstStyle/>
          <a:p>
            <a:pPr marL="171450" lvl="0" indent="-190500" algn="l" rtl="0">
              <a:lnSpc>
                <a:spcPct val="120000"/>
              </a:lnSpc>
              <a:spcBef>
                <a:spcPts val="750"/>
              </a:spcBef>
              <a:spcAft>
                <a:spcPts val="0"/>
              </a:spcAft>
              <a:buSzPts val="2400"/>
              <a:buChar char="•"/>
            </a:pPr>
            <a:r>
              <a:rPr lang="en-US" sz="2600" dirty="0">
                <a:latin typeface="+mn-lt"/>
              </a:rPr>
              <a:t>The funding is not level, because of the requirement to develop community partnerships. Funding years 1-3 are funded at 100% and years 4-5 are funded at 75% because after 3 years, the expectation is that subgrantees have enough capacity in </a:t>
            </a:r>
            <a:r>
              <a:rPr lang="en-US" sz="2600" dirty="0">
                <a:latin typeface="+mn-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your</a:t>
            </a:r>
            <a:r>
              <a:rPr lang="en-US" sz="2600" dirty="0">
                <a:latin typeface="+mn-lt"/>
              </a:rPr>
              <a:t> community to sustain at least 25% of the grant.</a:t>
            </a:r>
          </a:p>
          <a:p>
            <a:pPr marL="171450" lvl="0" indent="-190500" algn="l" rtl="0">
              <a:lnSpc>
                <a:spcPct val="120000"/>
              </a:lnSpc>
              <a:spcBef>
                <a:spcPts val="750"/>
              </a:spcBef>
              <a:spcAft>
                <a:spcPts val="0"/>
              </a:spcAft>
              <a:buSzPts val="2400"/>
              <a:buChar char="•"/>
            </a:pPr>
            <a:r>
              <a:rPr lang="en-US" sz="2600" dirty="0">
                <a:latin typeface="+mn-lt"/>
              </a:rPr>
              <a:t>ESSA requires</a:t>
            </a:r>
            <a:r>
              <a:rPr lang="en-US" sz="2600" dirty="0">
                <a:latin typeface="+mn-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US" sz="2600" dirty="0">
                <a:latin typeface="+mn-lt"/>
              </a:rPr>
              <a:t>The department to collect and report our state list of community partners.</a:t>
            </a:r>
          </a:p>
          <a:p>
            <a:pPr marL="171450" lvl="0" indent="-190500" algn="l" rtl="0">
              <a:lnSpc>
                <a:spcPct val="120000"/>
              </a:lnSpc>
              <a:spcBef>
                <a:spcPts val="750"/>
              </a:spcBef>
              <a:spcAft>
                <a:spcPts val="0"/>
              </a:spcAft>
              <a:buSzPts val="2400"/>
              <a:buChar char="•"/>
            </a:pPr>
            <a:r>
              <a:rPr lang="en-US" sz="2600" dirty="0">
                <a:latin typeface="+mn-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Applicants </a:t>
            </a:r>
            <a:r>
              <a:rPr lang="en-US" sz="2600" dirty="0">
                <a:latin typeface="+mn-lt"/>
              </a:rPr>
              <a:t>must have at least five community partners to apply but  the department has a list of statewide partners like IPTV, Community Colleges, Lions Club, Kiwanis Club, local libraries, parks and recreation, Science Center of Iowa, Blank Park Zoo and others to enhance afterschool and summer programs.</a:t>
            </a:r>
            <a:endParaRPr sz="2600" dirty="0">
              <a:latin typeface="+mn-lt"/>
            </a:endParaRPr>
          </a:p>
          <a:p>
            <a:pPr marL="0" lvl="0" indent="0" algn="l" rtl="0">
              <a:spcBef>
                <a:spcPts val="75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Reporting and Monitoring</a:t>
            </a:r>
            <a:endParaRPr/>
          </a:p>
        </p:txBody>
      </p:sp>
      <p:sp>
        <p:nvSpPr>
          <p:cNvPr id="71" name="Google Shape;71;p5"/>
          <p:cNvSpPr txBox="1">
            <a:spLocks noGrp="1"/>
          </p:cNvSpPr>
          <p:nvPr>
            <p:ph type="body" idx="1"/>
          </p:nvPr>
        </p:nvSpPr>
        <p:spPr>
          <a:xfrm>
            <a:off x="795128" y="1054098"/>
            <a:ext cx="10813776" cy="50880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sz="2400" b="1" u="sng" dirty="0"/>
              <a:t>This federal grant has the following reporting each year:</a:t>
            </a:r>
            <a:endParaRPr sz="2400" dirty="0"/>
          </a:p>
          <a:p>
            <a:pPr marL="171450" lvl="0" indent="-171450" algn="l" rtl="0">
              <a:lnSpc>
                <a:spcPct val="90000"/>
              </a:lnSpc>
              <a:spcBef>
                <a:spcPts val="750"/>
              </a:spcBef>
              <a:spcAft>
                <a:spcPts val="0"/>
              </a:spcAft>
              <a:buClr>
                <a:schemeClr val="dk1"/>
              </a:buClr>
              <a:buSzPts val="2100"/>
              <a:buChar char="•"/>
            </a:pPr>
            <a:r>
              <a:rPr lang="en-US" sz="2400" dirty="0"/>
              <a:t>1- APR data reporting on </a:t>
            </a:r>
            <a:r>
              <a:rPr lang="en-US" sz="2400" b="1" dirty="0"/>
              <a:t>R</a:t>
            </a:r>
            <a:r>
              <a:rPr lang="en-US" sz="2400" dirty="0"/>
              <a:t>eading, </a:t>
            </a:r>
            <a:r>
              <a:rPr lang="en-US" sz="2400" b="1" dirty="0"/>
              <a:t>M</a:t>
            </a:r>
            <a:r>
              <a:rPr lang="en-US" sz="2400" dirty="0"/>
              <a:t>ath, </a:t>
            </a:r>
            <a:r>
              <a:rPr lang="en-US" sz="2400" b="1" dirty="0"/>
              <a:t>A</a:t>
            </a:r>
            <a:r>
              <a:rPr lang="en-US" sz="2400" dirty="0"/>
              <a:t>ttendance and </a:t>
            </a:r>
            <a:r>
              <a:rPr lang="en-US" sz="2400" b="1" dirty="0"/>
              <a:t>B</a:t>
            </a:r>
            <a:r>
              <a:rPr lang="en-US" sz="2400" dirty="0"/>
              <a:t>ehavior progress</a:t>
            </a:r>
            <a:endParaRPr sz="2400" dirty="0"/>
          </a:p>
          <a:p>
            <a:pPr marL="171450" lvl="0" indent="-171450" algn="l" rtl="0">
              <a:lnSpc>
                <a:spcPct val="90000"/>
              </a:lnSpc>
              <a:spcBef>
                <a:spcPts val="750"/>
              </a:spcBef>
              <a:spcAft>
                <a:spcPts val="0"/>
              </a:spcAft>
              <a:buClr>
                <a:schemeClr val="dk1"/>
              </a:buClr>
              <a:buSzPts val="2100"/>
              <a:buChar char="•"/>
            </a:pPr>
            <a:r>
              <a:rPr lang="en-US" sz="2400" dirty="0"/>
              <a:t>2- Annual local evaluation due November 30</a:t>
            </a:r>
            <a:r>
              <a:rPr lang="en-US" sz="2400" baseline="30000" dirty="0"/>
              <a:t>th</a:t>
            </a:r>
            <a:r>
              <a:rPr lang="en-US" sz="2400" dirty="0"/>
              <a:t> each year</a:t>
            </a:r>
            <a:endParaRPr sz="2400" dirty="0"/>
          </a:p>
          <a:p>
            <a:pPr marL="171450" lvl="0" indent="-171450" algn="l" rtl="0">
              <a:lnSpc>
                <a:spcPct val="90000"/>
              </a:lnSpc>
              <a:spcBef>
                <a:spcPts val="750"/>
              </a:spcBef>
              <a:spcAft>
                <a:spcPts val="0"/>
              </a:spcAft>
              <a:buClr>
                <a:schemeClr val="dk1"/>
              </a:buClr>
              <a:buSzPts val="2100"/>
              <a:buChar char="•"/>
            </a:pPr>
            <a:r>
              <a:rPr lang="en-US" sz="2400" dirty="0"/>
              <a:t>3- CASA claim reporting and reimbursement</a:t>
            </a:r>
            <a:endParaRPr sz="2400" dirty="0"/>
          </a:p>
          <a:p>
            <a:pPr marL="171450" lvl="0" indent="-171450" algn="l" rtl="0">
              <a:lnSpc>
                <a:spcPct val="90000"/>
              </a:lnSpc>
              <a:spcBef>
                <a:spcPts val="750"/>
              </a:spcBef>
              <a:spcAft>
                <a:spcPts val="0"/>
              </a:spcAft>
              <a:buClr>
                <a:schemeClr val="dk1"/>
              </a:buClr>
              <a:buSzPts val="2100"/>
              <a:buChar char="•"/>
            </a:pPr>
            <a:r>
              <a:rPr lang="en-US" sz="2400" dirty="0"/>
              <a:t>4- Annual list of community partners (Required by ESSA)</a:t>
            </a:r>
            <a:endParaRPr sz="2400" dirty="0"/>
          </a:p>
          <a:p>
            <a:pPr marL="171450" lvl="0" indent="-38100" algn="l" rtl="0">
              <a:lnSpc>
                <a:spcPct val="90000"/>
              </a:lnSpc>
              <a:spcBef>
                <a:spcPts val="750"/>
              </a:spcBef>
              <a:spcAft>
                <a:spcPts val="0"/>
              </a:spcAft>
              <a:buClr>
                <a:schemeClr val="dk1"/>
              </a:buClr>
              <a:buSzPts val="2100"/>
              <a:buNone/>
            </a:pPr>
            <a:endParaRPr sz="2400" dirty="0"/>
          </a:p>
          <a:p>
            <a:pPr marL="0" lvl="0" indent="0" algn="l" rtl="0">
              <a:lnSpc>
                <a:spcPct val="90000"/>
              </a:lnSpc>
              <a:spcBef>
                <a:spcPts val="750"/>
              </a:spcBef>
              <a:spcAft>
                <a:spcPts val="0"/>
              </a:spcAft>
              <a:buClr>
                <a:schemeClr val="dk1"/>
              </a:buClr>
              <a:buSzPts val="2100"/>
              <a:buNone/>
            </a:pPr>
            <a:r>
              <a:rPr lang="en-US" sz="2400" b="1" u="sng" dirty="0"/>
              <a:t>This federal grant has the following monitoring:</a:t>
            </a:r>
            <a:endParaRPr sz="2400" dirty="0"/>
          </a:p>
          <a:p>
            <a:pPr marL="171450" lvl="0" indent="-171450" algn="l" rtl="0">
              <a:lnSpc>
                <a:spcPct val="90000"/>
              </a:lnSpc>
              <a:spcBef>
                <a:spcPts val="750"/>
              </a:spcBef>
              <a:spcAft>
                <a:spcPts val="0"/>
              </a:spcAft>
              <a:buClr>
                <a:schemeClr val="dk1"/>
              </a:buClr>
              <a:buSzPts val="2100"/>
              <a:buChar char="•"/>
            </a:pPr>
            <a:r>
              <a:rPr lang="en-US" sz="2400" dirty="0"/>
              <a:t>1- Desk monitoring ongoing all year</a:t>
            </a:r>
            <a:endParaRPr sz="2400" dirty="0"/>
          </a:p>
          <a:p>
            <a:pPr marL="171450" lvl="0" indent="-171450" algn="l" rtl="0">
              <a:lnSpc>
                <a:spcPct val="90000"/>
              </a:lnSpc>
              <a:spcBef>
                <a:spcPts val="750"/>
              </a:spcBef>
              <a:spcAft>
                <a:spcPts val="0"/>
              </a:spcAft>
              <a:buClr>
                <a:schemeClr val="dk1"/>
              </a:buClr>
              <a:buSzPts val="2100"/>
              <a:buChar char="•"/>
            </a:pPr>
            <a:r>
              <a:rPr lang="en-US" sz="2400" dirty="0"/>
              <a:t>2- Claim monitoring each quarter</a:t>
            </a:r>
            <a:endParaRPr sz="2400" dirty="0"/>
          </a:p>
          <a:p>
            <a:pPr marL="171450" lvl="0" indent="-171450" algn="l" rtl="0">
              <a:lnSpc>
                <a:spcPct val="90000"/>
              </a:lnSpc>
              <a:spcBef>
                <a:spcPts val="750"/>
              </a:spcBef>
              <a:spcAft>
                <a:spcPts val="0"/>
              </a:spcAft>
              <a:buClr>
                <a:schemeClr val="dk1"/>
              </a:buClr>
              <a:buSzPts val="2100"/>
              <a:buChar char="•"/>
            </a:pPr>
            <a:r>
              <a:rPr lang="en-US" sz="2400" dirty="0"/>
              <a:t>3- Site visits (virtual or in-person)</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a:spLocks noGrp="1"/>
          </p:cNvSpPr>
          <p:nvPr>
            <p:ph type="title"/>
          </p:nvPr>
        </p:nvSpPr>
        <p:spPr>
          <a:xfrm>
            <a:off x="892797" y="1"/>
            <a:ext cx="10515600" cy="1192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00"/>
              <a:buFont typeface="Arial"/>
              <a:buNone/>
            </a:pPr>
            <a:r>
              <a:rPr lang="en-US" sz="3900" dirty="0"/>
              <a:t>Supplement versus Supplant</a:t>
            </a:r>
            <a:endParaRPr sz="3900" dirty="0"/>
          </a:p>
        </p:txBody>
      </p:sp>
      <p:graphicFrame>
        <p:nvGraphicFramePr>
          <p:cNvPr id="78" name="Google Shape;78;p6"/>
          <p:cNvGraphicFramePr/>
          <p:nvPr>
            <p:extLst>
              <p:ext uri="{D42A27DB-BD31-4B8C-83A1-F6EECF244321}">
                <p14:modId xmlns:p14="http://schemas.microsoft.com/office/powerpoint/2010/main" val="1507615790"/>
              </p:ext>
            </p:extLst>
          </p:nvPr>
        </p:nvGraphicFramePr>
        <p:xfrm>
          <a:off x="992300" y="1343350"/>
          <a:ext cx="10257500" cy="4408349"/>
        </p:xfrm>
        <a:graphic>
          <a:graphicData uri="http://schemas.openxmlformats.org/drawingml/2006/table">
            <a:tbl>
              <a:tblPr firstRow="1">
                <a:tableStyleId>{B52CBD91-EEF2-47CA-995C-E0E8D466D0A0}</a:tableStyleId>
              </a:tblPr>
              <a:tblGrid>
                <a:gridCol w="5128750">
                  <a:extLst>
                    <a:ext uri="{9D8B030D-6E8A-4147-A177-3AD203B41FA5}">
                      <a16:colId xmlns:a16="http://schemas.microsoft.com/office/drawing/2014/main" val="20000"/>
                    </a:ext>
                  </a:extLst>
                </a:gridCol>
                <a:gridCol w="5128750">
                  <a:extLst>
                    <a:ext uri="{9D8B030D-6E8A-4147-A177-3AD203B41FA5}">
                      <a16:colId xmlns:a16="http://schemas.microsoft.com/office/drawing/2014/main" val="20001"/>
                    </a:ext>
                  </a:extLst>
                </a:gridCol>
              </a:tblGrid>
              <a:tr h="717325">
                <a:tc>
                  <a:txBody>
                    <a:bodyPr/>
                    <a:lstStyle/>
                    <a:p>
                      <a:pPr marL="0" marR="0" lvl="0" indent="0" algn="ctr" rtl="0">
                        <a:lnSpc>
                          <a:spcPct val="90000"/>
                        </a:lnSpc>
                        <a:spcBef>
                          <a:spcPts val="0"/>
                        </a:spcBef>
                        <a:spcAft>
                          <a:spcPts val="0"/>
                        </a:spcAft>
                        <a:buClr>
                          <a:schemeClr val="dk1"/>
                        </a:buClr>
                        <a:buSzPts val="1100"/>
                        <a:buFont typeface="Arial"/>
                        <a:buNone/>
                      </a:pPr>
                      <a:r>
                        <a:rPr lang="en-US" sz="3900" u="none" strike="noStrike" cap="none" dirty="0"/>
                        <a:t>Supplement</a:t>
                      </a:r>
                      <a:endParaRPr sz="3900" b="1" u="none" strike="noStrike" cap="none" dirty="0">
                        <a:solidFill>
                          <a:schemeClr val="dk1"/>
                        </a:solidFill>
                      </a:endParaRPr>
                    </a:p>
                  </a:txBody>
                  <a:tcPr marL="91425" marR="91425" marT="91425" marB="91425"/>
                </a:tc>
                <a:tc>
                  <a:txBody>
                    <a:bodyPr/>
                    <a:lstStyle/>
                    <a:p>
                      <a:pPr marL="0" marR="0" lvl="0" indent="0" algn="ctr" rtl="0">
                        <a:lnSpc>
                          <a:spcPct val="90000"/>
                        </a:lnSpc>
                        <a:spcBef>
                          <a:spcPts val="0"/>
                        </a:spcBef>
                        <a:spcAft>
                          <a:spcPts val="0"/>
                        </a:spcAft>
                        <a:buClr>
                          <a:schemeClr val="dk1"/>
                        </a:buClr>
                        <a:buSzPts val="1100"/>
                        <a:buFont typeface="Arial"/>
                        <a:buNone/>
                      </a:pPr>
                      <a:r>
                        <a:rPr lang="en-US" sz="3900" u="none" strike="noStrike" cap="none"/>
                        <a:t>Supplant</a:t>
                      </a:r>
                      <a:endParaRPr sz="3900" b="1" u="none" strike="noStrike" cap="none">
                        <a:solidFill>
                          <a:schemeClr val="dk1"/>
                        </a:solidFill>
                      </a:endParaRPr>
                    </a:p>
                  </a:txBody>
                  <a:tcPr marL="91425" marR="91425" marT="91425" marB="91425"/>
                </a:tc>
                <a:extLst>
                  <a:ext uri="{0D108BD9-81ED-4DB2-BD59-A6C34878D82A}">
                    <a16:rowId xmlns:a16="http://schemas.microsoft.com/office/drawing/2014/main" val="10000"/>
                  </a:ext>
                </a:extLst>
              </a:tr>
              <a:tr h="3690575">
                <a:tc>
                  <a:txBody>
                    <a:bodyPr/>
                    <a:lstStyle/>
                    <a:p>
                      <a:pPr marL="457200" marR="0" lvl="0" indent="0" algn="l" rtl="0">
                        <a:spcBef>
                          <a:spcPts val="0"/>
                        </a:spcBef>
                        <a:spcAft>
                          <a:spcPts val="0"/>
                        </a:spcAft>
                        <a:buClr>
                          <a:schemeClr val="dk1"/>
                        </a:buClr>
                        <a:buSzPts val="2400"/>
                        <a:buFont typeface="Arial"/>
                        <a:buNone/>
                      </a:pPr>
                      <a:r>
                        <a:rPr lang="en-US" sz="2400" u="none" strike="noStrike" cap="none" dirty="0"/>
                        <a:t>Federal funds must be supplemental in nature meaning activities supplement the programs made available of which wouldn’t otherwise be received through other federal, state and local funding sources.  </a:t>
                      </a:r>
                      <a:endParaRPr sz="2400" u="none" strike="noStrike" cap="none" dirty="0"/>
                    </a:p>
                    <a:p>
                      <a:pPr marL="0" marR="0" lvl="0" indent="0" algn="l" rtl="0">
                        <a:spcBef>
                          <a:spcPts val="0"/>
                        </a:spcBef>
                        <a:spcAft>
                          <a:spcPts val="0"/>
                        </a:spcAft>
                        <a:buClr>
                          <a:schemeClr val="dk1"/>
                        </a:buClr>
                        <a:buSzPts val="2400"/>
                        <a:buFont typeface="Arial"/>
                        <a:buNone/>
                      </a:pPr>
                      <a:endParaRPr sz="2400" u="none" strike="noStrike" cap="none" dirty="0">
                        <a:solidFill>
                          <a:schemeClr val="dk1"/>
                        </a:solidFill>
                      </a:endParaRPr>
                    </a:p>
                  </a:txBody>
                  <a:tcPr marL="91425" marR="91425" marT="91425" marB="91425"/>
                </a:tc>
                <a:tc>
                  <a:txBody>
                    <a:bodyPr/>
                    <a:lstStyle/>
                    <a:p>
                      <a:pPr marL="457200" marR="0" lvl="0" indent="0" algn="l" rtl="0">
                        <a:spcBef>
                          <a:spcPts val="0"/>
                        </a:spcBef>
                        <a:spcAft>
                          <a:spcPts val="0"/>
                        </a:spcAft>
                        <a:buClr>
                          <a:schemeClr val="dk1"/>
                        </a:buClr>
                        <a:buSzPts val="2400"/>
                        <a:buFont typeface="Arial"/>
                        <a:buNone/>
                      </a:pPr>
                      <a:r>
                        <a:rPr lang="en-US" sz="2400" u="none" strike="noStrike" cap="none" dirty="0"/>
                        <a:t>Federal funds must not take the place or serve as a substitute for an activity that currently exists or is required by law for the school or district because this would be considered supplanting. </a:t>
                      </a:r>
                      <a:endParaRPr sz="2400" u="none" strike="noStrike" cap="none" dirty="0"/>
                    </a:p>
                    <a:p>
                      <a:pPr marL="457200" marR="0" lvl="0" indent="0" algn="l" rtl="0">
                        <a:spcBef>
                          <a:spcPts val="0"/>
                        </a:spcBef>
                        <a:spcAft>
                          <a:spcPts val="0"/>
                        </a:spcAft>
                        <a:buClr>
                          <a:schemeClr val="dk1"/>
                        </a:buClr>
                        <a:buSzPts val="2400"/>
                        <a:buFont typeface="Arial"/>
                        <a:buNone/>
                      </a:pPr>
                      <a:endParaRPr sz="2400" u="none" strike="noStrike" cap="none" dirty="0">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79" name="Google Shape;79;p6"/>
          <p:cNvSpPr txBox="1"/>
          <p:nvPr/>
        </p:nvSpPr>
        <p:spPr>
          <a:xfrm>
            <a:off x="1044474" y="5971175"/>
            <a:ext cx="10205325" cy="430857"/>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 </a:t>
            </a:r>
            <a:r>
              <a:rPr lang="en-US" sz="1600" b="0" i="0" u="none" strike="noStrike" cap="none" dirty="0">
                <a:solidFill>
                  <a:schemeClr val="dk1"/>
                </a:solidFill>
                <a:highlight>
                  <a:srgbClr val="FFFFFF"/>
                </a:highlight>
                <a:latin typeface="Arial"/>
                <a:ea typeface="Arial"/>
                <a:cs typeface="Arial"/>
                <a:sym typeface="Arial"/>
              </a:rPr>
              <a:t> Note: The principle of supplement VS supplant applies to all Federal TITLE programs</a:t>
            </a:r>
            <a:endParaRPr sz="21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7"/>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Data Reporting Requirements</a:t>
            </a:r>
            <a:br>
              <a:rPr lang="en-US"/>
            </a:br>
            <a:br>
              <a:rPr lang="en-US"/>
            </a:br>
            <a:r>
              <a:rPr lang="en-US" sz="2800" i="1">
                <a:solidFill>
                  <a:srgbClr val="74C0FF"/>
                </a:solidFill>
              </a:rPr>
              <a:t>The Department does not require any student identifiable data for our reports</a:t>
            </a:r>
            <a:r>
              <a:rPr lang="en-US">
                <a:solidFill>
                  <a:srgbClr val="74C0FF"/>
                </a:solidFill>
              </a:rPr>
              <a:t>.</a:t>
            </a:r>
            <a:endParaRPr/>
          </a:p>
        </p:txBody>
      </p:sp>
      <p:sp>
        <p:nvSpPr>
          <p:cNvPr id="85" name="Google Shape;85;p7"/>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p>
            <a:pPr marL="171450" lvl="0" indent="-177800" algn="l" rtl="0">
              <a:lnSpc>
                <a:spcPct val="90000"/>
              </a:lnSpc>
              <a:spcBef>
                <a:spcPts val="0"/>
              </a:spcBef>
              <a:spcAft>
                <a:spcPts val="0"/>
              </a:spcAft>
              <a:buClr>
                <a:schemeClr val="dk1"/>
              </a:buClr>
              <a:buSzPts val="2800"/>
              <a:buChar char="•"/>
            </a:pPr>
            <a:r>
              <a:rPr lang="en-US" sz="2400" dirty="0"/>
              <a:t>The Department has an online data reporting system called the </a:t>
            </a:r>
            <a:r>
              <a:rPr lang="en-US" sz="2400" u="sng" dirty="0">
                <a:solidFill>
                  <a:srgbClr val="FF0000"/>
                </a:solidFill>
              </a:rPr>
              <a:t>Annual Performance Report </a:t>
            </a:r>
            <a:r>
              <a:rPr lang="en-US" sz="2400" dirty="0"/>
              <a:t>(APR) which is used to report the results of this grant to Congress.</a:t>
            </a:r>
            <a:endParaRPr sz="2400" dirty="0"/>
          </a:p>
          <a:p>
            <a:pPr marL="171450" lvl="0" indent="-177800" algn="l" rtl="0">
              <a:lnSpc>
                <a:spcPct val="90000"/>
              </a:lnSpc>
              <a:spcBef>
                <a:spcPts val="750"/>
              </a:spcBef>
              <a:spcAft>
                <a:spcPts val="0"/>
              </a:spcAft>
              <a:buClr>
                <a:schemeClr val="dk1"/>
              </a:buClr>
              <a:buSzPts val="2800"/>
              <a:buChar char="•"/>
            </a:pPr>
            <a:r>
              <a:rPr lang="en-US" sz="2400" dirty="0"/>
              <a:t>In the summer, the Department reports on Attendance, Activities, and Staffing.</a:t>
            </a:r>
            <a:endParaRPr sz="2400" dirty="0"/>
          </a:p>
          <a:p>
            <a:pPr marL="171450" lvl="0" indent="-177800" algn="l" rtl="0">
              <a:lnSpc>
                <a:spcPct val="90000"/>
              </a:lnSpc>
              <a:spcBef>
                <a:spcPts val="750"/>
              </a:spcBef>
              <a:spcAft>
                <a:spcPts val="0"/>
              </a:spcAft>
              <a:buClr>
                <a:schemeClr val="dk1"/>
              </a:buClr>
              <a:buSzPts val="2800"/>
              <a:buChar char="•"/>
            </a:pPr>
            <a:r>
              <a:rPr lang="en-US" sz="2400" dirty="0"/>
              <a:t>In the late fall, the Department reports on Outcomes </a:t>
            </a:r>
            <a:endParaRPr sz="2400" dirty="0"/>
          </a:p>
          <a:p>
            <a:pPr marL="171450" lvl="0" indent="-177800" algn="l" rtl="0">
              <a:lnSpc>
                <a:spcPct val="90000"/>
              </a:lnSpc>
              <a:spcBef>
                <a:spcPts val="750"/>
              </a:spcBef>
              <a:spcAft>
                <a:spcPts val="0"/>
              </a:spcAft>
              <a:buClr>
                <a:schemeClr val="dk1"/>
              </a:buClr>
              <a:buSzPts val="2800"/>
              <a:buChar char="•"/>
            </a:pPr>
            <a:r>
              <a:rPr lang="en-US" sz="2400" dirty="0"/>
              <a:t>Every year, the Department collect a </a:t>
            </a:r>
            <a:r>
              <a:rPr lang="en-US" sz="2400" u="sng" dirty="0">
                <a:solidFill>
                  <a:srgbClr val="FF0000"/>
                </a:solidFill>
              </a:rPr>
              <a:t>local evaluation</a:t>
            </a:r>
            <a:r>
              <a:rPr lang="en-US" sz="2400" dirty="0"/>
              <a:t>. programs hire a local evaluator who sends the Department an evaluation on the program progress.</a:t>
            </a:r>
            <a:endParaRPr sz="2400" dirty="0"/>
          </a:p>
          <a:p>
            <a:pPr marL="171450" lvl="0" indent="-177800" algn="l" rtl="0">
              <a:lnSpc>
                <a:spcPct val="90000"/>
              </a:lnSpc>
              <a:spcBef>
                <a:spcPts val="750"/>
              </a:spcBef>
              <a:spcAft>
                <a:spcPts val="0"/>
              </a:spcAft>
              <a:buClr>
                <a:schemeClr val="dk1"/>
              </a:buClr>
              <a:buSzPts val="2800"/>
              <a:buChar char="•"/>
            </a:pPr>
            <a:r>
              <a:rPr lang="en-US" sz="2400" dirty="0"/>
              <a:t>Every year the Department uses</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sz="2400" dirty="0"/>
              <a:t>this data for our Iowa state program evaluation that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we</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submit</a:t>
            </a:r>
            <a:r>
              <a:rPr lang="en-US" sz="2400" dirty="0"/>
              <a:t> to the U.S. Department of Education.</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339225" y="0"/>
            <a:ext cx="11269800" cy="759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900"/>
              <a:t>Non-Regulatory Guidance</a:t>
            </a:r>
            <a:endParaRPr sz="3900"/>
          </a:p>
        </p:txBody>
      </p:sp>
      <p:sp>
        <p:nvSpPr>
          <p:cNvPr id="91" name="Google Shape;91;p8"/>
          <p:cNvSpPr txBox="1">
            <a:spLocks noGrp="1"/>
          </p:cNvSpPr>
          <p:nvPr>
            <p:ph type="body" idx="1"/>
          </p:nvPr>
        </p:nvSpPr>
        <p:spPr>
          <a:xfrm>
            <a:off x="689100" y="952498"/>
            <a:ext cx="10813800" cy="55314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750"/>
              </a:spcBef>
              <a:spcAft>
                <a:spcPts val="0"/>
              </a:spcAft>
              <a:buClr>
                <a:schemeClr val="dk1"/>
              </a:buClr>
              <a:buSzPct val="100000"/>
              <a:buNone/>
            </a:pPr>
            <a:r>
              <a:rPr lang="en-US" sz="3000" dirty="0">
                <a:latin typeface="Roboto Serif"/>
                <a:ea typeface="Roboto Serif"/>
                <a:cs typeface="Roboto Serif"/>
                <a:sym typeface="Roboto Serif"/>
              </a:rPr>
              <a:t>  </a:t>
            </a:r>
            <a:endParaRPr sz="2400" dirty="0"/>
          </a:p>
          <a:p>
            <a:pPr marL="171450" lvl="0" indent="-171450" algn="l" rtl="0">
              <a:lnSpc>
                <a:spcPct val="90000"/>
              </a:lnSpc>
              <a:spcBef>
                <a:spcPts val="750"/>
              </a:spcBef>
              <a:spcAft>
                <a:spcPts val="0"/>
              </a:spcAft>
              <a:buClr>
                <a:schemeClr val="dk1"/>
              </a:buClr>
              <a:buSzPct val="100000"/>
              <a:buChar char="•"/>
            </a:pPr>
            <a:r>
              <a:rPr lang="en-US" sz="2400" dirty="0"/>
              <a:t>Non- Regulatory </a:t>
            </a:r>
            <a:r>
              <a:rPr lang="en-US" sz="2400" u="sng" dirty="0">
                <a:solidFill>
                  <a:schemeClr val="accent1"/>
                </a:solidFill>
                <a:hlinkClick r:id="rId3"/>
              </a:rPr>
              <a:t>Guidance from 2003</a:t>
            </a:r>
            <a:r>
              <a:rPr lang="en-US" sz="2400" dirty="0">
                <a:solidFill>
                  <a:schemeClr val="accent1"/>
                </a:solidFill>
              </a:rPr>
              <a:t>- </a:t>
            </a:r>
            <a:r>
              <a:rPr lang="en-US" sz="2400" dirty="0"/>
              <a:t>This guidance has been updated in 2023.</a:t>
            </a:r>
          </a:p>
          <a:p>
            <a:pPr marL="171450" lvl="0" indent="-171450" algn="l" rtl="0">
              <a:lnSpc>
                <a:spcPct val="90000"/>
              </a:lnSpc>
              <a:spcBef>
                <a:spcPts val="750"/>
              </a:spcBef>
              <a:spcAft>
                <a:spcPts val="0"/>
              </a:spcAft>
              <a:buClr>
                <a:schemeClr val="dk1"/>
              </a:buClr>
              <a:buSzPct val="100000"/>
              <a:buChar char="•"/>
            </a:pPr>
            <a:r>
              <a:rPr lang="en-US" sz="2400" dirty="0"/>
              <a:t>Non-Regulatory </a:t>
            </a:r>
            <a:r>
              <a:rPr lang="en-US" sz="2400" u="sng" dirty="0">
                <a:solidFill>
                  <a:schemeClr val="accent1"/>
                </a:solidFill>
                <a:hlinkClick r:id="rId4">
                  <a:extLst>
                    <a:ext uri="{A12FA001-AC4F-418D-AE19-62706E023703}">
                      <ahyp:hlinkClr xmlns:ahyp="http://schemas.microsoft.com/office/drawing/2018/hyperlinkcolor" val="tx"/>
                    </a:ext>
                  </a:extLst>
                </a:hlinkClick>
              </a:rPr>
              <a:t>Guidance from 2023-</a:t>
            </a:r>
            <a:r>
              <a:rPr lang="en-US" sz="2400" dirty="0">
                <a:solidFill>
                  <a:schemeClr val="accent1"/>
                </a:solidFill>
              </a:rPr>
              <a:t> </a:t>
            </a:r>
            <a:r>
              <a:rPr lang="en-US" sz="2400" dirty="0"/>
              <a:t>New updates</a:t>
            </a:r>
          </a:p>
          <a:p>
            <a:pPr marL="171450" lvl="0" indent="-171450" algn="l" rtl="0">
              <a:lnSpc>
                <a:spcPct val="90000"/>
              </a:lnSpc>
              <a:spcBef>
                <a:spcPts val="750"/>
              </a:spcBef>
              <a:spcAft>
                <a:spcPts val="0"/>
              </a:spcAft>
              <a:buClr>
                <a:schemeClr val="dk1"/>
              </a:buClr>
              <a:buSzPct val="100000"/>
              <a:buChar char="•"/>
            </a:pPr>
            <a:r>
              <a:rPr lang="en-US" sz="2400" dirty="0"/>
              <a:t>Financial Guidance specific to this program </a:t>
            </a:r>
            <a:r>
              <a:rPr lang="en-US" sz="2400" u="sng" dirty="0">
                <a:solidFill>
                  <a:schemeClr val="accent1"/>
                </a:solidFill>
                <a:hlinkClick r:id="rId5">
                  <a:extLst>
                    <a:ext uri="{A12FA001-AC4F-418D-AE19-62706E023703}">
                      <ahyp:hlinkClr xmlns:ahyp="http://schemas.microsoft.com/office/drawing/2018/hyperlinkcolor" val="tx"/>
                    </a:ext>
                  </a:extLst>
                </a:hlinkClick>
              </a:rPr>
              <a:t>Guide to Program Budgets and Accounting</a:t>
            </a:r>
            <a:endParaRPr lang="en-US" sz="2400" u="sng" dirty="0">
              <a:solidFill>
                <a:schemeClr val="accent1"/>
              </a:solidFill>
            </a:endParaRPr>
          </a:p>
          <a:p>
            <a:pPr marL="171450" lvl="0" indent="-171450" algn="l" rtl="0">
              <a:lnSpc>
                <a:spcPct val="90000"/>
              </a:lnSpc>
              <a:spcBef>
                <a:spcPts val="750"/>
              </a:spcBef>
              <a:spcAft>
                <a:spcPts val="0"/>
              </a:spcAft>
              <a:buClr>
                <a:schemeClr val="dk1"/>
              </a:buClr>
              <a:buSzPct val="100000"/>
              <a:buChar char="•"/>
            </a:pPr>
            <a:r>
              <a:rPr lang="en-US" sz="2400" dirty="0"/>
              <a:t>Additional Financial Guidance: Educational Department General Administrative Regulations (</a:t>
            </a:r>
            <a:r>
              <a:rPr lang="en-US" sz="2400" u="sng" dirty="0">
                <a:solidFill>
                  <a:schemeClr val="accent1"/>
                </a:solidFill>
                <a:hlinkClick r:id="rId6">
                  <a:extLst>
                    <a:ext uri="{A12FA001-AC4F-418D-AE19-62706E023703}">
                      <ahyp:hlinkClr xmlns:ahyp="http://schemas.microsoft.com/office/drawing/2018/hyperlinkcolor" val="tx"/>
                    </a:ext>
                  </a:extLst>
                </a:hlinkClick>
              </a:rPr>
              <a:t>EDGAR</a:t>
            </a:r>
            <a:r>
              <a:rPr lang="en-US" sz="2400" dirty="0"/>
              <a:t>)</a:t>
            </a:r>
          </a:p>
          <a:p>
            <a:pPr marL="171450" lvl="0" indent="-171450" algn="l" rtl="0">
              <a:lnSpc>
                <a:spcPct val="90000"/>
              </a:lnSpc>
              <a:spcBef>
                <a:spcPts val="750"/>
              </a:spcBef>
              <a:spcAft>
                <a:spcPts val="0"/>
              </a:spcAft>
              <a:buClr>
                <a:schemeClr val="dk1"/>
              </a:buClr>
              <a:buSzPct val="100000"/>
              <a:buChar char="•"/>
            </a:pPr>
            <a:r>
              <a:rPr lang="en-US" sz="2400" dirty="0"/>
              <a:t>U.S. </a:t>
            </a:r>
            <a:r>
              <a:rPr lang="en-US" sz="2400" u="sng" dirty="0">
                <a:solidFill>
                  <a:schemeClr val="accent1"/>
                </a:solidFill>
                <a:hlinkClick r:id="rId7">
                  <a:extLst>
                    <a:ext uri="{A12FA001-AC4F-418D-AE19-62706E023703}">
                      <ahyp:hlinkClr xmlns:ahyp="http://schemas.microsoft.com/office/drawing/2018/hyperlinkcolor" val="tx"/>
                    </a:ext>
                  </a:extLst>
                </a:hlinkClick>
              </a:rPr>
              <a:t>Office of Management and Budget </a:t>
            </a:r>
            <a:r>
              <a:rPr lang="en-US" sz="2400" dirty="0"/>
              <a:t>(OMB) Uniform Guidance Regulations</a:t>
            </a:r>
          </a:p>
          <a:p>
            <a:pPr marL="171450" lvl="0" indent="-171450" algn="l" rtl="0">
              <a:lnSpc>
                <a:spcPct val="90000"/>
              </a:lnSpc>
              <a:spcBef>
                <a:spcPts val="750"/>
              </a:spcBef>
              <a:spcAft>
                <a:spcPts val="0"/>
              </a:spcAft>
              <a:buClr>
                <a:schemeClr val="dk1"/>
              </a:buClr>
              <a:buSzPct val="100000"/>
              <a:buChar char="•"/>
            </a:pPr>
            <a:r>
              <a:rPr lang="en-US" sz="2400" dirty="0"/>
              <a:t>Additional Guidance is found on the </a:t>
            </a:r>
            <a:r>
              <a:rPr lang="en-US" sz="2400" u="sng" dirty="0">
                <a:solidFill>
                  <a:schemeClr val="accent1"/>
                </a:solidFill>
                <a:hlinkClick r:id="rId8">
                  <a:extLst>
                    <a:ext uri="{A12FA001-AC4F-418D-AE19-62706E023703}">
                      <ahyp:hlinkClr xmlns:ahyp="http://schemas.microsoft.com/office/drawing/2018/hyperlinkcolor" val="tx"/>
                    </a:ext>
                  </a:extLst>
                </a:hlinkClick>
              </a:rPr>
              <a:t>IDOE 21</a:t>
            </a:r>
            <a:r>
              <a:rPr lang="en-US" sz="2400" u="sng" baseline="30000" dirty="0">
                <a:solidFill>
                  <a:schemeClr val="accent1"/>
                </a:solidFill>
                <a:hlinkClick r:id="rId8">
                  <a:extLst>
                    <a:ext uri="{A12FA001-AC4F-418D-AE19-62706E023703}">
                      <ahyp:hlinkClr xmlns:ahyp="http://schemas.microsoft.com/office/drawing/2018/hyperlinkcolor" val="tx"/>
                    </a:ext>
                  </a:extLst>
                </a:hlinkClick>
              </a:rPr>
              <a:t>st</a:t>
            </a:r>
            <a:r>
              <a:rPr lang="en-US" sz="2400" u="sng" dirty="0">
                <a:solidFill>
                  <a:schemeClr val="accent1"/>
                </a:solidFill>
                <a:hlinkClick r:id="rId8">
                  <a:extLst>
                    <a:ext uri="{A12FA001-AC4F-418D-AE19-62706E023703}">
                      <ahyp:hlinkClr xmlns:ahyp="http://schemas.microsoft.com/office/drawing/2018/hyperlinkcolor" val="tx"/>
                    </a:ext>
                  </a:extLst>
                </a:hlinkClick>
              </a:rPr>
              <a:t> CCLC website</a:t>
            </a:r>
            <a:endParaRPr lang="en-US" sz="2400" dirty="0">
              <a:solidFill>
                <a:schemeClr val="accent1"/>
              </a:solidFill>
            </a:endParaRPr>
          </a:p>
          <a:p>
            <a:pPr marL="0" lvl="0" indent="0" algn="r" rtl="0">
              <a:lnSpc>
                <a:spcPct val="90000"/>
              </a:lnSpc>
              <a:spcBef>
                <a:spcPts val="750"/>
              </a:spcBef>
              <a:spcAft>
                <a:spcPts val="0"/>
              </a:spcAft>
              <a:buClr>
                <a:schemeClr val="hlink"/>
              </a:buClr>
              <a:buSzPct val="100000"/>
              <a:buNone/>
            </a:pPr>
            <a:r>
              <a:rPr lang="en-US" sz="1600" u="sng" dirty="0">
                <a:solidFill>
                  <a:schemeClr val="hlink"/>
                </a:solidFill>
              </a:rPr>
              <a:t> </a:t>
            </a:r>
            <a:endParaRPr sz="2400" dirty="0"/>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1856</Words>
  <Application>Microsoft Office PowerPoint</Application>
  <PresentationFormat>Widescreen</PresentationFormat>
  <Paragraphs>131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vt:lpstr>
      <vt:lpstr>Roboto Serif</vt:lpstr>
      <vt:lpstr>Arial Black</vt:lpstr>
      <vt:lpstr>Arial</vt:lpstr>
      <vt:lpstr>Calibri</vt:lpstr>
      <vt:lpstr>Theme1</vt:lpstr>
      <vt:lpstr>TITLE IV, Part B Nita M. Lowrey 21st Century Community Learning Centers</vt:lpstr>
      <vt:lpstr>Overview:  Nita M. Lowey 21st Century Community Learning Centers TITLE IV B   It is the only Title program with a name that honors a U.S. Senator</vt:lpstr>
      <vt:lpstr>Purpose                  </vt:lpstr>
      <vt:lpstr>This is a competitive grant  (for 5 years)</vt:lpstr>
      <vt:lpstr>This is a competitive grant  (for 5 years)</vt:lpstr>
      <vt:lpstr>Reporting and Monitoring</vt:lpstr>
      <vt:lpstr>Supplement versus Supplant</vt:lpstr>
      <vt:lpstr>Data Reporting Requirements  The Department does not require any student identifiable data for our reports.</vt:lpstr>
      <vt:lpstr>Non-Regulatory Guidance</vt:lpstr>
      <vt:lpstr>CASA  Consolidated Accountability and Support Application</vt:lpstr>
      <vt:lpstr>Community of Practice</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IV, Part B Nita M. Lowrey 21st Century Community Learning Centers</dc:title>
  <dc:creator>Vic Jaras</dc:creator>
  <cp:lastModifiedBy>Albers, Lisa [IDOE]</cp:lastModifiedBy>
  <cp:revision>4</cp:revision>
  <dcterms:created xsi:type="dcterms:W3CDTF">2024-03-13T13:41:25Z</dcterms:created>
  <dcterms:modified xsi:type="dcterms:W3CDTF">2024-04-29T22:42:06Z</dcterms:modified>
</cp:coreProperties>
</file>