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Merriweather" panose="020B0604020202020204" charset="0"/>
      <p:regular r:id="rId37"/>
      <p:bold r:id="rId38"/>
      <p:italic r:id="rId39"/>
      <p:boldItalic r:id="rId40"/>
    </p:embeddedFont>
    <p:embeddedFont>
      <p:font typeface="Roboto" panose="020B0604020202020204" charset="0"/>
      <p:regular r:id="rId41"/>
      <p:bold r:id="rId42"/>
      <p:italic r:id="rId43"/>
      <p:boldItalic r:id="rId44"/>
    </p:embeddedFont>
    <p:embeddedFont>
      <p:font typeface="Roboto Serif"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jz8BTL7AzHFqXg5Z9Mh4Ay+//V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B9160C-30D2-424E-84C1-B12BF15985B4}">
  <a:tblStyle styleId="{29B9160C-30D2-424E-84C1-B12BF15985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1" autoAdjust="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
        <p:nvSpPr>
          <p:cNvPr id="33" name="Google Shape;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8db079dd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68db079dd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6b6db66cf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6b6db66cf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6b731f524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6b731f524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8db079dd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8db079dd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68db079dd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68db079dd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baf1207b0a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baf1207b0a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b731f524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6b731f524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6b731f524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6b731f524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  </a:t>
            </a:r>
            <a:endParaRPr sz="1200" dirty="0"/>
          </a:p>
        </p:txBody>
      </p:sp>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414c4005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b414c4005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
        <p:nvSpPr>
          <p:cNvPr id="40" name="Google Shape;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414c4005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414c4005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6b731f5242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6b731f524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97e4ff5c0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697e4ff5c0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b414c4005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b414c4005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b6db66cf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6b6db66cf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697e4ff5c0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697e4ff5c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6b6db66cf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6b6db66cf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97e4ff5c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697e4ff5c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697e4ff5c0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697e4ff5c0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6b731f5242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6b731f5242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ba8e50a1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ba8e50a1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8db079d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68db079d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af1207b0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baf1207b0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97e4ff5c0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697e4ff5c0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b414c4005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b414c4005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b731f524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6b731f524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414c4005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414c4005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6b6db66cf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6b6db66cf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6b6db66cf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6b6db66cf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6b6db66cf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6b6db66cf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sz="12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baf1207b0a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baf1207b0a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6b6db66cf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6b6db66cf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highlight>
                <a:schemeClr val="lt1"/>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7"/>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7"/>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7"/>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8"/>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8"/>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9"/>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9"/>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0"/>
        <p:cNvGrpSpPr/>
        <p:nvPr/>
      </p:nvGrpSpPr>
      <p:grpSpPr>
        <a:xfrm>
          <a:off x="0" y="0"/>
          <a:ext cx="0" cy="0"/>
          <a:chOff x="0" y="0"/>
          <a:chExt cx="0" cy="0"/>
        </a:xfrm>
      </p:grpSpPr>
      <p:sp>
        <p:nvSpPr>
          <p:cNvPr id="21" name="Google Shape;21;p10"/>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10"/>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4" name="Google Shape;24;p10"/>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10"/>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 name="Google Shape;26;p10"/>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7"/>
        <p:cNvGrpSpPr/>
        <p:nvPr/>
      </p:nvGrpSpPr>
      <p:grpSpPr>
        <a:xfrm>
          <a:off x="0" y="0"/>
          <a:ext cx="0" cy="0"/>
          <a:chOff x="0" y="0"/>
          <a:chExt cx="0" cy="0"/>
        </a:xfrm>
      </p:grpSpPr>
      <p:sp>
        <p:nvSpPr>
          <p:cNvPr id="28" name="Google Shape;28;p11"/>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1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2.ed.gov/about/inits/ed/non-public-education/files/esea-titleviii-guidance-2023.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educate.iowa.gov/pk-12/essa/guidance-allocations#title-ii-part-a-supporting-effective-instruc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ducate.iowa.gov/pk-12/essa/guidance-allocations#title-ii-part-a-supporting-effective-instruct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2.ed.gov/about/inits/ed/non-public-education/files/esea-titleviii-guidance-2023.pdf" TargetMode="External"/><Relationship Id="rId4" Type="http://schemas.openxmlformats.org/officeDocument/2006/relationships/hyperlink" Target="https://www2.ed.gov/policy/elsec/leg/essa/essatitleiipartaguidance.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amy.huebner@iowa.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277650" y="292750"/>
            <a:ext cx="11636700" cy="3232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endParaRPr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lvl="0" indent="0" algn="ctr" rtl="0">
              <a:lnSpc>
                <a:spcPct val="90000"/>
              </a:lnSpc>
              <a:spcBef>
                <a:spcPts val="0"/>
              </a:spcBef>
              <a:spcAft>
                <a:spcPts val="0"/>
              </a:spcAft>
              <a:buClr>
                <a:schemeClr val="lt1"/>
              </a:buClr>
              <a:buSzPts val="4500"/>
              <a:buFont typeface="Arial"/>
              <a:buNone/>
            </a:pP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Title II, Part A</a:t>
            </a:r>
            <a:endParaRPr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0" lvl="0" indent="0" algn="ctr" rtl="0">
              <a:lnSpc>
                <a:spcPct val="90000"/>
              </a:lnSpc>
              <a:spcBef>
                <a:spcPts val="0"/>
              </a:spcBef>
              <a:spcAft>
                <a:spcPts val="0"/>
              </a:spcAft>
              <a:buClr>
                <a:schemeClr val="lt1"/>
              </a:buClr>
              <a:buSzPts val="4500"/>
              <a:buFont typeface="Arial"/>
              <a:buNone/>
            </a:pP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Supporting Effective Instruction</a:t>
            </a:r>
            <a:endParaRPr sz="3900"/>
          </a:p>
          <a:p>
            <a:pPr marL="0" lvl="0" indent="0" algn="l" rtl="0">
              <a:lnSpc>
                <a:spcPct val="90000"/>
              </a:lnSpc>
              <a:spcBef>
                <a:spcPts val="0"/>
              </a:spcBef>
              <a:spcAft>
                <a:spcPts val="0"/>
              </a:spcAft>
              <a:buClr>
                <a:schemeClr val="lt1"/>
              </a:buClr>
              <a:buSzPts val="4500"/>
              <a:buFont typeface="Arial"/>
              <a:buNone/>
            </a:pPr>
            <a:endParaRPr sz="2650"/>
          </a:p>
          <a:p>
            <a:pPr marL="0" lvl="0" indent="0" algn="ctr" rtl="0">
              <a:lnSpc>
                <a:spcPct val="90000"/>
              </a:lnSpc>
              <a:spcBef>
                <a:spcPts val="0"/>
              </a:spcBef>
              <a:spcAft>
                <a:spcPts val="0"/>
              </a:spcAft>
              <a:buClr>
                <a:schemeClr val="lt1"/>
              </a:buClr>
              <a:buSzPts val="4500"/>
              <a:buFont typeface="Arial"/>
              <a:buNone/>
            </a:pPr>
            <a:endParaRPr sz="2650"/>
          </a:p>
        </p:txBody>
      </p:sp>
      <p:sp>
        <p:nvSpPr>
          <p:cNvPr id="36" name="Google Shape;36;p1"/>
          <p:cNvSpPr txBox="1">
            <a:spLocks noGrp="1"/>
          </p:cNvSpPr>
          <p:nvPr>
            <p:ph type="subTitle" idx="1"/>
          </p:nvPr>
        </p:nvSpPr>
        <p:spPr>
          <a:xfrm>
            <a:off x="277650" y="3731100"/>
            <a:ext cx="11636700" cy="12945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1100"/>
              <a:buNone/>
            </a:pPr>
            <a:r>
              <a:rPr lang="en-US" b="0"/>
              <a:t>Amy Huebner </a:t>
            </a:r>
            <a:endParaRPr b="0"/>
          </a:p>
          <a:p>
            <a:pPr marL="0" lvl="0" indent="0" algn="ctr" rtl="0">
              <a:lnSpc>
                <a:spcPct val="80000"/>
              </a:lnSpc>
              <a:spcBef>
                <a:spcPts val="0"/>
              </a:spcBef>
              <a:spcAft>
                <a:spcPts val="0"/>
              </a:spcAft>
              <a:buClr>
                <a:schemeClr val="dk1"/>
              </a:buClr>
              <a:buSzPts val="1100"/>
              <a:buNone/>
            </a:pPr>
            <a:r>
              <a:rPr lang="en-US" b="0"/>
              <a:t>Education Program Consultant</a:t>
            </a:r>
            <a:r>
              <a:rPr lang="en-US" sz="1600" b="0"/>
              <a:t> </a:t>
            </a:r>
            <a:endParaRPr b="0"/>
          </a:p>
          <a:p>
            <a:pPr marL="0" lvl="0" indent="0" algn="ctr" rtl="0">
              <a:lnSpc>
                <a:spcPct val="80000"/>
              </a:lnSpc>
              <a:spcBef>
                <a:spcPts val="0"/>
              </a:spcBef>
              <a:spcAft>
                <a:spcPts val="0"/>
              </a:spcAft>
              <a:buClr>
                <a:schemeClr val="dk1"/>
              </a:buClr>
              <a:buSzPts val="1100"/>
              <a:buNone/>
            </a:pPr>
            <a:r>
              <a:rPr lang="en-US" b="0"/>
              <a:t>Division of PK-12 Learning</a:t>
            </a:r>
            <a:endParaRPr b="0"/>
          </a:p>
          <a:p>
            <a:pPr marL="0" lvl="0" indent="0" algn="ctr" rtl="0">
              <a:lnSpc>
                <a:spcPct val="80000"/>
              </a:lnSpc>
              <a:spcBef>
                <a:spcPts val="0"/>
              </a:spcBef>
              <a:spcAft>
                <a:spcPts val="0"/>
              </a:spcAft>
              <a:buClr>
                <a:schemeClr val="dk1"/>
              </a:buClr>
              <a:buSzPts val="1100"/>
              <a:buNone/>
            </a:pPr>
            <a:r>
              <a:rPr lang="en-US" b="0"/>
              <a:t>Bureau of Federal Programs</a:t>
            </a:r>
            <a:endParaRPr b="0"/>
          </a:p>
          <a:p>
            <a:pPr marL="0" lvl="0" indent="0" algn="ctr" rtl="0">
              <a:lnSpc>
                <a:spcPct val="80000"/>
              </a:lnSpc>
              <a:spcBef>
                <a:spcPts val="0"/>
              </a:spcBef>
              <a:spcAft>
                <a:spcPts val="0"/>
              </a:spcAft>
              <a:buClr>
                <a:schemeClr val="dk1"/>
              </a:buClr>
              <a:buSzPts val="1100"/>
              <a:buNone/>
            </a:pPr>
            <a:r>
              <a:rPr lang="en-US" sz="1600" b="0"/>
              <a:t>  </a:t>
            </a:r>
            <a:endParaRPr/>
          </a:p>
        </p:txBody>
      </p:sp>
      <p:sp>
        <p:nvSpPr>
          <p:cNvPr id="37" name="Google Shape;37;p1"/>
          <p:cNvSpPr txBox="1"/>
          <p:nvPr/>
        </p:nvSpPr>
        <p:spPr>
          <a:xfrm>
            <a:off x="8355075" y="5976325"/>
            <a:ext cx="3570900" cy="652500"/>
          </a:xfrm>
          <a:prstGeom prst="rect">
            <a:avLst/>
          </a:prstGeom>
          <a:noFill/>
          <a:ln>
            <a:noFill/>
          </a:ln>
        </p:spPr>
        <p:txBody>
          <a:bodyPr spcFirstLastPara="1" wrap="square" lIns="91425" tIns="91425" rIns="91425" bIns="91425" anchor="t" anchorCtr="0">
            <a:noAutofit/>
          </a:bodyPr>
          <a:lstStyle/>
          <a:p>
            <a:pPr marL="914400" lvl="0" indent="457200" algn="l" rtl="0">
              <a:spcBef>
                <a:spcPts val="0"/>
              </a:spcBef>
              <a:spcAft>
                <a:spcPts val="0"/>
              </a:spcAft>
              <a:buNone/>
            </a:pPr>
            <a:r>
              <a:rPr lang="en-US" sz="2100" b="1">
                <a:solidFill>
                  <a:schemeClr val="lt1"/>
                </a:solidFill>
              </a:rPr>
              <a:t> </a:t>
            </a:r>
            <a:r>
              <a:rPr lang="en-US" sz="2400" b="1">
                <a:solidFill>
                  <a:schemeClr val="lt1"/>
                </a:solidFill>
              </a:rPr>
              <a:t>Spring 2024</a:t>
            </a:r>
            <a:endParaRPr sz="2400" b="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68db079ddd_0_8"/>
          <p:cNvSpPr txBox="1">
            <a:spLocks noGrp="1"/>
          </p:cNvSpPr>
          <p:nvPr>
            <p:ph type="title"/>
          </p:nvPr>
        </p:nvSpPr>
        <p:spPr>
          <a:xfrm>
            <a:off x="339225" y="-80975"/>
            <a:ext cx="11269800" cy="1179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dirty="0"/>
              <a:t>Evidence-Based Definition</a:t>
            </a:r>
            <a:endParaRPr sz="3900" dirty="0"/>
          </a:p>
          <a:p>
            <a:pPr marL="0" lvl="0" indent="0" algn="l" rtl="0">
              <a:spcBef>
                <a:spcPts val="0"/>
              </a:spcBef>
              <a:spcAft>
                <a:spcPts val="0"/>
              </a:spcAft>
              <a:buNone/>
            </a:pPr>
            <a:endParaRPr sz="3000" dirty="0"/>
          </a:p>
        </p:txBody>
      </p:sp>
      <p:sp>
        <p:nvSpPr>
          <p:cNvPr id="95" name="Google Shape;95;g268db079ddd_0_8"/>
          <p:cNvSpPr txBox="1">
            <a:spLocks noGrp="1"/>
          </p:cNvSpPr>
          <p:nvPr>
            <p:ph type="body" idx="1"/>
          </p:nvPr>
        </p:nvSpPr>
        <p:spPr>
          <a:xfrm>
            <a:off x="1142025" y="1806375"/>
            <a:ext cx="9664200" cy="42624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400"/>
              <a:t>Title II, Part A funds should be used to support an activity, strategy or intervention described in section 8101(21) A:</a:t>
            </a: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l" rtl="0">
              <a:lnSpc>
                <a:spcPct val="100000"/>
              </a:lnSpc>
              <a:spcBef>
                <a:spcPts val="0"/>
              </a:spcBef>
              <a:spcAft>
                <a:spcPts val="0"/>
              </a:spcAft>
              <a:buNone/>
            </a:pPr>
            <a:r>
              <a:rPr lang="en-US" sz="2400"/>
              <a:t>(i) demonstrates a statistically significant effect on improving student outcomes or other relevant outcomes based on ⎯</a:t>
            </a:r>
            <a:endParaRPr sz="2400"/>
          </a:p>
          <a:p>
            <a:pPr marL="0" lvl="0" indent="0" algn="l" rtl="0">
              <a:lnSpc>
                <a:spcPct val="100000"/>
              </a:lnSpc>
              <a:spcBef>
                <a:spcPts val="0"/>
              </a:spcBef>
              <a:spcAft>
                <a:spcPts val="0"/>
              </a:spcAft>
              <a:buNone/>
            </a:pPr>
            <a:endParaRPr sz="2400"/>
          </a:p>
          <a:p>
            <a:pPr marL="457200" lvl="0" indent="-381000" algn="l" rtl="0">
              <a:lnSpc>
                <a:spcPct val="100000"/>
              </a:lnSpc>
              <a:spcBef>
                <a:spcPts val="0"/>
              </a:spcBef>
              <a:spcAft>
                <a:spcPts val="0"/>
              </a:spcAft>
              <a:buSzPts val="2400"/>
              <a:buChar char="•"/>
            </a:pPr>
            <a:r>
              <a:rPr lang="en-US" sz="2400"/>
              <a:t>strong evidence </a:t>
            </a:r>
            <a:endParaRPr sz="2400"/>
          </a:p>
          <a:p>
            <a:pPr marL="457200" lvl="0" indent="-381000" algn="l" rtl="0">
              <a:lnSpc>
                <a:spcPct val="100000"/>
              </a:lnSpc>
              <a:spcBef>
                <a:spcPts val="0"/>
              </a:spcBef>
              <a:spcAft>
                <a:spcPts val="0"/>
              </a:spcAft>
              <a:buSzPts val="2400"/>
              <a:buChar char="•"/>
            </a:pPr>
            <a:r>
              <a:rPr lang="en-US" sz="2400"/>
              <a:t>moderate evidence</a:t>
            </a:r>
            <a:endParaRPr sz="2400"/>
          </a:p>
          <a:p>
            <a:pPr marL="457200" lvl="0" indent="-381000" algn="l" rtl="0">
              <a:lnSpc>
                <a:spcPct val="100000"/>
              </a:lnSpc>
              <a:spcBef>
                <a:spcPts val="0"/>
              </a:spcBef>
              <a:spcAft>
                <a:spcPts val="0"/>
              </a:spcAft>
              <a:buSzPts val="2400"/>
              <a:buChar char="•"/>
            </a:pPr>
            <a:r>
              <a:rPr lang="en-US" sz="2400"/>
              <a:t>promising evidence </a:t>
            </a: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l" rtl="0">
              <a:spcBef>
                <a:spcPts val="75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6b6db66cf4_0_38"/>
          <p:cNvSpPr txBox="1">
            <a:spLocks noGrp="1"/>
          </p:cNvSpPr>
          <p:nvPr>
            <p:ph type="title"/>
          </p:nvPr>
        </p:nvSpPr>
        <p:spPr>
          <a:xfrm>
            <a:off x="332050" y="0"/>
            <a:ext cx="11468400" cy="1133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900"/>
              <a:t>Evidence-Based Definition</a:t>
            </a:r>
            <a:endParaRPr sz="3900"/>
          </a:p>
          <a:p>
            <a:pPr marL="0" lvl="0" indent="0" algn="ctr" rtl="0">
              <a:spcBef>
                <a:spcPts val="0"/>
              </a:spcBef>
              <a:spcAft>
                <a:spcPts val="0"/>
              </a:spcAft>
              <a:buNone/>
            </a:pPr>
            <a:endParaRPr sz="3900"/>
          </a:p>
        </p:txBody>
      </p:sp>
      <p:sp>
        <p:nvSpPr>
          <p:cNvPr id="101" name="Google Shape;101;g26b6db66cf4_0_38"/>
          <p:cNvSpPr txBox="1">
            <a:spLocks noGrp="1"/>
          </p:cNvSpPr>
          <p:nvPr>
            <p:ph type="body" idx="1"/>
          </p:nvPr>
        </p:nvSpPr>
        <p:spPr>
          <a:xfrm>
            <a:off x="689100" y="1451325"/>
            <a:ext cx="10813800" cy="43791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Clr>
                <a:schemeClr val="dk1"/>
              </a:buClr>
              <a:buSzPts val="1100"/>
              <a:buFont typeface="Arial"/>
              <a:buNone/>
            </a:pPr>
            <a:r>
              <a:rPr lang="en-US" sz="2400"/>
              <a:t>(I) strong evidence from at least one well-designed and well-implemented experimental study; </a:t>
            </a:r>
            <a:endParaRPr sz="2400" b="1"/>
          </a:p>
          <a:p>
            <a:pPr marL="0" lvl="0" indent="0" algn="l" rtl="0">
              <a:lnSpc>
                <a:spcPct val="100000"/>
              </a:lnSpc>
              <a:spcBef>
                <a:spcPts val="0"/>
              </a:spcBef>
              <a:spcAft>
                <a:spcPts val="0"/>
              </a:spcAft>
              <a:buClr>
                <a:schemeClr val="dk1"/>
              </a:buClr>
              <a:buSzPts val="1100"/>
              <a:buFont typeface="Arial"/>
              <a:buNone/>
            </a:pPr>
            <a:r>
              <a:rPr lang="en-US" sz="2400"/>
              <a:t>(II) moderate evidence from at least one well-designed and well-implemented quasi-experimental study; </a:t>
            </a:r>
            <a:endParaRPr sz="2400"/>
          </a:p>
          <a:p>
            <a:pPr marL="0" lvl="0" indent="0" algn="l" rtl="0">
              <a:lnSpc>
                <a:spcPct val="100000"/>
              </a:lnSpc>
              <a:spcBef>
                <a:spcPts val="0"/>
              </a:spcBef>
              <a:spcAft>
                <a:spcPts val="0"/>
              </a:spcAft>
              <a:buClr>
                <a:schemeClr val="dk1"/>
              </a:buClr>
              <a:buSzPts val="1100"/>
              <a:buFont typeface="Arial"/>
              <a:buNone/>
            </a:pPr>
            <a:r>
              <a:rPr lang="en-US" sz="2400"/>
              <a:t>(III) promising evidence from at least one well-designed and well-implemented correlational study with statistical controls for selection bias</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t>
            </a:r>
            <a:endParaRPr sz="2100"/>
          </a:p>
          <a:p>
            <a:pPr marL="0" lvl="0" indent="0" algn="l" rtl="0">
              <a:spcBef>
                <a:spcPts val="75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6b731f5242_1_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sz="3900"/>
              <a:t>Evidence-Based Definition</a:t>
            </a:r>
            <a:endParaRPr/>
          </a:p>
        </p:txBody>
      </p:sp>
      <p:sp>
        <p:nvSpPr>
          <p:cNvPr id="107" name="Google Shape;107;g26b731f5242_1_5"/>
          <p:cNvSpPr txBox="1">
            <a:spLocks noGrp="1"/>
          </p:cNvSpPr>
          <p:nvPr>
            <p:ph type="body" idx="1"/>
          </p:nvPr>
        </p:nvSpPr>
        <p:spPr>
          <a:xfrm>
            <a:off x="689100" y="1806375"/>
            <a:ext cx="10813800" cy="40053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400"/>
              <a:t>(ii) (I) demonstrates a rationale based on high quality research findings or positive evaluation that such activity, strategy, or intervention is likely to improve student outcomes or other relevant outcomes; </a:t>
            </a:r>
            <a:r>
              <a:rPr lang="en-US" sz="2400" b="1"/>
              <a:t>and </a:t>
            </a:r>
            <a:endParaRPr sz="2400" b="1"/>
          </a:p>
          <a:p>
            <a:pPr marL="0" lvl="0" indent="0" algn="l" rtl="0">
              <a:lnSpc>
                <a:spcPct val="100000"/>
              </a:lnSpc>
              <a:spcBef>
                <a:spcPts val="0"/>
              </a:spcBef>
              <a:spcAft>
                <a:spcPts val="0"/>
              </a:spcAft>
              <a:buClr>
                <a:schemeClr val="dk1"/>
              </a:buClr>
              <a:buSzPts val="1100"/>
              <a:buFont typeface="Arial"/>
              <a:buNone/>
            </a:pPr>
            <a:r>
              <a:rPr lang="en-US" sz="2400"/>
              <a:t>(II) includes ongoing efforts to examine the effects of such activity, strategy, or interventio</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n</a:t>
            </a:r>
            <a:r>
              <a:rPr lang="en-US" sz="2400"/>
              <a:t>.</a:t>
            </a:r>
            <a:endParaRPr sz="2400"/>
          </a:p>
          <a:p>
            <a:pPr marL="0" lvl="0" indent="0" algn="l" rtl="0">
              <a:lnSpc>
                <a:spcPct val="100000"/>
              </a:lnSpc>
              <a:spcBef>
                <a:spcPts val="0"/>
              </a:spcBef>
              <a:spcAft>
                <a:spcPts val="0"/>
              </a:spcAft>
              <a:buClr>
                <a:schemeClr val="dk1"/>
              </a:buClr>
              <a:buSzPts val="1100"/>
              <a:buFont typeface="Arial"/>
              <a:buNone/>
            </a:pPr>
            <a:endParaRPr/>
          </a:p>
          <a:p>
            <a:pPr marL="0" lvl="0" indent="0" algn="l" rtl="0">
              <a:spcBef>
                <a:spcPts val="750"/>
              </a:spcBef>
              <a:spcAft>
                <a:spcPts val="0"/>
              </a:spcAft>
              <a:buClr>
                <a:schemeClr val="dk1"/>
              </a:buClr>
              <a:buSzPts val="1100"/>
              <a:buFont typeface="Arial"/>
              <a:buNone/>
            </a:pPr>
            <a:endParaRPr/>
          </a:p>
          <a:p>
            <a:pPr marL="0" lvl="0" indent="0" algn="l" rtl="0">
              <a:spcBef>
                <a:spcPts val="75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68db079ddd_0_21"/>
          <p:cNvSpPr txBox="1">
            <a:spLocks noGrp="1"/>
          </p:cNvSpPr>
          <p:nvPr>
            <p:ph type="title"/>
          </p:nvPr>
        </p:nvSpPr>
        <p:spPr>
          <a:xfrm>
            <a:off x="339225" y="0"/>
            <a:ext cx="11269800" cy="75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900"/>
              <a:t>Non-Regulatory Guidance</a:t>
            </a:r>
            <a:endParaRPr sz="3900"/>
          </a:p>
        </p:txBody>
      </p:sp>
      <p:sp>
        <p:nvSpPr>
          <p:cNvPr id="113" name="Google Shape;113;g268db079ddd_0_21"/>
          <p:cNvSpPr txBox="1">
            <a:spLocks noGrp="1"/>
          </p:cNvSpPr>
          <p:nvPr>
            <p:ph type="body" idx="1"/>
          </p:nvPr>
        </p:nvSpPr>
        <p:spPr>
          <a:xfrm>
            <a:off x="689112" y="1460499"/>
            <a:ext cx="10813800" cy="4351200"/>
          </a:xfrm>
          <a:prstGeom prst="rect">
            <a:avLst/>
          </a:prstGeom>
        </p:spPr>
        <p:txBody>
          <a:bodyPr spcFirstLastPara="1" wrap="square" lIns="91425" tIns="45700" rIns="91425" bIns="45700" anchor="ctr" anchorCtr="0">
            <a:normAutofit fontScale="92500"/>
          </a:bodyPr>
          <a:lstStyle/>
          <a:p>
            <a:pPr marL="0" lvl="0" indent="0" algn="ctr" rtl="0">
              <a:spcBef>
                <a:spcPts val="750"/>
              </a:spcBef>
              <a:spcAft>
                <a:spcPts val="0"/>
              </a:spcAft>
              <a:buNone/>
            </a:pPr>
            <a:r>
              <a:rPr lang="en-US" sz="3000" b="1">
                <a:latin typeface="Roboto Serif"/>
                <a:ea typeface="Roboto Serif"/>
                <a:cs typeface="Roboto Serif"/>
                <a:sym typeface="Roboto Serif"/>
              </a:rPr>
              <a:t>  </a:t>
            </a:r>
            <a:r>
              <a:rPr lang="en-US" sz="3900" b="1"/>
              <a:t>Strengthening Investments</a:t>
            </a:r>
            <a:endParaRPr sz="3900" b="1"/>
          </a:p>
          <a:p>
            <a:pPr marL="0" lvl="0" indent="0" algn="ctr" rtl="0">
              <a:spcBef>
                <a:spcPts val="750"/>
              </a:spcBef>
              <a:spcAft>
                <a:spcPts val="0"/>
              </a:spcAft>
              <a:buNone/>
            </a:pPr>
            <a:r>
              <a:rPr lang="en-US" b="1"/>
              <a:t> </a:t>
            </a:r>
            <a:r>
              <a:rPr lang="en-US" sz="2400" b="1"/>
              <a:t> Collaboration &amp; Partnerships with Nonpublic Schools</a:t>
            </a:r>
            <a:endParaRPr sz="2400" b="1"/>
          </a:p>
          <a:p>
            <a:pPr marL="0" lvl="0" indent="0" algn="l" rtl="0">
              <a:spcBef>
                <a:spcPts val="750"/>
              </a:spcBef>
              <a:spcAft>
                <a:spcPts val="0"/>
              </a:spcAft>
              <a:buNone/>
            </a:pPr>
            <a:endParaRPr sz="2400" b="1"/>
          </a:p>
          <a:p>
            <a:pPr marL="0" lvl="0" indent="0" algn="l" rtl="0">
              <a:spcBef>
                <a:spcPts val="750"/>
              </a:spcBef>
              <a:spcAft>
                <a:spcPts val="0"/>
              </a:spcAft>
              <a:buNone/>
            </a:pPr>
            <a:r>
              <a:rPr lang="en-US" sz="2400"/>
              <a:t>Equitable services and benefits</a:t>
            </a:r>
            <a:r>
              <a:rPr lang="en-US" sz="2400" b="1"/>
              <a:t> </a:t>
            </a:r>
            <a:r>
              <a:rPr lang="en-US" sz="2400"/>
              <a:t>are for students and educators such as teachers or other eligible educational personnel.</a:t>
            </a:r>
            <a:endParaRPr sz="2400"/>
          </a:p>
          <a:p>
            <a:pPr marL="0" lvl="0" indent="0" algn="l" rtl="0">
              <a:spcBef>
                <a:spcPts val="750"/>
              </a:spcBef>
              <a:spcAft>
                <a:spcPts val="0"/>
              </a:spcAft>
              <a:buNone/>
            </a:pPr>
            <a:endParaRPr sz="2400"/>
          </a:p>
          <a:p>
            <a:pPr marL="0" lvl="0" indent="0" algn="l" rtl="0">
              <a:spcBef>
                <a:spcPts val="750"/>
              </a:spcBef>
              <a:spcAft>
                <a:spcPts val="0"/>
              </a:spcAft>
              <a:buNone/>
            </a:pPr>
            <a:r>
              <a:rPr lang="en-US" sz="2400"/>
              <a:t>ESEA section 8501 outlines the provisions under which eligible nonpublic school children and educators are provided equitable services.  </a:t>
            </a:r>
            <a:endParaRPr sz="2400"/>
          </a:p>
          <a:p>
            <a:pPr marL="0" lvl="0" indent="0" algn="l" rtl="0">
              <a:spcBef>
                <a:spcPts val="750"/>
              </a:spcBef>
              <a:spcAft>
                <a:spcPts val="0"/>
              </a:spcAft>
              <a:buNone/>
            </a:pPr>
            <a:endParaRPr sz="2400"/>
          </a:p>
          <a:p>
            <a:pPr marL="0" lvl="0" indent="0" algn="l" rtl="0">
              <a:spcBef>
                <a:spcPts val="750"/>
              </a:spcBef>
              <a:spcAft>
                <a:spcPts val="0"/>
              </a:spcAft>
              <a:buNone/>
            </a:pPr>
            <a:r>
              <a:rPr lang="en-US" sz="2400"/>
              <a:t>The LEA must provide services if funds are received under an ESEA program.</a:t>
            </a:r>
            <a:endParaRPr sz="2400"/>
          </a:p>
          <a:p>
            <a:pPr marL="0" lvl="0" indent="0" algn="l" rtl="0">
              <a:spcBef>
                <a:spcPts val="750"/>
              </a:spcBef>
              <a:spcAft>
                <a:spcPts val="0"/>
              </a:spcAft>
              <a:buNone/>
            </a:pPr>
            <a:endParaRPr sz="2400"/>
          </a:p>
          <a:p>
            <a:pPr marL="0" lvl="0" indent="0" algn="r" rtl="0">
              <a:spcBef>
                <a:spcPts val="750"/>
              </a:spcBef>
              <a:spcAft>
                <a:spcPts val="0"/>
              </a:spcAft>
              <a:buNone/>
            </a:pPr>
            <a:r>
              <a:rPr lang="en-US" sz="1600" u="sng">
                <a:solidFill>
                  <a:schemeClr val="hlink"/>
                </a:solidFill>
                <a:hlinkClick r:id="rId3"/>
              </a:rPr>
              <a:t>Title VIII, Part F Non-Regulatory Guidance</a:t>
            </a:r>
            <a:r>
              <a:rPr lang="en-US" sz="2400"/>
              <a:t>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68db079ddd_0_2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   </a:t>
            </a:r>
            <a:endParaRPr/>
          </a:p>
          <a:p>
            <a:pPr marL="0" lvl="0" indent="0" algn="ctr" rtl="0">
              <a:spcBef>
                <a:spcPts val="0"/>
              </a:spcBef>
              <a:spcAft>
                <a:spcPts val="0"/>
              </a:spcAft>
              <a:buNone/>
            </a:pPr>
            <a:r>
              <a:rPr lang="en-US" sz="4344"/>
              <a:t>Consultation</a:t>
            </a:r>
            <a:endParaRPr sz="4344"/>
          </a:p>
          <a:p>
            <a:pPr marL="0" lvl="0" indent="0" algn="l" rtl="0">
              <a:spcBef>
                <a:spcPts val="0"/>
              </a:spcBef>
              <a:spcAft>
                <a:spcPts val="0"/>
              </a:spcAft>
              <a:buNone/>
            </a:pPr>
            <a:r>
              <a:rPr lang="en-US" sz="3900"/>
              <a:t>    </a:t>
            </a:r>
            <a:endParaRPr sz="3900"/>
          </a:p>
        </p:txBody>
      </p:sp>
      <p:sp>
        <p:nvSpPr>
          <p:cNvPr id="119" name="Google Shape;119;g268db079ddd_0_29"/>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81000" algn="l" rtl="0">
              <a:lnSpc>
                <a:spcPct val="80000"/>
              </a:lnSpc>
              <a:spcBef>
                <a:spcPts val="750"/>
              </a:spcBef>
              <a:spcAft>
                <a:spcPts val="0"/>
              </a:spcAft>
              <a:buSzPts val="2400"/>
              <a:buChar char="●"/>
            </a:pPr>
            <a:r>
              <a:rPr lang="en-US" sz="2400"/>
              <a:t>LEA contacts the nonpublic school; however, the nonpublic school may contact public and the State ombudsman may also become involved in some capacity, if necessar</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y.  </a:t>
            </a:r>
            <a:endParaRPr sz="2400"/>
          </a:p>
          <a:p>
            <a:pPr marL="457200" lvl="0" indent="-381000" algn="l" rtl="0">
              <a:lnSpc>
                <a:spcPct val="80000"/>
              </a:lnSpc>
              <a:spcBef>
                <a:spcPts val="0"/>
              </a:spcBef>
              <a:spcAft>
                <a:spcPts val="0"/>
              </a:spcAft>
              <a:buSzPts val="2400"/>
              <a:buChar char="●"/>
            </a:pPr>
            <a:r>
              <a:rPr lang="en-US" sz="2400"/>
              <a:t>Intent to Participate Document - LEA may set a reasonable deadline for participation confirmation, and may provide a written affirmation including reasoning for not allowing activity and/or use of contractor. </a:t>
            </a:r>
            <a:endParaRPr sz="2400"/>
          </a:p>
          <a:p>
            <a:pPr marL="457200" lvl="0" indent="-381000" algn="l" rtl="0">
              <a:lnSpc>
                <a:spcPct val="80000"/>
              </a:lnSpc>
              <a:spcBef>
                <a:spcPts val="0"/>
              </a:spcBef>
              <a:spcAft>
                <a:spcPts val="0"/>
              </a:spcAft>
              <a:buSzPts val="2400"/>
              <a:buChar char="●"/>
            </a:pPr>
            <a:r>
              <a:rPr lang="en-US" sz="2400"/>
              <a:t>Record of agenda, topics for discussion, &amp; decisions should be kept in consultation. </a:t>
            </a:r>
            <a:endParaRPr sz="2400"/>
          </a:p>
          <a:p>
            <a:pPr marL="457200" lvl="0" indent="-381000" algn="l" rtl="0">
              <a:lnSpc>
                <a:spcPct val="80000"/>
              </a:lnSpc>
              <a:spcBef>
                <a:spcPts val="0"/>
              </a:spcBef>
              <a:spcAft>
                <a:spcPts val="0"/>
              </a:spcAft>
              <a:buSzPts val="2400"/>
              <a:buChar char="●"/>
            </a:pPr>
            <a:r>
              <a:rPr lang="en-US" sz="2400"/>
              <a:t>Remember, it is important to maintain a record of notes including those in attendance.  </a:t>
            </a:r>
            <a:endParaRPr sz="2400"/>
          </a:p>
          <a:p>
            <a:pPr marL="457200" lvl="0" indent="0" algn="l" rtl="0">
              <a:lnSpc>
                <a:spcPct val="80000"/>
              </a:lnSpc>
              <a:spcBef>
                <a:spcPts val="750"/>
              </a:spcBef>
              <a:spcAft>
                <a:spcPts val="0"/>
              </a:spcAft>
              <a:buNone/>
            </a:pP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baf1207b0a_2_12"/>
          <p:cNvSpPr txBox="1">
            <a:spLocks noGrp="1"/>
          </p:cNvSpPr>
          <p:nvPr>
            <p:ph type="title"/>
          </p:nvPr>
        </p:nvSpPr>
        <p:spPr>
          <a:xfrm>
            <a:off x="892800" y="-208375"/>
            <a:ext cx="10515600" cy="15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endParaRPr sz="3900"/>
          </a:p>
          <a:p>
            <a:pPr marL="0" lvl="0" indent="0" algn="ctr" rtl="0">
              <a:spcBef>
                <a:spcPts val="0"/>
              </a:spcBef>
              <a:spcAft>
                <a:spcPts val="0"/>
              </a:spcAft>
              <a:buClr>
                <a:schemeClr val="dk1"/>
              </a:buClr>
              <a:buSzPts val="1100"/>
              <a:buFont typeface="Arial"/>
              <a:buNone/>
            </a:pPr>
            <a:r>
              <a:rPr lang="en-US" sz="3900"/>
              <a:t>Consultation</a:t>
            </a:r>
            <a:endParaRPr sz="3900"/>
          </a:p>
          <a:p>
            <a:pPr marL="0" lvl="0" indent="0" algn="ctr" rtl="0">
              <a:spcBef>
                <a:spcPts val="0"/>
              </a:spcBef>
              <a:spcAft>
                <a:spcPts val="0"/>
              </a:spcAft>
              <a:buNone/>
            </a:pPr>
            <a:endParaRPr sz="3900"/>
          </a:p>
        </p:txBody>
      </p:sp>
      <p:sp>
        <p:nvSpPr>
          <p:cNvPr id="125" name="Google Shape;125;g2baf1207b0a_2_12"/>
          <p:cNvSpPr txBox="1">
            <a:spLocks noGrp="1"/>
          </p:cNvSpPr>
          <p:nvPr>
            <p:ph type="body" idx="1"/>
          </p:nvPr>
        </p:nvSpPr>
        <p:spPr>
          <a:xfrm>
            <a:off x="892800" y="1334523"/>
            <a:ext cx="5157900" cy="6096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sz="2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Framework</a:t>
            </a:r>
            <a:endParaRPr sz="2900"/>
          </a:p>
        </p:txBody>
      </p:sp>
      <p:pic>
        <p:nvPicPr>
          <p:cNvPr id="126" name="Google Shape;126;g2baf1207b0a_2_12" descr="Cycle graph indicating the repeating Framework process."/>
          <p:cNvPicPr preferRelativeResize="0"/>
          <p:nvPr/>
        </p:nvPicPr>
        <p:blipFill>
          <a:blip r:embed="rId3">
            <a:alphaModFix/>
          </a:blip>
          <a:stretch>
            <a:fillRect/>
          </a:stretch>
        </p:blipFill>
        <p:spPr>
          <a:xfrm>
            <a:off x="5941823" y="1334525"/>
            <a:ext cx="5767477" cy="4785775"/>
          </a:xfrm>
          <a:prstGeom prst="rect">
            <a:avLst/>
          </a:prstGeom>
          <a:noFill/>
          <a:ln>
            <a:noFill/>
          </a:ln>
        </p:spPr>
      </p:pic>
      <p:sp>
        <p:nvSpPr>
          <p:cNvPr id="127" name="Google Shape;127;g2baf1207b0a_2_12"/>
          <p:cNvSpPr txBox="1">
            <a:spLocks noGrp="1"/>
          </p:cNvSpPr>
          <p:nvPr>
            <p:ph type="body" idx="2"/>
          </p:nvPr>
        </p:nvSpPr>
        <p:spPr>
          <a:xfrm>
            <a:off x="892799" y="2047403"/>
            <a:ext cx="5157900" cy="36846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0"/>
              </a:spcBef>
              <a:spcAft>
                <a:spcPts val="0"/>
              </a:spcAft>
              <a:buNone/>
            </a:pPr>
            <a:endParaRPr sz="2400" b="1"/>
          </a:p>
          <a:p>
            <a:pPr marL="0" lvl="0" indent="0" algn="ctr" rtl="0">
              <a:spcBef>
                <a:spcPts val="0"/>
              </a:spcBef>
              <a:spcAft>
                <a:spcPts val="0"/>
              </a:spcAft>
              <a:buClr>
                <a:schemeClr val="dk1"/>
              </a:buClr>
              <a:buSzPts val="1100"/>
              <a:buFont typeface="Arial"/>
              <a:buNone/>
            </a:pPr>
            <a:r>
              <a:rPr lang="en-US" sz="2400" b="1"/>
              <a:t>Assessment of Needs</a:t>
            </a:r>
            <a:endParaRPr sz="2400" b="1"/>
          </a:p>
          <a:p>
            <a:pPr marL="0" lvl="0" indent="0" algn="ctr" rtl="0">
              <a:spcBef>
                <a:spcPts val="0"/>
              </a:spcBef>
              <a:spcAft>
                <a:spcPts val="0"/>
              </a:spcAft>
              <a:buClr>
                <a:schemeClr val="dk1"/>
              </a:buClr>
              <a:buSzPts val="1100"/>
              <a:buFont typeface="Arial"/>
              <a:buNone/>
            </a:pPr>
            <a:r>
              <a:rPr lang="en-US" sz="2400" b="1"/>
              <a:t>🠋</a:t>
            </a:r>
            <a:endParaRPr sz="2400" b="1"/>
          </a:p>
          <a:p>
            <a:pPr marL="0" lvl="0" indent="0" algn="ctr" rtl="0">
              <a:spcBef>
                <a:spcPts val="0"/>
              </a:spcBef>
              <a:spcAft>
                <a:spcPts val="0"/>
              </a:spcAft>
              <a:buClr>
                <a:schemeClr val="dk1"/>
              </a:buClr>
              <a:buSzPts val="1100"/>
              <a:buFont typeface="Arial"/>
              <a:buNone/>
            </a:pPr>
            <a:r>
              <a:rPr lang="en-US" sz="2400" b="1"/>
              <a:t>Evidence-Based Approach</a:t>
            </a:r>
            <a:endParaRPr sz="2400" b="1"/>
          </a:p>
          <a:p>
            <a:pPr marL="0" lvl="0" indent="0" algn="ctr" rtl="0">
              <a:spcBef>
                <a:spcPts val="0"/>
              </a:spcBef>
              <a:spcAft>
                <a:spcPts val="0"/>
              </a:spcAft>
              <a:buClr>
                <a:schemeClr val="dk1"/>
              </a:buClr>
              <a:buSzPts val="1100"/>
              <a:buFont typeface="Arial"/>
              <a:buNone/>
            </a:pPr>
            <a:r>
              <a:rPr lang="en-US" sz="2400" b="1"/>
              <a:t>🠋</a:t>
            </a:r>
            <a:endParaRPr sz="2400" b="1"/>
          </a:p>
          <a:p>
            <a:pPr marL="0" lvl="0" indent="0" algn="ctr" rtl="0">
              <a:spcBef>
                <a:spcPts val="0"/>
              </a:spcBef>
              <a:spcAft>
                <a:spcPts val="0"/>
              </a:spcAft>
              <a:buClr>
                <a:schemeClr val="dk1"/>
              </a:buClr>
              <a:buSzPts val="1100"/>
              <a:buFont typeface="Arial"/>
              <a:buNone/>
            </a:pPr>
            <a:r>
              <a:rPr lang="en-US" sz="2400" b="1"/>
              <a:t>Plan for Implementation</a:t>
            </a:r>
            <a:endParaRPr sz="2400" b="1"/>
          </a:p>
          <a:p>
            <a:pPr marL="0" lvl="0" indent="0" algn="ctr" rtl="0">
              <a:spcBef>
                <a:spcPts val="0"/>
              </a:spcBef>
              <a:spcAft>
                <a:spcPts val="0"/>
              </a:spcAft>
              <a:buClr>
                <a:schemeClr val="dk1"/>
              </a:buClr>
              <a:buSzPts val="1100"/>
              <a:buFont typeface="Arial"/>
              <a:buNone/>
            </a:pPr>
            <a:r>
              <a:rPr lang="en-US" sz="2400" b="1"/>
              <a:t>🠋</a:t>
            </a:r>
            <a:endParaRPr sz="2400" b="1"/>
          </a:p>
          <a:p>
            <a:pPr marL="0" lvl="0" indent="0" algn="ctr" rtl="0">
              <a:spcBef>
                <a:spcPts val="0"/>
              </a:spcBef>
              <a:spcAft>
                <a:spcPts val="0"/>
              </a:spcAft>
              <a:buClr>
                <a:schemeClr val="dk1"/>
              </a:buClr>
              <a:buSzPts val="1100"/>
              <a:buFont typeface="Arial"/>
              <a:buNone/>
            </a:pPr>
            <a:r>
              <a:rPr lang="en-US" sz="2400" b="1"/>
              <a:t>Implementation of Activity</a:t>
            </a:r>
            <a:endParaRPr sz="2400" b="1"/>
          </a:p>
          <a:p>
            <a:pPr marL="0" lvl="0" indent="0" algn="ctr" rtl="0">
              <a:spcBef>
                <a:spcPts val="0"/>
              </a:spcBef>
              <a:spcAft>
                <a:spcPts val="0"/>
              </a:spcAft>
              <a:buClr>
                <a:schemeClr val="dk1"/>
              </a:buClr>
              <a:buSzPts val="1100"/>
              <a:buFont typeface="Arial"/>
              <a:buNone/>
            </a:pPr>
            <a:r>
              <a:rPr lang="en-US" sz="2400" b="1"/>
              <a:t>🠋</a:t>
            </a:r>
            <a:endParaRPr sz="2400" b="1"/>
          </a:p>
          <a:p>
            <a:pPr marL="0" lvl="0" indent="0" algn="ctr" rtl="0">
              <a:spcBef>
                <a:spcPts val="0"/>
              </a:spcBef>
              <a:spcAft>
                <a:spcPts val="0"/>
              </a:spcAft>
              <a:buClr>
                <a:schemeClr val="dk1"/>
              </a:buClr>
              <a:buSzPts val="1100"/>
              <a:buFont typeface="Arial"/>
              <a:buNone/>
            </a:pPr>
            <a:r>
              <a:rPr lang="en-US" sz="2400" b="1"/>
              <a:t>Reflection on Impact</a:t>
            </a:r>
            <a:endParaRPr sz="2400"/>
          </a:p>
        </p:txBody>
      </p:sp>
      <p:sp>
        <p:nvSpPr>
          <p:cNvPr id="128" name="Google Shape;128;g2baf1207b0a_2_12"/>
          <p:cNvSpPr txBox="1"/>
          <p:nvPr/>
        </p:nvSpPr>
        <p:spPr>
          <a:xfrm>
            <a:off x="961775" y="6120300"/>
            <a:ext cx="10816500" cy="52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rPr>
              <a:t>U.S. Department of Education Non-Regulatory Guidance Title II, Part A of the Elementary and Secondary Education Act of 1965, as Amended by the Every Student Succeeds Act of 2015 September 27, 2016</a:t>
            </a:r>
            <a:endParaRPr sz="1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b731f5242_0_7"/>
          <p:cNvSpPr txBox="1">
            <a:spLocks noGrp="1"/>
          </p:cNvSpPr>
          <p:nvPr>
            <p:ph type="title"/>
          </p:nvPr>
        </p:nvSpPr>
        <p:spPr>
          <a:xfrm>
            <a:off x="339225" y="-1"/>
            <a:ext cx="11269800" cy="968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a:t>Needs Assessment</a:t>
            </a:r>
            <a:endParaRPr sz="3900"/>
          </a:p>
        </p:txBody>
      </p:sp>
      <p:sp>
        <p:nvSpPr>
          <p:cNvPr id="134" name="Google Shape;134;g26b731f5242_0_7"/>
          <p:cNvSpPr txBox="1">
            <a:spLocks noGrp="1"/>
          </p:cNvSpPr>
          <p:nvPr>
            <p:ph type="body" idx="1"/>
          </p:nvPr>
        </p:nvSpPr>
        <p:spPr>
          <a:xfrm>
            <a:off x="689100" y="1460500"/>
            <a:ext cx="10813800" cy="5014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b="1"/>
              <a:t>Data Depicts Need for Professional Development:                                                                 </a:t>
            </a:r>
            <a:endParaRPr sz="2400" b="1"/>
          </a:p>
          <a:p>
            <a:pPr marL="457200" lvl="0" indent="-381000" algn="l" rtl="0">
              <a:lnSpc>
                <a:spcPct val="115000"/>
              </a:lnSpc>
              <a:spcBef>
                <a:spcPts val="1200"/>
              </a:spcBef>
              <a:spcAft>
                <a:spcPts val="0"/>
              </a:spcAft>
              <a:buSzPts val="2400"/>
              <a:buChar char="●"/>
            </a:pPr>
            <a:r>
              <a:rPr lang="en-US" sz="2400"/>
              <a:t>What is the need showing?  In (core) academic areas?  For staff?   </a:t>
            </a:r>
            <a:endParaRPr sz="2400"/>
          </a:p>
          <a:p>
            <a:pPr marL="457200" lvl="0" indent="-381000" algn="l" rtl="0">
              <a:lnSpc>
                <a:spcPct val="115000"/>
              </a:lnSpc>
              <a:spcBef>
                <a:spcPts val="0"/>
              </a:spcBef>
              <a:spcAft>
                <a:spcPts val="0"/>
              </a:spcAft>
              <a:buSzPts val="2400"/>
              <a:buChar char="●"/>
            </a:pPr>
            <a:r>
              <a:rPr lang="en-US" sz="2400"/>
              <a:t>Is there a need for highly qualified and highly effective teachers?  What content knowledge or knowledge of effective strategies might supplement the effectiveness of teachers?</a:t>
            </a:r>
            <a:endParaRPr sz="2400"/>
          </a:p>
          <a:p>
            <a:pPr marL="457200" lvl="0" indent="-381000" algn="l" rtl="0">
              <a:lnSpc>
                <a:spcPct val="115000"/>
              </a:lnSpc>
              <a:spcBef>
                <a:spcPts val="0"/>
              </a:spcBef>
              <a:spcAft>
                <a:spcPts val="0"/>
              </a:spcAft>
              <a:buSzPts val="2400"/>
              <a:buChar char="●"/>
            </a:pPr>
            <a:r>
              <a:rPr lang="en-US" sz="2400"/>
              <a:t>What is the impact of services?  How will the services be monitored and evaluated to determine the impact towards the activity or activities and the teacher effectiveness?  </a:t>
            </a:r>
            <a:endParaRPr sz="2400"/>
          </a:p>
          <a:p>
            <a:pPr marL="457200" lvl="0" indent="-381000" algn="l" rtl="0">
              <a:lnSpc>
                <a:spcPct val="115000"/>
              </a:lnSpc>
              <a:spcBef>
                <a:spcPts val="0"/>
              </a:spcBef>
              <a:spcAft>
                <a:spcPts val="0"/>
              </a:spcAft>
              <a:buSzPts val="2400"/>
              <a:buChar char="●"/>
            </a:pPr>
            <a:r>
              <a:rPr lang="en-US" sz="2400"/>
              <a:t>What is working?  What supplemental professional development could enhance the effectiveness?  Is data showing a need for a new program(s) to supplement what is currently in place?  </a:t>
            </a:r>
            <a:endParaRPr sz="2400"/>
          </a:p>
          <a:p>
            <a:pPr marL="0" lvl="0" indent="0" algn="l" rtl="0">
              <a:spcBef>
                <a:spcPts val="1200"/>
              </a:spcBef>
              <a:spcAft>
                <a:spcPts val="0"/>
              </a:spcAft>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6b731f5242_0_15"/>
          <p:cNvSpPr txBox="1">
            <a:spLocks noGrp="1"/>
          </p:cNvSpPr>
          <p:nvPr>
            <p:ph type="title"/>
          </p:nvPr>
        </p:nvSpPr>
        <p:spPr>
          <a:xfrm>
            <a:off x="339225" y="-208375"/>
            <a:ext cx="11269800" cy="1158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a:t>Needs Assessment</a:t>
            </a:r>
            <a:endParaRPr sz="3900"/>
          </a:p>
        </p:txBody>
      </p:sp>
      <p:sp>
        <p:nvSpPr>
          <p:cNvPr id="140" name="Google Shape;140;g26b731f5242_0_15"/>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2400" b="1"/>
              <a:t>Data Depicts Need for Class Size (Public LEAs Only):                                                                 </a:t>
            </a:r>
            <a:endParaRPr sz="2400" b="1"/>
          </a:p>
          <a:p>
            <a:pPr marL="457200" lvl="0" indent="-381000" algn="l" rtl="0">
              <a:lnSpc>
                <a:spcPct val="115000"/>
              </a:lnSpc>
              <a:spcBef>
                <a:spcPts val="1200"/>
              </a:spcBef>
              <a:spcAft>
                <a:spcPts val="0"/>
              </a:spcAft>
              <a:buSzPts val="2400"/>
              <a:buChar char="●"/>
            </a:pPr>
            <a:r>
              <a:rPr lang="en-US" sz="2400"/>
              <a:t>What is the elementary school with the largest average class size or the largest average class size by grade level? </a:t>
            </a:r>
            <a:endParaRPr sz="2400"/>
          </a:p>
          <a:p>
            <a:pPr marL="457200" lvl="0" indent="-381000" algn="l" rtl="0">
              <a:lnSpc>
                <a:spcPct val="115000"/>
              </a:lnSpc>
              <a:spcBef>
                <a:spcPts val="0"/>
              </a:spcBef>
              <a:spcAft>
                <a:spcPts val="0"/>
              </a:spcAft>
              <a:buSzPts val="2400"/>
              <a:buChar char="●"/>
            </a:pPr>
            <a:r>
              <a:rPr lang="en-US" sz="2400"/>
              <a:t>What teachers are determined to be highly effective?</a:t>
            </a:r>
            <a:endParaRPr sz="2400"/>
          </a:p>
          <a:p>
            <a:pPr marL="457200" lvl="0" indent="-381000" algn="l" rtl="0">
              <a:lnSpc>
                <a:spcPct val="115000"/>
              </a:lnSpc>
              <a:spcBef>
                <a:spcPts val="0"/>
              </a:spcBef>
              <a:spcAft>
                <a:spcPts val="0"/>
              </a:spcAft>
              <a:buSzPts val="2400"/>
              <a:buChar char="●"/>
            </a:pPr>
            <a:r>
              <a:rPr lang="en-US" sz="2400"/>
              <a:t>How are low achieving students ensured access to those educators determined to be highly qualified </a:t>
            </a:r>
            <a:r>
              <a:rPr lang="en-US" sz="2400" b="1"/>
              <a:t>and </a:t>
            </a:r>
            <a:r>
              <a:rPr lang="en-US" sz="2400"/>
              <a:t>highly effective?</a:t>
            </a:r>
            <a:endParaRPr sz="2400"/>
          </a:p>
          <a:p>
            <a:pPr marL="0" lvl="0" indent="0" algn="l" rtl="0">
              <a:spcBef>
                <a:spcPts val="1200"/>
              </a:spcBef>
              <a:spcAft>
                <a:spcPts val="0"/>
              </a:spcAft>
              <a:buClr>
                <a:schemeClr val="dk1"/>
              </a:buClr>
              <a:buSzPts val="1100"/>
              <a:buFont typeface="Arial"/>
              <a:buNone/>
            </a:pPr>
            <a:endParaRPr sz="2800"/>
          </a:p>
          <a:p>
            <a:pPr marL="0" lvl="0" indent="0" algn="l" rtl="0">
              <a:spcBef>
                <a:spcPts val="75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3900"/>
              <a:t>Consolidated Application</a:t>
            </a:r>
            <a:r>
              <a:rPr lang="en-US" sz="3900">
                <a:latin typeface="Merriweather"/>
                <a:ea typeface="Merriweather"/>
                <a:cs typeface="Merriweather"/>
                <a:sym typeface="Merriweather"/>
              </a:rPr>
              <a:t> </a:t>
            </a:r>
            <a:endParaRPr sz="3900"/>
          </a:p>
        </p:txBody>
      </p:sp>
      <p:sp>
        <p:nvSpPr>
          <p:cNvPr id="146" name="Google Shape;146;p3"/>
          <p:cNvSpPr txBox="1">
            <a:spLocks noGrp="1"/>
          </p:cNvSpPr>
          <p:nvPr>
            <p:ph type="body" idx="1"/>
          </p:nvPr>
        </p:nvSpPr>
        <p:spPr>
          <a:xfrm>
            <a:off x="339225" y="981450"/>
            <a:ext cx="10813800" cy="3401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n-US" sz="2400" b="1"/>
              <a:t>Consolidated Accountability and Support Application Contact</a:t>
            </a:r>
            <a:endParaRPr sz="2400" b="1"/>
          </a:p>
          <a:p>
            <a:pPr marL="0" lvl="0" indent="0" algn="l" rtl="0">
              <a:lnSpc>
                <a:spcPct val="100000"/>
              </a:lnSpc>
              <a:spcBef>
                <a:spcPts val="0"/>
              </a:spcBef>
              <a:spcAft>
                <a:spcPts val="0"/>
              </a:spcAft>
              <a:buNone/>
            </a:pPr>
            <a:endParaRPr sz="2400" b="1"/>
          </a:p>
          <a:p>
            <a:pPr marL="457200" lvl="0" indent="-381000" algn="l" rtl="0">
              <a:lnSpc>
                <a:spcPct val="100000"/>
              </a:lnSpc>
              <a:spcBef>
                <a:spcPts val="0"/>
              </a:spcBef>
              <a:spcAft>
                <a:spcPts val="0"/>
              </a:spcAft>
              <a:buSzPts val="2400"/>
              <a:buChar char="●"/>
            </a:pPr>
            <a:r>
              <a:rPr lang="en-US" sz="2400"/>
              <a:t>Additional questions or information is sometimes necessary or needed by the Iowa Department of Education.  </a:t>
            </a:r>
            <a:endParaRPr sz="2400"/>
          </a:p>
          <a:p>
            <a:pPr marL="457200" lvl="0" indent="-381000" algn="l" rtl="0">
              <a:lnSpc>
                <a:spcPct val="100000"/>
              </a:lnSpc>
              <a:spcBef>
                <a:spcPts val="0"/>
              </a:spcBef>
              <a:spcAft>
                <a:spcPts val="0"/>
              </a:spcAft>
              <a:buSzPts val="24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Please keep the contact updated - Name, Email, Phone, Position</a:t>
            </a:r>
            <a:endParaRPr sz="2400"/>
          </a:p>
          <a:p>
            <a:pPr marL="0" lvl="0" indent="0" algn="l" rtl="0">
              <a:lnSpc>
                <a:spcPct val="100000"/>
              </a:lnSpc>
              <a:spcBef>
                <a:spcPts val="0"/>
              </a:spcBef>
              <a:spcAft>
                <a:spcPts val="0"/>
              </a:spcAft>
              <a:buClr>
                <a:schemeClr val="dk1"/>
              </a:buClr>
              <a:buSzPts val="1100"/>
              <a:buNone/>
            </a:pPr>
            <a:r>
              <a:rPr lang="en-US" sz="2400"/>
              <a:t> </a:t>
            </a:r>
            <a:endParaRPr sz="2400"/>
          </a:p>
          <a:p>
            <a:pPr marL="171450" lvl="0" indent="0" algn="l" rtl="0">
              <a:lnSpc>
                <a:spcPct val="90000"/>
              </a:lnSpc>
              <a:spcBef>
                <a:spcPts val="0"/>
              </a:spcBef>
              <a:spcAft>
                <a:spcPts val="0"/>
              </a:spcAft>
              <a:buClr>
                <a:schemeClr val="dk1"/>
              </a:buClr>
              <a:buSzPts val="2800"/>
              <a:buNone/>
            </a:pPr>
            <a:endParaRPr sz="2400"/>
          </a:p>
        </p:txBody>
      </p:sp>
      <p:pic>
        <p:nvPicPr>
          <p:cNvPr id="147" name="Google Shape;147;p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43425" y="3429200"/>
            <a:ext cx="5732825" cy="1812825"/>
          </a:xfrm>
          <a:prstGeom prst="rect">
            <a:avLst/>
          </a:prstGeom>
          <a:noFill/>
          <a:ln>
            <a:noFill/>
          </a:ln>
        </p:spPr>
      </p:pic>
      <p:pic>
        <p:nvPicPr>
          <p:cNvPr id="148" name="Google Shape;148;p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845225" y="3585888"/>
            <a:ext cx="1990723" cy="1499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414c4005c_0_2"/>
          <p:cNvSpPr txBox="1">
            <a:spLocks noGrp="1"/>
          </p:cNvSpPr>
          <p:nvPr>
            <p:ph type="title"/>
          </p:nvPr>
        </p:nvSpPr>
        <p:spPr>
          <a:xfrm>
            <a:off x="191575" y="-80975"/>
            <a:ext cx="11723700" cy="8430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28205"/>
              <a:buFont typeface="Arial"/>
              <a:buNone/>
            </a:pPr>
            <a:endParaRPr sz="3900"/>
          </a:p>
          <a:p>
            <a:pPr marL="0" lvl="0" indent="0" algn="ctr" rtl="0">
              <a:lnSpc>
                <a:spcPct val="100000"/>
              </a:lnSpc>
              <a:spcBef>
                <a:spcPts val="0"/>
              </a:spcBef>
              <a:spcAft>
                <a:spcPts val="0"/>
              </a:spcAft>
              <a:buClr>
                <a:schemeClr val="dk1"/>
              </a:buClr>
              <a:buSzPct val="25581"/>
              <a:buFont typeface="Arial"/>
              <a:buNone/>
            </a:pPr>
            <a:r>
              <a:rPr lang="en-US" sz="4300"/>
              <a:t>Consolidated Application</a:t>
            </a:r>
            <a:endParaRPr sz="4300"/>
          </a:p>
          <a:p>
            <a:pPr marL="0" lvl="0" indent="0" algn="l" rtl="0">
              <a:spcBef>
                <a:spcPts val="0"/>
              </a:spcBef>
              <a:spcAft>
                <a:spcPts val="0"/>
              </a:spcAft>
              <a:buNone/>
            </a:pPr>
            <a:endParaRPr sz="4300">
              <a:highlight>
                <a:schemeClr val="lt1"/>
              </a:highlight>
            </a:endParaRPr>
          </a:p>
        </p:txBody>
      </p:sp>
      <p:sp>
        <p:nvSpPr>
          <p:cNvPr id="155" name="Google Shape;155;g2b414c4005c_0_2"/>
          <p:cNvSpPr txBox="1"/>
          <p:nvPr/>
        </p:nvSpPr>
        <p:spPr>
          <a:xfrm>
            <a:off x="1652025" y="832150"/>
            <a:ext cx="8887800" cy="62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b="1" u="sng">
                <a:solidFill>
                  <a:schemeClr val="hlink"/>
                </a:solidFill>
                <a:hlinkClick r:id="rId3"/>
              </a:rPr>
              <a:t>Consolidated Accountability and Support Application</a:t>
            </a:r>
            <a:endParaRPr sz="2400" b="1">
              <a:solidFill>
                <a:srgbClr val="666666"/>
              </a:solidFill>
            </a:endParaRPr>
          </a:p>
        </p:txBody>
      </p:sp>
      <p:sp>
        <p:nvSpPr>
          <p:cNvPr id="154" name="Google Shape;154;g2b414c4005c_0_2"/>
          <p:cNvSpPr txBox="1">
            <a:spLocks noGrp="1"/>
          </p:cNvSpPr>
          <p:nvPr>
            <p:ph type="body" idx="1"/>
          </p:nvPr>
        </p:nvSpPr>
        <p:spPr>
          <a:xfrm>
            <a:off x="689100" y="1530475"/>
            <a:ext cx="10813800" cy="4281300"/>
          </a:xfrm>
          <a:prstGeom prst="rect">
            <a:avLst/>
          </a:prstGeom>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None/>
            </a:pPr>
            <a:r>
              <a:rPr lang="en-US" sz="2400"/>
              <a:t>Components of the Title II, Part A Application</a:t>
            </a:r>
            <a:endParaRPr sz="2400"/>
          </a:p>
          <a:p>
            <a:pPr marL="0" lvl="0" indent="0" algn="l" rtl="0">
              <a:lnSpc>
                <a:spcPct val="100000"/>
              </a:lnSpc>
              <a:spcBef>
                <a:spcPts val="0"/>
              </a:spcBef>
              <a:spcAft>
                <a:spcPts val="0"/>
              </a:spcAft>
              <a:buNone/>
            </a:pPr>
            <a:r>
              <a:rPr lang="en-US" sz="2400"/>
              <a:t> </a:t>
            </a:r>
            <a:endParaRPr sz="2400"/>
          </a:p>
          <a:p>
            <a:pPr marL="457200" lvl="0" indent="-381000" algn="l" rtl="0">
              <a:lnSpc>
                <a:spcPct val="100000"/>
              </a:lnSpc>
              <a:spcBef>
                <a:spcPts val="0"/>
              </a:spcBef>
              <a:spcAft>
                <a:spcPts val="0"/>
              </a:spcAft>
              <a:buSzPts val="2400"/>
              <a:buChar char="●"/>
            </a:pPr>
            <a:r>
              <a:rPr lang="en-US" sz="2400"/>
              <a:t>Program Assurances</a:t>
            </a:r>
            <a:endParaRPr sz="2400"/>
          </a:p>
          <a:p>
            <a:pPr marL="914400" lvl="0" indent="0" algn="l" rtl="0">
              <a:lnSpc>
                <a:spcPct val="100000"/>
              </a:lnSpc>
              <a:spcBef>
                <a:spcPts val="0"/>
              </a:spcBef>
              <a:spcAft>
                <a:spcPts val="0"/>
              </a:spcAft>
              <a:buNone/>
            </a:pPr>
            <a:endParaRPr sz="2400"/>
          </a:p>
          <a:p>
            <a:pPr marL="457200" lvl="0" indent="-381000" algn="l" rtl="0">
              <a:lnSpc>
                <a:spcPct val="100000"/>
              </a:lnSpc>
              <a:spcBef>
                <a:spcPts val="0"/>
              </a:spcBef>
              <a:spcAft>
                <a:spcPts val="0"/>
              </a:spcAft>
              <a:buSzPts val="2400"/>
              <a:buChar char="●"/>
            </a:pPr>
            <a:r>
              <a:rPr lang="en-US" sz="2400"/>
              <a:t>Program Budget</a:t>
            </a:r>
            <a:endParaRPr sz="2400"/>
          </a:p>
          <a:p>
            <a:pPr marL="914400" lvl="0" indent="0" algn="l" rtl="0">
              <a:lnSpc>
                <a:spcPct val="100000"/>
              </a:lnSpc>
              <a:spcBef>
                <a:spcPts val="0"/>
              </a:spcBef>
              <a:spcAft>
                <a:spcPts val="0"/>
              </a:spcAft>
              <a:buNone/>
            </a:pPr>
            <a:endParaRPr sz="2400"/>
          </a:p>
          <a:p>
            <a:pPr marL="457200" lvl="0" indent="-381000" algn="l" rtl="0">
              <a:lnSpc>
                <a:spcPct val="100000"/>
              </a:lnSpc>
              <a:spcBef>
                <a:spcPts val="0"/>
              </a:spcBef>
              <a:spcAft>
                <a:spcPts val="0"/>
              </a:spcAft>
              <a:buSzPts val="2400"/>
              <a:buChar char="●"/>
            </a:pPr>
            <a:r>
              <a:rPr lang="en-US" sz="2400"/>
              <a:t>Program Questions</a:t>
            </a:r>
            <a:endParaRPr sz="2400"/>
          </a:p>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Clr>
                <a:schemeClr val="dk1"/>
              </a:buClr>
              <a:buSzPts val="1100"/>
              <a:buFont typeface="Arial"/>
              <a:buNone/>
            </a:pPr>
            <a:endParaRPr sz="2550"/>
          </a:p>
          <a:p>
            <a:pPr marL="0" lvl="0" indent="0" algn="l" rtl="0">
              <a:lnSpc>
                <a:spcPct val="100000"/>
              </a:lnSpc>
              <a:spcBef>
                <a:spcPts val="0"/>
              </a:spcBef>
              <a:spcAft>
                <a:spcPts val="0"/>
              </a:spcAft>
              <a:buClr>
                <a:schemeClr val="dk1"/>
              </a:buClr>
              <a:buSzPts val="1100"/>
              <a:buFont typeface="Arial"/>
              <a:buNone/>
            </a:pPr>
            <a:r>
              <a:rPr lang="en-US" sz="1800">
                <a:solidFill>
                  <a:srgbClr val="666666"/>
                </a:solidFill>
              </a:rPr>
              <a:t> </a:t>
            </a:r>
            <a:endParaRPr sz="1800">
              <a:solidFill>
                <a:srgbClr val="666666"/>
              </a:solidFill>
            </a:endParaRPr>
          </a:p>
          <a:p>
            <a:pPr marL="0" lvl="0" indent="0" algn="l" rtl="0">
              <a:spcBef>
                <a:spcPts val="750"/>
              </a:spcBef>
              <a:spcAft>
                <a:spcPts val="0"/>
              </a:spcAft>
              <a:buNone/>
            </a:pPr>
            <a:endParaRPr sz="255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sz="3900"/>
              <a:t>Overview</a:t>
            </a:r>
            <a:endParaRPr sz="3900"/>
          </a:p>
        </p:txBody>
      </p:sp>
      <p:sp>
        <p:nvSpPr>
          <p:cNvPr id="43" name="Google Shape;43;p2"/>
          <p:cNvSpPr txBox="1">
            <a:spLocks noGrp="1"/>
          </p:cNvSpPr>
          <p:nvPr>
            <p:ph type="body" idx="1"/>
          </p:nvPr>
        </p:nvSpPr>
        <p:spPr>
          <a:xfrm>
            <a:off x="4591454" y="428017"/>
            <a:ext cx="7017300" cy="5906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endParaRPr sz="1900" b="1">
              <a:solidFill>
                <a:srgbClr val="626B73"/>
              </a:solidFill>
              <a:latin typeface="Roboto"/>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r>
              <a:rPr lang="en-US" sz="1900" b="1">
                <a:solidFill>
                  <a:srgbClr val="626B73"/>
                </a:solidFill>
                <a:latin typeface="Roboto"/>
                <a:ea typeface="Roboto"/>
                <a:cs typeface="Roboto"/>
                <a:sym typeface="Roboto"/>
              </a:rPr>
              <a:t>	</a:t>
            </a:r>
            <a:endParaRPr sz="1900" b="1">
              <a:solidFill>
                <a:srgbClr val="626B73"/>
              </a:solidFill>
              <a:latin typeface="Roboto"/>
              <a:ea typeface="Roboto"/>
              <a:cs typeface="Roboto"/>
              <a:sym typeface="Roboto"/>
            </a:endParaRPr>
          </a:p>
          <a:p>
            <a:pPr marL="457200" lvl="0" indent="-381000" algn="l" rtl="0">
              <a:lnSpc>
                <a:spcPct val="100000"/>
              </a:lnSpc>
              <a:spcBef>
                <a:spcPts val="0"/>
              </a:spcBef>
              <a:spcAft>
                <a:spcPts val="0"/>
              </a:spcAft>
              <a:buSzPts val="2400"/>
              <a:buChar char="●"/>
            </a:pPr>
            <a:r>
              <a:rPr lang="en-US" sz="2400"/>
              <a:t>Purpose</a:t>
            </a:r>
            <a:endParaRPr sz="2400"/>
          </a:p>
          <a:p>
            <a:pPr marL="457200" lvl="0" indent="-381000" algn="l" rtl="0">
              <a:lnSpc>
                <a:spcPct val="100000"/>
              </a:lnSpc>
              <a:spcBef>
                <a:spcPts val="0"/>
              </a:spcBef>
              <a:spcAft>
                <a:spcPts val="0"/>
              </a:spcAft>
              <a:buSzPts val="2400"/>
              <a:buChar char="●"/>
            </a:pPr>
            <a:r>
              <a:rPr lang="en-US" sz="2400"/>
              <a:t>Supplement versus Supplant</a:t>
            </a:r>
            <a:endParaRPr sz="2400"/>
          </a:p>
          <a:p>
            <a:pPr marL="457200" lvl="0" indent="-381000" algn="l" rtl="0">
              <a:lnSpc>
                <a:spcPct val="100000"/>
              </a:lnSpc>
              <a:spcBef>
                <a:spcPts val="0"/>
              </a:spcBef>
              <a:spcAft>
                <a:spcPts val="0"/>
              </a:spcAft>
              <a:buSzPts val="2400"/>
              <a:buChar char="●"/>
            </a:pPr>
            <a:r>
              <a:rPr lang="en-US" sz="2400"/>
              <a:t>Professional Development, </a:t>
            </a:r>
            <a:endParaRPr sz="2400"/>
          </a:p>
          <a:p>
            <a:pPr marL="457200" lvl="0" indent="0" algn="l" rtl="0">
              <a:lnSpc>
                <a:spcPct val="100000"/>
              </a:lnSpc>
              <a:spcBef>
                <a:spcPts val="0"/>
              </a:spcBef>
              <a:spcAft>
                <a:spcPts val="0"/>
              </a:spcAft>
              <a:buNone/>
            </a:pPr>
            <a:r>
              <a:rPr lang="en-US" sz="2400"/>
              <a:t>Other School Leaders, and Highly Effective</a:t>
            </a:r>
            <a:endParaRPr sz="2400"/>
          </a:p>
          <a:p>
            <a:pPr marL="457200" lvl="0" indent="-381000" algn="l" rtl="0">
              <a:lnSpc>
                <a:spcPct val="100000"/>
              </a:lnSpc>
              <a:spcBef>
                <a:spcPts val="0"/>
              </a:spcBef>
              <a:spcAft>
                <a:spcPts val="0"/>
              </a:spcAft>
              <a:buSzPts val="2400"/>
              <a:buChar char="●"/>
            </a:pPr>
            <a:r>
              <a:rPr lang="en-US" sz="2400"/>
              <a:t>Evidence-Based Definition</a:t>
            </a:r>
            <a:endParaRPr sz="2400"/>
          </a:p>
          <a:p>
            <a:pPr marL="457200" lvl="0" indent="-381000" algn="l" rtl="0">
              <a:lnSpc>
                <a:spcPct val="100000"/>
              </a:lnSpc>
              <a:spcBef>
                <a:spcPts val="0"/>
              </a:spcBef>
              <a:spcAft>
                <a:spcPts val="0"/>
              </a:spcAft>
              <a:buSzPts val="2400"/>
              <a:buChar char="●"/>
            </a:pPr>
            <a:r>
              <a:rPr lang="en-US" sz="2400"/>
              <a:t>Non-Regulatory Guidance </a:t>
            </a:r>
            <a:endParaRPr sz="2400"/>
          </a:p>
          <a:p>
            <a:pPr marL="457200" lvl="0" indent="-381000" algn="l" rtl="0">
              <a:lnSpc>
                <a:spcPct val="100000"/>
              </a:lnSpc>
              <a:spcBef>
                <a:spcPts val="0"/>
              </a:spcBef>
              <a:spcAft>
                <a:spcPts val="0"/>
              </a:spcAft>
              <a:buSzPts val="2400"/>
              <a:buChar char="●"/>
            </a:pPr>
            <a:r>
              <a:rPr lang="en-US" sz="2400"/>
              <a:t>Needs Assessment &amp; Consultation Process </a:t>
            </a:r>
            <a:endParaRPr sz="2400"/>
          </a:p>
          <a:p>
            <a:pPr marL="457200" lvl="0" indent="-381000" algn="l" rtl="0">
              <a:lnSpc>
                <a:spcPct val="100000"/>
              </a:lnSpc>
              <a:spcBef>
                <a:spcPts val="0"/>
              </a:spcBef>
              <a:spcAft>
                <a:spcPts val="0"/>
              </a:spcAft>
              <a:buSzPts val="2400"/>
              <a:buChar char="●"/>
            </a:pPr>
            <a:r>
              <a:rPr lang="en-US" sz="2400"/>
              <a:t>CASA - Consolidated Accountability and Support Application</a:t>
            </a:r>
            <a:endParaRPr sz="2400"/>
          </a:p>
          <a:p>
            <a:pPr marL="457200" lvl="0" indent="-381000" algn="l" rtl="0">
              <a:lnSpc>
                <a:spcPct val="100000"/>
              </a:lnSpc>
              <a:spcBef>
                <a:spcPts val="0"/>
              </a:spcBef>
              <a:spcAft>
                <a:spcPts val="0"/>
              </a:spcAft>
              <a:buSzPts val="2400"/>
              <a:buChar char="●"/>
            </a:pPr>
            <a:r>
              <a:rPr lang="en-US" sz="2400"/>
              <a:t>Appropriate Uses of Funds</a:t>
            </a:r>
            <a:endParaRPr sz="2400"/>
          </a:p>
          <a:p>
            <a:pPr marL="457200" lvl="0" indent="-381000" algn="l" rtl="0">
              <a:lnSpc>
                <a:spcPct val="100000"/>
              </a:lnSpc>
              <a:spcBef>
                <a:spcPts val="0"/>
              </a:spcBef>
              <a:spcAft>
                <a:spcPts val="0"/>
              </a:spcAft>
              <a:buSzPts val="2400"/>
              <a:buChar char="●"/>
            </a:pPr>
            <a:r>
              <a:rPr lang="en-US" sz="2400"/>
              <a:t>Understanding Allowability</a:t>
            </a:r>
            <a:endParaRPr sz="2400"/>
          </a:p>
          <a:p>
            <a:pPr marL="457200" lvl="0" indent="-381000" algn="l" rtl="0">
              <a:lnSpc>
                <a:spcPct val="100000"/>
              </a:lnSpc>
              <a:spcBef>
                <a:spcPts val="0"/>
              </a:spcBef>
              <a:spcAft>
                <a:spcPts val="0"/>
              </a:spcAft>
              <a:buSzPts val="2400"/>
              <a:buChar char="●"/>
            </a:pPr>
            <a:r>
              <a:rPr lang="en-US" sz="2400"/>
              <a:t>Contact Information and Resources</a:t>
            </a:r>
            <a:endParaRPr sz="2400"/>
          </a:p>
          <a:p>
            <a:pPr marL="0" lvl="0" indent="0" algn="l" rtl="0">
              <a:lnSpc>
                <a:spcPct val="100000"/>
              </a:lnSpc>
              <a:spcBef>
                <a:spcPts val="0"/>
              </a:spcBef>
              <a:spcAft>
                <a:spcPts val="0"/>
              </a:spcAft>
              <a:buNone/>
            </a:pPr>
            <a:endParaRPr b="1">
              <a:solidFill>
                <a:srgbClr val="626B73"/>
              </a:solidFill>
              <a:latin typeface="Roboto"/>
              <a:ea typeface="Roboto"/>
              <a:cs typeface="Roboto"/>
              <a:sym typeface="Roboto"/>
            </a:endParaRPr>
          </a:p>
          <a:p>
            <a:pPr marL="914400" lvl="0" indent="457200" algn="l" rtl="0">
              <a:lnSpc>
                <a:spcPct val="100000"/>
              </a:lnSpc>
              <a:spcBef>
                <a:spcPts val="0"/>
              </a:spcBef>
              <a:spcAft>
                <a:spcPts val="0"/>
              </a:spcAft>
              <a:buClr>
                <a:schemeClr val="dk1"/>
              </a:buClr>
              <a:buSzPts val="1100"/>
              <a:buFont typeface="Arial"/>
              <a:buNone/>
            </a:pPr>
            <a:r>
              <a:rPr lang="en-US" b="1">
                <a:solidFill>
                  <a:srgbClr val="626B73"/>
                </a:solidFill>
                <a:latin typeface="Roboto"/>
                <a:ea typeface="Roboto"/>
                <a:cs typeface="Roboto"/>
                <a:sym typeface="Roboto"/>
              </a:rPr>
              <a:t>					</a:t>
            </a:r>
            <a:endParaRPr b="1">
              <a:solidFill>
                <a:srgbClr val="626B73"/>
              </a:solidFill>
              <a:latin typeface="Roboto"/>
              <a:ea typeface="Roboto"/>
              <a:cs typeface="Roboto"/>
              <a:sym typeface="Roboto"/>
            </a:endParaRPr>
          </a:p>
          <a:p>
            <a:pPr marL="3657600" lvl="0" indent="0" algn="l" rtl="0">
              <a:lnSpc>
                <a:spcPct val="100000"/>
              </a:lnSpc>
              <a:spcBef>
                <a:spcPts val="0"/>
              </a:spcBef>
              <a:spcAft>
                <a:spcPts val="0"/>
              </a:spcAft>
              <a:buClr>
                <a:schemeClr val="dk1"/>
              </a:buClr>
              <a:buSzPts val="1100"/>
              <a:buFont typeface="Arial"/>
              <a:buNone/>
            </a:pPr>
            <a:r>
              <a:rPr lang="en-US" b="1">
                <a:solidFill>
                  <a:srgbClr val="626B73"/>
                </a:solidFill>
                <a:latin typeface="Roboto"/>
                <a:ea typeface="Roboto"/>
                <a:cs typeface="Roboto"/>
                <a:sym typeface="Roboto"/>
              </a:rPr>
              <a:t>  </a:t>
            </a:r>
            <a:endParaRPr sz="435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b414c4005c_0_33"/>
          <p:cNvSpPr txBox="1">
            <a:spLocks noGrp="1"/>
          </p:cNvSpPr>
          <p:nvPr>
            <p:ph type="title"/>
          </p:nvPr>
        </p:nvSpPr>
        <p:spPr>
          <a:xfrm>
            <a:off x="377550" y="0"/>
            <a:ext cx="11269800" cy="7374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endParaRPr sz="3900" b="0">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endParaRPr sz="3900"/>
          </a:p>
          <a:p>
            <a:pPr marL="0" lvl="0" indent="0" algn="ctr" rtl="0">
              <a:lnSpc>
                <a:spcPct val="100000"/>
              </a:lnSpc>
              <a:spcBef>
                <a:spcPts val="0"/>
              </a:spcBef>
              <a:spcAft>
                <a:spcPts val="0"/>
              </a:spcAft>
              <a:buClr>
                <a:schemeClr val="dk1"/>
              </a:buClr>
              <a:buSzPts val="1100"/>
              <a:buFont typeface="Arial"/>
              <a:buNone/>
            </a:pPr>
            <a:r>
              <a:rPr lang="en-US" sz="3900"/>
              <a:t>Consolidated Application</a:t>
            </a:r>
            <a:endParaRPr sz="2400" b="0">
              <a:solidFill>
                <a:schemeClr val="dk1"/>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sz="3900" b="0">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endParaRPr sz="3900" b="0">
              <a:latin typeface="Merriweather"/>
              <a:ea typeface="Merriweather"/>
              <a:cs typeface="Merriweather"/>
              <a:sym typeface="Merriweather"/>
            </a:endParaRPr>
          </a:p>
        </p:txBody>
      </p:sp>
      <p:sp>
        <p:nvSpPr>
          <p:cNvPr id="161" name="Google Shape;161;g2b414c4005c_0_33"/>
          <p:cNvSpPr txBox="1">
            <a:spLocks noGrp="1"/>
          </p:cNvSpPr>
          <p:nvPr>
            <p:ph type="body" idx="1"/>
          </p:nvPr>
        </p:nvSpPr>
        <p:spPr>
          <a:xfrm>
            <a:off x="462875" y="865625"/>
            <a:ext cx="10722000" cy="53802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400" b="1"/>
              <a:t>Program Assurances</a:t>
            </a:r>
            <a:endParaRPr sz="2400" b="1"/>
          </a:p>
          <a:p>
            <a:pPr marL="0" lvl="0" indent="0" algn="l" rtl="0">
              <a:lnSpc>
                <a:spcPct val="100000"/>
              </a:lnSpc>
              <a:spcBef>
                <a:spcPts val="0"/>
              </a:spcBef>
              <a:spcAft>
                <a:spcPts val="0"/>
              </a:spcAft>
              <a:buClr>
                <a:schemeClr val="dk1"/>
              </a:buClr>
              <a:buSzPts val="1100"/>
              <a:buFont typeface="Arial"/>
              <a:buNone/>
            </a:pPr>
            <a:endParaRPr sz="2400" b="1"/>
          </a:p>
          <a:p>
            <a:pPr marL="457200" lvl="0" indent="-381000" algn="l" rtl="0">
              <a:lnSpc>
                <a:spcPct val="100000"/>
              </a:lnSpc>
              <a:spcBef>
                <a:spcPts val="0"/>
              </a:spcBef>
              <a:spcAft>
                <a:spcPts val="0"/>
              </a:spcAft>
              <a:buSzPts val="2400"/>
              <a:buChar char="●"/>
            </a:pPr>
            <a:r>
              <a:rPr lang="en-US" sz="2400"/>
              <a:t>The LEAs assurances are required for compliance of the 8501 (Participation by Private School Children and Teachers) and ensuring</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T</a:t>
            </a:r>
            <a:r>
              <a:rPr lang="en-US" sz="2400"/>
              <a:t>itle II, Part  A (Supplemental Professional Development) activities will be coordinated with other federal, state, and local programs for professional  development.</a:t>
            </a:r>
            <a:endParaRPr sz="2400"/>
          </a:p>
          <a:p>
            <a:pPr marL="914400" lvl="0" indent="0" algn="l" rtl="0">
              <a:lnSpc>
                <a:spcPct val="100000"/>
              </a:lnSpc>
              <a:spcBef>
                <a:spcPts val="0"/>
              </a:spcBef>
              <a:spcAft>
                <a:spcPts val="0"/>
              </a:spcAft>
              <a:buNone/>
            </a:pPr>
            <a:endParaRPr sz="2400"/>
          </a:p>
          <a:p>
            <a:pPr marL="457200" lvl="0" indent="-381000" algn="l" rtl="0">
              <a:lnSpc>
                <a:spcPct val="100000"/>
              </a:lnSpc>
              <a:spcBef>
                <a:spcPts val="0"/>
              </a:spcBef>
              <a:spcAft>
                <a:spcPts val="0"/>
              </a:spcAft>
              <a:buSzPts val="2400"/>
              <a:buChar char="●"/>
            </a:pPr>
            <a:r>
              <a:rPr lang="en-US" sz="2400"/>
              <a:t>This includes the assurance of evidence-based activities and definitions for professional development and other school leaders.   </a:t>
            </a:r>
            <a:r>
              <a:rPr lang="en-US" sz="2400" b="1">
                <a:solidFill>
                  <a:srgbClr val="666666"/>
                </a:solidFill>
              </a:rPr>
              <a:t> </a:t>
            </a:r>
            <a:endParaRPr sz="2400" b="1">
              <a:solidFill>
                <a:srgbClr val="666666"/>
              </a:solidFill>
            </a:endParaRPr>
          </a:p>
          <a:p>
            <a:pPr marL="0" lvl="0" indent="0" algn="l" rtl="0">
              <a:lnSpc>
                <a:spcPct val="100000"/>
              </a:lnSpc>
              <a:spcBef>
                <a:spcPts val="0"/>
              </a:spcBef>
              <a:spcAft>
                <a:spcPts val="0"/>
              </a:spcAft>
              <a:buClr>
                <a:schemeClr val="dk1"/>
              </a:buClr>
              <a:buSzPts val="1100"/>
              <a:buFont typeface="Arial"/>
              <a:buNone/>
            </a:pPr>
            <a:endParaRPr sz="2400" b="1">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2300" b="1">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2300" b="1">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2300" b="1">
              <a:solidFill>
                <a:srgbClr val="666666"/>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6b731f5242_1_10"/>
          <p:cNvSpPr txBox="1">
            <a:spLocks noGrp="1"/>
          </p:cNvSpPr>
          <p:nvPr>
            <p:ph type="title"/>
          </p:nvPr>
        </p:nvSpPr>
        <p:spPr>
          <a:xfrm>
            <a:off x="377550" y="0"/>
            <a:ext cx="11269800" cy="7374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endParaRPr sz="3900" b="0">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endParaRPr sz="3900"/>
          </a:p>
          <a:p>
            <a:pPr marL="0" lvl="0" indent="0" algn="ctr" rtl="0">
              <a:lnSpc>
                <a:spcPct val="100000"/>
              </a:lnSpc>
              <a:spcBef>
                <a:spcPts val="0"/>
              </a:spcBef>
              <a:spcAft>
                <a:spcPts val="0"/>
              </a:spcAft>
              <a:buClr>
                <a:schemeClr val="dk1"/>
              </a:buClr>
              <a:buSzPts val="1100"/>
              <a:buFont typeface="Arial"/>
              <a:buNone/>
            </a:pPr>
            <a:r>
              <a:rPr lang="en-US" sz="3900"/>
              <a:t>Consolidated Application</a:t>
            </a:r>
            <a:endParaRPr sz="2400" b="0">
              <a:solidFill>
                <a:schemeClr val="dk1"/>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sz="3900" b="0">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endParaRPr sz="3900" b="0">
              <a:latin typeface="Merriweather"/>
              <a:ea typeface="Merriweather"/>
              <a:cs typeface="Merriweather"/>
              <a:sym typeface="Merriweather"/>
            </a:endParaRPr>
          </a:p>
        </p:txBody>
      </p:sp>
      <p:sp>
        <p:nvSpPr>
          <p:cNvPr id="167" name="Google Shape;167;g26b731f5242_1_10"/>
          <p:cNvSpPr txBox="1">
            <a:spLocks noGrp="1"/>
          </p:cNvSpPr>
          <p:nvPr>
            <p:ph type="body" idx="1"/>
          </p:nvPr>
        </p:nvSpPr>
        <p:spPr>
          <a:xfrm>
            <a:off x="462875" y="902200"/>
            <a:ext cx="11269800" cy="4919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b="1"/>
              <a:t>Program Questions</a:t>
            </a:r>
            <a:endParaRPr sz="2400" b="1"/>
          </a:p>
          <a:p>
            <a:pPr marL="0" lvl="0" indent="0" algn="l" rtl="0">
              <a:lnSpc>
                <a:spcPct val="100000"/>
              </a:lnSpc>
              <a:spcBef>
                <a:spcPts val="0"/>
              </a:spcBef>
              <a:spcAft>
                <a:spcPts val="0"/>
              </a:spcAft>
              <a:buClr>
                <a:schemeClr val="dk1"/>
              </a:buClr>
              <a:buSzPts val="1100"/>
              <a:buFont typeface="Arial"/>
              <a:buNone/>
            </a:pPr>
            <a:endParaRPr sz="2400"/>
          </a:p>
          <a:p>
            <a:pPr marL="457200" lvl="0" indent="0" algn="l" rtl="0">
              <a:lnSpc>
                <a:spcPct val="100000"/>
              </a:lnSpc>
              <a:spcBef>
                <a:spcPts val="0"/>
              </a:spcBef>
              <a:spcAft>
                <a:spcPts val="0"/>
              </a:spcAft>
              <a:buNone/>
            </a:pPr>
            <a:r>
              <a:rPr lang="en-US" sz="2400"/>
              <a:t>This component assures the authorized activities ⎯</a:t>
            </a:r>
            <a:endParaRPr sz="2400"/>
          </a:p>
          <a:p>
            <a:pPr marL="457200" lvl="0" indent="-381000" algn="l" rtl="0">
              <a:lnSpc>
                <a:spcPct val="100000"/>
              </a:lnSpc>
              <a:spcBef>
                <a:spcPts val="0"/>
              </a:spcBef>
              <a:spcAft>
                <a:spcPts val="0"/>
              </a:spcAft>
              <a:buSzPts val="2400"/>
              <a:buChar char="●"/>
            </a:pPr>
            <a:r>
              <a:rPr lang="en-US" sz="2400"/>
              <a:t>are in alignment with states challenging academic standard</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s</a:t>
            </a:r>
            <a:r>
              <a:rPr lang="en-US" sz="2400"/>
              <a:t>,</a:t>
            </a:r>
            <a:endParaRPr sz="2400"/>
          </a:p>
          <a:p>
            <a:pPr marL="457200" lvl="0" indent="-381000" algn="l" rtl="0">
              <a:lnSpc>
                <a:spcPct val="100000"/>
              </a:lnSpc>
              <a:spcBef>
                <a:spcPts val="0"/>
              </a:spcBef>
              <a:spcAft>
                <a:spcPts val="0"/>
              </a:spcAft>
              <a:buSzPts val="2400"/>
              <a:buChar char="●"/>
            </a:pPr>
            <a:r>
              <a:rPr lang="en-US" sz="2400"/>
              <a:t>use a data assessment to depict system needs for growth in particular areas, </a:t>
            </a:r>
            <a:endParaRPr sz="2400"/>
          </a:p>
          <a:p>
            <a:pPr marL="457200" lvl="0" indent="-381000" algn="l" rtl="0">
              <a:lnSpc>
                <a:spcPct val="100000"/>
              </a:lnSpc>
              <a:spcBef>
                <a:spcPts val="0"/>
              </a:spcBef>
              <a:spcAft>
                <a:spcPts val="0"/>
              </a:spcAft>
              <a:buSzPts val="2400"/>
              <a:buChar char="●"/>
            </a:pPr>
            <a:r>
              <a:rPr lang="en-US" sz="2400"/>
              <a:t>use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ongoing consulta</a:t>
            </a:r>
            <a:r>
              <a:rPr lang="en-US" sz="2400"/>
              <a:t>tion in addition to data to depict the direction with description(s) and/or explanation(s) regarding the impact of the activity; and</a:t>
            </a:r>
            <a:endParaRPr sz="2400"/>
          </a:p>
          <a:p>
            <a:pPr marL="457200" lvl="0" indent="-381000" algn="l" rtl="0">
              <a:lnSpc>
                <a:spcPct val="100000"/>
              </a:lnSpc>
              <a:spcBef>
                <a:spcPts val="0"/>
              </a:spcBef>
              <a:spcAft>
                <a:spcPts val="0"/>
              </a:spcAft>
              <a:buSzPts val="2400"/>
              <a:buChar char="●"/>
            </a:pPr>
            <a:r>
              <a:rPr lang="en-US" sz="2400"/>
              <a:t>meet minimum requirements of class size reduction.</a:t>
            </a:r>
            <a:endParaRPr sz="2400"/>
          </a:p>
          <a:p>
            <a:pPr marL="914400" lvl="0" indent="0" algn="l" rtl="0">
              <a:lnSpc>
                <a:spcPct val="100000"/>
              </a:lnSpc>
              <a:spcBef>
                <a:spcPts val="0"/>
              </a:spcBef>
              <a:spcAft>
                <a:spcPts val="0"/>
              </a:spcAft>
              <a:buNone/>
            </a:pPr>
            <a:endParaRPr sz="2400" b="1">
              <a:solidFill>
                <a:srgbClr val="666666"/>
              </a:solidFill>
            </a:endParaRPr>
          </a:p>
          <a:p>
            <a:pPr marL="0" lvl="0" indent="0" algn="l" rtl="0">
              <a:lnSpc>
                <a:spcPct val="100000"/>
              </a:lnSpc>
              <a:spcBef>
                <a:spcPts val="0"/>
              </a:spcBef>
              <a:spcAft>
                <a:spcPts val="0"/>
              </a:spcAft>
              <a:buClr>
                <a:schemeClr val="dk1"/>
              </a:buClr>
              <a:buSzPts val="1100"/>
              <a:buFont typeface="Arial"/>
              <a:buNone/>
            </a:pPr>
            <a:endParaRPr sz="2400" b="1">
              <a:solidFill>
                <a:srgbClr val="666666"/>
              </a:solidFill>
            </a:endParaRPr>
          </a:p>
          <a:p>
            <a:pPr marL="0" lvl="0" indent="0" algn="l" rtl="0">
              <a:lnSpc>
                <a:spcPct val="100000"/>
              </a:lnSpc>
              <a:spcBef>
                <a:spcPts val="0"/>
              </a:spcBef>
              <a:spcAft>
                <a:spcPts val="0"/>
              </a:spcAft>
              <a:buClr>
                <a:schemeClr val="dk1"/>
              </a:buClr>
              <a:buSzPts val="1100"/>
              <a:buFont typeface="Arial"/>
              <a:buNone/>
            </a:pPr>
            <a:endParaRPr sz="2400" b="1">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2400" b="1">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2400" b="1">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2400" b="1"/>
          </a:p>
          <a:p>
            <a:pPr marL="0" lvl="0" indent="0" algn="l" rtl="0">
              <a:lnSpc>
                <a:spcPct val="100000"/>
              </a:lnSpc>
              <a:spcBef>
                <a:spcPts val="0"/>
              </a:spcBef>
              <a:spcAft>
                <a:spcPts val="0"/>
              </a:spcAft>
              <a:buClr>
                <a:schemeClr val="dk1"/>
              </a:buClr>
              <a:buSzPts val="1100"/>
              <a:buFont typeface="Arial"/>
              <a:buNone/>
            </a:pPr>
            <a:endParaRPr sz="2400" b="1"/>
          </a:p>
          <a:p>
            <a:pPr marL="0" lvl="0" indent="0" algn="l" rtl="0">
              <a:lnSpc>
                <a:spcPct val="100000"/>
              </a:lnSpc>
              <a:spcBef>
                <a:spcPts val="0"/>
              </a:spcBef>
              <a:spcAft>
                <a:spcPts val="0"/>
              </a:spcAft>
              <a:buClr>
                <a:schemeClr val="dk1"/>
              </a:buClr>
              <a:buSzPts val="1100"/>
              <a:buFont typeface="Arial"/>
              <a:buNone/>
            </a:pPr>
            <a:endParaRPr sz="2400" b="1"/>
          </a:p>
          <a:p>
            <a:pPr marL="0" lvl="0" indent="0" algn="l" rtl="0">
              <a:lnSpc>
                <a:spcPct val="100000"/>
              </a:lnSpc>
              <a:spcBef>
                <a:spcPts val="0"/>
              </a:spcBef>
              <a:spcAft>
                <a:spcPts val="0"/>
              </a:spcAft>
              <a:buClr>
                <a:schemeClr val="dk1"/>
              </a:buClr>
              <a:buSzPts val="1100"/>
              <a:buFont typeface="Arial"/>
              <a:buNone/>
            </a:pPr>
            <a:endParaRPr sz="2400" b="1">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2400" b="1">
              <a:solidFill>
                <a:srgbClr val="666666"/>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697e4ff5c0_1_24"/>
          <p:cNvSpPr txBox="1">
            <a:spLocks noGrp="1"/>
          </p:cNvSpPr>
          <p:nvPr>
            <p:ph type="title"/>
          </p:nvPr>
        </p:nvSpPr>
        <p:spPr>
          <a:xfrm>
            <a:off x="339225" y="122575"/>
            <a:ext cx="11269800" cy="8826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endParaRPr sz="3900" b="0">
              <a:latin typeface="Merriweather"/>
              <a:ea typeface="Merriweather"/>
              <a:cs typeface="Merriweather"/>
              <a:sym typeface="Merriweather"/>
            </a:endParaRPr>
          </a:p>
          <a:p>
            <a:pPr marL="0" lvl="0" indent="0" algn="ctr" rtl="0">
              <a:lnSpc>
                <a:spcPct val="100000"/>
              </a:lnSpc>
              <a:spcBef>
                <a:spcPts val="0"/>
              </a:spcBef>
              <a:spcAft>
                <a:spcPts val="0"/>
              </a:spcAft>
              <a:buNone/>
            </a:pPr>
            <a:r>
              <a:rPr lang="en-US" sz="3900">
                <a:latin typeface="Merriweather"/>
                <a:ea typeface="Merriweather"/>
                <a:cs typeface="Merriweather"/>
                <a:sym typeface="Merriweather"/>
              </a:rPr>
              <a:t> </a:t>
            </a:r>
            <a:r>
              <a:rPr lang="en-US" sz="3900" b="0">
                <a:latin typeface="Merriweather"/>
                <a:ea typeface="Merriweather"/>
                <a:cs typeface="Merriweather"/>
                <a:sym typeface="Merriweather"/>
              </a:rPr>
              <a:t> </a:t>
            </a:r>
            <a:endParaRPr sz="3900" b="0">
              <a:latin typeface="Merriweather"/>
              <a:ea typeface="Merriweather"/>
              <a:cs typeface="Merriweather"/>
              <a:sym typeface="Merriweather"/>
            </a:endParaRPr>
          </a:p>
          <a:p>
            <a:pPr marL="0" lvl="0" indent="0" algn="ctr" rtl="0">
              <a:lnSpc>
                <a:spcPct val="100000"/>
              </a:lnSpc>
              <a:spcBef>
                <a:spcPts val="0"/>
              </a:spcBef>
              <a:spcAft>
                <a:spcPts val="0"/>
              </a:spcAft>
              <a:buClr>
                <a:schemeClr val="dk1"/>
              </a:buClr>
              <a:buSzPts val="1100"/>
              <a:buFont typeface="Arial"/>
              <a:buNone/>
            </a:pPr>
            <a:r>
              <a:rPr lang="en-US" sz="3900"/>
              <a:t>Consolidated Application</a:t>
            </a:r>
            <a:endParaRPr sz="3900" b="0">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endParaRPr sz="3900" b="0">
              <a:latin typeface="Merriweather"/>
              <a:ea typeface="Merriweather"/>
              <a:cs typeface="Merriweather"/>
              <a:sym typeface="Merriweather"/>
            </a:endParaRPr>
          </a:p>
          <a:p>
            <a:pPr marL="0" lvl="0" indent="0" algn="l" rtl="0">
              <a:lnSpc>
                <a:spcPct val="100000"/>
              </a:lnSpc>
              <a:spcBef>
                <a:spcPts val="0"/>
              </a:spcBef>
              <a:spcAft>
                <a:spcPts val="0"/>
              </a:spcAft>
              <a:buNone/>
            </a:pPr>
            <a:endParaRPr sz="3900" b="0">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endParaRPr sz="3900" b="0">
              <a:latin typeface="Merriweather"/>
              <a:ea typeface="Merriweather"/>
              <a:cs typeface="Merriweather"/>
              <a:sym typeface="Merriweather"/>
            </a:endParaRPr>
          </a:p>
        </p:txBody>
      </p:sp>
      <p:sp>
        <p:nvSpPr>
          <p:cNvPr id="173" name="Google Shape;173;g2697e4ff5c0_1_24"/>
          <p:cNvSpPr txBox="1">
            <a:spLocks noGrp="1"/>
          </p:cNvSpPr>
          <p:nvPr>
            <p:ph type="body" idx="1"/>
          </p:nvPr>
        </p:nvSpPr>
        <p:spPr>
          <a:xfrm>
            <a:off x="689100" y="873025"/>
            <a:ext cx="10813800" cy="5704500"/>
          </a:xfrm>
          <a:prstGeom prst="rect">
            <a:avLst/>
          </a:prstGeom>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Clr>
                <a:schemeClr val="dk1"/>
              </a:buClr>
              <a:buSzPct val="47826"/>
              <a:buFont typeface="Arial"/>
              <a:buNone/>
            </a:pPr>
            <a:endParaRPr sz="2300" b="1">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275"/>
              <a:buFont typeface="Arial"/>
              <a:buNone/>
            </a:pPr>
            <a:r>
              <a:rPr lang="en-US" sz="9600" b="1"/>
              <a:t>Program Budget</a:t>
            </a:r>
            <a:endParaRPr sz="9600" b="1"/>
          </a:p>
          <a:p>
            <a:pPr marL="0" lvl="0" indent="0" algn="l" rtl="0">
              <a:lnSpc>
                <a:spcPct val="100000"/>
              </a:lnSpc>
              <a:spcBef>
                <a:spcPts val="0"/>
              </a:spcBef>
              <a:spcAft>
                <a:spcPts val="0"/>
              </a:spcAft>
              <a:buClr>
                <a:schemeClr val="dk1"/>
              </a:buClr>
              <a:buSzPts val="275"/>
              <a:buFont typeface="Arial"/>
              <a:buNone/>
            </a:pPr>
            <a:endParaRPr sz="9600" b="1"/>
          </a:p>
          <a:p>
            <a:pPr marL="0" lvl="0" indent="0" algn="l" rtl="0">
              <a:lnSpc>
                <a:spcPct val="100000"/>
              </a:lnSpc>
              <a:spcBef>
                <a:spcPts val="0"/>
              </a:spcBef>
              <a:spcAft>
                <a:spcPts val="0"/>
              </a:spcAft>
              <a:buClr>
                <a:schemeClr val="dk1"/>
              </a:buClr>
              <a:buSzPts val="275"/>
              <a:buFont typeface="Arial"/>
              <a:buNone/>
            </a:pPr>
            <a:r>
              <a:rPr lang="en-US" sz="9600"/>
              <a:t>LEAs planned funds ensure alignment with program requirements</a:t>
            </a:r>
            <a:endParaRPr sz="9600"/>
          </a:p>
          <a:p>
            <a:pPr marL="0" lvl="0" indent="0" algn="l" rtl="0">
              <a:lnSpc>
                <a:spcPct val="100000"/>
              </a:lnSpc>
              <a:spcBef>
                <a:spcPts val="0"/>
              </a:spcBef>
              <a:spcAft>
                <a:spcPts val="0"/>
              </a:spcAft>
              <a:buClr>
                <a:schemeClr val="dk1"/>
              </a:buClr>
              <a:buSzPts val="275"/>
              <a:buFont typeface="Arial"/>
              <a:buNone/>
            </a:pPr>
            <a:endParaRPr sz="9600"/>
          </a:p>
          <a:p>
            <a:pPr marL="457200" lvl="0" indent="-381000" algn="l" rtl="0">
              <a:lnSpc>
                <a:spcPct val="100000"/>
              </a:lnSpc>
              <a:spcBef>
                <a:spcPts val="0"/>
              </a:spcBef>
              <a:spcAft>
                <a:spcPts val="0"/>
              </a:spcAft>
              <a:buSzPct val="100000"/>
              <a:buChar char="●"/>
            </a:pPr>
            <a:r>
              <a:rPr lang="en-US" sz="9600"/>
              <a:t>Choose allowable activity or activities using the “Crosswalk” </a:t>
            </a:r>
            <a:endParaRPr sz="9600"/>
          </a:p>
          <a:p>
            <a:pPr marL="0" lvl="0" indent="0" algn="l" rtl="0">
              <a:lnSpc>
                <a:spcPct val="100000"/>
              </a:lnSpc>
              <a:spcBef>
                <a:spcPts val="0"/>
              </a:spcBef>
              <a:spcAft>
                <a:spcPts val="0"/>
              </a:spcAft>
              <a:buClr>
                <a:schemeClr val="dk1"/>
              </a:buClr>
              <a:buSzPts val="275"/>
              <a:buFont typeface="Arial"/>
              <a:buNone/>
            </a:pPr>
            <a:endParaRPr sz="9600" b="1"/>
          </a:p>
          <a:p>
            <a:pPr marL="0" lvl="0" indent="0" algn="l" rtl="0">
              <a:lnSpc>
                <a:spcPct val="100000"/>
              </a:lnSpc>
              <a:spcBef>
                <a:spcPts val="0"/>
              </a:spcBef>
              <a:spcAft>
                <a:spcPts val="0"/>
              </a:spcAft>
              <a:buClr>
                <a:schemeClr val="dk1"/>
              </a:buClr>
              <a:buSzPts val="275"/>
              <a:buFont typeface="Arial"/>
              <a:buNone/>
            </a:pPr>
            <a:endParaRPr sz="9600" b="1">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275"/>
              <a:buFont typeface="Arial"/>
              <a:buNone/>
            </a:pPr>
            <a:r>
              <a:rPr lang="en-US" sz="9600" b="1">
                <a:solidFill>
                  <a:srgbClr val="666666"/>
                </a:solidFill>
                <a:latin typeface="Times New Roman"/>
                <a:ea typeface="Times New Roman"/>
                <a:cs typeface="Times New Roman"/>
                <a:sym typeface="Times New Roman"/>
              </a:rPr>
              <a:t>   </a:t>
            </a:r>
            <a:endParaRPr sz="9600"/>
          </a:p>
          <a:p>
            <a:pPr marL="457200" lvl="0" indent="0" algn="l" rtl="0">
              <a:lnSpc>
                <a:spcPct val="100000"/>
              </a:lnSpc>
              <a:spcBef>
                <a:spcPts val="0"/>
              </a:spcBef>
              <a:spcAft>
                <a:spcPts val="0"/>
              </a:spcAft>
              <a:buNone/>
            </a:pPr>
            <a:endParaRPr sz="9600"/>
          </a:p>
          <a:p>
            <a:pPr marL="914400" lvl="0" indent="0" algn="l" rtl="0">
              <a:lnSpc>
                <a:spcPct val="100000"/>
              </a:lnSpc>
              <a:spcBef>
                <a:spcPts val="0"/>
              </a:spcBef>
              <a:spcAft>
                <a:spcPts val="0"/>
              </a:spcAft>
              <a:buNone/>
            </a:pPr>
            <a:endParaRPr sz="9600"/>
          </a:p>
          <a:p>
            <a:pPr marL="457200" lvl="0" indent="-381000" algn="l" rtl="0">
              <a:lnSpc>
                <a:spcPct val="100000"/>
              </a:lnSpc>
              <a:spcBef>
                <a:spcPts val="0"/>
              </a:spcBef>
              <a:spcAft>
                <a:spcPts val="0"/>
              </a:spcAft>
              <a:buSzPct val="100000"/>
              <a:buChar char="●"/>
            </a:pPr>
            <a:r>
              <a:rPr lang="en-US" sz="9600"/>
              <a:t>LEAs determine how (100%) funds are intended to be allocated</a:t>
            </a:r>
            <a:endParaRPr sz="9600"/>
          </a:p>
          <a:p>
            <a:pPr marL="914400" lvl="0" indent="0" algn="l" rtl="0">
              <a:lnSpc>
                <a:spcPct val="100000"/>
              </a:lnSpc>
              <a:spcBef>
                <a:spcPts val="0"/>
              </a:spcBef>
              <a:spcAft>
                <a:spcPts val="0"/>
              </a:spcAft>
              <a:buNone/>
            </a:pPr>
            <a:endParaRPr sz="9600"/>
          </a:p>
          <a:p>
            <a:pPr marL="457200" lvl="0" indent="0" algn="l" rtl="0">
              <a:lnSpc>
                <a:spcPct val="100000"/>
              </a:lnSpc>
              <a:spcBef>
                <a:spcPts val="0"/>
              </a:spcBef>
              <a:spcAft>
                <a:spcPts val="0"/>
              </a:spcAft>
              <a:buNone/>
            </a:pPr>
            <a:endParaRPr sz="9600"/>
          </a:p>
          <a:p>
            <a:pPr marL="457200" lvl="0" indent="0" algn="l" rtl="0">
              <a:lnSpc>
                <a:spcPct val="100000"/>
              </a:lnSpc>
              <a:spcBef>
                <a:spcPts val="0"/>
              </a:spcBef>
              <a:spcAft>
                <a:spcPts val="0"/>
              </a:spcAft>
              <a:buNone/>
            </a:pPr>
            <a:endParaRPr sz="9600"/>
          </a:p>
          <a:p>
            <a:pPr marL="457200" lvl="0" indent="0" algn="l" rtl="0">
              <a:lnSpc>
                <a:spcPct val="100000"/>
              </a:lnSpc>
              <a:spcBef>
                <a:spcPts val="0"/>
              </a:spcBef>
              <a:spcAft>
                <a:spcPts val="0"/>
              </a:spcAft>
              <a:buNone/>
            </a:pPr>
            <a:endParaRPr sz="9600"/>
          </a:p>
          <a:p>
            <a:pPr marL="457200" lvl="0" indent="-381000" algn="l" rtl="0">
              <a:lnSpc>
                <a:spcPct val="100000"/>
              </a:lnSpc>
              <a:spcBef>
                <a:spcPts val="0"/>
              </a:spcBef>
              <a:spcAft>
                <a:spcPts val="0"/>
              </a:spcAft>
              <a:buSzPct val="100000"/>
              <a:buChar char="●"/>
            </a:pPr>
            <a:r>
              <a:rPr lang="en-US" sz="9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Once the superintendent or school business official mark the </a:t>
            </a:r>
            <a:r>
              <a:rPr lang="en-US" sz="9600"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Allocations and Transfers</a:t>
            </a:r>
            <a:r>
              <a:rPr lang="en-US" sz="9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section as complete, the budget status can be indicated  “Complete”</a:t>
            </a:r>
            <a:endParaRPr sz="96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endParaRPr>
          </a:p>
          <a:p>
            <a:pPr marL="0" lvl="0" indent="0" algn="l" rtl="0">
              <a:lnSpc>
                <a:spcPct val="100000"/>
              </a:lnSpc>
              <a:spcBef>
                <a:spcPts val="0"/>
              </a:spcBef>
              <a:spcAft>
                <a:spcPts val="0"/>
              </a:spcAft>
              <a:buClr>
                <a:schemeClr val="dk1"/>
              </a:buClr>
              <a:buSzPct val="47826"/>
              <a:buFont typeface="Arial"/>
              <a:buNone/>
            </a:pPr>
            <a:endParaRPr sz="2300" b="1">
              <a:solidFill>
                <a:srgbClr val="666666"/>
              </a:solidFill>
              <a:latin typeface="Times New Roman"/>
              <a:ea typeface="Times New Roman"/>
              <a:cs typeface="Times New Roman"/>
              <a:sym typeface="Times New Roman"/>
            </a:endParaRPr>
          </a:p>
        </p:txBody>
      </p:sp>
      <p:pic>
        <p:nvPicPr>
          <p:cNvPr id="174" name="Google Shape;174;g2697e4ff5c0_1_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34275" y="2620600"/>
            <a:ext cx="10323475" cy="1177975"/>
          </a:xfrm>
          <a:prstGeom prst="rect">
            <a:avLst/>
          </a:prstGeom>
          <a:noFill/>
          <a:ln>
            <a:noFill/>
          </a:ln>
        </p:spPr>
      </p:pic>
      <p:pic>
        <p:nvPicPr>
          <p:cNvPr id="176" name="Google Shape;176;g2697e4ff5c0_1_2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787975" y="4298400"/>
            <a:ext cx="1422675" cy="265850"/>
          </a:xfrm>
          <a:prstGeom prst="rect">
            <a:avLst/>
          </a:prstGeom>
          <a:noFill/>
          <a:ln>
            <a:noFill/>
          </a:ln>
        </p:spPr>
      </p:pic>
      <p:pic>
        <p:nvPicPr>
          <p:cNvPr id="175" name="Google Shape;175;g2697e4ff5c0_1_2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934275" y="4564250"/>
            <a:ext cx="10323475" cy="565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b414c4005c_0_38"/>
          <p:cNvSpPr txBox="1">
            <a:spLocks noGrp="1"/>
          </p:cNvSpPr>
          <p:nvPr>
            <p:ph type="title"/>
          </p:nvPr>
        </p:nvSpPr>
        <p:spPr>
          <a:xfrm>
            <a:off x="339225" y="243850"/>
            <a:ext cx="11269800" cy="4938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2400"/>
              <a:t>Appropriate Uses of Funds</a:t>
            </a:r>
            <a:endParaRPr sz="2400"/>
          </a:p>
          <a:p>
            <a:pPr marL="0" lvl="0" indent="0" algn="ctr" rtl="0">
              <a:lnSpc>
                <a:spcPct val="100000"/>
              </a:lnSpc>
              <a:spcBef>
                <a:spcPts val="0"/>
              </a:spcBef>
              <a:spcAft>
                <a:spcPts val="0"/>
              </a:spcAft>
              <a:buClr>
                <a:schemeClr val="dk1"/>
              </a:buClr>
              <a:buSzPts val="1100"/>
              <a:buFont typeface="Arial"/>
              <a:buNone/>
            </a:pPr>
            <a:r>
              <a:rPr lang="en-US" sz="2400"/>
              <a:t>Professional Development Activities (Slide 1 of 7) </a:t>
            </a:r>
            <a:endParaRPr sz="2400"/>
          </a:p>
          <a:p>
            <a:pPr marL="0" lvl="0" indent="0" algn="ctr" rtl="0">
              <a:spcBef>
                <a:spcPts val="0"/>
              </a:spcBef>
              <a:spcAft>
                <a:spcPts val="0"/>
              </a:spcAft>
              <a:buNone/>
            </a:pPr>
            <a:endParaRPr sz="2400"/>
          </a:p>
        </p:txBody>
      </p:sp>
      <p:graphicFrame>
        <p:nvGraphicFramePr>
          <p:cNvPr id="183" name="Google Shape;183;g2b414c4005c_0_38"/>
          <p:cNvGraphicFramePr/>
          <p:nvPr>
            <p:extLst>
              <p:ext uri="{D42A27DB-BD31-4B8C-83A1-F6EECF244321}">
                <p14:modId xmlns:p14="http://schemas.microsoft.com/office/powerpoint/2010/main" val="119909252"/>
              </p:ext>
            </p:extLst>
          </p:nvPr>
        </p:nvGraphicFramePr>
        <p:xfrm>
          <a:off x="233200" y="943188"/>
          <a:ext cx="11725600" cy="3840390"/>
        </p:xfrm>
        <a:graphic>
          <a:graphicData uri="http://schemas.openxmlformats.org/drawingml/2006/table">
            <a:tbl>
              <a:tblPr firstRow="1">
                <a:noFill/>
                <a:tableStyleId>{29B9160C-30D2-424E-84C1-B12BF15985B4}</a:tableStyleId>
              </a:tblPr>
              <a:tblGrid>
                <a:gridCol w="5441200">
                  <a:extLst>
                    <a:ext uri="{9D8B030D-6E8A-4147-A177-3AD203B41FA5}">
                      <a16:colId xmlns:a16="http://schemas.microsoft.com/office/drawing/2014/main" val="20000"/>
                    </a:ext>
                  </a:extLst>
                </a:gridCol>
                <a:gridCol w="6284400">
                  <a:extLst>
                    <a:ext uri="{9D8B030D-6E8A-4147-A177-3AD203B41FA5}">
                      <a16:colId xmlns:a16="http://schemas.microsoft.com/office/drawing/2014/main" val="20001"/>
                    </a:ext>
                  </a:extLst>
                </a:gridCol>
              </a:tblGrid>
              <a:tr h="407500">
                <a:tc>
                  <a:txBody>
                    <a:bodyPr/>
                    <a:lstStyle/>
                    <a:p>
                      <a:pPr marL="0" lvl="0" indent="0" algn="l" rtl="0">
                        <a:spcBef>
                          <a:spcPts val="0"/>
                        </a:spcBef>
                        <a:spcAft>
                          <a:spcPts val="0"/>
                        </a:spcAft>
                        <a:buNone/>
                      </a:pPr>
                      <a:r>
                        <a:rPr lang="en-US" sz="2400" b="1">
                          <a:solidFill>
                            <a:schemeClr val="dk1"/>
                          </a:solidFill>
                        </a:rPr>
                        <a:t>ESEA Allowable Activity</a:t>
                      </a:r>
                      <a:endParaRPr sz="2400" b="1">
                        <a:solidFill>
                          <a:schemeClr val="dk1"/>
                        </a:solidFill>
                      </a:endParaRPr>
                    </a:p>
                  </a:txBody>
                  <a:tcPr marL="91425" marR="91425" marT="91425" marB="91425"/>
                </a:tc>
                <a:tc>
                  <a:txBody>
                    <a:bodyPr/>
                    <a:lstStyle/>
                    <a:p>
                      <a:pPr marL="0" lvl="0" indent="0" algn="l" rtl="0">
                        <a:spcBef>
                          <a:spcPts val="0"/>
                        </a:spcBef>
                        <a:spcAft>
                          <a:spcPts val="0"/>
                        </a:spcAft>
                        <a:buNone/>
                      </a:pPr>
                      <a:r>
                        <a:rPr lang="en-US" sz="2400" b="1">
                          <a:solidFill>
                            <a:schemeClr val="dk1"/>
                          </a:solidFill>
                        </a:rPr>
                        <a:t>Budget Line Item</a:t>
                      </a:r>
                      <a:endParaRPr sz="2400" b="1">
                        <a:solidFill>
                          <a:schemeClr val="dk1"/>
                        </a:solidFill>
                      </a:endParaRPr>
                    </a:p>
                  </a:txBody>
                  <a:tcPr marL="91425" marR="91425" marT="91425" marB="91425"/>
                </a:tc>
                <a:extLst>
                  <a:ext uri="{0D108BD9-81ED-4DB2-BD59-A6C34878D82A}">
                    <a16:rowId xmlns:a16="http://schemas.microsoft.com/office/drawing/2014/main" val="10000"/>
                  </a:ext>
                </a:extLst>
              </a:tr>
              <a:tr h="1034500">
                <a:tc>
                  <a:txBody>
                    <a:bodyPr/>
                    <a:lstStyle/>
                    <a:p>
                      <a:pPr marL="0" lvl="0" indent="0" algn="l" rtl="0">
                        <a:spcBef>
                          <a:spcPts val="0"/>
                        </a:spcBef>
                        <a:spcAft>
                          <a:spcPts val="0"/>
                        </a:spcAft>
                        <a:buNone/>
                      </a:pPr>
                      <a:r>
                        <a:rPr lang="en-US" sz="2400">
                          <a:solidFill>
                            <a:schemeClr val="dk1"/>
                          </a:solidFill>
                          <a:highlight>
                            <a:schemeClr val="lt1"/>
                          </a:highlight>
                        </a:rPr>
                        <a:t>Providing professional development on effective strategies to integrate rigorous academic content, career and technical education, and work-based learning.</a:t>
                      </a:r>
                      <a:endParaRPr sz="1600">
                        <a:solidFill>
                          <a:schemeClr val="dk1"/>
                        </a:solidFill>
                      </a:endParaRPr>
                    </a:p>
                  </a:txBody>
                  <a:tcPr marL="91425" marR="91425" marT="91425" marB="91425"/>
                </a:tc>
                <a:tc>
                  <a:txBody>
                    <a:bodyPr/>
                    <a:lstStyle/>
                    <a:p>
                      <a:pPr marL="0" lvl="0" indent="0" algn="l" rtl="0">
                        <a:spcBef>
                          <a:spcPts val="0"/>
                        </a:spcBef>
                        <a:spcAft>
                          <a:spcPts val="0"/>
                        </a:spcAft>
                        <a:buNone/>
                      </a:pPr>
                      <a:r>
                        <a:rPr lang="en-US" sz="2400">
                          <a:solidFill>
                            <a:schemeClr val="dk1"/>
                          </a:solidFill>
                        </a:rPr>
                        <a:t>Providing professional development on effective strategies to integrate rigorous academic content, career and technical education, and work-based learning.</a:t>
                      </a:r>
                      <a:endParaRPr sz="2400">
                        <a:solidFill>
                          <a:schemeClr val="dk1"/>
                        </a:solidFill>
                      </a:endParaRPr>
                    </a:p>
                  </a:txBody>
                  <a:tcPr marL="91425" marR="91425" marT="91425" marB="91425"/>
                </a:tc>
                <a:extLst>
                  <a:ext uri="{0D108BD9-81ED-4DB2-BD59-A6C34878D82A}">
                    <a16:rowId xmlns:a16="http://schemas.microsoft.com/office/drawing/2014/main" val="10001"/>
                  </a:ext>
                </a:extLst>
              </a:tr>
              <a:tr h="752325">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rPr>
                        <a:t>Developing or improving a rigorous, transparent, and fair evaluation and support system for educators.</a:t>
                      </a:r>
                      <a:endParaRPr sz="2400">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400" dirty="0">
                          <a:solidFill>
                            <a:schemeClr val="dk1"/>
                          </a:solidFill>
                          <a:highlight>
                            <a:schemeClr val="lt1"/>
                          </a:highlight>
                        </a:rPr>
                        <a:t>Implementation of a rigorous, transparent, and fair evaluation and support system for educator</a:t>
                      </a:r>
                      <a:r>
                        <a:rPr lang="en-US" sz="2400" dirty="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s</a:t>
                      </a:r>
                      <a:r>
                        <a:rPr lang="en-US" sz="2400" dirty="0">
                          <a:solidFill>
                            <a:schemeClr val="dk1"/>
                          </a:solidFill>
                          <a:highlight>
                            <a:schemeClr val="lt1"/>
                          </a:highlight>
                        </a:rPr>
                        <a:t>.</a:t>
                      </a:r>
                      <a:endParaRPr sz="2400" dirty="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6b6db66cf4_0_74"/>
          <p:cNvSpPr txBox="1">
            <a:spLocks noGrp="1"/>
          </p:cNvSpPr>
          <p:nvPr>
            <p:ph type="title"/>
          </p:nvPr>
        </p:nvSpPr>
        <p:spPr>
          <a:xfrm>
            <a:off x="339225" y="243850"/>
            <a:ext cx="11269800" cy="4938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2400"/>
              <a:t>Appropriate Uses of Funds</a:t>
            </a:r>
            <a:endParaRPr sz="2400"/>
          </a:p>
          <a:p>
            <a:pPr marL="0" lvl="0" indent="0" algn="ctr" rtl="0">
              <a:lnSpc>
                <a:spcPct val="100000"/>
              </a:lnSpc>
              <a:spcBef>
                <a:spcPts val="0"/>
              </a:spcBef>
              <a:spcAft>
                <a:spcPts val="0"/>
              </a:spcAft>
              <a:buClr>
                <a:schemeClr val="dk1"/>
              </a:buClr>
              <a:buSzPts val="1100"/>
              <a:buFont typeface="Arial"/>
              <a:buNone/>
            </a:pPr>
            <a:r>
              <a:rPr lang="en-US" sz="2400"/>
              <a:t>Professional Development Activities (Slide 2 of 7) </a:t>
            </a:r>
            <a:endParaRPr sz="2400"/>
          </a:p>
          <a:p>
            <a:pPr marL="0" lvl="0" indent="0" algn="ctr" rtl="0">
              <a:spcBef>
                <a:spcPts val="0"/>
              </a:spcBef>
              <a:spcAft>
                <a:spcPts val="0"/>
              </a:spcAft>
              <a:buNone/>
            </a:pPr>
            <a:endParaRPr sz="2400"/>
          </a:p>
        </p:txBody>
      </p:sp>
      <p:graphicFrame>
        <p:nvGraphicFramePr>
          <p:cNvPr id="190" name="Google Shape;190;g26b6db66cf4_0_74"/>
          <p:cNvGraphicFramePr/>
          <p:nvPr>
            <p:extLst>
              <p:ext uri="{D42A27DB-BD31-4B8C-83A1-F6EECF244321}">
                <p14:modId xmlns:p14="http://schemas.microsoft.com/office/powerpoint/2010/main" val="710188529"/>
              </p:ext>
            </p:extLst>
          </p:nvPr>
        </p:nvGraphicFramePr>
        <p:xfrm>
          <a:off x="127175" y="944988"/>
          <a:ext cx="11937650" cy="5913030"/>
        </p:xfrm>
        <a:graphic>
          <a:graphicData uri="http://schemas.openxmlformats.org/drawingml/2006/table">
            <a:tbl>
              <a:tblPr firstRow="1">
                <a:noFill/>
                <a:tableStyleId>{29B9160C-30D2-424E-84C1-B12BF15985B4}</a:tableStyleId>
              </a:tblPr>
              <a:tblGrid>
                <a:gridCol w="5653250">
                  <a:extLst>
                    <a:ext uri="{9D8B030D-6E8A-4147-A177-3AD203B41FA5}">
                      <a16:colId xmlns:a16="http://schemas.microsoft.com/office/drawing/2014/main" val="20000"/>
                    </a:ext>
                  </a:extLst>
                </a:gridCol>
                <a:gridCol w="6284400">
                  <a:extLst>
                    <a:ext uri="{9D8B030D-6E8A-4147-A177-3AD203B41FA5}">
                      <a16:colId xmlns:a16="http://schemas.microsoft.com/office/drawing/2014/main" val="20001"/>
                    </a:ext>
                  </a:extLst>
                </a:gridCol>
              </a:tblGrid>
              <a:tr h="407500">
                <a:tc>
                  <a:txBody>
                    <a:bodyPr/>
                    <a:lstStyle/>
                    <a:p>
                      <a:pPr marL="0" lvl="0" indent="0" algn="l" rtl="0">
                        <a:spcBef>
                          <a:spcPts val="0"/>
                        </a:spcBef>
                        <a:spcAft>
                          <a:spcPts val="0"/>
                        </a:spcAft>
                        <a:buNone/>
                      </a:pPr>
                      <a:r>
                        <a:rPr lang="en-US" sz="2400" b="1">
                          <a:solidFill>
                            <a:schemeClr val="dk1"/>
                          </a:solidFill>
                        </a:rPr>
                        <a:t>ESEA Allowable Activity</a:t>
                      </a:r>
                      <a:endParaRPr sz="2400" b="1">
                        <a:solidFill>
                          <a:schemeClr val="dk1"/>
                        </a:solidFill>
                      </a:endParaRPr>
                    </a:p>
                  </a:txBody>
                  <a:tcPr marL="91425" marR="91425" marT="91425" marB="91425"/>
                </a:tc>
                <a:tc>
                  <a:txBody>
                    <a:bodyPr/>
                    <a:lstStyle/>
                    <a:p>
                      <a:pPr marL="0" lvl="0" indent="0" algn="l" rtl="0">
                        <a:spcBef>
                          <a:spcPts val="0"/>
                        </a:spcBef>
                        <a:spcAft>
                          <a:spcPts val="0"/>
                        </a:spcAft>
                        <a:buNone/>
                      </a:pPr>
                      <a:r>
                        <a:rPr lang="en-US" sz="2400" b="1">
                          <a:solidFill>
                            <a:schemeClr val="dk1"/>
                          </a:solidFill>
                        </a:rPr>
                        <a:t>Budget Line Item</a:t>
                      </a:r>
                      <a:endParaRPr sz="2400" b="1">
                        <a:solidFill>
                          <a:schemeClr val="dk1"/>
                        </a:solidFill>
                      </a:endParaRPr>
                    </a:p>
                  </a:txBody>
                  <a:tcPr marL="91425" marR="91425" marT="91425" marB="91425"/>
                </a:tc>
                <a:extLst>
                  <a:ext uri="{0D108BD9-81ED-4DB2-BD59-A6C34878D82A}">
                    <a16:rowId xmlns:a16="http://schemas.microsoft.com/office/drawing/2014/main" val="10000"/>
                  </a:ext>
                </a:extLst>
              </a:tr>
              <a:tr h="971775">
                <a:tc>
                  <a:txBody>
                    <a:bodyPr/>
                    <a:lstStyle/>
                    <a:p>
                      <a:pPr marL="0" lvl="0" indent="0" algn="l" rtl="0">
                        <a:spcBef>
                          <a:spcPts val="0"/>
                        </a:spcBef>
                        <a:spcAft>
                          <a:spcPts val="0"/>
                        </a:spcAft>
                        <a:buNone/>
                      </a:pPr>
                      <a:r>
                        <a:rPr lang="en-US" sz="2400">
                          <a:solidFill>
                            <a:schemeClr val="dk1"/>
                          </a:solidFill>
                          <a:highlight>
                            <a:schemeClr val="lt1"/>
                          </a:highlight>
                        </a:rPr>
                        <a:t>Developing and implementing initiatives to assist in recruiting, hiring, and retaining effective educators, particularly in low-income schools with high percentages of ineffective educators and high percentages of students who do not meet the challenging State academic standards, to improve within-district equity in the distribution of educators, consistent with section 1111(g)(1)(B).</a:t>
                      </a:r>
                      <a:endParaRPr sz="2400">
                        <a:solidFill>
                          <a:schemeClr val="dk1"/>
                        </a:solidFill>
                        <a:highlight>
                          <a:schemeClr val="lt1"/>
                        </a:highligh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rPr>
                        <a:t>Initiatives to recruit and retain effective educators, particularly in low income school</a:t>
                      </a:r>
                      <a:r>
                        <a:rPr lang="en-US" sz="240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s</a:t>
                      </a:r>
                      <a:r>
                        <a:rPr lang="en-US" sz="2400">
                          <a:solidFill>
                            <a:schemeClr val="dk1"/>
                          </a:solidFill>
                          <a:highlight>
                            <a:schemeClr val="lt1"/>
                          </a:highlight>
                        </a:rPr>
                        <a:t>.</a:t>
                      </a:r>
                      <a:endParaRPr sz="2400">
                        <a:solidFill>
                          <a:schemeClr val="dk1"/>
                        </a:solidFill>
                      </a:endParaRPr>
                    </a:p>
                    <a:p>
                      <a:pPr marL="0" lvl="0" indent="0" algn="l" rtl="0">
                        <a:spcBef>
                          <a:spcPts val="0"/>
                        </a:spcBef>
                        <a:spcAft>
                          <a:spcPts val="0"/>
                        </a:spcAft>
                        <a:buClr>
                          <a:schemeClr val="dk1"/>
                        </a:buClr>
                        <a:buSzPts val="1100"/>
                        <a:buFont typeface="Arial"/>
                        <a:buNone/>
                      </a:pPr>
                      <a:endParaRPr sz="2400">
                        <a:solidFill>
                          <a:schemeClr val="dk1"/>
                        </a:solidFill>
                        <a:highlight>
                          <a:schemeClr val="lt1"/>
                        </a:highlight>
                      </a:endParaRPr>
                    </a:p>
                    <a:p>
                      <a:pPr marL="0" lvl="0" indent="0" algn="l" rtl="0">
                        <a:spcBef>
                          <a:spcPts val="0"/>
                        </a:spcBef>
                        <a:spcAft>
                          <a:spcPts val="0"/>
                        </a:spcAft>
                        <a:buNone/>
                      </a:pPr>
                      <a:endParaRPr sz="2400">
                        <a:solidFill>
                          <a:schemeClr val="dk1"/>
                        </a:solidFill>
                        <a:highlight>
                          <a:schemeClr val="lt1"/>
                        </a:highlight>
                      </a:endParaRPr>
                    </a:p>
                  </a:txBody>
                  <a:tcPr marL="91425" marR="91425" marT="91425" marB="91425"/>
                </a:tc>
                <a:extLst>
                  <a:ext uri="{0D108BD9-81ED-4DB2-BD59-A6C34878D82A}">
                    <a16:rowId xmlns:a16="http://schemas.microsoft.com/office/drawing/2014/main" val="10001"/>
                  </a:ext>
                </a:extLst>
              </a:tr>
              <a:tr h="971775">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rPr>
                        <a:t>Recruitment of qualified individuals from other fields to become educators.</a:t>
                      </a:r>
                      <a:endParaRPr sz="2400">
                        <a:solidFill>
                          <a:schemeClr val="dk1"/>
                        </a:solidFill>
                        <a:highlight>
                          <a:schemeClr val="lt1"/>
                        </a:highlight>
                      </a:endParaRPr>
                    </a:p>
                    <a:p>
                      <a:pPr marL="0" lvl="0" indent="0" algn="l" rtl="0">
                        <a:spcBef>
                          <a:spcPts val="0"/>
                        </a:spcBef>
                        <a:spcAft>
                          <a:spcPts val="0"/>
                        </a:spcAft>
                        <a:buNone/>
                      </a:pPr>
                      <a:endParaRPr sz="1600">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400" dirty="0">
                          <a:solidFill>
                            <a:schemeClr val="dk1"/>
                          </a:solidFill>
                          <a:highlight>
                            <a:schemeClr val="lt1"/>
                          </a:highlight>
                        </a:rPr>
                        <a:t>Recruitment of qualified individuals from other fields to become educator</a:t>
                      </a:r>
                      <a:r>
                        <a:rPr lang="en-US" sz="2400" dirty="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s</a:t>
                      </a:r>
                      <a:r>
                        <a:rPr lang="en-US" sz="2400" dirty="0">
                          <a:solidFill>
                            <a:schemeClr val="dk1"/>
                          </a:solidFill>
                          <a:highlight>
                            <a:schemeClr val="lt1"/>
                          </a:highlight>
                        </a:rPr>
                        <a:t>.</a:t>
                      </a:r>
                      <a:endParaRPr sz="2400" dirty="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697e4ff5c0_1_6"/>
          <p:cNvSpPr txBox="1">
            <a:spLocks noGrp="1"/>
          </p:cNvSpPr>
          <p:nvPr>
            <p:ph type="title"/>
          </p:nvPr>
        </p:nvSpPr>
        <p:spPr>
          <a:xfrm>
            <a:off x="339225" y="414525"/>
            <a:ext cx="11269800" cy="3228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2400"/>
              <a:t>Appropriate Uses of Funds </a:t>
            </a:r>
            <a:endParaRPr sz="2400"/>
          </a:p>
          <a:p>
            <a:pPr marL="0" lvl="0" indent="0" algn="ctr" rtl="0">
              <a:lnSpc>
                <a:spcPct val="100000"/>
              </a:lnSpc>
              <a:spcBef>
                <a:spcPts val="0"/>
              </a:spcBef>
              <a:spcAft>
                <a:spcPts val="0"/>
              </a:spcAft>
              <a:buClr>
                <a:schemeClr val="dk1"/>
              </a:buClr>
              <a:buSzPts val="1100"/>
              <a:buFont typeface="Arial"/>
              <a:buNone/>
            </a:pPr>
            <a:r>
              <a:rPr lang="en-US" sz="2400"/>
              <a:t>Professional Development Activities (Slide 3 of 7)</a:t>
            </a:r>
            <a:endParaRPr sz="2400"/>
          </a:p>
          <a:p>
            <a:pPr marL="0" lvl="0" indent="0" algn="ctr" rtl="0">
              <a:spcBef>
                <a:spcPts val="0"/>
              </a:spcBef>
              <a:spcAft>
                <a:spcPts val="0"/>
              </a:spcAft>
              <a:buNone/>
            </a:pPr>
            <a:endParaRPr/>
          </a:p>
        </p:txBody>
      </p:sp>
      <p:graphicFrame>
        <p:nvGraphicFramePr>
          <p:cNvPr id="197" name="Google Shape;197;g2697e4ff5c0_1_6"/>
          <p:cNvGraphicFramePr/>
          <p:nvPr>
            <p:extLst>
              <p:ext uri="{D42A27DB-BD31-4B8C-83A1-F6EECF244321}">
                <p14:modId xmlns:p14="http://schemas.microsoft.com/office/powerpoint/2010/main" val="4240345749"/>
              </p:ext>
            </p:extLst>
          </p:nvPr>
        </p:nvGraphicFramePr>
        <p:xfrm>
          <a:off x="162975" y="934350"/>
          <a:ext cx="11866050" cy="5923685"/>
        </p:xfrm>
        <a:graphic>
          <a:graphicData uri="http://schemas.openxmlformats.org/drawingml/2006/table">
            <a:tbl>
              <a:tblPr firstRow="1">
                <a:noFill/>
                <a:tableStyleId>{29B9160C-30D2-424E-84C1-B12BF15985B4}</a:tableStyleId>
              </a:tblPr>
              <a:tblGrid>
                <a:gridCol w="5933025">
                  <a:extLst>
                    <a:ext uri="{9D8B030D-6E8A-4147-A177-3AD203B41FA5}">
                      <a16:colId xmlns:a16="http://schemas.microsoft.com/office/drawing/2014/main" val="20000"/>
                    </a:ext>
                  </a:extLst>
                </a:gridCol>
                <a:gridCol w="5933025">
                  <a:extLst>
                    <a:ext uri="{9D8B030D-6E8A-4147-A177-3AD203B41FA5}">
                      <a16:colId xmlns:a16="http://schemas.microsoft.com/office/drawing/2014/main" val="20001"/>
                    </a:ext>
                  </a:extLst>
                </a:gridCol>
              </a:tblGrid>
              <a:tr h="418375">
                <a:tc>
                  <a:txBody>
                    <a:bodyPr/>
                    <a:lstStyle/>
                    <a:p>
                      <a:pPr marL="0" lvl="0" indent="0" algn="l" rtl="0">
                        <a:spcBef>
                          <a:spcPts val="0"/>
                        </a:spcBef>
                        <a:spcAft>
                          <a:spcPts val="0"/>
                        </a:spcAft>
                        <a:buNone/>
                      </a:pPr>
                      <a:r>
                        <a:rPr lang="en-US" sz="2400" b="1"/>
                        <a:t>ESEA Allowable Activity</a:t>
                      </a:r>
                      <a:endParaRPr sz="2400" b="1"/>
                    </a:p>
                  </a:txBody>
                  <a:tcPr marL="91425" marR="91425" marT="91425" marB="91425"/>
                </a:tc>
                <a:tc>
                  <a:txBody>
                    <a:bodyPr/>
                    <a:lstStyle/>
                    <a:p>
                      <a:pPr marL="0" lvl="0" indent="0" algn="l" rtl="0">
                        <a:spcBef>
                          <a:spcPts val="0"/>
                        </a:spcBef>
                        <a:spcAft>
                          <a:spcPts val="0"/>
                        </a:spcAft>
                        <a:buNone/>
                      </a:pPr>
                      <a:r>
                        <a:rPr lang="en-US" sz="2400" b="1"/>
                        <a:t>Budget Line Item</a:t>
                      </a:r>
                      <a:endParaRPr sz="2400" b="1"/>
                    </a:p>
                  </a:txBody>
                  <a:tcPr marL="91425" marR="91425" marT="91425" marB="91425"/>
                </a:tc>
                <a:extLst>
                  <a:ext uri="{0D108BD9-81ED-4DB2-BD59-A6C34878D82A}">
                    <a16:rowId xmlns:a16="http://schemas.microsoft.com/office/drawing/2014/main" val="10000"/>
                  </a:ext>
                </a:extLst>
              </a:tr>
              <a:tr h="1351775">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rPr>
                        <a:t>Reduction of class size to a level that is evidence base</a:t>
                      </a:r>
                      <a:r>
                        <a:rPr lang="en-US" sz="240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d</a:t>
                      </a:r>
                      <a:r>
                        <a:rPr lang="en-US" sz="2400">
                          <a:solidFill>
                            <a:schemeClr val="dk1"/>
                          </a:solidFill>
                          <a:highlight>
                            <a:schemeClr val="lt1"/>
                          </a:highlight>
                        </a:rPr>
                        <a:t>.</a:t>
                      </a:r>
                      <a:endParaRPr sz="2400">
                        <a:solidFill>
                          <a:schemeClr val="dk1"/>
                        </a:solidFill>
                      </a:endParaRPr>
                    </a:p>
                    <a:p>
                      <a:pPr marL="0" lvl="0" indent="0" algn="l" rtl="0">
                        <a:spcBef>
                          <a:spcPts val="0"/>
                        </a:spcBef>
                        <a:spcAft>
                          <a:spcPts val="0"/>
                        </a:spcAft>
                        <a:buNone/>
                      </a:pPr>
                      <a:endParaRPr sz="2400">
                        <a:solidFill>
                          <a:schemeClr val="dk1"/>
                        </a:solidFill>
                        <a:highlight>
                          <a:schemeClr val="lt1"/>
                        </a:highligh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rPr>
                        <a:t>Reduction of class size to a level that is evidence base</a:t>
                      </a:r>
                      <a:r>
                        <a:rPr lang="en-US" sz="240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d</a:t>
                      </a:r>
                      <a:r>
                        <a:rPr lang="en-US" sz="2400">
                          <a:solidFill>
                            <a:schemeClr val="dk1"/>
                          </a:solidFill>
                          <a:highlight>
                            <a:schemeClr val="lt1"/>
                          </a:highlight>
                        </a:rPr>
                        <a:t>.</a:t>
                      </a:r>
                      <a:endParaRPr sz="2400">
                        <a:solidFill>
                          <a:schemeClr val="dk1"/>
                        </a:solidFill>
                      </a:endParaRPr>
                    </a:p>
                    <a:p>
                      <a:pPr marL="0" lvl="0" indent="0" algn="l" rtl="0">
                        <a:spcBef>
                          <a:spcPts val="0"/>
                        </a:spcBef>
                        <a:spcAft>
                          <a:spcPts val="0"/>
                        </a:spcAft>
                        <a:buNone/>
                      </a:pPr>
                      <a:endParaRPr sz="2400">
                        <a:solidFill>
                          <a:schemeClr val="dk1"/>
                        </a:solidFill>
                        <a:highlight>
                          <a:schemeClr val="lt1"/>
                        </a:highlight>
                      </a:endParaRPr>
                    </a:p>
                  </a:txBody>
                  <a:tcPr marL="91425" marR="91425" marT="91425" marB="91425"/>
                </a:tc>
                <a:extLst>
                  <a:ext uri="{0D108BD9-81ED-4DB2-BD59-A6C34878D82A}">
                    <a16:rowId xmlns:a16="http://schemas.microsoft.com/office/drawing/2014/main" val="10001"/>
                  </a:ext>
                </a:extLst>
              </a:tr>
              <a:tr h="1351775">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rPr>
                        <a:t>Providing high-quality, evidence-based personalized professional development for educators, that is focused on improving teaching and student learning and achievement, including supporting efforts to train educators.</a:t>
                      </a:r>
                      <a:endParaRPr sz="24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rPr>
                        <a:t>Providing professional development on improving teaching and student learnin</a:t>
                      </a:r>
                      <a:r>
                        <a:rPr lang="en-US" sz="240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g</a:t>
                      </a:r>
                      <a:r>
                        <a:rPr lang="en-US" sz="2400">
                          <a:solidFill>
                            <a:schemeClr val="dk1"/>
                          </a:solidFill>
                          <a:highlight>
                            <a:schemeClr val="lt1"/>
                          </a:highlight>
                        </a:rPr>
                        <a:t>.</a:t>
                      </a:r>
                      <a:endParaRPr sz="2400"/>
                    </a:p>
                    <a:p>
                      <a:pPr marL="0" lvl="0" indent="0" algn="l" rtl="0">
                        <a:spcBef>
                          <a:spcPts val="0"/>
                        </a:spcBef>
                        <a:spcAft>
                          <a:spcPts val="0"/>
                        </a:spcAft>
                        <a:buClr>
                          <a:schemeClr val="dk1"/>
                        </a:buClr>
                        <a:buSzPts val="1100"/>
                        <a:buFont typeface="Arial"/>
                        <a:buNone/>
                      </a:pPr>
                      <a:endParaRPr sz="2400">
                        <a:solidFill>
                          <a:schemeClr val="dk1"/>
                        </a:solidFill>
                        <a:highlight>
                          <a:schemeClr val="lt1"/>
                        </a:highlight>
                      </a:endParaRPr>
                    </a:p>
                  </a:txBody>
                  <a:tcPr marL="91425" marR="91425" marT="91425" marB="91425"/>
                </a:tc>
                <a:extLst>
                  <a:ext uri="{0D108BD9-81ED-4DB2-BD59-A6C34878D82A}">
                    <a16:rowId xmlns:a16="http://schemas.microsoft.com/office/drawing/2014/main" val="10002"/>
                  </a:ext>
                </a:extLst>
              </a:tr>
              <a:tr h="1062100">
                <a:tc>
                  <a:txBody>
                    <a:bodyPr/>
                    <a:lstStyle/>
                    <a:p>
                      <a:pPr marL="0" lvl="0" indent="0" algn="l" rtl="0">
                        <a:spcBef>
                          <a:spcPts val="0"/>
                        </a:spcBef>
                        <a:spcAft>
                          <a:spcPts val="0"/>
                        </a:spcAft>
                        <a:buNone/>
                      </a:pPr>
                      <a:r>
                        <a:rPr lang="en-US" sz="2400">
                          <a:solidFill>
                            <a:schemeClr val="dk1"/>
                          </a:solidFill>
                          <a:highlight>
                            <a:schemeClr val="lt1"/>
                          </a:highlight>
                        </a:rPr>
                        <a:t>Development of programs and activities that increase the ability of teachers to effectively teach children with disabilities or English language learners.</a:t>
                      </a:r>
                      <a:endParaRPr sz="2400"/>
                    </a:p>
                  </a:txBody>
                  <a:tcPr marL="91425" marR="91425" marT="91425" marB="91425"/>
                </a:tc>
                <a:tc>
                  <a:txBody>
                    <a:bodyPr/>
                    <a:lstStyle/>
                    <a:p>
                      <a:pPr marL="0" lvl="0" indent="0" algn="l" rtl="0">
                        <a:spcBef>
                          <a:spcPts val="0"/>
                        </a:spcBef>
                        <a:spcAft>
                          <a:spcPts val="0"/>
                        </a:spcAft>
                        <a:buNone/>
                      </a:pPr>
                      <a:r>
                        <a:rPr lang="en-US" sz="2400" dirty="0">
                          <a:solidFill>
                            <a:schemeClr val="dk1"/>
                          </a:solidFill>
                          <a:highlight>
                            <a:schemeClr val="lt1"/>
                          </a:highlight>
                        </a:rPr>
                        <a:t>Providing professional development to effectively teach children in Special Education or English learner</a:t>
                      </a:r>
                      <a:r>
                        <a:rPr lang="en-US" sz="2400" dirty="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a:t>
                      </a:r>
                      <a:r>
                        <a:rPr lang="en-US" sz="2400" dirty="0">
                          <a:solidFill>
                            <a:schemeClr val="dk1"/>
                          </a:solidFill>
                          <a:highlight>
                            <a:schemeClr val="lt1"/>
                          </a:highlight>
                        </a:rPr>
                        <a:t>.</a:t>
                      </a:r>
                      <a:endParaRPr sz="2400"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6b6db66cf4_0_63"/>
          <p:cNvSpPr txBox="1">
            <a:spLocks noGrp="1"/>
          </p:cNvSpPr>
          <p:nvPr>
            <p:ph type="title"/>
          </p:nvPr>
        </p:nvSpPr>
        <p:spPr>
          <a:xfrm>
            <a:off x="339225" y="414525"/>
            <a:ext cx="11269800" cy="3228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2400"/>
              <a:t>Appropriate Uses of Funds </a:t>
            </a:r>
            <a:endParaRPr sz="2400"/>
          </a:p>
          <a:p>
            <a:pPr marL="0" lvl="0" indent="0" algn="ctr" rtl="0">
              <a:lnSpc>
                <a:spcPct val="100000"/>
              </a:lnSpc>
              <a:spcBef>
                <a:spcPts val="0"/>
              </a:spcBef>
              <a:spcAft>
                <a:spcPts val="0"/>
              </a:spcAft>
              <a:buClr>
                <a:schemeClr val="dk1"/>
              </a:buClr>
              <a:buSzPts val="1100"/>
              <a:buFont typeface="Arial"/>
              <a:buNone/>
            </a:pPr>
            <a:r>
              <a:rPr lang="en-US" sz="2400"/>
              <a:t>Professional Development Activities (Slide 4 of 7)</a:t>
            </a:r>
            <a:endParaRPr sz="2400"/>
          </a:p>
          <a:p>
            <a:pPr marL="0" lvl="0" indent="0" algn="ctr" rtl="0">
              <a:spcBef>
                <a:spcPts val="0"/>
              </a:spcBef>
              <a:spcAft>
                <a:spcPts val="0"/>
              </a:spcAft>
              <a:buNone/>
            </a:pPr>
            <a:endParaRPr/>
          </a:p>
        </p:txBody>
      </p:sp>
      <p:graphicFrame>
        <p:nvGraphicFramePr>
          <p:cNvPr id="204" name="Google Shape;204;g26b6db66cf4_0_63"/>
          <p:cNvGraphicFramePr/>
          <p:nvPr>
            <p:extLst>
              <p:ext uri="{D42A27DB-BD31-4B8C-83A1-F6EECF244321}">
                <p14:modId xmlns:p14="http://schemas.microsoft.com/office/powerpoint/2010/main" val="529809346"/>
              </p:ext>
            </p:extLst>
          </p:nvPr>
        </p:nvGraphicFramePr>
        <p:xfrm>
          <a:off x="162975" y="962400"/>
          <a:ext cx="11866050" cy="4933230"/>
        </p:xfrm>
        <a:graphic>
          <a:graphicData uri="http://schemas.openxmlformats.org/drawingml/2006/table">
            <a:tbl>
              <a:tblPr firstRow="1">
                <a:noFill/>
                <a:tableStyleId>{29B9160C-30D2-424E-84C1-B12BF15985B4}</a:tableStyleId>
              </a:tblPr>
              <a:tblGrid>
                <a:gridCol w="5933025">
                  <a:extLst>
                    <a:ext uri="{9D8B030D-6E8A-4147-A177-3AD203B41FA5}">
                      <a16:colId xmlns:a16="http://schemas.microsoft.com/office/drawing/2014/main" val="20000"/>
                    </a:ext>
                  </a:extLst>
                </a:gridCol>
                <a:gridCol w="5933025">
                  <a:extLst>
                    <a:ext uri="{9D8B030D-6E8A-4147-A177-3AD203B41FA5}">
                      <a16:colId xmlns:a16="http://schemas.microsoft.com/office/drawing/2014/main" val="20001"/>
                    </a:ext>
                  </a:extLst>
                </a:gridCol>
              </a:tblGrid>
              <a:tr h="418375">
                <a:tc>
                  <a:txBody>
                    <a:bodyPr/>
                    <a:lstStyle/>
                    <a:p>
                      <a:pPr marL="0" lvl="0" indent="0" algn="l" rtl="0">
                        <a:spcBef>
                          <a:spcPts val="0"/>
                        </a:spcBef>
                        <a:spcAft>
                          <a:spcPts val="0"/>
                        </a:spcAft>
                        <a:buNone/>
                      </a:pPr>
                      <a:r>
                        <a:rPr lang="en-US" sz="2400" b="1"/>
                        <a:t>ESEA Allowable Activity</a:t>
                      </a:r>
                      <a:endParaRPr sz="2400" b="1"/>
                    </a:p>
                  </a:txBody>
                  <a:tcPr marL="91425" marR="91425" marT="91425" marB="91425"/>
                </a:tc>
                <a:tc>
                  <a:txBody>
                    <a:bodyPr/>
                    <a:lstStyle/>
                    <a:p>
                      <a:pPr marL="0" lvl="0" indent="0" algn="l" rtl="0">
                        <a:spcBef>
                          <a:spcPts val="0"/>
                        </a:spcBef>
                        <a:spcAft>
                          <a:spcPts val="0"/>
                        </a:spcAft>
                        <a:buNone/>
                      </a:pPr>
                      <a:r>
                        <a:rPr lang="en-US" sz="2400" b="1"/>
                        <a:t>Budget Line Item</a:t>
                      </a:r>
                      <a:endParaRPr sz="2400" b="1"/>
                    </a:p>
                  </a:txBody>
                  <a:tcPr marL="91425" marR="91425" marT="91425" marB="91425"/>
                </a:tc>
                <a:extLst>
                  <a:ext uri="{0D108BD9-81ED-4DB2-BD59-A6C34878D82A}">
                    <a16:rowId xmlns:a16="http://schemas.microsoft.com/office/drawing/2014/main" val="10000"/>
                  </a:ext>
                </a:extLst>
              </a:tr>
              <a:tr h="1641450">
                <a:tc>
                  <a:txBody>
                    <a:bodyPr/>
                    <a:lstStyle/>
                    <a:p>
                      <a:pPr marL="0" lvl="0" indent="0" algn="l" rtl="0">
                        <a:spcBef>
                          <a:spcPts val="0"/>
                        </a:spcBef>
                        <a:spcAft>
                          <a:spcPts val="0"/>
                        </a:spcAft>
                        <a:buNone/>
                      </a:pPr>
                      <a:r>
                        <a:rPr lang="en-US" sz="2400">
                          <a:solidFill>
                            <a:schemeClr val="dk1"/>
                          </a:solidFill>
                          <a:highlight>
                            <a:schemeClr val="lt1"/>
                          </a:highlight>
                        </a:rPr>
                        <a:t>Providing programs and activities to increase the knowledge base of educators on instruction in the early grades, and the ability to support teachers, teacher leaders, early childhood educators, and other professionals to meet the needs of students through age 8.</a:t>
                      </a:r>
                      <a:endParaRPr sz="24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400">
                          <a:solidFill>
                            <a:srgbClr val="333333"/>
                          </a:solidFill>
                          <a:highlight>
                            <a:schemeClr val="lt1"/>
                          </a:highlight>
                        </a:rPr>
                        <a:t>I</a:t>
                      </a:r>
                      <a:r>
                        <a:rPr lang="en-US" sz="2400">
                          <a:solidFill>
                            <a:schemeClr val="dk1"/>
                          </a:solidFill>
                          <a:highlight>
                            <a:schemeClr val="lt1"/>
                          </a:highlight>
                        </a:rPr>
                        <a:t>ncreasing the knowledge of educators on instruction in the early grades to meet the needs of students through age </a:t>
                      </a:r>
                      <a:r>
                        <a:rPr lang="en-US" sz="240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8</a:t>
                      </a:r>
                      <a:r>
                        <a:rPr lang="en-US" sz="2400">
                          <a:solidFill>
                            <a:schemeClr val="dk1"/>
                          </a:solidFill>
                          <a:highlight>
                            <a:schemeClr val="lt1"/>
                          </a:highlight>
                        </a:rPr>
                        <a:t>.</a:t>
                      </a:r>
                      <a:endParaRPr sz="24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641450">
                <a:tc>
                  <a:txBody>
                    <a:bodyPr/>
                    <a:lstStyle/>
                    <a:p>
                      <a:pPr marL="0" lvl="0" indent="0" algn="l" rtl="0">
                        <a:spcBef>
                          <a:spcPts val="0"/>
                        </a:spcBef>
                        <a:spcAft>
                          <a:spcPts val="0"/>
                        </a:spcAft>
                        <a:buNone/>
                      </a:pPr>
                      <a:r>
                        <a:rPr lang="en-US" sz="2400">
                          <a:solidFill>
                            <a:schemeClr val="dk1"/>
                          </a:solidFill>
                          <a:highlight>
                            <a:schemeClr val="lt1"/>
                          </a:highlight>
                        </a:rPr>
                        <a:t>Developing a feedback mechanism for improved working conditions.</a:t>
                      </a:r>
                      <a:endParaRPr sz="2400">
                        <a:solidFill>
                          <a:schemeClr val="dk1"/>
                        </a:solidFill>
                        <a:highlight>
                          <a:schemeClr val="lt1"/>
                        </a:high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solidFill>
                            <a:schemeClr val="dk1"/>
                          </a:solidFill>
                          <a:highlight>
                            <a:schemeClr val="lt1"/>
                          </a:highlight>
                        </a:rPr>
                        <a:t>Developing a feedback mechanism for improved working condition</a:t>
                      </a:r>
                      <a:r>
                        <a:rPr lang="en-US" sz="2400" dirty="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s</a:t>
                      </a:r>
                      <a:r>
                        <a:rPr lang="en-US" sz="2400" dirty="0">
                          <a:solidFill>
                            <a:schemeClr val="dk1"/>
                          </a:solidFill>
                          <a:highlight>
                            <a:schemeClr val="lt1"/>
                          </a:highlight>
                        </a:rPr>
                        <a:t>.</a:t>
                      </a:r>
                      <a:endParaRPr sz="2400" dirty="0">
                        <a:solidFill>
                          <a:srgbClr val="333333"/>
                        </a:solidFill>
                        <a:highlight>
                          <a:schemeClr val="lt1"/>
                        </a:high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697e4ff5c0_1_12"/>
          <p:cNvSpPr txBox="1">
            <a:spLocks noGrp="1"/>
          </p:cNvSpPr>
          <p:nvPr>
            <p:ph type="title"/>
          </p:nvPr>
        </p:nvSpPr>
        <p:spPr>
          <a:xfrm>
            <a:off x="339225" y="341375"/>
            <a:ext cx="11269800" cy="3960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1509"/>
              <a:buFont typeface="Arial"/>
              <a:buNone/>
            </a:pPr>
            <a:r>
              <a:rPr lang="en-US" sz="2650"/>
              <a:t>Appropriate Uses of Funds</a:t>
            </a:r>
            <a:endParaRPr sz="2650"/>
          </a:p>
          <a:p>
            <a:pPr marL="0" lvl="0" indent="0" algn="ctr" rtl="0">
              <a:lnSpc>
                <a:spcPct val="100000"/>
              </a:lnSpc>
              <a:spcBef>
                <a:spcPts val="0"/>
              </a:spcBef>
              <a:spcAft>
                <a:spcPts val="0"/>
              </a:spcAft>
              <a:buClr>
                <a:schemeClr val="dk1"/>
              </a:buClr>
              <a:buSzPct val="41509"/>
              <a:buFont typeface="Arial"/>
              <a:buNone/>
            </a:pPr>
            <a:r>
              <a:rPr lang="en-US" sz="2650"/>
              <a:t>Professional Development Activities (Slide 5 of 7)</a:t>
            </a:r>
            <a:endParaRPr sz="2650"/>
          </a:p>
          <a:p>
            <a:pPr marL="0" lvl="0" indent="0" algn="ctr" rtl="0">
              <a:spcBef>
                <a:spcPts val="0"/>
              </a:spcBef>
              <a:spcAft>
                <a:spcPts val="0"/>
              </a:spcAft>
              <a:buNone/>
            </a:pPr>
            <a:endParaRPr sz="2650"/>
          </a:p>
        </p:txBody>
      </p:sp>
      <p:graphicFrame>
        <p:nvGraphicFramePr>
          <p:cNvPr id="211" name="Google Shape;211;g2697e4ff5c0_1_12"/>
          <p:cNvGraphicFramePr/>
          <p:nvPr>
            <p:extLst>
              <p:ext uri="{D42A27DB-BD31-4B8C-83A1-F6EECF244321}">
                <p14:modId xmlns:p14="http://schemas.microsoft.com/office/powerpoint/2010/main" val="2092316275"/>
              </p:ext>
            </p:extLst>
          </p:nvPr>
        </p:nvGraphicFramePr>
        <p:xfrm>
          <a:off x="162975" y="935200"/>
          <a:ext cx="11866050" cy="6034950"/>
        </p:xfrm>
        <a:graphic>
          <a:graphicData uri="http://schemas.openxmlformats.org/drawingml/2006/table">
            <a:tbl>
              <a:tblPr firstRow="1">
                <a:noFill/>
                <a:tableStyleId>{29B9160C-30D2-424E-84C1-B12BF15985B4}</a:tableStyleId>
              </a:tblPr>
              <a:tblGrid>
                <a:gridCol w="5933025">
                  <a:extLst>
                    <a:ext uri="{9D8B030D-6E8A-4147-A177-3AD203B41FA5}">
                      <a16:colId xmlns:a16="http://schemas.microsoft.com/office/drawing/2014/main" val="20000"/>
                    </a:ext>
                  </a:extLst>
                </a:gridCol>
                <a:gridCol w="5933025">
                  <a:extLst>
                    <a:ext uri="{9D8B030D-6E8A-4147-A177-3AD203B41FA5}">
                      <a16:colId xmlns:a16="http://schemas.microsoft.com/office/drawing/2014/main" val="20001"/>
                    </a:ext>
                  </a:extLst>
                </a:gridCol>
              </a:tblGrid>
              <a:tr h="511175">
                <a:tc>
                  <a:txBody>
                    <a:bodyPr/>
                    <a:lstStyle/>
                    <a:p>
                      <a:pPr marL="0" lvl="0" indent="0" algn="l" rtl="0">
                        <a:spcBef>
                          <a:spcPts val="0"/>
                        </a:spcBef>
                        <a:spcAft>
                          <a:spcPts val="0"/>
                        </a:spcAft>
                        <a:buNone/>
                      </a:pPr>
                      <a:r>
                        <a:rPr lang="en-US" sz="2400" b="1"/>
                        <a:t>ESEA Allowable Activity</a:t>
                      </a:r>
                      <a:endParaRPr sz="2400" b="1"/>
                    </a:p>
                  </a:txBody>
                  <a:tcPr marL="91425" marR="91425" marT="91425" marB="91425"/>
                </a:tc>
                <a:tc>
                  <a:txBody>
                    <a:bodyPr/>
                    <a:lstStyle/>
                    <a:p>
                      <a:pPr marL="0" lvl="0" indent="0" algn="l" rtl="0">
                        <a:spcBef>
                          <a:spcPts val="0"/>
                        </a:spcBef>
                        <a:spcAft>
                          <a:spcPts val="0"/>
                        </a:spcAft>
                        <a:buNone/>
                      </a:pPr>
                      <a:r>
                        <a:rPr lang="en-US" sz="2400" b="1"/>
                        <a:t>Budget Line Item</a:t>
                      </a:r>
                      <a:endParaRPr sz="2400" b="1"/>
                    </a:p>
                  </a:txBody>
                  <a:tcPr marL="91425" marR="91425" marT="91425" marB="91425"/>
                </a:tc>
                <a:extLst>
                  <a:ext uri="{0D108BD9-81ED-4DB2-BD59-A6C34878D82A}">
                    <a16:rowId xmlns:a16="http://schemas.microsoft.com/office/drawing/2014/main" val="10000"/>
                  </a:ext>
                </a:extLst>
              </a:tr>
              <a:tr h="2215250">
                <a:tc>
                  <a:txBody>
                    <a:bodyPr/>
                    <a:lstStyle/>
                    <a:p>
                      <a:pPr marL="0" lvl="0" indent="0" algn="l" rtl="0">
                        <a:spcBef>
                          <a:spcPts val="0"/>
                        </a:spcBef>
                        <a:spcAft>
                          <a:spcPts val="0"/>
                        </a:spcAft>
                        <a:buNone/>
                      </a:pPr>
                      <a:r>
                        <a:rPr lang="en-US" sz="2400">
                          <a:solidFill>
                            <a:schemeClr val="dk1"/>
                          </a:solidFill>
                          <a:highlight>
                            <a:schemeClr val="lt1"/>
                          </a:highlight>
                        </a:rPr>
                        <a:t>Providing training, technical assistance, and capacity-building in districts to assist educators with designing, selecting and implementing formative assessments, designing classroom based assessment, and using the data from those assessments to improve instruction and student academic achievement.</a:t>
                      </a:r>
                      <a:endParaRPr sz="2400">
                        <a:solidFill>
                          <a:schemeClr val="dk1"/>
                        </a:solidFill>
                        <a:highlight>
                          <a:schemeClr val="lt1"/>
                        </a:highligh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rPr>
                        <a:t>Providing training to assist educators with designing, selecting and implementing formative assessments to improve instruction and student academic a</a:t>
                      </a:r>
                      <a:r>
                        <a:rPr lang="en-US" sz="240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chievement.</a:t>
                      </a:r>
                      <a:r>
                        <a:rPr lang="en-US" sz="2400">
                          <a:solidFill>
                            <a:srgbClr val="333333"/>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a:t>
                      </a:r>
                      <a:endParaRPr sz="2400">
                        <a:solidFill>
                          <a:schemeClr val="dk1"/>
                        </a:solidFill>
                      </a:endParaRPr>
                    </a:p>
                    <a:p>
                      <a:pPr marL="0" lvl="0" indent="0" algn="l" rtl="0">
                        <a:spcBef>
                          <a:spcPts val="0"/>
                        </a:spcBef>
                        <a:spcAft>
                          <a:spcPts val="0"/>
                        </a:spcAft>
                        <a:buNone/>
                      </a:pPr>
                      <a:endParaRPr sz="2400">
                        <a:solidFill>
                          <a:schemeClr val="dk1"/>
                        </a:solidFill>
                        <a:highlight>
                          <a:schemeClr val="lt1"/>
                        </a:highlight>
                      </a:endParaRPr>
                    </a:p>
                  </a:txBody>
                  <a:tcPr marL="91425" marR="91425" marT="91425" marB="91425"/>
                </a:tc>
                <a:extLst>
                  <a:ext uri="{0D108BD9-81ED-4DB2-BD59-A6C34878D82A}">
                    <a16:rowId xmlns:a16="http://schemas.microsoft.com/office/drawing/2014/main" val="10001"/>
                  </a:ext>
                </a:extLst>
              </a:tr>
              <a:tr h="2215250">
                <a:tc>
                  <a:txBody>
                    <a:bodyPr/>
                    <a:lstStyle/>
                    <a:p>
                      <a:pPr marL="0" lvl="0" indent="0" algn="l" rtl="0">
                        <a:spcBef>
                          <a:spcPts val="0"/>
                        </a:spcBef>
                        <a:spcAft>
                          <a:spcPts val="0"/>
                        </a:spcAft>
                        <a:buNone/>
                      </a:pPr>
                      <a:r>
                        <a:rPr lang="en-US" sz="2400">
                          <a:solidFill>
                            <a:schemeClr val="dk1"/>
                          </a:solidFill>
                          <a:highlight>
                            <a:schemeClr val="lt1"/>
                          </a:highlight>
                        </a:rPr>
                        <a:t>Carrying out in-service training for school personnel in techniques and supports needed to help educators understand when and how to refer students affected by trauma, and children with, or at risk of, mental illness.</a:t>
                      </a:r>
                      <a:endParaRPr sz="2400"/>
                    </a:p>
                  </a:txBody>
                  <a:tcPr marL="91425" marR="91425" marT="91425" marB="91425"/>
                </a:tc>
                <a:tc>
                  <a:txBody>
                    <a:bodyPr/>
                    <a:lstStyle/>
                    <a:p>
                      <a:pPr marL="0" lvl="0" indent="0" algn="l" rtl="0">
                        <a:spcBef>
                          <a:spcPts val="0"/>
                        </a:spcBef>
                        <a:spcAft>
                          <a:spcPts val="0"/>
                        </a:spcAft>
                        <a:buNone/>
                      </a:pPr>
                      <a:r>
                        <a:rPr lang="en-US" sz="2400" dirty="0">
                          <a:solidFill>
                            <a:schemeClr val="dk1"/>
                          </a:solidFill>
                          <a:highlight>
                            <a:schemeClr val="lt1"/>
                          </a:highlight>
                        </a:rPr>
                        <a:t>Providing in-service training for school personnel in techniques to help educators understand how to refer students affected by trauma, and children with, or at risk of, mental illness.</a:t>
                      </a:r>
                      <a:endParaRPr sz="2400"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697e4ff5c0_1_18"/>
          <p:cNvSpPr txBox="1">
            <a:spLocks noGrp="1"/>
          </p:cNvSpPr>
          <p:nvPr>
            <p:ph type="title"/>
          </p:nvPr>
        </p:nvSpPr>
        <p:spPr>
          <a:xfrm>
            <a:off x="339225" y="304800"/>
            <a:ext cx="11269800" cy="4326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1509"/>
              <a:buFont typeface="Arial"/>
              <a:buNone/>
            </a:pPr>
            <a:r>
              <a:rPr lang="en-US" sz="2650"/>
              <a:t>Appropriate Uses of Funds</a:t>
            </a:r>
            <a:endParaRPr sz="2650"/>
          </a:p>
          <a:p>
            <a:pPr marL="0" lvl="0" indent="0" algn="ctr" rtl="0">
              <a:lnSpc>
                <a:spcPct val="100000"/>
              </a:lnSpc>
              <a:spcBef>
                <a:spcPts val="0"/>
              </a:spcBef>
              <a:spcAft>
                <a:spcPts val="0"/>
              </a:spcAft>
              <a:buClr>
                <a:schemeClr val="dk1"/>
              </a:buClr>
              <a:buSzPct val="41509"/>
              <a:buFont typeface="Arial"/>
              <a:buNone/>
            </a:pPr>
            <a:r>
              <a:rPr lang="en-US" sz="2650"/>
              <a:t>Professional Development Activities (Slide 6 of 7)</a:t>
            </a:r>
            <a:endParaRPr sz="2650"/>
          </a:p>
          <a:p>
            <a:pPr marL="0" lvl="0" indent="0" algn="ctr" rtl="0">
              <a:spcBef>
                <a:spcPts val="0"/>
              </a:spcBef>
              <a:spcAft>
                <a:spcPts val="0"/>
              </a:spcAft>
              <a:buNone/>
            </a:pPr>
            <a:endParaRPr/>
          </a:p>
        </p:txBody>
      </p:sp>
      <p:graphicFrame>
        <p:nvGraphicFramePr>
          <p:cNvPr id="218" name="Google Shape;218;g2697e4ff5c0_1_18"/>
          <p:cNvGraphicFramePr/>
          <p:nvPr>
            <p:extLst>
              <p:ext uri="{D42A27DB-BD31-4B8C-83A1-F6EECF244321}">
                <p14:modId xmlns:p14="http://schemas.microsoft.com/office/powerpoint/2010/main" val="1471289318"/>
              </p:ext>
            </p:extLst>
          </p:nvPr>
        </p:nvGraphicFramePr>
        <p:xfrm>
          <a:off x="162975" y="921200"/>
          <a:ext cx="11866050" cy="5654075"/>
        </p:xfrm>
        <a:graphic>
          <a:graphicData uri="http://schemas.openxmlformats.org/drawingml/2006/table">
            <a:tbl>
              <a:tblPr firstRow="1">
                <a:noFill/>
                <a:tableStyleId>{29B9160C-30D2-424E-84C1-B12BF15985B4}</a:tableStyleId>
              </a:tblPr>
              <a:tblGrid>
                <a:gridCol w="5933025">
                  <a:extLst>
                    <a:ext uri="{9D8B030D-6E8A-4147-A177-3AD203B41FA5}">
                      <a16:colId xmlns:a16="http://schemas.microsoft.com/office/drawing/2014/main" val="20000"/>
                    </a:ext>
                  </a:extLst>
                </a:gridCol>
                <a:gridCol w="5933025">
                  <a:extLst>
                    <a:ext uri="{9D8B030D-6E8A-4147-A177-3AD203B41FA5}">
                      <a16:colId xmlns:a16="http://schemas.microsoft.com/office/drawing/2014/main" val="20001"/>
                    </a:ext>
                  </a:extLst>
                </a:gridCol>
              </a:tblGrid>
              <a:tr h="460050">
                <a:tc>
                  <a:txBody>
                    <a:bodyPr/>
                    <a:lstStyle/>
                    <a:p>
                      <a:pPr marL="0" lvl="0" indent="0" algn="l" rtl="0">
                        <a:spcBef>
                          <a:spcPts val="0"/>
                        </a:spcBef>
                        <a:spcAft>
                          <a:spcPts val="0"/>
                        </a:spcAft>
                        <a:buNone/>
                      </a:pPr>
                      <a:r>
                        <a:rPr lang="en-US" sz="2400" b="1"/>
                        <a:t>ESEA Allowable Activity</a:t>
                      </a:r>
                      <a:endParaRPr sz="2400" b="1"/>
                    </a:p>
                  </a:txBody>
                  <a:tcPr marL="91425" marR="91425" marT="91425" marB="91425"/>
                </a:tc>
                <a:tc>
                  <a:txBody>
                    <a:bodyPr/>
                    <a:lstStyle/>
                    <a:p>
                      <a:pPr marL="0" lvl="0" indent="0" algn="l" rtl="0">
                        <a:spcBef>
                          <a:spcPts val="0"/>
                        </a:spcBef>
                        <a:spcAft>
                          <a:spcPts val="0"/>
                        </a:spcAft>
                        <a:buNone/>
                      </a:pPr>
                      <a:r>
                        <a:rPr lang="en-US" sz="2400" b="1"/>
                        <a:t>Budget Line Item</a:t>
                      </a:r>
                      <a:endParaRPr sz="2400" b="1"/>
                    </a:p>
                  </a:txBody>
                  <a:tcPr marL="91425" marR="91425" marT="91425" marB="91425"/>
                </a:tc>
                <a:extLst>
                  <a:ext uri="{0D108BD9-81ED-4DB2-BD59-A6C34878D82A}">
                    <a16:rowId xmlns:a16="http://schemas.microsoft.com/office/drawing/2014/main" val="10000"/>
                  </a:ext>
                </a:extLst>
              </a:tr>
              <a:tr h="1486400">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Provid</a:t>
                      </a:r>
                      <a:r>
                        <a:rPr lang="en-US" sz="2400">
                          <a:solidFill>
                            <a:schemeClr val="dk1"/>
                          </a:solidFill>
                          <a:highlight>
                            <a:schemeClr val="lt1"/>
                          </a:highlight>
                        </a:rPr>
                        <a:t>ing training to support the identification of students who are gifted and talente</a:t>
                      </a:r>
                      <a:r>
                        <a:rPr lang="en-US" sz="240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d</a:t>
                      </a:r>
                      <a:r>
                        <a:rPr lang="en-US" sz="2400">
                          <a:solidFill>
                            <a:schemeClr val="dk1"/>
                          </a:solidFill>
                          <a:highlight>
                            <a:schemeClr val="lt1"/>
                          </a:highlight>
                        </a:rPr>
                        <a:t>.</a:t>
                      </a:r>
                      <a:endParaRPr sz="2400">
                        <a:solidFill>
                          <a:schemeClr val="dk1"/>
                        </a:solidFill>
                      </a:endParaRPr>
                    </a:p>
                    <a:p>
                      <a:pPr marL="0" lvl="0" indent="0" algn="l" rtl="0">
                        <a:spcBef>
                          <a:spcPts val="0"/>
                        </a:spcBef>
                        <a:spcAft>
                          <a:spcPts val="0"/>
                        </a:spcAft>
                        <a:buNone/>
                      </a:pPr>
                      <a:endParaRPr sz="24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rPr>
                        <a:t>Providing training to support the identification of students who are gifted and talente</a:t>
                      </a:r>
                      <a:r>
                        <a:rPr lang="en-US" sz="240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d</a:t>
                      </a:r>
                      <a:r>
                        <a:rPr lang="en-US" sz="2400">
                          <a:solidFill>
                            <a:schemeClr val="dk1"/>
                          </a:solidFill>
                          <a:highlight>
                            <a:schemeClr val="lt1"/>
                          </a:highlight>
                        </a:rPr>
                        <a:t>.</a:t>
                      </a:r>
                      <a:endParaRPr sz="2400">
                        <a:solidFill>
                          <a:schemeClr val="dk1"/>
                        </a:solidFill>
                      </a:endParaRPr>
                    </a:p>
                    <a:p>
                      <a:pPr marL="0" lvl="0" indent="0" algn="l" rtl="0">
                        <a:spcBef>
                          <a:spcPts val="0"/>
                        </a:spcBef>
                        <a:spcAft>
                          <a:spcPts val="0"/>
                        </a:spcAft>
                        <a:buNone/>
                      </a:pPr>
                      <a:endParaRPr sz="2400"/>
                    </a:p>
                  </a:txBody>
                  <a:tcPr marL="91425" marR="91425" marT="91425" marB="91425"/>
                </a:tc>
                <a:extLst>
                  <a:ext uri="{0D108BD9-81ED-4DB2-BD59-A6C34878D82A}">
                    <a16:rowId xmlns:a16="http://schemas.microsoft.com/office/drawing/2014/main" val="10001"/>
                  </a:ext>
                </a:extLst>
              </a:tr>
              <a:tr h="1447925">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rPr>
                        <a:t>Supporting the instructional services provided by school library programs.</a:t>
                      </a:r>
                      <a:endParaRPr sz="2400">
                        <a:solidFill>
                          <a:schemeClr val="dk1"/>
                        </a:solidFill>
                      </a:endParaRPr>
                    </a:p>
                    <a:p>
                      <a:pPr marL="0" lvl="0" indent="0" algn="l" rtl="0">
                        <a:spcBef>
                          <a:spcPts val="0"/>
                        </a:spcBef>
                        <a:spcAft>
                          <a:spcPts val="0"/>
                        </a:spcAft>
                        <a:buNone/>
                      </a:pPr>
                      <a:endParaRPr sz="24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rPr>
                        <a:t>Supporting the instructional services provided by school library programs.</a:t>
                      </a:r>
                      <a:endParaRPr sz="2400">
                        <a:solidFill>
                          <a:schemeClr val="dk1"/>
                        </a:solidFill>
                      </a:endParaRPr>
                    </a:p>
                    <a:p>
                      <a:pPr marL="0" lvl="0" indent="0" algn="l" rtl="0">
                        <a:spcBef>
                          <a:spcPts val="0"/>
                        </a:spcBef>
                        <a:spcAft>
                          <a:spcPts val="0"/>
                        </a:spcAft>
                        <a:buNone/>
                      </a:pPr>
                      <a:endParaRPr sz="1800">
                        <a:solidFill>
                          <a:schemeClr val="dk1"/>
                        </a:solidFill>
                        <a:highlight>
                          <a:schemeClr val="lt1"/>
                        </a:highlight>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r h="1447925">
                <a:tc>
                  <a:txBody>
                    <a:bodyPr/>
                    <a:lstStyle/>
                    <a:p>
                      <a:pPr marL="0" lvl="0" indent="0" algn="l" rtl="0">
                        <a:spcBef>
                          <a:spcPts val="0"/>
                        </a:spcBef>
                        <a:spcAft>
                          <a:spcPts val="0"/>
                        </a:spcAft>
                        <a:buClr>
                          <a:schemeClr val="dk1"/>
                        </a:buClr>
                        <a:buSzPts val="1100"/>
                        <a:buFont typeface="Arial"/>
                        <a:buNone/>
                      </a:pPr>
                      <a:r>
                        <a:rPr lang="en-US" sz="2400">
                          <a:solidFill>
                            <a:schemeClr val="dk1"/>
                          </a:solidFill>
                          <a:highlight>
                            <a:schemeClr val="lt1"/>
                          </a:highlight>
                        </a:rPr>
                        <a:t>Providing training for all school personnel regarding how to prevent and recognize child sexual abuse.</a:t>
                      </a:r>
                      <a:endParaRPr sz="2400">
                        <a:solidFill>
                          <a:schemeClr val="dk1"/>
                        </a:solidFill>
                        <a:highlight>
                          <a:schemeClr val="lt1"/>
                        </a:highligh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400" dirty="0">
                          <a:solidFill>
                            <a:schemeClr val="dk1"/>
                          </a:solidFill>
                          <a:highlight>
                            <a:schemeClr val="lt1"/>
                          </a:highlight>
                        </a:rPr>
                        <a:t>Providing training for all school personnel regarding how to prevent and recognize child sexual abuse.</a:t>
                      </a:r>
                      <a:endParaRPr sz="2400" dirty="0">
                        <a:solidFill>
                          <a:schemeClr val="dk1"/>
                        </a:solidFill>
                      </a:endParaRPr>
                    </a:p>
                    <a:p>
                      <a:pPr marL="0" lvl="0" indent="0" algn="l" rtl="0">
                        <a:spcBef>
                          <a:spcPts val="0"/>
                        </a:spcBef>
                        <a:spcAft>
                          <a:spcPts val="0"/>
                        </a:spcAft>
                        <a:buClr>
                          <a:schemeClr val="dk1"/>
                        </a:buClr>
                        <a:buSzPts val="1100"/>
                        <a:buFont typeface="Arial"/>
                        <a:buNone/>
                      </a:pPr>
                      <a:endParaRPr sz="2400" dirty="0">
                        <a:solidFill>
                          <a:schemeClr val="dk1"/>
                        </a:solidFill>
                        <a:highlight>
                          <a:schemeClr val="lt1"/>
                        </a:highlight>
                      </a:endParaRPr>
                    </a:p>
                    <a:p>
                      <a:pPr marL="0" lvl="0" indent="0" algn="l" rtl="0">
                        <a:spcBef>
                          <a:spcPts val="0"/>
                        </a:spcBef>
                        <a:spcAft>
                          <a:spcPts val="0"/>
                        </a:spcAft>
                        <a:buNone/>
                      </a:pPr>
                      <a:endParaRPr sz="2400" dirty="0">
                        <a:solidFill>
                          <a:schemeClr val="dk1"/>
                        </a:solidFill>
                        <a:highlight>
                          <a:schemeClr val="lt1"/>
                        </a:highlight>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6b731f5242_1_21"/>
          <p:cNvSpPr txBox="1">
            <a:spLocks noGrp="1"/>
          </p:cNvSpPr>
          <p:nvPr>
            <p:ph type="title"/>
          </p:nvPr>
        </p:nvSpPr>
        <p:spPr>
          <a:xfrm>
            <a:off x="339225" y="304800"/>
            <a:ext cx="11269800" cy="4326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1509"/>
              <a:buFont typeface="Arial"/>
              <a:buNone/>
            </a:pPr>
            <a:r>
              <a:rPr lang="en-US" sz="2650"/>
              <a:t>Appropriate Uses of Funds</a:t>
            </a:r>
            <a:endParaRPr sz="2650"/>
          </a:p>
          <a:p>
            <a:pPr marL="0" lvl="0" indent="0" algn="ctr" rtl="0">
              <a:lnSpc>
                <a:spcPct val="100000"/>
              </a:lnSpc>
              <a:spcBef>
                <a:spcPts val="0"/>
              </a:spcBef>
              <a:spcAft>
                <a:spcPts val="0"/>
              </a:spcAft>
              <a:buClr>
                <a:schemeClr val="dk1"/>
              </a:buClr>
              <a:buSzPct val="41509"/>
              <a:buFont typeface="Arial"/>
              <a:buNone/>
            </a:pPr>
            <a:r>
              <a:rPr lang="en-US" sz="2650"/>
              <a:t>Professional Development Activities (Slide 7 of 7)</a:t>
            </a:r>
            <a:endParaRPr sz="2650"/>
          </a:p>
          <a:p>
            <a:pPr marL="0" lvl="0" indent="0" algn="ctr" rtl="0">
              <a:spcBef>
                <a:spcPts val="0"/>
              </a:spcBef>
              <a:spcAft>
                <a:spcPts val="0"/>
              </a:spcAft>
              <a:buNone/>
            </a:pPr>
            <a:endParaRPr/>
          </a:p>
        </p:txBody>
      </p:sp>
      <p:graphicFrame>
        <p:nvGraphicFramePr>
          <p:cNvPr id="225" name="Google Shape;225;g26b731f5242_1_21"/>
          <p:cNvGraphicFramePr/>
          <p:nvPr>
            <p:extLst>
              <p:ext uri="{D42A27DB-BD31-4B8C-83A1-F6EECF244321}">
                <p14:modId xmlns:p14="http://schemas.microsoft.com/office/powerpoint/2010/main" val="3956144748"/>
              </p:ext>
            </p:extLst>
          </p:nvPr>
        </p:nvGraphicFramePr>
        <p:xfrm>
          <a:off x="162975" y="920125"/>
          <a:ext cx="11866050" cy="4261075"/>
        </p:xfrm>
        <a:graphic>
          <a:graphicData uri="http://schemas.openxmlformats.org/drawingml/2006/table">
            <a:tbl>
              <a:tblPr firstRow="1">
                <a:noFill/>
                <a:tableStyleId>{29B9160C-30D2-424E-84C1-B12BF15985B4}</a:tableStyleId>
              </a:tblPr>
              <a:tblGrid>
                <a:gridCol w="5933025">
                  <a:extLst>
                    <a:ext uri="{9D8B030D-6E8A-4147-A177-3AD203B41FA5}">
                      <a16:colId xmlns:a16="http://schemas.microsoft.com/office/drawing/2014/main" val="20000"/>
                    </a:ext>
                  </a:extLst>
                </a:gridCol>
                <a:gridCol w="5933025">
                  <a:extLst>
                    <a:ext uri="{9D8B030D-6E8A-4147-A177-3AD203B41FA5}">
                      <a16:colId xmlns:a16="http://schemas.microsoft.com/office/drawing/2014/main" val="20001"/>
                    </a:ext>
                  </a:extLst>
                </a:gridCol>
              </a:tblGrid>
              <a:tr h="568125">
                <a:tc>
                  <a:txBody>
                    <a:bodyPr/>
                    <a:lstStyle/>
                    <a:p>
                      <a:pPr marL="0" lvl="0" indent="0" algn="l" rtl="0">
                        <a:spcBef>
                          <a:spcPts val="0"/>
                        </a:spcBef>
                        <a:spcAft>
                          <a:spcPts val="0"/>
                        </a:spcAft>
                        <a:buNone/>
                      </a:pPr>
                      <a:r>
                        <a:rPr lang="en-US" sz="2400" b="1"/>
                        <a:t>ESEA Allowable Activity</a:t>
                      </a:r>
                      <a:endParaRPr sz="2400" b="1"/>
                    </a:p>
                  </a:txBody>
                  <a:tcPr marL="91425" marR="91425" marT="91425" marB="91425"/>
                </a:tc>
                <a:tc>
                  <a:txBody>
                    <a:bodyPr/>
                    <a:lstStyle/>
                    <a:p>
                      <a:pPr marL="0" lvl="0" indent="0" algn="l" rtl="0">
                        <a:spcBef>
                          <a:spcPts val="0"/>
                        </a:spcBef>
                        <a:spcAft>
                          <a:spcPts val="0"/>
                        </a:spcAft>
                        <a:buNone/>
                      </a:pPr>
                      <a:r>
                        <a:rPr lang="en-US" sz="2400" b="1"/>
                        <a:t>Budget Line Item</a:t>
                      </a:r>
                      <a:endParaRPr sz="2400" b="1"/>
                    </a:p>
                  </a:txBody>
                  <a:tcPr marL="91425" marR="91425" marT="91425" marB="91425"/>
                </a:tc>
                <a:extLst>
                  <a:ext uri="{0D108BD9-81ED-4DB2-BD59-A6C34878D82A}">
                    <a16:rowId xmlns:a16="http://schemas.microsoft.com/office/drawing/2014/main" val="10000"/>
                  </a:ext>
                </a:extLst>
              </a:tr>
              <a:tr h="2083200">
                <a:tc>
                  <a:txBody>
                    <a:bodyPr/>
                    <a:lstStyle/>
                    <a:p>
                      <a:pPr marL="0" lvl="0" indent="0" algn="l" rtl="0">
                        <a:spcBef>
                          <a:spcPts val="0"/>
                        </a:spcBef>
                        <a:spcAft>
                          <a:spcPts val="0"/>
                        </a:spcAft>
                        <a:buNone/>
                      </a:pPr>
                      <a:r>
                        <a:rPr lang="en-US" sz="2400">
                          <a:solidFill>
                            <a:schemeClr val="dk1"/>
                          </a:solidFill>
                          <a:highlight>
                            <a:schemeClr val="lt1"/>
                          </a:highlight>
                        </a:rPr>
                        <a:t>Developing and providing professional development and other comprehensive systems of support for educators to promote high-quality instruction and instructional leadership in STEM.</a:t>
                      </a:r>
                      <a:endParaRPr sz="2400"/>
                    </a:p>
                  </a:txBody>
                  <a:tcPr marL="91425" marR="91425" marT="91425" marB="91425"/>
                </a:tc>
                <a:tc>
                  <a:txBody>
                    <a:bodyPr/>
                    <a:lstStyle/>
                    <a:p>
                      <a:pPr marL="0" lvl="0" indent="0" algn="l" rtl="0">
                        <a:spcBef>
                          <a:spcPts val="0"/>
                        </a:spcBef>
                        <a:spcAft>
                          <a:spcPts val="0"/>
                        </a:spcAft>
                        <a:buNone/>
                      </a:pPr>
                      <a:r>
                        <a:rPr lang="en-US" sz="2400">
                          <a:solidFill>
                            <a:schemeClr val="dk1"/>
                          </a:solidFill>
                          <a:highlight>
                            <a:schemeClr val="lt1"/>
                          </a:highlight>
                        </a:rPr>
                        <a:t>Providing professional development to promote high-quality instruction and instructional leadership in STE</a:t>
                      </a:r>
                      <a:r>
                        <a:rPr lang="en-US" sz="240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M</a:t>
                      </a:r>
                      <a:r>
                        <a:rPr lang="en-US" sz="2400">
                          <a:solidFill>
                            <a:schemeClr val="dk1"/>
                          </a:solidFill>
                          <a:highlight>
                            <a:schemeClr val="lt1"/>
                          </a:highlight>
                        </a:rPr>
                        <a:t>.</a:t>
                      </a:r>
                      <a:endParaRPr sz="2400"/>
                    </a:p>
                  </a:txBody>
                  <a:tcPr marL="91425" marR="91425" marT="91425" marB="91425"/>
                </a:tc>
                <a:extLst>
                  <a:ext uri="{0D108BD9-81ED-4DB2-BD59-A6C34878D82A}">
                    <a16:rowId xmlns:a16="http://schemas.microsoft.com/office/drawing/2014/main" val="10001"/>
                  </a:ext>
                </a:extLst>
              </a:tr>
              <a:tr h="1609750">
                <a:tc>
                  <a:txBody>
                    <a:bodyPr/>
                    <a:lstStyle/>
                    <a:p>
                      <a:pPr marL="0" lvl="0" indent="0" algn="l" rtl="0">
                        <a:spcBef>
                          <a:spcPts val="0"/>
                        </a:spcBef>
                        <a:spcAft>
                          <a:spcPts val="0"/>
                        </a:spcAft>
                        <a:buNone/>
                      </a:pPr>
                      <a:r>
                        <a:rPr lang="en-US" sz="2400">
                          <a:solidFill>
                            <a:schemeClr val="dk1"/>
                          </a:solidFill>
                          <a:highlight>
                            <a:schemeClr val="lt1"/>
                          </a:highlight>
                        </a:rPr>
                        <a:t>Other (any other activity must be approved by the State prior to the approval of the applicatio</a:t>
                      </a:r>
                      <a:r>
                        <a:rPr lang="en-US" sz="240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n)</a:t>
                      </a:r>
                      <a:r>
                        <a:rPr lang="en-US" sz="2400">
                          <a:solidFill>
                            <a:schemeClr val="dk1"/>
                          </a:solidFill>
                          <a:highlight>
                            <a:schemeClr val="lt1"/>
                          </a:highlight>
                        </a:rPr>
                        <a:t>.</a:t>
                      </a:r>
                      <a:endParaRPr sz="2400"/>
                    </a:p>
                  </a:txBody>
                  <a:tcPr marL="91425" marR="91425" marT="91425" marB="91425"/>
                </a:tc>
                <a:tc>
                  <a:txBody>
                    <a:bodyPr/>
                    <a:lstStyle/>
                    <a:p>
                      <a:pPr marL="0" lvl="0" indent="0" algn="l" rtl="0">
                        <a:spcBef>
                          <a:spcPts val="0"/>
                        </a:spcBef>
                        <a:spcAft>
                          <a:spcPts val="0"/>
                        </a:spcAft>
                        <a:buNone/>
                      </a:pPr>
                      <a:r>
                        <a:rPr lang="en-US" sz="2400" dirty="0">
                          <a:solidFill>
                            <a:schemeClr val="dk1"/>
                          </a:solidFill>
                          <a:highlight>
                            <a:schemeClr val="lt1"/>
                          </a:highlight>
                        </a:rPr>
                        <a:t>Other (any other activity must be approved by the State prior to the approval of the application</a:t>
                      </a:r>
                      <a:r>
                        <a:rPr lang="en-US" sz="2400" dirty="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a:t>
                      </a:r>
                      <a:r>
                        <a:rPr lang="en-US" sz="2400" dirty="0">
                          <a:solidFill>
                            <a:schemeClr val="dk1"/>
                          </a:solidFill>
                          <a:highlight>
                            <a:schemeClr val="lt1"/>
                          </a:highlight>
                        </a:rPr>
                        <a:t>.</a:t>
                      </a:r>
                      <a:endParaRPr sz="2400" dirty="0">
                        <a:solidFill>
                          <a:schemeClr val="dk1"/>
                        </a:solidFill>
                      </a:endParaRPr>
                    </a:p>
                    <a:p>
                      <a:pPr marL="0" lvl="0" indent="0" algn="l" rtl="0">
                        <a:spcBef>
                          <a:spcPts val="0"/>
                        </a:spcBef>
                        <a:spcAft>
                          <a:spcPts val="0"/>
                        </a:spcAft>
                        <a:buNone/>
                      </a:pPr>
                      <a:endParaRPr sz="1800" dirty="0">
                        <a:solidFill>
                          <a:schemeClr val="dk1"/>
                        </a:solidFill>
                        <a:highlight>
                          <a:schemeClr val="lt1"/>
                        </a:highlight>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g2ba8e50a14b_0_0"/>
          <p:cNvSpPr txBox="1">
            <a:spLocks noGrp="1"/>
          </p:cNvSpPr>
          <p:nvPr>
            <p:ph type="title"/>
          </p:nvPr>
        </p:nvSpPr>
        <p:spPr>
          <a:xfrm>
            <a:off x="339225" y="-99650"/>
            <a:ext cx="11269800" cy="837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a:t>Purpose  </a:t>
            </a:r>
            <a:r>
              <a:rPr lang="en-US" sz="2400">
                <a:solidFill>
                  <a:srgbClr val="F6F6F6"/>
                </a:solidFill>
              </a:rPr>
              <a:t>(ESEA § 2001)</a:t>
            </a:r>
            <a:r>
              <a:rPr lang="en-US" sz="4800"/>
              <a:t>     </a:t>
            </a:r>
            <a:r>
              <a:rPr lang="en-US"/>
              <a:t>           </a:t>
            </a:r>
            <a:endParaRPr sz="3400"/>
          </a:p>
        </p:txBody>
      </p:sp>
      <p:sp>
        <p:nvSpPr>
          <p:cNvPr id="49" name="Google Shape;49;g2ba8e50a14b_0_0"/>
          <p:cNvSpPr txBox="1">
            <a:spLocks noGrp="1"/>
          </p:cNvSpPr>
          <p:nvPr>
            <p:ph type="body" idx="1"/>
          </p:nvPr>
        </p:nvSpPr>
        <p:spPr>
          <a:xfrm>
            <a:off x="689100" y="1460500"/>
            <a:ext cx="10813800" cy="5031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2400"/>
              <a:t>The Every Student Succeeds Act of 2015 reauthorized the Elementary and Secondary Education Act of 1965’s (ESEA) Title II, Part A (Title II-A) – Supporting Effective Instruction program (ESEA § 2101)</a:t>
            </a:r>
            <a:endParaRPr sz="2400"/>
          </a:p>
          <a:p>
            <a:pPr marL="457200" lvl="0" indent="-381000" algn="l" rtl="0">
              <a:spcBef>
                <a:spcPts val="750"/>
              </a:spcBef>
              <a:spcAft>
                <a:spcPts val="0"/>
              </a:spcAft>
              <a:buSzPts val="2400"/>
              <a:buChar char="●"/>
            </a:pPr>
            <a:r>
              <a:rPr lang="en-US" sz="2400"/>
              <a:t>Increase student achievement consistent with the challenging State academic standards;</a:t>
            </a:r>
            <a:endParaRPr sz="2400"/>
          </a:p>
          <a:p>
            <a:pPr marL="457200" lvl="0" indent="-381000" algn="l" rtl="0">
              <a:spcBef>
                <a:spcPts val="0"/>
              </a:spcBef>
              <a:spcAft>
                <a:spcPts val="0"/>
              </a:spcAft>
              <a:buSzPts val="2400"/>
              <a:buChar char="●"/>
            </a:pPr>
            <a:r>
              <a:rPr lang="en-US" sz="2400"/>
              <a:t>Improve the quality and effectiveness of teachers, principals, and other school leaders;</a:t>
            </a:r>
            <a:endParaRPr sz="2400"/>
          </a:p>
          <a:p>
            <a:pPr marL="457200" lvl="0" indent="-381000" algn="l" rtl="0">
              <a:spcBef>
                <a:spcPts val="0"/>
              </a:spcBef>
              <a:spcAft>
                <a:spcPts val="0"/>
              </a:spcAft>
              <a:buSzPts val="2400"/>
              <a:buChar char="●"/>
            </a:pPr>
            <a:r>
              <a:rPr lang="en-US" sz="2400"/>
              <a:t>Increase the number of teachers, principals, and other school leaders who are effective in improving student academic achievement in schools; and</a:t>
            </a:r>
            <a:endParaRPr sz="2400"/>
          </a:p>
          <a:p>
            <a:pPr marL="457200" lvl="0" indent="-381000" algn="l" rtl="0">
              <a:spcBef>
                <a:spcPts val="0"/>
              </a:spcBef>
              <a:spcAft>
                <a:spcPts val="0"/>
              </a:spcAft>
              <a:buSzPts val="2400"/>
              <a:buChar char="●"/>
            </a:pPr>
            <a:r>
              <a:rPr lang="en-US" sz="2400"/>
              <a:t>Provide low-income and minority students greater access to effective teachers, principals, and other school leaders.</a:t>
            </a:r>
            <a:endParaRPr sz="2400"/>
          </a:p>
          <a:p>
            <a:pPr marL="0" lvl="0" indent="0" algn="l" rtl="0">
              <a:spcBef>
                <a:spcPts val="750"/>
              </a:spcBef>
              <a:spcAft>
                <a:spcPts val="0"/>
              </a:spcAft>
              <a:buNone/>
            </a:pPr>
            <a:endParaRPr sz="1800">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8db079ddd_0_0"/>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a:t>Understanding Allowability</a:t>
            </a:r>
            <a:endParaRPr sz="3900"/>
          </a:p>
        </p:txBody>
      </p:sp>
      <p:sp>
        <p:nvSpPr>
          <p:cNvPr id="231" name="Google Shape;231;g268db079ddd_0_0"/>
          <p:cNvSpPr txBox="1">
            <a:spLocks noGrp="1"/>
          </p:cNvSpPr>
          <p:nvPr>
            <p:ph type="body" idx="2"/>
          </p:nvPr>
        </p:nvSpPr>
        <p:spPr>
          <a:xfrm>
            <a:off x="838200" y="1376575"/>
            <a:ext cx="10515600" cy="5176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2400" b="1"/>
              <a:t>Conference/Workshop/Training</a:t>
            </a:r>
            <a:endParaRPr sz="2400" b="1"/>
          </a:p>
          <a:p>
            <a:pPr marL="0" lvl="0" indent="0" algn="l" rtl="0">
              <a:spcBef>
                <a:spcPts val="750"/>
              </a:spcBef>
              <a:spcAft>
                <a:spcPts val="0"/>
              </a:spcAft>
              <a:buNone/>
            </a:pPr>
            <a:r>
              <a:rPr lang="en-US" sz="2400"/>
              <a:t>Professional development that is short-term or stand-alone may not meet the definition as an allowable expenditure under ESEA section 2103(b)(3) without further integration into a comprehensive plan for professional development.</a:t>
            </a:r>
            <a:endParaRPr sz="2400"/>
          </a:p>
          <a:p>
            <a:pPr marL="0" lvl="0" indent="0" algn="l" rtl="0">
              <a:spcBef>
                <a:spcPts val="750"/>
              </a:spcBef>
              <a:spcAft>
                <a:spcPts val="0"/>
              </a:spcAft>
              <a:buNone/>
            </a:pPr>
            <a:endParaRPr sz="2400"/>
          </a:p>
          <a:p>
            <a:pPr marL="457200" lvl="0" indent="-381000" algn="l" rtl="0">
              <a:spcBef>
                <a:spcPts val="750"/>
              </a:spcBef>
              <a:spcAft>
                <a:spcPts val="0"/>
              </a:spcAft>
              <a:buSzPts val="2400"/>
              <a:buChar char="●"/>
            </a:pPr>
            <a:r>
              <a:rPr lang="en-US" sz="2400"/>
              <a:t>The supplemental activity must be comprehensive and integrated in a professional development plan.</a:t>
            </a:r>
            <a:endParaRPr sz="2400"/>
          </a:p>
          <a:p>
            <a:pPr marL="457200" lvl="0" indent="-381000" algn="l" rtl="0">
              <a:spcBef>
                <a:spcPts val="0"/>
              </a:spcBef>
              <a:spcAft>
                <a:spcPts val="0"/>
              </a:spcAft>
              <a:buSzPts val="2400"/>
              <a:buChar char="●"/>
            </a:pPr>
            <a:r>
              <a:rPr lang="en-US" sz="2400"/>
              <a:t>There should be a form of participation verification; including title and descriptions of the attended class, session(s), etc.</a:t>
            </a:r>
            <a:endParaRPr sz="2400"/>
          </a:p>
          <a:p>
            <a:pPr marL="457200" lvl="0" indent="-381000" algn="l" rtl="0">
              <a:spcBef>
                <a:spcPts val="0"/>
              </a:spcBef>
              <a:spcAft>
                <a:spcPts val="0"/>
              </a:spcAft>
              <a:buSzPts val="2400"/>
              <a:buChar char="●"/>
            </a:pPr>
            <a:r>
              <a:rPr lang="en-US" sz="2400"/>
              <a:t>The allowability is also dependent on the content and substance of the activity.</a:t>
            </a:r>
            <a:r>
              <a:rPr lang="en-US"/>
              <a:t>  </a:t>
            </a:r>
            <a:endParaRPr/>
          </a:p>
          <a:p>
            <a:pPr marL="0" lvl="0" indent="0" algn="l" rtl="0">
              <a:spcBef>
                <a:spcPts val="750"/>
              </a:spcBef>
              <a:spcAft>
                <a:spcPts val="0"/>
              </a:spcAft>
              <a:buNone/>
            </a:pPr>
            <a:r>
              <a:rPr lang="en-US"/>
              <a:t>*Note: Contact the Title II, Part A Education Program Consultant prior to activity to determine allowability.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af1207b0a_2_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sz="3900"/>
              <a:t>Understanding Allowability</a:t>
            </a:r>
            <a:endParaRPr/>
          </a:p>
        </p:txBody>
      </p:sp>
      <p:sp>
        <p:nvSpPr>
          <p:cNvPr id="237" name="Google Shape;237;g2baf1207b0a_2_0"/>
          <p:cNvSpPr txBox="1">
            <a:spLocks noGrp="1"/>
          </p:cNvSpPr>
          <p:nvPr>
            <p:ph type="body" idx="1"/>
          </p:nvPr>
        </p:nvSpPr>
        <p:spPr>
          <a:xfrm>
            <a:off x="689100" y="909425"/>
            <a:ext cx="10813800" cy="57180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US" sz="2400" b="1"/>
              <a:t>Only Secular, Neutral, and </a:t>
            </a:r>
            <a:r>
              <a:rPr lang="en-US" sz="2400" b="1">
                <a:highlight>
                  <a:schemeClr val="lt1"/>
                </a:highlight>
              </a:rPr>
              <a:t>Non-Ideological</a:t>
            </a:r>
            <a:r>
              <a:rPr lang="en-US" sz="2400" b="1"/>
              <a:t> Content</a:t>
            </a:r>
            <a:endParaRPr sz="2400" b="1"/>
          </a:p>
          <a:p>
            <a:pPr marL="0" lvl="0" indent="0" algn="l" rtl="0">
              <a:spcBef>
                <a:spcPts val="750"/>
              </a:spcBef>
              <a:spcAft>
                <a:spcPts val="0"/>
              </a:spcAft>
              <a:buClr>
                <a:schemeClr val="dk1"/>
              </a:buClr>
              <a:buSzPts val="1100"/>
              <a:buFont typeface="Arial"/>
              <a:buNone/>
            </a:pPr>
            <a:r>
              <a:rPr lang="en-US" sz="2400"/>
              <a:t>A conference, workshop and/or training conducted by a religious organization often includes both secular and religious content.  Title II, Part A may pay only for participation in that portion of the activity that is secular, neutral, and </a:t>
            </a:r>
            <a:r>
              <a:rPr lang="en-US" sz="2400">
                <a:highlight>
                  <a:schemeClr val="lt1"/>
                </a:highlight>
              </a:rPr>
              <a:t>non- ideological.</a:t>
            </a:r>
            <a:endParaRPr sz="2400">
              <a:highlight>
                <a:schemeClr val="lt1"/>
              </a:highlight>
            </a:endParaRPr>
          </a:p>
          <a:p>
            <a:pPr marL="0" lvl="0" indent="0" algn="l" rtl="0">
              <a:spcBef>
                <a:spcPts val="750"/>
              </a:spcBef>
              <a:spcAft>
                <a:spcPts val="0"/>
              </a:spcAft>
              <a:buClr>
                <a:schemeClr val="dk1"/>
              </a:buClr>
              <a:buSzPts val="1100"/>
              <a:buFont typeface="Arial"/>
              <a:buNone/>
            </a:pPr>
            <a:r>
              <a:rPr lang="en-US" sz="2400"/>
              <a:t>Process: The LEA would need t</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o</a:t>
            </a:r>
            <a:r>
              <a:rPr lang="en-US" sz="2400"/>
              <a:t> </a:t>
            </a:r>
            <a:r>
              <a:rPr lang="en-US" sz="2616"/>
              <a:t>⎯</a:t>
            </a:r>
            <a:r>
              <a:rPr lang="en-US" sz="2400"/>
              <a:t> </a:t>
            </a:r>
            <a:endParaRPr sz="2400"/>
          </a:p>
          <a:p>
            <a:pPr marL="457200" lvl="0" indent="-381000" algn="l" rtl="0">
              <a:spcBef>
                <a:spcPts val="750"/>
              </a:spcBef>
              <a:spcAft>
                <a:spcPts val="0"/>
              </a:spcAft>
              <a:buSzPts val="2400"/>
              <a:buAutoNum type="arabicPeriod"/>
            </a:pPr>
            <a:r>
              <a:rPr lang="en-US" sz="2400"/>
              <a:t>determine the sessions of the conference that provide secular, neutral, and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non-ideological </a:t>
            </a:r>
            <a:r>
              <a:rPr lang="en-US" sz="2400"/>
              <a:t>professional development; </a:t>
            </a:r>
            <a:r>
              <a:rPr lang="en-US" sz="2400" b="1"/>
              <a:t>and</a:t>
            </a:r>
            <a:endParaRPr sz="2400" b="1"/>
          </a:p>
          <a:p>
            <a:pPr marL="457200" lvl="0" indent="-381000" algn="l" rtl="0">
              <a:spcBef>
                <a:spcPts val="0"/>
              </a:spcBef>
              <a:spcAft>
                <a:spcPts val="0"/>
              </a:spcAft>
              <a:buSzPts val="2400"/>
              <a:buAutoNum type="arabicPeriod"/>
            </a:pPr>
            <a:r>
              <a:rPr lang="en-US" sz="2400"/>
              <a:t>have the teacher document participation in such program sessions in such a way that the LEA is able to determine the percentage of the teacher’s overall time spent attending those sessions; </a:t>
            </a:r>
            <a:r>
              <a:rPr lang="en-US" sz="2400" b="1"/>
              <a:t>and</a:t>
            </a:r>
            <a:endParaRPr sz="2400" b="1"/>
          </a:p>
          <a:p>
            <a:pPr marL="457200" lvl="0" indent="-381000" algn="l" rtl="0">
              <a:spcBef>
                <a:spcPts val="0"/>
              </a:spcBef>
              <a:spcAft>
                <a:spcPts val="0"/>
              </a:spcAft>
              <a:buSzPts val="2400"/>
              <a:buAutoNum type="arabicPeriod"/>
            </a:pPr>
            <a:r>
              <a:rPr lang="en-US" sz="2400"/>
              <a:t>apply that percentage against the overall cost of attending the conference as a whole. All costs must be allocable to the Federal program (2 C.F.R. § 200.405).</a:t>
            </a:r>
            <a:endParaRPr sz="2400"/>
          </a:p>
          <a:p>
            <a:pPr marL="0" lvl="0" indent="0" algn="l" rtl="0">
              <a:spcBef>
                <a:spcPts val="75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697e4ff5c0_1_35"/>
          <p:cNvSpPr txBox="1">
            <a:spLocks noGrp="1"/>
          </p:cNvSpPr>
          <p:nvPr>
            <p:ph type="title"/>
          </p:nvPr>
        </p:nvSpPr>
        <p:spPr>
          <a:xfrm>
            <a:off x="339225" y="-155725"/>
            <a:ext cx="11269800" cy="8931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25581"/>
              <a:buFont typeface="Arial"/>
              <a:buNone/>
            </a:pPr>
            <a:endParaRPr sz="4300" b="0"/>
          </a:p>
          <a:p>
            <a:pPr marL="0" lvl="0" indent="0" algn="ctr" rtl="0">
              <a:lnSpc>
                <a:spcPct val="100000"/>
              </a:lnSpc>
              <a:spcBef>
                <a:spcPts val="0"/>
              </a:spcBef>
              <a:spcAft>
                <a:spcPts val="0"/>
              </a:spcAft>
              <a:buClr>
                <a:schemeClr val="dk1"/>
              </a:buClr>
              <a:buSzPct val="25581"/>
              <a:buFont typeface="Arial"/>
              <a:buNone/>
            </a:pPr>
            <a:r>
              <a:rPr lang="en-US" sz="4300"/>
              <a:t>Understanding Allowability </a:t>
            </a:r>
            <a:endParaRPr sz="4300"/>
          </a:p>
          <a:p>
            <a:pPr marL="0" lvl="0" indent="0" algn="l" rtl="0">
              <a:spcBef>
                <a:spcPts val="0"/>
              </a:spcBef>
              <a:spcAft>
                <a:spcPts val="0"/>
              </a:spcAft>
              <a:buNone/>
            </a:pPr>
            <a:endParaRPr sz="2650"/>
          </a:p>
        </p:txBody>
      </p:sp>
      <p:sp>
        <p:nvSpPr>
          <p:cNvPr id="243" name="Google Shape;243;g2697e4ff5c0_1_35"/>
          <p:cNvSpPr txBox="1">
            <a:spLocks noGrp="1"/>
          </p:cNvSpPr>
          <p:nvPr>
            <p:ph type="body" idx="1"/>
          </p:nvPr>
        </p:nvSpPr>
        <p:spPr>
          <a:xfrm>
            <a:off x="689100" y="984175"/>
            <a:ext cx="10813800" cy="5873700"/>
          </a:xfrm>
          <a:prstGeom prst="rect">
            <a:avLst/>
          </a:prstGeom>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ts val="1100"/>
              <a:buFont typeface="Arial"/>
              <a:buNone/>
            </a:pPr>
            <a:r>
              <a:rPr lang="en-US" sz="2400" b="1"/>
              <a:t>Class Size Reduction Activity Requirements (Public LEAs Only)</a:t>
            </a:r>
            <a:endParaRPr sz="2400" b="1"/>
          </a:p>
          <a:p>
            <a:pPr marL="0" lvl="0" indent="0" algn="l" rtl="0">
              <a:lnSpc>
                <a:spcPct val="115000"/>
              </a:lnSpc>
              <a:spcBef>
                <a:spcPts val="1200"/>
              </a:spcBef>
              <a:spcAft>
                <a:spcPts val="0"/>
              </a:spcAft>
              <a:buClr>
                <a:schemeClr val="dk1"/>
              </a:buClr>
              <a:buSzPts val="1100"/>
              <a:buFont typeface="Arial"/>
              <a:buNone/>
            </a:pPr>
            <a:r>
              <a:rPr lang="en-US" sz="2400"/>
              <a:t>All of the following criteria must be met for the activity - reduction of class size to a level that is evidence based:</a:t>
            </a:r>
            <a:endParaRPr sz="2400"/>
          </a:p>
          <a:p>
            <a:pPr marL="457200" lvl="0" indent="-381000" algn="l" rtl="0">
              <a:lnSpc>
                <a:spcPct val="115000"/>
              </a:lnSpc>
              <a:spcBef>
                <a:spcPts val="1200"/>
              </a:spcBef>
              <a:spcAft>
                <a:spcPts val="0"/>
              </a:spcAft>
              <a:buSzPts val="2400"/>
              <a:buChar char="●"/>
            </a:pPr>
            <a:r>
              <a:rPr lang="en-US" sz="2400" b="1"/>
              <a:t>Needs assessment</a:t>
            </a:r>
            <a:r>
              <a:rPr lang="en-US" sz="2400"/>
              <a:t> must indicate the need for class size reduction activity.</a:t>
            </a:r>
            <a:endParaRPr sz="2400"/>
          </a:p>
          <a:p>
            <a:pPr marL="457200" lvl="0" indent="-381000" algn="l" rtl="0">
              <a:lnSpc>
                <a:spcPct val="115000"/>
              </a:lnSpc>
              <a:spcBef>
                <a:spcPts val="0"/>
              </a:spcBef>
              <a:spcAft>
                <a:spcPts val="0"/>
              </a:spcAft>
              <a:buSzPts val="2400"/>
              <a:buChar char="●"/>
            </a:pPr>
            <a:r>
              <a:rPr lang="en-US" sz="2400"/>
              <a:t>A </a:t>
            </a:r>
            <a:r>
              <a:rPr lang="en-US" sz="2400" b="1"/>
              <a:t>kindergarten through third grade (K-3)</a:t>
            </a:r>
            <a:r>
              <a:rPr lang="en-US" sz="2400"/>
              <a:t> class must be added with the intent to reduce class size to a reasonable, evidence-based level, to further student achievement.</a:t>
            </a:r>
            <a:endParaRPr sz="2400"/>
          </a:p>
          <a:p>
            <a:pPr marL="457200" lvl="0" indent="-381000" algn="l" rtl="0">
              <a:lnSpc>
                <a:spcPct val="115000"/>
              </a:lnSpc>
              <a:spcBef>
                <a:spcPts val="0"/>
              </a:spcBef>
              <a:spcAft>
                <a:spcPts val="0"/>
              </a:spcAft>
              <a:buSzPts val="2400"/>
              <a:buChar char="●"/>
            </a:pPr>
            <a:r>
              <a:rPr lang="en-US" sz="2400"/>
              <a:t>Title II-A funds must be assigned only to </a:t>
            </a:r>
            <a:r>
              <a:rPr lang="en-US" sz="2400" b="1"/>
              <a:t>certified</a:t>
            </a:r>
            <a:r>
              <a:rPr lang="en-US" sz="2400"/>
              <a:t> </a:t>
            </a:r>
            <a:r>
              <a:rPr lang="en-US" sz="2400" b="1"/>
              <a:t>licensed teachers</a:t>
            </a:r>
            <a:r>
              <a:rPr lang="en-US" sz="2400"/>
              <a:t> resulting in “highly qualified” teachers instructing those in kindergarten through third grade classrooms; </a:t>
            </a:r>
            <a:r>
              <a:rPr lang="en-US" sz="2400" b="1"/>
              <a:t>and </a:t>
            </a:r>
            <a:r>
              <a:rPr lang="en-US" sz="2400"/>
              <a:t>are</a:t>
            </a:r>
            <a:r>
              <a:rPr lang="en-US" sz="2400" b="1"/>
              <a:t> highly effective</a:t>
            </a:r>
            <a:r>
              <a:rPr lang="en-US" sz="2400"/>
              <a:t> </a:t>
            </a:r>
            <a:r>
              <a:rPr lang="en-US" sz="2400" b="1"/>
              <a:t>teachers</a:t>
            </a:r>
            <a:r>
              <a:rPr lang="en-US" sz="2400"/>
              <a:t> who have necessary subject-matter knowledge and teaching skills to adjust instruction based on the needs of all learners and to assist in achievement towards meeting the academic state standards.</a:t>
            </a:r>
            <a:endParaRPr sz="2400"/>
          </a:p>
          <a:p>
            <a:pPr marL="457200" lvl="0" indent="0" algn="l" rtl="0">
              <a:lnSpc>
                <a:spcPct val="115000"/>
              </a:lnSpc>
              <a:spcBef>
                <a:spcPts val="1200"/>
              </a:spcBef>
              <a:spcAft>
                <a:spcPts val="1200"/>
              </a:spcAft>
              <a:buNone/>
            </a:pPr>
            <a:r>
              <a:rPr lang="en-US" b="1"/>
              <a:t>*Note: The LEA must consult with the State during the application process to determine allowability.</a:t>
            </a:r>
            <a:r>
              <a:rPr lang="en-US"/>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b414c4005c_0_7"/>
          <p:cNvSpPr txBox="1">
            <a:spLocks noGrp="1"/>
          </p:cNvSpPr>
          <p:nvPr>
            <p:ph type="title"/>
          </p:nvPr>
        </p:nvSpPr>
        <p:spPr>
          <a:xfrm>
            <a:off x="152350" y="0"/>
            <a:ext cx="11686200" cy="689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sz="5300"/>
          </a:p>
          <a:p>
            <a:pPr marL="0" lvl="0" indent="0" algn="l" rtl="0">
              <a:spcBef>
                <a:spcPts val="0"/>
              </a:spcBef>
              <a:spcAft>
                <a:spcPts val="0"/>
              </a:spcAft>
              <a:buNone/>
            </a:pPr>
            <a:endParaRPr sz="5300"/>
          </a:p>
          <a:p>
            <a:pPr marL="0" lvl="0" indent="0" algn="ctr" rtl="0">
              <a:spcBef>
                <a:spcPts val="0"/>
              </a:spcBef>
              <a:spcAft>
                <a:spcPts val="0"/>
              </a:spcAft>
              <a:buNone/>
            </a:pPr>
            <a:r>
              <a:rPr lang="en-US" sz="4300"/>
              <a:t>Resources </a:t>
            </a:r>
            <a:endParaRPr sz="4300"/>
          </a:p>
          <a:p>
            <a:pPr marL="0" lvl="0" indent="0" algn="ctr" rtl="0">
              <a:spcBef>
                <a:spcPts val="0"/>
              </a:spcBef>
              <a:spcAft>
                <a:spcPts val="0"/>
              </a:spcAft>
              <a:buNone/>
            </a:pPr>
            <a:endParaRPr sz="4300"/>
          </a:p>
          <a:p>
            <a:pPr marL="0" lvl="0" indent="0" algn="l" rtl="0">
              <a:spcBef>
                <a:spcPts val="0"/>
              </a:spcBef>
              <a:spcAft>
                <a:spcPts val="0"/>
              </a:spcAft>
              <a:buNone/>
            </a:pPr>
            <a:endParaRPr sz="2650"/>
          </a:p>
          <a:p>
            <a:pPr marL="0" lvl="0" indent="0" algn="l" rtl="0">
              <a:spcBef>
                <a:spcPts val="0"/>
              </a:spcBef>
              <a:spcAft>
                <a:spcPts val="0"/>
              </a:spcAft>
              <a:buNone/>
            </a:pPr>
            <a:endParaRPr sz="2650"/>
          </a:p>
        </p:txBody>
      </p:sp>
      <p:sp>
        <p:nvSpPr>
          <p:cNvPr id="249" name="Google Shape;249;g2b414c4005c_0_7"/>
          <p:cNvSpPr txBox="1">
            <a:spLocks noGrp="1"/>
          </p:cNvSpPr>
          <p:nvPr>
            <p:ph type="body" idx="1"/>
          </p:nvPr>
        </p:nvSpPr>
        <p:spPr>
          <a:xfrm>
            <a:off x="588550" y="1062000"/>
            <a:ext cx="10813800" cy="47340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r>
              <a:rPr lang="en-US" sz="2400" b="1"/>
              <a:t>Important Department Link(s)</a:t>
            </a:r>
            <a:endParaRPr sz="2400" b="1"/>
          </a:p>
          <a:p>
            <a:pPr marL="0" lvl="0" indent="0" algn="l" rtl="0">
              <a:spcBef>
                <a:spcPts val="0"/>
              </a:spcBef>
              <a:spcAft>
                <a:spcPts val="0"/>
              </a:spcAft>
              <a:buClr>
                <a:schemeClr val="dk1"/>
              </a:buClr>
              <a:buSzPts val="1100"/>
              <a:buFont typeface="Arial"/>
              <a:buNone/>
            </a:pPr>
            <a:endParaRPr sz="2400" b="1"/>
          </a:p>
          <a:p>
            <a:pPr marL="457200" lvl="0" indent="-381000" algn="l" rtl="0">
              <a:spcBef>
                <a:spcPts val="0"/>
              </a:spcBef>
              <a:spcAft>
                <a:spcPts val="0"/>
              </a:spcAft>
              <a:buClr>
                <a:schemeClr val="accent1"/>
              </a:buClr>
              <a:buSzPts val="2400"/>
              <a:buChar char="●"/>
            </a:pPr>
            <a:r>
              <a:rPr lang="en-US" sz="2400" u="sng">
                <a:solidFill>
                  <a:schemeClr val="hlink"/>
                </a:solidFill>
                <a:hlinkClick r:id="rId3"/>
              </a:rPr>
              <a:t>ESSA Guidance and Allocation</a:t>
            </a:r>
            <a:endParaRPr sz="2400">
              <a:solidFill>
                <a:schemeClr val="accent1"/>
              </a:solidFill>
            </a:endParaRPr>
          </a:p>
          <a:p>
            <a:pPr marL="457200" lvl="0" indent="0" algn="l" rtl="0">
              <a:spcBef>
                <a:spcPts val="0"/>
              </a:spcBef>
              <a:spcAft>
                <a:spcPts val="0"/>
              </a:spcAft>
              <a:buNone/>
            </a:pPr>
            <a:endParaRPr sz="2400">
              <a:solidFill>
                <a:schemeClr val="accent1"/>
              </a:solidFill>
            </a:endParaRPr>
          </a:p>
          <a:p>
            <a:pPr marL="457200" lvl="0" indent="-381000" algn="l" rtl="0">
              <a:spcBef>
                <a:spcPts val="0"/>
              </a:spcBef>
              <a:spcAft>
                <a:spcPts val="0"/>
              </a:spcAft>
              <a:buClr>
                <a:schemeClr val="accent1"/>
              </a:buClr>
              <a:buSzPts val="2400"/>
              <a:buChar char="●"/>
            </a:pPr>
            <a:r>
              <a:rPr lang="en-US" sz="2400" u="sng">
                <a:solidFill>
                  <a:schemeClr val="hlink"/>
                </a:solidFill>
                <a:hlinkClick r:id="rId4"/>
              </a:rPr>
              <a:t>Non-Regulatory Guidance for Title II, Part A</a:t>
            </a:r>
            <a:endParaRPr sz="2400"/>
          </a:p>
          <a:p>
            <a:pPr marL="0" lvl="0" indent="0" algn="l" rtl="0">
              <a:spcBef>
                <a:spcPts val="0"/>
              </a:spcBef>
              <a:spcAft>
                <a:spcPts val="0"/>
              </a:spcAft>
              <a:buNone/>
            </a:pPr>
            <a:endParaRPr sz="2400"/>
          </a:p>
          <a:p>
            <a:pPr marL="457200" lvl="0" indent="-381000" algn="l" rtl="0">
              <a:spcBef>
                <a:spcPts val="0"/>
              </a:spcBef>
              <a:spcAft>
                <a:spcPts val="0"/>
              </a:spcAft>
              <a:buClr>
                <a:schemeClr val="accent1"/>
              </a:buClr>
              <a:buSzPts val="2400"/>
              <a:buChar char="●"/>
            </a:pPr>
            <a:r>
              <a:rPr lang="en-US" sz="2400" u="sng">
                <a:solidFill>
                  <a:schemeClr val="hlink"/>
                </a:solidFill>
                <a:hlinkClick r:id="rId5"/>
              </a:rPr>
              <a:t>Non-Regulatory Guidance for Title VIII, Part F</a:t>
            </a:r>
            <a:endParaRPr/>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75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6b731f5242_0_22"/>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a:t>Contact Information</a:t>
            </a:r>
            <a:endParaRPr sz="3900"/>
          </a:p>
        </p:txBody>
      </p:sp>
      <p:sp>
        <p:nvSpPr>
          <p:cNvPr id="255" name="Google Shape;255;g26b731f5242_0_22"/>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None/>
            </a:pPr>
            <a:endParaRPr b="1" dirty="0"/>
          </a:p>
          <a:p>
            <a:pPr marL="0" lvl="0" indent="0" algn="ctr" rtl="0">
              <a:spcBef>
                <a:spcPts val="1000"/>
              </a:spcBef>
              <a:spcAft>
                <a:spcPts val="0"/>
              </a:spcAft>
              <a:buNone/>
            </a:pP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Amy Huebner</a:t>
            </a:r>
            <a:endParaRPr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endParaRPr>
          </a:p>
          <a:p>
            <a:pPr marL="0" lvl="0" indent="0" algn="ctr" rtl="0">
              <a:lnSpc>
                <a:spcPct val="138000"/>
              </a:lnSpc>
              <a:spcBef>
                <a:spcPts val="0"/>
              </a:spcBef>
              <a:spcAft>
                <a:spcPts val="0"/>
              </a:spcAft>
              <a:buClr>
                <a:schemeClr val="dk1"/>
              </a:buClr>
              <a:buSzPts val="1100"/>
              <a:buFont typeface="Arial"/>
              <a:buNone/>
            </a:pPr>
            <a:r>
              <a:rPr lang="en-US" sz="2400">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Bureau </a:t>
            </a:r>
            <a:r>
              <a:rPr lang="en-US" sz="2400" dirty="0">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of Federal Programs</a:t>
            </a:r>
            <a:endParaRPr sz="2400" dirty="0">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endParaRPr>
          </a:p>
          <a:p>
            <a:pPr marL="0" lvl="0" indent="0" algn="ctr" rtl="0">
              <a:lnSpc>
                <a:spcPct val="138000"/>
              </a:lnSpc>
              <a:spcBef>
                <a:spcPts val="0"/>
              </a:spcBef>
              <a:spcAft>
                <a:spcPts val="0"/>
              </a:spcAft>
              <a:buClr>
                <a:schemeClr val="dk1"/>
              </a:buClr>
              <a:buSzPts val="1100"/>
              <a:buFont typeface="Arial"/>
              <a:buNone/>
            </a:pPr>
            <a:r>
              <a:rPr lang="en-US" sz="2400" dirty="0">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Iowa Department of Education</a:t>
            </a:r>
            <a:endParaRPr sz="2400" dirty="0">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endParaRPr>
          </a:p>
          <a:p>
            <a:pPr marL="0" lvl="0" indent="0" algn="ctr" rtl="0">
              <a:lnSpc>
                <a:spcPct val="138000"/>
              </a:lnSpc>
              <a:spcBef>
                <a:spcPts val="0"/>
              </a:spcBef>
              <a:spcAft>
                <a:spcPts val="0"/>
              </a:spcAft>
              <a:buClr>
                <a:schemeClr val="dk1"/>
              </a:buClr>
              <a:buSzPts val="1100"/>
              <a:buFont typeface="Arial"/>
              <a:buNone/>
            </a:pPr>
            <a:r>
              <a:rPr lang="en-US" sz="2400" dirty="0">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Grimes State Office Building</a:t>
            </a:r>
            <a:endParaRPr sz="2400" dirty="0">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endParaRPr>
          </a:p>
          <a:p>
            <a:pPr marL="0" lvl="0" indent="0" algn="ctr" rtl="0">
              <a:lnSpc>
                <a:spcPct val="138000"/>
              </a:lnSpc>
              <a:spcBef>
                <a:spcPts val="0"/>
              </a:spcBef>
              <a:spcAft>
                <a:spcPts val="0"/>
              </a:spcAft>
              <a:buClr>
                <a:schemeClr val="dk1"/>
              </a:buClr>
              <a:buSzPts val="1100"/>
              <a:buFont typeface="Arial"/>
              <a:buNone/>
            </a:pPr>
            <a:r>
              <a:rPr lang="en-US" sz="2400" dirty="0">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Des Moines, IA 50319</a:t>
            </a:r>
            <a:endParaRPr sz="2400" dirty="0">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endParaRPr>
          </a:p>
          <a:p>
            <a:pPr marL="0" lvl="0" indent="0" algn="l" rtl="0">
              <a:spcBef>
                <a:spcPts val="750"/>
              </a:spcBef>
              <a:spcAft>
                <a:spcPts val="0"/>
              </a:spcAft>
              <a:buNone/>
            </a:pPr>
            <a:endParaRPr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endParaRPr>
          </a:p>
          <a:p>
            <a:pPr marL="0" lvl="0" indent="457200" algn="ctr" rtl="0">
              <a:spcBef>
                <a:spcPts val="750"/>
              </a:spcBef>
              <a:spcAft>
                <a:spcPts val="0"/>
              </a:spcAft>
              <a:buClr>
                <a:schemeClr val="dk1"/>
              </a:buClr>
              <a:buSzPts val="1100"/>
              <a:buFont typeface="Arial"/>
              <a:buNone/>
            </a:pPr>
            <a:r>
              <a:rPr lang="en-US" sz="2400" u="sng" dirty="0">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amy.huebner@iowa.gov</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 	 </a:t>
            </a:r>
            <a:endParaRPr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endParaRPr>
          </a:p>
          <a:p>
            <a:pPr marL="4114800" lvl="0" indent="0" algn="l" rtl="0">
              <a:spcBef>
                <a:spcPts val="750"/>
              </a:spcBef>
              <a:spcAft>
                <a:spcPts val="0"/>
              </a:spcAft>
              <a:buClr>
                <a:schemeClr val="dk1"/>
              </a:buClr>
              <a:buSzPts val="1100"/>
              <a:buFont typeface="Arial"/>
              <a:buNone/>
            </a:pP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6"/>
                  </a:ext>
                </a:extLst>
              </a:rPr>
              <a:t>  (515) 689-9749</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g2b414c4005c_0_17"/>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dirty="0"/>
              <a:t>Supplement versus Supplant</a:t>
            </a:r>
            <a:endParaRPr sz="3900" dirty="0"/>
          </a:p>
        </p:txBody>
      </p:sp>
      <p:graphicFrame>
        <p:nvGraphicFramePr>
          <p:cNvPr id="56" name="Google Shape;56;g2b414c4005c_0_17"/>
          <p:cNvGraphicFramePr/>
          <p:nvPr>
            <p:extLst>
              <p:ext uri="{D42A27DB-BD31-4B8C-83A1-F6EECF244321}">
                <p14:modId xmlns:p14="http://schemas.microsoft.com/office/powerpoint/2010/main" val="4181638766"/>
              </p:ext>
            </p:extLst>
          </p:nvPr>
        </p:nvGraphicFramePr>
        <p:xfrm>
          <a:off x="992300" y="1343350"/>
          <a:ext cx="10257500" cy="4408349"/>
        </p:xfrm>
        <a:graphic>
          <a:graphicData uri="http://schemas.openxmlformats.org/drawingml/2006/table">
            <a:tbl>
              <a:tblPr firstRow="1">
                <a:noFill/>
                <a:tableStyleId>{29B9160C-30D2-424E-84C1-B12BF15985B4}</a:tableStyleId>
              </a:tblPr>
              <a:tblGrid>
                <a:gridCol w="5128750">
                  <a:extLst>
                    <a:ext uri="{9D8B030D-6E8A-4147-A177-3AD203B41FA5}">
                      <a16:colId xmlns:a16="http://schemas.microsoft.com/office/drawing/2014/main" val="20000"/>
                    </a:ext>
                  </a:extLst>
                </a:gridCol>
                <a:gridCol w="5128750">
                  <a:extLst>
                    <a:ext uri="{9D8B030D-6E8A-4147-A177-3AD203B41FA5}">
                      <a16:colId xmlns:a16="http://schemas.microsoft.com/office/drawing/2014/main" val="20001"/>
                    </a:ext>
                  </a:extLst>
                </a:gridCol>
              </a:tblGrid>
              <a:tr h="717325">
                <a:tc>
                  <a:txBody>
                    <a:bodyPr/>
                    <a:lstStyle/>
                    <a:p>
                      <a:pPr marL="0" lvl="0" indent="0" algn="ctr" rtl="0">
                        <a:lnSpc>
                          <a:spcPct val="90000"/>
                        </a:lnSpc>
                        <a:spcBef>
                          <a:spcPts val="750"/>
                        </a:spcBef>
                        <a:spcAft>
                          <a:spcPts val="0"/>
                        </a:spcAft>
                        <a:buClr>
                          <a:schemeClr val="dk1"/>
                        </a:buClr>
                        <a:buSzPts val="1100"/>
                        <a:buFont typeface="Arial"/>
                        <a:buNone/>
                      </a:pPr>
                      <a:r>
                        <a:rPr lang="en-US" sz="3900" b="1" dirty="0">
                          <a:solidFill>
                            <a:schemeClr val="dk1"/>
                          </a:solidFill>
                        </a:rPr>
                        <a:t>Supplement</a:t>
                      </a:r>
                      <a:endParaRPr sz="3900" b="1" dirty="0">
                        <a:solidFill>
                          <a:schemeClr val="dk1"/>
                        </a:solidFill>
                      </a:endParaRPr>
                    </a:p>
                  </a:txBody>
                  <a:tcPr marL="91425" marR="91425" marT="91425" marB="91425"/>
                </a:tc>
                <a:tc>
                  <a:txBody>
                    <a:bodyPr/>
                    <a:lstStyle/>
                    <a:p>
                      <a:pPr marL="0" lvl="0" indent="0" algn="ctr" rtl="0">
                        <a:lnSpc>
                          <a:spcPct val="90000"/>
                        </a:lnSpc>
                        <a:spcBef>
                          <a:spcPts val="750"/>
                        </a:spcBef>
                        <a:spcAft>
                          <a:spcPts val="0"/>
                        </a:spcAft>
                        <a:buClr>
                          <a:schemeClr val="dk1"/>
                        </a:buClr>
                        <a:buSzPts val="1100"/>
                        <a:buFont typeface="Arial"/>
                        <a:buNone/>
                      </a:pPr>
                      <a:r>
                        <a:rPr lang="en-US" sz="3900" b="1" dirty="0">
                          <a:solidFill>
                            <a:schemeClr val="dk1"/>
                          </a:solidFill>
                        </a:rPr>
                        <a:t>Supplant</a:t>
                      </a:r>
                      <a:endParaRPr sz="3900" b="1" dirty="0">
                        <a:solidFill>
                          <a:schemeClr val="dk1"/>
                        </a:solidFill>
                      </a:endParaRPr>
                    </a:p>
                  </a:txBody>
                  <a:tcPr marL="91425" marR="91425" marT="91425" marB="91425"/>
                </a:tc>
                <a:extLst>
                  <a:ext uri="{0D108BD9-81ED-4DB2-BD59-A6C34878D82A}">
                    <a16:rowId xmlns:a16="http://schemas.microsoft.com/office/drawing/2014/main" val="10000"/>
                  </a:ext>
                </a:extLst>
              </a:tr>
              <a:tr h="3690575">
                <a:tc>
                  <a:txBody>
                    <a:bodyPr/>
                    <a:lstStyle/>
                    <a:p>
                      <a:pPr marL="457200" lvl="0" indent="0" algn="l" rtl="0">
                        <a:spcBef>
                          <a:spcPts val="0"/>
                        </a:spcBef>
                        <a:spcAft>
                          <a:spcPts val="0"/>
                        </a:spcAft>
                        <a:buNone/>
                      </a:pPr>
                      <a:r>
                        <a:rPr lang="en-US" sz="2400" dirty="0">
                          <a:solidFill>
                            <a:schemeClr val="dk1"/>
                          </a:solidFill>
                        </a:rPr>
                        <a:t>Title II, Part A federal funds must be supplemental in nature meaning activities supplement the professional development made available of which wouldn’t otherwise be received through other federal, state and local funding sources.  </a:t>
                      </a:r>
                      <a:endParaRPr sz="2400" dirty="0">
                        <a:solidFill>
                          <a:schemeClr val="dk1"/>
                        </a:solidFill>
                      </a:endParaRPr>
                    </a:p>
                    <a:p>
                      <a:pPr marL="0" lvl="0" indent="0" algn="l" rtl="0">
                        <a:spcBef>
                          <a:spcPts val="0"/>
                        </a:spcBef>
                        <a:spcAft>
                          <a:spcPts val="0"/>
                        </a:spcAft>
                        <a:buNone/>
                      </a:pPr>
                      <a:endParaRPr sz="2400" dirty="0">
                        <a:solidFill>
                          <a:schemeClr val="dk1"/>
                        </a:solidFill>
                      </a:endParaRPr>
                    </a:p>
                  </a:txBody>
                  <a:tcPr marL="91425" marR="91425" marT="91425" marB="91425"/>
                </a:tc>
                <a:tc>
                  <a:txBody>
                    <a:bodyPr/>
                    <a:lstStyle/>
                    <a:p>
                      <a:pPr marL="457200" lvl="0" indent="0" algn="l" rtl="0">
                        <a:spcBef>
                          <a:spcPts val="0"/>
                        </a:spcBef>
                        <a:spcAft>
                          <a:spcPts val="0"/>
                        </a:spcAft>
                        <a:buNone/>
                      </a:pPr>
                      <a:r>
                        <a:rPr lang="en-US" sz="2400" dirty="0">
                          <a:solidFill>
                            <a:schemeClr val="dk1"/>
                          </a:solidFill>
                        </a:rPr>
                        <a:t>Title II, Part A must not take the place or serve as a substitute for an activity that currently exists or is required by the school or district because this would be considered supplanting. </a:t>
                      </a:r>
                      <a:endParaRPr sz="2400" dirty="0">
                        <a:solidFill>
                          <a:schemeClr val="dk1"/>
                        </a:solidFill>
                      </a:endParaRPr>
                    </a:p>
                    <a:p>
                      <a:pPr marL="457200" lvl="0" indent="0" algn="l" rtl="0">
                        <a:spcBef>
                          <a:spcPts val="0"/>
                        </a:spcBef>
                        <a:spcAft>
                          <a:spcPts val="0"/>
                        </a:spcAft>
                        <a:buNone/>
                      </a:pPr>
                      <a:endParaRPr sz="2400" dirty="0">
                        <a:solidFill>
                          <a:schemeClr val="dk1"/>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57" name="Google Shape;57;g2b414c4005c_0_17"/>
          <p:cNvSpPr txBox="1"/>
          <p:nvPr/>
        </p:nvSpPr>
        <p:spPr>
          <a:xfrm>
            <a:off x="1044475" y="5971175"/>
            <a:ext cx="3823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rPr>
              <a:t> </a:t>
            </a:r>
            <a:r>
              <a:rPr lang="en-US" sz="1600">
                <a:solidFill>
                  <a:schemeClr val="dk1"/>
                </a:solidFill>
                <a:highlight>
                  <a:srgbClr val="FFFFFF"/>
                </a:highlight>
              </a:rPr>
              <a:t>Title II, Part A</a:t>
            </a:r>
            <a:r>
              <a:rPr lang="en-US" sz="1600">
                <a:solidFill>
                  <a:schemeClr val="dk1"/>
                </a:solidFill>
              </a:rPr>
              <a:t>  2113(f), 2123(b)</a:t>
            </a:r>
            <a:r>
              <a:rPr lang="en-US" sz="2100">
                <a:solidFill>
                  <a:schemeClr val="dk1"/>
                </a:solidFill>
              </a:rPr>
              <a:t> </a:t>
            </a:r>
            <a:endParaRPr sz="2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6b6db66cf4_0_8"/>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a:t>Supplement versus Supplant</a:t>
            </a:r>
            <a:endParaRPr sz="3900"/>
          </a:p>
        </p:txBody>
      </p:sp>
      <p:sp>
        <p:nvSpPr>
          <p:cNvPr id="63" name="Google Shape;63;g26b6db66cf4_0_8"/>
          <p:cNvSpPr txBox="1">
            <a:spLocks noGrp="1"/>
          </p:cNvSpPr>
          <p:nvPr>
            <p:ph type="body" idx="3"/>
          </p:nvPr>
        </p:nvSpPr>
        <p:spPr>
          <a:xfrm>
            <a:off x="892700" y="1548650"/>
            <a:ext cx="10515600" cy="5153700"/>
          </a:xfrm>
          <a:prstGeom prst="rect">
            <a:avLst/>
          </a:prstGeom>
        </p:spPr>
        <p:txBody>
          <a:bodyPr spcFirstLastPara="1" wrap="square" lIns="91425" tIns="45700" rIns="91425" bIns="45700" anchor="t" anchorCtr="0">
            <a:normAutofit fontScale="92500"/>
          </a:bodyPr>
          <a:lstStyle/>
          <a:p>
            <a:pPr marL="0" lvl="0" indent="0" algn="l" rtl="0">
              <a:spcBef>
                <a:spcPts val="0"/>
              </a:spcBef>
              <a:spcAft>
                <a:spcPts val="0"/>
              </a:spcAft>
              <a:buNone/>
            </a:pPr>
            <a:r>
              <a:rPr lang="en-US" sz="2400"/>
              <a:t>Assisting Questions &amp; Answers</a:t>
            </a:r>
            <a:endParaRPr sz="2400"/>
          </a:p>
          <a:p>
            <a:pPr marL="0" lvl="0" indent="0" algn="l" rtl="0">
              <a:spcBef>
                <a:spcPts val="0"/>
              </a:spcBef>
              <a:spcAft>
                <a:spcPts val="0"/>
              </a:spcAft>
              <a:buNone/>
            </a:pPr>
            <a:r>
              <a:rPr lang="en-US" sz="2400" b="0"/>
              <a:t>Questions:</a:t>
            </a:r>
            <a:endParaRPr sz="2400" b="0"/>
          </a:p>
          <a:p>
            <a:pPr marL="457200" lvl="0" indent="-381000" algn="l" rtl="0">
              <a:lnSpc>
                <a:spcPct val="100000"/>
              </a:lnSpc>
              <a:spcBef>
                <a:spcPts val="0"/>
              </a:spcBef>
              <a:spcAft>
                <a:spcPts val="0"/>
              </a:spcAft>
              <a:buSzPts val="2400"/>
              <a:buChar char="●"/>
            </a:pPr>
            <a:r>
              <a:rPr lang="en-US" sz="2400" b="0"/>
              <a:t>In the event of the unavailability of Title II, Part A funds, would this activity be otherwise funded in another capacity (federal, state, local funds)? </a:t>
            </a:r>
            <a:endParaRPr sz="2400" b="0"/>
          </a:p>
          <a:p>
            <a:pPr marL="457200" lvl="0" indent="-381000" algn="l" rtl="0">
              <a:lnSpc>
                <a:spcPct val="100000"/>
              </a:lnSpc>
              <a:spcBef>
                <a:spcPts val="0"/>
              </a:spcBef>
              <a:spcAft>
                <a:spcPts val="0"/>
              </a:spcAft>
              <a:buSzPts val="2400"/>
              <a:buChar char="●"/>
            </a:pPr>
            <a:r>
              <a:rPr lang="en-US" sz="2400" b="0"/>
              <a:t>Is the proposed activity required by law?</a:t>
            </a:r>
            <a:endParaRPr sz="2400" b="0"/>
          </a:p>
          <a:p>
            <a:pPr marL="0" lvl="0" indent="0" algn="ctr" rtl="0">
              <a:lnSpc>
                <a:spcPct val="100000"/>
              </a:lnSpc>
              <a:spcBef>
                <a:spcPts val="0"/>
              </a:spcBef>
              <a:spcAft>
                <a:spcPts val="0"/>
              </a:spcAft>
              <a:buNone/>
            </a:pPr>
            <a:endParaRPr sz="2400" b="0"/>
          </a:p>
          <a:p>
            <a:pPr marL="0" lvl="0" indent="0" algn="l" rtl="0">
              <a:lnSpc>
                <a:spcPct val="100000"/>
              </a:lnSpc>
              <a:spcBef>
                <a:spcPts val="0"/>
              </a:spcBef>
              <a:spcAft>
                <a:spcPts val="0"/>
              </a:spcAft>
              <a:buNone/>
            </a:pPr>
            <a:r>
              <a:rPr lang="en-US" sz="2400" b="0"/>
              <a:t>Answer:</a:t>
            </a:r>
            <a:endParaRPr sz="2400" b="0"/>
          </a:p>
          <a:p>
            <a:pPr marL="457200" lvl="0" indent="-381000" algn="l" rtl="0">
              <a:lnSpc>
                <a:spcPct val="100000"/>
              </a:lnSpc>
              <a:spcBef>
                <a:spcPts val="0"/>
              </a:spcBef>
              <a:spcAft>
                <a:spcPts val="0"/>
              </a:spcAft>
              <a:buSzPts val="2400"/>
              <a:buChar char="●"/>
            </a:pPr>
            <a:r>
              <a:rPr lang="en-US" sz="2400" b="0"/>
              <a:t>Title II, Part A funds for Supporting Effective Instruction must not be used if the questions were answered yes.  This means it would be considered supplanting. </a:t>
            </a:r>
            <a:endParaRPr sz="2400" b="0"/>
          </a:p>
          <a:p>
            <a:pPr marL="457200" lvl="0" indent="-381000" algn="l" rtl="0">
              <a:lnSpc>
                <a:spcPct val="100000"/>
              </a:lnSpc>
              <a:spcBef>
                <a:spcPts val="0"/>
              </a:spcBef>
              <a:spcAft>
                <a:spcPts val="0"/>
              </a:spcAft>
              <a:buSzPts val="2400"/>
              <a:buChar char="●"/>
            </a:pPr>
            <a:r>
              <a:rPr lang="en-US" sz="2400" b="0"/>
              <a:t>Title II, Part A funds for Supporting Effective Instruction may be used if the questions were answered no.  This is in terms of the funds being supplemental and means funds meet the allowability for this purpose.</a:t>
            </a:r>
            <a:endParaRPr sz="2400" b="0"/>
          </a:p>
          <a:p>
            <a:pPr marL="457200" lvl="0" indent="0" algn="l" rtl="0">
              <a:lnSpc>
                <a:spcPct val="100000"/>
              </a:lnSpc>
              <a:spcBef>
                <a:spcPts val="0"/>
              </a:spcBef>
              <a:spcAft>
                <a:spcPts val="0"/>
              </a:spcAft>
              <a:buNone/>
            </a:pPr>
            <a:r>
              <a:rPr lang="en-US" sz="2400" b="0"/>
              <a:t>Note: The allowability is also dependent on the ESSA requirements for the activity regarding the use of federal funds.</a:t>
            </a:r>
            <a:endParaRPr sz="24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26b6db66cf4_0_21"/>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a:t>Professional Development</a:t>
            </a:r>
            <a:endParaRPr sz="3900"/>
          </a:p>
        </p:txBody>
      </p:sp>
      <p:sp>
        <p:nvSpPr>
          <p:cNvPr id="69" name="Google Shape;69;g26b6db66cf4_0_21"/>
          <p:cNvSpPr txBox="1">
            <a:spLocks noGrp="1"/>
          </p:cNvSpPr>
          <p:nvPr>
            <p:ph type="body" idx="1"/>
          </p:nvPr>
        </p:nvSpPr>
        <p:spPr>
          <a:xfrm>
            <a:off x="892800" y="1548650"/>
            <a:ext cx="10661700" cy="967800"/>
          </a:xfrm>
          <a:prstGeom prst="rect">
            <a:avLst/>
          </a:prstGeom>
        </p:spPr>
        <p:txBody>
          <a:bodyPr spcFirstLastPara="1" wrap="square" lIns="91425" tIns="45700" rIns="91425" bIns="45700" anchor="b" anchorCtr="0">
            <a:noAutofit/>
          </a:bodyPr>
          <a:lstStyle/>
          <a:p>
            <a:pPr marL="0" lvl="0" indent="0" algn="l" rtl="0">
              <a:spcBef>
                <a:spcPts val="750"/>
              </a:spcBef>
              <a:spcAft>
                <a:spcPts val="0"/>
              </a:spcAft>
              <a:buNone/>
            </a:pPr>
            <a:r>
              <a:rPr lang="en-US" sz="2400"/>
              <a:t>Important Definition - (ESEA § 8101(42)(B))</a:t>
            </a:r>
            <a:endParaRPr sz="2400"/>
          </a:p>
        </p:txBody>
      </p:sp>
      <p:sp>
        <p:nvSpPr>
          <p:cNvPr id="70" name="Google Shape;70;g26b6db66cf4_0_21"/>
          <p:cNvSpPr txBox="1">
            <a:spLocks noGrp="1"/>
          </p:cNvSpPr>
          <p:nvPr>
            <p:ph type="body" idx="2"/>
          </p:nvPr>
        </p:nvSpPr>
        <p:spPr>
          <a:xfrm>
            <a:off x="892801" y="2516450"/>
            <a:ext cx="9522000" cy="3684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a:t>All professional development services and programs must meet the definition of “professional development” in ESEA section 8101(42), which requires that the activity is </a:t>
            </a:r>
            <a:r>
              <a:rPr lang="en-US" sz="2400" b="1"/>
              <a:t>both</a:t>
            </a:r>
            <a:r>
              <a:rPr lang="en-US" sz="2400"/>
              <a:t> </a:t>
            </a:r>
            <a:endParaRPr sz="2400"/>
          </a:p>
          <a:p>
            <a:pPr marL="457200" lvl="0" indent="-381000" algn="l" rtl="0">
              <a:lnSpc>
                <a:spcPct val="100000"/>
              </a:lnSpc>
              <a:spcBef>
                <a:spcPts val="0"/>
              </a:spcBef>
              <a:spcAft>
                <a:spcPts val="0"/>
              </a:spcAft>
              <a:buSzPts val="2400"/>
              <a:buChar char="●"/>
            </a:pPr>
            <a:r>
              <a:rPr lang="en-US" sz="2400"/>
              <a:t>(1) part of the strategies for providing educators with the knowledge and skills necessary to enable children to succeed in a well-rounded education </a:t>
            </a:r>
            <a:r>
              <a:rPr lang="en-US" sz="2400" b="1"/>
              <a:t>and </a:t>
            </a:r>
            <a:endParaRPr sz="2400" b="1"/>
          </a:p>
          <a:p>
            <a:pPr marL="457200" lvl="0" indent="-381000" algn="l" rtl="0">
              <a:lnSpc>
                <a:spcPct val="100000"/>
              </a:lnSpc>
              <a:spcBef>
                <a:spcPts val="0"/>
              </a:spcBef>
              <a:spcAft>
                <a:spcPts val="0"/>
              </a:spcAft>
              <a:buSzPts val="2400"/>
              <a:buChar char="●"/>
            </a:pPr>
            <a:r>
              <a:rPr lang="en-US" sz="2400"/>
              <a:t>(2) sustained (not stand-alone, 1-day, or short-term workshops), intensive, collaborative, job-embedded, data driven, and classroom focused.</a:t>
            </a:r>
            <a:endParaRPr sz="2400"/>
          </a:p>
          <a:p>
            <a:pPr marL="0" lvl="0" indent="0" algn="l" rtl="0">
              <a:spcBef>
                <a:spcPts val="750"/>
              </a:spcBef>
              <a:spcAft>
                <a:spcPts val="0"/>
              </a:spcAft>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6b6db66cf4_0_30"/>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a:t>Other School Leaders</a:t>
            </a:r>
            <a:endParaRPr sz="3900"/>
          </a:p>
        </p:txBody>
      </p:sp>
      <p:sp>
        <p:nvSpPr>
          <p:cNvPr id="76" name="Google Shape;76;g26b6db66cf4_0_30"/>
          <p:cNvSpPr txBox="1">
            <a:spLocks noGrp="1"/>
          </p:cNvSpPr>
          <p:nvPr>
            <p:ph type="body" idx="1"/>
          </p:nvPr>
        </p:nvSpPr>
        <p:spPr>
          <a:xfrm>
            <a:off x="892801" y="1472025"/>
            <a:ext cx="108300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sz="2400"/>
              <a:t>Important Definitions - (ESEA § 8101(44))</a:t>
            </a:r>
            <a:endParaRPr sz="3900"/>
          </a:p>
        </p:txBody>
      </p:sp>
      <p:sp>
        <p:nvSpPr>
          <p:cNvPr id="77" name="Google Shape;77;g26b6db66cf4_0_30"/>
          <p:cNvSpPr txBox="1">
            <a:spLocks noGrp="1"/>
          </p:cNvSpPr>
          <p:nvPr>
            <p:ph type="body" idx="2"/>
          </p:nvPr>
        </p:nvSpPr>
        <p:spPr>
          <a:xfrm>
            <a:off x="892801" y="2372550"/>
            <a:ext cx="10082400" cy="3684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a:t>The term "other school leader" means principal, assistant principal, or an individual who is </a:t>
            </a:r>
            <a:r>
              <a:rPr lang="en-US" sz="2400" b="1"/>
              <a:t>both</a:t>
            </a:r>
            <a:endParaRPr sz="2400"/>
          </a:p>
          <a:p>
            <a:pPr marL="457200" lvl="0" indent="-381000" algn="l" rtl="0">
              <a:lnSpc>
                <a:spcPct val="100000"/>
              </a:lnSpc>
              <a:spcBef>
                <a:spcPts val="0"/>
              </a:spcBef>
              <a:spcAft>
                <a:spcPts val="0"/>
              </a:spcAft>
              <a:buSzPts val="2400"/>
              <a:buChar char="●"/>
            </a:pPr>
            <a:r>
              <a:rPr lang="en-US" sz="2400"/>
              <a:t>(1) an employee of an elementary school or secondary school; </a:t>
            </a:r>
            <a:r>
              <a:rPr lang="en-US" sz="2400" b="1"/>
              <a:t>and </a:t>
            </a:r>
            <a:endParaRPr sz="2400" b="1"/>
          </a:p>
          <a:p>
            <a:pPr marL="457200" lvl="0" indent="-381000" algn="l" rtl="0">
              <a:lnSpc>
                <a:spcPct val="100000"/>
              </a:lnSpc>
              <a:spcBef>
                <a:spcPts val="0"/>
              </a:spcBef>
              <a:spcAft>
                <a:spcPts val="0"/>
              </a:spcAft>
              <a:buSzPts val="2400"/>
              <a:buChar char="●"/>
            </a:pPr>
            <a:r>
              <a:rPr lang="en-US" sz="2400"/>
              <a:t>(2) responsible for the daily instructional leadership and managerial operations in the elementary or secondary school (ESEA § 8101(44)). </a:t>
            </a: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l" rtl="0">
              <a:spcBef>
                <a:spcPts val="750"/>
              </a:spcBef>
              <a:spcAft>
                <a:spcPts val="0"/>
              </a:spcAft>
              <a:buNone/>
            </a:pP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baf1207b0a_2_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a:t>Highly Effective Teaching</a:t>
            </a:r>
            <a:endParaRPr sz="3900"/>
          </a:p>
        </p:txBody>
      </p:sp>
      <p:sp>
        <p:nvSpPr>
          <p:cNvPr id="83" name="Google Shape;83;g2baf1207b0a_2_5"/>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lnSpc>
                <a:spcPct val="120000"/>
              </a:lnSpc>
              <a:spcBef>
                <a:spcPts val="0"/>
              </a:spcBef>
              <a:spcAft>
                <a:spcPts val="0"/>
              </a:spcAft>
              <a:buNone/>
            </a:pPr>
            <a:r>
              <a:rPr lang="en-US" sz="2400">
                <a:highlight>
                  <a:srgbClr val="FFFFFF"/>
                </a:highlight>
              </a:rPr>
              <a:t>Effective teaching contributes to and results in student learning; therefore, students become increasingly knowledgeable and skilled across the breadth and depth of the curriculum. Instructional practices can be reviewed in six research-based domains and have been shown to be important for improved student learning. </a:t>
            </a:r>
            <a:endParaRPr sz="2400">
              <a:highlight>
                <a:srgbClr val="FFFFFF"/>
              </a:highlight>
            </a:endParaRPr>
          </a:p>
          <a:p>
            <a:pPr marL="0" lvl="0" indent="0" algn="l" rtl="0">
              <a:lnSpc>
                <a:spcPct val="120000"/>
              </a:lnSpc>
              <a:spcBef>
                <a:spcPts val="1000"/>
              </a:spcBef>
              <a:spcAft>
                <a:spcPts val="0"/>
              </a:spcAft>
              <a:buNone/>
            </a:pPr>
            <a:endParaRPr sz="2400">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0" lvl="0" indent="0" algn="r" rtl="0">
              <a:spcBef>
                <a:spcPts val="1000"/>
              </a:spcBef>
              <a:spcAft>
                <a:spcPts val="0"/>
              </a:spcAft>
              <a:buClr>
                <a:schemeClr val="dk1"/>
              </a:buClr>
              <a:buSzPts val="1100"/>
              <a:buFont typeface="Arial"/>
              <a:buNone/>
            </a:pPr>
            <a:endParaRPr sz="1600">
              <a:highlight>
                <a:srgbClr val="FFFFFF"/>
              </a:highlight>
            </a:endParaRPr>
          </a:p>
          <a:p>
            <a:pPr marL="0" lvl="0" indent="0" algn="r" rtl="0">
              <a:spcBef>
                <a:spcPts val="750"/>
              </a:spcBef>
              <a:spcAft>
                <a:spcPts val="0"/>
              </a:spcAft>
              <a:buClr>
                <a:schemeClr val="dk1"/>
              </a:buClr>
              <a:buSzPts val="1100"/>
              <a:buFont typeface="Arial"/>
              <a:buNone/>
            </a:pPr>
            <a:endParaRPr sz="1291">
              <a:highlight>
                <a:schemeClr val="lt1"/>
              </a:highlight>
            </a:endParaRPr>
          </a:p>
          <a:p>
            <a:pPr marL="0" lvl="0" indent="0" algn="l" rtl="0">
              <a:lnSpc>
                <a:spcPct val="120000"/>
              </a:lnSpc>
              <a:spcBef>
                <a:spcPts val="0"/>
              </a:spcBef>
              <a:spcAft>
                <a:spcPts val="1000"/>
              </a:spcAft>
              <a:buNone/>
            </a:pPr>
            <a:endParaRPr sz="2400">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6b6db66cf4_0_4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a:t>Highly Effective Attributes</a:t>
            </a:r>
            <a:endParaRPr sz="3900"/>
          </a:p>
        </p:txBody>
      </p:sp>
      <p:sp>
        <p:nvSpPr>
          <p:cNvPr id="89" name="Google Shape;89;g26b6db66cf4_0_48"/>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2400">
                <a:highlight>
                  <a:schemeClr val="lt1"/>
                </a:highlight>
              </a:rPr>
              <a:t>A highly effective teacher is an individual who exhibits:</a:t>
            </a:r>
            <a:endParaRPr sz="2400">
              <a:highlight>
                <a:schemeClr val="lt1"/>
              </a:highlight>
            </a:endParaRPr>
          </a:p>
          <a:p>
            <a:pPr marL="596900" lvl="0" indent="-381000" algn="l" rtl="0">
              <a:lnSpc>
                <a:spcPct val="115000"/>
              </a:lnSpc>
              <a:spcBef>
                <a:spcPts val="1000"/>
              </a:spcBef>
              <a:spcAft>
                <a:spcPts val="0"/>
              </a:spcAft>
              <a:buClr>
                <a:schemeClr val="dk1"/>
              </a:buClr>
              <a:buSzPts val="2400"/>
              <a:buChar char="●"/>
            </a:pPr>
            <a:r>
              <a:rPr lang="en-US" sz="24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Utilizat</a:t>
            </a:r>
            <a:r>
              <a:rPr lang="en-US" sz="2400">
                <a:highlight>
                  <a:schemeClr val="lt1"/>
                </a:highlight>
              </a:rPr>
              <a:t>ion of a repertoire of instructional skills, strategies, and models to facilitate learning;</a:t>
            </a:r>
            <a:endParaRPr sz="2400">
              <a:highlight>
                <a:schemeClr val="lt1"/>
              </a:highlight>
            </a:endParaRPr>
          </a:p>
          <a:p>
            <a:pPr marL="596900" lvl="0" indent="-381000" algn="l" rtl="0">
              <a:lnSpc>
                <a:spcPct val="115000"/>
              </a:lnSpc>
              <a:spcBef>
                <a:spcPts val="0"/>
              </a:spcBef>
              <a:spcAft>
                <a:spcPts val="0"/>
              </a:spcAft>
              <a:buClr>
                <a:schemeClr val="dk1"/>
              </a:buClr>
              <a:buSzPts val="2400"/>
              <a:buChar char="●"/>
            </a:pPr>
            <a:r>
              <a:rPr lang="en-US" sz="2400">
                <a:highlight>
                  <a:schemeClr val="lt1"/>
                </a:highlight>
              </a:rPr>
              <a:t>Commitment to students and their learning;</a:t>
            </a:r>
            <a:endParaRPr sz="2400">
              <a:highlight>
                <a:schemeClr val="lt1"/>
              </a:highlight>
            </a:endParaRPr>
          </a:p>
          <a:p>
            <a:pPr marL="596900" lvl="0" indent="-381000" algn="l" rtl="0">
              <a:lnSpc>
                <a:spcPct val="115000"/>
              </a:lnSpc>
              <a:spcBef>
                <a:spcPts val="0"/>
              </a:spcBef>
              <a:spcAft>
                <a:spcPts val="0"/>
              </a:spcAft>
              <a:buClr>
                <a:schemeClr val="dk1"/>
              </a:buClr>
              <a:buSzPts val="2400"/>
              <a:buChar char="●"/>
            </a:pPr>
            <a:r>
              <a:rPr lang="en-US" sz="2400">
                <a:highlight>
                  <a:schemeClr val="lt1"/>
                </a:highlight>
              </a:rPr>
              <a:t>Deep content knowledge in their subject area;</a:t>
            </a:r>
            <a:endParaRPr sz="2400">
              <a:highlight>
                <a:schemeClr val="lt1"/>
              </a:highlight>
            </a:endParaRPr>
          </a:p>
          <a:p>
            <a:pPr marL="596900" lvl="0" indent="-381000" algn="l" rtl="0">
              <a:lnSpc>
                <a:spcPct val="115000"/>
              </a:lnSpc>
              <a:spcBef>
                <a:spcPts val="0"/>
              </a:spcBef>
              <a:spcAft>
                <a:spcPts val="0"/>
              </a:spcAft>
              <a:buClr>
                <a:schemeClr val="dk1"/>
              </a:buClr>
              <a:buSzPts val="2400"/>
              <a:buChar char="●"/>
            </a:pPr>
            <a:r>
              <a:rPr lang="en-US" sz="2400">
                <a:highlight>
                  <a:schemeClr val="lt1"/>
                </a:highlight>
              </a:rPr>
              <a:t>Ability to manage the learning environment to enhance learning;</a:t>
            </a:r>
            <a:endParaRPr sz="2400">
              <a:highlight>
                <a:schemeClr val="lt1"/>
              </a:highlight>
            </a:endParaRPr>
          </a:p>
          <a:p>
            <a:pPr marL="596900" lvl="0" indent="-381000" algn="l" rtl="0">
              <a:lnSpc>
                <a:spcPct val="115000"/>
              </a:lnSpc>
              <a:spcBef>
                <a:spcPts val="0"/>
              </a:spcBef>
              <a:spcAft>
                <a:spcPts val="0"/>
              </a:spcAft>
              <a:buClr>
                <a:schemeClr val="dk1"/>
              </a:buClr>
              <a:buSzPts val="2400"/>
              <a:buChar char="●"/>
            </a:pPr>
            <a:r>
              <a:rPr lang="en-US" sz="2400">
                <a:highlight>
                  <a:schemeClr val="lt1"/>
                </a:highlight>
              </a:rPr>
              <a:t>Ability to think systematically about their practice and continually work to improve it; and</a:t>
            </a:r>
            <a:endParaRPr sz="2400">
              <a:highlight>
                <a:schemeClr val="lt1"/>
              </a:highlight>
            </a:endParaRPr>
          </a:p>
          <a:p>
            <a:pPr marL="596900" lvl="0" indent="-381000" algn="l" rtl="0">
              <a:lnSpc>
                <a:spcPct val="115000"/>
              </a:lnSpc>
              <a:spcBef>
                <a:spcPts val="0"/>
              </a:spcBef>
              <a:spcAft>
                <a:spcPts val="0"/>
              </a:spcAft>
              <a:buClr>
                <a:schemeClr val="dk1"/>
              </a:buClr>
              <a:buSzPts val="2400"/>
              <a:buChar char="●"/>
            </a:pPr>
            <a:r>
              <a:rPr lang="en-US" sz="24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Regular</a:t>
            </a:r>
            <a:r>
              <a:rPr lang="en-US" sz="2400">
                <a:highlight>
                  <a:schemeClr val="lt1"/>
                </a:highlight>
              </a:rPr>
              <a:t> use of data to make decisions regarding their practice to enhance learning outcomes.</a:t>
            </a:r>
            <a:endParaRPr sz="2400"/>
          </a:p>
          <a:p>
            <a:pPr marL="0" lvl="0" indent="0" algn="l" rtl="0">
              <a:spcBef>
                <a:spcPts val="750"/>
              </a:spcBef>
              <a:spcAft>
                <a:spcPts val="0"/>
              </a:spcAft>
              <a:buNone/>
            </a:pPr>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2803</Words>
  <Application>Microsoft Office PowerPoint</Application>
  <PresentationFormat>Widescreen</PresentationFormat>
  <Paragraphs>313</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Times New Roman</vt:lpstr>
      <vt:lpstr>Roboto</vt:lpstr>
      <vt:lpstr>Roboto Serif</vt:lpstr>
      <vt:lpstr>Arial</vt:lpstr>
      <vt:lpstr>Merriweather</vt:lpstr>
      <vt:lpstr>Theme1</vt:lpstr>
      <vt:lpstr> Title II, Part A Supporting Effective Instruction  </vt:lpstr>
      <vt:lpstr>Overview</vt:lpstr>
      <vt:lpstr>Purpose  (ESEA § 2001)                </vt:lpstr>
      <vt:lpstr>Supplement versus Supplant</vt:lpstr>
      <vt:lpstr>Supplement versus Supplant</vt:lpstr>
      <vt:lpstr>Professional Development</vt:lpstr>
      <vt:lpstr>Other School Leaders</vt:lpstr>
      <vt:lpstr>Highly Effective Teaching</vt:lpstr>
      <vt:lpstr>Highly Effective Attributes</vt:lpstr>
      <vt:lpstr>Evidence-Based Definition </vt:lpstr>
      <vt:lpstr>Evidence-Based Definition </vt:lpstr>
      <vt:lpstr>Evidence-Based Definition</vt:lpstr>
      <vt:lpstr>Non-Regulatory Guidance</vt:lpstr>
      <vt:lpstr>    Consultation     </vt:lpstr>
      <vt:lpstr> Consultation </vt:lpstr>
      <vt:lpstr>Needs Assessment</vt:lpstr>
      <vt:lpstr>Needs Assessment</vt:lpstr>
      <vt:lpstr>Consolidated Application </vt:lpstr>
      <vt:lpstr> Consolidated Application </vt:lpstr>
      <vt:lpstr>  Consolidated Application  </vt:lpstr>
      <vt:lpstr>  Consolidated Application  </vt:lpstr>
      <vt:lpstr>    Consolidated Application   </vt:lpstr>
      <vt:lpstr>Appropriate Uses of Funds Professional Development Activities (Slide 1 of 7)  </vt:lpstr>
      <vt:lpstr>Appropriate Uses of Funds Professional Development Activities (Slide 2 of 7)  </vt:lpstr>
      <vt:lpstr>Appropriate Uses of Funds  Professional Development Activities (Slide 3 of 7) </vt:lpstr>
      <vt:lpstr>Appropriate Uses of Funds  Professional Development Activities (Slide 4 of 7) </vt:lpstr>
      <vt:lpstr>Appropriate Uses of Funds Professional Development Activities (Slide 5 of 7) </vt:lpstr>
      <vt:lpstr>Appropriate Uses of Funds Professional Development Activities (Slide 6 of 7) </vt:lpstr>
      <vt:lpstr>Appropriate Uses of Funds Professional Development Activities (Slide 7 of 7) </vt:lpstr>
      <vt:lpstr>Understanding Allowability</vt:lpstr>
      <vt:lpstr>Understanding Allowability</vt:lpstr>
      <vt:lpstr> Understanding Allowability  </vt:lpstr>
      <vt:lpstr>  Resources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 Part A Supporting Effective Instruction</dc:title>
  <dc:creator>Iowa Department of Education</dc:creator>
  <cp:lastModifiedBy>Albers, Lisa [IDOE]</cp:lastModifiedBy>
  <cp:revision>7</cp:revision>
  <dcterms:created xsi:type="dcterms:W3CDTF">2022-10-28T01:47:54Z</dcterms:created>
  <dcterms:modified xsi:type="dcterms:W3CDTF">2024-04-22T21:30:55Z</dcterms:modified>
</cp:coreProperties>
</file>