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Roboto" panose="020B0604020202020204" charset="0"/>
      <p:regular r:id="rId24"/>
      <p:bold r:id="rId25"/>
      <p:italic r:id="rId26"/>
      <p:boldItalic r:id="rId27"/>
    </p:embeddedFont>
    <p:embeddedFont>
      <p:font typeface="Roboto Light" panose="020B0604020202020204" charset="0"/>
      <p:regular r:id="rId28"/>
      <p:bold r:id="rId29"/>
      <p:italic r:id="rId30"/>
      <p:boldItalic r:id="rId31"/>
    </p:embeddedFont>
    <p:embeddedFont>
      <p:font typeface="Roboto Medium"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hpH684rsKUu0G4LunPt0BuVUVPz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C8FDA19-2EB5-4A70-AE72-21B914E6D19F}">
  <a:tblStyle styleId="{BC8FDA19-2EB5-4A70-AE72-21B914E6D19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612"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theme" Target="theme/theme1.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f6b2976c6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gf6b2976c6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6e36c4859c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g26e36c4859c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We’ll find it in statute: Perkins Activities and CLNA Elements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6e242fef53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g26e242fef53_0_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6e36c4859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g26e36c4859c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6e36c4859c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26e36c4859c_1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6e36c4859c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26e36c4859c_1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6e36c4859c_1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g26e36c4859c_1_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6e36c4859c_1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g26e36c4859c_1_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6e242fef5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g26e242fef5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6e242fef53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g26e242fef53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6e36c4859c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g26e36c4859c_0_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6e36c4859c_1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g26e36c4859c_1_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600">
                <a:solidFill>
                  <a:srgbClr val="222222"/>
                </a:solidFill>
                <a:highlight>
                  <a:srgbClr val="FFFFFF"/>
                </a:highlight>
              </a:rPr>
              <a:t>Education Department General Administrative Regulations (EDGAR) 34 CFR 76.707</a:t>
            </a:r>
            <a:endParaRPr sz="6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6e36c4859c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26e36c4859c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6e36c4859c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g26e36c4859c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6e36c4859c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g26e36c4859c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7"/>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17"/>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26"/>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5" name="Google Shape;45;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27"/>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27"/>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9" name="Google Shape;49;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0000"/>
              </a:buClr>
              <a:buSzPts val="1800"/>
              <a:buChar char="➔"/>
              <a:defRPr>
                <a:solidFill>
                  <a:srgbClr val="000000"/>
                </a:solidFill>
              </a:defRPr>
            </a:lvl1pPr>
            <a:lvl2pPr marL="914400" lvl="1" indent="-317500" algn="l">
              <a:lnSpc>
                <a:spcPct val="115000"/>
              </a:lnSpc>
              <a:spcBef>
                <a:spcPts val="1600"/>
              </a:spcBef>
              <a:spcAft>
                <a:spcPts val="0"/>
              </a:spcAft>
              <a:buClr>
                <a:srgbClr val="000000"/>
              </a:buClr>
              <a:buSzPts val="1400"/>
              <a:buChar char="◆"/>
              <a:defRPr>
                <a:solidFill>
                  <a:srgbClr val="000000"/>
                </a:solidFill>
              </a:defRPr>
            </a:lvl2pPr>
            <a:lvl3pPr marL="1371600" lvl="2" indent="-317500" algn="l">
              <a:lnSpc>
                <a:spcPct val="115000"/>
              </a:lnSpc>
              <a:spcBef>
                <a:spcPts val="1600"/>
              </a:spcBef>
              <a:spcAft>
                <a:spcPts val="0"/>
              </a:spcAft>
              <a:buClr>
                <a:schemeClr val="accent5"/>
              </a:buClr>
              <a:buSzPts val="1400"/>
              <a:buChar char="●"/>
              <a:defRPr>
                <a:solidFill>
                  <a:schemeClr val="accent5"/>
                </a:solidFill>
              </a:defRPr>
            </a:lvl3pPr>
            <a:lvl4pPr marL="1828800" lvl="3" indent="-317500" algn="l">
              <a:lnSpc>
                <a:spcPct val="115000"/>
              </a:lnSpc>
              <a:spcBef>
                <a:spcPts val="1600"/>
              </a:spcBef>
              <a:spcAft>
                <a:spcPts val="0"/>
              </a:spcAft>
              <a:buClr>
                <a:srgbClr val="000000"/>
              </a:buClr>
              <a:buSzPts val="1400"/>
              <a:buChar char="○"/>
              <a:defRPr>
                <a:solidFill>
                  <a:srgbClr val="000000"/>
                </a:solidFill>
              </a:defRPr>
            </a:lvl4pPr>
            <a:lvl5pPr marL="2286000" lvl="4" indent="-317500" algn="l">
              <a:lnSpc>
                <a:spcPct val="115000"/>
              </a:lnSpc>
              <a:spcBef>
                <a:spcPts val="1600"/>
              </a:spcBef>
              <a:spcAft>
                <a:spcPts val="0"/>
              </a:spcAft>
              <a:buClr>
                <a:srgbClr val="000000"/>
              </a:buClr>
              <a:buSzPts val="1400"/>
              <a:buChar char="◆"/>
              <a:defRPr>
                <a:solidFill>
                  <a:srgbClr val="000000"/>
                </a:solidFill>
              </a:defRPr>
            </a:lvl5pPr>
            <a:lvl6pPr marL="2743200" lvl="5" indent="-317500" algn="l">
              <a:lnSpc>
                <a:spcPct val="115000"/>
              </a:lnSpc>
              <a:spcBef>
                <a:spcPts val="1600"/>
              </a:spcBef>
              <a:spcAft>
                <a:spcPts val="0"/>
              </a:spcAft>
              <a:buClr>
                <a:schemeClr val="accent5"/>
              </a:buClr>
              <a:buSzPts val="1400"/>
              <a:buChar char="●"/>
              <a:defRPr>
                <a:solidFill>
                  <a:schemeClr val="accent5"/>
                </a:solidFill>
              </a:defRPr>
            </a:lvl6pPr>
            <a:lvl7pPr marL="3200400" lvl="6" indent="-317500" algn="l">
              <a:lnSpc>
                <a:spcPct val="115000"/>
              </a:lnSpc>
              <a:spcBef>
                <a:spcPts val="1600"/>
              </a:spcBef>
              <a:spcAft>
                <a:spcPts val="0"/>
              </a:spcAft>
              <a:buClr>
                <a:srgbClr val="000000"/>
              </a:buClr>
              <a:buSzPts val="1400"/>
              <a:buChar char="○"/>
              <a:defRPr>
                <a:solidFill>
                  <a:srgbClr val="000000"/>
                </a:solidFill>
              </a:defRPr>
            </a:lvl7pPr>
            <a:lvl8pPr marL="3657600" lvl="7" indent="-317500" algn="l">
              <a:lnSpc>
                <a:spcPct val="115000"/>
              </a:lnSpc>
              <a:spcBef>
                <a:spcPts val="1600"/>
              </a:spcBef>
              <a:spcAft>
                <a:spcPts val="0"/>
              </a:spcAft>
              <a:buClr>
                <a:srgbClr val="000000"/>
              </a:buClr>
              <a:buSzPts val="1400"/>
              <a:buChar char="◆"/>
              <a:defRPr>
                <a:solidFill>
                  <a:srgbClr val="000000"/>
                </a:solidFill>
              </a:defRPr>
            </a:lvl8pPr>
            <a:lvl9pPr marL="4114800" lvl="8" indent="-317500" algn="l">
              <a:lnSpc>
                <a:spcPct val="115000"/>
              </a:lnSpc>
              <a:spcBef>
                <a:spcPts val="1600"/>
              </a:spcBef>
              <a:spcAft>
                <a:spcPts val="1600"/>
              </a:spcAft>
              <a:buClr>
                <a:schemeClr val="accent5"/>
              </a:buClr>
              <a:buSzPts val="1400"/>
              <a:buChar char="●"/>
              <a:defRPr>
                <a:solidFill>
                  <a:schemeClr val="accent5"/>
                </a:solidFill>
              </a:defRPr>
            </a:lvl9pPr>
          </a:lstStyle>
          <a:p>
            <a:endParaRPr/>
          </a:p>
        </p:txBody>
      </p:sp>
      <p:sp>
        <p:nvSpPr>
          <p:cNvPr id="16" name="Google Shape;16;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19"/>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
        <p:cNvGrpSpPr/>
        <p:nvPr/>
      </p:nvGrpSpPr>
      <p:grpSpPr>
        <a:xfrm>
          <a:off x="0" y="0"/>
          <a:ext cx="0" cy="0"/>
          <a:chOff x="0" y="0"/>
          <a:chExt cx="0" cy="0"/>
        </a:xfrm>
      </p:grpSpPr>
      <p:sp>
        <p:nvSpPr>
          <p:cNvPr id="21" name="Google Shape;21;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 name="Google Shape;24;p21"/>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5" name="Google Shape;25;p21"/>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6" name="Google Shape;26;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9" name="Google Shape;29;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23"/>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2" name="Google Shape;32;p23"/>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3" name="Google Shape;33;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24"/>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6" name="Google Shape;36;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25"/>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25"/>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0" name="Google Shape;40;p25"/>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1" name="Google Shape;41;p25"/>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2" name="Google Shape;42;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ecfr.gov/current/title-2/section-200.403"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mailto:amy.vybiral@iowa.gov"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mailto:jeffrey.fletcher@iowa.gov" TargetMode="External"/><Relationship Id="rId4" Type="http://schemas.openxmlformats.org/officeDocument/2006/relationships/hyperlink" Target="mailto:amy.vybiral@iowa.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mailto:jeffrey.fletcher@iowa.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mailto:amy.vybiral@iowa.gov" TargetMode="External"/><Relationship Id="rId5" Type="http://schemas.openxmlformats.org/officeDocument/2006/relationships/hyperlink" Target="https://tinyurl.com/iowaclna" TargetMode="External"/><Relationship Id="rId4" Type="http://schemas.openxmlformats.org/officeDocument/2006/relationships/hyperlink" Target="https://educate.iowa.gov/media/9664/download?inlin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mailto:amy.vybiral@iowa.gov" TargetMode="External"/><Relationship Id="rId4" Type="http://schemas.openxmlformats.org/officeDocument/2006/relationships/hyperlink" Target="https://educate.iowa.gov/media/9091/download?inlin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53"/>
        <p:cNvGrpSpPr/>
        <p:nvPr/>
      </p:nvGrpSpPr>
      <p:grpSpPr>
        <a:xfrm>
          <a:off x="0" y="0"/>
          <a:ext cx="0" cy="0"/>
          <a:chOff x="0" y="0"/>
          <a:chExt cx="0" cy="0"/>
        </a:xfrm>
      </p:grpSpPr>
      <p:sp>
        <p:nvSpPr>
          <p:cNvPr id="54" name="Google Shape;54;gf6b2976c68_0_0">
            <a:extLst>
              <a:ext uri="{C183D7F6-B498-43B3-948B-1728B52AA6E4}">
                <adec:decorative xmlns:adec="http://schemas.microsoft.com/office/drawing/2017/decorative" val="1"/>
              </a:ext>
            </a:extLst>
          </p:cNvPr>
          <p:cNvSpPr/>
          <p:nvPr/>
        </p:nvSpPr>
        <p:spPr>
          <a:xfrm>
            <a:off x="-10750" y="2945975"/>
            <a:ext cx="6429900" cy="76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gf6b2976c68_0_0">
            <a:extLst>
              <a:ext uri="{C183D7F6-B498-43B3-948B-1728B52AA6E4}">
                <adec:decorative xmlns:adec="http://schemas.microsoft.com/office/drawing/2017/decorative" val="1"/>
              </a:ext>
            </a:extLst>
          </p:cNvPr>
          <p:cNvSpPr/>
          <p:nvPr/>
        </p:nvSpPr>
        <p:spPr>
          <a:xfrm>
            <a:off x="6521743" y="2945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gf6b2976c68_0_0">
            <a:extLst>
              <a:ext uri="{C183D7F6-B498-43B3-948B-1728B52AA6E4}">
                <adec:decorative xmlns:adec="http://schemas.microsoft.com/office/drawing/2017/decorative" val="1"/>
              </a:ext>
            </a:extLst>
          </p:cNvPr>
          <p:cNvSpPr/>
          <p:nvPr/>
        </p:nvSpPr>
        <p:spPr>
          <a:xfrm>
            <a:off x="8022998" y="2945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gf6b2976c68_0_0"/>
          <p:cNvSpPr txBox="1"/>
          <p:nvPr/>
        </p:nvSpPr>
        <p:spPr>
          <a:xfrm>
            <a:off x="221375" y="572200"/>
            <a:ext cx="8750400" cy="1466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3000"/>
              <a:buFont typeface="Arial"/>
              <a:buNone/>
            </a:pPr>
            <a:endParaRPr sz="3000" b="0" i="0" u="none" strike="noStrike" cap="none" dirty="0">
              <a:solidFill>
                <a:srgbClr val="000000"/>
              </a:solidFill>
              <a:latin typeface="Roboto Light"/>
              <a:ea typeface="Roboto Light"/>
              <a:cs typeface="Roboto Light"/>
              <a:sym typeface="Roboto Light"/>
            </a:endParaRPr>
          </a:p>
          <a:p>
            <a:pPr marL="0" marR="0" lvl="0" indent="0" algn="r" rtl="0">
              <a:lnSpc>
                <a:spcPct val="100000"/>
              </a:lnSpc>
              <a:spcBef>
                <a:spcPts val="0"/>
              </a:spcBef>
              <a:spcAft>
                <a:spcPts val="0"/>
              </a:spcAft>
              <a:buClr>
                <a:srgbClr val="000000"/>
              </a:buClr>
              <a:buSzPts val="3000"/>
              <a:buFont typeface="Arial"/>
              <a:buNone/>
            </a:pPr>
            <a:r>
              <a:rPr lang="en" sz="3000" b="0" i="0" u="none" strike="noStrike" cap="none" dirty="0">
                <a:solidFill>
                  <a:srgbClr val="000000"/>
                </a:solidFill>
                <a:latin typeface="Roboto Light"/>
                <a:ea typeface="Roboto Light"/>
                <a:cs typeface="Roboto Light"/>
                <a:sym typeface="Roboto Light"/>
              </a:rPr>
              <a:t>Perkins V</a:t>
            </a:r>
            <a:endParaRPr sz="3000" b="0" i="0" u="none" strike="noStrike" cap="none" dirty="0">
              <a:solidFill>
                <a:srgbClr val="000000"/>
              </a:solidFill>
              <a:latin typeface="Roboto Light"/>
              <a:ea typeface="Roboto Light"/>
              <a:cs typeface="Roboto Light"/>
              <a:sym typeface="Roboto Light"/>
            </a:endParaRPr>
          </a:p>
          <a:p>
            <a:pPr marL="0" marR="0" lvl="0" indent="0" algn="r" rtl="0">
              <a:lnSpc>
                <a:spcPct val="100000"/>
              </a:lnSpc>
              <a:spcBef>
                <a:spcPts val="0"/>
              </a:spcBef>
              <a:spcAft>
                <a:spcPts val="0"/>
              </a:spcAft>
              <a:buClr>
                <a:srgbClr val="000000"/>
              </a:buClr>
              <a:buSzPts val="3000"/>
              <a:buFont typeface="Arial"/>
              <a:buNone/>
            </a:pPr>
            <a:r>
              <a:rPr lang="en" sz="2400" b="0" i="0" u="none" strike="noStrike" cap="none" dirty="0">
                <a:solidFill>
                  <a:srgbClr val="000000"/>
                </a:solidFill>
                <a:latin typeface="Roboto Light"/>
                <a:ea typeface="Roboto Light"/>
                <a:cs typeface="Roboto Light"/>
                <a:sym typeface="Roboto Light"/>
              </a:rPr>
              <a:t>#</a:t>
            </a:r>
            <a:r>
              <a:rPr lang="en" sz="2400" dirty="0">
                <a:latin typeface="Roboto Light"/>
                <a:ea typeface="Roboto Light"/>
                <a:cs typeface="Roboto Light"/>
                <a:sym typeface="Roboto Light"/>
              </a:rPr>
              <a:t>8</a:t>
            </a:r>
            <a:r>
              <a:rPr lang="en" sz="2400" b="0" i="0" u="none" strike="noStrike" cap="none" dirty="0">
                <a:solidFill>
                  <a:srgbClr val="000000"/>
                </a:solidFill>
                <a:latin typeface="Roboto Light"/>
                <a:ea typeface="Roboto Light"/>
                <a:cs typeface="Roboto Light"/>
                <a:sym typeface="Roboto Light"/>
              </a:rPr>
              <a:t> FY 2025 </a:t>
            </a:r>
            <a:r>
              <a:rPr lang="en" sz="2400" dirty="0">
                <a:latin typeface="Roboto Light"/>
                <a:ea typeface="Roboto Light"/>
                <a:cs typeface="Roboto Light"/>
                <a:sym typeface="Roboto Light"/>
              </a:rPr>
              <a:t>Timelines, FY 2025 Budget &amp; FAQs from the field</a:t>
            </a:r>
            <a:r>
              <a:rPr lang="en" sz="2400" b="0" i="0" u="none" strike="noStrike" cap="none" dirty="0">
                <a:solidFill>
                  <a:srgbClr val="000000"/>
                </a:solidFill>
                <a:latin typeface="Roboto Light"/>
                <a:ea typeface="Roboto Light"/>
                <a:cs typeface="Roboto Light"/>
                <a:sym typeface="Roboto Light"/>
              </a:rPr>
              <a:t> </a:t>
            </a:r>
            <a:endParaRPr sz="2400" b="0" i="0" u="none" strike="noStrike" cap="none" dirty="0">
              <a:solidFill>
                <a:srgbClr val="000000"/>
              </a:solidFill>
              <a:latin typeface="Roboto Light"/>
              <a:ea typeface="Roboto Light"/>
              <a:cs typeface="Roboto Light"/>
              <a:sym typeface="Roboto Light"/>
            </a:endParaRPr>
          </a:p>
          <a:p>
            <a:pPr marL="0" marR="0" lvl="0" indent="0" algn="r" rtl="0">
              <a:lnSpc>
                <a:spcPct val="100000"/>
              </a:lnSpc>
              <a:spcBef>
                <a:spcPts val="0"/>
              </a:spcBef>
              <a:spcAft>
                <a:spcPts val="0"/>
              </a:spcAft>
              <a:buClr>
                <a:srgbClr val="000000"/>
              </a:buClr>
              <a:buSzPts val="2300"/>
              <a:buFont typeface="Arial"/>
              <a:buNone/>
            </a:pPr>
            <a:r>
              <a:rPr lang="en" sz="2400" dirty="0">
                <a:latin typeface="Roboto Light"/>
                <a:ea typeface="Roboto Light"/>
                <a:cs typeface="Roboto Light"/>
                <a:sym typeface="Roboto Light"/>
              </a:rPr>
              <a:t>April 10</a:t>
            </a:r>
            <a:r>
              <a:rPr lang="en" sz="2400" b="0" i="0" u="none" strike="noStrike" cap="none" dirty="0">
                <a:solidFill>
                  <a:srgbClr val="000000"/>
                </a:solidFill>
                <a:latin typeface="Roboto Light"/>
                <a:ea typeface="Roboto Light"/>
                <a:cs typeface="Roboto Light"/>
                <a:sym typeface="Roboto Light"/>
              </a:rPr>
              <a:t>, 2024</a:t>
            </a:r>
            <a:endParaRPr sz="2400" b="0" i="0" u="none" strike="noStrike" cap="none" dirty="0">
              <a:solidFill>
                <a:srgbClr val="000000"/>
              </a:solidFill>
              <a:latin typeface="Roboto Light"/>
              <a:ea typeface="Roboto Light"/>
              <a:cs typeface="Roboto Light"/>
              <a:sym typeface="Roboto Light"/>
            </a:endParaRPr>
          </a:p>
          <a:p>
            <a:pPr marL="0" marR="0" lvl="0" indent="0" algn="r" rtl="0">
              <a:lnSpc>
                <a:spcPct val="100000"/>
              </a:lnSpc>
              <a:spcBef>
                <a:spcPts val="0"/>
              </a:spcBef>
              <a:spcAft>
                <a:spcPts val="0"/>
              </a:spcAft>
              <a:buClr>
                <a:srgbClr val="000000"/>
              </a:buClr>
              <a:buSzPts val="2400"/>
              <a:buFont typeface="Arial"/>
              <a:buNone/>
            </a:pPr>
            <a:r>
              <a:rPr lang="en" sz="2400" b="0" i="0" u="none" strike="noStrike" cap="none" dirty="0">
                <a:solidFill>
                  <a:srgbClr val="000000"/>
                </a:solidFill>
                <a:latin typeface="Roboto Light"/>
                <a:ea typeface="Roboto Light"/>
                <a:cs typeface="Roboto Light"/>
                <a:sym typeface="Roboto Light"/>
              </a:rPr>
              <a:t>10:00 a.m. - 10:55 a.m.</a:t>
            </a:r>
            <a:endParaRPr sz="2400" b="0" i="0" u="none" strike="noStrike" cap="none" dirty="0">
              <a:solidFill>
                <a:srgbClr val="000000"/>
              </a:solidFill>
              <a:latin typeface="Roboto Light"/>
              <a:ea typeface="Roboto Light"/>
              <a:cs typeface="Roboto Light"/>
              <a:sym typeface="Roboto Light"/>
            </a:endParaRPr>
          </a:p>
        </p:txBody>
      </p:sp>
      <p:pic>
        <p:nvPicPr>
          <p:cNvPr id="58" name="Google Shape;58;gf6b2976c68_0_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427701" y="3377100"/>
            <a:ext cx="2209800" cy="1104900"/>
          </a:xfrm>
          <a:prstGeom prst="rect">
            <a:avLst/>
          </a:prstGeom>
          <a:noFill/>
          <a:ln>
            <a:noFill/>
          </a:ln>
        </p:spPr>
      </p:pic>
      <p:sp useBgFill="1">
        <p:nvSpPr>
          <p:cNvPr id="59" name="Google Shape;59;gf6b2976c68_0_0"/>
          <p:cNvSpPr txBox="1"/>
          <p:nvPr/>
        </p:nvSpPr>
        <p:spPr>
          <a:xfrm>
            <a:off x="221375" y="3289675"/>
            <a:ext cx="6127500" cy="1466700"/>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spcFirstLastPara="1" wrap="square" lIns="68575" tIns="68575" rIns="68575" bIns="68575" anchor="t" anchorCtr="0">
            <a:noAutofit/>
          </a:bodyPr>
          <a:lstStyle/>
          <a:p>
            <a:pPr marL="0" marR="0" lvl="0" indent="0" algn="r" rtl="0">
              <a:lnSpc>
                <a:spcPct val="100000"/>
              </a:lnSpc>
              <a:spcBef>
                <a:spcPts val="0"/>
              </a:spcBef>
              <a:spcAft>
                <a:spcPts val="0"/>
              </a:spcAft>
              <a:buClr>
                <a:srgbClr val="000000"/>
              </a:buClr>
              <a:buSzPts val="1900"/>
              <a:buFont typeface="Arial"/>
              <a:buNone/>
            </a:pPr>
            <a:r>
              <a:rPr lang="en" sz="1600" b="0" i="0" u="none" strike="noStrike" cap="none" dirty="0">
                <a:solidFill>
                  <a:srgbClr val="000000"/>
                </a:solidFill>
                <a:latin typeface="Calibri"/>
                <a:ea typeface="Calibri"/>
                <a:cs typeface="Calibri"/>
                <a:sym typeface="Calibri"/>
              </a:rPr>
              <a:t>Amy Vybiral, MS Ed. </a:t>
            </a:r>
            <a:endParaRPr sz="1600" b="0" i="0" u="none" strike="noStrike" cap="none" dirty="0">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900"/>
              <a:buFont typeface="Arial"/>
              <a:buNone/>
            </a:pPr>
            <a:r>
              <a:rPr lang="en" sz="1600" b="0" i="0" u="none" strike="noStrike" cap="none" dirty="0">
                <a:solidFill>
                  <a:srgbClr val="000000"/>
                </a:solidFill>
                <a:latin typeface="Calibri"/>
                <a:ea typeface="Calibri"/>
                <a:cs typeface="Calibri"/>
                <a:sym typeface="Calibri"/>
              </a:rPr>
              <a:t>Education Program Consultant</a:t>
            </a:r>
            <a:endParaRPr sz="1600" b="0" i="0" u="none" strike="noStrike" cap="none" dirty="0">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900"/>
              <a:buFont typeface="Arial"/>
              <a:buNone/>
            </a:pPr>
            <a:r>
              <a:rPr lang="en-US" sz="1600" b="0" i="0" u="none" strike="noStrike" cap="none" dirty="0">
                <a:solidFill>
                  <a:srgbClr val="000000"/>
                </a:solidFill>
                <a:latin typeface="Calibri"/>
                <a:ea typeface="Calibri"/>
                <a:cs typeface="Calibri"/>
                <a:sym typeface="Calibri"/>
              </a:rPr>
              <a:t>Bureau of Community Colleges and Postsecondary Readiness</a:t>
            </a:r>
          </a:p>
          <a:p>
            <a:pPr marL="0" marR="0" lvl="0" indent="0" algn="r" rtl="0">
              <a:lnSpc>
                <a:spcPct val="100000"/>
              </a:lnSpc>
              <a:spcBef>
                <a:spcPts val="0"/>
              </a:spcBef>
              <a:spcAft>
                <a:spcPts val="0"/>
              </a:spcAft>
              <a:buClr>
                <a:srgbClr val="000000"/>
              </a:buClr>
              <a:buSzPts val="1900"/>
              <a:buFont typeface="Arial"/>
              <a:buNone/>
            </a:pPr>
            <a:r>
              <a:rPr lang="en" sz="1600" b="0" i="0" u="none" strike="noStrike" cap="none" dirty="0">
                <a:solidFill>
                  <a:srgbClr val="000000"/>
                </a:solidFill>
                <a:latin typeface="Calibri"/>
                <a:ea typeface="Calibri"/>
                <a:cs typeface="Calibri"/>
                <a:sym typeface="Calibri"/>
              </a:rPr>
              <a:t>515-339-4520</a:t>
            </a:r>
            <a:endParaRPr sz="1600" b="0" i="0" u="none" strike="noStrike" cap="none" dirty="0">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900"/>
              <a:buFont typeface="Arial"/>
              <a:buNone/>
            </a:pPr>
            <a:r>
              <a:rPr lang="en" sz="1600" b="0" i="0" u="none" strike="noStrike" cap="none" dirty="0">
                <a:solidFill>
                  <a:srgbClr val="000000"/>
                </a:solidFill>
                <a:latin typeface="Calibri"/>
                <a:ea typeface="Calibri"/>
                <a:cs typeface="Calibri"/>
                <a:sym typeface="Calibri"/>
              </a:rPr>
              <a:t>amy.vybiral@iowa.gov</a:t>
            </a:r>
            <a:endParaRPr sz="16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26e36c4859c_0_21">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g26e36c4859c_0_21">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g26e36c4859c_0_21">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1" name="Google Shape;151;g26e36c4859c_0_2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831837" y="4707026"/>
            <a:ext cx="3480325" cy="360275"/>
          </a:xfrm>
          <a:prstGeom prst="rect">
            <a:avLst/>
          </a:prstGeom>
          <a:noFill/>
          <a:ln>
            <a:noFill/>
          </a:ln>
        </p:spPr>
      </p:pic>
      <p:sp>
        <p:nvSpPr>
          <p:cNvPr id="152" name="Google Shape;152;g26e36c4859c_0_21"/>
          <p:cNvSpPr txBox="1"/>
          <p:nvPr/>
        </p:nvSpPr>
        <p:spPr>
          <a:xfrm>
            <a:off x="100800" y="-76525"/>
            <a:ext cx="8942400" cy="7365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dk1"/>
              </a:buClr>
              <a:buSzPts val="1100"/>
              <a:buFont typeface="Arial"/>
              <a:buNone/>
            </a:pPr>
            <a:r>
              <a:rPr lang="en" sz="2400" dirty="0">
                <a:solidFill>
                  <a:srgbClr val="FF9900"/>
                </a:solidFill>
                <a:latin typeface="Roboto"/>
                <a:ea typeface="Roboto"/>
                <a:cs typeface="Roboto"/>
                <a:sym typeface="Roboto"/>
              </a:rPr>
              <a:t>Perkins Funding for New Job Positions</a:t>
            </a:r>
            <a:endParaRPr sz="2400" b="0" i="0" u="none" strike="noStrike" cap="none" dirty="0">
              <a:solidFill>
                <a:srgbClr val="FF9900"/>
              </a:solidFill>
              <a:latin typeface="Roboto"/>
              <a:ea typeface="Roboto"/>
              <a:cs typeface="Roboto"/>
              <a:sym typeface="Roboto"/>
            </a:endParaRPr>
          </a:p>
          <a:p>
            <a:pPr marL="0" marR="0" lvl="0" indent="0" algn="ctr" rtl="0">
              <a:lnSpc>
                <a:spcPct val="100000"/>
              </a:lnSpc>
              <a:spcBef>
                <a:spcPts val="0"/>
              </a:spcBef>
              <a:spcAft>
                <a:spcPts val="0"/>
              </a:spcAft>
              <a:buClr>
                <a:schemeClr val="dk1"/>
              </a:buClr>
              <a:buSzPts val="1100"/>
              <a:buFont typeface="Arial"/>
              <a:buNone/>
            </a:pPr>
            <a:endParaRPr sz="2400" b="0" i="0" u="none" strike="noStrike" cap="none" dirty="0">
              <a:solidFill>
                <a:srgbClr val="FF9900"/>
              </a:solidFill>
              <a:latin typeface="Roboto"/>
              <a:ea typeface="Roboto"/>
              <a:cs typeface="Roboto"/>
              <a:sym typeface="Roboto"/>
            </a:endParaRPr>
          </a:p>
          <a:p>
            <a:pPr marL="457200" lvl="0" indent="0" algn="ctr" rtl="0">
              <a:spcBef>
                <a:spcPts val="0"/>
              </a:spcBef>
              <a:spcAft>
                <a:spcPts val="0"/>
              </a:spcAft>
              <a:buClr>
                <a:schemeClr val="dk1"/>
              </a:buClr>
              <a:buSzPts val="1100"/>
              <a:buFont typeface="Arial"/>
              <a:buNone/>
            </a:pPr>
            <a:endParaRPr sz="1300" dirty="0">
              <a:solidFill>
                <a:schemeClr val="accent5"/>
              </a:solidFill>
            </a:endParaRPr>
          </a:p>
          <a:p>
            <a:pPr marL="457200" lvl="0" indent="0" algn="ctr" rtl="0">
              <a:spcBef>
                <a:spcPts val="0"/>
              </a:spcBef>
              <a:spcAft>
                <a:spcPts val="0"/>
              </a:spcAft>
              <a:buClr>
                <a:schemeClr val="dk1"/>
              </a:buClr>
              <a:buSzPts val="1100"/>
              <a:buFont typeface="Arial"/>
              <a:buNone/>
            </a:pPr>
            <a:r>
              <a:rPr lang="en" sz="1300" dirty="0">
                <a:solidFill>
                  <a:schemeClr val="accent5"/>
                </a:solidFill>
              </a:rPr>
              <a:t>Can we use Perkins to pay someone to create a mentor and recruiting program for our CTE teachers?</a:t>
            </a:r>
            <a:endParaRPr sz="1300" dirty="0">
              <a:solidFill>
                <a:schemeClr val="accent5"/>
              </a:solidFill>
            </a:endParaRPr>
          </a:p>
          <a:p>
            <a:pPr marL="457200" lvl="0" indent="0" algn="ctr" rtl="0">
              <a:spcBef>
                <a:spcPts val="0"/>
              </a:spcBef>
              <a:spcAft>
                <a:spcPts val="0"/>
              </a:spcAft>
              <a:buClr>
                <a:schemeClr val="dk1"/>
              </a:buClr>
              <a:buSzPts val="1100"/>
              <a:buFont typeface="Arial"/>
              <a:buNone/>
            </a:pPr>
            <a:endParaRPr sz="1300" dirty="0">
              <a:solidFill>
                <a:schemeClr val="accent5"/>
              </a:solidFill>
            </a:endParaRPr>
          </a:p>
          <a:p>
            <a:pPr marL="0" marR="0" lvl="0" indent="0" algn="r"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Roboto"/>
              <a:ea typeface="Roboto"/>
              <a:cs typeface="Roboto"/>
              <a:sym typeface="Roboto"/>
            </a:endParaRPr>
          </a:p>
          <a:p>
            <a:pPr marL="0" marR="0" lvl="0" indent="0" algn="r"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Roboto"/>
              <a:ea typeface="Roboto"/>
              <a:cs typeface="Roboto"/>
              <a:sym typeface="Roboto"/>
            </a:endParaRPr>
          </a:p>
        </p:txBody>
      </p:sp>
      <p:graphicFrame>
        <p:nvGraphicFramePr>
          <p:cNvPr id="153" name="Google Shape;153;g26e36c4859c_0_21"/>
          <p:cNvGraphicFramePr/>
          <p:nvPr>
            <p:extLst>
              <p:ext uri="{D42A27DB-BD31-4B8C-83A1-F6EECF244321}">
                <p14:modId xmlns:p14="http://schemas.microsoft.com/office/powerpoint/2010/main" val="152004552"/>
              </p:ext>
            </p:extLst>
          </p:nvPr>
        </p:nvGraphicFramePr>
        <p:xfrm>
          <a:off x="1053300" y="1229250"/>
          <a:ext cx="7239000" cy="3489770"/>
        </p:xfrm>
        <a:graphic>
          <a:graphicData uri="http://schemas.openxmlformats.org/drawingml/2006/table">
            <a:tbl>
              <a:tblPr firstRow="1">
                <a:noFill/>
                <a:tableStyleId>{BC8FDA19-2EB5-4A70-AE72-21B914E6D19F}</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403825">
                <a:tc gridSpan="2">
                  <a:txBody>
                    <a:bodyPr/>
                    <a:lstStyle/>
                    <a:p>
                      <a:pPr marL="457200" lvl="0" indent="0" algn="ctr" rtl="0">
                        <a:spcBef>
                          <a:spcPts val="0"/>
                        </a:spcBef>
                        <a:spcAft>
                          <a:spcPts val="0"/>
                        </a:spcAft>
                        <a:buNone/>
                      </a:pPr>
                      <a:r>
                        <a:rPr lang="en" sz="1200">
                          <a:solidFill>
                            <a:schemeClr val="dk1"/>
                          </a:solidFill>
                        </a:rPr>
                        <a:t>CTE Recruiter, Mentor, and Trainer</a:t>
                      </a:r>
                      <a:endParaRPr sz="1600">
                        <a:solidFill>
                          <a:schemeClr val="dk1"/>
                        </a:solidFill>
                      </a:endParaRPr>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r h="403825">
                <a:tc>
                  <a:txBody>
                    <a:bodyPr/>
                    <a:lstStyle/>
                    <a:p>
                      <a:pPr marL="0" lvl="0" indent="0" algn="ctr" rtl="0">
                        <a:spcBef>
                          <a:spcPts val="0"/>
                        </a:spcBef>
                        <a:spcAft>
                          <a:spcPts val="0"/>
                        </a:spcAft>
                        <a:buNone/>
                      </a:pPr>
                      <a:r>
                        <a:rPr lang="en" sz="1100"/>
                        <a:t>Perkins Activity</a:t>
                      </a:r>
                      <a:endParaRPr sz="1100"/>
                    </a:p>
                  </a:txBody>
                  <a:tcPr marL="91425" marR="91425" marT="91425" marB="91425"/>
                </a:tc>
                <a:tc>
                  <a:txBody>
                    <a:bodyPr/>
                    <a:lstStyle/>
                    <a:p>
                      <a:pPr marL="0" lvl="0" indent="0" algn="ctr" rtl="0">
                        <a:spcBef>
                          <a:spcPts val="0"/>
                        </a:spcBef>
                        <a:spcAft>
                          <a:spcPts val="0"/>
                        </a:spcAft>
                        <a:buNone/>
                      </a:pPr>
                      <a:r>
                        <a:rPr lang="en" sz="1100"/>
                        <a:t>CLNA Element</a:t>
                      </a:r>
                      <a:endParaRPr sz="1100"/>
                    </a:p>
                  </a:txBody>
                  <a:tcPr marL="91425" marR="91425" marT="91425" marB="91425"/>
                </a:tc>
                <a:extLst>
                  <a:ext uri="{0D108BD9-81ED-4DB2-BD59-A6C34878D82A}">
                    <a16:rowId xmlns:a16="http://schemas.microsoft.com/office/drawing/2014/main" val="10001"/>
                  </a:ext>
                </a:extLst>
              </a:tr>
              <a:tr h="381000">
                <a:tc>
                  <a:txBody>
                    <a:bodyPr/>
                    <a:lstStyle/>
                    <a:p>
                      <a:pPr marL="457200" lvl="0" indent="0" algn="l" rtl="0">
                        <a:spcBef>
                          <a:spcPts val="0"/>
                        </a:spcBef>
                        <a:spcAft>
                          <a:spcPts val="0"/>
                        </a:spcAft>
                        <a:buNone/>
                      </a:pPr>
                      <a:r>
                        <a:rPr lang="en" sz="1000">
                          <a:solidFill>
                            <a:schemeClr val="dk1"/>
                          </a:solidFill>
                        </a:rPr>
                        <a:t>Activity Five - Implementation of CTE</a:t>
                      </a:r>
                      <a:endParaRPr sz="1000">
                        <a:solidFill>
                          <a:schemeClr val="dk1"/>
                        </a:solidFill>
                      </a:endParaRPr>
                    </a:p>
                  </a:txBody>
                  <a:tcPr marL="91425" marR="91425" marT="91425" marB="91425"/>
                </a:tc>
                <a:tc>
                  <a:txBody>
                    <a:bodyPr/>
                    <a:lstStyle/>
                    <a:p>
                      <a:pPr marL="0" lvl="0" indent="0" algn="l" rtl="0">
                        <a:spcBef>
                          <a:spcPts val="0"/>
                        </a:spcBef>
                        <a:spcAft>
                          <a:spcPts val="0"/>
                        </a:spcAft>
                        <a:buNone/>
                      </a:pPr>
                      <a:r>
                        <a:rPr lang="en" sz="1000"/>
                        <a:t>Element Four </a:t>
                      </a:r>
                      <a:r>
                        <a:rPr lang="en" sz="1000">
                          <a:solidFill>
                            <a:schemeClr val="dk1"/>
                          </a:solidFill>
                        </a:rPr>
                        <a:t>Evaluation of Recruitment, Retention, and Training of CTE Educators</a:t>
                      </a:r>
                      <a:endParaRPr sz="1000"/>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sz="900" dirty="0">
                          <a:solidFill>
                            <a:schemeClr val="dk1"/>
                          </a:solidFill>
                          <a:highlight>
                            <a:srgbClr val="FFFFFF"/>
                          </a:highlight>
                        </a:rPr>
                        <a:t>Subsection (G) efforts to recruit and retain career and technical education program teachers, faculty, school leaders, administrators, specialized instructional support personnel, career guidance and academic counselors, and paraprofessionals;</a:t>
                      </a:r>
                      <a:endParaRPr sz="900" dirty="0">
                        <a:solidFill>
                          <a:schemeClr val="dk1"/>
                        </a:solidFill>
                      </a:endParaRPr>
                    </a:p>
                  </a:txBody>
                  <a:tcPr marL="91425" marR="91425" marT="91425" marB="91425"/>
                </a:tc>
                <a:tc>
                  <a:txBody>
                    <a:bodyPr/>
                    <a:lstStyle/>
                    <a:p>
                      <a:pPr marL="0" lvl="0" indent="0" algn="l" rtl="0">
                        <a:spcBef>
                          <a:spcPts val="0"/>
                        </a:spcBef>
                        <a:spcAft>
                          <a:spcPts val="0"/>
                        </a:spcAft>
                        <a:buNone/>
                      </a:pPr>
                      <a:r>
                        <a:rPr lang="en" sz="900">
                          <a:solidFill>
                            <a:schemeClr val="dk1"/>
                          </a:solidFill>
                          <a:highlight>
                            <a:srgbClr val="FFFFFF"/>
                          </a:highlight>
                        </a:rPr>
                        <a:t>The district/college effectively recruits new CTE faculty, counselors and staff (host practicum and student teachers, grow-your-own initiative).</a:t>
                      </a:r>
                      <a:endParaRPr sz="900"/>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endParaRPr sz="900">
                        <a:solidFill>
                          <a:schemeClr val="dk1"/>
                        </a:solidFill>
                        <a:highlight>
                          <a:srgbClr val="FFFFFF"/>
                        </a:highlight>
                      </a:endParaRPr>
                    </a:p>
                  </a:txBody>
                  <a:tcPr marL="91425" marR="91425" marT="91425" marB="91425"/>
                </a:tc>
                <a:tc>
                  <a:txBody>
                    <a:bodyPr/>
                    <a:lstStyle/>
                    <a:p>
                      <a:pPr marL="0" lvl="0" indent="0" algn="l" rtl="0">
                        <a:spcBef>
                          <a:spcPts val="0"/>
                        </a:spcBef>
                        <a:spcAft>
                          <a:spcPts val="0"/>
                        </a:spcAft>
                        <a:buNone/>
                      </a:pPr>
                      <a:r>
                        <a:rPr lang="en" sz="900">
                          <a:solidFill>
                            <a:schemeClr val="dk1"/>
                          </a:solidFill>
                          <a:highlight>
                            <a:srgbClr val="FFFFFF"/>
                          </a:highlight>
                        </a:rPr>
                        <a:t>The district/college effectively recruits new CTE faculty, counselors and staff (host practicum and student teachers, grow-your-own initiative).</a:t>
                      </a:r>
                      <a:endParaRPr sz="900">
                        <a:solidFill>
                          <a:schemeClr val="dk1"/>
                        </a:solidFill>
                        <a:highlight>
                          <a:srgbClr val="FFFFFF"/>
                        </a:highlight>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endParaRPr sz="900">
                        <a:solidFill>
                          <a:schemeClr val="dk1"/>
                        </a:solidFill>
                        <a:highlight>
                          <a:srgbClr val="FFFFFF"/>
                        </a:highlight>
                      </a:endParaRPr>
                    </a:p>
                  </a:txBody>
                  <a:tcPr marL="91425" marR="91425" marT="91425" marB="91425"/>
                </a:tc>
                <a:tc>
                  <a:txBody>
                    <a:bodyPr/>
                    <a:lstStyle/>
                    <a:p>
                      <a:pPr marL="0" lvl="0" indent="0" algn="l" rtl="0">
                        <a:spcBef>
                          <a:spcPts val="0"/>
                        </a:spcBef>
                        <a:spcAft>
                          <a:spcPts val="0"/>
                        </a:spcAft>
                        <a:buNone/>
                      </a:pPr>
                      <a:r>
                        <a:rPr lang="en" sz="900" dirty="0">
                          <a:solidFill>
                            <a:schemeClr val="dk1"/>
                          </a:solidFill>
                          <a:highlight>
                            <a:srgbClr val="FFFFFF"/>
                          </a:highlight>
                        </a:rPr>
                        <a:t>Regular, substantive and effective professional development is offered to CTE faculty, staff and counselors which supports the coordination with the Department and/or institutions of higher education, on recruitment, preparation, and retention of CTE faculty.</a:t>
                      </a:r>
                      <a:endParaRPr sz="900" dirty="0">
                        <a:solidFill>
                          <a:schemeClr val="dk1"/>
                        </a:solidFill>
                        <a:highlight>
                          <a:srgbClr val="FFFFFF"/>
                        </a:highlight>
                      </a:endParaRPr>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26e242fef53_0_51">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g26e242fef53_0_51">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g26e242fef53_0_51">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1" name="Google Shape;161;g26e242fef53_0_5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831837" y="4707026"/>
            <a:ext cx="3480325" cy="360275"/>
          </a:xfrm>
          <a:prstGeom prst="rect">
            <a:avLst/>
          </a:prstGeom>
          <a:noFill/>
          <a:ln>
            <a:noFill/>
          </a:ln>
        </p:spPr>
      </p:pic>
      <p:sp>
        <p:nvSpPr>
          <p:cNvPr id="162" name="Google Shape;162;g26e242fef53_0_51"/>
          <p:cNvSpPr txBox="1"/>
          <p:nvPr/>
        </p:nvSpPr>
        <p:spPr>
          <a:xfrm>
            <a:off x="100800" y="-76525"/>
            <a:ext cx="8942400" cy="736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100" dirty="0">
                <a:solidFill>
                  <a:srgbClr val="FF9900"/>
                </a:solidFill>
                <a:latin typeface="Roboto"/>
                <a:ea typeface="Roboto"/>
                <a:cs typeface="Roboto"/>
                <a:sym typeface="Roboto"/>
              </a:rPr>
              <a:t>One-Time Budget Adjustment to Keep a Perkins-funded Positions Eligible</a:t>
            </a:r>
            <a:r>
              <a:rPr lang="en" sz="2400" dirty="0">
                <a:solidFill>
                  <a:srgbClr val="FF9900"/>
                </a:solidFill>
                <a:latin typeface="Roboto"/>
                <a:ea typeface="Roboto"/>
                <a:cs typeface="Roboto"/>
                <a:sym typeface="Roboto"/>
              </a:rPr>
              <a:t> </a:t>
            </a:r>
            <a:endParaRPr sz="2400" dirty="0">
              <a:solidFill>
                <a:srgbClr val="FF9900"/>
              </a:solidFill>
              <a:latin typeface="Roboto"/>
              <a:ea typeface="Roboto"/>
              <a:cs typeface="Roboto"/>
              <a:sym typeface="Roboto"/>
            </a:endParaRPr>
          </a:p>
          <a:p>
            <a:pPr marL="0" marR="0" lvl="0" indent="0" algn="ctr" rtl="0">
              <a:lnSpc>
                <a:spcPct val="100000"/>
              </a:lnSpc>
              <a:spcBef>
                <a:spcPts val="0"/>
              </a:spcBef>
              <a:spcAft>
                <a:spcPts val="0"/>
              </a:spcAft>
              <a:buClr>
                <a:schemeClr val="dk1"/>
              </a:buClr>
              <a:buSzPts val="1100"/>
              <a:buFont typeface="Arial"/>
              <a:buNone/>
            </a:pPr>
            <a:r>
              <a:rPr lang="en" sz="2100" dirty="0">
                <a:solidFill>
                  <a:srgbClr val="FF9900"/>
                </a:solidFill>
                <a:latin typeface="Roboto"/>
                <a:ea typeface="Roboto"/>
                <a:cs typeface="Roboto"/>
                <a:sym typeface="Roboto"/>
              </a:rPr>
              <a:t>Scenario #1</a:t>
            </a:r>
            <a:endParaRPr sz="2100" b="0" i="0" u="none" strike="noStrike" cap="none" dirty="0">
              <a:solidFill>
                <a:srgbClr val="FF99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400"/>
              <a:buFont typeface="Arial"/>
              <a:buNone/>
            </a:pPr>
            <a:endParaRPr sz="2100" dirty="0">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400"/>
              <a:buFont typeface="Arial"/>
              <a:buNone/>
            </a:pPr>
            <a:r>
              <a:rPr lang="en" sz="2100" dirty="0">
                <a:solidFill>
                  <a:schemeClr val="dk1"/>
                </a:solidFill>
                <a:latin typeface="Roboto"/>
                <a:ea typeface="Roboto"/>
                <a:cs typeface="Roboto"/>
                <a:sym typeface="Roboto"/>
              </a:rPr>
              <a:t>Requests for Perkins funded positions</a:t>
            </a:r>
            <a:endParaRPr sz="2100" b="0" i="0" u="none" strike="noStrike" cap="none" dirty="0">
              <a:solidFill>
                <a:schemeClr val="dk1"/>
              </a:solidFill>
              <a:latin typeface="Roboto"/>
              <a:ea typeface="Roboto"/>
              <a:cs typeface="Roboto"/>
              <a:sym typeface="Roboto"/>
            </a:endParaRPr>
          </a:p>
          <a:p>
            <a:pPr marL="0" marR="0" lvl="0" indent="0" algn="r"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Roboto"/>
              <a:ea typeface="Roboto"/>
              <a:cs typeface="Roboto"/>
              <a:sym typeface="Roboto"/>
            </a:endParaRPr>
          </a:p>
        </p:txBody>
      </p:sp>
      <p:sp>
        <p:nvSpPr>
          <p:cNvPr id="7" name="Text Placeholder 6">
            <a:extLst>
              <a:ext uri="{FF2B5EF4-FFF2-40B4-BE49-F238E27FC236}">
                <a16:creationId xmlns:a16="http://schemas.microsoft.com/office/drawing/2014/main" id="{FFF46191-FD58-47B5-9B27-485E0B6E7FFD}"/>
              </a:ext>
            </a:extLst>
          </p:cNvPr>
          <p:cNvSpPr>
            <a:spLocks noGrp="1"/>
          </p:cNvSpPr>
          <p:nvPr>
            <p:ph type="body" idx="1"/>
          </p:nvPr>
        </p:nvSpPr>
        <p:spPr>
          <a:xfrm>
            <a:off x="311700" y="1472975"/>
            <a:ext cx="8520600" cy="3095900"/>
          </a:xfrm>
        </p:spPr>
        <p:txBody>
          <a:bodyPr/>
          <a:lstStyle/>
          <a:p>
            <a:pPr lvl="0" indent="-330200">
              <a:lnSpc>
                <a:spcPct val="150000"/>
              </a:lnSpc>
              <a:buClr>
                <a:schemeClr val="dk1"/>
              </a:buClr>
              <a:buSzPts val="1600"/>
              <a:buAutoNum type="arabicPeriod"/>
            </a:pPr>
            <a:r>
              <a:rPr lang="en-US" sz="1600" dirty="0">
                <a:solidFill>
                  <a:schemeClr val="dk1"/>
                </a:solidFill>
              </a:rPr>
              <a:t>Positions that were:</a:t>
            </a:r>
          </a:p>
          <a:p>
            <a:pPr lvl="1">
              <a:lnSpc>
                <a:spcPct val="150000"/>
              </a:lnSpc>
              <a:spcBef>
                <a:spcPts val="0"/>
              </a:spcBef>
              <a:buClr>
                <a:schemeClr val="dk1"/>
              </a:buClr>
              <a:buAutoNum type="alphaLcPeriod"/>
            </a:pPr>
            <a:r>
              <a:rPr lang="en-US" dirty="0">
                <a:solidFill>
                  <a:schemeClr val="dk1"/>
                </a:solidFill>
              </a:rPr>
              <a:t>Perkins funded in FY 2023 (2022 to 2023) → </a:t>
            </a:r>
          </a:p>
          <a:p>
            <a:pPr lvl="1">
              <a:lnSpc>
                <a:spcPct val="150000"/>
              </a:lnSpc>
              <a:spcBef>
                <a:spcPts val="0"/>
              </a:spcBef>
              <a:buClr>
                <a:schemeClr val="dk1"/>
              </a:buClr>
              <a:buAutoNum type="alphaLcPeriod"/>
            </a:pPr>
            <a:r>
              <a:rPr lang="en-US" dirty="0">
                <a:solidFill>
                  <a:schemeClr val="dk1"/>
                </a:solidFill>
              </a:rPr>
              <a:t>Moved to another funding source for FY 2024 (Current 2023 to 2024)</a:t>
            </a:r>
          </a:p>
          <a:p>
            <a:pPr lvl="2" indent="-311150">
              <a:lnSpc>
                <a:spcPct val="150000"/>
              </a:lnSpc>
              <a:spcBef>
                <a:spcPts val="0"/>
              </a:spcBef>
              <a:buClr>
                <a:schemeClr val="dk1"/>
              </a:buClr>
              <a:buSzPts val="1300"/>
              <a:buAutoNum type="romanLcPeriod"/>
            </a:pPr>
            <a:r>
              <a:rPr lang="en-US" sz="1300" dirty="0">
                <a:solidFill>
                  <a:schemeClr val="dk1"/>
                </a:solidFill>
              </a:rPr>
              <a:t>May be adjusted back into Perkins to keep this funding source eligible.</a:t>
            </a:r>
          </a:p>
          <a:p>
            <a:pPr lvl="3" indent="-311150">
              <a:lnSpc>
                <a:spcPct val="150000"/>
              </a:lnSpc>
              <a:spcBef>
                <a:spcPts val="0"/>
              </a:spcBef>
              <a:buClr>
                <a:schemeClr val="dk1"/>
              </a:buClr>
              <a:buSzPts val="1300"/>
              <a:buAutoNum type="arabicPeriod"/>
            </a:pPr>
            <a:r>
              <a:rPr lang="en-US" sz="1300" dirty="0">
                <a:solidFill>
                  <a:schemeClr val="dk1"/>
                </a:solidFill>
              </a:rPr>
              <a:t>Activity Five (Implementation of CTE) </a:t>
            </a:r>
          </a:p>
          <a:p>
            <a:pPr lvl="3" indent="-311150">
              <a:lnSpc>
                <a:spcPct val="150000"/>
              </a:lnSpc>
              <a:spcBef>
                <a:spcPts val="0"/>
              </a:spcBef>
              <a:buClr>
                <a:schemeClr val="dk1"/>
              </a:buClr>
              <a:buSzPts val="1300"/>
              <a:buAutoNum type="arabicPeriod"/>
            </a:pPr>
            <a:r>
              <a:rPr lang="en-US" sz="1300" dirty="0">
                <a:solidFill>
                  <a:schemeClr val="dk1"/>
                </a:solidFill>
              </a:rPr>
              <a:t>Budget Code Salaries and Benefits</a:t>
            </a:r>
          </a:p>
          <a:p>
            <a:pPr marL="914400" lvl="0" indent="0">
              <a:buNone/>
            </a:pPr>
            <a:endParaRPr lang="en-US" sz="1200" dirty="0">
              <a:solidFill>
                <a:schemeClr val="dk1"/>
              </a:solidFill>
            </a:endParaRPr>
          </a:p>
          <a:p>
            <a:pPr marL="0" lvl="0" indent="0">
              <a:lnSpc>
                <a:spcPct val="100000"/>
              </a:lnSpc>
              <a:buNone/>
            </a:pPr>
            <a:r>
              <a:rPr lang="en-US" sz="1200" dirty="0">
                <a:solidFill>
                  <a:srgbClr val="FF0000"/>
                </a:solidFill>
              </a:rPr>
              <a:t>Seek Prior Approval</a:t>
            </a:r>
          </a:p>
          <a:p>
            <a:pPr marL="0" lvl="0" indent="0">
              <a:lnSpc>
                <a:spcPct val="100000"/>
              </a:lnSpc>
              <a:buNone/>
            </a:pPr>
            <a:r>
              <a:rPr lang="en-US" sz="1200" dirty="0">
                <a:solidFill>
                  <a:srgbClr val="FF0000"/>
                </a:solidFill>
              </a:rPr>
              <a:t>This is allowable only when the process is completed accurately.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26e36c4859c_1_0">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g26e36c4859c_1_0">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g26e36c4859c_1_0">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2" name="Google Shape;172;g26e36c4859c_1_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831837" y="4707026"/>
            <a:ext cx="3480325" cy="360275"/>
          </a:xfrm>
          <a:prstGeom prst="rect">
            <a:avLst/>
          </a:prstGeom>
          <a:noFill/>
          <a:ln>
            <a:noFill/>
          </a:ln>
        </p:spPr>
      </p:pic>
      <p:sp>
        <p:nvSpPr>
          <p:cNvPr id="173" name="Google Shape;173;g26e36c4859c_1_0"/>
          <p:cNvSpPr txBox="1"/>
          <p:nvPr/>
        </p:nvSpPr>
        <p:spPr>
          <a:xfrm>
            <a:off x="100800" y="-76525"/>
            <a:ext cx="8942400" cy="736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100">
                <a:solidFill>
                  <a:srgbClr val="FF9900"/>
                </a:solidFill>
                <a:latin typeface="Roboto"/>
                <a:ea typeface="Roboto"/>
                <a:cs typeface="Roboto"/>
                <a:sym typeface="Roboto"/>
              </a:rPr>
              <a:t>One-Time Budget Adjustment to Keep a Perkins-funded Positions Eligible</a:t>
            </a:r>
            <a:r>
              <a:rPr lang="en" sz="2400">
                <a:solidFill>
                  <a:srgbClr val="FF9900"/>
                </a:solidFill>
                <a:latin typeface="Roboto"/>
                <a:ea typeface="Roboto"/>
                <a:cs typeface="Roboto"/>
                <a:sym typeface="Roboto"/>
              </a:rPr>
              <a:t> </a:t>
            </a:r>
            <a:endParaRPr sz="2400">
              <a:solidFill>
                <a:srgbClr val="FF9900"/>
              </a:solidFill>
              <a:latin typeface="Roboto"/>
              <a:ea typeface="Roboto"/>
              <a:cs typeface="Roboto"/>
              <a:sym typeface="Roboto"/>
            </a:endParaRPr>
          </a:p>
          <a:p>
            <a:pPr marL="0" marR="0" lvl="0" indent="0" algn="ctr" rtl="0">
              <a:lnSpc>
                <a:spcPct val="100000"/>
              </a:lnSpc>
              <a:spcBef>
                <a:spcPts val="0"/>
              </a:spcBef>
              <a:spcAft>
                <a:spcPts val="0"/>
              </a:spcAft>
              <a:buClr>
                <a:schemeClr val="dk1"/>
              </a:buClr>
              <a:buSzPts val="1100"/>
              <a:buFont typeface="Arial"/>
              <a:buNone/>
            </a:pPr>
            <a:r>
              <a:rPr lang="en" sz="2100">
                <a:solidFill>
                  <a:srgbClr val="FF9900"/>
                </a:solidFill>
                <a:latin typeface="Roboto"/>
                <a:ea typeface="Roboto"/>
                <a:cs typeface="Roboto"/>
                <a:sym typeface="Roboto"/>
              </a:rPr>
              <a:t>Scenario #2</a:t>
            </a:r>
            <a:endParaRPr sz="2100" b="0" i="0" u="none" strike="noStrike" cap="none">
              <a:solidFill>
                <a:srgbClr val="FF99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400"/>
              <a:buFont typeface="Arial"/>
              <a:buNone/>
            </a:pPr>
            <a:endParaRPr sz="2100">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400"/>
              <a:buFont typeface="Arial"/>
              <a:buNone/>
            </a:pPr>
            <a:r>
              <a:rPr lang="en" sz="2100">
                <a:solidFill>
                  <a:schemeClr val="dk1"/>
                </a:solidFill>
                <a:latin typeface="Roboto"/>
                <a:ea typeface="Roboto"/>
                <a:cs typeface="Roboto"/>
                <a:sym typeface="Roboto"/>
              </a:rPr>
              <a:t>Requests for Perkins funded positions</a:t>
            </a:r>
            <a:endParaRPr sz="2100" b="0" i="0" u="none" strike="noStrike" cap="none">
              <a:solidFill>
                <a:schemeClr val="dk1"/>
              </a:solidFill>
              <a:latin typeface="Roboto"/>
              <a:ea typeface="Roboto"/>
              <a:cs typeface="Roboto"/>
              <a:sym typeface="Roboto"/>
            </a:endParaRPr>
          </a:p>
          <a:p>
            <a:pPr marL="0" marR="0" lvl="0" indent="0" algn="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Roboto"/>
              <a:ea typeface="Roboto"/>
              <a:cs typeface="Roboto"/>
              <a:sym typeface="Roboto"/>
            </a:endParaRPr>
          </a:p>
        </p:txBody>
      </p:sp>
      <p:sp>
        <p:nvSpPr>
          <p:cNvPr id="3" name="Text Placeholder 2">
            <a:extLst>
              <a:ext uri="{FF2B5EF4-FFF2-40B4-BE49-F238E27FC236}">
                <a16:creationId xmlns:a16="http://schemas.microsoft.com/office/drawing/2014/main" id="{2F8A8452-FD40-4CD8-8E0D-ADBDE20789DA}"/>
              </a:ext>
            </a:extLst>
          </p:cNvPr>
          <p:cNvSpPr>
            <a:spLocks noGrp="1"/>
          </p:cNvSpPr>
          <p:nvPr>
            <p:ph type="body" idx="1"/>
          </p:nvPr>
        </p:nvSpPr>
        <p:spPr>
          <a:xfrm>
            <a:off x="311700" y="1396475"/>
            <a:ext cx="8520600" cy="3172400"/>
          </a:xfrm>
        </p:spPr>
        <p:txBody>
          <a:bodyPr/>
          <a:lstStyle/>
          <a:p>
            <a:pPr lvl="0" indent="-330200">
              <a:lnSpc>
                <a:spcPct val="150000"/>
              </a:lnSpc>
              <a:buClr>
                <a:schemeClr val="dk1"/>
              </a:buClr>
              <a:buSzPts val="1600"/>
              <a:buAutoNum type="arabicPeriod"/>
            </a:pPr>
            <a:r>
              <a:rPr lang="en-US" sz="1600" dirty="0">
                <a:solidFill>
                  <a:schemeClr val="dk1"/>
                </a:solidFill>
              </a:rPr>
              <a:t>Existing Perkins-funded positions unfilled after resignations.</a:t>
            </a:r>
          </a:p>
          <a:p>
            <a:pPr lvl="1">
              <a:lnSpc>
                <a:spcPct val="150000"/>
              </a:lnSpc>
              <a:spcBef>
                <a:spcPts val="0"/>
              </a:spcBef>
              <a:buClr>
                <a:schemeClr val="dk1"/>
              </a:buClr>
              <a:buAutoNum type="alphaLcPeriod"/>
            </a:pPr>
            <a:r>
              <a:rPr lang="en-US" dirty="0">
                <a:solidFill>
                  <a:schemeClr val="dk1"/>
                </a:solidFill>
              </a:rPr>
              <a:t>Budgeted for 2024 and current employee resigns → </a:t>
            </a:r>
          </a:p>
          <a:p>
            <a:pPr lvl="1">
              <a:lnSpc>
                <a:spcPct val="150000"/>
              </a:lnSpc>
              <a:spcBef>
                <a:spcPts val="0"/>
              </a:spcBef>
              <a:buClr>
                <a:schemeClr val="dk1"/>
              </a:buClr>
              <a:buAutoNum type="alphaLcPeriod"/>
            </a:pPr>
            <a:r>
              <a:rPr lang="en-US" dirty="0">
                <a:solidFill>
                  <a:schemeClr val="dk1"/>
                </a:solidFill>
              </a:rPr>
              <a:t>Position is advertised and unfilled</a:t>
            </a:r>
          </a:p>
          <a:p>
            <a:pPr lvl="2" indent="-311150">
              <a:lnSpc>
                <a:spcPct val="150000"/>
              </a:lnSpc>
              <a:spcBef>
                <a:spcPts val="0"/>
              </a:spcBef>
              <a:buClr>
                <a:schemeClr val="dk1"/>
              </a:buClr>
              <a:buSzPts val="1300"/>
              <a:buAutoNum type="romanLcPeriod"/>
            </a:pPr>
            <a:r>
              <a:rPr lang="en-US" sz="1300" dirty="0">
                <a:solidFill>
                  <a:schemeClr val="dk1"/>
                </a:solidFill>
              </a:rPr>
              <a:t>Funding is used in another category to avoid returning funding to the state. </a:t>
            </a:r>
          </a:p>
          <a:p>
            <a:pPr lvl="3" indent="-311150">
              <a:lnSpc>
                <a:spcPct val="150000"/>
              </a:lnSpc>
              <a:spcBef>
                <a:spcPts val="0"/>
              </a:spcBef>
              <a:buClr>
                <a:schemeClr val="dk1"/>
              </a:buClr>
              <a:buSzPts val="1300"/>
              <a:buAutoNum type="arabicPeriod"/>
            </a:pPr>
            <a:r>
              <a:rPr lang="en-US" sz="1300" dirty="0">
                <a:solidFill>
                  <a:schemeClr val="dk1"/>
                </a:solidFill>
              </a:rPr>
              <a:t>Budgeted for the same position in 2025.</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26e36c4859c_1_10" descr="Example of Permanent Staff Salaries and Benefits Summary spreadsheet"/>
          <p:cNvSpPr/>
          <p:nvPr/>
        </p:nvSpPr>
        <p:spPr>
          <a:xfrm>
            <a:off x="-10750" y="659975"/>
            <a:ext cx="6429900" cy="76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g26e36c4859c_1_10">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g26e36c4859c_1_10">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3" name="Google Shape;183;g26e36c4859c_1_1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831837" y="4707026"/>
            <a:ext cx="3480325" cy="360275"/>
          </a:xfrm>
          <a:prstGeom prst="rect">
            <a:avLst/>
          </a:prstGeom>
          <a:noFill/>
          <a:ln>
            <a:noFill/>
          </a:ln>
        </p:spPr>
      </p:pic>
      <p:sp>
        <p:nvSpPr>
          <p:cNvPr id="184" name="Google Shape;184;g26e36c4859c_1_10"/>
          <p:cNvSpPr txBox="1"/>
          <p:nvPr/>
        </p:nvSpPr>
        <p:spPr>
          <a:xfrm>
            <a:off x="100788" y="76125"/>
            <a:ext cx="8942400" cy="736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 sz="2100">
                <a:solidFill>
                  <a:srgbClr val="FF9900"/>
                </a:solidFill>
                <a:latin typeface="Roboto"/>
                <a:ea typeface="Roboto"/>
                <a:cs typeface="Roboto"/>
                <a:sym typeface="Roboto"/>
              </a:rPr>
              <a:t>Salaries and Documentation</a:t>
            </a:r>
            <a:endParaRPr sz="2100" b="0" i="0" u="none" strike="noStrike" cap="none">
              <a:solidFill>
                <a:srgbClr val="FF99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400"/>
              <a:buFont typeface="Arial"/>
              <a:buNone/>
            </a:pPr>
            <a:endParaRPr sz="2100">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400"/>
              <a:buFont typeface="Arial"/>
              <a:buNone/>
            </a:pPr>
            <a:endParaRPr sz="1700">
              <a:latin typeface="Roboto"/>
              <a:ea typeface="Roboto"/>
              <a:cs typeface="Roboto"/>
              <a:sym typeface="Roboto"/>
            </a:endParaRPr>
          </a:p>
          <a:p>
            <a:pPr marL="0" marR="0" lvl="0" indent="0" algn="l" rtl="0">
              <a:lnSpc>
                <a:spcPct val="100000"/>
              </a:lnSpc>
              <a:spcBef>
                <a:spcPts val="0"/>
              </a:spcBef>
              <a:spcAft>
                <a:spcPts val="0"/>
              </a:spcAft>
              <a:buClr>
                <a:srgbClr val="000000"/>
              </a:buClr>
              <a:buSzPts val="2400"/>
              <a:buFont typeface="Arial"/>
              <a:buNone/>
            </a:pPr>
            <a:r>
              <a:rPr lang="en" sz="1600">
                <a:latin typeface="Roboto"/>
                <a:ea typeface="Roboto"/>
                <a:cs typeface="Roboto"/>
                <a:sym typeface="Roboto"/>
              </a:rPr>
              <a:t>Percentages may decrease but never increase. </a:t>
            </a:r>
            <a:endParaRPr sz="1600">
              <a:latin typeface="Roboto"/>
              <a:ea typeface="Roboto"/>
              <a:cs typeface="Roboto"/>
              <a:sym typeface="Roboto"/>
            </a:endParaRPr>
          </a:p>
          <a:p>
            <a:pPr marL="0" marR="0" lvl="0" indent="0" algn="l" rtl="0">
              <a:lnSpc>
                <a:spcPct val="100000"/>
              </a:lnSpc>
              <a:spcBef>
                <a:spcPts val="0"/>
              </a:spcBef>
              <a:spcAft>
                <a:spcPts val="0"/>
              </a:spcAft>
              <a:buClr>
                <a:srgbClr val="000000"/>
              </a:buClr>
              <a:buSzPts val="2400"/>
              <a:buFont typeface="Arial"/>
              <a:buNone/>
            </a:pPr>
            <a:r>
              <a:rPr lang="en" sz="1600">
                <a:latin typeface="Roboto"/>
                <a:ea typeface="Roboto"/>
                <a:cs typeface="Roboto"/>
                <a:sym typeface="Roboto"/>
              </a:rPr>
              <a:t>Positions may be added as new job duties are created.</a:t>
            </a:r>
            <a:endParaRPr sz="1600" b="0" i="0" u="none" strike="noStrike" cap="none">
              <a:solidFill>
                <a:srgbClr val="000000"/>
              </a:solidFill>
              <a:latin typeface="Roboto"/>
              <a:ea typeface="Roboto"/>
              <a:cs typeface="Roboto"/>
              <a:sym typeface="Roboto"/>
            </a:endParaRPr>
          </a:p>
        </p:txBody>
      </p:sp>
      <p:pic>
        <p:nvPicPr>
          <p:cNvPr id="187" name="Google Shape;187;g26e36c4859c_1_10">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12" y="1844300"/>
            <a:ext cx="9143999" cy="27622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26e36c4859c_1_24">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g26e36c4859c_1_24">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g26e36c4859c_1_24">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5" name="Google Shape;195;g26e36c4859c_1_2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831837" y="4707026"/>
            <a:ext cx="3480325" cy="360275"/>
          </a:xfrm>
          <a:prstGeom prst="rect">
            <a:avLst/>
          </a:prstGeom>
          <a:noFill/>
          <a:ln>
            <a:noFill/>
          </a:ln>
        </p:spPr>
      </p:pic>
      <p:sp>
        <p:nvSpPr>
          <p:cNvPr id="196" name="Google Shape;196;g26e36c4859c_1_24"/>
          <p:cNvSpPr txBox="1"/>
          <p:nvPr/>
        </p:nvSpPr>
        <p:spPr>
          <a:xfrm>
            <a:off x="100800" y="-76525"/>
            <a:ext cx="8942400" cy="7365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dk1"/>
              </a:buClr>
              <a:buSzPts val="1100"/>
              <a:buFont typeface="Arial"/>
              <a:buNone/>
            </a:pPr>
            <a:r>
              <a:rPr lang="en" sz="2600" b="0" i="0" u="none" strike="noStrike" cap="none">
                <a:solidFill>
                  <a:srgbClr val="FF9900"/>
                </a:solidFill>
                <a:latin typeface="Roboto"/>
                <a:ea typeface="Roboto"/>
                <a:cs typeface="Roboto"/>
                <a:sym typeface="Roboto"/>
              </a:rPr>
              <a:t> </a:t>
            </a:r>
            <a:r>
              <a:rPr lang="en" sz="1650" b="1">
                <a:solidFill>
                  <a:schemeClr val="accent5"/>
                </a:solidFill>
              </a:rPr>
              <a:t>Questions from the Field</a:t>
            </a:r>
            <a:endParaRPr sz="1650" b="1">
              <a:solidFill>
                <a:schemeClr val="accent5"/>
              </a:solidFill>
            </a:endParaRPr>
          </a:p>
          <a:p>
            <a:pPr marL="0" marR="0" lvl="0" indent="0" algn="r" rtl="0">
              <a:lnSpc>
                <a:spcPct val="100000"/>
              </a:lnSpc>
              <a:spcBef>
                <a:spcPts val="0"/>
              </a:spcBef>
              <a:spcAft>
                <a:spcPts val="0"/>
              </a:spcAft>
              <a:buClr>
                <a:schemeClr val="dk1"/>
              </a:buClr>
              <a:buSzPts val="1100"/>
              <a:buFont typeface="Arial"/>
              <a:buNone/>
            </a:pPr>
            <a:endParaRPr sz="2100" b="1">
              <a:solidFill>
                <a:schemeClr val="accent5"/>
              </a:solidFill>
            </a:endParaRPr>
          </a:p>
          <a:p>
            <a:pPr marL="0" marR="0" lvl="0" indent="0" algn="r" rtl="0">
              <a:lnSpc>
                <a:spcPct val="100000"/>
              </a:lnSpc>
              <a:spcBef>
                <a:spcPts val="0"/>
              </a:spcBef>
              <a:spcAft>
                <a:spcPts val="0"/>
              </a:spcAft>
              <a:buClr>
                <a:schemeClr val="dk1"/>
              </a:buClr>
              <a:buSzPts val="1100"/>
              <a:buFont typeface="Arial"/>
              <a:buNone/>
            </a:pPr>
            <a:endParaRPr sz="2400" b="0" i="0" u="none" strike="noStrike" cap="none">
              <a:solidFill>
                <a:srgbClr val="FF9900"/>
              </a:solidFill>
              <a:latin typeface="Roboto"/>
              <a:ea typeface="Roboto"/>
              <a:cs typeface="Roboto"/>
              <a:sym typeface="Roboto"/>
            </a:endParaRPr>
          </a:p>
          <a:p>
            <a:pPr marL="0" marR="0" lvl="0" indent="0" algn="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Roboto"/>
              <a:ea typeface="Roboto"/>
              <a:cs typeface="Roboto"/>
              <a:sym typeface="Roboto"/>
            </a:endParaRPr>
          </a:p>
          <a:p>
            <a:pPr marL="0" marR="0" lvl="0" indent="0" algn="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Roboto"/>
              <a:ea typeface="Roboto"/>
              <a:cs typeface="Roboto"/>
              <a:sym typeface="Roboto"/>
            </a:endParaRPr>
          </a:p>
        </p:txBody>
      </p:sp>
      <p:sp>
        <p:nvSpPr>
          <p:cNvPr id="197" name="Google Shape;197;g26e36c4859c_1_24"/>
          <p:cNvSpPr txBox="1">
            <a:spLocks noGrp="1"/>
          </p:cNvSpPr>
          <p:nvPr>
            <p:ph type="body" idx="1"/>
          </p:nvPr>
        </p:nvSpPr>
        <p:spPr>
          <a:xfrm>
            <a:off x="100800" y="659975"/>
            <a:ext cx="8809800" cy="4125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lang="en-US" sz="1000" dirty="0">
              <a:solidFill>
                <a:schemeClr val="accent5"/>
              </a:solidFill>
            </a:endParaRPr>
          </a:p>
          <a:p>
            <a:pPr marL="0" lvl="0" indent="0">
              <a:buNone/>
            </a:pPr>
            <a:r>
              <a:rPr lang="en-US" sz="1000" dirty="0">
                <a:solidFill>
                  <a:schemeClr val="tx1"/>
                </a:solidFill>
              </a:rPr>
              <a:t>Q:	We have a district that utilized RPP dollars to purchase a piece of equipment in 2020. Do we follow the Perkins disposition process?</a:t>
            </a:r>
          </a:p>
          <a:p>
            <a:pPr marL="0" lvl="0" indent="0">
              <a:buNone/>
            </a:pPr>
            <a:r>
              <a:rPr lang="en-US" sz="1000" dirty="0">
                <a:solidFill>
                  <a:schemeClr val="accent5"/>
                </a:solidFill>
              </a:rPr>
              <a:t>A:	Yes.  Follow the Perkins process on this. Use the Perkins Inventory Template to track RPP purchases.</a:t>
            </a:r>
          </a:p>
          <a:p>
            <a:pPr marL="0" lvl="0" indent="0">
              <a:buNone/>
            </a:pPr>
            <a:r>
              <a:rPr lang="en-US" sz="1000" dirty="0">
                <a:solidFill>
                  <a:schemeClr val="accent5"/>
                </a:solidFill>
              </a:rPr>
              <a:t>	1</a:t>
            </a:r>
            <a:r>
              <a:rPr lang="en-US" sz="1000" baseline="30000" dirty="0">
                <a:solidFill>
                  <a:schemeClr val="accent5"/>
                </a:solidFill>
              </a:rPr>
              <a:t>st</a:t>
            </a:r>
            <a:r>
              <a:rPr lang="en-US" sz="1000" dirty="0">
                <a:solidFill>
                  <a:schemeClr val="accent5"/>
                </a:solidFill>
              </a:rPr>
              <a:t> Option: Trade in the old equipment to offset the cost of the new model.</a:t>
            </a:r>
          </a:p>
          <a:p>
            <a:pPr marL="0" lvl="0" indent="0">
              <a:buNone/>
            </a:pPr>
            <a:r>
              <a:rPr lang="en-US" sz="1000" dirty="0">
                <a:solidFill>
                  <a:schemeClr val="accent5"/>
                </a:solidFill>
              </a:rPr>
              <a:t>	2</a:t>
            </a:r>
            <a:r>
              <a:rPr lang="en-US" sz="1000" baseline="30000" dirty="0">
                <a:solidFill>
                  <a:schemeClr val="accent5"/>
                </a:solidFill>
              </a:rPr>
              <a:t>nd</a:t>
            </a:r>
            <a:r>
              <a:rPr lang="en-US" sz="1000" dirty="0">
                <a:solidFill>
                  <a:schemeClr val="accent5"/>
                </a:solidFill>
              </a:rPr>
              <a:t> Option: Offer the old equipment to another member of the consortium and note the transaction on the inventory form under the 	dropdown “disposition method column.</a:t>
            </a:r>
          </a:p>
          <a:p>
            <a:pPr marL="0" lvl="0" indent="0">
              <a:buNone/>
            </a:pPr>
            <a:r>
              <a:rPr lang="en-US" sz="1000" dirty="0">
                <a:solidFill>
                  <a:schemeClr val="accent5"/>
                </a:solidFill>
              </a:rPr>
              <a:t>	3</a:t>
            </a:r>
            <a:r>
              <a:rPr lang="en-US" sz="1000" baseline="30000" dirty="0">
                <a:solidFill>
                  <a:schemeClr val="accent5"/>
                </a:solidFill>
              </a:rPr>
              <a:t>rd</a:t>
            </a:r>
            <a:r>
              <a:rPr lang="en-US" sz="1000" dirty="0">
                <a:solidFill>
                  <a:schemeClr val="accent5"/>
                </a:solidFill>
              </a:rPr>
              <a:t> Option: Offer the equipment to another federal title program.</a:t>
            </a:r>
          </a:p>
          <a:p>
            <a:pPr marL="0" lvl="0" indent="0">
              <a:buNone/>
            </a:pPr>
            <a:r>
              <a:rPr lang="en-US" sz="1000" dirty="0">
                <a:solidFill>
                  <a:schemeClr val="accent5"/>
                </a:solidFill>
              </a:rPr>
              <a:t>	4</a:t>
            </a:r>
            <a:r>
              <a:rPr lang="en-US" sz="1000" baseline="30000" dirty="0">
                <a:solidFill>
                  <a:schemeClr val="accent5"/>
                </a:solidFill>
              </a:rPr>
              <a:t>th</a:t>
            </a:r>
            <a:r>
              <a:rPr lang="en-US" sz="1000" dirty="0">
                <a:solidFill>
                  <a:schemeClr val="accent5"/>
                </a:solidFill>
              </a:rPr>
              <a:t> Option: Sell the equipment for fair market value and return the proceeds to CTE.</a:t>
            </a:r>
          </a:p>
          <a:p>
            <a:pPr marL="0" lvl="0" indent="0" algn="l" rtl="0">
              <a:lnSpc>
                <a:spcPct val="115000"/>
              </a:lnSpc>
              <a:spcBef>
                <a:spcPts val="0"/>
              </a:spcBef>
              <a:spcAft>
                <a:spcPts val="0"/>
              </a:spcAft>
              <a:buNone/>
            </a:pPr>
            <a:endParaRPr sz="1000" dirty="0">
              <a:solidFill>
                <a:schemeClr val="accent5"/>
              </a:solidFill>
            </a:endParaRPr>
          </a:p>
          <a:p>
            <a:pPr marL="0" lvl="0" indent="0">
              <a:buNone/>
            </a:pPr>
            <a:r>
              <a:rPr lang="en-US" sz="1000" dirty="0">
                <a:solidFill>
                  <a:schemeClr val="dk1"/>
                </a:solidFill>
              </a:rPr>
              <a:t>Q: 	Will Perkins pay for industry recognized certifications?</a:t>
            </a:r>
          </a:p>
          <a:p>
            <a:pPr marL="0" lvl="0" indent="0">
              <a:buNone/>
            </a:pPr>
            <a:r>
              <a:rPr lang="en-US" sz="1000" dirty="0">
                <a:solidFill>
                  <a:schemeClr val="accent5"/>
                </a:solidFill>
              </a:rPr>
              <a:t>A:	Yes. Perkins will pay for any exam that is not state or federally mandated. IRCs Perkins eligible under Activity Five, subsection F.</a:t>
            </a:r>
          </a:p>
          <a:p>
            <a:pPr marL="0" lvl="0" indent="0" algn="l" rtl="0">
              <a:lnSpc>
                <a:spcPct val="115000"/>
              </a:lnSpc>
              <a:spcBef>
                <a:spcPts val="0"/>
              </a:spcBef>
              <a:spcAft>
                <a:spcPts val="0"/>
              </a:spcAft>
              <a:buNone/>
            </a:pPr>
            <a:endParaRPr lang="en" sz="1000" dirty="0">
              <a:solidFill>
                <a:schemeClr val="dk1"/>
              </a:solidFill>
            </a:endParaRPr>
          </a:p>
          <a:p>
            <a:pPr marL="0" lvl="0" indent="0" algn="l" rtl="0">
              <a:lnSpc>
                <a:spcPct val="115000"/>
              </a:lnSpc>
              <a:spcBef>
                <a:spcPts val="0"/>
              </a:spcBef>
              <a:spcAft>
                <a:spcPts val="0"/>
              </a:spcAft>
              <a:buNone/>
            </a:pPr>
            <a:r>
              <a:rPr lang="en" sz="1000" dirty="0">
                <a:solidFill>
                  <a:schemeClr val="dk1"/>
                </a:solidFill>
              </a:rPr>
              <a:t>Q:	If the district pays installation or shipping costs for a piece of equipment does that cause a supplanting issue for the actual piece of 	equipment               </a:t>
            </a:r>
            <a:endParaRPr sz="1000" dirty="0">
              <a:solidFill>
                <a:schemeClr val="dk1"/>
              </a:solidFill>
            </a:endParaRPr>
          </a:p>
          <a:p>
            <a:pPr marL="0" lvl="0" indent="457200" algn="l" rtl="0">
              <a:lnSpc>
                <a:spcPct val="115000"/>
              </a:lnSpc>
              <a:spcBef>
                <a:spcPts val="0"/>
              </a:spcBef>
              <a:spcAft>
                <a:spcPts val="0"/>
              </a:spcAft>
              <a:buNone/>
            </a:pPr>
            <a:r>
              <a:rPr lang="en" sz="1000" dirty="0">
                <a:solidFill>
                  <a:schemeClr val="dk1"/>
                </a:solidFill>
              </a:rPr>
              <a:t>	that was purchased full with Perkins?</a:t>
            </a:r>
            <a:endParaRPr sz="1000" dirty="0">
              <a:solidFill>
                <a:schemeClr val="dk1"/>
              </a:solidFill>
            </a:endParaRPr>
          </a:p>
          <a:p>
            <a:pPr marL="0" lvl="0" indent="0" algn="l" rtl="0">
              <a:lnSpc>
                <a:spcPct val="115000"/>
              </a:lnSpc>
              <a:spcBef>
                <a:spcPts val="0"/>
              </a:spcBef>
              <a:spcAft>
                <a:spcPts val="0"/>
              </a:spcAft>
              <a:buNone/>
            </a:pPr>
            <a:r>
              <a:rPr lang="en" sz="1000" dirty="0">
                <a:solidFill>
                  <a:schemeClr val="accent5"/>
                </a:solidFill>
              </a:rPr>
              <a:t>A: 	No</a:t>
            </a:r>
            <a:endParaRPr sz="1000" dirty="0">
              <a:solidFill>
                <a:schemeClr val="accent5"/>
              </a:solidFill>
            </a:endParaRPr>
          </a:p>
          <a:p>
            <a:pPr marL="0" lvl="0" indent="0" algn="l" rtl="0">
              <a:lnSpc>
                <a:spcPct val="115000"/>
              </a:lnSpc>
              <a:spcBef>
                <a:spcPts val="0"/>
              </a:spcBef>
              <a:spcAft>
                <a:spcPts val="0"/>
              </a:spcAft>
              <a:buSzPts val="1800"/>
              <a:buNone/>
            </a:pPr>
            <a:endParaRPr sz="1000" dirty="0">
              <a:solidFill>
                <a:schemeClr val="accent5"/>
              </a:solidFill>
            </a:endParaRPr>
          </a:p>
          <a:p>
            <a:pPr marL="0" lvl="0" indent="0" algn="l" rtl="0">
              <a:lnSpc>
                <a:spcPct val="115000"/>
              </a:lnSpc>
              <a:spcBef>
                <a:spcPts val="0"/>
              </a:spcBef>
              <a:spcAft>
                <a:spcPts val="0"/>
              </a:spcAft>
              <a:buSzPts val="1800"/>
              <a:buNone/>
            </a:pPr>
            <a:r>
              <a:rPr lang="en" sz="1000" dirty="0">
                <a:solidFill>
                  <a:schemeClr val="accent5"/>
                </a:solidFill>
              </a:rPr>
              <a:t>Q:	</a:t>
            </a:r>
            <a:r>
              <a:rPr lang="en" sz="1000" dirty="0">
                <a:solidFill>
                  <a:schemeClr val="dk1"/>
                </a:solidFill>
              </a:rPr>
              <a:t>A school district on-boarded a new CTSO last year and paid affiliation dues with district funds. This year, the district would like to </a:t>
            </a:r>
            <a:endParaRPr sz="1000" dirty="0">
              <a:solidFill>
                <a:schemeClr val="dk1"/>
              </a:solidFill>
            </a:endParaRPr>
          </a:p>
          <a:p>
            <a:pPr marL="0" lvl="0" indent="457200" algn="l" rtl="0">
              <a:lnSpc>
                <a:spcPct val="115000"/>
              </a:lnSpc>
              <a:spcBef>
                <a:spcPts val="0"/>
              </a:spcBef>
              <a:spcAft>
                <a:spcPts val="0"/>
              </a:spcAft>
              <a:buSzPts val="1800"/>
              <a:buNone/>
            </a:pPr>
            <a:r>
              <a:rPr lang="en" sz="1000" dirty="0">
                <a:solidFill>
                  <a:schemeClr val="dk1"/>
                </a:solidFill>
              </a:rPr>
              <a:t>	request reimbursement of the affiliation dues with RPP funds. Is this an eligible expense? </a:t>
            </a:r>
            <a:endParaRPr sz="1000" dirty="0">
              <a:solidFill>
                <a:schemeClr val="dk1"/>
              </a:solidFill>
            </a:endParaRPr>
          </a:p>
          <a:p>
            <a:pPr marL="0" lvl="0" indent="0" algn="l" rtl="0">
              <a:spcBef>
                <a:spcPts val="0"/>
              </a:spcBef>
              <a:spcAft>
                <a:spcPts val="0"/>
              </a:spcAft>
              <a:buSzPts val="1100"/>
              <a:buNone/>
            </a:pPr>
            <a:r>
              <a:rPr lang="en" sz="1000" dirty="0">
                <a:solidFill>
                  <a:schemeClr val="accent5"/>
                </a:solidFill>
              </a:rPr>
              <a:t>A:	Yes. It would be supplanting if you used district funds last year and were considering transitioning those costs to RPP or Perkins </a:t>
            </a:r>
            <a:endParaRPr sz="1000" dirty="0">
              <a:solidFill>
                <a:schemeClr val="accent5"/>
              </a:solidFill>
            </a:endParaRPr>
          </a:p>
          <a:p>
            <a:pPr marL="0" lvl="0" indent="457200" algn="l" rtl="0">
              <a:spcBef>
                <a:spcPts val="0"/>
              </a:spcBef>
              <a:spcAft>
                <a:spcPts val="0"/>
              </a:spcAft>
              <a:buSzPts val="1100"/>
              <a:buNone/>
            </a:pPr>
            <a:r>
              <a:rPr lang="en" sz="1000" dirty="0">
                <a:solidFill>
                  <a:schemeClr val="accent5"/>
                </a:solidFill>
              </a:rPr>
              <a:t>	funds this year. </a:t>
            </a:r>
            <a:endParaRPr sz="1000" dirty="0">
              <a:solidFill>
                <a:schemeClr val="accent5"/>
              </a:solidFill>
            </a:endParaRPr>
          </a:p>
          <a:p>
            <a:pPr marL="0" lvl="0" indent="0" algn="l" rtl="0">
              <a:spcBef>
                <a:spcPts val="0"/>
              </a:spcBef>
              <a:spcAft>
                <a:spcPts val="0"/>
              </a:spcAft>
              <a:buSzPts val="1100"/>
              <a:buNone/>
            </a:pPr>
            <a:endParaRPr sz="1000" dirty="0">
              <a:solidFill>
                <a:schemeClr val="accent5"/>
              </a:solidFill>
            </a:endParaRPr>
          </a:p>
          <a:p>
            <a:pPr marL="0" lvl="0" indent="0" algn="l" rtl="0">
              <a:spcBef>
                <a:spcPts val="0"/>
              </a:spcBef>
              <a:spcAft>
                <a:spcPts val="0"/>
              </a:spcAft>
              <a:buClr>
                <a:schemeClr val="dk1"/>
              </a:buClr>
              <a:buSzPts val="1100"/>
              <a:buFont typeface="Arial"/>
              <a:buNone/>
            </a:pPr>
            <a:endParaRPr sz="1000" dirty="0">
              <a:solidFill>
                <a:schemeClr val="accent5"/>
              </a:solidFill>
            </a:endParaRPr>
          </a:p>
          <a:p>
            <a:pPr marL="0" lvl="0" indent="0" algn="l" rtl="0">
              <a:lnSpc>
                <a:spcPct val="115000"/>
              </a:lnSpc>
              <a:spcBef>
                <a:spcPts val="0"/>
              </a:spcBef>
              <a:spcAft>
                <a:spcPts val="0"/>
              </a:spcAft>
              <a:buSzPts val="1800"/>
              <a:buNone/>
            </a:pPr>
            <a:endParaRPr sz="1000" dirty="0">
              <a:solidFill>
                <a:schemeClr val="accent5"/>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26e36c4859c_1_33">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g26e36c4859c_1_33">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g26e36c4859c_1_33">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5" name="Google Shape;205;g26e36c4859c_1_3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831837" y="4707026"/>
            <a:ext cx="3480325" cy="360275"/>
          </a:xfrm>
          <a:prstGeom prst="rect">
            <a:avLst/>
          </a:prstGeom>
          <a:noFill/>
          <a:ln>
            <a:noFill/>
          </a:ln>
        </p:spPr>
      </p:pic>
      <p:sp>
        <p:nvSpPr>
          <p:cNvPr id="206" name="Google Shape;206;g26e36c4859c_1_33"/>
          <p:cNvSpPr txBox="1"/>
          <p:nvPr/>
        </p:nvSpPr>
        <p:spPr>
          <a:xfrm>
            <a:off x="100800" y="-76525"/>
            <a:ext cx="8942400" cy="7365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dk1"/>
              </a:buClr>
              <a:buSzPts val="1100"/>
              <a:buFont typeface="Arial"/>
              <a:buNone/>
            </a:pPr>
            <a:r>
              <a:rPr lang="en" sz="2600" b="0" i="0" u="none" strike="noStrike" cap="none">
                <a:solidFill>
                  <a:srgbClr val="FF9900"/>
                </a:solidFill>
                <a:latin typeface="Roboto"/>
                <a:ea typeface="Roboto"/>
                <a:cs typeface="Roboto"/>
                <a:sym typeface="Roboto"/>
              </a:rPr>
              <a:t> </a:t>
            </a:r>
            <a:r>
              <a:rPr lang="en" sz="1650" b="1">
                <a:solidFill>
                  <a:schemeClr val="accent5"/>
                </a:solidFill>
              </a:rPr>
              <a:t>Questions from the Field</a:t>
            </a:r>
            <a:endParaRPr sz="1650" b="1">
              <a:solidFill>
                <a:schemeClr val="accent5"/>
              </a:solidFill>
            </a:endParaRPr>
          </a:p>
          <a:p>
            <a:pPr marL="0" marR="0" lvl="0" indent="0" algn="r" rtl="0">
              <a:lnSpc>
                <a:spcPct val="100000"/>
              </a:lnSpc>
              <a:spcBef>
                <a:spcPts val="0"/>
              </a:spcBef>
              <a:spcAft>
                <a:spcPts val="0"/>
              </a:spcAft>
              <a:buClr>
                <a:schemeClr val="dk1"/>
              </a:buClr>
              <a:buSzPts val="1100"/>
              <a:buFont typeface="Arial"/>
              <a:buNone/>
            </a:pPr>
            <a:endParaRPr sz="2100" b="1">
              <a:solidFill>
                <a:schemeClr val="accent5"/>
              </a:solidFill>
            </a:endParaRPr>
          </a:p>
          <a:p>
            <a:pPr marL="0" marR="0" lvl="0" indent="0" algn="r" rtl="0">
              <a:lnSpc>
                <a:spcPct val="100000"/>
              </a:lnSpc>
              <a:spcBef>
                <a:spcPts val="0"/>
              </a:spcBef>
              <a:spcAft>
                <a:spcPts val="0"/>
              </a:spcAft>
              <a:buClr>
                <a:schemeClr val="dk1"/>
              </a:buClr>
              <a:buSzPts val="1100"/>
              <a:buFont typeface="Arial"/>
              <a:buNone/>
            </a:pPr>
            <a:endParaRPr sz="2400" b="0" i="0" u="none" strike="noStrike" cap="none">
              <a:solidFill>
                <a:srgbClr val="FF9900"/>
              </a:solidFill>
              <a:latin typeface="Roboto"/>
              <a:ea typeface="Roboto"/>
              <a:cs typeface="Roboto"/>
              <a:sym typeface="Roboto"/>
            </a:endParaRPr>
          </a:p>
          <a:p>
            <a:pPr marL="0" marR="0" lvl="0" indent="0" algn="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Roboto"/>
              <a:ea typeface="Roboto"/>
              <a:cs typeface="Roboto"/>
              <a:sym typeface="Roboto"/>
            </a:endParaRPr>
          </a:p>
          <a:p>
            <a:pPr marL="0" marR="0" lvl="0" indent="0" algn="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Roboto"/>
              <a:ea typeface="Roboto"/>
              <a:cs typeface="Roboto"/>
              <a:sym typeface="Roboto"/>
            </a:endParaRPr>
          </a:p>
        </p:txBody>
      </p:sp>
      <p:sp>
        <p:nvSpPr>
          <p:cNvPr id="207" name="Google Shape;207;g26e36c4859c_1_33"/>
          <p:cNvSpPr txBox="1">
            <a:spLocks noGrp="1"/>
          </p:cNvSpPr>
          <p:nvPr>
            <p:ph type="body" idx="1"/>
          </p:nvPr>
        </p:nvSpPr>
        <p:spPr>
          <a:xfrm>
            <a:off x="100800" y="659975"/>
            <a:ext cx="8809800" cy="4125300"/>
          </a:xfrm>
          <a:prstGeom prst="rect">
            <a:avLst/>
          </a:prstGeom>
          <a:noFill/>
          <a:ln>
            <a:noFill/>
          </a:ln>
        </p:spPr>
        <p:txBody>
          <a:bodyPr spcFirstLastPara="1" wrap="square" lIns="91425" tIns="91425" rIns="91425" bIns="91425" anchor="t" anchorCtr="0">
            <a:noAutofit/>
          </a:bodyPr>
          <a:lstStyle/>
          <a:p>
            <a:pPr marL="0" lvl="0" indent="0">
              <a:buNone/>
            </a:pPr>
            <a:r>
              <a:rPr lang="en-US" sz="1000" dirty="0">
                <a:solidFill>
                  <a:schemeClr val="tx1"/>
                </a:solidFill>
              </a:rPr>
              <a:t>Q:	What is the meal policy on alcohol and gratuity?</a:t>
            </a:r>
          </a:p>
          <a:p>
            <a:pPr marL="0" lvl="0" indent="0">
              <a:buNone/>
            </a:pPr>
            <a:r>
              <a:rPr lang="en-US" sz="1000" dirty="0">
                <a:solidFill>
                  <a:schemeClr val="accent5"/>
                </a:solidFill>
              </a:rPr>
              <a:t>A:	Alcohol is not allowable and 14% gratuity is considered reasonable and necessary under </a:t>
            </a:r>
            <a:r>
              <a:rPr lang="en-US" sz="1000" dirty="0" err="1">
                <a:solidFill>
                  <a:schemeClr val="accent5"/>
                </a:solidFill>
                <a:hlinkClick r:id="rId4"/>
              </a:rPr>
              <a:t>eCFR</a:t>
            </a:r>
            <a:r>
              <a:rPr lang="en-US" sz="1000" dirty="0">
                <a:solidFill>
                  <a:schemeClr val="accent5"/>
                </a:solidFill>
                <a:hlinkClick r:id="rId4"/>
              </a:rPr>
              <a:t> §200.403(a)</a:t>
            </a:r>
            <a:endParaRPr lang="en-US" sz="1000" dirty="0">
              <a:solidFill>
                <a:schemeClr val="accent5"/>
              </a:solidFill>
            </a:endParaRPr>
          </a:p>
          <a:p>
            <a:pPr marL="0" lvl="0" indent="0" algn="l" rtl="0">
              <a:lnSpc>
                <a:spcPct val="115000"/>
              </a:lnSpc>
              <a:spcBef>
                <a:spcPts val="0"/>
              </a:spcBef>
              <a:spcAft>
                <a:spcPts val="0"/>
              </a:spcAft>
              <a:buNone/>
            </a:pPr>
            <a:endParaRPr lang="en" sz="1000" dirty="0">
              <a:solidFill>
                <a:schemeClr val="dk1"/>
              </a:solidFill>
            </a:endParaRPr>
          </a:p>
          <a:p>
            <a:pPr marL="0" lvl="0" indent="0" algn="l" rtl="0">
              <a:lnSpc>
                <a:spcPct val="115000"/>
              </a:lnSpc>
              <a:spcBef>
                <a:spcPts val="0"/>
              </a:spcBef>
              <a:spcAft>
                <a:spcPts val="0"/>
              </a:spcAft>
              <a:buNone/>
            </a:pPr>
            <a:r>
              <a:rPr lang="en" sz="1000" dirty="0">
                <a:solidFill>
                  <a:schemeClr val="dk1"/>
                </a:solidFill>
              </a:rPr>
              <a:t>Q: 	Are we able to submit for mileage reimbursement for RPP professional development meetings for CTE staff?</a:t>
            </a:r>
            <a:endParaRPr sz="1000" dirty="0">
              <a:solidFill>
                <a:schemeClr val="dk1"/>
              </a:solidFill>
            </a:endParaRPr>
          </a:p>
          <a:p>
            <a:pPr marL="0" lvl="0" indent="0" algn="l" rtl="0">
              <a:lnSpc>
                <a:spcPct val="115000"/>
              </a:lnSpc>
              <a:spcBef>
                <a:spcPts val="0"/>
              </a:spcBef>
              <a:spcAft>
                <a:spcPts val="0"/>
              </a:spcAft>
              <a:buNone/>
            </a:pPr>
            <a:r>
              <a:rPr lang="en" sz="1000" dirty="0">
                <a:solidFill>
                  <a:schemeClr val="accent5"/>
                </a:solidFill>
              </a:rPr>
              <a:t>A:	Yes. </a:t>
            </a:r>
            <a:endParaRPr sz="1000" dirty="0">
              <a:solidFill>
                <a:schemeClr val="accent5"/>
              </a:solidFill>
            </a:endParaRPr>
          </a:p>
          <a:p>
            <a:pPr marL="0" lvl="0" indent="0" algn="l" rtl="0">
              <a:lnSpc>
                <a:spcPct val="115000"/>
              </a:lnSpc>
              <a:spcBef>
                <a:spcPts val="0"/>
              </a:spcBef>
              <a:spcAft>
                <a:spcPts val="0"/>
              </a:spcAft>
              <a:buNone/>
            </a:pPr>
            <a:endParaRPr lang="en" sz="1000" dirty="0">
              <a:solidFill>
                <a:schemeClr val="dk1"/>
              </a:solidFill>
            </a:endParaRPr>
          </a:p>
          <a:p>
            <a:pPr marL="0" lvl="0" indent="0" algn="l" rtl="0">
              <a:lnSpc>
                <a:spcPct val="115000"/>
              </a:lnSpc>
              <a:spcBef>
                <a:spcPts val="0"/>
              </a:spcBef>
              <a:spcAft>
                <a:spcPts val="0"/>
              </a:spcAft>
              <a:buNone/>
            </a:pPr>
            <a:r>
              <a:rPr lang="en" sz="1000" dirty="0">
                <a:solidFill>
                  <a:schemeClr val="dk1"/>
                </a:solidFill>
              </a:rPr>
              <a:t>Q:	If the district pays installation or shipping costs for a piece of equipment does that cause a supplanting issue for the actual piece of 	equipment               </a:t>
            </a:r>
            <a:endParaRPr sz="1000" dirty="0">
              <a:solidFill>
                <a:schemeClr val="dk1"/>
              </a:solidFill>
            </a:endParaRPr>
          </a:p>
          <a:p>
            <a:pPr marL="0" lvl="0" indent="457200" algn="l" rtl="0">
              <a:lnSpc>
                <a:spcPct val="115000"/>
              </a:lnSpc>
              <a:spcBef>
                <a:spcPts val="0"/>
              </a:spcBef>
              <a:spcAft>
                <a:spcPts val="0"/>
              </a:spcAft>
              <a:buNone/>
            </a:pPr>
            <a:r>
              <a:rPr lang="en" sz="1000" dirty="0">
                <a:solidFill>
                  <a:schemeClr val="dk1"/>
                </a:solidFill>
              </a:rPr>
              <a:t>	that was purchased full with Perkins?</a:t>
            </a:r>
            <a:endParaRPr sz="1000" dirty="0">
              <a:solidFill>
                <a:schemeClr val="dk1"/>
              </a:solidFill>
            </a:endParaRPr>
          </a:p>
          <a:p>
            <a:pPr marL="0" lvl="0" indent="0" algn="l" rtl="0">
              <a:lnSpc>
                <a:spcPct val="115000"/>
              </a:lnSpc>
              <a:spcBef>
                <a:spcPts val="0"/>
              </a:spcBef>
              <a:spcAft>
                <a:spcPts val="0"/>
              </a:spcAft>
              <a:buNone/>
            </a:pPr>
            <a:r>
              <a:rPr lang="en" sz="1000" dirty="0">
                <a:solidFill>
                  <a:schemeClr val="accent5"/>
                </a:solidFill>
              </a:rPr>
              <a:t>A: 	No</a:t>
            </a:r>
            <a:endParaRPr sz="1000" dirty="0">
              <a:solidFill>
                <a:schemeClr val="accent5"/>
              </a:solidFill>
            </a:endParaRPr>
          </a:p>
          <a:p>
            <a:pPr marL="0" lvl="0" indent="0" algn="l" rtl="0">
              <a:lnSpc>
                <a:spcPct val="115000"/>
              </a:lnSpc>
              <a:spcBef>
                <a:spcPts val="0"/>
              </a:spcBef>
              <a:spcAft>
                <a:spcPts val="0"/>
              </a:spcAft>
              <a:buSzPts val="1800"/>
              <a:buNone/>
            </a:pPr>
            <a:endParaRPr sz="1000" dirty="0">
              <a:solidFill>
                <a:schemeClr val="accent5"/>
              </a:solidFill>
            </a:endParaRPr>
          </a:p>
          <a:p>
            <a:pPr marL="0" lvl="0" indent="0" algn="l" rtl="0">
              <a:lnSpc>
                <a:spcPct val="115000"/>
              </a:lnSpc>
              <a:spcBef>
                <a:spcPts val="0"/>
              </a:spcBef>
              <a:spcAft>
                <a:spcPts val="0"/>
              </a:spcAft>
              <a:buSzPts val="1800"/>
              <a:buNone/>
            </a:pPr>
            <a:r>
              <a:rPr lang="en" sz="1000" dirty="0">
                <a:solidFill>
                  <a:schemeClr val="accent5"/>
                </a:solidFill>
              </a:rPr>
              <a:t>Q:	</a:t>
            </a:r>
            <a:r>
              <a:rPr lang="en" sz="1000" dirty="0">
                <a:solidFill>
                  <a:schemeClr val="dk1"/>
                </a:solidFill>
              </a:rPr>
              <a:t>A school district on-boarded a new CTSO last year and paid affiliation dues with district funds. This year, the district would like to </a:t>
            </a:r>
            <a:endParaRPr sz="1000" dirty="0">
              <a:solidFill>
                <a:schemeClr val="dk1"/>
              </a:solidFill>
            </a:endParaRPr>
          </a:p>
          <a:p>
            <a:pPr marL="0" lvl="0" indent="457200" algn="l" rtl="0">
              <a:lnSpc>
                <a:spcPct val="115000"/>
              </a:lnSpc>
              <a:spcBef>
                <a:spcPts val="0"/>
              </a:spcBef>
              <a:spcAft>
                <a:spcPts val="0"/>
              </a:spcAft>
              <a:buSzPts val="1800"/>
              <a:buNone/>
            </a:pPr>
            <a:r>
              <a:rPr lang="en" sz="1000" dirty="0">
                <a:solidFill>
                  <a:schemeClr val="dk1"/>
                </a:solidFill>
              </a:rPr>
              <a:t>	request reimbursement of the affiliation dues with RPP funds. Is this an eligible expense? </a:t>
            </a:r>
            <a:endParaRPr sz="1000" dirty="0">
              <a:solidFill>
                <a:schemeClr val="dk1"/>
              </a:solidFill>
            </a:endParaRPr>
          </a:p>
          <a:p>
            <a:pPr marL="0" lvl="0" indent="0" algn="l" rtl="0">
              <a:spcBef>
                <a:spcPts val="0"/>
              </a:spcBef>
              <a:spcAft>
                <a:spcPts val="0"/>
              </a:spcAft>
              <a:buSzPts val="1100"/>
              <a:buNone/>
            </a:pPr>
            <a:r>
              <a:rPr lang="en" sz="1000" dirty="0">
                <a:solidFill>
                  <a:schemeClr val="accent5"/>
                </a:solidFill>
              </a:rPr>
              <a:t>A:	Yes. It would be supplanting if you used district funds last year and were considering transitioning those costs to RPP or Perkins </a:t>
            </a:r>
            <a:endParaRPr sz="1000" dirty="0">
              <a:solidFill>
                <a:schemeClr val="accent5"/>
              </a:solidFill>
            </a:endParaRPr>
          </a:p>
          <a:p>
            <a:pPr marL="0" lvl="0" indent="457200" algn="l" rtl="0">
              <a:spcBef>
                <a:spcPts val="0"/>
              </a:spcBef>
              <a:spcAft>
                <a:spcPts val="0"/>
              </a:spcAft>
              <a:buSzPts val="1100"/>
              <a:buNone/>
            </a:pPr>
            <a:r>
              <a:rPr lang="en" sz="1000" dirty="0">
                <a:solidFill>
                  <a:schemeClr val="accent5"/>
                </a:solidFill>
              </a:rPr>
              <a:t>	funds this year. </a:t>
            </a:r>
            <a:endParaRPr sz="1000" dirty="0">
              <a:solidFill>
                <a:schemeClr val="accent5"/>
              </a:solidFill>
            </a:endParaRPr>
          </a:p>
          <a:p>
            <a:pPr marL="0" lvl="0" indent="0" algn="l" rtl="0">
              <a:spcBef>
                <a:spcPts val="0"/>
              </a:spcBef>
              <a:spcAft>
                <a:spcPts val="0"/>
              </a:spcAft>
              <a:buSzPts val="1100"/>
              <a:buNone/>
            </a:pPr>
            <a:endParaRPr sz="1000" dirty="0">
              <a:solidFill>
                <a:schemeClr val="accent5"/>
              </a:solidFill>
            </a:endParaRPr>
          </a:p>
          <a:p>
            <a:pPr marL="0" lvl="0" indent="0" algn="l" rtl="0">
              <a:spcBef>
                <a:spcPts val="0"/>
              </a:spcBef>
              <a:spcAft>
                <a:spcPts val="0"/>
              </a:spcAft>
              <a:buSzPts val="1100"/>
              <a:buNone/>
            </a:pPr>
            <a:r>
              <a:rPr lang="en" sz="1000" dirty="0">
                <a:solidFill>
                  <a:schemeClr val="dk1"/>
                </a:solidFill>
              </a:rPr>
              <a:t>Q:	Our business teacher is leaving the district and they have hired an instructor without a CTE endorsement. What are our next steps?</a:t>
            </a:r>
            <a:endParaRPr sz="1000" dirty="0">
              <a:solidFill>
                <a:schemeClr val="dk1"/>
              </a:solidFill>
            </a:endParaRPr>
          </a:p>
          <a:p>
            <a:pPr marL="0" lvl="0" indent="0" algn="l" rtl="0">
              <a:spcBef>
                <a:spcPts val="0"/>
              </a:spcBef>
              <a:spcAft>
                <a:spcPts val="0"/>
              </a:spcAft>
              <a:buSzPts val="1100"/>
              <a:buNone/>
            </a:pPr>
            <a:r>
              <a:rPr lang="en" sz="1000" dirty="0">
                <a:solidFill>
                  <a:schemeClr val="accent5"/>
                </a:solidFill>
              </a:rPr>
              <a:t>A:	Contact the Iowa Board of Educational Examiners (BOEE) at 515-281-3245</a:t>
            </a:r>
            <a:endParaRPr sz="1000" dirty="0">
              <a:solidFill>
                <a:schemeClr val="accent5"/>
              </a:solidFill>
            </a:endParaRPr>
          </a:p>
          <a:p>
            <a:pPr marL="0" lvl="0" indent="0" algn="l" rtl="0">
              <a:lnSpc>
                <a:spcPct val="115000"/>
              </a:lnSpc>
              <a:spcBef>
                <a:spcPts val="0"/>
              </a:spcBef>
              <a:spcAft>
                <a:spcPts val="0"/>
              </a:spcAft>
              <a:buSzPts val="1800"/>
              <a:buNone/>
            </a:pPr>
            <a:endParaRPr sz="1000" dirty="0">
              <a:solidFill>
                <a:schemeClr val="accent5"/>
              </a:solidFill>
            </a:endParaRPr>
          </a:p>
          <a:p>
            <a:pPr marL="0" lvl="0" indent="0" algn="l" rtl="0">
              <a:lnSpc>
                <a:spcPct val="115000"/>
              </a:lnSpc>
              <a:spcBef>
                <a:spcPts val="0"/>
              </a:spcBef>
              <a:spcAft>
                <a:spcPts val="0"/>
              </a:spcAft>
              <a:buSzPts val="1800"/>
              <a:buNone/>
            </a:pPr>
            <a:r>
              <a:rPr lang="en" sz="1000" dirty="0">
                <a:solidFill>
                  <a:schemeClr val="dk1"/>
                </a:solidFill>
              </a:rPr>
              <a:t>Q:	Can I use Perkins to pay for a sign language interpreter for a student?</a:t>
            </a:r>
            <a:endParaRPr sz="1000" dirty="0">
              <a:solidFill>
                <a:schemeClr val="dk1"/>
              </a:solidFill>
            </a:endParaRPr>
          </a:p>
          <a:p>
            <a:pPr marL="0" lvl="0" indent="0" algn="l" rtl="0">
              <a:lnSpc>
                <a:spcPct val="115000"/>
              </a:lnSpc>
              <a:spcBef>
                <a:spcPts val="0"/>
              </a:spcBef>
              <a:spcAft>
                <a:spcPts val="0"/>
              </a:spcAft>
              <a:buSzPts val="1800"/>
              <a:buNone/>
            </a:pPr>
            <a:r>
              <a:rPr lang="en" sz="1000" dirty="0">
                <a:solidFill>
                  <a:schemeClr val="accent5"/>
                </a:solidFill>
              </a:rPr>
              <a:t>A:	No. Interpreters are needed for all courses so you cannot use Perkins to pay for only the CTE course. </a:t>
            </a:r>
            <a:endParaRPr sz="1000" dirty="0">
              <a:solidFill>
                <a:schemeClr val="accent5"/>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26e36c4859c_1_42">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g26e36c4859c_1_42">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g26e36c4859c_1_42">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5" name="Google Shape;215;g26e36c4859c_1_4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831837" y="4707026"/>
            <a:ext cx="3480325" cy="360275"/>
          </a:xfrm>
          <a:prstGeom prst="rect">
            <a:avLst/>
          </a:prstGeom>
          <a:noFill/>
          <a:ln>
            <a:noFill/>
          </a:ln>
        </p:spPr>
      </p:pic>
      <p:sp>
        <p:nvSpPr>
          <p:cNvPr id="216" name="Google Shape;216;g26e36c4859c_1_42"/>
          <p:cNvSpPr txBox="1"/>
          <p:nvPr/>
        </p:nvSpPr>
        <p:spPr>
          <a:xfrm>
            <a:off x="100800" y="-76525"/>
            <a:ext cx="8942400" cy="7365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dk1"/>
              </a:buClr>
              <a:buSzPts val="1100"/>
              <a:buFont typeface="Arial"/>
              <a:buNone/>
            </a:pPr>
            <a:r>
              <a:rPr lang="en" sz="2600" b="0" i="0" u="none" strike="noStrike" cap="none">
                <a:solidFill>
                  <a:srgbClr val="FF9900"/>
                </a:solidFill>
                <a:latin typeface="Roboto"/>
                <a:ea typeface="Roboto"/>
                <a:cs typeface="Roboto"/>
                <a:sym typeface="Roboto"/>
              </a:rPr>
              <a:t> </a:t>
            </a:r>
            <a:r>
              <a:rPr lang="en" sz="1650" b="1">
                <a:solidFill>
                  <a:schemeClr val="accent5"/>
                </a:solidFill>
              </a:rPr>
              <a:t>Questions from the Field</a:t>
            </a:r>
            <a:endParaRPr sz="1650" b="1">
              <a:solidFill>
                <a:schemeClr val="accent5"/>
              </a:solidFill>
            </a:endParaRPr>
          </a:p>
          <a:p>
            <a:pPr marL="0" marR="0" lvl="0" indent="0" algn="r" rtl="0">
              <a:lnSpc>
                <a:spcPct val="100000"/>
              </a:lnSpc>
              <a:spcBef>
                <a:spcPts val="0"/>
              </a:spcBef>
              <a:spcAft>
                <a:spcPts val="0"/>
              </a:spcAft>
              <a:buClr>
                <a:schemeClr val="dk1"/>
              </a:buClr>
              <a:buSzPts val="1100"/>
              <a:buFont typeface="Arial"/>
              <a:buNone/>
            </a:pPr>
            <a:endParaRPr sz="2100" b="1">
              <a:solidFill>
                <a:schemeClr val="accent5"/>
              </a:solidFill>
            </a:endParaRPr>
          </a:p>
          <a:p>
            <a:pPr marL="0" marR="0" lvl="0" indent="0" algn="r" rtl="0">
              <a:lnSpc>
                <a:spcPct val="100000"/>
              </a:lnSpc>
              <a:spcBef>
                <a:spcPts val="0"/>
              </a:spcBef>
              <a:spcAft>
                <a:spcPts val="0"/>
              </a:spcAft>
              <a:buClr>
                <a:schemeClr val="dk1"/>
              </a:buClr>
              <a:buSzPts val="1100"/>
              <a:buFont typeface="Arial"/>
              <a:buNone/>
            </a:pPr>
            <a:endParaRPr sz="2400" b="0" i="0" u="none" strike="noStrike" cap="none">
              <a:solidFill>
                <a:srgbClr val="FF9900"/>
              </a:solidFill>
              <a:latin typeface="Roboto"/>
              <a:ea typeface="Roboto"/>
              <a:cs typeface="Roboto"/>
              <a:sym typeface="Roboto"/>
            </a:endParaRPr>
          </a:p>
          <a:p>
            <a:pPr marL="0" marR="0" lvl="0" indent="0" algn="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Roboto"/>
              <a:ea typeface="Roboto"/>
              <a:cs typeface="Roboto"/>
              <a:sym typeface="Roboto"/>
            </a:endParaRPr>
          </a:p>
          <a:p>
            <a:pPr marL="0" marR="0" lvl="0" indent="0" algn="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Roboto"/>
              <a:ea typeface="Roboto"/>
              <a:cs typeface="Roboto"/>
              <a:sym typeface="Roboto"/>
            </a:endParaRPr>
          </a:p>
        </p:txBody>
      </p:sp>
      <p:sp>
        <p:nvSpPr>
          <p:cNvPr id="217" name="Google Shape;217;g26e36c4859c_1_42"/>
          <p:cNvSpPr txBox="1">
            <a:spLocks noGrp="1"/>
          </p:cNvSpPr>
          <p:nvPr>
            <p:ph type="body" idx="1"/>
          </p:nvPr>
        </p:nvSpPr>
        <p:spPr>
          <a:xfrm>
            <a:off x="100800" y="659975"/>
            <a:ext cx="8809800" cy="4125300"/>
          </a:xfrm>
          <a:prstGeom prst="rect">
            <a:avLst/>
          </a:prstGeom>
          <a:noFill/>
          <a:ln>
            <a:noFill/>
          </a:ln>
        </p:spPr>
        <p:txBody>
          <a:bodyPr spcFirstLastPara="1" wrap="square" lIns="91425" tIns="91425" rIns="91425" bIns="91425" anchor="t" anchorCtr="0">
            <a:noAutofit/>
          </a:bodyPr>
          <a:lstStyle/>
          <a:p>
            <a:pPr marL="0" lvl="0" indent="0">
              <a:buNone/>
            </a:pPr>
            <a:r>
              <a:rPr lang="en-US" sz="1000" dirty="0">
                <a:solidFill>
                  <a:schemeClr val="dk1"/>
                </a:solidFill>
                <a:latin typeface="+mn-lt"/>
              </a:rPr>
              <a:t>Q:	Will Perkins pay for our work-based learning teacher to earn the MOC supervisor authorization (15 hour online course)?</a:t>
            </a:r>
          </a:p>
          <a:p>
            <a:pPr marL="0" lvl="0" indent="0">
              <a:buNone/>
            </a:pPr>
            <a:r>
              <a:rPr lang="en-US" sz="1000" dirty="0">
                <a:solidFill>
                  <a:schemeClr val="dk1"/>
                </a:solidFill>
                <a:latin typeface="+mn-lt"/>
              </a:rPr>
              <a:t>A:	No.</a:t>
            </a:r>
            <a:r>
              <a:rPr lang="en" sz="1000" dirty="0">
                <a:solidFill>
                  <a:schemeClr val="dk1"/>
                </a:solidFill>
                <a:latin typeface="+mn-lt"/>
              </a:rPr>
              <a:t> </a:t>
            </a:r>
            <a:r>
              <a:rPr lang="en" sz="1000" dirty="0">
                <a:solidFill>
                  <a:schemeClr val="accent5"/>
                </a:solidFill>
                <a:latin typeface="+mn-lt"/>
                <a:ea typeface="Calibri"/>
                <a:cs typeface="Calibri"/>
                <a:sym typeface="Calibri"/>
              </a:rPr>
              <a:t>Individually Marketable Certifications are ineligible for reimbursement. Institutions may not use federal funding</a:t>
            </a:r>
            <a:r>
              <a:rPr lang="en-US" sz="1000" dirty="0">
                <a:solidFill>
                  <a:schemeClr val="accent5"/>
                </a:solidFill>
                <a:latin typeface="+mn-lt"/>
                <a:ea typeface="Calibri"/>
                <a:cs typeface="Calibri"/>
                <a:sym typeface="Calibri"/>
              </a:rPr>
              <a:t>I</a:t>
            </a:r>
            <a:r>
              <a:rPr lang="en" sz="1000" dirty="0">
                <a:solidFill>
                  <a:schemeClr val="accent5"/>
                </a:solidFill>
                <a:latin typeface="+mn-lt"/>
                <a:ea typeface="Calibri"/>
                <a:cs typeface="Calibri"/>
                <a:sym typeface="Calibri"/>
              </a:rPr>
              <a:t>	</a:t>
            </a:r>
            <a:r>
              <a:rPr lang="en-US" sz="1000" dirty="0" err="1">
                <a:solidFill>
                  <a:schemeClr val="accent5"/>
                </a:solidFill>
                <a:latin typeface="+mn-lt"/>
                <a:ea typeface="Calibri"/>
                <a:cs typeface="Calibri"/>
                <a:sym typeface="Calibri"/>
              </a:rPr>
              <a:t>i</a:t>
            </a:r>
            <a:r>
              <a:rPr lang="en" sz="1000" dirty="0">
                <a:solidFill>
                  <a:schemeClr val="accent5"/>
                </a:solidFill>
                <a:latin typeface="+mn-lt"/>
                <a:ea typeface="Calibri"/>
                <a:cs typeface="Calibri"/>
                <a:sym typeface="Calibri"/>
              </a:rPr>
              <a:t>ntended to serve 	students in the district to pay for marketable credentials. This is considered “harming the federal interest” by OCTAE. Examples 	include:</a:t>
            </a:r>
            <a:endParaRPr sz="1000" dirty="0">
              <a:solidFill>
                <a:schemeClr val="accent5"/>
              </a:solidFill>
              <a:latin typeface="+mn-lt"/>
              <a:ea typeface="Calibri"/>
              <a:cs typeface="Calibri"/>
              <a:sym typeface="Calibri"/>
            </a:endParaRPr>
          </a:p>
          <a:p>
            <a:pPr marL="1143000" lvl="1" indent="0">
              <a:lnSpc>
                <a:spcPct val="100000"/>
              </a:lnSpc>
              <a:spcBef>
                <a:spcPts val="0"/>
              </a:spcBef>
              <a:buNone/>
            </a:pPr>
            <a:r>
              <a:rPr lang="en" sz="1000" dirty="0">
                <a:solidFill>
                  <a:schemeClr val="accent5"/>
                </a:solidFill>
                <a:latin typeface="+mn-lt"/>
                <a:ea typeface="Courier New"/>
                <a:cs typeface="Courier New"/>
                <a:sym typeface="Courier New"/>
              </a:rPr>
              <a:t>o</a:t>
            </a:r>
            <a:r>
              <a:rPr lang="en" sz="1000" dirty="0">
                <a:solidFill>
                  <a:schemeClr val="accent5"/>
                </a:solidFill>
                <a:latin typeface="+mn-lt"/>
                <a:ea typeface="Times New Roman"/>
                <a:cs typeface="Times New Roman"/>
                <a:sym typeface="Times New Roman"/>
              </a:rPr>
              <a:t>   </a:t>
            </a:r>
            <a:r>
              <a:rPr lang="en" sz="1000" dirty="0">
                <a:solidFill>
                  <a:schemeClr val="accent5"/>
                </a:solidFill>
                <a:latin typeface="+mn-lt"/>
                <a:ea typeface="Calibri"/>
                <a:cs typeface="Calibri"/>
                <a:sym typeface="Calibri"/>
              </a:rPr>
              <a:t>CASE Certification</a:t>
            </a:r>
            <a:endParaRPr sz="1000" dirty="0">
              <a:solidFill>
                <a:schemeClr val="accent5"/>
              </a:solidFill>
              <a:latin typeface="+mn-lt"/>
              <a:ea typeface="Calibri"/>
              <a:cs typeface="Calibri"/>
              <a:sym typeface="Calibri"/>
            </a:endParaRPr>
          </a:p>
          <a:p>
            <a:pPr marL="1143000" lvl="1" indent="0">
              <a:lnSpc>
                <a:spcPct val="100000"/>
              </a:lnSpc>
              <a:spcBef>
                <a:spcPts val="0"/>
              </a:spcBef>
              <a:buNone/>
            </a:pPr>
            <a:r>
              <a:rPr lang="en" sz="1000" dirty="0">
                <a:solidFill>
                  <a:schemeClr val="accent5"/>
                </a:solidFill>
                <a:latin typeface="+mn-lt"/>
                <a:ea typeface="Courier New"/>
                <a:cs typeface="Courier New"/>
                <a:sym typeface="Courier New"/>
              </a:rPr>
              <a:t>o</a:t>
            </a:r>
            <a:r>
              <a:rPr lang="en" sz="1000" dirty="0">
                <a:solidFill>
                  <a:schemeClr val="accent5"/>
                </a:solidFill>
                <a:latin typeface="+mn-lt"/>
                <a:ea typeface="Times New Roman"/>
                <a:cs typeface="Times New Roman"/>
                <a:sym typeface="Times New Roman"/>
              </a:rPr>
              <a:t>   </a:t>
            </a:r>
            <a:r>
              <a:rPr lang="en" sz="1000" dirty="0">
                <a:solidFill>
                  <a:schemeClr val="accent5"/>
                </a:solidFill>
                <a:latin typeface="+mn-lt"/>
                <a:ea typeface="Calibri"/>
                <a:cs typeface="Calibri"/>
                <a:sym typeface="Calibri"/>
              </a:rPr>
              <a:t>College credit</a:t>
            </a:r>
            <a:endParaRPr sz="1000" dirty="0">
              <a:solidFill>
                <a:schemeClr val="accent5"/>
              </a:solidFill>
              <a:latin typeface="+mn-lt"/>
              <a:ea typeface="Calibri"/>
              <a:cs typeface="Calibri"/>
              <a:sym typeface="Calibri"/>
            </a:endParaRPr>
          </a:p>
          <a:p>
            <a:pPr marL="1143000" lvl="1" indent="0">
              <a:lnSpc>
                <a:spcPct val="100000"/>
              </a:lnSpc>
              <a:spcBef>
                <a:spcPts val="0"/>
              </a:spcBef>
              <a:buNone/>
            </a:pPr>
            <a:r>
              <a:rPr lang="en" sz="1000" dirty="0">
                <a:solidFill>
                  <a:schemeClr val="accent5"/>
                </a:solidFill>
                <a:latin typeface="+mn-lt"/>
                <a:ea typeface="Courier New"/>
                <a:cs typeface="Courier New"/>
                <a:sym typeface="Courier New"/>
              </a:rPr>
              <a:t>o</a:t>
            </a:r>
            <a:r>
              <a:rPr lang="en" sz="1000" dirty="0">
                <a:solidFill>
                  <a:schemeClr val="accent5"/>
                </a:solidFill>
                <a:latin typeface="+mn-lt"/>
                <a:ea typeface="Times New Roman"/>
                <a:cs typeface="Times New Roman"/>
                <a:sym typeface="Times New Roman"/>
              </a:rPr>
              <a:t>   </a:t>
            </a:r>
            <a:r>
              <a:rPr lang="en" sz="1000" dirty="0">
                <a:solidFill>
                  <a:schemeClr val="accent5"/>
                </a:solidFill>
                <a:latin typeface="+mn-lt"/>
                <a:ea typeface="Calibri"/>
                <a:cs typeface="Calibri"/>
                <a:sym typeface="Calibri"/>
              </a:rPr>
              <a:t>Continuing education units (CEU)</a:t>
            </a:r>
            <a:endParaRPr sz="1000" dirty="0">
              <a:solidFill>
                <a:schemeClr val="accent5"/>
              </a:solidFill>
              <a:latin typeface="+mn-lt"/>
              <a:ea typeface="Calibri"/>
              <a:cs typeface="Calibri"/>
              <a:sym typeface="Calibri"/>
            </a:endParaRPr>
          </a:p>
          <a:p>
            <a:pPr marL="1143000" lvl="1" indent="0">
              <a:lnSpc>
                <a:spcPct val="100000"/>
              </a:lnSpc>
              <a:spcBef>
                <a:spcPts val="0"/>
              </a:spcBef>
              <a:buNone/>
            </a:pPr>
            <a:r>
              <a:rPr lang="en" sz="1000" dirty="0">
                <a:solidFill>
                  <a:schemeClr val="accent5"/>
                </a:solidFill>
                <a:latin typeface="+mn-lt"/>
                <a:ea typeface="Courier New"/>
                <a:cs typeface="Courier New"/>
                <a:sym typeface="Courier New"/>
              </a:rPr>
              <a:t>o</a:t>
            </a:r>
            <a:r>
              <a:rPr lang="en" sz="1000" dirty="0">
                <a:solidFill>
                  <a:schemeClr val="accent5"/>
                </a:solidFill>
                <a:latin typeface="+mn-lt"/>
                <a:ea typeface="Times New Roman"/>
                <a:cs typeface="Times New Roman"/>
                <a:sym typeface="Times New Roman"/>
              </a:rPr>
              <a:t>   </a:t>
            </a:r>
            <a:r>
              <a:rPr lang="en" sz="1000" dirty="0">
                <a:solidFill>
                  <a:schemeClr val="accent5"/>
                </a:solidFill>
                <a:latin typeface="+mn-lt"/>
                <a:ea typeface="Calibri"/>
                <a:cs typeface="Calibri"/>
                <a:sym typeface="Calibri"/>
              </a:rPr>
              <a:t>MOC</a:t>
            </a:r>
            <a:endParaRPr sz="1000" dirty="0">
              <a:solidFill>
                <a:schemeClr val="accent5"/>
              </a:solidFill>
              <a:latin typeface="+mn-lt"/>
              <a:ea typeface="Calibri"/>
              <a:cs typeface="Calibri"/>
              <a:sym typeface="Calibri"/>
            </a:endParaRPr>
          </a:p>
          <a:p>
            <a:pPr marL="1143000" lvl="1" indent="0">
              <a:lnSpc>
                <a:spcPct val="100000"/>
              </a:lnSpc>
              <a:spcBef>
                <a:spcPts val="0"/>
              </a:spcBef>
              <a:buNone/>
            </a:pPr>
            <a:r>
              <a:rPr lang="en" sz="1050" dirty="0">
                <a:solidFill>
                  <a:schemeClr val="accent5"/>
                </a:solidFill>
                <a:latin typeface="Courier New"/>
                <a:ea typeface="Courier New"/>
                <a:cs typeface="Courier New"/>
                <a:sym typeface="Courier New"/>
              </a:rPr>
              <a:t>o</a:t>
            </a:r>
            <a:r>
              <a:rPr lang="en" sz="700" dirty="0">
                <a:solidFill>
                  <a:schemeClr val="accent5"/>
                </a:solidFill>
                <a:latin typeface="Times New Roman"/>
                <a:ea typeface="Times New Roman"/>
                <a:cs typeface="Times New Roman"/>
                <a:sym typeface="Times New Roman"/>
              </a:rPr>
              <a:t>   </a:t>
            </a:r>
            <a:r>
              <a:rPr lang="en" sz="1050" dirty="0">
                <a:solidFill>
                  <a:schemeClr val="accent5"/>
                </a:solidFill>
                <a:latin typeface="Calibri"/>
                <a:ea typeface="Calibri"/>
                <a:cs typeface="Calibri"/>
                <a:sym typeface="Calibri"/>
              </a:rPr>
              <a:t>OSHA train-the-trainer</a:t>
            </a:r>
            <a:endParaRPr sz="1050" dirty="0">
              <a:solidFill>
                <a:schemeClr val="accent5"/>
              </a:solidFill>
              <a:latin typeface="Calibri"/>
              <a:ea typeface="Calibri"/>
              <a:cs typeface="Calibri"/>
              <a:sym typeface="Calibri"/>
            </a:endParaRPr>
          </a:p>
          <a:p>
            <a:pPr marL="1143000" lvl="1" indent="0">
              <a:lnSpc>
                <a:spcPct val="100000"/>
              </a:lnSpc>
              <a:spcBef>
                <a:spcPts val="0"/>
              </a:spcBef>
              <a:buNone/>
            </a:pPr>
            <a:r>
              <a:rPr lang="en" sz="1050" dirty="0">
                <a:solidFill>
                  <a:schemeClr val="accent5"/>
                </a:solidFill>
                <a:latin typeface="Courier New"/>
                <a:ea typeface="Courier New"/>
                <a:cs typeface="Courier New"/>
                <a:sym typeface="Courier New"/>
              </a:rPr>
              <a:t>o</a:t>
            </a:r>
            <a:r>
              <a:rPr lang="en" sz="700" dirty="0">
                <a:solidFill>
                  <a:schemeClr val="accent5"/>
                </a:solidFill>
                <a:latin typeface="Times New Roman"/>
                <a:ea typeface="Times New Roman"/>
                <a:cs typeface="Times New Roman"/>
                <a:sym typeface="Times New Roman"/>
              </a:rPr>
              <a:t>   </a:t>
            </a:r>
            <a:r>
              <a:rPr lang="en" sz="1050" dirty="0">
                <a:solidFill>
                  <a:schemeClr val="accent5"/>
                </a:solidFill>
                <a:latin typeface="Calibri"/>
                <a:ea typeface="Calibri"/>
                <a:cs typeface="Calibri"/>
                <a:sym typeface="Calibri"/>
              </a:rPr>
              <a:t>PLTW certification</a:t>
            </a:r>
            <a:endParaRPr sz="1050" dirty="0">
              <a:solidFill>
                <a:schemeClr val="accent5"/>
              </a:solidFill>
              <a:latin typeface="Calibri"/>
              <a:ea typeface="Calibri"/>
              <a:cs typeface="Calibri"/>
              <a:sym typeface="Calibri"/>
            </a:endParaRPr>
          </a:p>
          <a:p>
            <a:pPr marL="1143000" lvl="1" indent="0">
              <a:lnSpc>
                <a:spcPct val="100000"/>
              </a:lnSpc>
              <a:spcBef>
                <a:spcPts val="0"/>
              </a:spcBef>
              <a:buNone/>
            </a:pPr>
            <a:r>
              <a:rPr lang="en" sz="1000" dirty="0">
                <a:solidFill>
                  <a:schemeClr val="accent5"/>
                </a:solidFill>
              </a:rPr>
              <a:t>Perkins may be used for travel reimbursement to earn certifications in limited cases. </a:t>
            </a:r>
            <a:r>
              <a:rPr lang="en" sz="1000" u="sng" dirty="0">
                <a:solidFill>
                  <a:schemeClr val="accent5"/>
                </a:solidFill>
                <a:hlinkClick r:id="rId4">
                  <a:extLst>
                    <a:ext uri="{A12FA001-AC4F-418D-AE19-62706E023703}">
                      <ahyp:hlinkClr xmlns:ahyp="http://schemas.microsoft.com/office/drawing/2018/hyperlinkcolor" val="tx"/>
                    </a:ext>
                  </a:extLst>
                </a:hlinkClick>
              </a:rPr>
              <a:t>Seek prior approval</a:t>
            </a:r>
            <a:r>
              <a:rPr lang="en" sz="1000" dirty="0">
                <a:solidFill>
                  <a:schemeClr val="accent5"/>
                </a:solidFill>
              </a:rPr>
              <a:t>.</a:t>
            </a:r>
            <a:endParaRPr sz="1000" dirty="0">
              <a:solidFill>
                <a:schemeClr val="accent5"/>
              </a:solidFill>
            </a:endParaRPr>
          </a:p>
          <a:p>
            <a:pPr marL="457200" lvl="1" indent="0">
              <a:spcBef>
                <a:spcPts val="0"/>
              </a:spcBef>
              <a:buSzPts val="1800"/>
              <a:buNone/>
            </a:pPr>
            <a:endParaRPr sz="900" dirty="0">
              <a:solidFill>
                <a:schemeClr val="accent5"/>
              </a:solidFill>
            </a:endParaRPr>
          </a:p>
          <a:p>
            <a:pPr marL="0" lvl="0" indent="0" algn="l" rtl="0">
              <a:lnSpc>
                <a:spcPct val="115000"/>
              </a:lnSpc>
              <a:spcBef>
                <a:spcPts val="0"/>
              </a:spcBef>
              <a:spcAft>
                <a:spcPts val="0"/>
              </a:spcAft>
              <a:buSzPts val="1800"/>
              <a:buNone/>
            </a:pPr>
            <a:r>
              <a:rPr lang="en" sz="1000" dirty="0">
                <a:solidFill>
                  <a:schemeClr val="dk1"/>
                </a:solidFill>
              </a:rPr>
              <a:t>Q:	Our business classes for Marketing and Management have textbooks purchased with Perkins from 2004 that no longer fit the curricular </a:t>
            </a:r>
            <a:endParaRPr sz="1000" dirty="0">
              <a:solidFill>
                <a:schemeClr val="dk1"/>
              </a:solidFill>
            </a:endParaRPr>
          </a:p>
          <a:p>
            <a:pPr marL="457200" lvl="0" indent="0" algn="l" rtl="0">
              <a:lnSpc>
                <a:spcPct val="115000"/>
              </a:lnSpc>
              <a:spcBef>
                <a:spcPts val="0"/>
              </a:spcBef>
              <a:spcAft>
                <a:spcPts val="0"/>
              </a:spcAft>
              <a:buSzPts val="1800"/>
              <a:buNone/>
            </a:pPr>
            <a:r>
              <a:rPr lang="en" sz="1000" dirty="0">
                <a:solidFill>
                  <a:schemeClr val="dk1"/>
                </a:solidFill>
              </a:rPr>
              <a:t>	expectations. Textbooks are unallowable unless our course has new competencies. Can we use Perkins to purchase new textbooks to 	better align with the curriculum and our postsecondary partners?</a:t>
            </a:r>
            <a:endParaRPr sz="1000" dirty="0">
              <a:solidFill>
                <a:schemeClr val="dk1"/>
              </a:solidFill>
            </a:endParaRPr>
          </a:p>
          <a:p>
            <a:pPr marL="0" lvl="0" indent="0" algn="l" rtl="0">
              <a:lnSpc>
                <a:spcPct val="115000"/>
              </a:lnSpc>
              <a:spcBef>
                <a:spcPts val="0"/>
              </a:spcBef>
              <a:spcAft>
                <a:spcPts val="0"/>
              </a:spcAft>
              <a:buSzPts val="1800"/>
              <a:buNone/>
            </a:pPr>
            <a:endParaRPr sz="1000" dirty="0">
              <a:solidFill>
                <a:schemeClr val="dk1"/>
              </a:solidFill>
            </a:endParaRPr>
          </a:p>
          <a:p>
            <a:pPr marL="0" lvl="0" indent="0" algn="l" rtl="0">
              <a:lnSpc>
                <a:spcPct val="115000"/>
              </a:lnSpc>
              <a:spcBef>
                <a:spcPts val="0"/>
              </a:spcBef>
              <a:spcAft>
                <a:spcPts val="0"/>
              </a:spcAft>
              <a:buSzPts val="1800"/>
              <a:buNone/>
            </a:pPr>
            <a:r>
              <a:rPr lang="en" sz="1000" dirty="0">
                <a:solidFill>
                  <a:schemeClr val="accent5"/>
                </a:solidFill>
              </a:rPr>
              <a:t>Yes:	In this case, the curriculum has outpaced the original textbook and it is appropriate to purchase textbooks for alignment.</a:t>
            </a:r>
            <a:r>
              <a:rPr lang="en" sz="1000" dirty="0">
                <a:solidFill>
                  <a:schemeClr val="dk1"/>
                </a:solidFill>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5">
            <a:extLst>
              <a:ext uri="{C183D7F6-B498-43B3-948B-1728B52AA6E4}">
                <adec:decorative xmlns:adec="http://schemas.microsoft.com/office/drawing/2017/decorative" val="1"/>
              </a:ext>
            </a:extLst>
          </p:cNvPr>
          <p:cNvSpPr/>
          <p:nvPr/>
        </p:nvSpPr>
        <p:spPr>
          <a:xfrm>
            <a:off x="-10750" y="2869775"/>
            <a:ext cx="6429900" cy="76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15">
            <a:extLst>
              <a:ext uri="{C183D7F6-B498-43B3-948B-1728B52AA6E4}">
                <adec:decorative xmlns:adec="http://schemas.microsoft.com/office/drawing/2017/decorative" val="1"/>
              </a:ext>
            </a:extLst>
          </p:cNvPr>
          <p:cNvSpPr/>
          <p:nvPr/>
        </p:nvSpPr>
        <p:spPr>
          <a:xfrm>
            <a:off x="6521743" y="28697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15">
            <a:extLst>
              <a:ext uri="{C183D7F6-B498-43B3-948B-1728B52AA6E4}">
                <adec:decorative xmlns:adec="http://schemas.microsoft.com/office/drawing/2017/decorative" val="1"/>
              </a:ext>
            </a:extLst>
          </p:cNvPr>
          <p:cNvSpPr/>
          <p:nvPr/>
        </p:nvSpPr>
        <p:spPr>
          <a:xfrm>
            <a:off x="8022998" y="28697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5" name="Google Shape;225;p1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834650" y="3124926"/>
            <a:ext cx="1040100" cy="1040100"/>
          </a:xfrm>
          <a:prstGeom prst="rect">
            <a:avLst/>
          </a:prstGeom>
          <a:noFill/>
          <a:ln>
            <a:noFill/>
          </a:ln>
        </p:spPr>
      </p:pic>
      <p:sp>
        <p:nvSpPr>
          <p:cNvPr id="226" name="Google Shape;226;p15"/>
          <p:cNvSpPr txBox="1"/>
          <p:nvPr/>
        </p:nvSpPr>
        <p:spPr>
          <a:xfrm>
            <a:off x="1242300" y="4088825"/>
            <a:ext cx="2224800" cy="879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 sz="1050" b="1" i="0" u="none" strike="noStrike" cap="none">
                <a:solidFill>
                  <a:srgbClr val="555555"/>
                </a:solidFill>
                <a:highlight>
                  <a:srgbClr val="FFFFFF"/>
                </a:highlight>
                <a:latin typeface="Arial"/>
                <a:ea typeface="Arial"/>
                <a:cs typeface="Arial"/>
                <a:sym typeface="Arial"/>
              </a:rPr>
              <a:t>Iowa Department of Education</a:t>
            </a:r>
            <a:endParaRPr sz="1050" b="1" i="0" u="none" strike="noStrike" cap="none">
              <a:solidFill>
                <a:srgbClr val="555555"/>
              </a:solidFill>
              <a:highlight>
                <a:srgbClr val="FFFFFF"/>
              </a:highlight>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 sz="1050" b="0" i="0" u="none" strike="noStrike" cap="none">
                <a:solidFill>
                  <a:schemeClr val="dk1"/>
                </a:solidFill>
                <a:highlight>
                  <a:srgbClr val="FFFFFF"/>
                </a:highlight>
                <a:latin typeface="Arial"/>
                <a:ea typeface="Arial"/>
                <a:cs typeface="Arial"/>
                <a:sym typeface="Arial"/>
              </a:rPr>
              <a:t>Bureau of Community Colleges and Postsecondary Readiness</a:t>
            </a:r>
            <a:endParaRPr sz="1050" b="0" i="0" u="none" strike="noStrike" cap="none">
              <a:solidFill>
                <a:srgbClr val="555555"/>
              </a:solidFill>
              <a:highlight>
                <a:srgbClr val="FFFFFF"/>
              </a:highlight>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 sz="1050" b="0" i="0" u="none" strike="noStrike" cap="none">
                <a:solidFill>
                  <a:srgbClr val="555555"/>
                </a:solidFill>
                <a:highlight>
                  <a:srgbClr val="FFFFFF"/>
                </a:highlight>
                <a:latin typeface="Arial"/>
                <a:ea typeface="Arial"/>
                <a:cs typeface="Arial"/>
                <a:sym typeface="Arial"/>
              </a:rPr>
              <a:t>Grimes State Office Building</a:t>
            </a:r>
            <a:endParaRPr sz="1050" b="0" i="0" u="none" strike="noStrike" cap="none">
              <a:solidFill>
                <a:srgbClr val="555555"/>
              </a:solidFill>
              <a:highlight>
                <a:srgbClr val="FFFFFF"/>
              </a:highlight>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 sz="1050" b="0" i="0" u="none" strike="noStrike" cap="none">
                <a:solidFill>
                  <a:srgbClr val="555555"/>
                </a:solidFill>
                <a:highlight>
                  <a:srgbClr val="FFFFFF"/>
                </a:highlight>
                <a:latin typeface="Arial"/>
                <a:ea typeface="Arial"/>
                <a:cs typeface="Arial"/>
                <a:sym typeface="Arial"/>
              </a:rPr>
              <a:t>400 E 14th St</a:t>
            </a:r>
            <a:endParaRPr sz="1050" b="0" i="0" u="none" strike="noStrike" cap="none">
              <a:solidFill>
                <a:srgbClr val="555555"/>
              </a:solidFill>
              <a:highlight>
                <a:srgbClr val="FFFFFF"/>
              </a:highlight>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 sz="1050" b="0" i="0" u="none" strike="noStrike" cap="none">
                <a:solidFill>
                  <a:srgbClr val="555555"/>
                </a:solidFill>
                <a:highlight>
                  <a:srgbClr val="FFFFFF"/>
                </a:highlight>
                <a:latin typeface="Arial"/>
                <a:ea typeface="Arial"/>
                <a:cs typeface="Arial"/>
                <a:sym typeface="Arial"/>
              </a:rPr>
              <a:t>Des Moines, IA 50319-0146</a:t>
            </a:r>
            <a:endParaRPr sz="1400" b="0" i="0" u="none" strike="noStrike" cap="none">
              <a:solidFill>
                <a:srgbClr val="000000"/>
              </a:solidFill>
              <a:latin typeface="Arial"/>
              <a:ea typeface="Arial"/>
              <a:cs typeface="Arial"/>
              <a:sym typeface="Arial"/>
            </a:endParaRPr>
          </a:p>
        </p:txBody>
      </p:sp>
      <p:pic>
        <p:nvPicPr>
          <p:cNvPr id="227" name="Google Shape;227;p15">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5813200" y="3528300"/>
            <a:ext cx="2209800" cy="1104900"/>
          </a:xfrm>
          <a:prstGeom prst="rect">
            <a:avLst/>
          </a:prstGeom>
          <a:noFill/>
          <a:ln>
            <a:noFill/>
          </a:ln>
        </p:spPr>
      </p:pic>
      <p:sp>
        <p:nvSpPr>
          <p:cNvPr id="228" name="Google Shape;228;p15"/>
          <p:cNvSpPr txBox="1"/>
          <p:nvPr/>
        </p:nvSpPr>
        <p:spPr>
          <a:xfrm>
            <a:off x="2513256" y="408576"/>
            <a:ext cx="3635700" cy="1657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Roboto Medium"/>
                <a:ea typeface="Roboto Medium"/>
                <a:cs typeface="Roboto Medium"/>
                <a:sym typeface="Roboto Medium"/>
              </a:rPr>
              <a:t>Amy Vybiral MS Ed</a:t>
            </a:r>
            <a:endParaRPr sz="1400" b="0" i="0" u="none" strike="noStrike" cap="none" dirty="0">
              <a:solidFill>
                <a:srgbClr val="000000"/>
              </a:solidFill>
              <a:latin typeface="Roboto Medium"/>
              <a:ea typeface="Roboto Medium"/>
              <a:cs typeface="Roboto Medium"/>
              <a:sym typeface="Roboto Medium"/>
            </a:endParaRPr>
          </a:p>
          <a:p>
            <a:pPr marL="0" marR="0" lvl="0" indent="0" algn="ctr"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Roboto Medium"/>
                <a:ea typeface="Roboto Medium"/>
                <a:cs typeface="Roboto Medium"/>
                <a:sym typeface="Roboto Medium"/>
              </a:rPr>
              <a:t>Consultant</a:t>
            </a:r>
            <a:endParaRPr sz="1400" b="0" i="0" u="none" strike="noStrike" cap="none" dirty="0">
              <a:solidFill>
                <a:srgbClr val="000000"/>
              </a:solidFill>
              <a:latin typeface="Roboto Medium"/>
              <a:ea typeface="Roboto Medium"/>
              <a:cs typeface="Roboto Medium"/>
              <a:sym typeface="Roboto Medium"/>
            </a:endParaRPr>
          </a:p>
          <a:p>
            <a:pPr marL="0" marR="0" lvl="0" indent="0" algn="ctr"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Roboto Medium"/>
                <a:ea typeface="Roboto Medium"/>
                <a:cs typeface="Roboto Medium"/>
                <a:sym typeface="Roboto Medium"/>
              </a:rPr>
              <a:t>amy.vybiral@iowa.gov</a:t>
            </a:r>
            <a:endParaRPr sz="1400" b="0" i="0" u="none" strike="noStrike" cap="none" dirty="0">
              <a:solidFill>
                <a:srgbClr val="000000"/>
              </a:solidFill>
              <a:latin typeface="Roboto Medium"/>
              <a:ea typeface="Roboto Medium"/>
              <a:cs typeface="Roboto Medium"/>
              <a:sym typeface="Roboto Medium"/>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Roboto"/>
                <a:ea typeface="Roboto"/>
                <a:cs typeface="Roboto"/>
                <a:sym typeface="Roboto"/>
              </a:rPr>
              <a:t>Bureau of Career and Technical Education</a:t>
            </a:r>
            <a:endParaRPr sz="1400" b="0" i="0" u="none" strike="noStrike" cap="none" dirty="0">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Roboto"/>
                <a:ea typeface="Roboto"/>
                <a:cs typeface="Roboto"/>
                <a:sym typeface="Roboto"/>
              </a:rPr>
              <a:t>Iowa Department of Education</a:t>
            </a:r>
            <a:endParaRPr sz="1400" b="0" i="0" u="none" strike="noStrike" cap="none" dirty="0">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400"/>
              <a:buFont typeface="Arial"/>
              <a:buNone/>
            </a:pPr>
            <a:r>
              <a:rPr lang="en" sz="800" b="0" i="0" u="none" strike="noStrike" cap="none" dirty="0">
                <a:solidFill>
                  <a:srgbClr val="000000"/>
                </a:solidFill>
                <a:latin typeface="Arial"/>
                <a:ea typeface="Arial"/>
                <a:cs typeface="Arial"/>
                <a:sym typeface="Arial"/>
              </a:rPr>
              <a:t>Rev.</a:t>
            </a:r>
            <a:r>
              <a:rPr lang="en" sz="800" dirty="0"/>
              <a:t>04/10/2024</a:t>
            </a:r>
            <a:endParaRPr sz="800" b="0" i="0" u="none" strike="noStrike" cap="none" dirty="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2">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2">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2">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7" name="Google Shape;67;p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831837" y="4707026"/>
            <a:ext cx="3480325" cy="360275"/>
          </a:xfrm>
          <a:prstGeom prst="rect">
            <a:avLst/>
          </a:prstGeom>
          <a:noFill/>
          <a:ln>
            <a:noFill/>
          </a:ln>
        </p:spPr>
      </p:pic>
      <p:sp>
        <p:nvSpPr>
          <p:cNvPr id="68" name="Google Shape;68;p2"/>
          <p:cNvSpPr txBox="1"/>
          <p:nvPr/>
        </p:nvSpPr>
        <p:spPr>
          <a:xfrm>
            <a:off x="100800" y="-76525"/>
            <a:ext cx="8942400" cy="7365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dk1"/>
              </a:buClr>
              <a:buSzPts val="1100"/>
              <a:buFont typeface="Arial"/>
              <a:buNone/>
            </a:pPr>
            <a:r>
              <a:rPr lang="en" sz="2600" b="0" i="0" u="none" strike="noStrike" cap="none">
                <a:solidFill>
                  <a:srgbClr val="FF9900"/>
                </a:solidFill>
                <a:latin typeface="Roboto"/>
                <a:ea typeface="Roboto"/>
                <a:cs typeface="Roboto"/>
                <a:sym typeface="Roboto"/>
              </a:rPr>
              <a:t> </a:t>
            </a:r>
            <a:r>
              <a:rPr lang="en" sz="2100" b="1" i="0" u="none" strike="noStrike" cap="none">
                <a:solidFill>
                  <a:schemeClr val="accent5"/>
                </a:solidFill>
                <a:latin typeface="Arial"/>
                <a:ea typeface="Arial"/>
                <a:cs typeface="Arial"/>
                <a:sym typeface="Arial"/>
              </a:rPr>
              <a:t>Agenda</a:t>
            </a:r>
            <a:endParaRPr sz="2100" b="0" i="0" u="none" strike="noStrike" cap="none">
              <a:solidFill>
                <a:srgbClr val="FF9900"/>
              </a:solidFill>
              <a:latin typeface="Roboto"/>
              <a:ea typeface="Roboto"/>
              <a:cs typeface="Roboto"/>
              <a:sym typeface="Roboto"/>
            </a:endParaRPr>
          </a:p>
          <a:p>
            <a:pPr marL="0" marR="0" lvl="0" indent="0" algn="r" rtl="0">
              <a:lnSpc>
                <a:spcPct val="100000"/>
              </a:lnSpc>
              <a:spcBef>
                <a:spcPts val="0"/>
              </a:spcBef>
              <a:spcAft>
                <a:spcPts val="0"/>
              </a:spcAft>
              <a:buClr>
                <a:schemeClr val="dk1"/>
              </a:buClr>
              <a:buSzPts val="1100"/>
              <a:buFont typeface="Arial"/>
              <a:buNone/>
            </a:pPr>
            <a:endParaRPr sz="2400" b="0" i="0" u="none" strike="noStrike" cap="none">
              <a:solidFill>
                <a:srgbClr val="FF9900"/>
              </a:solidFill>
              <a:latin typeface="Roboto"/>
              <a:ea typeface="Roboto"/>
              <a:cs typeface="Roboto"/>
              <a:sym typeface="Roboto"/>
            </a:endParaRPr>
          </a:p>
          <a:p>
            <a:pPr marL="0" marR="0" lvl="0" indent="0" algn="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Roboto"/>
              <a:ea typeface="Roboto"/>
              <a:cs typeface="Roboto"/>
              <a:sym typeface="Roboto"/>
            </a:endParaRPr>
          </a:p>
          <a:p>
            <a:pPr marL="0" marR="0" lvl="0" indent="0" algn="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Roboto"/>
              <a:ea typeface="Roboto"/>
              <a:cs typeface="Roboto"/>
              <a:sym typeface="Roboto"/>
            </a:endParaRPr>
          </a:p>
        </p:txBody>
      </p:sp>
      <p:sp>
        <p:nvSpPr>
          <p:cNvPr id="69" name="Google Shape;69;p2"/>
          <p:cNvSpPr txBox="1">
            <a:spLocks noGrp="1"/>
          </p:cNvSpPr>
          <p:nvPr>
            <p:ph type="body" idx="1"/>
          </p:nvPr>
        </p:nvSpPr>
        <p:spPr>
          <a:xfrm>
            <a:off x="100800" y="659975"/>
            <a:ext cx="8809800" cy="41253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270"/>
              </a:spcBef>
              <a:spcAft>
                <a:spcPts val="0"/>
              </a:spcAft>
              <a:buNone/>
            </a:pPr>
            <a:endParaRPr sz="1450" b="1" dirty="0">
              <a:solidFill>
                <a:schemeClr val="accent5"/>
              </a:solidFill>
            </a:endParaRPr>
          </a:p>
          <a:p>
            <a:pPr marL="457200" lvl="0" indent="-346075" algn="l" rtl="0">
              <a:lnSpc>
                <a:spcPct val="150000"/>
              </a:lnSpc>
              <a:spcBef>
                <a:spcPts val="270"/>
              </a:spcBef>
              <a:spcAft>
                <a:spcPts val="0"/>
              </a:spcAft>
              <a:buClr>
                <a:schemeClr val="accent5"/>
              </a:buClr>
              <a:buSzPts val="1850"/>
              <a:buAutoNum type="arabicPeriod"/>
            </a:pPr>
            <a:r>
              <a:rPr lang="en" sz="1650" b="1" dirty="0">
                <a:solidFill>
                  <a:schemeClr val="accent5"/>
                </a:solidFill>
              </a:rPr>
              <a:t>FY 2025</a:t>
            </a:r>
            <a:endParaRPr sz="1650" b="1" dirty="0">
              <a:solidFill>
                <a:schemeClr val="accent5"/>
              </a:solidFill>
            </a:endParaRPr>
          </a:p>
          <a:p>
            <a:pPr lvl="1" indent="-333375">
              <a:lnSpc>
                <a:spcPct val="150000"/>
              </a:lnSpc>
              <a:spcBef>
                <a:spcPts val="270"/>
              </a:spcBef>
              <a:buClr>
                <a:srgbClr val="0097A7"/>
              </a:buClr>
              <a:buSzPts val="1650"/>
              <a:buFont typeface="Arial"/>
              <a:buAutoNum type="alphaLcPeriod"/>
            </a:pPr>
            <a:r>
              <a:rPr lang="en-US" sz="1450" b="1" dirty="0">
                <a:solidFill>
                  <a:srgbClr val="0097A7"/>
                </a:solidFill>
              </a:rPr>
              <a:t>Perkins Budget Template </a:t>
            </a:r>
            <a:r>
              <a:rPr lang="en-US" sz="1000" u="sng" dirty="0">
                <a:solidFill>
                  <a:srgbClr val="0097A7"/>
                </a:solidFill>
                <a:hlinkClick r:id="rId4">
                  <a:extLst>
                    <a:ext uri="{A12FA001-AC4F-418D-AE19-62706E023703}">
                      <ahyp:hlinkClr xmlns:ahyp="http://schemas.microsoft.com/office/drawing/2018/hyperlinkcolor" val="tx"/>
                    </a:ext>
                  </a:extLst>
                </a:hlinkClick>
              </a:rPr>
              <a:t>Amy Vybiral</a:t>
            </a:r>
            <a:r>
              <a:rPr lang="en-US" sz="1000" dirty="0"/>
              <a:t> 515-339-4520</a:t>
            </a:r>
          </a:p>
          <a:p>
            <a:pPr marL="914400" lvl="1" indent="-333375" algn="l" rtl="0">
              <a:lnSpc>
                <a:spcPct val="150000"/>
              </a:lnSpc>
              <a:spcBef>
                <a:spcPts val="270"/>
              </a:spcBef>
              <a:spcAft>
                <a:spcPts val="0"/>
              </a:spcAft>
              <a:buClr>
                <a:schemeClr val="accent5"/>
              </a:buClr>
              <a:buSzPts val="1650"/>
              <a:buAutoNum type="alphaLcPeriod"/>
            </a:pPr>
            <a:r>
              <a:rPr lang="en" sz="1450" b="1" dirty="0">
                <a:solidFill>
                  <a:schemeClr val="accent5"/>
                </a:solidFill>
              </a:rPr>
              <a:t>Perkins Application </a:t>
            </a:r>
            <a:r>
              <a:rPr lang="en" sz="1000" u="sng" dirty="0">
                <a:solidFill>
                  <a:schemeClr val="accent5"/>
                </a:solidFill>
                <a:hlinkClick r:id="rId5">
                  <a:extLst>
                    <a:ext uri="{A12FA001-AC4F-418D-AE19-62706E023703}">
                      <ahyp:hlinkClr xmlns:ahyp="http://schemas.microsoft.com/office/drawing/2018/hyperlinkcolor" val="tx"/>
                    </a:ext>
                  </a:extLst>
                </a:hlinkClick>
              </a:rPr>
              <a:t>Jeff Fletcher</a:t>
            </a:r>
            <a:r>
              <a:rPr lang="en" sz="1000" dirty="0">
                <a:solidFill>
                  <a:schemeClr val="dk1"/>
                </a:solidFill>
              </a:rPr>
              <a:t> 515-321-7309</a:t>
            </a:r>
            <a:endParaRPr sz="1000" dirty="0">
              <a:solidFill>
                <a:schemeClr val="dk1"/>
              </a:solidFill>
            </a:endParaRPr>
          </a:p>
          <a:p>
            <a:pPr marL="914400" lvl="0" indent="0" algn="l" rtl="0">
              <a:lnSpc>
                <a:spcPct val="150000"/>
              </a:lnSpc>
              <a:spcBef>
                <a:spcPts val="270"/>
              </a:spcBef>
              <a:spcAft>
                <a:spcPts val="0"/>
              </a:spcAft>
              <a:buNone/>
            </a:pPr>
            <a:endParaRPr sz="1450" b="1" dirty="0">
              <a:solidFill>
                <a:schemeClr val="accent5"/>
              </a:solidFill>
            </a:endParaRPr>
          </a:p>
          <a:p>
            <a:pPr marL="139700" lvl="0" indent="0" algn="l" rtl="0">
              <a:lnSpc>
                <a:spcPct val="150000"/>
              </a:lnSpc>
              <a:spcBef>
                <a:spcPts val="0"/>
              </a:spcBef>
              <a:spcAft>
                <a:spcPts val="0"/>
              </a:spcAft>
              <a:buClr>
                <a:schemeClr val="accent3"/>
              </a:buClr>
              <a:buSzPts val="1400"/>
              <a:buNone/>
            </a:pPr>
            <a:endParaRPr sz="1400" dirty="0">
              <a:solidFill>
                <a:schemeClr val="accent3"/>
              </a:solidFill>
            </a:endParaRPr>
          </a:p>
          <a:p>
            <a:pPr marL="123825" lvl="0" indent="0" algn="l" rtl="0">
              <a:lnSpc>
                <a:spcPct val="150000"/>
              </a:lnSpc>
              <a:spcBef>
                <a:spcPts val="270"/>
              </a:spcBef>
              <a:spcAft>
                <a:spcPts val="0"/>
              </a:spcAft>
              <a:buClr>
                <a:schemeClr val="accent5"/>
              </a:buClr>
              <a:buSzPts val="1650"/>
              <a:buNone/>
            </a:pPr>
            <a:r>
              <a:rPr lang="en" sz="1650" b="1" dirty="0">
                <a:solidFill>
                  <a:schemeClr val="accent5"/>
                </a:solidFill>
              </a:rPr>
              <a:t>2.  Timelines and Due Dates through June, 2024</a:t>
            </a:r>
            <a:endParaRPr sz="1650" b="1" dirty="0">
              <a:solidFill>
                <a:schemeClr val="accent5"/>
              </a:solidFill>
            </a:endParaRPr>
          </a:p>
          <a:p>
            <a:pPr marL="914400" lvl="1" indent="-320675" algn="l" rtl="0">
              <a:lnSpc>
                <a:spcPct val="150000"/>
              </a:lnSpc>
              <a:spcBef>
                <a:spcPts val="270"/>
              </a:spcBef>
              <a:spcAft>
                <a:spcPts val="0"/>
              </a:spcAft>
              <a:buClr>
                <a:schemeClr val="accent5"/>
              </a:buClr>
              <a:buSzPts val="1450"/>
              <a:buAutoNum type="alphaLcPeriod"/>
            </a:pPr>
            <a:r>
              <a:rPr lang="en" sz="1450" b="1" dirty="0">
                <a:solidFill>
                  <a:schemeClr val="accent5"/>
                </a:solidFill>
              </a:rPr>
              <a:t>Wrap-up FY 2024</a:t>
            </a:r>
            <a:endParaRPr sz="1450" b="1" dirty="0">
              <a:solidFill>
                <a:schemeClr val="accent5"/>
              </a:solidFill>
            </a:endParaRPr>
          </a:p>
          <a:p>
            <a:pPr marL="914400" lvl="1" indent="-320675" algn="l" rtl="0">
              <a:lnSpc>
                <a:spcPct val="150000"/>
              </a:lnSpc>
              <a:spcBef>
                <a:spcPts val="270"/>
              </a:spcBef>
              <a:spcAft>
                <a:spcPts val="0"/>
              </a:spcAft>
              <a:buClr>
                <a:schemeClr val="accent5"/>
              </a:buClr>
              <a:buSzPts val="1450"/>
              <a:buAutoNum type="alphaLcPeriod"/>
            </a:pPr>
            <a:r>
              <a:rPr lang="en" sz="1450" b="1" dirty="0">
                <a:solidFill>
                  <a:schemeClr val="accent5"/>
                </a:solidFill>
              </a:rPr>
              <a:t>Questions from the field</a:t>
            </a:r>
            <a:r>
              <a:rPr lang="en" sz="1450" dirty="0">
                <a:solidFill>
                  <a:schemeClr val="accent5"/>
                </a:solidFill>
              </a:rPr>
              <a:t>.</a:t>
            </a:r>
            <a:endParaRPr sz="1450" dirty="0">
              <a:solidFill>
                <a:schemeClr val="accent5"/>
              </a:solidFill>
            </a:endParaRPr>
          </a:p>
          <a:p>
            <a:pPr marL="914400" lvl="0" indent="0" algn="l" rtl="0">
              <a:lnSpc>
                <a:spcPct val="150000"/>
              </a:lnSpc>
              <a:spcBef>
                <a:spcPts val="270"/>
              </a:spcBef>
              <a:spcAft>
                <a:spcPts val="0"/>
              </a:spcAft>
              <a:buNone/>
            </a:pPr>
            <a:endParaRPr sz="1450" b="1" dirty="0">
              <a:solidFill>
                <a:schemeClr val="accent5"/>
              </a:solidFill>
            </a:endParaRPr>
          </a:p>
          <a:p>
            <a:pPr marL="0" lvl="0" indent="0" algn="l" rtl="0">
              <a:lnSpc>
                <a:spcPct val="150000"/>
              </a:lnSpc>
              <a:spcBef>
                <a:spcPts val="0"/>
              </a:spcBef>
              <a:spcAft>
                <a:spcPts val="0"/>
              </a:spcAft>
              <a:buSzPts val="1800"/>
              <a:buNone/>
            </a:pPr>
            <a:endParaRPr sz="1400" dirty="0"/>
          </a:p>
          <a:p>
            <a:pPr marL="0" lvl="0" indent="0" algn="l" rtl="0">
              <a:lnSpc>
                <a:spcPct val="150000"/>
              </a:lnSpc>
              <a:spcBef>
                <a:spcPts val="0"/>
              </a:spcBef>
              <a:spcAft>
                <a:spcPts val="0"/>
              </a:spcAft>
              <a:buSzPts val="1800"/>
              <a:buNone/>
            </a:pPr>
            <a:endParaRPr sz="1400" dirty="0"/>
          </a:p>
          <a:p>
            <a:pPr marL="0" lvl="0" indent="0" algn="ctr" rtl="0">
              <a:lnSpc>
                <a:spcPct val="150000"/>
              </a:lnSpc>
              <a:spcBef>
                <a:spcPts val="0"/>
              </a:spcBef>
              <a:spcAft>
                <a:spcPts val="0"/>
              </a:spcAft>
              <a:buSzPts val="1800"/>
              <a:buNone/>
            </a:pPr>
            <a:endParaRPr sz="1000" dirty="0"/>
          </a:p>
          <a:p>
            <a:pPr marL="0" lvl="0" indent="0" algn="ctr" rtl="0">
              <a:lnSpc>
                <a:spcPct val="150000"/>
              </a:lnSpc>
              <a:spcBef>
                <a:spcPts val="0"/>
              </a:spcBef>
              <a:spcAft>
                <a:spcPts val="0"/>
              </a:spcAft>
              <a:buSzPts val="1800"/>
              <a:buNone/>
            </a:pPr>
            <a:endParaRPr sz="1600" dirty="0"/>
          </a:p>
          <a:p>
            <a:pPr marL="0" lvl="0" indent="0" algn="ctr" rtl="0">
              <a:lnSpc>
                <a:spcPct val="150000"/>
              </a:lnSpc>
              <a:spcBef>
                <a:spcPts val="0"/>
              </a:spcBef>
              <a:spcAft>
                <a:spcPts val="0"/>
              </a:spcAft>
              <a:buSzPts val="1800"/>
              <a:buNone/>
            </a:pPr>
            <a:endParaRPr sz="1600" dirty="0"/>
          </a:p>
          <a:p>
            <a:pPr marL="0" lvl="0" indent="0" algn="ctr" rtl="0">
              <a:lnSpc>
                <a:spcPct val="150000"/>
              </a:lnSpc>
              <a:spcBef>
                <a:spcPts val="0"/>
              </a:spcBef>
              <a:spcAft>
                <a:spcPts val="0"/>
              </a:spcAft>
              <a:buSzPts val="1800"/>
              <a:buNone/>
            </a:pPr>
            <a:endParaRPr sz="1600" dirty="0"/>
          </a:p>
          <a:p>
            <a:pPr marL="0" lvl="0" indent="0" algn="l" rtl="0">
              <a:lnSpc>
                <a:spcPct val="150000"/>
              </a:lnSpc>
              <a:spcBef>
                <a:spcPts val="0"/>
              </a:spcBef>
              <a:spcAft>
                <a:spcPts val="0"/>
              </a:spcAft>
              <a:buSzPts val="1800"/>
              <a:buNone/>
            </a:pPr>
            <a:endParaRPr sz="1500" b="1" dirty="0">
              <a:solidFill>
                <a:schemeClr val="dk1"/>
              </a:solidFill>
            </a:endParaRPr>
          </a:p>
          <a:p>
            <a:pPr marL="0" lvl="0" indent="0" algn="ctr" rtl="0">
              <a:lnSpc>
                <a:spcPct val="150000"/>
              </a:lnSpc>
              <a:spcBef>
                <a:spcPts val="0"/>
              </a:spcBef>
              <a:spcAft>
                <a:spcPts val="0"/>
              </a:spcAft>
              <a:buSzPts val="1800"/>
              <a:buNone/>
            </a:pPr>
            <a:endParaRPr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g26e242fef53_0_0">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g26e242fef53_0_0">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g26e242fef53_0_0">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7" name="Google Shape;77;g26e242fef53_0_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831837" y="4707026"/>
            <a:ext cx="3480325" cy="360275"/>
          </a:xfrm>
          <a:prstGeom prst="rect">
            <a:avLst/>
          </a:prstGeom>
          <a:noFill/>
          <a:ln>
            <a:noFill/>
          </a:ln>
        </p:spPr>
      </p:pic>
      <p:sp>
        <p:nvSpPr>
          <p:cNvPr id="78" name="Google Shape;78;g26e242fef53_0_0"/>
          <p:cNvSpPr txBox="1"/>
          <p:nvPr/>
        </p:nvSpPr>
        <p:spPr>
          <a:xfrm>
            <a:off x="100800" y="-76525"/>
            <a:ext cx="8942400" cy="7365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dk1"/>
              </a:buClr>
              <a:buSzPts val="1100"/>
              <a:buFont typeface="Arial"/>
              <a:buNone/>
            </a:pPr>
            <a:r>
              <a:rPr lang="en" sz="2250" b="1">
                <a:solidFill>
                  <a:schemeClr val="accent5"/>
                </a:solidFill>
              </a:rPr>
              <a:t>Timelines for FY 2025</a:t>
            </a:r>
            <a:endParaRPr sz="2250" b="1">
              <a:solidFill>
                <a:schemeClr val="accent5"/>
              </a:solidFill>
            </a:endParaRPr>
          </a:p>
          <a:p>
            <a:pPr marL="0" marR="0" lvl="0" indent="0" algn="r" rtl="0">
              <a:lnSpc>
                <a:spcPct val="100000"/>
              </a:lnSpc>
              <a:spcBef>
                <a:spcPts val="0"/>
              </a:spcBef>
              <a:spcAft>
                <a:spcPts val="0"/>
              </a:spcAft>
              <a:buClr>
                <a:schemeClr val="dk1"/>
              </a:buClr>
              <a:buSzPts val="1100"/>
              <a:buFont typeface="Arial"/>
              <a:buNone/>
            </a:pPr>
            <a:endParaRPr sz="2100" b="1">
              <a:solidFill>
                <a:schemeClr val="accent5"/>
              </a:solidFill>
            </a:endParaRPr>
          </a:p>
          <a:p>
            <a:pPr marL="0" marR="0" lvl="0" indent="0" algn="r" rtl="0">
              <a:lnSpc>
                <a:spcPct val="100000"/>
              </a:lnSpc>
              <a:spcBef>
                <a:spcPts val="0"/>
              </a:spcBef>
              <a:spcAft>
                <a:spcPts val="0"/>
              </a:spcAft>
              <a:buClr>
                <a:schemeClr val="dk1"/>
              </a:buClr>
              <a:buSzPts val="1100"/>
              <a:buFont typeface="Arial"/>
              <a:buNone/>
            </a:pPr>
            <a:endParaRPr sz="2400" b="0" i="0" u="none" strike="noStrike" cap="none">
              <a:solidFill>
                <a:srgbClr val="FF9900"/>
              </a:solidFill>
              <a:latin typeface="Roboto"/>
              <a:ea typeface="Roboto"/>
              <a:cs typeface="Roboto"/>
              <a:sym typeface="Roboto"/>
            </a:endParaRPr>
          </a:p>
          <a:p>
            <a:pPr marL="0" marR="0" lvl="0" indent="0" algn="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Roboto"/>
              <a:ea typeface="Roboto"/>
              <a:cs typeface="Roboto"/>
              <a:sym typeface="Roboto"/>
            </a:endParaRPr>
          </a:p>
          <a:p>
            <a:pPr marL="0" marR="0" lvl="0" indent="0" algn="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Roboto"/>
              <a:ea typeface="Roboto"/>
              <a:cs typeface="Roboto"/>
              <a:sym typeface="Roboto"/>
            </a:endParaRPr>
          </a:p>
        </p:txBody>
      </p:sp>
      <p:sp>
        <p:nvSpPr>
          <p:cNvPr id="79" name="Google Shape;79;g26e242fef53_0_0"/>
          <p:cNvSpPr txBox="1">
            <a:spLocks noGrp="1"/>
          </p:cNvSpPr>
          <p:nvPr>
            <p:ph type="body" idx="1"/>
          </p:nvPr>
        </p:nvSpPr>
        <p:spPr>
          <a:xfrm>
            <a:off x="61050" y="659975"/>
            <a:ext cx="8982300" cy="41253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sz="1000" dirty="0">
              <a:solidFill>
                <a:schemeClr val="dk1"/>
              </a:solidFill>
            </a:endParaRPr>
          </a:p>
          <a:p>
            <a:pPr marL="457200" lvl="0" indent="-304800" algn="l" rtl="0">
              <a:lnSpc>
                <a:spcPct val="150000"/>
              </a:lnSpc>
              <a:spcBef>
                <a:spcPts val="0"/>
              </a:spcBef>
              <a:spcAft>
                <a:spcPts val="0"/>
              </a:spcAft>
              <a:buClr>
                <a:schemeClr val="accent5"/>
              </a:buClr>
              <a:buSzPts val="1200"/>
              <a:buChar char="➔"/>
            </a:pPr>
            <a:r>
              <a:rPr lang="en" sz="1200" dirty="0">
                <a:solidFill>
                  <a:schemeClr val="accent5"/>
                </a:solidFill>
              </a:rPr>
              <a:t>FY 2025 Perkins </a:t>
            </a:r>
            <a:r>
              <a:rPr lang="en" sz="1200" u="sng" dirty="0">
                <a:solidFill>
                  <a:srgbClr val="0000FF"/>
                </a:solidFill>
                <a:hlinkClick r:id="rId4">
                  <a:extLst>
                    <a:ext uri="{A12FA001-AC4F-418D-AE19-62706E023703}">
                      <ahyp:hlinkClr xmlns:ahyp="http://schemas.microsoft.com/office/drawing/2018/hyperlinkcolor" val="tx"/>
                    </a:ext>
                  </a:extLst>
                </a:hlinkClick>
              </a:rPr>
              <a:t>Budget Template</a:t>
            </a:r>
            <a:r>
              <a:rPr lang="en" sz="1200" dirty="0">
                <a:solidFill>
                  <a:schemeClr val="dk1"/>
                </a:solidFill>
              </a:rPr>
              <a:t> </a:t>
            </a:r>
            <a:r>
              <a:rPr lang="en" sz="900" dirty="0">
                <a:solidFill>
                  <a:schemeClr val="dk1"/>
                </a:solidFill>
              </a:rPr>
              <a:t>(Released March 13, 2024)</a:t>
            </a:r>
            <a:endParaRPr sz="1100" dirty="0">
              <a:solidFill>
                <a:schemeClr val="dk1"/>
              </a:solidFill>
            </a:endParaRPr>
          </a:p>
          <a:p>
            <a:pPr marL="914400" lvl="1" indent="-298450" algn="l" rtl="0">
              <a:lnSpc>
                <a:spcPct val="150000"/>
              </a:lnSpc>
              <a:spcBef>
                <a:spcPts val="0"/>
              </a:spcBef>
              <a:spcAft>
                <a:spcPts val="0"/>
              </a:spcAft>
              <a:buClr>
                <a:schemeClr val="dk1"/>
              </a:buClr>
              <a:buSzPts val="1100"/>
              <a:buChar char="◆"/>
            </a:pPr>
            <a:r>
              <a:rPr lang="en" sz="1100" dirty="0">
                <a:solidFill>
                  <a:schemeClr val="dk1"/>
                </a:solidFill>
              </a:rPr>
              <a:t>Complete this with CTE instructors and staff</a:t>
            </a:r>
            <a:endParaRPr sz="1100" dirty="0">
              <a:solidFill>
                <a:schemeClr val="dk1"/>
              </a:solidFill>
            </a:endParaRPr>
          </a:p>
          <a:p>
            <a:pPr marL="914400" lvl="1" indent="-298450" algn="l" rtl="0">
              <a:lnSpc>
                <a:spcPct val="150000"/>
              </a:lnSpc>
              <a:spcBef>
                <a:spcPts val="0"/>
              </a:spcBef>
              <a:spcAft>
                <a:spcPts val="0"/>
              </a:spcAft>
              <a:buClr>
                <a:schemeClr val="dk1"/>
              </a:buClr>
              <a:buSzPts val="1100"/>
              <a:buChar char="◆"/>
            </a:pPr>
            <a:r>
              <a:rPr lang="en" sz="1100" dirty="0">
                <a:solidFill>
                  <a:schemeClr val="dk1"/>
                </a:solidFill>
              </a:rPr>
              <a:t>Use the regional needs that are determined by the </a:t>
            </a:r>
            <a:r>
              <a:rPr lang="en" sz="1100" u="sng" dirty="0">
                <a:solidFill>
                  <a:schemeClr val="hlink"/>
                </a:solidFill>
                <a:hlinkClick r:id="rId5"/>
              </a:rPr>
              <a:t>CLNA</a:t>
            </a:r>
            <a:r>
              <a:rPr lang="en" sz="1100" dirty="0">
                <a:solidFill>
                  <a:schemeClr val="dk1"/>
                </a:solidFill>
              </a:rPr>
              <a:t> to plan the 2025 and 2026 Perkins budgets and applications.</a:t>
            </a:r>
            <a:endParaRPr sz="1100" dirty="0">
              <a:solidFill>
                <a:schemeClr val="dk1"/>
              </a:solidFill>
            </a:endParaRPr>
          </a:p>
          <a:p>
            <a:pPr marL="914400" lvl="1" indent="-298450" algn="l" rtl="0">
              <a:lnSpc>
                <a:spcPct val="150000"/>
              </a:lnSpc>
              <a:spcBef>
                <a:spcPts val="0"/>
              </a:spcBef>
              <a:spcAft>
                <a:spcPts val="0"/>
              </a:spcAft>
              <a:buClr>
                <a:schemeClr val="dk1"/>
              </a:buClr>
              <a:buSzPts val="1100"/>
              <a:buChar char="◆"/>
            </a:pPr>
            <a:r>
              <a:rPr lang="en" sz="1100" dirty="0">
                <a:solidFill>
                  <a:schemeClr val="dk1"/>
                </a:solidFill>
              </a:rPr>
              <a:t>Submit the budget template for approval/negotiation prior to </a:t>
            </a:r>
            <a:r>
              <a:rPr lang="en" sz="1100" b="1" dirty="0">
                <a:solidFill>
                  <a:schemeClr val="accent5"/>
                </a:solidFill>
              </a:rPr>
              <a:t>May 1</a:t>
            </a:r>
            <a:endParaRPr sz="1100" b="1" dirty="0">
              <a:solidFill>
                <a:schemeClr val="accent5"/>
              </a:solidFill>
            </a:endParaRPr>
          </a:p>
          <a:p>
            <a:pPr marL="914400" lvl="1" indent="-298450" algn="l" rtl="0">
              <a:lnSpc>
                <a:spcPct val="150000"/>
              </a:lnSpc>
              <a:spcBef>
                <a:spcPts val="0"/>
              </a:spcBef>
              <a:spcAft>
                <a:spcPts val="0"/>
              </a:spcAft>
              <a:buClr>
                <a:schemeClr val="dk1"/>
              </a:buClr>
              <a:buSzPts val="1100"/>
              <a:buChar char="◆"/>
            </a:pPr>
            <a:r>
              <a:rPr lang="en" sz="1100" dirty="0">
                <a:solidFill>
                  <a:schemeClr val="dk1"/>
                </a:solidFill>
              </a:rPr>
              <a:t>The approved FY 2025 budgets will be uploaded into the FY 2025 Perkins applications</a:t>
            </a:r>
            <a:endParaRPr sz="1100" dirty="0">
              <a:solidFill>
                <a:schemeClr val="dk1"/>
              </a:solidFill>
            </a:endParaRPr>
          </a:p>
          <a:p>
            <a:pPr marL="1371600" lvl="2" indent="-292100" algn="l" rtl="0">
              <a:lnSpc>
                <a:spcPct val="150000"/>
              </a:lnSpc>
              <a:spcBef>
                <a:spcPts val="0"/>
              </a:spcBef>
              <a:spcAft>
                <a:spcPts val="0"/>
              </a:spcAft>
              <a:buClr>
                <a:schemeClr val="dk1"/>
              </a:buClr>
              <a:buSzPts val="1000"/>
              <a:buChar char="●"/>
            </a:pPr>
            <a:r>
              <a:rPr lang="en" sz="1000" u="sng" dirty="0">
                <a:solidFill>
                  <a:schemeClr val="hlink"/>
                </a:solidFill>
                <a:hlinkClick r:id="rId6"/>
              </a:rPr>
              <a:t>Amy Vybiral</a:t>
            </a:r>
            <a:r>
              <a:rPr lang="en" sz="1000" dirty="0">
                <a:solidFill>
                  <a:schemeClr val="dk1"/>
                </a:solidFill>
              </a:rPr>
              <a:t> 515-339-4520</a:t>
            </a:r>
            <a:endParaRPr sz="1000" dirty="0">
              <a:solidFill>
                <a:schemeClr val="dk1"/>
              </a:solidFill>
            </a:endParaRPr>
          </a:p>
          <a:p>
            <a:pPr marL="914400" lvl="0" indent="0" algn="l" rtl="0">
              <a:lnSpc>
                <a:spcPct val="150000"/>
              </a:lnSpc>
              <a:spcBef>
                <a:spcPts val="0"/>
              </a:spcBef>
              <a:spcAft>
                <a:spcPts val="0"/>
              </a:spcAft>
              <a:buNone/>
            </a:pPr>
            <a:endParaRPr sz="1200" dirty="0">
              <a:solidFill>
                <a:schemeClr val="accent4"/>
              </a:solidFill>
            </a:endParaRPr>
          </a:p>
          <a:p>
            <a:pPr marL="457200" lvl="0" indent="-304800" algn="l" rtl="0">
              <a:lnSpc>
                <a:spcPct val="150000"/>
              </a:lnSpc>
              <a:spcBef>
                <a:spcPts val="0"/>
              </a:spcBef>
              <a:spcAft>
                <a:spcPts val="0"/>
              </a:spcAft>
              <a:buClr>
                <a:schemeClr val="accent5"/>
              </a:buClr>
              <a:buSzPts val="1200"/>
              <a:buChar char="➔"/>
            </a:pPr>
            <a:r>
              <a:rPr lang="en" sz="1200" dirty="0">
                <a:solidFill>
                  <a:schemeClr val="accent5"/>
                </a:solidFill>
              </a:rPr>
              <a:t>Perkins FY 2025 Perkins V Application </a:t>
            </a:r>
            <a:r>
              <a:rPr lang="en" sz="900" dirty="0">
                <a:solidFill>
                  <a:schemeClr val="dk1"/>
                </a:solidFill>
              </a:rPr>
              <a:t>(Released on or around May 1, 2024)</a:t>
            </a:r>
            <a:endParaRPr sz="1100" dirty="0">
              <a:solidFill>
                <a:schemeClr val="dk1"/>
              </a:solidFill>
            </a:endParaRPr>
          </a:p>
          <a:p>
            <a:pPr marL="914400" lvl="1" indent="-298450" algn="l" rtl="0">
              <a:lnSpc>
                <a:spcPct val="150000"/>
              </a:lnSpc>
              <a:spcBef>
                <a:spcPts val="0"/>
              </a:spcBef>
              <a:spcAft>
                <a:spcPts val="0"/>
              </a:spcAft>
              <a:buClr>
                <a:schemeClr val="dk1"/>
              </a:buClr>
              <a:buSzPts val="1100"/>
              <a:buChar char="◆"/>
            </a:pPr>
            <a:r>
              <a:rPr lang="en" sz="1100" dirty="0">
                <a:solidFill>
                  <a:schemeClr val="dk1"/>
                </a:solidFill>
              </a:rPr>
              <a:t>Allocation tables embedded in the application.</a:t>
            </a:r>
          </a:p>
          <a:p>
            <a:pPr marL="914400" lvl="1" indent="-298450" algn="l" rtl="0">
              <a:lnSpc>
                <a:spcPct val="150000"/>
              </a:lnSpc>
              <a:spcBef>
                <a:spcPts val="0"/>
              </a:spcBef>
              <a:spcAft>
                <a:spcPts val="0"/>
              </a:spcAft>
              <a:buClr>
                <a:schemeClr val="dk1"/>
              </a:buClr>
              <a:buSzPts val="1100"/>
              <a:buChar char="◆"/>
            </a:pPr>
            <a:r>
              <a:rPr lang="en-US" sz="1100" dirty="0">
                <a:solidFill>
                  <a:schemeClr val="dk1"/>
                </a:solidFill>
              </a:rPr>
              <a:t>Attached in the posting.</a:t>
            </a:r>
            <a:endParaRPr sz="1100" dirty="0">
              <a:solidFill>
                <a:schemeClr val="dk1"/>
              </a:solidFill>
            </a:endParaRPr>
          </a:p>
          <a:p>
            <a:pPr marL="914400" lvl="1" indent="-298450" algn="l" rtl="0">
              <a:lnSpc>
                <a:spcPct val="150000"/>
              </a:lnSpc>
              <a:spcBef>
                <a:spcPts val="0"/>
              </a:spcBef>
              <a:spcAft>
                <a:spcPts val="0"/>
              </a:spcAft>
              <a:buClr>
                <a:schemeClr val="dk1"/>
              </a:buClr>
              <a:buSzPts val="1100"/>
              <a:buChar char="◆"/>
            </a:pPr>
            <a:r>
              <a:rPr lang="en" sz="1100" dirty="0">
                <a:solidFill>
                  <a:schemeClr val="dk1"/>
                </a:solidFill>
              </a:rPr>
              <a:t>Due </a:t>
            </a:r>
            <a:r>
              <a:rPr lang="en" sz="1100" b="1" dirty="0">
                <a:solidFill>
                  <a:schemeClr val="accent5"/>
                </a:solidFill>
              </a:rPr>
              <a:t>June 30</a:t>
            </a:r>
            <a:r>
              <a:rPr lang="en" sz="1100" dirty="0">
                <a:solidFill>
                  <a:schemeClr val="dk1"/>
                </a:solidFill>
              </a:rPr>
              <a:t>, 2024</a:t>
            </a:r>
            <a:endParaRPr sz="1100" dirty="0">
              <a:solidFill>
                <a:schemeClr val="dk1"/>
              </a:solidFill>
            </a:endParaRPr>
          </a:p>
          <a:p>
            <a:pPr marL="1371600" lvl="2" indent="-292100" algn="l" rtl="0">
              <a:lnSpc>
                <a:spcPct val="150000"/>
              </a:lnSpc>
              <a:spcBef>
                <a:spcPts val="0"/>
              </a:spcBef>
              <a:spcAft>
                <a:spcPts val="0"/>
              </a:spcAft>
              <a:buClr>
                <a:schemeClr val="dk1"/>
              </a:buClr>
              <a:buSzPts val="1000"/>
              <a:buChar char="●"/>
            </a:pPr>
            <a:r>
              <a:rPr lang="en" sz="1000" u="sng" dirty="0">
                <a:hlinkClick r:id="rId7"/>
              </a:rPr>
              <a:t>Jeff Fletcher</a:t>
            </a:r>
            <a:r>
              <a:rPr lang="en" sz="1000" dirty="0">
                <a:solidFill>
                  <a:schemeClr val="dk1"/>
                </a:solidFill>
              </a:rPr>
              <a:t> 515-321-7309</a:t>
            </a:r>
            <a:endParaRPr sz="1000" dirty="0">
              <a:solidFill>
                <a:schemeClr val="dk1"/>
              </a:solidFill>
            </a:endParaRPr>
          </a:p>
          <a:p>
            <a:pPr marL="457200" lvl="0" indent="0" algn="l" rtl="0">
              <a:lnSpc>
                <a:spcPct val="150000"/>
              </a:lnSpc>
              <a:spcBef>
                <a:spcPts val="0"/>
              </a:spcBef>
              <a:spcAft>
                <a:spcPts val="0"/>
              </a:spcAft>
              <a:buNone/>
            </a:pPr>
            <a:endParaRPr sz="1400" dirty="0"/>
          </a:p>
          <a:p>
            <a:pPr marL="0" lvl="0" indent="0" algn="l" rtl="0">
              <a:lnSpc>
                <a:spcPct val="150000"/>
              </a:lnSpc>
              <a:spcBef>
                <a:spcPts val="0"/>
              </a:spcBef>
              <a:spcAft>
                <a:spcPts val="0"/>
              </a:spcAft>
              <a:buSzPts val="1800"/>
              <a:buNone/>
            </a:pPr>
            <a:endParaRPr sz="1400" dirty="0"/>
          </a:p>
          <a:p>
            <a:pPr marL="0" lvl="0" indent="0" algn="ctr" rtl="0">
              <a:lnSpc>
                <a:spcPct val="150000"/>
              </a:lnSpc>
              <a:spcBef>
                <a:spcPts val="0"/>
              </a:spcBef>
              <a:spcAft>
                <a:spcPts val="0"/>
              </a:spcAft>
              <a:buSzPts val="1800"/>
              <a:buNone/>
            </a:pPr>
            <a:endParaRPr sz="1000" dirty="0"/>
          </a:p>
          <a:p>
            <a:pPr marL="0" lvl="0" indent="0" algn="ctr" rtl="0">
              <a:lnSpc>
                <a:spcPct val="150000"/>
              </a:lnSpc>
              <a:spcBef>
                <a:spcPts val="0"/>
              </a:spcBef>
              <a:spcAft>
                <a:spcPts val="0"/>
              </a:spcAft>
              <a:buSzPts val="1800"/>
              <a:buNone/>
            </a:pPr>
            <a:endParaRPr sz="1600" dirty="0"/>
          </a:p>
          <a:p>
            <a:pPr marL="0" lvl="0" indent="0" algn="ctr" rtl="0">
              <a:lnSpc>
                <a:spcPct val="150000"/>
              </a:lnSpc>
              <a:spcBef>
                <a:spcPts val="0"/>
              </a:spcBef>
              <a:spcAft>
                <a:spcPts val="0"/>
              </a:spcAft>
              <a:buSzPts val="1800"/>
              <a:buNone/>
            </a:pPr>
            <a:endParaRPr sz="1600" dirty="0"/>
          </a:p>
          <a:p>
            <a:pPr marL="0" lvl="0" indent="0" algn="ctr" rtl="0">
              <a:lnSpc>
                <a:spcPct val="150000"/>
              </a:lnSpc>
              <a:spcBef>
                <a:spcPts val="0"/>
              </a:spcBef>
              <a:spcAft>
                <a:spcPts val="0"/>
              </a:spcAft>
              <a:buSzPts val="1800"/>
              <a:buNone/>
            </a:pPr>
            <a:endParaRPr sz="1600" dirty="0"/>
          </a:p>
          <a:p>
            <a:pPr marL="0" lvl="0" indent="0" algn="l" rtl="0">
              <a:lnSpc>
                <a:spcPct val="150000"/>
              </a:lnSpc>
              <a:spcBef>
                <a:spcPts val="0"/>
              </a:spcBef>
              <a:spcAft>
                <a:spcPts val="0"/>
              </a:spcAft>
              <a:buSzPts val="1800"/>
              <a:buNone/>
            </a:pPr>
            <a:endParaRPr sz="1500" b="1" dirty="0">
              <a:solidFill>
                <a:schemeClr val="dk1"/>
              </a:solidFill>
            </a:endParaRPr>
          </a:p>
          <a:p>
            <a:pPr marL="0" lvl="0" indent="0" algn="ctr" rtl="0">
              <a:lnSpc>
                <a:spcPct val="150000"/>
              </a:lnSpc>
              <a:spcBef>
                <a:spcPts val="0"/>
              </a:spcBef>
              <a:spcAft>
                <a:spcPts val="0"/>
              </a:spcAft>
              <a:buSzPts val="1800"/>
              <a:buNone/>
            </a:pPr>
            <a:endParaRPr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g26e242fef53_0_30">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g26e242fef53_0_30">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g26e242fef53_0_30">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7" name="Google Shape;87;g26e242fef53_0_3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831837" y="4707026"/>
            <a:ext cx="3480325" cy="360275"/>
          </a:xfrm>
          <a:prstGeom prst="rect">
            <a:avLst/>
          </a:prstGeom>
          <a:noFill/>
          <a:ln>
            <a:noFill/>
          </a:ln>
        </p:spPr>
      </p:pic>
      <p:sp>
        <p:nvSpPr>
          <p:cNvPr id="88" name="Google Shape;88;g26e242fef53_0_30"/>
          <p:cNvSpPr txBox="1"/>
          <p:nvPr/>
        </p:nvSpPr>
        <p:spPr>
          <a:xfrm>
            <a:off x="100800" y="-76525"/>
            <a:ext cx="8942400" cy="7365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dk1"/>
              </a:buClr>
              <a:buSzPts val="1100"/>
              <a:buFont typeface="Arial"/>
              <a:buNone/>
            </a:pPr>
            <a:r>
              <a:rPr lang="en" sz="2600" b="0" i="0" u="none" strike="noStrike" cap="none">
                <a:solidFill>
                  <a:srgbClr val="FF9900"/>
                </a:solidFill>
                <a:latin typeface="Roboto"/>
                <a:ea typeface="Roboto"/>
                <a:cs typeface="Roboto"/>
                <a:sym typeface="Roboto"/>
              </a:rPr>
              <a:t> </a:t>
            </a:r>
            <a:r>
              <a:rPr lang="en" sz="1650" b="1">
                <a:solidFill>
                  <a:schemeClr val="accent5"/>
                </a:solidFill>
              </a:rPr>
              <a:t>Final FY 2024 Claims</a:t>
            </a:r>
            <a:endParaRPr sz="1650" b="1">
              <a:solidFill>
                <a:schemeClr val="accent5"/>
              </a:solidFill>
            </a:endParaRPr>
          </a:p>
          <a:p>
            <a:pPr marL="0" marR="0" lvl="0" indent="0" algn="r" rtl="0">
              <a:lnSpc>
                <a:spcPct val="100000"/>
              </a:lnSpc>
              <a:spcBef>
                <a:spcPts val="0"/>
              </a:spcBef>
              <a:spcAft>
                <a:spcPts val="0"/>
              </a:spcAft>
              <a:buClr>
                <a:schemeClr val="dk1"/>
              </a:buClr>
              <a:buSzPts val="1100"/>
              <a:buFont typeface="Arial"/>
              <a:buNone/>
            </a:pPr>
            <a:endParaRPr sz="2100" b="1">
              <a:solidFill>
                <a:schemeClr val="accent5"/>
              </a:solidFill>
            </a:endParaRPr>
          </a:p>
          <a:p>
            <a:pPr marL="0" marR="0" lvl="0" indent="0" algn="r" rtl="0">
              <a:lnSpc>
                <a:spcPct val="100000"/>
              </a:lnSpc>
              <a:spcBef>
                <a:spcPts val="0"/>
              </a:spcBef>
              <a:spcAft>
                <a:spcPts val="0"/>
              </a:spcAft>
              <a:buClr>
                <a:schemeClr val="dk1"/>
              </a:buClr>
              <a:buSzPts val="1100"/>
              <a:buFont typeface="Arial"/>
              <a:buNone/>
            </a:pPr>
            <a:endParaRPr sz="2400" b="0" i="0" u="none" strike="noStrike" cap="none">
              <a:solidFill>
                <a:srgbClr val="FF9900"/>
              </a:solidFill>
              <a:latin typeface="Roboto"/>
              <a:ea typeface="Roboto"/>
              <a:cs typeface="Roboto"/>
              <a:sym typeface="Roboto"/>
            </a:endParaRPr>
          </a:p>
          <a:p>
            <a:pPr marL="0" marR="0" lvl="0" indent="0" algn="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Roboto"/>
              <a:ea typeface="Roboto"/>
              <a:cs typeface="Roboto"/>
              <a:sym typeface="Roboto"/>
            </a:endParaRPr>
          </a:p>
          <a:p>
            <a:pPr marL="0" marR="0" lvl="0" indent="0" algn="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Roboto"/>
              <a:ea typeface="Roboto"/>
              <a:cs typeface="Roboto"/>
              <a:sym typeface="Roboto"/>
            </a:endParaRPr>
          </a:p>
        </p:txBody>
      </p:sp>
      <p:sp>
        <p:nvSpPr>
          <p:cNvPr id="89" name="Google Shape;89;g26e242fef53_0_30"/>
          <p:cNvSpPr txBox="1">
            <a:spLocks noGrp="1"/>
          </p:cNvSpPr>
          <p:nvPr>
            <p:ph type="body" idx="1"/>
          </p:nvPr>
        </p:nvSpPr>
        <p:spPr>
          <a:xfrm>
            <a:off x="100800" y="659975"/>
            <a:ext cx="8809800" cy="4125300"/>
          </a:xfrm>
          <a:prstGeom prst="rect">
            <a:avLst/>
          </a:prstGeom>
          <a:noFill/>
          <a:ln>
            <a:noFill/>
          </a:ln>
        </p:spPr>
        <p:txBody>
          <a:bodyPr spcFirstLastPara="1" wrap="square" lIns="91425" tIns="91425" rIns="91425" bIns="91425" anchor="t" anchorCtr="0">
            <a:noAutofit/>
          </a:bodyPr>
          <a:lstStyle/>
          <a:p>
            <a:pPr marL="457200" lvl="0" indent="-323850" algn="l" rtl="0">
              <a:lnSpc>
                <a:spcPct val="150000"/>
              </a:lnSpc>
              <a:spcBef>
                <a:spcPts val="0"/>
              </a:spcBef>
              <a:spcAft>
                <a:spcPts val="0"/>
              </a:spcAft>
              <a:buClr>
                <a:schemeClr val="accent5"/>
              </a:buClr>
              <a:buSzPts val="1500"/>
              <a:buChar char="➔"/>
            </a:pPr>
            <a:r>
              <a:rPr lang="en" sz="1500">
                <a:solidFill>
                  <a:schemeClr val="accent5"/>
                </a:solidFill>
              </a:rPr>
              <a:t>Third Quarter Claim Due April 15, 2024</a:t>
            </a:r>
            <a:endParaRPr sz="1300">
              <a:solidFill>
                <a:schemeClr val="dk1"/>
              </a:solidFill>
            </a:endParaRPr>
          </a:p>
          <a:p>
            <a:pPr marL="457200" lvl="0" indent="-311150" algn="l" rtl="0">
              <a:lnSpc>
                <a:spcPct val="150000"/>
              </a:lnSpc>
              <a:spcBef>
                <a:spcPts val="0"/>
              </a:spcBef>
              <a:spcAft>
                <a:spcPts val="0"/>
              </a:spcAft>
              <a:buClr>
                <a:schemeClr val="accent5"/>
              </a:buClr>
              <a:buSzPts val="1300"/>
              <a:buChar char="➔"/>
            </a:pPr>
            <a:r>
              <a:rPr lang="en" sz="1300">
                <a:solidFill>
                  <a:schemeClr val="accent5"/>
                </a:solidFill>
              </a:rPr>
              <a:t>Final claims in July should be primarily for:</a:t>
            </a:r>
            <a:endParaRPr sz="1300">
              <a:solidFill>
                <a:schemeClr val="accent5"/>
              </a:solidFill>
            </a:endParaRPr>
          </a:p>
          <a:p>
            <a:pPr marL="914400" lvl="1" indent="-298450" algn="l" rtl="0">
              <a:lnSpc>
                <a:spcPct val="150000"/>
              </a:lnSpc>
              <a:spcBef>
                <a:spcPts val="0"/>
              </a:spcBef>
              <a:spcAft>
                <a:spcPts val="0"/>
              </a:spcAft>
              <a:buClr>
                <a:schemeClr val="dk1"/>
              </a:buClr>
              <a:buSzPts val="1100"/>
              <a:buChar char="◆"/>
            </a:pPr>
            <a:r>
              <a:rPr lang="en" sz="1100">
                <a:solidFill>
                  <a:schemeClr val="dk1"/>
                </a:solidFill>
              </a:rPr>
              <a:t>Professional development</a:t>
            </a:r>
            <a:endParaRPr sz="1100">
              <a:solidFill>
                <a:schemeClr val="dk1"/>
              </a:solidFill>
            </a:endParaRPr>
          </a:p>
          <a:p>
            <a:pPr marL="914400" lvl="1" indent="-298450" algn="l" rtl="0">
              <a:lnSpc>
                <a:spcPct val="150000"/>
              </a:lnSpc>
              <a:spcBef>
                <a:spcPts val="0"/>
              </a:spcBef>
              <a:spcAft>
                <a:spcPts val="0"/>
              </a:spcAft>
              <a:buClr>
                <a:schemeClr val="dk1"/>
              </a:buClr>
              <a:buSzPts val="1100"/>
              <a:buChar char="◆"/>
            </a:pPr>
            <a:r>
              <a:rPr lang="en" sz="1100">
                <a:solidFill>
                  <a:schemeClr val="dk1"/>
                </a:solidFill>
              </a:rPr>
              <a:t>Final purchases to spend the balance of your allocations</a:t>
            </a:r>
            <a:endParaRPr sz="1100">
              <a:solidFill>
                <a:schemeClr val="dk1"/>
              </a:solidFill>
            </a:endParaRPr>
          </a:p>
          <a:p>
            <a:pPr marL="914400" lvl="1" indent="-298450" algn="l" rtl="0">
              <a:lnSpc>
                <a:spcPct val="150000"/>
              </a:lnSpc>
              <a:spcBef>
                <a:spcPts val="0"/>
              </a:spcBef>
              <a:spcAft>
                <a:spcPts val="0"/>
              </a:spcAft>
              <a:buClr>
                <a:schemeClr val="dk1"/>
              </a:buClr>
              <a:buSzPts val="1100"/>
              <a:buChar char="◆"/>
            </a:pPr>
            <a:r>
              <a:rPr lang="en" sz="1100">
                <a:solidFill>
                  <a:schemeClr val="dk1"/>
                </a:solidFill>
              </a:rPr>
              <a:t>Salaries and benefits</a:t>
            </a:r>
            <a:endParaRPr sz="1300">
              <a:solidFill>
                <a:schemeClr val="accent5"/>
              </a:solidFill>
            </a:endParaRPr>
          </a:p>
          <a:p>
            <a:pPr marL="457200" lvl="0" indent="0" algn="l" rtl="0">
              <a:lnSpc>
                <a:spcPct val="150000"/>
              </a:lnSpc>
              <a:spcBef>
                <a:spcPts val="0"/>
              </a:spcBef>
              <a:spcAft>
                <a:spcPts val="0"/>
              </a:spcAft>
              <a:buNone/>
            </a:pPr>
            <a:endParaRPr sz="1300">
              <a:solidFill>
                <a:schemeClr val="accent5"/>
              </a:solidFill>
            </a:endParaRPr>
          </a:p>
          <a:p>
            <a:pPr marL="457200" lvl="0" indent="-311150" algn="l" rtl="0">
              <a:lnSpc>
                <a:spcPct val="150000"/>
              </a:lnSpc>
              <a:spcBef>
                <a:spcPts val="0"/>
              </a:spcBef>
              <a:spcAft>
                <a:spcPts val="0"/>
              </a:spcAft>
              <a:buClr>
                <a:schemeClr val="accent5"/>
              </a:buClr>
              <a:buSzPts val="1300"/>
              <a:buChar char="➔"/>
            </a:pPr>
            <a:r>
              <a:rPr lang="en" sz="1300">
                <a:solidFill>
                  <a:schemeClr val="accent5"/>
                </a:solidFill>
              </a:rPr>
              <a:t>Spend Entire Allocation</a:t>
            </a:r>
            <a:endParaRPr sz="1300">
              <a:solidFill>
                <a:schemeClr val="accent5"/>
              </a:solidFill>
            </a:endParaRPr>
          </a:p>
          <a:p>
            <a:pPr marL="914400" lvl="1" indent="-298450" algn="l" rtl="0">
              <a:lnSpc>
                <a:spcPct val="150000"/>
              </a:lnSpc>
              <a:spcBef>
                <a:spcPts val="0"/>
              </a:spcBef>
              <a:spcAft>
                <a:spcPts val="0"/>
              </a:spcAft>
              <a:buClr>
                <a:schemeClr val="dk1"/>
              </a:buClr>
              <a:buSzPts val="1100"/>
              <a:buChar char="◆"/>
            </a:pPr>
            <a:r>
              <a:rPr lang="en" sz="1100">
                <a:solidFill>
                  <a:schemeClr val="dk1"/>
                </a:solidFill>
              </a:rPr>
              <a:t>Request prior approval for individual purchases that exceed $5,000</a:t>
            </a:r>
            <a:endParaRPr sz="1100">
              <a:solidFill>
                <a:schemeClr val="dk1"/>
              </a:solidFill>
            </a:endParaRPr>
          </a:p>
          <a:p>
            <a:pPr marL="914400" lvl="1" indent="-298450" algn="l" rtl="0">
              <a:lnSpc>
                <a:spcPct val="150000"/>
              </a:lnSpc>
              <a:spcBef>
                <a:spcPts val="0"/>
              </a:spcBef>
              <a:spcAft>
                <a:spcPts val="0"/>
              </a:spcAft>
              <a:buClr>
                <a:schemeClr val="dk1"/>
              </a:buClr>
              <a:buSzPts val="1100"/>
              <a:buChar char="◆"/>
            </a:pPr>
            <a:r>
              <a:rPr lang="en" sz="1100">
                <a:solidFill>
                  <a:schemeClr val="dk1"/>
                </a:solidFill>
              </a:rPr>
              <a:t>Items not on the approved budgets for FY 2024 but on the </a:t>
            </a:r>
            <a:r>
              <a:rPr lang="en" sz="1100" u="sng">
                <a:solidFill>
                  <a:schemeClr val="hlink"/>
                </a:solidFill>
                <a:hlinkClick r:id="rId4"/>
              </a:rPr>
              <a:t>Allowable Costs</a:t>
            </a:r>
            <a:r>
              <a:rPr lang="en" sz="1100">
                <a:solidFill>
                  <a:schemeClr val="dk1"/>
                </a:solidFill>
              </a:rPr>
              <a:t> document may be purchased without prior approval.</a:t>
            </a:r>
            <a:endParaRPr sz="1100">
              <a:solidFill>
                <a:schemeClr val="dk1"/>
              </a:solidFill>
            </a:endParaRPr>
          </a:p>
          <a:p>
            <a:pPr marL="914400" lvl="1" indent="-298450" algn="l" rtl="0">
              <a:lnSpc>
                <a:spcPct val="150000"/>
              </a:lnSpc>
              <a:spcBef>
                <a:spcPts val="0"/>
              </a:spcBef>
              <a:spcAft>
                <a:spcPts val="0"/>
              </a:spcAft>
              <a:buClr>
                <a:schemeClr val="dk1"/>
              </a:buClr>
              <a:buSzPts val="1100"/>
              <a:buChar char="◆"/>
            </a:pPr>
            <a:r>
              <a:rPr lang="en" sz="1100">
                <a:solidFill>
                  <a:schemeClr val="dk1"/>
                </a:solidFill>
              </a:rPr>
              <a:t>When in doubt email seek </a:t>
            </a:r>
            <a:r>
              <a:rPr lang="en" sz="1100" u="sng">
                <a:solidFill>
                  <a:schemeClr val="hlink"/>
                </a:solidFill>
                <a:hlinkClick r:id="rId5"/>
              </a:rPr>
              <a:t>prior approval</a:t>
            </a:r>
            <a:endParaRPr sz="1100">
              <a:solidFill>
                <a:schemeClr val="dk1"/>
              </a:solidFill>
            </a:endParaRPr>
          </a:p>
          <a:p>
            <a:pPr marL="914400" lvl="1" indent="-298450" algn="l" rtl="0">
              <a:lnSpc>
                <a:spcPct val="150000"/>
              </a:lnSpc>
              <a:spcBef>
                <a:spcPts val="0"/>
              </a:spcBef>
              <a:spcAft>
                <a:spcPts val="0"/>
              </a:spcAft>
              <a:buClr>
                <a:schemeClr val="dk1"/>
              </a:buClr>
              <a:buSzPts val="1100"/>
              <a:buChar char="◆"/>
            </a:pPr>
            <a:r>
              <a:rPr lang="en" sz="1100">
                <a:solidFill>
                  <a:schemeClr val="dk1"/>
                </a:solidFill>
              </a:rPr>
              <a:t>Salaries and benefits</a:t>
            </a:r>
            <a:endParaRPr sz="1100">
              <a:solidFill>
                <a:schemeClr val="dk1"/>
              </a:solidFill>
            </a:endParaRPr>
          </a:p>
          <a:p>
            <a:pPr marL="914400" lvl="1" indent="-304800" algn="l" rtl="0">
              <a:lnSpc>
                <a:spcPct val="150000"/>
              </a:lnSpc>
              <a:spcBef>
                <a:spcPts val="0"/>
              </a:spcBef>
              <a:spcAft>
                <a:spcPts val="0"/>
              </a:spcAft>
              <a:buClr>
                <a:schemeClr val="dk1"/>
              </a:buClr>
              <a:buSzPts val="1200"/>
              <a:buChar char="◆"/>
            </a:pPr>
            <a:r>
              <a:rPr lang="en" sz="1200" u="sng">
                <a:solidFill>
                  <a:schemeClr val="hlink"/>
                </a:solidFill>
                <a:hlinkClick r:id="rId4"/>
              </a:rPr>
              <a:t>Unallowable Costs</a:t>
            </a:r>
            <a:r>
              <a:rPr lang="en" sz="1200">
                <a:solidFill>
                  <a:schemeClr val="dk1"/>
                </a:solidFill>
              </a:rPr>
              <a:t> </a:t>
            </a:r>
            <a:endParaRPr sz="1200">
              <a:solidFill>
                <a:schemeClr val="dk1"/>
              </a:solidFill>
            </a:endParaRPr>
          </a:p>
          <a:p>
            <a:pPr marL="1371600" lvl="2" indent="-298450" algn="l" rtl="0">
              <a:lnSpc>
                <a:spcPct val="150000"/>
              </a:lnSpc>
              <a:spcBef>
                <a:spcPts val="0"/>
              </a:spcBef>
              <a:spcAft>
                <a:spcPts val="0"/>
              </a:spcAft>
              <a:buClr>
                <a:schemeClr val="dk1"/>
              </a:buClr>
              <a:buSzPts val="1100"/>
              <a:buChar char="●"/>
            </a:pPr>
            <a:r>
              <a:rPr lang="en" sz="1100">
                <a:solidFill>
                  <a:schemeClr val="dk1"/>
                </a:solidFill>
              </a:rPr>
              <a:t>Standard technology and items that supplant.</a:t>
            </a:r>
            <a:endParaRPr sz="1100">
              <a:solidFill>
                <a:schemeClr val="dk1"/>
              </a:solidFill>
            </a:endParaRPr>
          </a:p>
          <a:p>
            <a:pPr marL="0" lvl="0" indent="0" algn="l" rtl="0">
              <a:lnSpc>
                <a:spcPct val="150000"/>
              </a:lnSpc>
              <a:spcBef>
                <a:spcPts val="0"/>
              </a:spcBef>
              <a:spcAft>
                <a:spcPts val="0"/>
              </a:spcAft>
              <a:buNone/>
            </a:pPr>
            <a:endParaRPr sz="1300">
              <a:solidFill>
                <a:schemeClr val="dk1"/>
              </a:solidFill>
            </a:endParaRPr>
          </a:p>
          <a:p>
            <a:pPr marL="0" lvl="0" indent="0" algn="l" rtl="0">
              <a:lnSpc>
                <a:spcPct val="150000"/>
              </a:lnSpc>
              <a:spcBef>
                <a:spcPts val="0"/>
              </a:spcBef>
              <a:spcAft>
                <a:spcPts val="0"/>
              </a:spcAft>
              <a:buNone/>
            </a:pPr>
            <a:endParaRPr sz="1500">
              <a:solidFill>
                <a:schemeClr val="accent5"/>
              </a:solidFill>
            </a:endParaRPr>
          </a:p>
          <a:p>
            <a:pPr marL="1371600" lvl="0" indent="0" algn="l" rtl="0">
              <a:lnSpc>
                <a:spcPct val="150000"/>
              </a:lnSpc>
              <a:spcBef>
                <a:spcPts val="0"/>
              </a:spcBef>
              <a:spcAft>
                <a:spcPts val="0"/>
              </a:spcAft>
              <a:buNone/>
            </a:pPr>
            <a:endParaRPr sz="1100">
              <a:solidFill>
                <a:schemeClr val="accent5"/>
              </a:solidFill>
            </a:endParaRPr>
          </a:p>
          <a:p>
            <a:pPr marL="914400" lvl="0" indent="0" algn="l" rtl="0">
              <a:lnSpc>
                <a:spcPct val="150000"/>
              </a:lnSpc>
              <a:spcBef>
                <a:spcPts val="0"/>
              </a:spcBef>
              <a:spcAft>
                <a:spcPts val="0"/>
              </a:spcAft>
              <a:buNone/>
            </a:pPr>
            <a:endParaRPr sz="1100">
              <a:solidFill>
                <a:schemeClr val="accent5"/>
              </a:solidFill>
            </a:endParaRPr>
          </a:p>
          <a:p>
            <a:pPr marL="0" lvl="0" indent="0" algn="ctr" rtl="0">
              <a:lnSpc>
                <a:spcPct val="150000"/>
              </a:lnSpc>
              <a:spcBef>
                <a:spcPts val="0"/>
              </a:spcBef>
              <a:spcAft>
                <a:spcPts val="0"/>
              </a:spcAft>
              <a:buSzPts val="1800"/>
              <a:buNone/>
            </a:pPr>
            <a:endParaRPr sz="1900" b="1">
              <a:solidFill>
                <a:schemeClr val="accent5"/>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g26e36c4859c_0_40">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g26e36c4859c_0_40">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g26e36c4859c_0_40">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7" name="Google Shape;97;g26e36c4859c_0_4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831837" y="4707026"/>
            <a:ext cx="3480325" cy="360275"/>
          </a:xfrm>
          <a:prstGeom prst="rect">
            <a:avLst/>
          </a:prstGeom>
          <a:noFill/>
          <a:ln>
            <a:noFill/>
          </a:ln>
        </p:spPr>
      </p:pic>
      <p:sp>
        <p:nvSpPr>
          <p:cNvPr id="98" name="Google Shape;98;g26e36c4859c_0_40"/>
          <p:cNvSpPr txBox="1"/>
          <p:nvPr/>
        </p:nvSpPr>
        <p:spPr>
          <a:xfrm>
            <a:off x="100800" y="-76525"/>
            <a:ext cx="8942400" cy="7365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dk1"/>
              </a:buClr>
              <a:buSzPts val="1100"/>
              <a:buFont typeface="Arial"/>
              <a:buNone/>
            </a:pPr>
            <a:r>
              <a:rPr lang="en" sz="2400" b="1" i="0" u="none" strike="noStrike" cap="none" dirty="0">
                <a:solidFill>
                  <a:srgbClr val="FF9900"/>
                </a:solidFill>
                <a:latin typeface="Roboto"/>
                <a:ea typeface="Roboto"/>
                <a:cs typeface="Roboto"/>
                <a:sym typeface="Roboto"/>
              </a:rPr>
              <a:t> </a:t>
            </a:r>
            <a:r>
              <a:rPr lang="en-US" sz="2400" b="1" i="0" u="none" strike="noStrike" cap="none" dirty="0">
                <a:solidFill>
                  <a:srgbClr val="FF9900"/>
                </a:solidFill>
                <a:latin typeface="Roboto"/>
                <a:ea typeface="Roboto"/>
                <a:cs typeface="Roboto"/>
                <a:sym typeface="Roboto"/>
              </a:rPr>
              <a:t>K-12 Certified Annual Report (CAR) and Perkins Claims</a:t>
            </a:r>
            <a:endParaRPr sz="1600" b="1" dirty="0">
              <a:solidFill>
                <a:schemeClr val="accent5"/>
              </a:solidFill>
            </a:endParaRPr>
          </a:p>
          <a:p>
            <a:pPr marL="0" marR="0" lvl="0" indent="0" algn="r" rtl="0">
              <a:lnSpc>
                <a:spcPct val="100000"/>
              </a:lnSpc>
              <a:spcBef>
                <a:spcPts val="0"/>
              </a:spcBef>
              <a:spcAft>
                <a:spcPts val="0"/>
              </a:spcAft>
              <a:buClr>
                <a:schemeClr val="dk1"/>
              </a:buClr>
              <a:buSzPts val="1100"/>
              <a:buFont typeface="Arial"/>
              <a:buNone/>
            </a:pPr>
            <a:endParaRPr sz="2100" b="1" dirty="0">
              <a:solidFill>
                <a:schemeClr val="accent5"/>
              </a:solidFill>
            </a:endParaRPr>
          </a:p>
          <a:p>
            <a:pPr marL="0" marR="0" lvl="0" indent="0" algn="r" rtl="0">
              <a:lnSpc>
                <a:spcPct val="100000"/>
              </a:lnSpc>
              <a:spcBef>
                <a:spcPts val="0"/>
              </a:spcBef>
              <a:spcAft>
                <a:spcPts val="0"/>
              </a:spcAft>
              <a:buClr>
                <a:schemeClr val="dk1"/>
              </a:buClr>
              <a:buSzPts val="1100"/>
              <a:buFont typeface="Arial"/>
              <a:buNone/>
            </a:pPr>
            <a:endParaRPr sz="2400" b="0" i="0" u="none" strike="noStrike" cap="none" dirty="0">
              <a:solidFill>
                <a:srgbClr val="FF9900"/>
              </a:solidFill>
              <a:latin typeface="Roboto"/>
              <a:ea typeface="Roboto"/>
              <a:cs typeface="Roboto"/>
              <a:sym typeface="Roboto"/>
            </a:endParaRPr>
          </a:p>
          <a:p>
            <a:pPr marL="0" marR="0" lvl="0" indent="0" algn="r"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Roboto"/>
              <a:ea typeface="Roboto"/>
              <a:cs typeface="Roboto"/>
              <a:sym typeface="Roboto"/>
            </a:endParaRPr>
          </a:p>
          <a:p>
            <a:pPr marL="0" marR="0" lvl="0" indent="0" algn="r"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Roboto"/>
              <a:ea typeface="Roboto"/>
              <a:cs typeface="Roboto"/>
              <a:sym typeface="Roboto"/>
            </a:endParaRPr>
          </a:p>
        </p:txBody>
      </p:sp>
      <p:sp>
        <p:nvSpPr>
          <p:cNvPr id="99" name="Google Shape;99;g26e36c4859c_0_40"/>
          <p:cNvSpPr txBox="1">
            <a:spLocks noGrp="1"/>
          </p:cNvSpPr>
          <p:nvPr>
            <p:ph type="body" idx="1"/>
          </p:nvPr>
        </p:nvSpPr>
        <p:spPr>
          <a:xfrm>
            <a:off x="100800" y="659975"/>
            <a:ext cx="8809800" cy="4125300"/>
          </a:xfrm>
          <a:prstGeom prst="rect">
            <a:avLst/>
          </a:prstGeom>
          <a:noFill/>
          <a:ln>
            <a:noFill/>
          </a:ln>
        </p:spPr>
        <p:txBody>
          <a:bodyPr spcFirstLastPara="1" wrap="square" lIns="91425" tIns="91425" rIns="91425" bIns="91425" anchor="t" anchorCtr="0">
            <a:noAutofit/>
          </a:bodyPr>
          <a:lstStyle/>
          <a:p>
            <a:pPr marL="457200" lvl="0" indent="0" algn="l" rtl="0">
              <a:lnSpc>
                <a:spcPct val="150000"/>
              </a:lnSpc>
              <a:spcBef>
                <a:spcPts val="0"/>
              </a:spcBef>
              <a:spcAft>
                <a:spcPts val="0"/>
              </a:spcAft>
              <a:buNone/>
            </a:pPr>
            <a:endParaRPr sz="1400" dirty="0">
              <a:solidFill>
                <a:schemeClr val="dk1"/>
              </a:solidFill>
            </a:endParaRPr>
          </a:p>
          <a:p>
            <a:pPr marL="457200" lvl="0" indent="-317500" algn="l" rtl="0">
              <a:lnSpc>
                <a:spcPct val="200000"/>
              </a:lnSpc>
              <a:spcBef>
                <a:spcPts val="0"/>
              </a:spcBef>
              <a:spcAft>
                <a:spcPts val="0"/>
              </a:spcAft>
              <a:buClr>
                <a:schemeClr val="dk1"/>
              </a:buClr>
              <a:buSzPts val="1400"/>
              <a:buChar char="➔"/>
            </a:pPr>
            <a:r>
              <a:rPr lang="en" sz="1400" dirty="0">
                <a:solidFill>
                  <a:schemeClr val="dk1"/>
                </a:solidFill>
              </a:rPr>
              <a:t>Do not submit claims for items that have </a:t>
            </a:r>
            <a:r>
              <a:rPr lang="en" sz="1400" dirty="0">
                <a:solidFill>
                  <a:srgbClr val="FF0000"/>
                </a:solidFill>
              </a:rPr>
              <a:t>NOT</a:t>
            </a:r>
            <a:r>
              <a:rPr lang="en" sz="1400" dirty="0">
                <a:solidFill>
                  <a:schemeClr val="dk1"/>
                </a:solidFill>
              </a:rPr>
              <a:t> been received.</a:t>
            </a:r>
            <a:endParaRPr sz="1400" dirty="0">
              <a:solidFill>
                <a:schemeClr val="dk1"/>
              </a:solidFill>
            </a:endParaRPr>
          </a:p>
          <a:p>
            <a:pPr marL="914400" lvl="1" indent="-311150" algn="l" rtl="0">
              <a:lnSpc>
                <a:spcPct val="200000"/>
              </a:lnSpc>
              <a:spcBef>
                <a:spcPts val="0"/>
              </a:spcBef>
              <a:spcAft>
                <a:spcPts val="0"/>
              </a:spcAft>
              <a:buClr>
                <a:schemeClr val="dk1"/>
              </a:buClr>
              <a:buSzPts val="1300"/>
              <a:buChar char="◆"/>
            </a:pPr>
            <a:r>
              <a:rPr lang="en" sz="1300" dirty="0">
                <a:solidFill>
                  <a:schemeClr val="dk1"/>
                </a:solidFill>
              </a:rPr>
              <a:t>Perkins is a reimbursement based federal funding source that doesn’t allow for an advance.</a:t>
            </a:r>
            <a:endParaRPr sz="1300" dirty="0">
              <a:solidFill>
                <a:schemeClr val="dk1"/>
              </a:solidFill>
            </a:endParaRPr>
          </a:p>
          <a:p>
            <a:pPr marL="914400" lvl="1" indent="-311150" algn="l" rtl="0">
              <a:lnSpc>
                <a:spcPct val="200000"/>
              </a:lnSpc>
              <a:spcBef>
                <a:spcPts val="0"/>
              </a:spcBef>
              <a:spcAft>
                <a:spcPts val="0"/>
              </a:spcAft>
              <a:buClr>
                <a:schemeClr val="dk1"/>
              </a:buClr>
              <a:buSzPts val="1300"/>
              <a:buChar char="◆"/>
            </a:pPr>
            <a:r>
              <a:rPr lang="en" sz="1300" dirty="0">
                <a:solidFill>
                  <a:schemeClr val="dk1"/>
                </a:solidFill>
              </a:rPr>
              <a:t>Cost hasn’t been incurred</a:t>
            </a:r>
            <a:endParaRPr sz="1300" dirty="0">
              <a:solidFill>
                <a:schemeClr val="dk1"/>
              </a:solidFill>
            </a:endParaRPr>
          </a:p>
          <a:p>
            <a:pPr marL="914400" lvl="1" indent="-311150" algn="l" rtl="0">
              <a:lnSpc>
                <a:spcPct val="200000"/>
              </a:lnSpc>
              <a:spcBef>
                <a:spcPts val="0"/>
              </a:spcBef>
              <a:spcAft>
                <a:spcPts val="0"/>
              </a:spcAft>
              <a:buClr>
                <a:schemeClr val="dk1"/>
              </a:buClr>
              <a:buSzPts val="1300"/>
              <a:buChar char="◆"/>
            </a:pPr>
            <a:r>
              <a:rPr lang="en" sz="1300" dirty="0">
                <a:solidFill>
                  <a:schemeClr val="dk1"/>
                </a:solidFill>
              </a:rPr>
              <a:t>Revenue will exceed expenditures.</a:t>
            </a:r>
            <a:endParaRPr sz="1300" dirty="0">
              <a:solidFill>
                <a:schemeClr val="dk1"/>
              </a:solidFill>
            </a:endParaRPr>
          </a:p>
          <a:p>
            <a:pPr marL="914400" lvl="1" indent="-311150" algn="l" rtl="0">
              <a:lnSpc>
                <a:spcPct val="200000"/>
              </a:lnSpc>
              <a:spcBef>
                <a:spcPts val="0"/>
              </a:spcBef>
              <a:spcAft>
                <a:spcPts val="0"/>
              </a:spcAft>
              <a:buClr>
                <a:schemeClr val="dk1"/>
              </a:buClr>
              <a:buSzPts val="1300"/>
              <a:buChar char="◆"/>
            </a:pPr>
            <a:r>
              <a:rPr lang="en" sz="1300" dirty="0">
                <a:solidFill>
                  <a:schemeClr val="dk1"/>
                </a:solidFill>
              </a:rPr>
              <a:t>K-12 Certified Annual Report (CAR) will be kicked into editing mode.</a:t>
            </a:r>
            <a:endParaRPr sz="1300" dirty="0">
              <a:solidFill>
                <a:schemeClr val="dk1"/>
              </a:solidFill>
            </a:endParaRPr>
          </a:p>
          <a:p>
            <a:pPr marL="914400" lvl="1" indent="-311150" algn="l" rtl="0">
              <a:lnSpc>
                <a:spcPct val="200000"/>
              </a:lnSpc>
              <a:spcBef>
                <a:spcPts val="0"/>
              </a:spcBef>
              <a:spcAft>
                <a:spcPts val="0"/>
              </a:spcAft>
              <a:buClr>
                <a:schemeClr val="dk1"/>
              </a:buClr>
              <a:buSzPts val="1300"/>
              <a:buChar char="◆"/>
            </a:pPr>
            <a:r>
              <a:rPr lang="en" sz="1300" dirty="0">
                <a:solidFill>
                  <a:schemeClr val="dk1"/>
                </a:solidFill>
              </a:rPr>
              <a:t>Must return the money to the Iowa Department of Education.</a:t>
            </a:r>
            <a:endParaRPr sz="1300" dirty="0">
              <a:solidFill>
                <a:schemeClr val="dk1"/>
              </a:solidFill>
            </a:endParaRPr>
          </a:p>
          <a:p>
            <a:pPr marL="914400" lvl="1" indent="-311150" algn="l" rtl="0">
              <a:lnSpc>
                <a:spcPct val="200000"/>
              </a:lnSpc>
              <a:spcBef>
                <a:spcPts val="0"/>
              </a:spcBef>
              <a:spcAft>
                <a:spcPts val="0"/>
              </a:spcAft>
              <a:buClr>
                <a:schemeClr val="dk1"/>
              </a:buClr>
              <a:buSzPts val="1300"/>
              <a:buChar char="◆"/>
            </a:pPr>
            <a:r>
              <a:rPr lang="en" sz="1300" dirty="0">
                <a:solidFill>
                  <a:schemeClr val="dk1"/>
                </a:solidFill>
              </a:rPr>
              <a:t>Money is returned to the Perkins allocation.</a:t>
            </a:r>
            <a:endParaRPr sz="1300" dirty="0">
              <a:solidFill>
                <a:schemeClr val="dk1"/>
              </a:solidFill>
            </a:endParaRPr>
          </a:p>
          <a:p>
            <a:pPr marL="0" lvl="0" indent="0" algn="l" rtl="0">
              <a:lnSpc>
                <a:spcPct val="150000"/>
              </a:lnSpc>
              <a:spcBef>
                <a:spcPts val="0"/>
              </a:spcBef>
              <a:spcAft>
                <a:spcPts val="0"/>
              </a:spcAft>
              <a:buNone/>
            </a:pPr>
            <a:endParaRPr sz="1300" dirty="0">
              <a:solidFill>
                <a:schemeClr val="dk1"/>
              </a:solidFill>
            </a:endParaRPr>
          </a:p>
          <a:p>
            <a:pPr marL="0" lvl="0" indent="0" algn="l" rtl="0">
              <a:lnSpc>
                <a:spcPct val="150000"/>
              </a:lnSpc>
              <a:spcBef>
                <a:spcPts val="0"/>
              </a:spcBef>
              <a:spcAft>
                <a:spcPts val="0"/>
              </a:spcAft>
              <a:buNone/>
            </a:pPr>
            <a:endParaRPr sz="1500" dirty="0">
              <a:solidFill>
                <a:schemeClr val="accent5"/>
              </a:solidFill>
            </a:endParaRPr>
          </a:p>
          <a:p>
            <a:pPr marL="1371600" lvl="0" indent="0" algn="l" rtl="0">
              <a:lnSpc>
                <a:spcPct val="150000"/>
              </a:lnSpc>
              <a:spcBef>
                <a:spcPts val="0"/>
              </a:spcBef>
              <a:spcAft>
                <a:spcPts val="0"/>
              </a:spcAft>
              <a:buNone/>
            </a:pPr>
            <a:endParaRPr sz="1100" dirty="0">
              <a:solidFill>
                <a:schemeClr val="accent5"/>
              </a:solidFill>
            </a:endParaRPr>
          </a:p>
          <a:p>
            <a:pPr marL="914400" lvl="0" indent="0" algn="l" rtl="0">
              <a:lnSpc>
                <a:spcPct val="150000"/>
              </a:lnSpc>
              <a:spcBef>
                <a:spcPts val="0"/>
              </a:spcBef>
              <a:spcAft>
                <a:spcPts val="0"/>
              </a:spcAft>
              <a:buNone/>
            </a:pPr>
            <a:endParaRPr sz="1100" dirty="0">
              <a:solidFill>
                <a:schemeClr val="accent5"/>
              </a:solidFill>
            </a:endParaRPr>
          </a:p>
          <a:p>
            <a:pPr marL="0" lvl="0" indent="0" algn="ctr" rtl="0">
              <a:lnSpc>
                <a:spcPct val="150000"/>
              </a:lnSpc>
              <a:spcBef>
                <a:spcPts val="0"/>
              </a:spcBef>
              <a:spcAft>
                <a:spcPts val="0"/>
              </a:spcAft>
              <a:buSzPts val="1800"/>
              <a:buNone/>
            </a:pPr>
            <a:endParaRPr sz="1900" b="1" dirty="0">
              <a:solidFill>
                <a:schemeClr val="accent5"/>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26e36c4859c_1_51">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g26e36c4859c_1_51">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g26e36c4859c_1_51">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7" name="Google Shape;107;g26e36c4859c_1_5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831837" y="4707026"/>
            <a:ext cx="3480325" cy="360275"/>
          </a:xfrm>
          <a:prstGeom prst="rect">
            <a:avLst/>
          </a:prstGeom>
          <a:noFill/>
          <a:ln>
            <a:noFill/>
          </a:ln>
        </p:spPr>
      </p:pic>
      <p:sp>
        <p:nvSpPr>
          <p:cNvPr id="108" name="Google Shape;108;g26e36c4859c_1_51"/>
          <p:cNvSpPr txBox="1"/>
          <p:nvPr/>
        </p:nvSpPr>
        <p:spPr>
          <a:xfrm>
            <a:off x="100800" y="-76525"/>
            <a:ext cx="8942400" cy="7365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dk1"/>
              </a:buClr>
              <a:buSzPts val="1100"/>
              <a:buFont typeface="Arial"/>
              <a:buNone/>
            </a:pPr>
            <a:r>
              <a:rPr lang="en" sz="2600" b="0" i="0" u="none" strike="noStrike" cap="none">
                <a:solidFill>
                  <a:srgbClr val="FF9900"/>
                </a:solidFill>
                <a:latin typeface="Roboto"/>
                <a:ea typeface="Roboto"/>
                <a:cs typeface="Roboto"/>
                <a:sym typeface="Roboto"/>
              </a:rPr>
              <a:t> </a:t>
            </a:r>
            <a:r>
              <a:rPr lang="en" sz="1650" b="1">
                <a:solidFill>
                  <a:schemeClr val="accent5"/>
                </a:solidFill>
              </a:rPr>
              <a:t>Claims: Professional Development across Two Fiscal Years</a:t>
            </a:r>
            <a:endParaRPr sz="1650" b="1">
              <a:solidFill>
                <a:schemeClr val="accent5"/>
              </a:solidFill>
            </a:endParaRPr>
          </a:p>
          <a:p>
            <a:pPr marL="0" marR="0" lvl="0" indent="0" algn="r" rtl="0">
              <a:lnSpc>
                <a:spcPct val="100000"/>
              </a:lnSpc>
              <a:spcBef>
                <a:spcPts val="0"/>
              </a:spcBef>
              <a:spcAft>
                <a:spcPts val="0"/>
              </a:spcAft>
              <a:buClr>
                <a:schemeClr val="dk1"/>
              </a:buClr>
              <a:buSzPts val="1100"/>
              <a:buFont typeface="Arial"/>
              <a:buNone/>
            </a:pPr>
            <a:endParaRPr sz="2100" b="1">
              <a:solidFill>
                <a:schemeClr val="accent5"/>
              </a:solidFill>
            </a:endParaRPr>
          </a:p>
          <a:p>
            <a:pPr marL="0" marR="0" lvl="0" indent="0" algn="r" rtl="0">
              <a:lnSpc>
                <a:spcPct val="100000"/>
              </a:lnSpc>
              <a:spcBef>
                <a:spcPts val="0"/>
              </a:spcBef>
              <a:spcAft>
                <a:spcPts val="0"/>
              </a:spcAft>
              <a:buClr>
                <a:schemeClr val="dk1"/>
              </a:buClr>
              <a:buSzPts val="1100"/>
              <a:buFont typeface="Arial"/>
              <a:buNone/>
            </a:pPr>
            <a:endParaRPr sz="2400" b="0" i="0" u="none" strike="noStrike" cap="none">
              <a:solidFill>
                <a:srgbClr val="FF9900"/>
              </a:solidFill>
              <a:latin typeface="Roboto"/>
              <a:ea typeface="Roboto"/>
              <a:cs typeface="Roboto"/>
              <a:sym typeface="Roboto"/>
            </a:endParaRPr>
          </a:p>
          <a:p>
            <a:pPr marL="0" marR="0" lvl="0" indent="0" algn="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Roboto"/>
              <a:ea typeface="Roboto"/>
              <a:cs typeface="Roboto"/>
              <a:sym typeface="Roboto"/>
            </a:endParaRPr>
          </a:p>
          <a:p>
            <a:pPr marL="0" marR="0" lvl="0" indent="0" algn="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Roboto"/>
              <a:ea typeface="Roboto"/>
              <a:cs typeface="Roboto"/>
              <a:sym typeface="Roboto"/>
            </a:endParaRPr>
          </a:p>
        </p:txBody>
      </p:sp>
      <p:sp>
        <p:nvSpPr>
          <p:cNvPr id="109" name="Google Shape;109;g26e36c4859c_1_51"/>
          <p:cNvSpPr txBox="1">
            <a:spLocks noGrp="1"/>
          </p:cNvSpPr>
          <p:nvPr>
            <p:ph type="body" idx="1"/>
          </p:nvPr>
        </p:nvSpPr>
        <p:spPr>
          <a:xfrm>
            <a:off x="100800" y="736475"/>
            <a:ext cx="8809800" cy="4407300"/>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1500">
                <a:solidFill>
                  <a:schemeClr val="accent5"/>
                </a:solidFill>
              </a:rPr>
              <a:t>Applies </a:t>
            </a:r>
            <a:r>
              <a:rPr lang="en" sz="1500">
                <a:solidFill>
                  <a:srgbClr val="FF0000"/>
                </a:solidFill>
              </a:rPr>
              <a:t>only</a:t>
            </a:r>
            <a:r>
              <a:rPr lang="en" sz="1500">
                <a:solidFill>
                  <a:schemeClr val="accent5"/>
                </a:solidFill>
              </a:rPr>
              <a:t> to Conferences and Competitions that Span Two Fiscal Years</a:t>
            </a:r>
            <a:endParaRPr sz="1500">
              <a:solidFill>
                <a:schemeClr val="accent5"/>
              </a:solidFill>
            </a:endParaRPr>
          </a:p>
          <a:p>
            <a:pPr marL="1371600" lvl="0" indent="0" algn="l" rtl="0">
              <a:lnSpc>
                <a:spcPct val="150000"/>
              </a:lnSpc>
              <a:spcBef>
                <a:spcPts val="0"/>
              </a:spcBef>
              <a:spcAft>
                <a:spcPts val="0"/>
              </a:spcAft>
              <a:buNone/>
            </a:pPr>
            <a:endParaRPr sz="1100">
              <a:solidFill>
                <a:schemeClr val="accent5"/>
              </a:solidFill>
            </a:endParaRPr>
          </a:p>
          <a:p>
            <a:pPr marL="914400" lvl="0" indent="0" algn="l" rtl="0">
              <a:lnSpc>
                <a:spcPct val="150000"/>
              </a:lnSpc>
              <a:spcBef>
                <a:spcPts val="0"/>
              </a:spcBef>
              <a:spcAft>
                <a:spcPts val="0"/>
              </a:spcAft>
              <a:buNone/>
            </a:pPr>
            <a:endParaRPr sz="1100">
              <a:solidFill>
                <a:schemeClr val="accent5"/>
              </a:solidFill>
            </a:endParaRPr>
          </a:p>
          <a:p>
            <a:pPr marL="0" lvl="0" indent="0" algn="ctr" rtl="0">
              <a:lnSpc>
                <a:spcPct val="150000"/>
              </a:lnSpc>
              <a:spcBef>
                <a:spcPts val="0"/>
              </a:spcBef>
              <a:spcAft>
                <a:spcPts val="0"/>
              </a:spcAft>
              <a:buSzPts val="1800"/>
              <a:buNone/>
            </a:pPr>
            <a:endParaRPr sz="1900" b="1">
              <a:solidFill>
                <a:schemeClr val="accent5"/>
              </a:solidFill>
            </a:endParaRPr>
          </a:p>
        </p:txBody>
      </p:sp>
      <p:graphicFrame>
        <p:nvGraphicFramePr>
          <p:cNvPr id="110" name="Google Shape;110;g26e36c4859c_1_51"/>
          <p:cNvGraphicFramePr/>
          <p:nvPr>
            <p:extLst>
              <p:ext uri="{D42A27DB-BD31-4B8C-83A1-F6EECF244321}">
                <p14:modId xmlns:p14="http://schemas.microsoft.com/office/powerpoint/2010/main" val="120186792"/>
              </p:ext>
            </p:extLst>
          </p:nvPr>
        </p:nvGraphicFramePr>
        <p:xfrm>
          <a:off x="952488" y="1233338"/>
          <a:ext cx="7239000" cy="3413640"/>
        </p:xfrm>
        <a:graphic>
          <a:graphicData uri="http://schemas.openxmlformats.org/drawingml/2006/table">
            <a:tbl>
              <a:tblPr firstRow="1">
                <a:noFill/>
                <a:tableStyleId>{BC8FDA19-2EB5-4A70-AE72-21B914E6D19F}</a:tableStyleId>
              </a:tblPr>
              <a:tblGrid>
                <a:gridCol w="3604250">
                  <a:extLst>
                    <a:ext uri="{9D8B030D-6E8A-4147-A177-3AD203B41FA5}">
                      <a16:colId xmlns:a16="http://schemas.microsoft.com/office/drawing/2014/main" val="20000"/>
                    </a:ext>
                  </a:extLst>
                </a:gridCol>
                <a:gridCol w="3634750">
                  <a:extLst>
                    <a:ext uri="{9D8B030D-6E8A-4147-A177-3AD203B41FA5}">
                      <a16:colId xmlns:a16="http://schemas.microsoft.com/office/drawing/2014/main" val="20001"/>
                    </a:ext>
                  </a:extLst>
                </a:gridCol>
              </a:tblGrid>
              <a:tr h="381000">
                <a:tc gridSpan="2">
                  <a:txBody>
                    <a:bodyPr/>
                    <a:lstStyle/>
                    <a:p>
                      <a:pPr marL="0" lvl="0" indent="0" algn="ctr" rtl="0">
                        <a:spcBef>
                          <a:spcPts val="0"/>
                        </a:spcBef>
                        <a:spcAft>
                          <a:spcPts val="0"/>
                        </a:spcAft>
                        <a:buNone/>
                      </a:pPr>
                      <a:r>
                        <a:rPr lang="en" sz="1600">
                          <a:solidFill>
                            <a:schemeClr val="accent5"/>
                          </a:solidFill>
                        </a:rPr>
                        <a:t>Two Claims</a:t>
                      </a:r>
                      <a:endParaRPr sz="1600">
                        <a:solidFill>
                          <a:schemeClr val="accent5"/>
                        </a:solidFill>
                      </a:endParaRPr>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a:solidFill>
                            <a:schemeClr val="accent5"/>
                          </a:solidFill>
                        </a:rPr>
                        <a:t>Fiscal Year 2024 </a:t>
                      </a:r>
                      <a:endParaRPr>
                        <a:solidFill>
                          <a:schemeClr val="accent5"/>
                        </a:solidFill>
                      </a:endParaRPr>
                    </a:p>
                    <a:p>
                      <a:pPr marL="0" lvl="0" indent="0" algn="ctr" rtl="0">
                        <a:spcBef>
                          <a:spcPts val="0"/>
                        </a:spcBef>
                        <a:spcAft>
                          <a:spcPts val="0"/>
                        </a:spcAft>
                        <a:buNone/>
                      </a:pPr>
                      <a:r>
                        <a:rPr lang="en" sz="1200">
                          <a:solidFill>
                            <a:schemeClr val="accent5"/>
                          </a:solidFill>
                        </a:rPr>
                        <a:t>June 29 and 30</a:t>
                      </a:r>
                      <a:endParaRPr sz="1200">
                        <a:solidFill>
                          <a:schemeClr val="accent5"/>
                        </a:solidFill>
                      </a:endParaRPr>
                    </a:p>
                  </a:txBody>
                  <a:tcPr marL="91425" marR="91425" marT="91425" marB="91425"/>
                </a:tc>
                <a:tc>
                  <a:txBody>
                    <a:bodyPr/>
                    <a:lstStyle/>
                    <a:p>
                      <a:pPr marL="0" lvl="0" indent="0" algn="ctr" rtl="0">
                        <a:spcBef>
                          <a:spcPts val="0"/>
                        </a:spcBef>
                        <a:spcAft>
                          <a:spcPts val="0"/>
                        </a:spcAft>
                        <a:buNone/>
                      </a:pPr>
                      <a:r>
                        <a:rPr lang="en">
                          <a:solidFill>
                            <a:schemeClr val="accent5"/>
                          </a:solidFill>
                        </a:rPr>
                        <a:t>Fiscal Year 2025</a:t>
                      </a:r>
                      <a:endParaRPr>
                        <a:solidFill>
                          <a:schemeClr val="accent5"/>
                        </a:solidFill>
                      </a:endParaRPr>
                    </a:p>
                    <a:p>
                      <a:pPr marL="0" lvl="0" indent="0" algn="ctr" rtl="0">
                        <a:spcBef>
                          <a:spcPts val="0"/>
                        </a:spcBef>
                        <a:spcAft>
                          <a:spcPts val="0"/>
                        </a:spcAft>
                        <a:buNone/>
                      </a:pPr>
                      <a:r>
                        <a:rPr lang="en" sz="1200">
                          <a:solidFill>
                            <a:schemeClr val="accent5"/>
                          </a:solidFill>
                        </a:rPr>
                        <a:t>July 1 and 2</a:t>
                      </a:r>
                      <a:endParaRPr sz="1200">
                        <a:solidFill>
                          <a:schemeClr val="accent5"/>
                        </a:solidFill>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sz="1200">
                          <a:solidFill>
                            <a:schemeClr val="accent5"/>
                          </a:solidFill>
                        </a:rPr>
                        <a:t>Airfare (Must be obligated prior to June 30)</a:t>
                      </a:r>
                      <a:endParaRPr sz="1200">
                        <a:solidFill>
                          <a:schemeClr val="accent5"/>
                        </a:solidFill>
                      </a:endParaRPr>
                    </a:p>
                  </a:txBody>
                  <a:tcPr marL="91425" marR="91425" marT="91425" marB="91425"/>
                </a:tc>
                <a:tc>
                  <a:txBody>
                    <a:bodyPr/>
                    <a:lstStyle/>
                    <a:p>
                      <a:pPr marL="0" lvl="0" indent="0" algn="l" rtl="0">
                        <a:spcBef>
                          <a:spcPts val="0"/>
                        </a:spcBef>
                        <a:spcAft>
                          <a:spcPts val="0"/>
                        </a:spcAft>
                        <a:buNone/>
                      </a:pPr>
                      <a:endParaRPr sz="1200">
                        <a:solidFill>
                          <a:schemeClr val="accent5"/>
                        </a:solidFill>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sz="1200">
                          <a:solidFill>
                            <a:schemeClr val="accent5"/>
                          </a:solidFill>
                        </a:rPr>
                        <a:t>Registration (Must be obligated prior to June 30)</a:t>
                      </a:r>
                      <a:endParaRPr sz="1200">
                        <a:solidFill>
                          <a:schemeClr val="accent5"/>
                        </a:solidFill>
                      </a:endParaRPr>
                    </a:p>
                  </a:txBody>
                  <a:tcPr marL="91425" marR="91425" marT="91425" marB="91425"/>
                </a:tc>
                <a:tc>
                  <a:txBody>
                    <a:bodyPr/>
                    <a:lstStyle/>
                    <a:p>
                      <a:pPr marL="0" lvl="0" indent="0" algn="l" rtl="0">
                        <a:spcBef>
                          <a:spcPts val="0"/>
                        </a:spcBef>
                        <a:spcAft>
                          <a:spcPts val="0"/>
                        </a:spcAft>
                        <a:buNone/>
                      </a:pPr>
                      <a:endParaRPr sz="1200">
                        <a:solidFill>
                          <a:schemeClr val="accent5"/>
                        </a:solidFill>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sz="1200">
                          <a:solidFill>
                            <a:schemeClr val="accent5"/>
                          </a:solidFill>
                        </a:rPr>
                        <a:t>When on a single receipt, hotel rooms, airport parking, hotel parking and mileage will be expensed and claimed in the fiscal year in which the expense took place (June 29 and 30).</a:t>
                      </a:r>
                      <a:endParaRPr sz="1200">
                        <a:solidFill>
                          <a:schemeClr val="accent5"/>
                        </a:solidFill>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200">
                          <a:solidFill>
                            <a:schemeClr val="accent5"/>
                          </a:solidFill>
                        </a:rPr>
                        <a:t>When on a single receipt, hotel rooms airport parking, hotel parking and mileage will be expensed and claimed in the fiscal year in which the expense took place (July 1 and 2).</a:t>
                      </a:r>
                      <a:endParaRPr sz="1200">
                        <a:solidFill>
                          <a:schemeClr val="accent5"/>
                        </a:solidFill>
                      </a:endParaRPr>
                    </a:p>
                  </a:txBody>
                  <a:tcPr marL="91425" marR="91425" marT="91425" marB="91425"/>
                </a:tc>
                <a:extLst>
                  <a:ext uri="{0D108BD9-81ED-4DB2-BD59-A6C34878D82A}">
                    <a16:rowId xmlns:a16="http://schemas.microsoft.com/office/drawing/2014/main" val="10004"/>
                  </a:ext>
                </a:extLst>
              </a:tr>
              <a:tr h="381000">
                <a:tc gridSpan="2">
                  <a:txBody>
                    <a:bodyPr/>
                    <a:lstStyle/>
                    <a:p>
                      <a:pPr marL="0" lvl="0" indent="0" algn="l" rtl="0">
                        <a:spcBef>
                          <a:spcPts val="0"/>
                        </a:spcBef>
                        <a:spcAft>
                          <a:spcPts val="0"/>
                        </a:spcAft>
                        <a:buNone/>
                      </a:pPr>
                      <a:r>
                        <a:rPr lang="en" sz="1200" dirty="0">
                          <a:solidFill>
                            <a:schemeClr val="accent5"/>
                          </a:solidFill>
                        </a:rPr>
                        <a:t>All remaining expenses (meals, baggage, and transportation) must be expensed in the fiscal year in which the expense took place, </a:t>
                      </a:r>
                      <a:r>
                        <a:rPr lang="en" sz="1200" b="1" dirty="0">
                          <a:solidFill>
                            <a:schemeClr val="accent5"/>
                          </a:solidFill>
                        </a:rPr>
                        <a:t>usually by invoice and receipt dates</a:t>
                      </a:r>
                      <a:r>
                        <a:rPr lang="en" sz="1200" dirty="0">
                          <a:solidFill>
                            <a:schemeClr val="accent5"/>
                          </a:solidFill>
                        </a:rPr>
                        <a:t>.</a:t>
                      </a:r>
                      <a:endParaRPr sz="1200" dirty="0">
                        <a:solidFill>
                          <a:schemeClr val="accent5"/>
                        </a:solidFill>
                      </a:endParaRPr>
                    </a:p>
                    <a:p>
                      <a:pPr marL="0" lvl="0" indent="0" algn="l" rtl="0">
                        <a:spcBef>
                          <a:spcPts val="0"/>
                        </a:spcBef>
                        <a:spcAft>
                          <a:spcPts val="0"/>
                        </a:spcAft>
                        <a:buNone/>
                      </a:pPr>
                      <a:endParaRPr sz="1200" dirty="0">
                        <a:solidFill>
                          <a:schemeClr val="accent5"/>
                        </a:solidFill>
                      </a:endParaRPr>
                    </a:p>
                  </a:txBody>
                  <a:tcPr marL="91425" marR="91425" marT="91425" marB="91425"/>
                </a:tc>
                <a:tc hMerge="1">
                  <a:txBody>
                    <a:bodyPr/>
                    <a:lstStyle/>
                    <a:p>
                      <a:endParaRPr lang="en-US"/>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26e36c4859c_0_69">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g26e36c4859c_0_69">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g26e36c4859c_0_69">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8" name="Google Shape;118;g26e36c4859c_0_6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831837" y="4707026"/>
            <a:ext cx="3480325" cy="360275"/>
          </a:xfrm>
          <a:prstGeom prst="rect">
            <a:avLst/>
          </a:prstGeom>
          <a:noFill/>
          <a:ln>
            <a:noFill/>
          </a:ln>
        </p:spPr>
      </p:pic>
      <p:sp>
        <p:nvSpPr>
          <p:cNvPr id="119" name="Google Shape;119;g26e36c4859c_0_69"/>
          <p:cNvSpPr txBox="1"/>
          <p:nvPr/>
        </p:nvSpPr>
        <p:spPr>
          <a:xfrm>
            <a:off x="100800" y="-76525"/>
            <a:ext cx="8942400" cy="7365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dk1"/>
              </a:buClr>
              <a:buSzPts val="1100"/>
              <a:buFont typeface="Arial"/>
              <a:buNone/>
            </a:pPr>
            <a:r>
              <a:rPr lang="en" sz="2600" b="0" i="0" u="none" strike="noStrike" cap="none">
                <a:solidFill>
                  <a:srgbClr val="FF9900"/>
                </a:solidFill>
                <a:latin typeface="Roboto"/>
                <a:ea typeface="Roboto"/>
                <a:cs typeface="Roboto"/>
                <a:sym typeface="Roboto"/>
              </a:rPr>
              <a:t> </a:t>
            </a:r>
            <a:r>
              <a:rPr lang="en" sz="1650" b="1">
                <a:solidFill>
                  <a:schemeClr val="accent5"/>
                </a:solidFill>
              </a:rPr>
              <a:t>Technology and Supplanting List</a:t>
            </a:r>
            <a:endParaRPr sz="1650" b="1">
              <a:solidFill>
                <a:schemeClr val="accent5"/>
              </a:solidFill>
            </a:endParaRPr>
          </a:p>
          <a:p>
            <a:pPr marL="0" marR="0" lvl="0" indent="0" algn="ctr" rtl="0">
              <a:lnSpc>
                <a:spcPct val="100000"/>
              </a:lnSpc>
              <a:spcBef>
                <a:spcPts val="0"/>
              </a:spcBef>
              <a:spcAft>
                <a:spcPts val="0"/>
              </a:spcAft>
              <a:buClr>
                <a:schemeClr val="dk1"/>
              </a:buClr>
              <a:buSzPts val="1100"/>
              <a:buFont typeface="Arial"/>
              <a:buNone/>
            </a:pPr>
            <a:r>
              <a:rPr lang="en" sz="1600">
                <a:solidFill>
                  <a:schemeClr val="accent4"/>
                </a:solidFill>
              </a:rPr>
              <a:t>CTE students </a:t>
            </a:r>
            <a:r>
              <a:rPr lang="en" sz="1600" u="sng">
                <a:solidFill>
                  <a:schemeClr val="accent4"/>
                </a:solidFill>
              </a:rPr>
              <a:t>may not be excluded </a:t>
            </a:r>
            <a:r>
              <a:rPr lang="en" sz="1600">
                <a:solidFill>
                  <a:schemeClr val="accent4"/>
                </a:solidFill>
              </a:rPr>
              <a:t>from purchases the institution makes for non-CTE students.</a:t>
            </a:r>
            <a:endParaRPr sz="1600">
              <a:solidFill>
                <a:schemeClr val="accent4"/>
              </a:solidFill>
            </a:endParaRPr>
          </a:p>
          <a:p>
            <a:pPr marL="0" marR="0" lvl="0" indent="0" algn="r" rtl="0">
              <a:lnSpc>
                <a:spcPct val="100000"/>
              </a:lnSpc>
              <a:spcBef>
                <a:spcPts val="0"/>
              </a:spcBef>
              <a:spcAft>
                <a:spcPts val="0"/>
              </a:spcAft>
              <a:buClr>
                <a:schemeClr val="dk1"/>
              </a:buClr>
              <a:buSzPts val="1100"/>
              <a:buFont typeface="Arial"/>
              <a:buNone/>
            </a:pPr>
            <a:endParaRPr sz="2400" b="0" i="0" u="none" strike="noStrike" cap="none">
              <a:solidFill>
                <a:srgbClr val="FF9900"/>
              </a:solidFill>
              <a:latin typeface="Roboto"/>
              <a:ea typeface="Roboto"/>
              <a:cs typeface="Roboto"/>
              <a:sym typeface="Roboto"/>
            </a:endParaRPr>
          </a:p>
          <a:p>
            <a:pPr marL="0" marR="0" lvl="0" indent="0" algn="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Roboto"/>
              <a:ea typeface="Roboto"/>
              <a:cs typeface="Roboto"/>
              <a:sym typeface="Roboto"/>
            </a:endParaRPr>
          </a:p>
          <a:p>
            <a:pPr marL="0" marR="0" lvl="0" indent="0" algn="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Roboto"/>
              <a:ea typeface="Roboto"/>
              <a:cs typeface="Roboto"/>
              <a:sym typeface="Roboto"/>
            </a:endParaRPr>
          </a:p>
        </p:txBody>
      </p:sp>
      <p:sp>
        <p:nvSpPr>
          <p:cNvPr id="120" name="Google Shape;120;g26e36c4859c_0_69">
            <a:extLst>
              <a:ext uri="{C183D7F6-B498-43B3-948B-1728B52AA6E4}">
                <adec:decorative xmlns:adec="http://schemas.microsoft.com/office/drawing/2017/decorative" val="1"/>
              </a:ext>
            </a:extLst>
          </p:cNvPr>
          <p:cNvSpPr txBox="1">
            <a:spLocks noGrp="1"/>
          </p:cNvSpPr>
          <p:nvPr>
            <p:ph type="body" idx="1"/>
          </p:nvPr>
        </p:nvSpPr>
        <p:spPr>
          <a:xfrm>
            <a:off x="100800" y="659975"/>
            <a:ext cx="8809800" cy="41253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sz="1300">
              <a:solidFill>
                <a:schemeClr val="dk1"/>
              </a:solidFill>
            </a:endParaRPr>
          </a:p>
          <a:p>
            <a:pPr marL="0" lvl="0" indent="0" algn="l" rtl="0">
              <a:lnSpc>
                <a:spcPct val="150000"/>
              </a:lnSpc>
              <a:spcBef>
                <a:spcPts val="0"/>
              </a:spcBef>
              <a:spcAft>
                <a:spcPts val="0"/>
              </a:spcAft>
              <a:buNone/>
            </a:pPr>
            <a:endParaRPr sz="1500">
              <a:solidFill>
                <a:schemeClr val="accent5"/>
              </a:solidFill>
            </a:endParaRPr>
          </a:p>
          <a:p>
            <a:pPr marL="1371600" lvl="0" indent="0" algn="l" rtl="0">
              <a:lnSpc>
                <a:spcPct val="150000"/>
              </a:lnSpc>
              <a:spcBef>
                <a:spcPts val="0"/>
              </a:spcBef>
              <a:spcAft>
                <a:spcPts val="0"/>
              </a:spcAft>
              <a:buNone/>
            </a:pPr>
            <a:endParaRPr sz="1100">
              <a:solidFill>
                <a:schemeClr val="accent5"/>
              </a:solidFill>
            </a:endParaRPr>
          </a:p>
          <a:p>
            <a:pPr marL="914400" lvl="0" indent="0" algn="l" rtl="0">
              <a:lnSpc>
                <a:spcPct val="150000"/>
              </a:lnSpc>
              <a:spcBef>
                <a:spcPts val="0"/>
              </a:spcBef>
              <a:spcAft>
                <a:spcPts val="0"/>
              </a:spcAft>
              <a:buNone/>
            </a:pPr>
            <a:endParaRPr sz="1100">
              <a:solidFill>
                <a:schemeClr val="accent5"/>
              </a:solidFill>
            </a:endParaRPr>
          </a:p>
          <a:p>
            <a:pPr marL="0" lvl="0" indent="0" algn="ctr" rtl="0">
              <a:lnSpc>
                <a:spcPct val="150000"/>
              </a:lnSpc>
              <a:spcBef>
                <a:spcPts val="0"/>
              </a:spcBef>
              <a:spcAft>
                <a:spcPts val="0"/>
              </a:spcAft>
              <a:buSzPts val="1800"/>
              <a:buNone/>
            </a:pPr>
            <a:endParaRPr sz="1900" b="1">
              <a:solidFill>
                <a:schemeClr val="accent5"/>
              </a:solidFill>
            </a:endParaRPr>
          </a:p>
        </p:txBody>
      </p:sp>
      <p:graphicFrame>
        <p:nvGraphicFramePr>
          <p:cNvPr id="121" name="Google Shape;121;g26e36c4859c_0_69"/>
          <p:cNvGraphicFramePr/>
          <p:nvPr>
            <p:extLst>
              <p:ext uri="{D42A27DB-BD31-4B8C-83A1-F6EECF244321}">
                <p14:modId xmlns:p14="http://schemas.microsoft.com/office/powerpoint/2010/main" val="1816016010"/>
              </p:ext>
            </p:extLst>
          </p:nvPr>
        </p:nvGraphicFramePr>
        <p:xfrm>
          <a:off x="100800" y="772175"/>
          <a:ext cx="8962300" cy="3128680"/>
        </p:xfrm>
        <a:graphic>
          <a:graphicData uri="http://schemas.openxmlformats.org/drawingml/2006/table">
            <a:tbl>
              <a:tblPr firstRow="1">
                <a:noFill/>
                <a:tableStyleId>{BC8FDA19-2EB5-4A70-AE72-21B914E6D19F}</a:tableStyleId>
              </a:tblPr>
              <a:tblGrid>
                <a:gridCol w="4481150">
                  <a:extLst>
                    <a:ext uri="{9D8B030D-6E8A-4147-A177-3AD203B41FA5}">
                      <a16:colId xmlns:a16="http://schemas.microsoft.com/office/drawing/2014/main" val="20000"/>
                    </a:ext>
                  </a:extLst>
                </a:gridCol>
                <a:gridCol w="4481150">
                  <a:extLst>
                    <a:ext uri="{9D8B030D-6E8A-4147-A177-3AD203B41FA5}">
                      <a16:colId xmlns:a16="http://schemas.microsoft.com/office/drawing/2014/main" val="20001"/>
                    </a:ext>
                  </a:extLst>
                </a:gridCol>
              </a:tblGrid>
              <a:tr h="228375">
                <a:tc>
                  <a:txBody>
                    <a:bodyPr/>
                    <a:lstStyle/>
                    <a:p>
                      <a:pPr marL="0" lvl="0" indent="0" algn="ctr" rtl="0">
                        <a:spcBef>
                          <a:spcPts val="0"/>
                        </a:spcBef>
                        <a:spcAft>
                          <a:spcPts val="0"/>
                        </a:spcAft>
                        <a:buNone/>
                      </a:pPr>
                      <a:r>
                        <a:rPr lang="en" sz="1100">
                          <a:solidFill>
                            <a:schemeClr val="accent5"/>
                          </a:solidFill>
                        </a:rPr>
                        <a:t>Eligible</a:t>
                      </a:r>
                      <a:endParaRPr sz="1100">
                        <a:solidFill>
                          <a:schemeClr val="accent5"/>
                        </a:solidFill>
                      </a:endParaRPr>
                    </a:p>
                  </a:txBody>
                  <a:tcPr marL="91425" marR="91425" marT="91425" marB="91425"/>
                </a:tc>
                <a:tc>
                  <a:txBody>
                    <a:bodyPr/>
                    <a:lstStyle/>
                    <a:p>
                      <a:pPr marL="0" lvl="0" indent="0" algn="ctr" rtl="0">
                        <a:spcBef>
                          <a:spcPts val="0"/>
                        </a:spcBef>
                        <a:spcAft>
                          <a:spcPts val="0"/>
                        </a:spcAft>
                        <a:buNone/>
                      </a:pPr>
                      <a:r>
                        <a:rPr lang="en" sz="1100">
                          <a:solidFill>
                            <a:schemeClr val="accent5"/>
                          </a:solidFill>
                        </a:rPr>
                        <a:t>Ineligible</a:t>
                      </a:r>
                      <a:endParaRPr sz="1100">
                        <a:solidFill>
                          <a:schemeClr val="accent5"/>
                        </a:solidFill>
                      </a:endParaRPr>
                    </a:p>
                  </a:txBody>
                  <a:tcPr marL="91425" marR="91425" marT="91425" marB="91425"/>
                </a:tc>
                <a:extLst>
                  <a:ext uri="{0D108BD9-81ED-4DB2-BD59-A6C34878D82A}">
                    <a16:rowId xmlns:a16="http://schemas.microsoft.com/office/drawing/2014/main" val="10000"/>
                  </a:ext>
                </a:extLst>
              </a:tr>
              <a:tr h="385600">
                <a:tc>
                  <a:txBody>
                    <a:bodyPr/>
                    <a:lstStyle/>
                    <a:p>
                      <a:pPr marL="0" lvl="0" indent="0" algn="ctr" rtl="0">
                        <a:spcBef>
                          <a:spcPts val="0"/>
                        </a:spcBef>
                        <a:spcAft>
                          <a:spcPts val="0"/>
                        </a:spcAft>
                        <a:buNone/>
                      </a:pPr>
                      <a:r>
                        <a:rPr lang="en" sz="1100">
                          <a:solidFill>
                            <a:schemeClr val="accent5"/>
                          </a:solidFill>
                        </a:rPr>
                        <a:t>Stratasys, MakerBot, 3D, blueprint-large format</a:t>
                      </a:r>
                      <a:endParaRPr sz="1100">
                        <a:solidFill>
                          <a:schemeClr val="accent5"/>
                        </a:solidFill>
                      </a:endParaRPr>
                    </a:p>
                  </a:txBody>
                  <a:tcPr marL="91425" marR="91425" marT="91425" marB="91425"/>
                </a:tc>
                <a:tc>
                  <a:txBody>
                    <a:bodyPr/>
                    <a:lstStyle/>
                    <a:p>
                      <a:pPr marL="0" lvl="0" indent="0" algn="ctr" rtl="0">
                        <a:spcBef>
                          <a:spcPts val="0"/>
                        </a:spcBef>
                        <a:spcAft>
                          <a:spcPts val="0"/>
                        </a:spcAft>
                        <a:buNone/>
                      </a:pPr>
                      <a:r>
                        <a:rPr lang="en" sz="1100">
                          <a:solidFill>
                            <a:schemeClr val="accent5"/>
                          </a:solidFill>
                        </a:rPr>
                        <a:t>Ink-jet, Laser</a:t>
                      </a:r>
                      <a:endParaRPr sz="1100">
                        <a:solidFill>
                          <a:schemeClr val="accent5"/>
                        </a:solidFill>
                      </a:endParaRPr>
                    </a:p>
                  </a:txBody>
                  <a:tcPr marL="91425" marR="91425" marT="91425" marB="91425"/>
                </a:tc>
                <a:extLst>
                  <a:ext uri="{0D108BD9-81ED-4DB2-BD59-A6C34878D82A}">
                    <a16:rowId xmlns:a16="http://schemas.microsoft.com/office/drawing/2014/main" val="10001"/>
                  </a:ext>
                </a:extLst>
              </a:tr>
              <a:tr h="385600">
                <a:tc>
                  <a:txBody>
                    <a:bodyPr/>
                    <a:lstStyle/>
                    <a:p>
                      <a:pPr marL="0" lvl="0" indent="0" algn="ctr" rtl="0">
                        <a:spcBef>
                          <a:spcPts val="0"/>
                        </a:spcBef>
                        <a:spcAft>
                          <a:spcPts val="0"/>
                        </a:spcAft>
                        <a:buNone/>
                      </a:pPr>
                      <a:r>
                        <a:rPr lang="en" sz="1100">
                          <a:solidFill>
                            <a:schemeClr val="accent5"/>
                          </a:solidFill>
                        </a:rPr>
                        <a:t> Project Lead the Way (PLTW) equipment and supplies, if taught by a PLTW endorsed instructor.</a:t>
                      </a:r>
                      <a:endParaRPr sz="1100">
                        <a:solidFill>
                          <a:schemeClr val="accent5"/>
                        </a:solidFill>
                      </a:endParaRPr>
                    </a:p>
                  </a:txBody>
                  <a:tcPr marL="91425" marR="91425" marT="91425" marB="91425"/>
                </a:tc>
                <a:tc>
                  <a:txBody>
                    <a:bodyPr/>
                    <a:lstStyle/>
                    <a:p>
                      <a:pPr marL="0" lvl="0" indent="0" algn="ctr" rtl="0">
                        <a:spcBef>
                          <a:spcPts val="0"/>
                        </a:spcBef>
                        <a:spcAft>
                          <a:spcPts val="0"/>
                        </a:spcAft>
                        <a:buNone/>
                      </a:pPr>
                      <a:r>
                        <a:rPr lang="en" sz="1100">
                          <a:solidFill>
                            <a:schemeClr val="accent5"/>
                          </a:solidFill>
                        </a:rPr>
                        <a:t>Computers that replace standard computer labs</a:t>
                      </a:r>
                      <a:endParaRPr sz="1100">
                        <a:solidFill>
                          <a:schemeClr val="accent5"/>
                        </a:solidFill>
                      </a:endParaRPr>
                    </a:p>
                  </a:txBody>
                  <a:tcPr marL="91425" marR="91425" marT="91425" marB="91425"/>
                </a:tc>
                <a:extLst>
                  <a:ext uri="{0D108BD9-81ED-4DB2-BD59-A6C34878D82A}">
                    <a16:rowId xmlns:a16="http://schemas.microsoft.com/office/drawing/2014/main" val="10002"/>
                  </a:ext>
                </a:extLst>
              </a:tr>
              <a:tr h="385600">
                <a:tc>
                  <a:txBody>
                    <a:bodyPr/>
                    <a:lstStyle/>
                    <a:p>
                      <a:pPr marL="0" lvl="0" indent="0" algn="ctr" rtl="0">
                        <a:spcBef>
                          <a:spcPts val="0"/>
                        </a:spcBef>
                        <a:spcAft>
                          <a:spcPts val="0"/>
                        </a:spcAft>
                        <a:buNone/>
                      </a:pPr>
                      <a:endParaRPr sz="1100">
                        <a:solidFill>
                          <a:schemeClr val="accent5"/>
                        </a:solidFill>
                      </a:endParaRPr>
                    </a:p>
                  </a:txBody>
                  <a:tcPr marL="91425" marR="91425" marT="91425" marB="91425"/>
                </a:tc>
                <a:tc>
                  <a:txBody>
                    <a:bodyPr/>
                    <a:lstStyle/>
                    <a:p>
                      <a:pPr marL="0" lvl="0" indent="0" algn="ctr" rtl="0">
                        <a:spcBef>
                          <a:spcPts val="0"/>
                        </a:spcBef>
                        <a:spcAft>
                          <a:spcPts val="0"/>
                        </a:spcAft>
                        <a:buNone/>
                      </a:pPr>
                      <a:r>
                        <a:rPr lang="en" sz="1100">
                          <a:solidFill>
                            <a:schemeClr val="accent5"/>
                          </a:solidFill>
                        </a:rPr>
                        <a:t>Furniture. All classroom furnishings are ineligible for reimbursement (supplanting). School district assumes responsibility for tables, chairs, desks (including mobile whiteboard desks and tables), benches, ergonomic workspaces, sectionals, end-tables, carpet, lamps, lighting, workstations and area rugs. Furniture will not be approved as “equipment.” Gifts, raffles and door prizes.</a:t>
                      </a:r>
                      <a:endParaRPr sz="1100">
                        <a:solidFill>
                          <a:schemeClr val="accent5"/>
                        </a:solidFill>
                      </a:endParaRPr>
                    </a:p>
                  </a:txBody>
                  <a:tcPr marL="91425" marR="91425" marT="91425" marB="91425"/>
                </a:tc>
                <a:extLst>
                  <a:ext uri="{0D108BD9-81ED-4DB2-BD59-A6C34878D82A}">
                    <a16:rowId xmlns:a16="http://schemas.microsoft.com/office/drawing/2014/main" val="10003"/>
                  </a:ext>
                </a:extLst>
              </a:tr>
              <a:tr h="385600">
                <a:tc>
                  <a:txBody>
                    <a:bodyPr/>
                    <a:lstStyle/>
                    <a:p>
                      <a:pPr marL="0" lvl="0" indent="0" algn="ctr" rtl="0">
                        <a:spcBef>
                          <a:spcPts val="0"/>
                        </a:spcBef>
                        <a:spcAft>
                          <a:spcPts val="0"/>
                        </a:spcAft>
                        <a:buClr>
                          <a:schemeClr val="dk1"/>
                        </a:buClr>
                        <a:buSzPts val="1100"/>
                        <a:buFont typeface="Arial"/>
                        <a:buNone/>
                      </a:pPr>
                      <a:r>
                        <a:rPr lang="en" sz="1100">
                          <a:solidFill>
                            <a:schemeClr val="accent5"/>
                          </a:solidFill>
                        </a:rPr>
                        <a:t>Seek prior approval for trailers and purchases related to electric vehicle training programs.</a:t>
                      </a:r>
                      <a:endParaRPr sz="1100">
                        <a:solidFill>
                          <a:schemeClr val="accent5"/>
                        </a:solidFill>
                      </a:endParaRPr>
                    </a:p>
                    <a:p>
                      <a:pPr marL="0" lvl="0" indent="0" algn="ctr" rtl="0">
                        <a:spcBef>
                          <a:spcPts val="0"/>
                        </a:spcBef>
                        <a:spcAft>
                          <a:spcPts val="0"/>
                        </a:spcAft>
                        <a:buNone/>
                      </a:pPr>
                      <a:endParaRPr sz="1100">
                        <a:solidFill>
                          <a:schemeClr val="accent5"/>
                        </a:solidFill>
                      </a:endParaRPr>
                    </a:p>
                  </a:txBody>
                  <a:tcPr marL="91425" marR="91425" marT="91425" marB="91425"/>
                </a:tc>
                <a:tc>
                  <a:txBody>
                    <a:bodyPr/>
                    <a:lstStyle/>
                    <a:p>
                      <a:pPr marL="0" lvl="0" indent="0" algn="ctr" rtl="0">
                        <a:spcBef>
                          <a:spcPts val="0"/>
                        </a:spcBef>
                        <a:spcAft>
                          <a:spcPts val="0"/>
                        </a:spcAft>
                        <a:buNone/>
                      </a:pPr>
                      <a:r>
                        <a:rPr lang="en" sz="1100" dirty="0">
                          <a:solidFill>
                            <a:schemeClr val="accent5"/>
                          </a:solidFill>
                        </a:rPr>
                        <a:t>Vehicles such as automobiles, trucks, buses, airplanes, boats, golf carts, snowmobiles, motorcycles, heavy equipment, backhoes and skid loaders. </a:t>
                      </a:r>
                      <a:endParaRPr sz="1100" dirty="0">
                        <a:solidFill>
                          <a:schemeClr val="accent5"/>
                        </a:solidFill>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26e36c4859c_0_84">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g26e36c4859c_0_84">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g26e36c4859c_0_84">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9" name="Google Shape;129;g26e36c4859c_0_8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831837" y="4707026"/>
            <a:ext cx="3480325" cy="360275"/>
          </a:xfrm>
          <a:prstGeom prst="rect">
            <a:avLst/>
          </a:prstGeom>
          <a:noFill/>
          <a:ln>
            <a:noFill/>
          </a:ln>
        </p:spPr>
      </p:pic>
      <p:sp>
        <p:nvSpPr>
          <p:cNvPr id="130" name="Google Shape;130;g26e36c4859c_0_84"/>
          <p:cNvSpPr txBox="1"/>
          <p:nvPr/>
        </p:nvSpPr>
        <p:spPr>
          <a:xfrm>
            <a:off x="100800" y="-76525"/>
            <a:ext cx="8942400" cy="7365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dk1"/>
              </a:buClr>
              <a:buSzPts val="1100"/>
              <a:buFont typeface="Arial"/>
              <a:buNone/>
            </a:pPr>
            <a:r>
              <a:rPr lang="en" sz="2600" b="0" i="0" u="none" strike="noStrike" cap="none">
                <a:solidFill>
                  <a:srgbClr val="FF9900"/>
                </a:solidFill>
                <a:latin typeface="Roboto"/>
                <a:ea typeface="Roboto"/>
                <a:cs typeface="Roboto"/>
                <a:sym typeface="Roboto"/>
              </a:rPr>
              <a:t> </a:t>
            </a:r>
            <a:r>
              <a:rPr lang="en" sz="1650" b="1">
                <a:solidFill>
                  <a:schemeClr val="accent5"/>
                </a:solidFill>
              </a:rPr>
              <a:t>Technology and Supplanting List</a:t>
            </a:r>
            <a:endParaRPr sz="1650" b="1">
              <a:solidFill>
                <a:schemeClr val="accent5"/>
              </a:solidFill>
            </a:endParaRPr>
          </a:p>
          <a:p>
            <a:pPr marL="0" marR="0" lvl="0" indent="0" algn="ctr" rtl="0">
              <a:lnSpc>
                <a:spcPct val="100000"/>
              </a:lnSpc>
              <a:spcBef>
                <a:spcPts val="0"/>
              </a:spcBef>
              <a:spcAft>
                <a:spcPts val="0"/>
              </a:spcAft>
              <a:buClr>
                <a:schemeClr val="dk1"/>
              </a:buClr>
              <a:buSzPts val="1100"/>
              <a:buFont typeface="Arial"/>
              <a:buNone/>
            </a:pPr>
            <a:r>
              <a:rPr lang="en" sz="1600">
                <a:solidFill>
                  <a:schemeClr val="accent4"/>
                </a:solidFill>
              </a:rPr>
              <a:t>CTE students </a:t>
            </a:r>
            <a:r>
              <a:rPr lang="en" sz="1600">
                <a:solidFill>
                  <a:schemeClr val="accent5"/>
                </a:solidFill>
              </a:rPr>
              <a:t>may not be excluded</a:t>
            </a:r>
            <a:r>
              <a:rPr lang="en" sz="1600">
                <a:solidFill>
                  <a:schemeClr val="accent4"/>
                </a:solidFill>
              </a:rPr>
              <a:t> from purchases the institution makes for non-CTE students.</a:t>
            </a:r>
            <a:endParaRPr sz="1600">
              <a:solidFill>
                <a:schemeClr val="accent4"/>
              </a:solidFill>
            </a:endParaRPr>
          </a:p>
          <a:p>
            <a:pPr marL="0" marR="0" lvl="0" indent="0" algn="r" rtl="0">
              <a:lnSpc>
                <a:spcPct val="100000"/>
              </a:lnSpc>
              <a:spcBef>
                <a:spcPts val="0"/>
              </a:spcBef>
              <a:spcAft>
                <a:spcPts val="0"/>
              </a:spcAft>
              <a:buClr>
                <a:schemeClr val="dk1"/>
              </a:buClr>
              <a:buSzPts val="1100"/>
              <a:buFont typeface="Arial"/>
              <a:buNone/>
            </a:pPr>
            <a:endParaRPr sz="2400" b="0" i="0" u="none" strike="noStrike" cap="none">
              <a:solidFill>
                <a:srgbClr val="FF9900"/>
              </a:solidFill>
              <a:latin typeface="Roboto"/>
              <a:ea typeface="Roboto"/>
              <a:cs typeface="Roboto"/>
              <a:sym typeface="Roboto"/>
            </a:endParaRPr>
          </a:p>
          <a:p>
            <a:pPr marL="0" marR="0" lvl="0" indent="0" algn="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Roboto"/>
              <a:ea typeface="Roboto"/>
              <a:cs typeface="Roboto"/>
              <a:sym typeface="Roboto"/>
            </a:endParaRPr>
          </a:p>
          <a:p>
            <a:pPr marL="0" marR="0" lvl="0" indent="0" algn="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Roboto"/>
              <a:ea typeface="Roboto"/>
              <a:cs typeface="Roboto"/>
              <a:sym typeface="Roboto"/>
            </a:endParaRPr>
          </a:p>
        </p:txBody>
      </p:sp>
      <p:sp>
        <p:nvSpPr>
          <p:cNvPr id="131" name="Google Shape;131;g26e36c4859c_0_84">
            <a:extLst>
              <a:ext uri="{C183D7F6-B498-43B3-948B-1728B52AA6E4}">
                <adec:decorative xmlns:adec="http://schemas.microsoft.com/office/drawing/2017/decorative" val="1"/>
              </a:ext>
            </a:extLst>
          </p:cNvPr>
          <p:cNvSpPr txBox="1">
            <a:spLocks noGrp="1"/>
          </p:cNvSpPr>
          <p:nvPr>
            <p:ph type="body" idx="1"/>
          </p:nvPr>
        </p:nvSpPr>
        <p:spPr>
          <a:xfrm>
            <a:off x="100800" y="659975"/>
            <a:ext cx="8809800" cy="41253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sz="1300">
              <a:solidFill>
                <a:schemeClr val="dk1"/>
              </a:solidFill>
            </a:endParaRPr>
          </a:p>
          <a:p>
            <a:pPr marL="0" lvl="0" indent="0" algn="l" rtl="0">
              <a:lnSpc>
                <a:spcPct val="150000"/>
              </a:lnSpc>
              <a:spcBef>
                <a:spcPts val="0"/>
              </a:spcBef>
              <a:spcAft>
                <a:spcPts val="0"/>
              </a:spcAft>
              <a:buNone/>
            </a:pPr>
            <a:endParaRPr sz="1500">
              <a:solidFill>
                <a:schemeClr val="accent5"/>
              </a:solidFill>
            </a:endParaRPr>
          </a:p>
          <a:p>
            <a:pPr marL="1371600" lvl="0" indent="0" algn="l" rtl="0">
              <a:lnSpc>
                <a:spcPct val="150000"/>
              </a:lnSpc>
              <a:spcBef>
                <a:spcPts val="0"/>
              </a:spcBef>
              <a:spcAft>
                <a:spcPts val="0"/>
              </a:spcAft>
              <a:buNone/>
            </a:pPr>
            <a:endParaRPr sz="1100">
              <a:solidFill>
                <a:schemeClr val="accent5"/>
              </a:solidFill>
            </a:endParaRPr>
          </a:p>
          <a:p>
            <a:pPr marL="914400" lvl="0" indent="0" algn="l" rtl="0">
              <a:lnSpc>
                <a:spcPct val="150000"/>
              </a:lnSpc>
              <a:spcBef>
                <a:spcPts val="0"/>
              </a:spcBef>
              <a:spcAft>
                <a:spcPts val="0"/>
              </a:spcAft>
              <a:buNone/>
            </a:pPr>
            <a:endParaRPr sz="1100">
              <a:solidFill>
                <a:schemeClr val="accent5"/>
              </a:solidFill>
            </a:endParaRPr>
          </a:p>
          <a:p>
            <a:pPr marL="0" lvl="0" indent="0" algn="ctr" rtl="0">
              <a:lnSpc>
                <a:spcPct val="150000"/>
              </a:lnSpc>
              <a:spcBef>
                <a:spcPts val="0"/>
              </a:spcBef>
              <a:spcAft>
                <a:spcPts val="0"/>
              </a:spcAft>
              <a:buSzPts val="1800"/>
              <a:buNone/>
            </a:pPr>
            <a:endParaRPr sz="1900" b="1">
              <a:solidFill>
                <a:schemeClr val="accent5"/>
              </a:solidFill>
            </a:endParaRPr>
          </a:p>
        </p:txBody>
      </p:sp>
      <p:graphicFrame>
        <p:nvGraphicFramePr>
          <p:cNvPr id="132" name="Google Shape;132;g26e36c4859c_0_84"/>
          <p:cNvGraphicFramePr/>
          <p:nvPr>
            <p:extLst>
              <p:ext uri="{D42A27DB-BD31-4B8C-83A1-F6EECF244321}">
                <p14:modId xmlns:p14="http://schemas.microsoft.com/office/powerpoint/2010/main" val="2214153607"/>
              </p:ext>
            </p:extLst>
          </p:nvPr>
        </p:nvGraphicFramePr>
        <p:xfrm>
          <a:off x="2265125" y="1297575"/>
          <a:ext cx="4481150" cy="3063150"/>
        </p:xfrm>
        <a:graphic>
          <a:graphicData uri="http://schemas.openxmlformats.org/drawingml/2006/table">
            <a:tbl>
              <a:tblPr firstRow="1">
                <a:noFill/>
                <a:tableStyleId>{BC8FDA19-2EB5-4A70-AE72-21B914E6D19F}</a:tableStyleId>
              </a:tblPr>
              <a:tblGrid>
                <a:gridCol w="4481150">
                  <a:extLst>
                    <a:ext uri="{9D8B030D-6E8A-4147-A177-3AD203B41FA5}">
                      <a16:colId xmlns:a16="http://schemas.microsoft.com/office/drawing/2014/main" val="20000"/>
                    </a:ext>
                  </a:extLst>
                </a:gridCol>
              </a:tblGrid>
              <a:tr h="228375">
                <a:tc>
                  <a:txBody>
                    <a:bodyPr/>
                    <a:lstStyle/>
                    <a:p>
                      <a:pPr marL="0" lvl="0" indent="0" algn="ctr" rtl="0">
                        <a:spcBef>
                          <a:spcPts val="0"/>
                        </a:spcBef>
                        <a:spcAft>
                          <a:spcPts val="0"/>
                        </a:spcAft>
                        <a:buNone/>
                      </a:pPr>
                      <a:r>
                        <a:rPr lang="en" sz="1100">
                          <a:solidFill>
                            <a:schemeClr val="accent5"/>
                          </a:solidFill>
                        </a:rPr>
                        <a:t>Ineligible</a:t>
                      </a:r>
                      <a:endParaRPr sz="1100">
                        <a:solidFill>
                          <a:schemeClr val="accent5"/>
                        </a:solidFill>
                      </a:endParaRPr>
                    </a:p>
                  </a:txBody>
                  <a:tcPr marL="91425" marR="91425" marT="91425" marB="91425"/>
                </a:tc>
                <a:extLst>
                  <a:ext uri="{0D108BD9-81ED-4DB2-BD59-A6C34878D82A}">
                    <a16:rowId xmlns:a16="http://schemas.microsoft.com/office/drawing/2014/main" val="10000"/>
                  </a:ext>
                </a:extLst>
              </a:tr>
              <a:tr h="385600">
                <a:tc>
                  <a:txBody>
                    <a:bodyPr/>
                    <a:lstStyle/>
                    <a:p>
                      <a:pPr marL="0" lvl="0" indent="0" algn="ctr" rtl="0">
                        <a:spcBef>
                          <a:spcPts val="0"/>
                        </a:spcBef>
                        <a:spcAft>
                          <a:spcPts val="0"/>
                        </a:spcAft>
                        <a:buNone/>
                      </a:pPr>
                      <a:r>
                        <a:rPr lang="en" sz="1100">
                          <a:solidFill>
                            <a:schemeClr val="accent5"/>
                          </a:solidFill>
                        </a:rPr>
                        <a:t>Transportation, food, document cameras (Elmos), ink-jet and laser printers, </a:t>
                      </a:r>
                      <a:r>
                        <a:rPr lang="en" sz="1100" b="1">
                          <a:solidFill>
                            <a:schemeClr val="accent5"/>
                          </a:solidFill>
                        </a:rPr>
                        <a:t>TVs, monitors, smart TVs, computers, computer monitors, projection equipment</a:t>
                      </a:r>
                      <a:r>
                        <a:rPr lang="en" sz="1100">
                          <a:solidFill>
                            <a:schemeClr val="accent5"/>
                          </a:solidFill>
                        </a:rPr>
                        <a:t>, storage (plastic bins, shelving, totes, storage racks, lockers), technology cables as independent purchases (HDMA, VGA, splitters, extension cords), utility carts, vacuums</a:t>
                      </a:r>
                      <a:endParaRPr sz="1100">
                        <a:solidFill>
                          <a:schemeClr val="accent5"/>
                        </a:solidFill>
                      </a:endParaRPr>
                    </a:p>
                  </a:txBody>
                  <a:tcPr marL="91425" marR="91425" marT="91425" marB="91425"/>
                </a:tc>
                <a:extLst>
                  <a:ext uri="{0D108BD9-81ED-4DB2-BD59-A6C34878D82A}">
                    <a16:rowId xmlns:a16="http://schemas.microsoft.com/office/drawing/2014/main" val="10001"/>
                  </a:ext>
                </a:extLst>
              </a:tr>
              <a:tr h="385600">
                <a:tc>
                  <a:txBody>
                    <a:bodyPr/>
                    <a:lstStyle/>
                    <a:p>
                      <a:pPr marL="0" lvl="0" indent="0" algn="l" rtl="0">
                        <a:spcBef>
                          <a:spcPts val="0"/>
                        </a:spcBef>
                        <a:spcAft>
                          <a:spcPts val="0"/>
                        </a:spcAft>
                        <a:buNone/>
                      </a:pPr>
                      <a:r>
                        <a:rPr lang="en" sz="1100" dirty="0">
                          <a:solidFill>
                            <a:schemeClr val="accent5"/>
                          </a:solidFill>
                        </a:rPr>
                        <a:t>Capital expenditures are any buildings, land or improvements that add value to the property, and are the responsibility of the school district general fund or another non-federal funding source. Permanent structural (including permanent greenhouses) and wiring upgrades, buildings, concrete slabs and land, accommodation upgrades, safety rails, ramps and guards are considered capital expenditures, and may not be purchased with Perkins federal funding per EDGAR e.C.F.R. 200.439.</a:t>
                      </a:r>
                      <a:endParaRPr sz="1100" dirty="0">
                        <a:solidFill>
                          <a:schemeClr val="accent5"/>
                        </a:solidFill>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26e36c4859c_0_49">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g26e36c4859c_0_49">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g26e36c4859c_0_49">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0" name="Google Shape;140;g26e36c4859c_0_4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831837" y="4707026"/>
            <a:ext cx="3480325" cy="360275"/>
          </a:xfrm>
          <a:prstGeom prst="rect">
            <a:avLst/>
          </a:prstGeom>
          <a:noFill/>
          <a:ln>
            <a:noFill/>
          </a:ln>
        </p:spPr>
      </p:pic>
      <p:sp>
        <p:nvSpPr>
          <p:cNvPr id="141" name="Google Shape;141;g26e36c4859c_0_49"/>
          <p:cNvSpPr txBox="1"/>
          <p:nvPr/>
        </p:nvSpPr>
        <p:spPr>
          <a:xfrm>
            <a:off x="100800" y="-76525"/>
            <a:ext cx="8942400" cy="736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en" sz="2400" dirty="0">
                <a:solidFill>
                  <a:srgbClr val="FF9900"/>
                </a:solidFill>
                <a:latin typeface="Roboto"/>
                <a:ea typeface="Roboto"/>
                <a:cs typeface="Roboto"/>
                <a:sym typeface="Roboto"/>
              </a:rPr>
              <a:t>Perkins Funding for New Job Positions</a:t>
            </a:r>
            <a:endParaRPr sz="2400" dirty="0">
              <a:solidFill>
                <a:srgbClr val="FF9900"/>
              </a:solidFill>
              <a:latin typeface="Roboto"/>
              <a:ea typeface="Roboto"/>
              <a:cs typeface="Roboto"/>
              <a:sym typeface="Roboto"/>
            </a:endParaRPr>
          </a:p>
          <a:p>
            <a:pPr marL="0" marR="0" lvl="0" indent="0" algn="ctr" rtl="0">
              <a:lnSpc>
                <a:spcPct val="100000"/>
              </a:lnSpc>
              <a:spcBef>
                <a:spcPts val="0"/>
              </a:spcBef>
              <a:spcAft>
                <a:spcPts val="0"/>
              </a:spcAft>
              <a:buClr>
                <a:schemeClr val="dk1"/>
              </a:buClr>
              <a:buSzPts val="1100"/>
              <a:buFont typeface="Arial"/>
              <a:buNone/>
            </a:pPr>
            <a:endParaRPr sz="2400" b="0" i="0" u="none" strike="noStrike" cap="none" dirty="0">
              <a:solidFill>
                <a:srgbClr val="FF9900"/>
              </a:solidFill>
              <a:latin typeface="Roboto"/>
              <a:ea typeface="Roboto"/>
              <a:cs typeface="Roboto"/>
              <a:sym typeface="Roboto"/>
            </a:endParaRPr>
          </a:p>
          <a:p>
            <a:pPr marL="0" marR="0" lvl="0" indent="0" algn="r" rtl="0">
              <a:lnSpc>
                <a:spcPct val="100000"/>
              </a:lnSpc>
              <a:spcBef>
                <a:spcPts val="0"/>
              </a:spcBef>
              <a:spcAft>
                <a:spcPts val="0"/>
              </a:spcAft>
              <a:buClr>
                <a:schemeClr val="dk1"/>
              </a:buClr>
              <a:buSzPts val="1100"/>
              <a:buFont typeface="Arial"/>
              <a:buNone/>
            </a:pPr>
            <a:endParaRPr sz="2400" b="0" i="0" u="none" strike="noStrike" cap="none" dirty="0">
              <a:solidFill>
                <a:srgbClr val="FF9900"/>
              </a:solidFill>
              <a:latin typeface="Roboto"/>
              <a:ea typeface="Roboto"/>
              <a:cs typeface="Roboto"/>
              <a:sym typeface="Roboto"/>
            </a:endParaRPr>
          </a:p>
          <a:p>
            <a:pPr marL="0" marR="0" lvl="0" indent="0" algn="r"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Roboto"/>
              <a:ea typeface="Roboto"/>
              <a:cs typeface="Roboto"/>
              <a:sym typeface="Roboto"/>
            </a:endParaRPr>
          </a:p>
          <a:p>
            <a:pPr marL="0" marR="0" lvl="0" indent="0" algn="r"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Roboto"/>
              <a:ea typeface="Roboto"/>
              <a:cs typeface="Roboto"/>
              <a:sym typeface="Roboto"/>
            </a:endParaRPr>
          </a:p>
        </p:txBody>
      </p:sp>
      <p:sp>
        <p:nvSpPr>
          <p:cNvPr id="142" name="Google Shape;142;g26e36c4859c_0_49">
            <a:extLst>
              <a:ext uri="{C183D7F6-B498-43B3-948B-1728B52AA6E4}">
                <adec:decorative xmlns:adec="http://schemas.microsoft.com/office/drawing/2017/decorative" val="1"/>
              </a:ext>
            </a:extLst>
          </p:cNvPr>
          <p:cNvSpPr txBox="1">
            <a:spLocks noGrp="1"/>
          </p:cNvSpPr>
          <p:nvPr>
            <p:ph type="body" idx="1"/>
          </p:nvPr>
        </p:nvSpPr>
        <p:spPr>
          <a:xfrm>
            <a:off x="75475" y="659975"/>
            <a:ext cx="8809800" cy="4047000"/>
          </a:xfrm>
          <a:prstGeom prst="rect">
            <a:avLst/>
          </a:prstGeom>
          <a:noFill/>
          <a:ln>
            <a:noFill/>
          </a:ln>
        </p:spPr>
        <p:txBody>
          <a:bodyPr spcFirstLastPara="1" wrap="square" lIns="91425" tIns="91425" rIns="91425" bIns="91425" anchor="t" anchorCtr="0">
            <a:noAutofit/>
          </a:bodyPr>
          <a:lstStyle/>
          <a:p>
            <a:pPr marL="457200" lvl="0" indent="0" algn="ctr" rtl="0">
              <a:lnSpc>
                <a:spcPct val="150000"/>
              </a:lnSpc>
              <a:spcBef>
                <a:spcPts val="0"/>
              </a:spcBef>
              <a:spcAft>
                <a:spcPts val="0"/>
              </a:spcAft>
              <a:buSzPts val="1800"/>
              <a:buNone/>
            </a:pPr>
            <a:endParaRPr sz="1900" b="1">
              <a:solidFill>
                <a:schemeClr val="accent5"/>
              </a:solidFill>
            </a:endParaRPr>
          </a:p>
          <a:p>
            <a:pPr marL="0" lvl="0" indent="0" algn="ctr" rtl="0">
              <a:lnSpc>
                <a:spcPct val="150000"/>
              </a:lnSpc>
              <a:spcBef>
                <a:spcPts val="0"/>
              </a:spcBef>
              <a:spcAft>
                <a:spcPts val="0"/>
              </a:spcAft>
              <a:buSzPts val="1800"/>
              <a:buNone/>
            </a:pPr>
            <a:endParaRPr sz="1000"/>
          </a:p>
          <a:p>
            <a:pPr marL="0" lvl="0" indent="0" algn="ctr" rtl="0">
              <a:lnSpc>
                <a:spcPct val="150000"/>
              </a:lnSpc>
              <a:spcBef>
                <a:spcPts val="0"/>
              </a:spcBef>
              <a:spcAft>
                <a:spcPts val="0"/>
              </a:spcAft>
              <a:buSzPts val="1800"/>
              <a:buNone/>
            </a:pPr>
            <a:endParaRPr sz="1600"/>
          </a:p>
          <a:p>
            <a:pPr marL="0" lvl="0" indent="0" algn="ctr" rtl="0">
              <a:lnSpc>
                <a:spcPct val="150000"/>
              </a:lnSpc>
              <a:spcBef>
                <a:spcPts val="0"/>
              </a:spcBef>
              <a:spcAft>
                <a:spcPts val="0"/>
              </a:spcAft>
              <a:buSzPts val="1800"/>
              <a:buNone/>
            </a:pPr>
            <a:endParaRPr sz="1600"/>
          </a:p>
          <a:p>
            <a:pPr marL="0" lvl="0" indent="0" algn="ctr" rtl="0">
              <a:lnSpc>
                <a:spcPct val="150000"/>
              </a:lnSpc>
              <a:spcBef>
                <a:spcPts val="0"/>
              </a:spcBef>
              <a:spcAft>
                <a:spcPts val="0"/>
              </a:spcAft>
              <a:buSzPts val="1800"/>
              <a:buNone/>
            </a:pPr>
            <a:endParaRPr sz="1600"/>
          </a:p>
          <a:p>
            <a:pPr marL="0" lvl="0" indent="0" algn="l" rtl="0">
              <a:lnSpc>
                <a:spcPct val="150000"/>
              </a:lnSpc>
              <a:spcBef>
                <a:spcPts val="0"/>
              </a:spcBef>
              <a:spcAft>
                <a:spcPts val="0"/>
              </a:spcAft>
              <a:buSzPts val="1800"/>
              <a:buNone/>
            </a:pPr>
            <a:endParaRPr sz="1500" b="1">
              <a:solidFill>
                <a:schemeClr val="dk1"/>
              </a:solidFill>
            </a:endParaRPr>
          </a:p>
          <a:p>
            <a:pPr marL="0" lvl="0" indent="0" algn="ctr" rtl="0">
              <a:lnSpc>
                <a:spcPct val="150000"/>
              </a:lnSpc>
              <a:spcBef>
                <a:spcPts val="0"/>
              </a:spcBef>
              <a:spcAft>
                <a:spcPts val="0"/>
              </a:spcAft>
              <a:buSzPts val="1800"/>
              <a:buNone/>
            </a:pPr>
            <a:endParaRPr sz="1600"/>
          </a:p>
        </p:txBody>
      </p:sp>
      <p:sp>
        <p:nvSpPr>
          <p:cNvPr id="143" name="Google Shape;143;g26e36c4859c_0_49"/>
          <p:cNvSpPr txBox="1"/>
          <p:nvPr/>
        </p:nvSpPr>
        <p:spPr>
          <a:xfrm>
            <a:off x="100800" y="736475"/>
            <a:ext cx="9144000" cy="446273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2000" b="0" i="0" u="none" strike="noStrike" cap="none" dirty="0">
                <a:solidFill>
                  <a:schemeClr val="dk1"/>
                </a:solidFill>
                <a:latin typeface="Arial"/>
                <a:ea typeface="Arial"/>
                <a:cs typeface="Arial"/>
                <a:sym typeface="Arial"/>
              </a:rPr>
              <a:t>Keep Perkins Funding Eligible</a:t>
            </a:r>
          </a:p>
          <a:p>
            <a:pPr marL="0" marR="0" lvl="0" indent="0" algn="ctr" rtl="0">
              <a:lnSpc>
                <a:spcPct val="100000"/>
              </a:lnSpc>
              <a:spcBef>
                <a:spcPts val="0"/>
              </a:spcBef>
              <a:spcAft>
                <a:spcPts val="0"/>
              </a:spcAft>
              <a:buClr>
                <a:srgbClr val="000000"/>
              </a:buClr>
              <a:buSzPts val="1400"/>
              <a:buFont typeface="Arial"/>
              <a:buNone/>
            </a:pPr>
            <a:endParaRPr sz="2000" b="0" i="0" u="none" strike="noStrike" cap="none" dirty="0">
              <a:solidFill>
                <a:schemeClr val="dk1"/>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Arial"/>
              <a:buChar char="●"/>
            </a:pPr>
            <a:r>
              <a:rPr lang="en" sz="1600" dirty="0">
                <a:solidFill>
                  <a:schemeClr val="dk1"/>
                </a:solidFill>
              </a:rPr>
              <a:t>U</a:t>
            </a:r>
            <a:r>
              <a:rPr lang="en" sz="1600" b="0" i="0" u="none" strike="noStrike" cap="none" dirty="0">
                <a:solidFill>
                  <a:schemeClr val="dk1"/>
                </a:solidFill>
                <a:latin typeface="Arial"/>
                <a:ea typeface="Arial"/>
                <a:cs typeface="Arial"/>
                <a:sym typeface="Arial"/>
              </a:rPr>
              <a:t>se Perkins for salaries </a:t>
            </a:r>
            <a:r>
              <a:rPr lang="en" sz="1600" dirty="0">
                <a:solidFill>
                  <a:schemeClr val="dk1"/>
                </a:solidFill>
              </a:rPr>
              <a:t>when creating </a:t>
            </a:r>
            <a:r>
              <a:rPr lang="en" sz="1600" b="0" i="0" u="none" strike="noStrike" cap="none" dirty="0">
                <a:solidFill>
                  <a:schemeClr val="dk1"/>
                </a:solidFill>
                <a:latin typeface="Arial"/>
                <a:ea typeface="Arial"/>
                <a:cs typeface="Arial"/>
                <a:sym typeface="Arial"/>
              </a:rPr>
              <a:t>new position</a:t>
            </a:r>
            <a:r>
              <a:rPr lang="en-US" sz="1600" b="0" i="0" u="none" strike="noStrike" cap="none" dirty="0">
                <a:solidFill>
                  <a:schemeClr val="dk1"/>
                </a:solidFill>
                <a:latin typeface="Arial"/>
                <a:ea typeface="Arial"/>
                <a:cs typeface="Arial"/>
                <a:sym typeface="Arial"/>
              </a:rPr>
              <a:t>s </a:t>
            </a:r>
            <a:r>
              <a:rPr lang="en-US" sz="1600" dirty="0">
                <a:solidFill>
                  <a:schemeClr val="dk1"/>
                </a:solidFill>
              </a:rPr>
              <a:t>to a</a:t>
            </a:r>
            <a:r>
              <a:rPr lang="en" sz="1600" dirty="0">
                <a:solidFill>
                  <a:schemeClr val="dk1"/>
                </a:solidFill>
              </a:rPr>
              <a:t>void future supplanting issues.</a:t>
            </a:r>
          </a:p>
          <a:p>
            <a:pPr marL="152400" lvl="0" algn="l" rtl="0">
              <a:spcBef>
                <a:spcPts val="0"/>
              </a:spcBef>
              <a:spcAft>
                <a:spcPts val="0"/>
              </a:spcAft>
              <a:buClr>
                <a:schemeClr val="dk1"/>
              </a:buClr>
              <a:buSzPts val="1200"/>
            </a:pPr>
            <a:endParaRPr sz="1600" dirty="0">
              <a:solidFill>
                <a:schemeClr val="dk1"/>
              </a:solidFill>
            </a:endParaRPr>
          </a:p>
          <a:p>
            <a:pPr marL="457200" lvl="0" indent="-304800" algn="l" rtl="0">
              <a:spcBef>
                <a:spcPts val="0"/>
              </a:spcBef>
              <a:spcAft>
                <a:spcPts val="0"/>
              </a:spcAft>
              <a:buClr>
                <a:schemeClr val="dk1"/>
              </a:buClr>
              <a:buSzPts val="1200"/>
              <a:buChar char="●"/>
            </a:pPr>
            <a:r>
              <a:rPr lang="en" dirty="0">
                <a:solidFill>
                  <a:schemeClr val="dk1"/>
                </a:solidFill>
              </a:rPr>
              <a:t>Salaried or Hourly, Off-contract, Stipend or Extra duty pay</a:t>
            </a:r>
            <a:endParaRPr sz="1600" dirty="0">
              <a:solidFill>
                <a:schemeClr val="dk1"/>
              </a:solidFill>
            </a:endParaRPr>
          </a:p>
          <a:p>
            <a:pPr marL="914400" lvl="1" indent="-298450" algn="l" rtl="0">
              <a:spcBef>
                <a:spcPts val="0"/>
              </a:spcBef>
              <a:spcAft>
                <a:spcPts val="0"/>
              </a:spcAft>
              <a:buClr>
                <a:schemeClr val="dk1"/>
              </a:buClr>
              <a:buSzPts val="1100"/>
              <a:buChar char="○"/>
            </a:pPr>
            <a:r>
              <a:rPr lang="en" dirty="0">
                <a:solidFill>
                  <a:schemeClr val="dk1"/>
                </a:solidFill>
              </a:rPr>
              <a:t>CTSO Advising positions for newly developed CTSOs</a:t>
            </a:r>
            <a:endParaRPr dirty="0">
              <a:solidFill>
                <a:schemeClr val="dk1"/>
              </a:solidFill>
            </a:endParaRPr>
          </a:p>
          <a:p>
            <a:pPr marL="914400" lvl="1" indent="-298450" algn="l" rtl="0">
              <a:spcBef>
                <a:spcPts val="0"/>
              </a:spcBef>
              <a:spcAft>
                <a:spcPts val="0"/>
              </a:spcAft>
              <a:buClr>
                <a:schemeClr val="dk1"/>
              </a:buClr>
              <a:buSzPts val="1100"/>
              <a:buChar char="○"/>
            </a:pPr>
            <a:r>
              <a:rPr lang="en" dirty="0">
                <a:solidFill>
                  <a:schemeClr val="dk1"/>
                </a:solidFill>
              </a:rPr>
              <a:t>CLNA development and evaluation</a:t>
            </a:r>
            <a:endParaRPr dirty="0">
              <a:solidFill>
                <a:schemeClr val="dk1"/>
              </a:solidFill>
            </a:endParaRPr>
          </a:p>
          <a:p>
            <a:pPr marL="914400" lvl="1" indent="-298450" algn="l" rtl="0">
              <a:spcBef>
                <a:spcPts val="0"/>
              </a:spcBef>
              <a:spcAft>
                <a:spcPts val="0"/>
              </a:spcAft>
              <a:buClr>
                <a:schemeClr val="dk1"/>
              </a:buClr>
              <a:buSzPts val="1100"/>
              <a:buChar char="○"/>
            </a:pPr>
            <a:r>
              <a:rPr lang="en" dirty="0">
                <a:solidFill>
                  <a:schemeClr val="dk1"/>
                </a:solidFill>
              </a:rPr>
              <a:t>Work-based Learning</a:t>
            </a:r>
            <a:endParaRPr dirty="0">
              <a:solidFill>
                <a:schemeClr val="dk1"/>
              </a:solidFill>
            </a:endParaRPr>
          </a:p>
          <a:p>
            <a:pPr marL="914400" lvl="1" indent="-298450" algn="l" rtl="0">
              <a:spcBef>
                <a:spcPts val="0"/>
              </a:spcBef>
              <a:spcAft>
                <a:spcPts val="0"/>
              </a:spcAft>
              <a:buClr>
                <a:schemeClr val="dk1"/>
              </a:buClr>
              <a:buSzPts val="1100"/>
              <a:buChar char="○"/>
            </a:pPr>
            <a:r>
              <a:rPr lang="en" dirty="0">
                <a:solidFill>
                  <a:schemeClr val="dk1"/>
                </a:solidFill>
              </a:rPr>
              <a:t>Postsecondary Initiatives</a:t>
            </a:r>
            <a:endParaRPr dirty="0">
              <a:solidFill>
                <a:schemeClr val="dk1"/>
              </a:solidFill>
            </a:endParaRPr>
          </a:p>
          <a:p>
            <a:pPr marL="914400" lvl="1" indent="-298450" algn="l" rtl="0">
              <a:spcBef>
                <a:spcPts val="0"/>
              </a:spcBef>
              <a:spcAft>
                <a:spcPts val="0"/>
              </a:spcAft>
              <a:buClr>
                <a:schemeClr val="dk1"/>
              </a:buClr>
              <a:buSzPts val="1100"/>
              <a:buChar char="○"/>
            </a:pPr>
            <a:r>
              <a:rPr lang="en" dirty="0">
                <a:solidFill>
                  <a:schemeClr val="dk1"/>
                </a:solidFill>
              </a:rPr>
              <a:t>Strategic Partnerships</a:t>
            </a:r>
            <a:endParaRPr dirty="0">
              <a:solidFill>
                <a:schemeClr val="dk1"/>
              </a:solidFill>
            </a:endParaRPr>
          </a:p>
          <a:p>
            <a:pPr marL="914400" lvl="1" indent="-298450" algn="l" rtl="0">
              <a:spcBef>
                <a:spcPts val="0"/>
              </a:spcBef>
              <a:spcAft>
                <a:spcPts val="0"/>
              </a:spcAft>
              <a:buClr>
                <a:schemeClr val="dk1"/>
              </a:buClr>
              <a:buSzPts val="1100"/>
              <a:buChar char="○"/>
            </a:pPr>
            <a:r>
              <a:rPr lang="en" dirty="0">
                <a:solidFill>
                  <a:schemeClr val="dk1"/>
                </a:solidFill>
              </a:rPr>
              <a:t>Apprenticeships </a:t>
            </a:r>
            <a:endParaRPr dirty="0">
              <a:solidFill>
                <a:schemeClr val="dk1"/>
              </a:solidFill>
            </a:endParaRPr>
          </a:p>
          <a:p>
            <a:pPr marL="914400" lvl="1" indent="-298450" algn="l" rtl="0">
              <a:spcBef>
                <a:spcPts val="0"/>
              </a:spcBef>
              <a:spcAft>
                <a:spcPts val="0"/>
              </a:spcAft>
              <a:buClr>
                <a:schemeClr val="dk1"/>
              </a:buClr>
              <a:buSzPts val="1100"/>
              <a:buChar char="○"/>
            </a:pPr>
            <a:r>
              <a:rPr lang="en" dirty="0">
                <a:solidFill>
                  <a:schemeClr val="dk1"/>
                </a:solidFill>
              </a:rPr>
              <a:t>ICAP</a:t>
            </a:r>
            <a:endParaRPr dirty="0">
              <a:solidFill>
                <a:schemeClr val="dk1"/>
              </a:solidFill>
            </a:endParaRPr>
          </a:p>
          <a:p>
            <a:pPr marL="914400" lvl="1" indent="-298450" algn="l" rtl="0">
              <a:spcBef>
                <a:spcPts val="0"/>
              </a:spcBef>
              <a:spcAft>
                <a:spcPts val="0"/>
              </a:spcAft>
              <a:buClr>
                <a:schemeClr val="dk1"/>
              </a:buClr>
              <a:buSzPts val="1100"/>
              <a:buChar char="○"/>
            </a:pPr>
            <a:r>
              <a:rPr lang="en" dirty="0">
                <a:solidFill>
                  <a:schemeClr val="dk1"/>
                </a:solidFill>
              </a:rPr>
              <a:t>Research and Concentrator retention strategies</a:t>
            </a:r>
            <a:endParaRPr dirty="0">
              <a:solidFill>
                <a:schemeClr val="dk1"/>
              </a:solidFill>
            </a:endParaRPr>
          </a:p>
          <a:p>
            <a:pPr marL="914400" lvl="1" indent="-298450" algn="l" rtl="0">
              <a:spcBef>
                <a:spcPts val="0"/>
              </a:spcBef>
              <a:spcAft>
                <a:spcPts val="0"/>
              </a:spcAft>
              <a:buClr>
                <a:schemeClr val="dk1"/>
              </a:buClr>
              <a:buSzPts val="1100"/>
              <a:buChar char="○"/>
            </a:pPr>
            <a:r>
              <a:rPr lang="en" dirty="0">
                <a:solidFill>
                  <a:schemeClr val="dk1"/>
                </a:solidFill>
              </a:rPr>
              <a:t>Social media</a:t>
            </a:r>
            <a:endParaRPr dirty="0">
              <a:solidFill>
                <a:schemeClr val="dk1"/>
              </a:solidFill>
            </a:endParaRPr>
          </a:p>
          <a:p>
            <a:pPr marL="914400" lvl="1" indent="-298450" algn="l" rtl="0">
              <a:spcBef>
                <a:spcPts val="0"/>
              </a:spcBef>
              <a:spcAft>
                <a:spcPts val="0"/>
              </a:spcAft>
              <a:buClr>
                <a:schemeClr val="dk1"/>
              </a:buClr>
              <a:buSzPts val="1100"/>
              <a:buChar char="○"/>
            </a:pPr>
            <a:r>
              <a:rPr lang="en" dirty="0">
                <a:solidFill>
                  <a:schemeClr val="dk1"/>
                </a:solidFill>
              </a:rPr>
              <a:t>CTE mentorships</a:t>
            </a:r>
            <a:endParaRPr dirty="0">
              <a:solidFill>
                <a:schemeClr val="dk1"/>
              </a:solidFill>
            </a:endParaRPr>
          </a:p>
          <a:p>
            <a:pPr marL="914400" lvl="1" indent="-298450" algn="l" rtl="0">
              <a:spcBef>
                <a:spcPts val="0"/>
              </a:spcBef>
              <a:spcAft>
                <a:spcPts val="0"/>
              </a:spcAft>
              <a:buClr>
                <a:schemeClr val="dk1"/>
              </a:buClr>
              <a:buSzPts val="1100"/>
              <a:buChar char="○"/>
            </a:pPr>
            <a:r>
              <a:rPr lang="en" dirty="0">
                <a:solidFill>
                  <a:schemeClr val="dk1"/>
                </a:solidFill>
              </a:rPr>
              <a:t>Student led initiatives, entrepreneurship</a:t>
            </a:r>
            <a:endParaRPr dirty="0">
              <a:solidFill>
                <a:schemeClr val="dk1"/>
              </a:solidFill>
            </a:endParaRPr>
          </a:p>
          <a:p>
            <a:pPr marL="0" lvl="0" indent="0" algn="l" rtl="0">
              <a:spcBef>
                <a:spcPts val="0"/>
              </a:spcBef>
              <a:spcAft>
                <a:spcPts val="0"/>
              </a:spcAft>
              <a:buNone/>
            </a:pPr>
            <a:endParaRPr dirty="0">
              <a:solidFill>
                <a:schemeClr val="dk1"/>
              </a:solidFill>
            </a:endParaRPr>
          </a:p>
          <a:p>
            <a:pPr marL="914400" lvl="0" indent="0" algn="l" rtl="0">
              <a:spcBef>
                <a:spcPts val="0"/>
              </a:spcBef>
              <a:spcAft>
                <a:spcPts val="0"/>
              </a:spcAft>
              <a:buNone/>
            </a:pPr>
            <a:endParaRPr sz="1200" dirty="0">
              <a:solidFill>
                <a:schemeClr val="dk1"/>
              </a:solidFill>
            </a:endParaRPr>
          </a:p>
          <a:p>
            <a:pPr marL="0" marR="0" lvl="0" indent="0" algn="l" rtl="0">
              <a:lnSpc>
                <a:spcPct val="100000"/>
              </a:lnSpc>
              <a:spcBef>
                <a:spcPts val="0"/>
              </a:spcBef>
              <a:spcAft>
                <a:spcPts val="0"/>
              </a:spcAft>
              <a:buNone/>
            </a:pPr>
            <a:endParaRPr sz="1200" b="0" i="0" u="none" strike="noStrike" cap="none" dirty="0">
              <a:solidFill>
                <a:srgbClr val="FF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1485</TotalTime>
  <Words>2107</Words>
  <Application>Microsoft Office PowerPoint</Application>
  <PresentationFormat>On-screen Show (16:9)</PresentationFormat>
  <Paragraphs>265</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Times New Roman</vt:lpstr>
      <vt:lpstr>Roboto Medium</vt:lpstr>
      <vt:lpstr>Arial</vt:lpstr>
      <vt:lpstr>Calibri</vt:lpstr>
      <vt:lpstr>Roboto Light</vt:lpstr>
      <vt:lpstr>Courier New</vt:lpstr>
      <vt:lpstr>Roboto</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Vybiral, Amy [IDOE]</dc:creator>
  <cp:lastModifiedBy>Albers, Lisa [IDOE]</cp:lastModifiedBy>
  <cp:revision>9</cp:revision>
  <dcterms:modified xsi:type="dcterms:W3CDTF">2024-04-15T20:52:58Z</dcterms:modified>
</cp:coreProperties>
</file>