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5143500" type="screen16x9"/>
  <p:notesSz cx="6858000" cy="9144000"/>
  <p:embeddedFontLst>
    <p:embeddedFont>
      <p:font typeface="Proxima Nova"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sy L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32" autoAdjust="0"/>
  </p:normalViewPr>
  <p:slideViewPr>
    <p:cSldViewPr snapToGrid="0">
      <p:cViewPr varScale="1">
        <p:scale>
          <a:sx n="135" d="100"/>
          <a:sy n="135" d="100"/>
        </p:scale>
        <p:origin x="28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Thank you for joining me for this brief webinar on Preschool and ACHIEVE-Reminders and Tips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6cdea6d26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6cdea6d26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i="1">
                <a:solidFill>
                  <a:schemeClr val="dk1"/>
                </a:solidFill>
                <a:latin typeface="Proxima Nova"/>
                <a:ea typeface="Proxima Nova"/>
                <a:cs typeface="Proxima Nova"/>
                <a:sym typeface="Proxima Nova"/>
              </a:rPr>
              <a:t>Examples could include: </a:t>
            </a:r>
            <a:endParaRPr sz="1200" b="1" i="1">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Font typeface="Proxima Nova"/>
              <a:buChar char="●"/>
            </a:pPr>
            <a:r>
              <a:rPr lang="en" sz="1200" i="1">
                <a:solidFill>
                  <a:schemeClr val="dk1"/>
                </a:solidFill>
                <a:latin typeface="Proxima Nova"/>
                <a:ea typeface="Proxima Nova"/>
                <a:cs typeface="Proxima Nova"/>
                <a:sym typeface="Proxima Nova"/>
              </a:rPr>
              <a:t>Statewide Voluntary Preschool Programs operated by Districts and Community Partners</a:t>
            </a:r>
            <a:endParaRPr sz="1200" i="1">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Font typeface="Proxima Nova"/>
              <a:buChar char="●"/>
            </a:pPr>
            <a:r>
              <a:rPr lang="en" sz="1200" i="1">
                <a:solidFill>
                  <a:schemeClr val="dk1"/>
                </a:solidFill>
                <a:latin typeface="Proxima Nova"/>
                <a:ea typeface="Proxima Nova"/>
                <a:cs typeface="Proxima Nova"/>
                <a:sym typeface="Proxima Nova"/>
              </a:rPr>
              <a:t>Head Start Programs</a:t>
            </a:r>
            <a:endParaRPr sz="1200" i="1">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Font typeface="Proxima Nova"/>
              <a:buChar char="●"/>
            </a:pPr>
            <a:r>
              <a:rPr lang="en" sz="1200" i="1">
                <a:solidFill>
                  <a:schemeClr val="dk1"/>
                </a:solidFill>
                <a:latin typeface="Proxima Nova"/>
                <a:ea typeface="Proxima Nova"/>
                <a:cs typeface="Proxima Nova"/>
                <a:sym typeface="Proxima Nova"/>
              </a:rPr>
              <a:t>Shared Visions Preschools</a:t>
            </a:r>
            <a:endParaRPr sz="1200" i="1">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Font typeface="Proxima Nova"/>
              <a:buChar char="●"/>
            </a:pPr>
            <a:r>
              <a:rPr lang="en" sz="1200" i="1">
                <a:solidFill>
                  <a:schemeClr val="dk1"/>
                </a:solidFill>
                <a:latin typeface="Proxima Nova"/>
                <a:ea typeface="Proxima Nova"/>
                <a:cs typeface="Proxima Nova"/>
                <a:sym typeface="Proxima Nova"/>
              </a:rPr>
              <a:t>Preschool Programs operated by community organizations</a:t>
            </a:r>
            <a:endParaRPr sz="1200" i="1">
              <a:solidFill>
                <a:schemeClr val="dk1"/>
              </a:solidFill>
              <a:latin typeface="Proxima Nova"/>
              <a:ea typeface="Proxima Nova"/>
              <a:cs typeface="Proxima Nova"/>
              <a:sym typeface="Proxima Nova"/>
            </a:endParaRPr>
          </a:p>
          <a:p>
            <a:pPr marL="457200" lvl="0" indent="-304800" algn="l" rtl="0">
              <a:lnSpc>
                <a:spcPct val="115000"/>
              </a:lnSpc>
              <a:spcBef>
                <a:spcPts val="0"/>
              </a:spcBef>
              <a:spcAft>
                <a:spcPts val="0"/>
              </a:spcAft>
              <a:buClr>
                <a:schemeClr val="dk1"/>
              </a:buClr>
              <a:buSzPts val="1200"/>
              <a:buFont typeface="Proxima Nova"/>
              <a:buChar char="●"/>
            </a:pPr>
            <a:r>
              <a:rPr lang="en" sz="1200" i="1">
                <a:solidFill>
                  <a:schemeClr val="dk1"/>
                </a:solidFill>
                <a:latin typeface="Proxima Nova"/>
                <a:ea typeface="Proxima Nova"/>
                <a:cs typeface="Proxima Nova"/>
                <a:sym typeface="Proxima Nova"/>
              </a:rPr>
              <a:t>Child Care Centers licensed by the Iowa Department of Human Services (DHS)</a:t>
            </a:r>
            <a:endParaRPr sz="1200" i="1">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200" i="1">
                <a:solidFill>
                  <a:schemeClr val="dk1"/>
                </a:solidFill>
                <a:latin typeface="Proxima Nova"/>
                <a:ea typeface="Proxima Nova"/>
                <a:cs typeface="Proxima Nova"/>
                <a:sym typeface="Proxima Nova"/>
              </a:rPr>
              <a:t>Examples that are NOT INCLUDED: child development homes, library story times, or informal playgroups</a:t>
            </a:r>
            <a:endParaRPr sz="1200" i="1">
              <a:solidFill>
                <a:schemeClr val="dk1"/>
              </a:solidFill>
              <a:latin typeface="Proxima Nova"/>
              <a:ea typeface="Proxima Nova"/>
              <a:cs typeface="Proxima Nova"/>
              <a:sym typeface="Proxima No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bfe451788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bfe451788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chemeClr val="dk1"/>
                </a:solidFill>
              </a:rPr>
              <a:t>This is the entry screen for the RECP and a reminder that it is located on the Learner Dashboard, not in the IEP itself.</a:t>
            </a:r>
            <a:endParaRPr sz="1300">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When you enter the RECP, you will see there are a few fields that are required, including the program type, which is a dropdown, the start date, which can be an estimate, and the frequency of the program, or how many hours per week</a:t>
            </a:r>
            <a:endParaRPr sz="1300">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Any RECP that is entered will be added to a table below. Teams will see an additional question in the table: Will attend RECP after IEP meeting? Yes/No?</a:t>
            </a:r>
            <a:endParaRPr sz="1300">
              <a:solidFill>
                <a:schemeClr val="dk1"/>
              </a:solidFill>
            </a:endParaRPr>
          </a:p>
          <a:p>
            <a:pPr marL="0" lvl="0" indent="0" algn="l" rtl="0">
              <a:spcBef>
                <a:spcPts val="0"/>
              </a:spcBef>
              <a:spcAft>
                <a:spcPts val="0"/>
              </a:spcAft>
              <a:buClr>
                <a:schemeClr val="dk1"/>
              </a:buClr>
              <a:buSzPts val="1100"/>
              <a:buFont typeface="Arial"/>
              <a:buNone/>
            </a:pPr>
            <a:r>
              <a:rPr lang="en" sz="1300">
                <a:solidFill>
                  <a:schemeClr val="dk1"/>
                </a:solidFill>
              </a:rPr>
              <a:t>Teams should not answer this question until after the IEP team decides where the learner will receive their services. There will be a prompt later in the system on the LRE page to go back and answer this question for all REPs entered.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6cdea6d2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6cdea6d2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There are a couple of frequently asked questions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6cdea6d26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6cdea6d26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bfe451788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bfe451788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The next important step in documenting the preschool environment is to consider the services the learner will be getting and if any of those services will be removed from general education or RECP</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This screen shows the services section of the IEP.</a:t>
            </a:r>
            <a:endParaRPr sz="1400" dirty="0"/>
          </a:p>
          <a:p>
            <a:pPr marL="0" lvl="0" indent="0" algn="l" rtl="0">
              <a:spcBef>
                <a:spcPts val="0"/>
              </a:spcBef>
              <a:spcAft>
                <a:spcPts val="0"/>
              </a:spcAft>
              <a:buNone/>
            </a:pPr>
            <a:r>
              <a:rPr lang="en" sz="1400" dirty="0"/>
              <a:t>After entering the service type, description, and frequency, the team indicates how much, if any, of the service is removed from an RECP</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bfe4517884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bfe4517884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Once all of the services have been entered, the Least Restrictive Environment, or LRE, section of the IEP can help teams verify accuracy.</a:t>
            </a:r>
            <a:endParaRPr sz="1300" dirty="0"/>
          </a:p>
          <a:p>
            <a:pPr marL="0" lvl="0" indent="0" algn="l" rtl="0">
              <a:spcBef>
                <a:spcPts val="0"/>
              </a:spcBef>
              <a:spcAft>
                <a:spcPts val="0"/>
              </a:spcAft>
              <a:buNone/>
            </a:pPr>
            <a:endParaRPr sz="1300" dirty="0"/>
          </a:p>
          <a:p>
            <a:pPr marL="0" lvl="0" indent="0" algn="l" rtl="0">
              <a:spcBef>
                <a:spcPts val="0"/>
              </a:spcBef>
              <a:spcAft>
                <a:spcPts val="0"/>
              </a:spcAft>
              <a:buNone/>
            </a:pPr>
            <a:r>
              <a:rPr lang="en" sz="1300" dirty="0"/>
              <a:t>The pie chart represents the percentage of services that within or outside of the RECP, based on the services entered as was just described</a:t>
            </a:r>
            <a:endParaRPr sz="1300" dirty="0"/>
          </a:p>
          <a:p>
            <a:pPr marL="0" lvl="0" indent="0" algn="l" rtl="0">
              <a:spcBef>
                <a:spcPts val="0"/>
              </a:spcBef>
              <a:spcAft>
                <a:spcPts val="0"/>
              </a:spcAft>
              <a:buNone/>
            </a:pPr>
            <a:r>
              <a:rPr lang="en" sz="1300" dirty="0"/>
              <a:t>click</a:t>
            </a:r>
            <a:endParaRPr sz="1300" dirty="0"/>
          </a:p>
          <a:p>
            <a:pPr marL="0" lvl="0" indent="0" algn="l" rtl="0">
              <a:spcBef>
                <a:spcPts val="0"/>
              </a:spcBef>
              <a:spcAft>
                <a:spcPts val="0"/>
              </a:spcAft>
              <a:buNone/>
            </a:pPr>
            <a:endParaRPr sz="1300" dirty="0"/>
          </a:p>
          <a:p>
            <a:pPr marL="0" lvl="0" indent="0" algn="l" rtl="0">
              <a:spcBef>
                <a:spcPts val="0"/>
              </a:spcBef>
              <a:spcAft>
                <a:spcPts val="0"/>
              </a:spcAft>
              <a:buNone/>
            </a:pPr>
            <a:r>
              <a:rPr lang="en" sz="1300" dirty="0"/>
              <a:t>Under the pie chart, there are two statements that teams will want to read carefully to make sure that they are correct. </a:t>
            </a:r>
            <a:endParaRPr sz="1300" dirty="0"/>
          </a:p>
          <a:p>
            <a:pPr marL="0" lvl="0" indent="0" algn="l" rtl="0">
              <a:spcBef>
                <a:spcPts val="0"/>
              </a:spcBef>
              <a:spcAft>
                <a:spcPts val="0"/>
              </a:spcAft>
              <a:buNone/>
            </a:pPr>
            <a:endParaRPr sz="1300" dirty="0"/>
          </a:p>
          <a:p>
            <a:pPr marL="0" lvl="0" indent="0" algn="l" rtl="0">
              <a:spcBef>
                <a:spcPts val="0"/>
              </a:spcBef>
              <a:spcAft>
                <a:spcPts val="0"/>
              </a:spcAft>
              <a:buNone/>
            </a:pPr>
            <a:r>
              <a:rPr lang="en" sz="1300" dirty="0"/>
              <a:t>The first statement represents the total number of hours the learner is going to attend an RECP. This is based on the RECPs that have been entered on the Learner Dashboard. If the learner is going to attend more than one RECP, such as child care for half the day and SWVPP the other half of the day, this statement should represent the total amount of hours of both those programs together. </a:t>
            </a:r>
            <a:endParaRPr sz="1300" dirty="0"/>
          </a:p>
          <a:p>
            <a:pPr marL="0" lvl="0" indent="0" algn="l" rtl="0">
              <a:spcBef>
                <a:spcPts val="0"/>
              </a:spcBef>
              <a:spcAft>
                <a:spcPts val="0"/>
              </a:spcAft>
              <a:buNone/>
            </a:pPr>
            <a:endParaRPr sz="1300" dirty="0"/>
          </a:p>
          <a:p>
            <a:pPr marL="0" lvl="0" indent="0" algn="l" rtl="0">
              <a:spcBef>
                <a:spcPts val="0"/>
              </a:spcBef>
              <a:spcAft>
                <a:spcPts val="0"/>
              </a:spcAft>
              <a:buNone/>
            </a:pPr>
            <a:r>
              <a:rPr lang="en" sz="1300" dirty="0"/>
              <a:t>The second statement is a description of the pie chart and is again based on the services previously entered and represents the total amount of services provided in and out of the an RECP environment</a:t>
            </a:r>
            <a:endParaRPr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c258b6fd9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c258b6fd9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If teams are seeing a red warning statement as is displayed here, then this is an indication that there is something wrong with what has been entered.</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In this example, you can see that the pie chart shows that 67% of the services are being provided in an RECP but the 1st statement under the pie chart states that the learner is attending an RECP 0 hours per week</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 The system recognizes that this does not match because if there are any services being provided in an RECP (the blue section of the pie chart), then there should be at least one RECP listed.  The red warning displays this statement for the team as a check to make sure everything is correct. Even if teams are not seeing the red warning, they should still verify accuracy of the two statements under the pie chart</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a:p>
            <a:pPr marL="0" lvl="0" indent="0" algn="l" rtl="0">
              <a:spcBef>
                <a:spcPts val="0"/>
              </a:spcBef>
              <a:spcAft>
                <a:spcPts val="0"/>
              </a:spcAft>
              <a:buNone/>
            </a:pPr>
            <a:endParaRPr sz="14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6cdea6d26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6cdea6d26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Under the red warning, the teams will see a question about whether or not the RECPs are correct and it shows a summary table of what is currently entered on the Learner Dashboard. </a:t>
            </a:r>
            <a:endParaRPr sz="1300" dirty="0"/>
          </a:p>
          <a:p>
            <a:pPr marL="0" lvl="0" indent="0" algn="l" rtl="0">
              <a:spcBef>
                <a:spcPts val="0"/>
              </a:spcBef>
              <a:spcAft>
                <a:spcPts val="0"/>
              </a:spcAft>
              <a:buNone/>
            </a:pPr>
            <a:endParaRPr sz="1300" dirty="0"/>
          </a:p>
          <a:p>
            <a:pPr marL="0" lvl="0" indent="0" algn="l" rtl="0">
              <a:spcBef>
                <a:spcPts val="0"/>
              </a:spcBef>
              <a:spcAft>
                <a:spcPts val="0"/>
              </a:spcAft>
              <a:buNone/>
            </a:pPr>
            <a:r>
              <a:rPr lang="en" sz="1300" dirty="0"/>
              <a:t>In this example you can see that an RECP has not yet been entered and that is okay, this is the point in the IEP team meeting process when teams will now want to discuss where the services will be provided. Once the team has agreed, the facilitator will go back to the Learner Dashboard to the RECP section on the Learner page and update any RECPs the learner is going to attend and then come back to this section to make sure it has been updated. Again, check the statement directly under the pie chart to make sure the hours have been updated and the new RECP is now reflected in the table, like this</a:t>
            </a:r>
            <a:endParaRPr sz="1300" dirty="0"/>
          </a:p>
          <a:p>
            <a:pPr marL="0" lvl="0" indent="0" algn="l" rtl="0">
              <a:spcBef>
                <a:spcPts val="0"/>
              </a:spcBef>
              <a:spcAft>
                <a:spcPts val="0"/>
              </a:spcAft>
              <a:buNone/>
            </a:pPr>
            <a:endParaRPr sz="1300" dirty="0"/>
          </a:p>
          <a:p>
            <a:pPr marL="0" lvl="0" indent="0" algn="l" rtl="0">
              <a:spcBef>
                <a:spcPts val="0"/>
              </a:spcBef>
              <a:spcAft>
                <a:spcPts val="0"/>
              </a:spcAft>
              <a:buNone/>
            </a:pPr>
            <a:endParaRPr sz="1300" dirty="0"/>
          </a:p>
          <a:p>
            <a:pPr marL="0" lvl="0" indent="0" algn="l" rtl="0">
              <a:spcBef>
                <a:spcPts val="0"/>
              </a:spcBef>
              <a:spcAft>
                <a:spcPts val="0"/>
              </a:spcAft>
              <a:buNone/>
            </a:pPr>
            <a:endParaRPr sz="13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6d25ca37e5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6d25ca37e5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You can see that the new RECP has been entered on the Learner Dashboard and is now in the summary table</a:t>
            </a:r>
            <a:endParaRPr sz="1300" dirty="0"/>
          </a:p>
          <a:p>
            <a:pPr marL="0" lvl="0" indent="0" algn="l" rtl="0">
              <a:spcBef>
                <a:spcPts val="0"/>
              </a:spcBef>
              <a:spcAft>
                <a:spcPts val="0"/>
              </a:spcAft>
              <a:buNone/>
            </a:pPr>
            <a:endParaRPr sz="1300" dirty="0"/>
          </a:p>
          <a:p>
            <a:pPr marL="0" lvl="0" indent="0" algn="l" rtl="0">
              <a:spcBef>
                <a:spcPts val="0"/>
              </a:spcBef>
              <a:spcAft>
                <a:spcPts val="0"/>
              </a:spcAft>
              <a:buNone/>
            </a:pPr>
            <a:r>
              <a:rPr lang="en" sz="1300" dirty="0"/>
              <a:t>And the statement under the pie chart has been updated with the number of hours the learner will be attending the RECP</a:t>
            </a:r>
            <a:endParaRPr sz="1300" dirty="0"/>
          </a:p>
          <a:p>
            <a:pPr marL="0" lvl="0" indent="0" algn="l" rtl="0">
              <a:spcBef>
                <a:spcPts val="0"/>
              </a:spcBef>
              <a:spcAft>
                <a:spcPts val="0"/>
              </a:spcAft>
              <a:buNone/>
            </a:pPr>
            <a:r>
              <a:rPr lang="en" sz="1300" dirty="0"/>
              <a:t>And the red warning has gone away</a:t>
            </a:r>
            <a:endParaRPr sz="13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6d25ca37e5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6d25ca37e5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One common misconception to point out is that…</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So in other words, the RECP hours are not factored into the pie chart calculations and the pie chart minutes are not factored into the RECP hours, these are two separate data points but we use them together to calculate the setting code so it’s very important that both are correct</a:t>
            </a: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b0e46c93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b0e46c93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500" dirty="0"/>
              <a:t>Here are the topics that will be covered during this webinar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c09a69e7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c09a69e7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We are going to take a look now at a few different questions that you might see as part of the LRE section in ACHIEVE. Since ACHIEVE is a dynamic system, the questions that are displayed are dependent on other information that has been entered into ACHIEVE. Please take a look at each of these questions and the scenarios of when you should or should not be seeing them because that will be another way to know if information in other areas, such as LRE and RECP have been entered accurately.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The first question you might see is ….</a:t>
            </a:r>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c09a69e7b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c09a69e7b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Another question you might see is….</a:t>
            </a:r>
            <a:endParaRPr sz="1500" dirty="0"/>
          </a:p>
          <a:p>
            <a:pPr marL="0" lvl="0" indent="0" algn="l" rtl="0">
              <a:spcBef>
                <a:spcPts val="0"/>
              </a:spcBef>
              <a:spcAft>
                <a:spcPts val="0"/>
              </a:spcAft>
              <a:buNone/>
            </a:pPr>
            <a:endParaRPr sz="1500" dirty="0"/>
          </a:p>
          <a:p>
            <a:pPr marL="0" lvl="0" indent="0" algn="l" rtl="0">
              <a:spcBef>
                <a:spcPts val="0"/>
              </a:spcBef>
              <a:spcAft>
                <a:spcPts val="0"/>
              </a:spcAft>
              <a:buNone/>
            </a:pPr>
            <a:r>
              <a:rPr lang="en" sz="1500" dirty="0"/>
              <a:t>An example of when you might answer no to this question would be if the learner was attending a child care program before the IEP team met, and as a result of the IEP, will no longer be attending that program but is now going to start attending a district preschool program. The team would answer “NO”, because the special education services are not going to be provided in the learner’s current RECP, the day care. The team would then explain why, which could include statements like “The child care program does not follow required program standards therefore the learner will begin attending the district preschool in order to received special education services” OR another example might be  “the parent has chosen to move the child from the child care program to the district preschool program”</a:t>
            </a:r>
            <a:endParaRPr sz="1500" dirty="0"/>
          </a:p>
          <a:p>
            <a:pPr marL="0" lvl="0" indent="0" algn="l" rtl="0">
              <a:spcBef>
                <a:spcPts val="0"/>
              </a:spcBef>
              <a:spcAft>
                <a:spcPts val="0"/>
              </a:spcAft>
              <a:buNone/>
            </a:pPr>
            <a:endParaRPr sz="1500" dirty="0"/>
          </a:p>
          <a:p>
            <a:pPr marL="0" lvl="0" indent="0" algn="l" rtl="0">
              <a:spcBef>
                <a:spcPts val="0"/>
              </a:spcBef>
              <a:spcAft>
                <a:spcPts val="0"/>
              </a:spcAft>
              <a:buNone/>
            </a:pPr>
            <a:r>
              <a:rPr lang="en" sz="1500" dirty="0"/>
              <a:t>There are a couple of additional questions that we are not going to review during this webinar but they are included in the quick reference sheet that goes along with this webinar, so please check them out there. </a:t>
            </a:r>
            <a:endParaRPr sz="15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c4057793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c4057793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A few additional reminders about Preschool Environments in ACHIEVE…</a:t>
            </a: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6cdea6d26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6cdea6d26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Next, we are going to briefly review a few important things to remember about PK to K transitions</a:t>
            </a: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6cdea6d26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6cdea6d26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Read slide</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Examples of those new team members might include</a:t>
            </a:r>
            <a:endParaRPr sz="1400" dirty="0"/>
          </a:p>
          <a:p>
            <a:pPr marL="0" lvl="0" indent="0" algn="l" rtl="0">
              <a:spcBef>
                <a:spcPts val="0"/>
              </a:spcBef>
              <a:spcAft>
                <a:spcPts val="0"/>
              </a:spcAft>
              <a:buNone/>
            </a:pPr>
            <a:r>
              <a:rPr lang="en" sz="1400" dirty="0"/>
              <a:t>Building principal, if different than preschool</a:t>
            </a:r>
            <a:endParaRPr sz="1400" dirty="0"/>
          </a:p>
          <a:p>
            <a:pPr marL="0" lvl="0" indent="0" algn="l" rtl="0">
              <a:spcBef>
                <a:spcPts val="0"/>
              </a:spcBef>
              <a:spcAft>
                <a:spcPts val="0"/>
              </a:spcAft>
              <a:buNone/>
            </a:pPr>
            <a:r>
              <a:rPr lang="en" sz="1400" dirty="0"/>
              <a:t>Receiving special education teacher or representative</a:t>
            </a:r>
            <a:endParaRPr sz="1400" dirty="0"/>
          </a:p>
          <a:p>
            <a:pPr marL="0" lvl="0" indent="0" algn="l" rtl="0">
              <a:spcBef>
                <a:spcPts val="0"/>
              </a:spcBef>
              <a:spcAft>
                <a:spcPts val="0"/>
              </a:spcAft>
              <a:buNone/>
            </a:pPr>
            <a:r>
              <a:rPr lang="en" sz="1400" dirty="0"/>
              <a:t>Receiving kindergarten teacher or representative</a:t>
            </a:r>
            <a:endParaRPr sz="1400" dirty="0"/>
          </a:p>
          <a:p>
            <a:pPr marL="0" lvl="0" indent="0" algn="l" rtl="0">
              <a:spcBef>
                <a:spcPts val="0"/>
              </a:spcBef>
              <a:spcAft>
                <a:spcPts val="0"/>
              </a:spcAft>
              <a:buNone/>
            </a:pPr>
            <a:r>
              <a:rPr lang="en" sz="1400" dirty="0"/>
              <a:t>And if applicable or different, the School-age AEA special education consultant</a:t>
            </a:r>
            <a:endParaRPr sz="1400" dirty="0"/>
          </a:p>
          <a:p>
            <a:pPr marL="0" lvl="0" indent="0" algn="l" rtl="0">
              <a:spcBef>
                <a:spcPts val="0"/>
              </a:spcBef>
              <a:spcAft>
                <a:spcPts val="0"/>
              </a:spcAft>
              <a:buNone/>
            </a:pPr>
            <a:r>
              <a:rPr lang="en" sz="1400" dirty="0"/>
              <a:t>Support Service providers (if different from current providers)</a:t>
            </a:r>
            <a:endParaRPr sz="1400" dirty="0"/>
          </a:p>
          <a:p>
            <a:pPr marL="0" lvl="0" indent="0" algn="l" rtl="0">
              <a:spcBef>
                <a:spcPts val="0"/>
              </a:spcBef>
              <a:spcAft>
                <a:spcPts val="0"/>
              </a:spcAft>
              <a:buNone/>
            </a:pPr>
            <a:r>
              <a:rPr lang="en" sz="1400" dirty="0"/>
              <a:t>And any Additional team members that will be involved in the implementation of the IEP in kindergarten</a:t>
            </a:r>
            <a:endParaRPr sz="1400" dirty="0"/>
          </a:p>
          <a:p>
            <a:pPr marL="0" lvl="0" indent="0" algn="l" rtl="0">
              <a:spcBef>
                <a:spcPts val="0"/>
              </a:spcBef>
              <a:spcAft>
                <a:spcPts val="0"/>
              </a:spcAft>
              <a:buNone/>
            </a:pPr>
            <a:endParaRPr sz="14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6cdea6d26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6cdea6d26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bfe451788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bfe451788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Our final topic is Early childhood outcomes, or ECO, and we are going to focus on completing the final ECO rating</a:t>
            </a:r>
            <a:endParaRPr sz="15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bfe451788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bfe451788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Let’s start by talking about an additional data point or indicator that is reported annually to OSEP…</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You may notice that bullets A, B, C are the early childhood outcome or ECO areas</a:t>
            </a:r>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bfe4517884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bfe4517884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bfe451788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bfe451788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On the Learner Dashboard, under Quick Links, you will see two links that are available for completing the final ECO</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The first link is the End/Exit from Special education link. (read box)</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The second link is Transition to Kindergarten-Final ECO. (read box) This link is always available for a preschool learner, however it will go away once it has been completed OR if the learner’s grade level is changed to Kindergarten</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For this webinar, I am going to focus on this second link and how teams complete the Final ECO for the learner who is staying in special education but moving on to kindergarten</a:t>
            </a:r>
            <a:endParaRPr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c258b6fd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c258b6fd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Read slide</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Also, to stay updated on system updates, there is link the left hand bar where you can track the updates that have happened and that are yet to come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6d25ca37e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6d25ca37e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Once you click on the link to complete the final ECO for a learner transitioning to K, users will see this warning to make sure they are choosing the correct process.</a:t>
            </a:r>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bfe4517884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bfe4517884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4200"/>
              </a:spcAft>
              <a:buNone/>
            </a:pPr>
            <a:r>
              <a:rPr lang="en" sz="1500">
                <a:solidFill>
                  <a:schemeClr val="dk1"/>
                </a:solidFill>
                <a:highlight>
                  <a:srgbClr val="FFFFFF"/>
                </a:highlight>
              </a:rPr>
              <a:t>After confirming the process, the Final ECO Scores section will display beneath the RECP and Activity sections at the bottom of the Learner Dashboard</a:t>
            </a:r>
            <a:endParaRPr sz="15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bfe4517884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bfe4517884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139700" lvl="0" indent="0" algn="l" rtl="0">
              <a:lnSpc>
                <a:spcPct val="100000"/>
              </a:lnSpc>
              <a:spcBef>
                <a:spcPts val="0"/>
              </a:spcBef>
              <a:spcAft>
                <a:spcPts val="3100"/>
              </a:spcAft>
              <a:buNone/>
            </a:pPr>
            <a:endParaRPr sz="1450" dirty="0">
              <a:solidFill>
                <a:schemeClr val="dk1"/>
              </a:solidFill>
              <a:highlight>
                <a:srgbClr val="FFFFFF"/>
              </a:highligh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bfe451788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bfe451788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139700" lvl="0" indent="0" algn="l" rtl="0">
              <a:lnSpc>
                <a:spcPct val="100000"/>
              </a:lnSpc>
              <a:spcBef>
                <a:spcPts val="0"/>
              </a:spcBef>
              <a:spcAft>
                <a:spcPts val="0"/>
              </a:spcAft>
              <a:buNone/>
            </a:pPr>
            <a:r>
              <a:rPr lang="en" sz="1550">
                <a:solidFill>
                  <a:schemeClr val="dk1"/>
                </a:solidFill>
                <a:highlight>
                  <a:srgbClr val="FFFFFF"/>
                </a:highlight>
              </a:rPr>
              <a:t>If teams need to complete the ECO rating, they will use the same process as before, answering the yes/no questions in the ECO Decision Tree and then choosing the final ECO description statement</a:t>
            </a:r>
            <a:endParaRPr sz="1550">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 sz="1500">
                <a:solidFill>
                  <a:schemeClr val="dk1"/>
                </a:solidFill>
              </a:rPr>
              <a:t>Since all ECO areas must be completed for all preschoolers with IEPs, including support service only IEPs, teams will need to make sure they have gathered comprehensive information to be able to describe and choose a description statement for each area, even if that area was not an area of concern in the IEP. </a:t>
            </a:r>
            <a:endParaRPr sz="1500">
              <a:solidFill>
                <a:schemeClr val="dk1"/>
              </a:solidFill>
              <a:highlight>
                <a:schemeClr val="lt1"/>
              </a:highlight>
            </a:endParaRPr>
          </a:p>
          <a:p>
            <a:pPr marL="139700" marR="139700" lvl="0" indent="0" algn="l" rtl="0">
              <a:lnSpc>
                <a:spcPct val="100000"/>
              </a:lnSpc>
              <a:spcBef>
                <a:spcPts val="0"/>
              </a:spcBef>
              <a:spcAft>
                <a:spcPts val="3100"/>
              </a:spcAft>
              <a:buNone/>
            </a:pPr>
            <a:endParaRPr sz="1550">
              <a:solidFill>
                <a:schemeClr val="dk1"/>
              </a:solidFill>
              <a:highlight>
                <a:srgbClr val="FFFFFF"/>
              </a:highligh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bfe4517884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bfe4517884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solidFill>
                  <a:schemeClr val="dk1"/>
                </a:solidFill>
                <a:highlight>
                  <a:srgbClr val="FFFFFF"/>
                </a:highlight>
              </a:rPr>
              <a:t>Once the final ECO Comparison to Age Expectations or ratings have been chosed, you must also document if the learner has made progress since starting Special Education in that ECO area. </a:t>
            </a:r>
            <a:endParaRPr sz="1500">
              <a:solidFill>
                <a:schemeClr val="dk1"/>
              </a:solidFill>
              <a:highlight>
                <a:srgbClr val="FFFFFF"/>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highlight>
                <a:srgbClr val="FFFFFF"/>
              </a:highligh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bfe451788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bfe451788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400" dirty="0">
              <a:solidFill>
                <a:schemeClr val="dk1"/>
              </a:solidFill>
              <a:highlight>
                <a:srgbClr val="FFFFFF"/>
              </a:highlight>
            </a:endParaRPr>
          </a:p>
          <a:p>
            <a:pPr marL="0" lvl="0" indent="0" algn="l" rtl="0">
              <a:lnSpc>
                <a:spcPct val="100000"/>
              </a:lnSpc>
              <a:spcBef>
                <a:spcPts val="0"/>
              </a:spcBef>
              <a:spcAft>
                <a:spcPts val="0"/>
              </a:spcAft>
              <a:buNone/>
            </a:pPr>
            <a:r>
              <a:rPr lang="en" sz="1400" dirty="0">
                <a:solidFill>
                  <a:schemeClr val="dk1"/>
                </a:solidFill>
                <a:highlight>
                  <a:srgbClr val="FFFFFF"/>
                </a:highlight>
              </a:rPr>
              <a:t>We often get the question about why teams would need to answer the progress question and not just use the ECO ratings to see if the rating has increased? read</a:t>
            </a:r>
            <a:endParaRPr sz="1400" dirty="0">
              <a:solidFill>
                <a:schemeClr val="dk1"/>
              </a:solidFill>
              <a:highlight>
                <a:srgbClr val="FFFFFF"/>
              </a:highlight>
            </a:endParaRPr>
          </a:p>
          <a:p>
            <a:pPr marL="0" lvl="0" indent="0" algn="l" rtl="0">
              <a:spcBef>
                <a:spcPts val="0"/>
              </a:spcBef>
              <a:spcAft>
                <a:spcPts val="0"/>
              </a:spcAft>
              <a:buNone/>
            </a:pPr>
            <a:endParaRPr sz="1400" dirty="0">
              <a:solidFill>
                <a:schemeClr val="dk1"/>
              </a:solidFill>
            </a:endParaRPr>
          </a:p>
          <a:p>
            <a:pPr marL="0" lvl="0" indent="0" algn="l" rtl="0">
              <a:spcBef>
                <a:spcPts val="0"/>
              </a:spcBef>
              <a:spcAft>
                <a:spcPts val="0"/>
              </a:spcAft>
              <a:buClr>
                <a:schemeClr val="dk1"/>
              </a:buClr>
              <a:buSzPts val="1100"/>
              <a:buFont typeface="Arial"/>
              <a:buNone/>
            </a:pPr>
            <a:r>
              <a:rPr lang="en" sz="1400" dirty="0">
                <a:solidFill>
                  <a:schemeClr val="dk1"/>
                </a:solidFill>
                <a:highlight>
                  <a:schemeClr val="lt1"/>
                </a:highlight>
              </a:rPr>
              <a:t>It should be rare that the answer to this question would be “no” unless the child regressed or is in the exact same place as where they started. </a:t>
            </a:r>
            <a:endParaRPr sz="1400" dirty="0">
              <a:solidFill>
                <a:schemeClr val="dk1"/>
              </a:solidFill>
              <a:highlight>
                <a:schemeClr val="lt1"/>
              </a:highlight>
            </a:endParaRPr>
          </a:p>
          <a:p>
            <a:pPr marL="0" lvl="0" indent="0" algn="l" rtl="0">
              <a:spcBef>
                <a:spcPts val="0"/>
              </a:spcBef>
              <a:spcAft>
                <a:spcPts val="0"/>
              </a:spcAft>
              <a:buNone/>
            </a:pPr>
            <a:endParaRPr sz="1400" dirty="0">
              <a:solidFill>
                <a:schemeClr val="dk1"/>
              </a:solidFill>
              <a:highlight>
                <a:srgbClr val="FFFFFF"/>
              </a:highligh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bfe4517884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bfe4517884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chemeClr val="dk1"/>
                </a:solidFill>
                <a:highlight>
                  <a:srgbClr val="FFFFFF"/>
                </a:highlight>
              </a:rPr>
              <a:t>Once progress for all ECO areas has been documented, the Finalize button will become active.</a:t>
            </a:r>
            <a:endParaRPr sz="1400">
              <a:solidFill>
                <a:schemeClr val="dk1"/>
              </a:solidFill>
              <a:highlight>
                <a:srgbClr val="FFFFFF"/>
              </a:highlight>
            </a:endParaRPr>
          </a:p>
          <a:p>
            <a:pPr marL="0" lvl="0" indent="0" algn="l" rtl="0">
              <a:lnSpc>
                <a:spcPct val="100000"/>
              </a:lnSpc>
              <a:spcBef>
                <a:spcPts val="2000"/>
              </a:spcBef>
              <a:spcAft>
                <a:spcPts val="0"/>
              </a:spcAft>
              <a:buNone/>
            </a:pPr>
            <a:r>
              <a:rPr lang="en" sz="1400">
                <a:solidFill>
                  <a:schemeClr val="dk1"/>
                </a:solidFill>
                <a:highlight>
                  <a:srgbClr val="FFFFFF"/>
                </a:highlight>
              </a:rPr>
              <a:t>Clicking the Finalize button will pop up a modal reminding you that finalizing this information indicates that this is the final collection of ECO scores, and the information will be used as the PK exit data. By clicking Continue, you will no longer be able to add to or edit the Final ECO Scores.</a:t>
            </a:r>
            <a:endParaRPr sz="1400">
              <a:solidFill>
                <a:schemeClr val="dk1"/>
              </a:solidFill>
              <a:highlight>
                <a:srgbClr val="FFFFFF"/>
              </a:highlight>
            </a:endParaRPr>
          </a:p>
          <a:p>
            <a:pPr marL="0" lvl="0" indent="0" algn="l" rtl="0">
              <a:lnSpc>
                <a:spcPct val="100000"/>
              </a:lnSpc>
              <a:spcBef>
                <a:spcPts val="0"/>
              </a:spcBef>
              <a:spcAft>
                <a:spcPts val="2000"/>
              </a:spcAft>
              <a:buNone/>
            </a:pPr>
            <a:r>
              <a:rPr lang="en" sz="1400">
                <a:solidFill>
                  <a:schemeClr val="dk1"/>
                </a:solidFill>
                <a:highlight>
                  <a:srgbClr val="FFFFFF"/>
                </a:highlight>
              </a:rPr>
              <a:t>If you click Continue, the Final ECO Scores section on the Learner Dashboard will disappear, and the finalized ECO ratings can be viewed in the learner’s ECO History by clicking on the Data History button in the yellow band at the top of the page.</a:t>
            </a:r>
            <a:endParaRPr sz="1400">
              <a:solidFill>
                <a:schemeClr val="dk1"/>
              </a:solidFill>
              <a:highlight>
                <a:srgbClr val="FFFFFF"/>
              </a:highligh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bfe451788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bfe451788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Here are some additional resources that can provide more detailed information on these topics, including the handouts from the original ACHIEVE trainings that were provided when the ACHIEVE was launched. </a:t>
            </a:r>
            <a:endParaRPr sz="15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bc1cdd57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bc1cdd57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b0e46c931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b0e46c931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I would like start with information about the background for some of the new Preschool IEP processes found in ACHIEVE</a:t>
            </a:r>
            <a:endParaRPr lang="en-US"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bfe45178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bfe45178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In addition to the importance of ensuring the IEP is written per the requirements of IDEA, I also want to describe another way the information entered into ACHIEVE is used for reporting requirements</a:t>
            </a:r>
          </a:p>
          <a:p>
            <a:pPr marL="0" lvl="0" indent="0" algn="l" rtl="0">
              <a:spcBef>
                <a:spcPts val="0"/>
              </a:spcBef>
              <a:spcAft>
                <a:spcPts val="0"/>
              </a:spcAft>
              <a:buNone/>
            </a:pPr>
            <a:endParaRPr lang="en-US" sz="1400"/>
          </a:p>
          <a:p>
            <a:pPr marL="0" lvl="0" indent="0" algn="l" rtl="0">
              <a:spcBef>
                <a:spcPts val="0"/>
              </a:spcBef>
              <a:spcAft>
                <a:spcPts val="0"/>
              </a:spcAft>
              <a:buNone/>
            </a:pPr>
            <a:r>
              <a:rPr lang="en-US" sz="1400"/>
              <a:t>Read slide</a:t>
            </a:r>
          </a:p>
          <a:p>
            <a:pPr marL="0" lvl="0" indent="0" algn="l" rtl="0">
              <a:spcBef>
                <a:spcPts val="0"/>
              </a:spcBef>
              <a:spcAft>
                <a:spcPts val="0"/>
              </a:spcAft>
              <a:buNone/>
            </a:pPr>
            <a:endParaRPr lang="en-US" sz="1400"/>
          </a:p>
          <a:p>
            <a:pPr marL="0" lvl="0" indent="0" algn="l" rtl="0">
              <a:spcBef>
                <a:spcPts val="0"/>
              </a:spcBef>
              <a:spcAft>
                <a:spcPts val="0"/>
              </a:spcAft>
              <a:buNone/>
            </a:pPr>
            <a:r>
              <a:rPr lang="en-US" sz="1400"/>
              <a:t>For all of these reasons, we want to ensure that all users of ACHIEVE are able to access and complete the various process with an understanding of how they are completed and why we need to ensure accuracy of the information we are providing to families, providers, as well as state and federal agencies</a:t>
            </a:r>
            <a:endParaRPr lang="en-US"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bfe451788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bfe451788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The first process we will review is around preschool environments</a:t>
            </a:r>
            <a:endParaRPr sz="15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bfe451788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bfe451788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bfe451788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bfe451788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bfe451788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bfe451788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looking at this indicator, you see that it uses the term regular early childhood program</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188725"/>
            <a:ext cx="9144000" cy="40041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4" y="18113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263F8C"/>
              </a:buClr>
              <a:buSzPts val="5200"/>
              <a:buNone/>
              <a:defRPr sz="5200" b="1">
                <a:solidFill>
                  <a:srgbClr val="263F8C"/>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696" y="39009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sz="2800">
                <a:solidFill>
                  <a:srgbClr val="000000"/>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3672596" y="1673925"/>
            <a:ext cx="1798800" cy="100500"/>
            <a:chOff x="3672600" y="1292925"/>
            <a:chExt cx="1798800" cy="100500"/>
          </a:xfrm>
        </p:grpSpPr>
        <p:sp>
          <p:nvSpPr>
            <p:cNvPr id="14" name="Google Shape;14;p2"/>
            <p:cNvSpPr/>
            <p:nvPr/>
          </p:nvSpPr>
          <p:spPr>
            <a:xfrm>
              <a:off x="4572000" y="12929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5" name="Google Shape;15;p2"/>
            <p:cNvSpPr/>
            <p:nvPr/>
          </p:nvSpPr>
          <p:spPr>
            <a:xfrm>
              <a:off x="3672600" y="12929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pic>
        <p:nvPicPr>
          <p:cNvPr id="16" name="Google Shape;16;p2"/>
          <p:cNvPicPr preferRelativeResize="0"/>
          <p:nvPr/>
        </p:nvPicPr>
        <p:blipFill>
          <a:blip r:embed="rId2">
            <a:alphaModFix/>
          </a:blip>
          <a:stretch>
            <a:fillRect/>
          </a:stretch>
        </p:blipFill>
        <p:spPr>
          <a:xfrm>
            <a:off x="3124487" y="224600"/>
            <a:ext cx="2895027" cy="733525"/>
          </a:xfrm>
          <a:prstGeom prst="rect">
            <a:avLst/>
          </a:prstGeom>
          <a:noFill/>
          <a:ln>
            <a:noFill/>
          </a:ln>
        </p:spPr>
      </p:pic>
      <p:sp>
        <p:nvSpPr>
          <p:cNvPr id="17" name="Google Shape;17;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Proxima Nova"/>
                <a:ea typeface="Proxima Nova"/>
                <a:cs typeface="Proxima Nova"/>
                <a:sym typeface="Proxima Nova"/>
              </a:defRPr>
            </a:lvl1pPr>
            <a:lvl2pPr lvl="1">
              <a:buNone/>
              <a:defRPr sz="1300">
                <a:latin typeface="Proxima Nova"/>
                <a:ea typeface="Proxima Nova"/>
                <a:cs typeface="Proxima Nova"/>
                <a:sym typeface="Proxima Nova"/>
              </a:defRPr>
            </a:lvl2pPr>
            <a:lvl3pPr lvl="2">
              <a:buNone/>
              <a:defRPr sz="1300">
                <a:latin typeface="Proxima Nova"/>
                <a:ea typeface="Proxima Nova"/>
                <a:cs typeface="Proxima Nova"/>
                <a:sym typeface="Proxima Nova"/>
              </a:defRPr>
            </a:lvl3pPr>
            <a:lvl4pPr lvl="3">
              <a:buNone/>
              <a:defRPr sz="1300">
                <a:latin typeface="Proxima Nova"/>
                <a:ea typeface="Proxima Nova"/>
                <a:cs typeface="Proxima Nova"/>
                <a:sym typeface="Proxima Nova"/>
              </a:defRPr>
            </a:lvl4pPr>
            <a:lvl5pPr lvl="4">
              <a:buNone/>
              <a:defRPr sz="1300">
                <a:latin typeface="Proxima Nova"/>
                <a:ea typeface="Proxima Nova"/>
                <a:cs typeface="Proxima Nova"/>
                <a:sym typeface="Proxima Nova"/>
              </a:defRPr>
            </a:lvl5pPr>
            <a:lvl6pPr lvl="5">
              <a:buNone/>
              <a:defRPr sz="1300">
                <a:latin typeface="Proxima Nova"/>
                <a:ea typeface="Proxima Nova"/>
                <a:cs typeface="Proxima Nova"/>
                <a:sym typeface="Proxima Nova"/>
              </a:defRPr>
            </a:lvl6pPr>
            <a:lvl7pPr lvl="6">
              <a:buNone/>
              <a:defRPr sz="1300">
                <a:latin typeface="Proxima Nova"/>
                <a:ea typeface="Proxima Nova"/>
                <a:cs typeface="Proxima Nova"/>
                <a:sym typeface="Proxima Nova"/>
              </a:defRPr>
            </a:lvl7pPr>
            <a:lvl8pPr lvl="7">
              <a:buNone/>
              <a:defRPr sz="1300">
                <a:latin typeface="Proxima Nova"/>
                <a:ea typeface="Proxima Nova"/>
                <a:cs typeface="Proxima Nova"/>
                <a:sym typeface="Proxima Nova"/>
              </a:defRPr>
            </a:lvl8pPr>
            <a:lvl9pPr lvl="8">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9"/>
        <p:cNvGrpSpPr/>
        <p:nvPr/>
      </p:nvGrpSpPr>
      <p:grpSpPr>
        <a:xfrm>
          <a:off x="0" y="0"/>
          <a:ext cx="0" cy="0"/>
          <a:chOff x="0" y="0"/>
          <a:chExt cx="0" cy="0"/>
        </a:xfrm>
      </p:grpSpPr>
      <p:sp>
        <p:nvSpPr>
          <p:cNvPr id="80" name="Google Shape;8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1" name="Google Shape;8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82" name="Google Shape;82;p1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grpSp>
        <p:nvGrpSpPr>
          <p:cNvPr id="85" name="Google Shape;85;p12"/>
          <p:cNvGrpSpPr/>
          <p:nvPr/>
        </p:nvGrpSpPr>
        <p:grpSpPr>
          <a:xfrm>
            <a:off x="3242950" y="268325"/>
            <a:ext cx="2658100" cy="100500"/>
            <a:chOff x="412900" y="344525"/>
            <a:chExt cx="2658100" cy="100500"/>
          </a:xfrm>
        </p:grpSpPr>
        <p:sp>
          <p:nvSpPr>
            <p:cNvPr id="86" name="Google Shape;86;p12"/>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87" name="Google Shape;87;p12"/>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88" name="Google Shape;88;p12"/>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89" name="Google Shape;89;p12"/>
          <p:cNvSpPr txBox="1">
            <a:spLocks noGrp="1"/>
          </p:cNvSpPr>
          <p:nvPr>
            <p:ph type="body" idx="1"/>
          </p:nvPr>
        </p:nvSpPr>
        <p:spPr>
          <a:xfrm>
            <a:off x="412900" y="1144900"/>
            <a:ext cx="1754100" cy="3698700"/>
          </a:xfrm>
          <a:prstGeom prst="rect">
            <a:avLst/>
          </a:prstGeom>
          <a:solidFill>
            <a:srgbClr val="F0B323"/>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0" name="Google Shape;90;p12"/>
          <p:cNvSpPr txBox="1">
            <a:spLocks noGrp="1"/>
          </p:cNvSpPr>
          <p:nvPr>
            <p:ph type="body" idx="2"/>
          </p:nvPr>
        </p:nvSpPr>
        <p:spPr>
          <a:xfrm>
            <a:off x="2391075" y="1182250"/>
            <a:ext cx="6276600" cy="3661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1" name="Google Shape;91;p1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p:cSld name="SECTION_HEADER_1">
    <p:spTree>
      <p:nvGrpSpPr>
        <p:cNvPr id="1" name="Shape 92"/>
        <p:cNvGrpSpPr/>
        <p:nvPr/>
      </p:nvGrpSpPr>
      <p:grpSpPr>
        <a:xfrm>
          <a:off x="0" y="0"/>
          <a:ext cx="0" cy="0"/>
          <a:chOff x="0" y="0"/>
          <a:chExt cx="0" cy="0"/>
        </a:xfrm>
      </p:grpSpPr>
      <p:sp>
        <p:nvSpPr>
          <p:cNvPr id="93" name="Google Shape;93;p13"/>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13"/>
          <p:cNvGrpSpPr/>
          <p:nvPr/>
        </p:nvGrpSpPr>
        <p:grpSpPr>
          <a:xfrm>
            <a:off x="3242950" y="1434375"/>
            <a:ext cx="2658100" cy="100500"/>
            <a:chOff x="412900" y="344525"/>
            <a:chExt cx="2658100" cy="100500"/>
          </a:xfrm>
        </p:grpSpPr>
        <p:sp>
          <p:nvSpPr>
            <p:cNvPr id="95" name="Google Shape;95;p1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96" name="Google Shape;96;p1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97" name="Google Shape;97;p1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98" name="Google Shape;98;p13"/>
          <p:cNvSpPr txBox="1"/>
          <p:nvPr/>
        </p:nvSpPr>
        <p:spPr>
          <a:xfrm>
            <a:off x="1332475" y="2078175"/>
            <a:ext cx="6381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rgbClr val="263F8C"/>
                </a:solidFill>
                <a:latin typeface="Proxima Nova"/>
                <a:ea typeface="Proxima Nova"/>
                <a:cs typeface="Proxima Nova"/>
                <a:sym typeface="Proxima Nova"/>
              </a:rPr>
              <a:t>Thank you!</a:t>
            </a:r>
            <a:endParaRPr sz="4800" b="1">
              <a:solidFill>
                <a:srgbClr val="263F8C"/>
              </a:solidFill>
              <a:latin typeface="Proxima Nova"/>
              <a:ea typeface="Proxima Nova"/>
              <a:cs typeface="Proxima Nova"/>
              <a:sym typeface="Proxima Nova"/>
            </a:endParaRPr>
          </a:p>
        </p:txBody>
      </p:sp>
      <p:sp>
        <p:nvSpPr>
          <p:cNvPr id="99" name="Google Shape;99;p1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1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6"/>
        <p:cNvGrpSpPr/>
        <p:nvPr/>
      </p:nvGrpSpPr>
      <p:grpSpPr>
        <a:xfrm>
          <a:off x="0" y="0"/>
          <a:ext cx="0" cy="0"/>
          <a:chOff x="0" y="0"/>
          <a:chExt cx="0" cy="0"/>
        </a:xfrm>
      </p:grpSpPr>
      <p:sp>
        <p:nvSpPr>
          <p:cNvPr id="107" name="Google Shape;107;p16"/>
          <p:cNvSpPr/>
          <p:nvPr/>
        </p:nvSpPr>
        <p:spPr>
          <a:xfrm>
            <a:off x="0" y="1188725"/>
            <a:ext cx="9144000" cy="40041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txBox="1">
            <a:spLocks noGrp="1"/>
          </p:cNvSpPr>
          <p:nvPr>
            <p:ph type="ctrTitle"/>
          </p:nvPr>
        </p:nvSpPr>
        <p:spPr>
          <a:xfrm>
            <a:off x="311704" y="18113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263F8C"/>
              </a:buClr>
              <a:buSzPts val="5200"/>
              <a:buNone/>
              <a:defRPr sz="5200" b="1">
                <a:solidFill>
                  <a:srgbClr val="263F8C"/>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16"/>
          <p:cNvSpPr txBox="1">
            <a:spLocks noGrp="1"/>
          </p:cNvSpPr>
          <p:nvPr>
            <p:ph type="subTitle" idx="1"/>
          </p:nvPr>
        </p:nvSpPr>
        <p:spPr>
          <a:xfrm>
            <a:off x="311696" y="39009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800"/>
              <a:buNone/>
              <a:defRPr sz="2800">
                <a:solidFill>
                  <a:srgbClr val="000000"/>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10" name="Google Shape;110;p16"/>
          <p:cNvGrpSpPr/>
          <p:nvPr/>
        </p:nvGrpSpPr>
        <p:grpSpPr>
          <a:xfrm>
            <a:off x="3672596" y="1673925"/>
            <a:ext cx="1798800" cy="100500"/>
            <a:chOff x="3672600" y="1292925"/>
            <a:chExt cx="1798800" cy="100500"/>
          </a:xfrm>
        </p:grpSpPr>
        <p:sp>
          <p:nvSpPr>
            <p:cNvPr id="111" name="Google Shape;111;p16"/>
            <p:cNvSpPr/>
            <p:nvPr/>
          </p:nvSpPr>
          <p:spPr>
            <a:xfrm>
              <a:off x="4572000" y="12929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12" name="Google Shape;112;p16"/>
            <p:cNvSpPr/>
            <p:nvPr/>
          </p:nvSpPr>
          <p:spPr>
            <a:xfrm>
              <a:off x="3672600" y="12929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pic>
        <p:nvPicPr>
          <p:cNvPr id="113" name="Google Shape;113;p16"/>
          <p:cNvPicPr preferRelativeResize="0"/>
          <p:nvPr/>
        </p:nvPicPr>
        <p:blipFill>
          <a:blip r:embed="rId2">
            <a:alphaModFix/>
          </a:blip>
          <a:stretch>
            <a:fillRect/>
          </a:stretch>
        </p:blipFill>
        <p:spPr>
          <a:xfrm>
            <a:off x="3124487" y="224600"/>
            <a:ext cx="2895027" cy="733525"/>
          </a:xfrm>
          <a:prstGeom prst="rect">
            <a:avLst/>
          </a:prstGeom>
          <a:noFill/>
          <a:ln>
            <a:noFill/>
          </a:ln>
        </p:spPr>
      </p:pic>
      <p:sp>
        <p:nvSpPr>
          <p:cNvPr id="114" name="Google Shape;114;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atin typeface="Proxima Nova"/>
                <a:ea typeface="Proxima Nova"/>
                <a:cs typeface="Proxima Nova"/>
                <a:sym typeface="Proxima Nova"/>
              </a:defRPr>
            </a:lvl1pPr>
            <a:lvl2pPr lvl="1" rtl="0">
              <a:buNone/>
              <a:defRPr sz="1300">
                <a:latin typeface="Proxima Nova"/>
                <a:ea typeface="Proxima Nova"/>
                <a:cs typeface="Proxima Nova"/>
                <a:sym typeface="Proxima Nova"/>
              </a:defRPr>
            </a:lvl2pPr>
            <a:lvl3pPr lvl="2" rtl="0">
              <a:buNone/>
              <a:defRPr sz="1300">
                <a:latin typeface="Proxima Nova"/>
                <a:ea typeface="Proxima Nova"/>
                <a:cs typeface="Proxima Nova"/>
                <a:sym typeface="Proxima Nova"/>
              </a:defRPr>
            </a:lvl3pPr>
            <a:lvl4pPr lvl="3" rtl="0">
              <a:buNone/>
              <a:defRPr sz="1300">
                <a:latin typeface="Proxima Nova"/>
                <a:ea typeface="Proxima Nova"/>
                <a:cs typeface="Proxima Nova"/>
                <a:sym typeface="Proxima Nova"/>
              </a:defRPr>
            </a:lvl4pPr>
            <a:lvl5pPr lvl="4" rtl="0">
              <a:buNone/>
              <a:defRPr sz="1300">
                <a:latin typeface="Proxima Nova"/>
                <a:ea typeface="Proxima Nova"/>
                <a:cs typeface="Proxima Nova"/>
                <a:sym typeface="Proxima Nova"/>
              </a:defRPr>
            </a:lvl5pPr>
            <a:lvl6pPr lvl="5" rtl="0">
              <a:buNone/>
              <a:defRPr sz="1300">
                <a:latin typeface="Proxima Nova"/>
                <a:ea typeface="Proxima Nova"/>
                <a:cs typeface="Proxima Nova"/>
                <a:sym typeface="Proxima Nova"/>
              </a:defRPr>
            </a:lvl6pPr>
            <a:lvl7pPr lvl="6" rtl="0">
              <a:buNone/>
              <a:defRPr sz="1300">
                <a:latin typeface="Proxima Nova"/>
                <a:ea typeface="Proxima Nova"/>
                <a:cs typeface="Proxima Nova"/>
                <a:sym typeface="Proxima Nova"/>
              </a:defRPr>
            </a:lvl7pPr>
            <a:lvl8pPr lvl="7" rtl="0">
              <a:buNone/>
              <a:defRPr sz="1300">
                <a:latin typeface="Proxima Nova"/>
                <a:ea typeface="Proxima Nova"/>
                <a:cs typeface="Proxima Nova"/>
                <a:sym typeface="Proxima Nova"/>
              </a:defRPr>
            </a:lvl8pPr>
            <a:lvl9pPr lvl="8" rtl="0">
              <a:buNone/>
              <a:defRPr sz="1300">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17"/>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18" name="Google Shape;118;p17"/>
          <p:cNvGrpSpPr/>
          <p:nvPr/>
        </p:nvGrpSpPr>
        <p:grpSpPr>
          <a:xfrm>
            <a:off x="3242950" y="1434375"/>
            <a:ext cx="2658100" cy="100500"/>
            <a:chOff x="412900" y="344525"/>
            <a:chExt cx="2658100" cy="100500"/>
          </a:xfrm>
        </p:grpSpPr>
        <p:sp>
          <p:nvSpPr>
            <p:cNvPr id="119" name="Google Shape;119;p17"/>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120" name="Google Shape;120;p17"/>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121" name="Google Shape;121;p17"/>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122" name="Google Shape;122;p1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126" name="Google Shape;126;p18"/>
          <p:cNvGrpSpPr/>
          <p:nvPr/>
        </p:nvGrpSpPr>
        <p:grpSpPr>
          <a:xfrm>
            <a:off x="3242950" y="268325"/>
            <a:ext cx="2658100" cy="100500"/>
            <a:chOff x="412900" y="344525"/>
            <a:chExt cx="2658100" cy="100500"/>
          </a:xfrm>
        </p:grpSpPr>
        <p:sp>
          <p:nvSpPr>
            <p:cNvPr id="127" name="Google Shape;127;p18"/>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28" name="Google Shape;128;p18"/>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29" name="Google Shape;129;p18"/>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130" name="Google Shape;130;p1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34" name="Google Shape;134;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grpSp>
        <p:nvGrpSpPr>
          <p:cNvPr id="135" name="Google Shape;135;p19"/>
          <p:cNvGrpSpPr/>
          <p:nvPr/>
        </p:nvGrpSpPr>
        <p:grpSpPr>
          <a:xfrm>
            <a:off x="3242950" y="268325"/>
            <a:ext cx="2658100" cy="100500"/>
            <a:chOff x="412900" y="344525"/>
            <a:chExt cx="2658100" cy="100500"/>
          </a:xfrm>
        </p:grpSpPr>
        <p:sp>
          <p:nvSpPr>
            <p:cNvPr id="136" name="Google Shape;136;p19"/>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37" name="Google Shape;137;p19"/>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38" name="Google Shape;138;p19"/>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139" name="Google Shape;139;p1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2" name="Google Shape;142;p20"/>
          <p:cNvGrpSpPr/>
          <p:nvPr/>
        </p:nvGrpSpPr>
        <p:grpSpPr>
          <a:xfrm>
            <a:off x="3242950" y="268325"/>
            <a:ext cx="2658100" cy="100500"/>
            <a:chOff x="412900" y="344525"/>
            <a:chExt cx="2658100" cy="100500"/>
          </a:xfrm>
        </p:grpSpPr>
        <p:sp>
          <p:nvSpPr>
            <p:cNvPr id="143" name="Google Shape;143;p20"/>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44" name="Google Shape;144;p20"/>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45" name="Google Shape;145;p20"/>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146" name="Google Shape;146;p2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9" name="Google Shape;149;p2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grpSp>
        <p:nvGrpSpPr>
          <p:cNvPr id="150" name="Google Shape;150;p21"/>
          <p:cNvGrpSpPr/>
          <p:nvPr/>
        </p:nvGrpSpPr>
        <p:grpSpPr>
          <a:xfrm>
            <a:off x="412900" y="268325"/>
            <a:ext cx="2658100" cy="100500"/>
            <a:chOff x="412900" y="344525"/>
            <a:chExt cx="2658100" cy="100500"/>
          </a:xfrm>
        </p:grpSpPr>
        <p:sp>
          <p:nvSpPr>
            <p:cNvPr id="151" name="Google Shape;151;p21"/>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52" name="Google Shape;152;p21"/>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53" name="Google Shape;153;p21"/>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154" name="Google Shape;154;p2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21" name="Google Shape;21;p3"/>
          <p:cNvGrpSpPr/>
          <p:nvPr/>
        </p:nvGrpSpPr>
        <p:grpSpPr>
          <a:xfrm>
            <a:off x="3242950" y="1434375"/>
            <a:ext cx="2658100" cy="100500"/>
            <a:chOff x="412900" y="344525"/>
            <a:chExt cx="2658100" cy="100500"/>
          </a:xfrm>
        </p:grpSpPr>
        <p:sp>
          <p:nvSpPr>
            <p:cNvPr id="22" name="Google Shape;22;p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23" name="Google Shape;23;p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24" name="Google Shape;24;p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25" name="Google Shape;25;p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157" name="Google Shape;157;p22"/>
          <p:cNvGrpSpPr/>
          <p:nvPr/>
        </p:nvGrpSpPr>
        <p:grpSpPr>
          <a:xfrm>
            <a:off x="3242950" y="1434375"/>
            <a:ext cx="2658100" cy="100500"/>
            <a:chOff x="412900" y="344525"/>
            <a:chExt cx="2658100" cy="100500"/>
          </a:xfrm>
        </p:grpSpPr>
        <p:sp>
          <p:nvSpPr>
            <p:cNvPr id="158" name="Google Shape;158;p22"/>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159" name="Google Shape;159;p22"/>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160" name="Google Shape;160;p22"/>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161" name="Google Shape;161;p2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2"/>
        <p:cNvGrpSpPr/>
        <p:nvPr/>
      </p:nvGrpSpPr>
      <p:grpSpPr>
        <a:xfrm>
          <a:off x="0" y="0"/>
          <a:ext cx="0" cy="0"/>
          <a:chOff x="0" y="0"/>
          <a:chExt cx="0" cy="0"/>
        </a:xfrm>
      </p:grpSpPr>
      <p:sp>
        <p:nvSpPr>
          <p:cNvPr id="163" name="Google Shape;163;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txBox="1">
            <a:spLocks noGrp="1"/>
          </p:cNvSpPr>
          <p:nvPr>
            <p:ph type="title"/>
          </p:nvPr>
        </p:nvSpPr>
        <p:spPr>
          <a:xfrm>
            <a:off x="265500" y="17665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5" name="Google Shape;165;p23"/>
          <p:cNvSpPr txBox="1">
            <a:spLocks noGrp="1"/>
          </p:cNvSpPr>
          <p:nvPr>
            <p:ph type="subTitle" idx="1"/>
          </p:nvPr>
        </p:nvSpPr>
        <p:spPr>
          <a:xfrm>
            <a:off x="265500" y="33364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6" name="Google Shape;166;p2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167" name="Google Shape;167;p23"/>
          <p:cNvGrpSpPr/>
          <p:nvPr/>
        </p:nvGrpSpPr>
        <p:grpSpPr>
          <a:xfrm>
            <a:off x="959050" y="416300"/>
            <a:ext cx="2658100" cy="100500"/>
            <a:chOff x="412900" y="344525"/>
            <a:chExt cx="2658100" cy="100500"/>
          </a:xfrm>
        </p:grpSpPr>
        <p:sp>
          <p:nvSpPr>
            <p:cNvPr id="168" name="Google Shape;168;p23"/>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69" name="Google Shape;169;p23"/>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70" name="Google Shape;170;p23"/>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171" name="Google Shape;171;p2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2"/>
        <p:cNvGrpSpPr/>
        <p:nvPr/>
      </p:nvGrpSpPr>
      <p:grpSpPr>
        <a:xfrm>
          <a:off x="0" y="0"/>
          <a:ext cx="0" cy="0"/>
          <a:chOff x="0" y="0"/>
          <a:chExt cx="0" cy="0"/>
        </a:xfrm>
      </p:grpSpPr>
      <p:sp>
        <p:nvSpPr>
          <p:cNvPr id="173" name="Google Shape;173;p24"/>
          <p:cNvSpPr/>
          <p:nvPr/>
        </p:nvSpPr>
        <p:spPr>
          <a:xfrm>
            <a:off x="-6150" y="4154375"/>
            <a:ext cx="9156300" cy="10236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txBox="1">
            <a:spLocks noGrp="1"/>
          </p:cNvSpPr>
          <p:nvPr>
            <p:ph type="body" idx="1"/>
          </p:nvPr>
        </p:nvSpPr>
        <p:spPr>
          <a:xfrm>
            <a:off x="1572600" y="4154375"/>
            <a:ext cx="5998800" cy="6051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SzPts val="1800"/>
              <a:buNone/>
              <a:defRPr/>
            </a:lvl1pPr>
          </a:lstStyle>
          <a:p>
            <a:endParaRPr/>
          </a:p>
        </p:txBody>
      </p:sp>
      <p:sp>
        <p:nvSpPr>
          <p:cNvPr id="175" name="Google Shape;175;p2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6"/>
        <p:cNvGrpSpPr/>
        <p:nvPr/>
      </p:nvGrpSpPr>
      <p:grpSpPr>
        <a:xfrm>
          <a:off x="0" y="0"/>
          <a:ext cx="0" cy="0"/>
          <a:chOff x="0" y="0"/>
          <a:chExt cx="0" cy="0"/>
        </a:xfrm>
      </p:grpSpPr>
      <p:sp>
        <p:nvSpPr>
          <p:cNvPr id="177" name="Google Shape;177;p2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8" name="Google Shape;178;p2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79" name="Google Shape;179;p2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182" name="Google Shape;182;p26"/>
          <p:cNvGrpSpPr/>
          <p:nvPr/>
        </p:nvGrpSpPr>
        <p:grpSpPr>
          <a:xfrm>
            <a:off x="3242950" y="268325"/>
            <a:ext cx="2658100" cy="100500"/>
            <a:chOff x="412900" y="344525"/>
            <a:chExt cx="2658100" cy="100500"/>
          </a:xfrm>
        </p:grpSpPr>
        <p:sp>
          <p:nvSpPr>
            <p:cNvPr id="183" name="Google Shape;183;p26"/>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84" name="Google Shape;184;p26"/>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185" name="Google Shape;185;p26"/>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186" name="Google Shape;186;p26"/>
          <p:cNvSpPr txBox="1">
            <a:spLocks noGrp="1"/>
          </p:cNvSpPr>
          <p:nvPr>
            <p:ph type="body" idx="1"/>
          </p:nvPr>
        </p:nvSpPr>
        <p:spPr>
          <a:xfrm>
            <a:off x="412900" y="1144900"/>
            <a:ext cx="1754100" cy="3698700"/>
          </a:xfrm>
          <a:prstGeom prst="rect">
            <a:avLst/>
          </a:prstGeom>
          <a:solidFill>
            <a:srgbClr val="F0B323"/>
          </a:solidFill>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87" name="Google Shape;187;p26"/>
          <p:cNvSpPr txBox="1">
            <a:spLocks noGrp="1"/>
          </p:cNvSpPr>
          <p:nvPr>
            <p:ph type="body" idx="2"/>
          </p:nvPr>
        </p:nvSpPr>
        <p:spPr>
          <a:xfrm>
            <a:off x="2391075" y="1182250"/>
            <a:ext cx="6276600" cy="3661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88" name="Google Shape;188;p2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 you">
  <p:cSld name="SECTION_HEADER_1">
    <p:spTree>
      <p:nvGrpSpPr>
        <p:cNvPr id="1" name="Shape 189"/>
        <p:cNvGrpSpPr/>
        <p:nvPr/>
      </p:nvGrpSpPr>
      <p:grpSpPr>
        <a:xfrm>
          <a:off x="0" y="0"/>
          <a:ext cx="0" cy="0"/>
          <a:chOff x="0" y="0"/>
          <a:chExt cx="0" cy="0"/>
        </a:xfrm>
      </p:grpSpPr>
      <p:sp>
        <p:nvSpPr>
          <p:cNvPr id="190" name="Google Shape;190;p27"/>
          <p:cNvSpPr/>
          <p:nvPr/>
        </p:nvSpPr>
        <p:spPr>
          <a:xfrm>
            <a:off x="-50" y="4600750"/>
            <a:ext cx="9144000" cy="5829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27"/>
          <p:cNvGrpSpPr/>
          <p:nvPr/>
        </p:nvGrpSpPr>
        <p:grpSpPr>
          <a:xfrm>
            <a:off x="3242950" y="1434375"/>
            <a:ext cx="2658100" cy="100500"/>
            <a:chOff x="412900" y="344525"/>
            <a:chExt cx="2658100" cy="100500"/>
          </a:xfrm>
        </p:grpSpPr>
        <p:sp>
          <p:nvSpPr>
            <p:cNvPr id="192" name="Google Shape;192;p27"/>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193" name="Google Shape;193;p27"/>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194" name="Google Shape;194;p27"/>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195" name="Google Shape;195;p27"/>
          <p:cNvSpPr txBox="1"/>
          <p:nvPr/>
        </p:nvSpPr>
        <p:spPr>
          <a:xfrm>
            <a:off x="1332475" y="2078175"/>
            <a:ext cx="6381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rgbClr val="263F8C"/>
                </a:solidFill>
                <a:latin typeface="Proxima Nova"/>
                <a:ea typeface="Proxima Nova"/>
                <a:cs typeface="Proxima Nova"/>
                <a:sym typeface="Proxima Nova"/>
              </a:rPr>
              <a:t>Thank you!</a:t>
            </a:r>
            <a:endParaRPr sz="4800" b="1">
              <a:solidFill>
                <a:srgbClr val="263F8C"/>
              </a:solidFill>
              <a:latin typeface="Proxima Nova"/>
              <a:ea typeface="Proxima Nova"/>
              <a:cs typeface="Proxima Nova"/>
              <a:sym typeface="Proxima Nova"/>
            </a:endParaRPr>
          </a:p>
        </p:txBody>
      </p:sp>
      <p:sp>
        <p:nvSpPr>
          <p:cNvPr id="196" name="Google Shape;196;p2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7"/>
        <p:cNvGrpSpPr/>
        <p:nvPr/>
      </p:nvGrpSpPr>
      <p:grpSpPr>
        <a:xfrm>
          <a:off x="0" y="0"/>
          <a:ext cx="0" cy="0"/>
          <a:chOff x="0" y="0"/>
          <a:chExt cx="0" cy="0"/>
        </a:xfrm>
      </p:grpSpPr>
      <p:sp>
        <p:nvSpPr>
          <p:cNvPr id="198" name="Google Shape;198;p2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29" name="Google Shape;29;p4"/>
          <p:cNvGrpSpPr/>
          <p:nvPr/>
        </p:nvGrpSpPr>
        <p:grpSpPr>
          <a:xfrm>
            <a:off x="3242950" y="268325"/>
            <a:ext cx="2658100" cy="100500"/>
            <a:chOff x="412900" y="344525"/>
            <a:chExt cx="2658100" cy="100500"/>
          </a:xfrm>
        </p:grpSpPr>
        <p:sp>
          <p:nvSpPr>
            <p:cNvPr id="30" name="Google Shape;30;p4"/>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31" name="Google Shape;31;p4"/>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32" name="Google Shape;32;p4"/>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33" name="Google Shape;33;p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38" name="Google Shape;38;p5"/>
          <p:cNvGrpSpPr/>
          <p:nvPr/>
        </p:nvGrpSpPr>
        <p:grpSpPr>
          <a:xfrm>
            <a:off x="3242950" y="268325"/>
            <a:ext cx="2658100" cy="100500"/>
            <a:chOff x="412900" y="344525"/>
            <a:chExt cx="2658100" cy="100500"/>
          </a:xfrm>
        </p:grpSpPr>
        <p:sp>
          <p:nvSpPr>
            <p:cNvPr id="39" name="Google Shape;39;p5"/>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0" name="Google Shape;40;p5"/>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1" name="Google Shape;41;p5"/>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42" name="Google Shape;42;p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5" name="Google Shape;45;p6"/>
          <p:cNvGrpSpPr/>
          <p:nvPr/>
        </p:nvGrpSpPr>
        <p:grpSpPr>
          <a:xfrm>
            <a:off x="3242950" y="268325"/>
            <a:ext cx="2658100" cy="100500"/>
            <a:chOff x="412900" y="344525"/>
            <a:chExt cx="2658100" cy="100500"/>
          </a:xfrm>
        </p:grpSpPr>
        <p:sp>
          <p:nvSpPr>
            <p:cNvPr id="46" name="Google Shape;46;p6"/>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7" name="Google Shape;47;p6"/>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48" name="Google Shape;48;p6"/>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49" name="Google Shape;49;p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2" name="Google Shape;5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53" name="Google Shape;53;p7"/>
          <p:cNvGrpSpPr/>
          <p:nvPr/>
        </p:nvGrpSpPr>
        <p:grpSpPr>
          <a:xfrm>
            <a:off x="412900" y="268325"/>
            <a:ext cx="2658100" cy="100500"/>
            <a:chOff x="412900" y="344525"/>
            <a:chExt cx="2658100" cy="100500"/>
          </a:xfrm>
        </p:grpSpPr>
        <p:sp>
          <p:nvSpPr>
            <p:cNvPr id="54" name="Google Shape;54;p7"/>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55" name="Google Shape;55;p7"/>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56" name="Google Shape;56;p7"/>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57" name="Google Shape;57;p7"/>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60" name="Google Shape;60;p8"/>
          <p:cNvGrpSpPr/>
          <p:nvPr/>
        </p:nvGrpSpPr>
        <p:grpSpPr>
          <a:xfrm>
            <a:off x="3242950" y="1434375"/>
            <a:ext cx="2658100" cy="100500"/>
            <a:chOff x="412900" y="344525"/>
            <a:chExt cx="2658100" cy="100500"/>
          </a:xfrm>
        </p:grpSpPr>
        <p:sp>
          <p:nvSpPr>
            <p:cNvPr id="61" name="Google Shape;61;p8"/>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62" name="Google Shape;62;p8"/>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sp>
          <p:nvSpPr>
            <p:cNvPr id="63" name="Google Shape;63;p8"/>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B2242"/>
                </a:solidFill>
              </a:endParaRPr>
            </a:p>
          </p:txBody>
        </p:sp>
      </p:grpSp>
      <p:sp>
        <p:nvSpPr>
          <p:cNvPr id="64" name="Google Shape;64;p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265500" y="17665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8" name="Google Shape;68;p9"/>
          <p:cNvSpPr txBox="1">
            <a:spLocks noGrp="1"/>
          </p:cNvSpPr>
          <p:nvPr>
            <p:ph type="subTitle" idx="1"/>
          </p:nvPr>
        </p:nvSpPr>
        <p:spPr>
          <a:xfrm>
            <a:off x="265500" y="33364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9" name="Google Shape;6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70" name="Google Shape;70;p9"/>
          <p:cNvGrpSpPr/>
          <p:nvPr/>
        </p:nvGrpSpPr>
        <p:grpSpPr>
          <a:xfrm>
            <a:off x="959050" y="416300"/>
            <a:ext cx="2658100" cy="100500"/>
            <a:chOff x="412900" y="344525"/>
            <a:chExt cx="2658100" cy="100500"/>
          </a:xfrm>
        </p:grpSpPr>
        <p:sp>
          <p:nvSpPr>
            <p:cNvPr id="71" name="Google Shape;71;p9"/>
            <p:cNvSpPr/>
            <p:nvPr/>
          </p:nvSpPr>
          <p:spPr>
            <a:xfrm>
              <a:off x="2171600" y="344525"/>
              <a:ext cx="899400" cy="100500"/>
            </a:xfrm>
            <a:prstGeom prst="rect">
              <a:avLst/>
            </a:prstGeom>
            <a:solidFill>
              <a:srgbClr val="F0B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72" name="Google Shape;72;p9"/>
            <p:cNvSpPr/>
            <p:nvPr/>
          </p:nvSpPr>
          <p:spPr>
            <a:xfrm>
              <a:off x="1272200" y="344525"/>
              <a:ext cx="899400" cy="100500"/>
            </a:xfrm>
            <a:prstGeom prst="rect">
              <a:avLst/>
            </a:prstGeom>
            <a:solidFill>
              <a:srgbClr val="9B2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sp>
          <p:nvSpPr>
            <p:cNvPr id="73" name="Google Shape;73;p9"/>
            <p:cNvSpPr/>
            <p:nvPr/>
          </p:nvSpPr>
          <p:spPr>
            <a:xfrm>
              <a:off x="412900" y="344525"/>
              <a:ext cx="899400" cy="1005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B2242"/>
                </a:solidFill>
              </a:endParaRPr>
            </a:p>
          </p:txBody>
        </p:sp>
      </p:grpSp>
      <p:sp>
        <p:nvSpPr>
          <p:cNvPr id="74" name="Google Shape;74;p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10"/>
          <p:cNvSpPr/>
          <p:nvPr/>
        </p:nvSpPr>
        <p:spPr>
          <a:xfrm>
            <a:off x="-6150" y="4154375"/>
            <a:ext cx="9156300" cy="1023600"/>
          </a:xfrm>
          <a:prstGeom prst="rect">
            <a:avLst/>
          </a:prstGeom>
          <a:solidFill>
            <a:srgbClr val="A8B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body" idx="1"/>
          </p:nvPr>
        </p:nvSpPr>
        <p:spPr>
          <a:xfrm>
            <a:off x="1572600" y="4154375"/>
            <a:ext cx="5998800" cy="6051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800"/>
              <a:buNone/>
              <a:defRPr/>
            </a:lvl1pPr>
          </a:lstStyle>
          <a:p>
            <a:endParaRPr/>
          </a:p>
        </p:txBody>
      </p:sp>
      <p:sp>
        <p:nvSpPr>
          <p:cNvPr id="78" name="Google Shape;78;p1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lvl1pPr lvl="0" rtl="0">
              <a:buNone/>
              <a:defRPr b="1">
                <a:solidFill>
                  <a:srgbClr val="263F8C"/>
                </a:solidFill>
              </a:defRPr>
            </a:lvl1pPr>
            <a:lvl2pPr lvl="1" rtl="0">
              <a:buNone/>
              <a:defRPr b="1">
                <a:solidFill>
                  <a:srgbClr val="263F8C"/>
                </a:solidFill>
              </a:defRPr>
            </a:lvl2pPr>
            <a:lvl3pPr lvl="2" rtl="0">
              <a:buNone/>
              <a:defRPr b="1">
                <a:solidFill>
                  <a:srgbClr val="263F8C"/>
                </a:solidFill>
              </a:defRPr>
            </a:lvl3pPr>
            <a:lvl4pPr lvl="3" rtl="0">
              <a:buNone/>
              <a:defRPr b="1">
                <a:solidFill>
                  <a:srgbClr val="263F8C"/>
                </a:solidFill>
              </a:defRPr>
            </a:lvl4pPr>
            <a:lvl5pPr lvl="4" rtl="0">
              <a:buNone/>
              <a:defRPr b="1">
                <a:solidFill>
                  <a:srgbClr val="263F8C"/>
                </a:solidFill>
              </a:defRPr>
            </a:lvl5pPr>
            <a:lvl6pPr lvl="5" rtl="0">
              <a:buNone/>
              <a:defRPr b="1">
                <a:solidFill>
                  <a:srgbClr val="263F8C"/>
                </a:solidFill>
              </a:defRPr>
            </a:lvl6pPr>
            <a:lvl7pPr lvl="6" rtl="0">
              <a:buNone/>
              <a:defRPr b="1">
                <a:solidFill>
                  <a:srgbClr val="263F8C"/>
                </a:solidFill>
              </a:defRPr>
            </a:lvl7pPr>
            <a:lvl8pPr lvl="7" rtl="0">
              <a:buNone/>
              <a:defRPr b="1">
                <a:solidFill>
                  <a:srgbClr val="263F8C"/>
                </a:solidFill>
              </a:defRPr>
            </a:lvl8pPr>
            <a:lvl9pPr lvl="8" rtl="0">
              <a:buNone/>
              <a:defRPr b="1">
                <a:solidFill>
                  <a:srgbClr val="263F8C"/>
                </a:solidFill>
              </a:defRPr>
            </a:lvl9p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a:t>
            </a:fld>
            <a:endParaRPr b="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63F8C"/>
              </a:buClr>
              <a:buSzPts val="2800"/>
              <a:buFont typeface="Proxima Nova"/>
              <a:buNone/>
              <a:defRPr sz="2800" b="1">
                <a:solidFill>
                  <a:srgbClr val="263F8C"/>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marL="914400" lvl="1"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2pPr>
            <a:lvl3pPr marL="1371600" lvl="2"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3pPr>
            <a:lvl4pPr marL="1828800" lvl="3"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4pPr>
            <a:lvl5pPr marL="2286000" lvl="4"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5pPr>
            <a:lvl6pPr marL="2743200" lvl="5"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6pPr>
            <a:lvl7pPr marL="3200400" lvl="6"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7pPr>
            <a:lvl8pPr marL="3657600" lvl="7"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8pPr>
            <a:lvl9pPr marL="4114800" lvl="8" indent="-317500">
              <a:lnSpc>
                <a:spcPct val="115000"/>
              </a:lnSpc>
              <a:spcBef>
                <a:spcPts val="0"/>
              </a:spcBef>
              <a:spcAft>
                <a:spcPts val="0"/>
              </a:spcAft>
              <a:buSzPts val="1400"/>
              <a:buFont typeface="Proxima Nova"/>
              <a:buChar char="■"/>
              <a:defRPr>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lvl1pPr>
            <a:lvl2pPr lvl="1" algn="r">
              <a:buNone/>
              <a:defRPr sz="1000"/>
            </a:lvl2pPr>
            <a:lvl3pPr lvl="2" algn="r">
              <a:buNone/>
              <a:defRPr sz="1000"/>
            </a:lvl3pPr>
            <a:lvl4pPr lvl="3" algn="r">
              <a:buNone/>
              <a:defRPr sz="1000"/>
            </a:lvl4pPr>
            <a:lvl5pPr lvl="4" algn="r">
              <a:buNone/>
              <a:defRPr sz="1000"/>
            </a:lvl5pPr>
            <a:lvl6pPr lvl="5" algn="r">
              <a:buNone/>
              <a:defRPr sz="1000"/>
            </a:lvl6pPr>
            <a:lvl7pPr lvl="6" algn="r">
              <a:buNone/>
              <a:defRPr sz="1000"/>
            </a:lvl7pPr>
            <a:lvl8pPr lvl="7" algn="r">
              <a:buNone/>
              <a:defRPr sz="1000"/>
            </a:lvl8pPr>
            <a:lvl9pPr lvl="8" algn="r">
              <a:buNone/>
              <a:defRPr sz="1000"/>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9B2242"/>
              </a:buClr>
              <a:buSzPts val="2800"/>
              <a:buFont typeface="Proxima Nova"/>
              <a:buNone/>
              <a:defRPr sz="2800" b="1">
                <a:solidFill>
                  <a:srgbClr val="9B2242"/>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104" name="Google Shape;104;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marL="914400" lvl="1"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2pPr>
            <a:lvl3pPr marL="1371600" lvl="2"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3pPr>
            <a:lvl4pPr marL="1828800" lvl="3"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4pPr>
            <a:lvl5pPr marL="2286000" lvl="4"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5pPr>
            <a:lvl6pPr marL="2743200" lvl="5"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6pPr>
            <a:lvl7pPr marL="3200400" lvl="6"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7pPr>
            <a:lvl8pPr marL="3657600" lvl="7"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8pPr>
            <a:lvl9pPr marL="4114800" lvl="8" indent="-317500" rtl="0">
              <a:lnSpc>
                <a:spcPct val="115000"/>
              </a:lnSpc>
              <a:spcBef>
                <a:spcPts val="0"/>
              </a:spcBef>
              <a:spcAft>
                <a:spcPts val="0"/>
              </a:spcAft>
              <a:buSzPts val="1400"/>
              <a:buFont typeface="Proxima Nova"/>
              <a:buChar char="■"/>
              <a:defRPr>
                <a:latin typeface="Proxima Nova"/>
                <a:ea typeface="Proxima Nova"/>
                <a:cs typeface="Proxima Nova"/>
                <a:sym typeface="Proxima Nova"/>
              </a:defRPr>
            </a:lvl9pPr>
          </a:lstStyle>
          <a:p>
            <a:endParaRPr/>
          </a:p>
        </p:txBody>
      </p:sp>
      <p:sp>
        <p:nvSpPr>
          <p:cNvPr id="105" name="Google Shape;10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lvl1pPr>
            <a:lvl2pPr lvl="1" algn="r" rtl="0">
              <a:buNone/>
              <a:defRPr sz="1000"/>
            </a:lvl2pPr>
            <a:lvl3pPr lvl="2" algn="r" rtl="0">
              <a:buNone/>
              <a:defRPr sz="1000"/>
            </a:lvl3pPr>
            <a:lvl4pPr lvl="3" algn="r" rtl="0">
              <a:buNone/>
              <a:defRPr sz="1000"/>
            </a:lvl4pPr>
            <a:lvl5pPr lvl="4" algn="r" rtl="0">
              <a:buNone/>
              <a:defRPr sz="1000"/>
            </a:lvl5pPr>
            <a:lvl6pPr lvl="5" algn="r" rtl="0">
              <a:buNone/>
              <a:defRPr sz="1000"/>
            </a:lvl6pPr>
            <a:lvl7pPr lvl="6" algn="r" rtl="0">
              <a:buNone/>
              <a:defRPr sz="1000"/>
            </a:lvl7pPr>
            <a:lvl8pPr lvl="7" algn="r" rtl="0">
              <a:buNone/>
              <a:defRPr sz="1000"/>
            </a:lvl8pPr>
            <a:lvl9pPr lvl="8" algn="r" rtl="0">
              <a:buNone/>
              <a:defRPr sz="1000"/>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8gyHviuILq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xhYkoLtyzWLLiTRMylBK_9pbpGCfoYCzE4WEK9BE-PQ/edit"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iowaideainformation.org/wp-content/uploads/2020/10/Codes-and-Definitions-in-ACHIEVE-May-2023-508-reviewed.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8" Type="http://schemas.openxmlformats.org/officeDocument/2006/relationships/hyperlink" Target="https://iowaideainformation.org/special-education/individualized-education-programs/age-specific-components-of-ieps/early-childhood-special-education/" TargetMode="External"/><Relationship Id="rId3" Type="http://schemas.openxmlformats.org/officeDocument/2006/relationships/hyperlink" Target="https://docs.google.com/document/d/1xhYkoLtyzWLLiTRMylBK_9pbpGCfoYCzE4WEK9BE-PQ/edit?usp=sharing" TargetMode="External"/><Relationship Id="rId7" Type="http://schemas.openxmlformats.org/officeDocument/2006/relationships/hyperlink" Target="https://drive.google.com/file/d/1ZqAgCoZKssVW95HolUlMkfypwF7_bkTi/view?usp=sharing"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drive.google.com/file/d/1-TLUmUBize8MMP_6ZJSmOEafFXRJ-O-8/view?usp=sharing" TargetMode="External"/><Relationship Id="rId5" Type="http://schemas.openxmlformats.org/officeDocument/2006/relationships/hyperlink" Target="https://drive.google.com/file/d/1B0BCTNAWvL1ro6RIIE-QkMQ3hv-FoCL1/view" TargetMode="External"/><Relationship Id="rId4" Type="http://schemas.openxmlformats.org/officeDocument/2006/relationships/hyperlink" Target="https://drive.google.com/file/d/12f4XDYzei4eU4e07Q8YFNPHP651CQKwm/view" TargetMode="External"/><Relationship Id="rId9" Type="http://schemas.openxmlformats.org/officeDocument/2006/relationships/hyperlink" Target="https://sites.ed.gov/idea/files/policy_speced_guid_idea_memosdcltrs_preschool-lre-dcl-1-10-17.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iowaideainformation.org/wp-content/uploads/2020/10/Codes-and-Definitions-in-ACHIEVE-May-2023-508-reviewed.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ctrTitle"/>
          </p:nvPr>
        </p:nvSpPr>
        <p:spPr>
          <a:xfrm>
            <a:off x="311704" y="18113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Preschool and ACHIEVE: Reminders and Tips</a:t>
            </a:r>
            <a:endParaRPr>
              <a:latin typeface="Proxima Nova"/>
              <a:ea typeface="Proxima Nova"/>
              <a:cs typeface="Proxima Nova"/>
              <a:sym typeface="Proxima Nova"/>
            </a:endParaRPr>
          </a:p>
        </p:txBody>
      </p:sp>
      <p:sp>
        <p:nvSpPr>
          <p:cNvPr id="204" name="Google Shape;204;p29"/>
          <p:cNvSpPr txBox="1">
            <a:spLocks noGrp="1"/>
          </p:cNvSpPr>
          <p:nvPr>
            <p:ph type="subTitle" idx="1"/>
          </p:nvPr>
        </p:nvSpPr>
        <p:spPr>
          <a:xfrm>
            <a:off x="311696" y="39009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Spring, 2024</a:t>
            </a:r>
            <a:endParaRPr/>
          </a:p>
          <a:p>
            <a:pPr marL="0" lvl="0" indent="0" algn="ctr" rtl="0">
              <a:spcBef>
                <a:spcPts val="0"/>
              </a:spcBef>
              <a:spcAft>
                <a:spcPts val="0"/>
              </a:spcAft>
              <a:buNone/>
            </a:pPr>
            <a:r>
              <a:rPr lang="en" u="sng">
                <a:solidFill>
                  <a:schemeClr val="hlink"/>
                </a:solidFill>
                <a:hlinkClick r:id="rId3"/>
              </a:rPr>
              <a:t>Link to Recording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Reminders about Regular Early Childhood Programs (RECP)</a:t>
            </a:r>
            <a:endParaRPr sz="2700"/>
          </a:p>
        </p:txBody>
      </p:sp>
      <p:sp>
        <p:nvSpPr>
          <p:cNvPr id="267" name="Google Shape;267;p3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10</a:t>
            </a:fld>
            <a:endParaRPr b="0">
              <a:solidFill>
                <a:srgbClr val="000000"/>
              </a:solidFill>
            </a:endParaRPr>
          </a:p>
        </p:txBody>
      </p:sp>
      <p:sp>
        <p:nvSpPr>
          <p:cNvPr id="268" name="Google Shape;268;p38"/>
          <p:cNvSpPr txBox="1"/>
          <p:nvPr/>
        </p:nvSpPr>
        <p:spPr>
          <a:xfrm>
            <a:off x="311700" y="1515025"/>
            <a:ext cx="8625600" cy="261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1"/>
                </a:solidFill>
                <a:latin typeface="Proxima Nova"/>
                <a:ea typeface="Proxima Nova"/>
                <a:cs typeface="Proxima Nova"/>
                <a:sym typeface="Proxima Nova"/>
              </a:rPr>
              <a:t>A Regular Early Childhood Program is any session, class, or recurring activity that enrolls less than or equal to 50% of children with an IEP </a:t>
            </a:r>
            <a:endParaRPr sz="1800">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800">
              <a:solidFill>
                <a:schemeClr val="dk1"/>
              </a:solidFill>
              <a:latin typeface="Proxima Nova"/>
              <a:ea typeface="Proxima Nova"/>
              <a:cs typeface="Proxima Nova"/>
              <a:sym typeface="Proxima Nova"/>
            </a:endParaRPr>
          </a:p>
          <a:p>
            <a:pPr marL="457200" lvl="0" indent="-311150" algn="l" rtl="0">
              <a:lnSpc>
                <a:spcPct val="115000"/>
              </a:lnSpc>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Ex. A learner attends licensed child care in the morning and SWVPP in the District in the afternoon. </a:t>
            </a:r>
            <a:r>
              <a:rPr lang="en" sz="1300" b="1">
                <a:solidFill>
                  <a:schemeClr val="dk1"/>
                </a:solidFill>
                <a:latin typeface="Proxima Nova"/>
                <a:ea typeface="Proxima Nova"/>
                <a:cs typeface="Proxima Nova"/>
                <a:sym typeface="Proxima Nova"/>
              </a:rPr>
              <a:t>BOTH</a:t>
            </a:r>
            <a:r>
              <a:rPr lang="en" sz="1300">
                <a:solidFill>
                  <a:schemeClr val="dk1"/>
                </a:solidFill>
                <a:latin typeface="Proxima Nova"/>
                <a:ea typeface="Proxima Nova"/>
                <a:cs typeface="Proxima Nova"/>
                <a:sym typeface="Proxima Nova"/>
              </a:rPr>
              <a:t> programs must be entered on the Learner Dashboard under RECP, even if the IEP is not implemented in both settings.</a:t>
            </a:r>
            <a:endParaRPr sz="1300">
              <a:solidFill>
                <a:schemeClr val="dk1"/>
              </a:solidFill>
              <a:latin typeface="Proxima Nova"/>
              <a:ea typeface="Proxima Nova"/>
              <a:cs typeface="Proxima Nova"/>
              <a:sym typeface="Proxima Nova"/>
            </a:endParaRPr>
          </a:p>
          <a:p>
            <a:pPr marL="457200" lvl="0" indent="-311150" algn="l" rtl="0">
              <a:lnSpc>
                <a:spcPct val="115000"/>
              </a:lnSpc>
              <a:spcBef>
                <a:spcPts val="1000"/>
              </a:spcBef>
              <a:spcAft>
                <a:spcPts val="1000"/>
              </a:spcAft>
              <a:buClr>
                <a:schemeClr val="dk1"/>
              </a:buClr>
              <a:buSzPts val="1300"/>
              <a:buFont typeface="Proxima Nova"/>
              <a:buChar char="➢"/>
            </a:pPr>
            <a:r>
              <a:rPr lang="en" sz="1300">
                <a:solidFill>
                  <a:schemeClr val="dk1"/>
                </a:solidFill>
                <a:latin typeface="Proxima Nova"/>
                <a:ea typeface="Proxima Nova"/>
                <a:cs typeface="Proxima Nova"/>
                <a:sym typeface="Proxima Nova"/>
              </a:rPr>
              <a:t>Ex. A learner is goes to an in-home childcare in the neighborhood in the morning and Head Start in the afternoon. </a:t>
            </a:r>
            <a:r>
              <a:rPr lang="en" sz="1300" b="1">
                <a:solidFill>
                  <a:schemeClr val="dk1"/>
                </a:solidFill>
                <a:latin typeface="Proxima Nova"/>
                <a:ea typeface="Proxima Nova"/>
                <a:cs typeface="Proxima Nova"/>
                <a:sym typeface="Proxima Nova"/>
              </a:rPr>
              <a:t>ONLY </a:t>
            </a:r>
            <a:r>
              <a:rPr lang="en" sz="1300">
                <a:solidFill>
                  <a:schemeClr val="dk1"/>
                </a:solidFill>
                <a:latin typeface="Proxima Nova"/>
                <a:ea typeface="Proxima Nova"/>
                <a:cs typeface="Proxima Nova"/>
                <a:sym typeface="Proxima Nova"/>
              </a:rPr>
              <a:t>the Head Start program would be entered into the RECP section because in-home childcare, or child development homes, are not included in the OSEP definition of RECP.</a:t>
            </a:r>
            <a:endParaRPr sz="1300">
              <a:solidFill>
                <a:schemeClr val="dk1"/>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Documenting the Regular Early Childhood Program (RECP) on the Learner Dashboard</a:t>
            </a:r>
            <a:endParaRPr/>
          </a:p>
        </p:txBody>
      </p:sp>
      <p:sp>
        <p:nvSpPr>
          <p:cNvPr id="274" name="Google Shape;274;p3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11</a:t>
            </a:fld>
            <a:endParaRPr b="0">
              <a:solidFill>
                <a:srgbClr val="000000"/>
              </a:solidFill>
            </a:endParaRPr>
          </a:p>
        </p:txBody>
      </p:sp>
      <p:pic>
        <p:nvPicPr>
          <p:cNvPr id="275" name="Google Shape;275;p39" descr="This screenshot shows how teams enter regular early childhood programs in ACHIEVE" title="ACHIEVE screenshot"/>
          <p:cNvPicPr preferRelativeResize="0"/>
          <p:nvPr/>
        </p:nvPicPr>
        <p:blipFill>
          <a:blip r:embed="rId3">
            <a:alphaModFix/>
          </a:blip>
          <a:stretch>
            <a:fillRect/>
          </a:stretch>
        </p:blipFill>
        <p:spPr>
          <a:xfrm>
            <a:off x="152400" y="1586125"/>
            <a:ext cx="8839200" cy="3411379"/>
          </a:xfrm>
          <a:prstGeom prst="rect">
            <a:avLst/>
          </a:prstGeom>
          <a:noFill/>
          <a:ln>
            <a:noFill/>
          </a:ln>
        </p:spPr>
      </p:pic>
      <p:grpSp>
        <p:nvGrpSpPr>
          <p:cNvPr id="276" name="Google Shape;276;p39" descr="New in Achieve"/>
          <p:cNvGrpSpPr/>
          <p:nvPr/>
        </p:nvGrpSpPr>
        <p:grpSpPr>
          <a:xfrm>
            <a:off x="7339121" y="1017729"/>
            <a:ext cx="1804885" cy="1432002"/>
            <a:chOff x="5869725" y="775825"/>
            <a:chExt cx="1325075" cy="1314125"/>
          </a:xfrm>
        </p:grpSpPr>
        <p:pic>
          <p:nvPicPr>
            <p:cNvPr id="277" name="Google Shape;277;p39" descr="Image of a nine-point yellow star."/>
            <p:cNvPicPr preferRelativeResize="0"/>
            <p:nvPr/>
          </p:nvPicPr>
          <p:blipFill rotWithShape="1">
            <a:blip r:embed="rId4">
              <a:alphaModFix/>
            </a:blip>
            <a:srcRect l="6909" t="9069" r="6615" b="7262"/>
            <a:stretch/>
          </p:blipFill>
          <p:spPr>
            <a:xfrm>
              <a:off x="5869725" y="775825"/>
              <a:ext cx="1325075" cy="1314125"/>
            </a:xfrm>
            <a:prstGeom prst="rect">
              <a:avLst/>
            </a:prstGeom>
            <a:noFill/>
            <a:ln>
              <a:noFill/>
            </a:ln>
          </p:spPr>
        </p:pic>
        <p:sp>
          <p:nvSpPr>
            <p:cNvPr id="278" name="Google Shape;278;p39"/>
            <p:cNvSpPr txBox="1"/>
            <p:nvPr/>
          </p:nvSpPr>
          <p:spPr>
            <a:xfrm>
              <a:off x="6110600" y="1202038"/>
              <a:ext cx="843300" cy="53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263F8C"/>
                  </a:solidFill>
                  <a:latin typeface="Proxima Nova"/>
                  <a:ea typeface="Proxima Nova"/>
                  <a:cs typeface="Proxima Nova"/>
                  <a:sym typeface="Proxima Nova"/>
                </a:rPr>
                <a:t>NEW in ACHIEVE</a:t>
              </a:r>
              <a:endParaRPr sz="1300" b="1">
                <a:solidFill>
                  <a:srgbClr val="263F8C"/>
                </a:solidFill>
                <a:latin typeface="Proxima Nova"/>
                <a:ea typeface="Proxima Nova"/>
                <a:cs typeface="Proxima Nova"/>
                <a:sym typeface="Proxima Nov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0"/>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t>FAQ’s: Documenting the RECP on the Learner Dashboard</a:t>
            </a:r>
            <a:endParaRPr sz="2500"/>
          </a:p>
        </p:txBody>
      </p:sp>
      <p:sp>
        <p:nvSpPr>
          <p:cNvPr id="284" name="Google Shape;284;p4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12</a:t>
            </a:fld>
            <a:endParaRPr b="0">
              <a:solidFill>
                <a:srgbClr val="000000"/>
              </a:solidFill>
            </a:endParaRPr>
          </a:p>
        </p:txBody>
      </p:sp>
      <p:sp>
        <p:nvSpPr>
          <p:cNvPr id="285" name="Google Shape;285;p40"/>
          <p:cNvSpPr txBox="1"/>
          <p:nvPr/>
        </p:nvSpPr>
        <p:spPr>
          <a:xfrm>
            <a:off x="344400" y="1093925"/>
            <a:ext cx="8455200" cy="276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Do we enter an RECP that will not start until the next school year? </a:t>
            </a:r>
            <a:endParaRPr sz="1800" b="1">
              <a:latin typeface="Proxima Nova"/>
              <a:ea typeface="Proxima Nova"/>
              <a:cs typeface="Proxima Nova"/>
              <a:sym typeface="Proxima Nova"/>
            </a:endParaRPr>
          </a:p>
          <a:p>
            <a:pPr marL="457200" lvl="0" indent="-323850" algn="l" rtl="0">
              <a:spcBef>
                <a:spcPts val="1000"/>
              </a:spcBef>
              <a:spcAft>
                <a:spcPts val="0"/>
              </a:spcAft>
              <a:buClr>
                <a:schemeClr val="dk1"/>
              </a:buClr>
              <a:buSzPts val="1500"/>
              <a:buFont typeface="Proxima Nova"/>
              <a:buChar char="➢"/>
            </a:pPr>
            <a:r>
              <a:rPr lang="en" sz="1500">
                <a:latin typeface="Proxima Nova"/>
                <a:ea typeface="Proxima Nova"/>
                <a:cs typeface="Proxima Nova"/>
                <a:sym typeface="Proxima Nova"/>
              </a:rPr>
              <a:t>Yes, if it is confirmed the learner will start the RECP in the Fall; teams can enter the start date of the RECP on the learner dashboard and should answer “yes” to the question “Will attend RECP after IEP meeting?” </a:t>
            </a:r>
            <a:endParaRPr sz="1500">
              <a:latin typeface="Proxima Nova"/>
              <a:ea typeface="Proxima Nova"/>
              <a:cs typeface="Proxima Nova"/>
              <a:sym typeface="Proxima Nova"/>
            </a:endParaRPr>
          </a:p>
          <a:p>
            <a:pPr marL="457200" lvl="0" indent="0" algn="l" rtl="0">
              <a:spcBef>
                <a:spcPts val="0"/>
              </a:spcBef>
              <a:spcAft>
                <a:spcPts val="0"/>
              </a:spcAft>
              <a:buNone/>
            </a:pPr>
            <a:endParaRPr sz="1600">
              <a:latin typeface="Proxima Nova"/>
              <a:ea typeface="Proxima Nova"/>
              <a:cs typeface="Proxima Nova"/>
              <a:sym typeface="Proxima Nova"/>
            </a:endParaRPr>
          </a:p>
          <a:p>
            <a:pPr marL="914400" lvl="1" indent="-311150" algn="l" rtl="0">
              <a:lnSpc>
                <a:spcPct val="115000"/>
              </a:lnSpc>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Ex. IEP team is meeting at the end of May and as a result of the IEP, the learner will start attending SWVPP in August. Teams </a:t>
            </a:r>
            <a:r>
              <a:rPr lang="en" sz="1300" b="1" u="sng">
                <a:solidFill>
                  <a:schemeClr val="dk1"/>
                </a:solidFill>
                <a:latin typeface="Proxima Nova"/>
                <a:ea typeface="Proxima Nova"/>
                <a:cs typeface="Proxima Nova"/>
                <a:sym typeface="Proxima Nova"/>
              </a:rPr>
              <a:t>DO</a:t>
            </a:r>
            <a:r>
              <a:rPr lang="en" sz="1300" b="1">
                <a:solidFill>
                  <a:schemeClr val="dk1"/>
                </a:solidFill>
                <a:latin typeface="Proxima Nova"/>
                <a:ea typeface="Proxima Nova"/>
                <a:cs typeface="Proxima Nova"/>
                <a:sym typeface="Proxima Nova"/>
              </a:rPr>
              <a:t> </a:t>
            </a:r>
            <a:r>
              <a:rPr lang="en" sz="1300">
                <a:solidFill>
                  <a:schemeClr val="dk1"/>
                </a:solidFill>
                <a:latin typeface="Proxima Nova"/>
                <a:ea typeface="Proxima Nova"/>
                <a:cs typeface="Proxima Nova"/>
                <a:sym typeface="Proxima Nova"/>
              </a:rPr>
              <a:t>enter the RECP and mark “yes,” the learner will be attending the RECP after the IEP meeting</a:t>
            </a:r>
            <a:endParaRPr sz="1300">
              <a:solidFill>
                <a:schemeClr val="dk1"/>
              </a:solidFill>
              <a:latin typeface="Proxima Nova"/>
              <a:ea typeface="Proxima Nova"/>
              <a:cs typeface="Proxima Nova"/>
              <a:sym typeface="Proxima Nova"/>
            </a:endParaRPr>
          </a:p>
          <a:p>
            <a:pPr marL="914400" lvl="0" indent="0" algn="l" rtl="0">
              <a:lnSpc>
                <a:spcPct val="115000"/>
              </a:lnSpc>
              <a:spcBef>
                <a:spcPts val="0"/>
              </a:spcBef>
              <a:spcAft>
                <a:spcPts val="0"/>
              </a:spcAft>
              <a:buNone/>
            </a:pPr>
            <a:endParaRPr sz="1300">
              <a:solidFill>
                <a:schemeClr val="dk1"/>
              </a:solidFill>
              <a:latin typeface="Proxima Nova"/>
              <a:ea typeface="Proxima Nova"/>
              <a:cs typeface="Proxima Nova"/>
              <a:sym typeface="Proxima Nova"/>
            </a:endParaRPr>
          </a:p>
          <a:p>
            <a:pPr marL="914400" lvl="1" indent="-311150" algn="l" rtl="0">
              <a:lnSpc>
                <a:spcPct val="115000"/>
              </a:lnSpc>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Non-Ex. IEP team is meeting in March and decides the learner will be coming in to a provider location to receive speech-only services (the learner does not attend any other RECP). The parent has shared that they might be interested in having their child start preschool in the fall, but no decision has been made. Teams </a:t>
            </a:r>
            <a:r>
              <a:rPr lang="en" sz="1300" b="1" u="sng">
                <a:solidFill>
                  <a:schemeClr val="dk1"/>
                </a:solidFill>
                <a:latin typeface="Proxima Nova"/>
                <a:ea typeface="Proxima Nova"/>
                <a:cs typeface="Proxima Nova"/>
                <a:sym typeface="Proxima Nova"/>
              </a:rPr>
              <a:t>DO NOT</a:t>
            </a:r>
            <a:r>
              <a:rPr lang="en" sz="1300">
                <a:solidFill>
                  <a:schemeClr val="dk1"/>
                </a:solidFill>
                <a:latin typeface="Proxima Nova"/>
                <a:ea typeface="Proxima Nova"/>
                <a:cs typeface="Proxima Nova"/>
                <a:sym typeface="Proxima Nova"/>
              </a:rPr>
              <a:t> enter the possible RECP for the Fall since it’s not confirmed. If the parent does decide to send their child to preschool in the Fall, the RECP can be added at that time.</a:t>
            </a:r>
            <a:endParaRPr sz="19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t>FAQ’s: Documenting the RECP on the Learner Dashboard</a:t>
            </a:r>
            <a:endParaRPr sz="2500"/>
          </a:p>
        </p:txBody>
      </p:sp>
      <p:sp>
        <p:nvSpPr>
          <p:cNvPr id="292" name="Google Shape;292;p41"/>
          <p:cNvSpPr txBox="1"/>
          <p:nvPr/>
        </p:nvSpPr>
        <p:spPr>
          <a:xfrm>
            <a:off x="200025" y="1071850"/>
            <a:ext cx="8632200" cy="276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Proxima Nova"/>
                <a:ea typeface="Proxima Nova"/>
                <a:cs typeface="Proxima Nova"/>
                <a:sym typeface="Proxima Nova"/>
              </a:rPr>
              <a:t>Do teams amend an IEP if the RECP changes during the duration of the IEP?</a:t>
            </a:r>
            <a:endParaRPr sz="1800" b="1">
              <a:latin typeface="Proxima Nova"/>
              <a:ea typeface="Proxima Nova"/>
              <a:cs typeface="Proxima Nova"/>
              <a:sym typeface="Proxima Nova"/>
            </a:endParaRPr>
          </a:p>
          <a:p>
            <a:pPr marL="457200" lvl="0" indent="-323850" algn="l" rtl="0">
              <a:spcBef>
                <a:spcPts val="1000"/>
              </a:spcBef>
              <a:spcAft>
                <a:spcPts val="0"/>
              </a:spcAft>
              <a:buClr>
                <a:schemeClr val="dk1"/>
              </a:buClr>
              <a:buSzPts val="1500"/>
              <a:buFont typeface="Proxima Nova"/>
              <a:buChar char="➢"/>
            </a:pPr>
            <a:r>
              <a:rPr lang="en" sz="1500">
                <a:latin typeface="Proxima Nova"/>
                <a:ea typeface="Proxima Nova"/>
                <a:cs typeface="Proxima Nova"/>
                <a:sym typeface="Proxima Nova"/>
              </a:rPr>
              <a:t>It depends. An RECP can be added or updated on the Learner Dashboard at any time without an amendment. </a:t>
            </a:r>
            <a:endParaRPr sz="1500">
              <a:latin typeface="Proxima Nova"/>
              <a:ea typeface="Proxima Nova"/>
              <a:cs typeface="Proxima Nova"/>
              <a:sym typeface="Proxima Nova"/>
            </a:endParaRPr>
          </a:p>
          <a:p>
            <a:pPr marL="457200" lvl="0" indent="0" algn="l" rtl="0">
              <a:spcBef>
                <a:spcPts val="0"/>
              </a:spcBef>
              <a:spcAft>
                <a:spcPts val="0"/>
              </a:spcAft>
              <a:buNone/>
            </a:pPr>
            <a:r>
              <a:rPr lang="en" sz="1500">
                <a:latin typeface="Proxima Nova"/>
                <a:ea typeface="Proxima Nova"/>
                <a:cs typeface="Proxima Nova"/>
                <a:sym typeface="Proxima Nova"/>
              </a:rPr>
              <a:t>If, however, the change will impact how the IEP is implemented or the content of the IEP (such as the amount of services or where the services are being provided), the IEP team should convene and make any needed amendments.</a:t>
            </a:r>
            <a:endParaRPr sz="1500">
              <a:latin typeface="Proxima Nova"/>
              <a:ea typeface="Proxima Nova"/>
              <a:cs typeface="Proxima Nova"/>
              <a:sym typeface="Proxima Nova"/>
            </a:endParaRPr>
          </a:p>
          <a:p>
            <a:pPr marL="0" lvl="0" indent="0" algn="l" rtl="0">
              <a:spcBef>
                <a:spcPts val="0"/>
              </a:spcBef>
              <a:spcAft>
                <a:spcPts val="0"/>
              </a:spcAft>
              <a:buNone/>
            </a:pPr>
            <a:endParaRPr sz="1600">
              <a:latin typeface="Proxima Nova"/>
              <a:ea typeface="Proxima Nova"/>
              <a:cs typeface="Proxima Nova"/>
              <a:sym typeface="Proxima Nova"/>
            </a:endParaRPr>
          </a:p>
          <a:p>
            <a:pPr marL="0" lvl="0" indent="0" algn="l" rtl="0">
              <a:spcBef>
                <a:spcPts val="0"/>
              </a:spcBef>
              <a:spcAft>
                <a:spcPts val="0"/>
              </a:spcAft>
              <a:buNone/>
            </a:pPr>
            <a:r>
              <a:rPr lang="en" sz="1800" b="1">
                <a:latin typeface="Proxima Nova"/>
                <a:ea typeface="Proxima Nova"/>
                <a:cs typeface="Proxima Nova"/>
                <a:sym typeface="Proxima Nova"/>
              </a:rPr>
              <a:t>If a learner does not currently attend nor will they start a new RECP, what do we enter on the Learner Management page under RECP, since those fields appear to be required?</a:t>
            </a:r>
            <a:endParaRPr sz="1800" b="1">
              <a:latin typeface="Proxima Nova"/>
              <a:ea typeface="Proxima Nova"/>
              <a:cs typeface="Proxima Nova"/>
              <a:sym typeface="Proxima Nova"/>
            </a:endParaRPr>
          </a:p>
          <a:p>
            <a:pPr marL="457200" lvl="0" indent="-323850" algn="l" rtl="0">
              <a:spcBef>
                <a:spcPts val="1000"/>
              </a:spcBef>
              <a:spcAft>
                <a:spcPts val="0"/>
              </a:spcAft>
              <a:buSzPts val="1500"/>
              <a:buFont typeface="Proxima Nova"/>
              <a:buChar char="➢"/>
            </a:pPr>
            <a:r>
              <a:rPr lang="en" sz="1500">
                <a:latin typeface="Proxima Nova"/>
                <a:ea typeface="Proxima Nova"/>
                <a:cs typeface="Proxima Nova"/>
                <a:sym typeface="Proxima Nova"/>
              </a:rPr>
              <a:t>The fields under RECP are only required IF the learner attends an RECP. It is not required to enter one if the learner is not attending nor will they start an RECP. The team should be able to finalize an IEP without entering RECP. </a:t>
            </a:r>
            <a:endParaRPr sz="1500">
              <a:latin typeface="Proxima Nova"/>
              <a:ea typeface="Proxima Nova"/>
              <a:cs typeface="Proxima Nova"/>
              <a:sym typeface="Proxima Nova"/>
            </a:endParaRPr>
          </a:p>
        </p:txBody>
      </p:sp>
      <p:sp>
        <p:nvSpPr>
          <p:cNvPr id="291" name="Google Shape;291;p4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13</a:t>
            </a:fld>
            <a:endParaRPr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Documenting Removal from the RECP in the IEP</a:t>
            </a:r>
            <a:endParaRPr/>
          </a:p>
        </p:txBody>
      </p:sp>
      <p:sp>
        <p:nvSpPr>
          <p:cNvPr id="298" name="Google Shape;298;p4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14</a:t>
            </a:fld>
            <a:endParaRPr b="0">
              <a:solidFill>
                <a:srgbClr val="000000"/>
              </a:solidFill>
            </a:endParaRPr>
          </a:p>
        </p:txBody>
      </p:sp>
      <p:pic>
        <p:nvPicPr>
          <p:cNvPr id="299" name="Google Shape;299;p42" descr="This screenshot shows how services are entered in ACHIEVE." title="ACHIEVE screenshot"/>
          <p:cNvPicPr preferRelativeResize="0"/>
          <p:nvPr/>
        </p:nvPicPr>
        <p:blipFill>
          <a:blip r:embed="rId3">
            <a:alphaModFix/>
          </a:blip>
          <a:stretch>
            <a:fillRect/>
          </a:stretch>
        </p:blipFill>
        <p:spPr>
          <a:xfrm>
            <a:off x="152400" y="1140000"/>
            <a:ext cx="8272949" cy="3211850"/>
          </a:xfrm>
          <a:prstGeom prst="rect">
            <a:avLst/>
          </a:prstGeom>
          <a:noFill/>
          <a:ln>
            <a:noFill/>
          </a:ln>
        </p:spPr>
      </p:pic>
      <p:sp>
        <p:nvSpPr>
          <p:cNvPr id="300" name="Google Shape;300;p42" descr="circle around the words on the screenshot &quot;Amount removed from General Education and/or from Regular Early Childhood program"/>
          <p:cNvSpPr/>
          <p:nvPr/>
        </p:nvSpPr>
        <p:spPr>
          <a:xfrm>
            <a:off x="152400" y="2599150"/>
            <a:ext cx="5069100" cy="393600"/>
          </a:xfrm>
          <a:prstGeom prst="ellipse">
            <a:avLst/>
          </a:prstGeom>
          <a:noFill/>
          <a:ln w="9525" cap="flat" cmpd="sng">
            <a:solidFill>
              <a:srgbClr val="9B2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2"/>
          <p:cNvSpPr txBox="1"/>
          <p:nvPr/>
        </p:nvSpPr>
        <p:spPr>
          <a:xfrm>
            <a:off x="263200" y="3982600"/>
            <a:ext cx="4256100" cy="1108200"/>
          </a:xfrm>
          <a:prstGeom prst="rect">
            <a:avLst/>
          </a:prstGeom>
          <a:solidFill>
            <a:srgbClr val="FFF2CC"/>
          </a:solidFill>
          <a:ln w="9525" cap="flat" cmpd="sng">
            <a:solidFill>
              <a:srgbClr val="000000"/>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roxima Nova"/>
                <a:ea typeface="Proxima Nova"/>
                <a:cs typeface="Proxima Nova"/>
                <a:sym typeface="Proxima Nova"/>
              </a:rPr>
              <a:t>At this point, teams are not considering a specific RECP location. Instead, teams are discussing whether or not this service could be provided within the context of any general education environment (aka regular early childhood program). The actual location (specific building or program) where the IEP will be implemented is determined later as part of the LRE decision.</a:t>
            </a:r>
            <a:endParaRPr sz="1000">
              <a:latin typeface="Proxima Nova"/>
              <a:ea typeface="Proxima Nova"/>
              <a:cs typeface="Proxima Nova"/>
              <a:sym typeface="Proxima Nova"/>
            </a:endParaRPr>
          </a:p>
        </p:txBody>
      </p:sp>
      <p:cxnSp>
        <p:nvCxnSpPr>
          <p:cNvPr id="302" name="Google Shape;302;p42">
            <a:extLst>
              <a:ext uri="{C183D7F6-B498-43B3-948B-1728B52AA6E4}">
                <adec:decorative xmlns:adec="http://schemas.microsoft.com/office/drawing/2017/decorative" val="1"/>
              </a:ext>
            </a:extLst>
          </p:cNvPr>
          <p:cNvCxnSpPr>
            <a:stCxn id="300" idx="4"/>
            <a:endCxn id="301" idx="0"/>
          </p:cNvCxnSpPr>
          <p:nvPr/>
        </p:nvCxnSpPr>
        <p:spPr>
          <a:xfrm flipH="1">
            <a:off x="2391150" y="2992750"/>
            <a:ext cx="295800" cy="9900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Verify Accuracy (LRE section in the IEP)</a:t>
            </a:r>
            <a:endParaRPr/>
          </a:p>
        </p:txBody>
      </p:sp>
      <p:pic>
        <p:nvPicPr>
          <p:cNvPr id="307" name="Google Shape;307;p43" descr="ACHIEVE screenshot of the LRE piechart in ACHIEVE" title="ACHIEVE screenshot"/>
          <p:cNvPicPr preferRelativeResize="0"/>
          <p:nvPr/>
        </p:nvPicPr>
        <p:blipFill>
          <a:blip r:embed="rId3">
            <a:alphaModFix/>
          </a:blip>
          <a:stretch>
            <a:fillRect/>
          </a:stretch>
        </p:blipFill>
        <p:spPr>
          <a:xfrm>
            <a:off x="152400" y="1170125"/>
            <a:ext cx="8833994" cy="3886700"/>
          </a:xfrm>
          <a:prstGeom prst="rect">
            <a:avLst/>
          </a:prstGeom>
          <a:noFill/>
          <a:ln w="9525" cap="flat" cmpd="sng">
            <a:solidFill>
              <a:schemeClr val="dk2"/>
            </a:solidFill>
            <a:prstDash val="dot"/>
            <a:round/>
            <a:headEnd type="none" w="sm" len="sm"/>
            <a:tailEnd type="none" w="sm" len="sm"/>
          </a:ln>
        </p:spPr>
      </p:pic>
      <p:sp>
        <p:nvSpPr>
          <p:cNvPr id="309" name="Google Shape;309;p43" hidden="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15</a:t>
            </a:fld>
            <a:endParaRPr b="0">
              <a:solidFill>
                <a:srgbClr val="000000"/>
              </a:solidFill>
            </a:endParaRPr>
          </a:p>
        </p:txBody>
      </p:sp>
      <p:sp>
        <p:nvSpPr>
          <p:cNvPr id="310" name="Google Shape;310;p43" descr="Circle around the two statements on the screenshot indicating the percentage of time a student is within or outside a Regular Early Childhood Program"/>
          <p:cNvSpPr/>
          <p:nvPr/>
        </p:nvSpPr>
        <p:spPr>
          <a:xfrm>
            <a:off x="0" y="3180325"/>
            <a:ext cx="8741100" cy="1344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cxnSp>
        <p:nvCxnSpPr>
          <p:cNvPr id="312" name="Google Shape;312;p43">
            <a:extLst>
              <a:ext uri="{C183D7F6-B498-43B3-948B-1728B52AA6E4}">
                <adec:decorative xmlns:adec="http://schemas.microsoft.com/office/drawing/2017/decorative" val="1"/>
              </a:ext>
            </a:extLst>
          </p:cNvPr>
          <p:cNvCxnSpPr/>
          <p:nvPr/>
        </p:nvCxnSpPr>
        <p:spPr>
          <a:xfrm flipH="1">
            <a:off x="6552175" y="2898625"/>
            <a:ext cx="465000" cy="281700"/>
          </a:xfrm>
          <a:prstGeom prst="straightConnector1">
            <a:avLst/>
          </a:prstGeom>
          <a:noFill/>
          <a:ln w="9525" cap="flat" cmpd="sng">
            <a:solidFill>
              <a:schemeClr val="dk2"/>
            </a:solidFill>
            <a:prstDash val="solid"/>
            <a:round/>
            <a:headEnd type="none" w="med" len="med"/>
            <a:tailEnd type="triangle" w="med" len="med"/>
          </a:ln>
        </p:spPr>
      </p:cxnSp>
      <p:sp>
        <p:nvSpPr>
          <p:cNvPr id="311" name="Google Shape;311;p43"/>
          <p:cNvSpPr txBox="1"/>
          <p:nvPr/>
        </p:nvSpPr>
        <p:spPr>
          <a:xfrm>
            <a:off x="7017175" y="1839925"/>
            <a:ext cx="1875900" cy="12018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It is very important that teams ensure these two statements are correct!</a:t>
            </a:r>
            <a:endParaRPr b="1">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Verify Accuracy (LRE section in the IEP)</a:t>
            </a:r>
            <a:endParaRPr/>
          </a:p>
        </p:txBody>
      </p:sp>
      <p:pic>
        <p:nvPicPr>
          <p:cNvPr id="317" name="Google Shape;317;p44" descr="ACHIEVE screenshot of the LRE piechart in ACHIEVE" title="ACHIEVE screenshot"/>
          <p:cNvPicPr preferRelativeResize="0"/>
          <p:nvPr/>
        </p:nvPicPr>
        <p:blipFill>
          <a:blip r:embed="rId3">
            <a:alphaModFix/>
          </a:blip>
          <a:stretch>
            <a:fillRect/>
          </a:stretch>
        </p:blipFill>
        <p:spPr>
          <a:xfrm>
            <a:off x="152400" y="1017725"/>
            <a:ext cx="8833994" cy="3886700"/>
          </a:xfrm>
          <a:prstGeom prst="rect">
            <a:avLst/>
          </a:prstGeom>
          <a:noFill/>
          <a:ln w="9525" cap="flat" cmpd="sng">
            <a:solidFill>
              <a:schemeClr val="dk2"/>
            </a:solidFill>
            <a:prstDash val="dot"/>
            <a:round/>
            <a:headEnd type="none" w="sm" len="sm"/>
            <a:tailEnd type="none" w="sm" len="sm"/>
          </a:ln>
        </p:spPr>
      </p:pic>
      <p:sp>
        <p:nvSpPr>
          <p:cNvPr id="319" name="Google Shape;319;p44" hidden="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16</a:t>
            </a:fld>
            <a:endParaRPr b="0">
              <a:solidFill>
                <a:srgbClr val="000000"/>
              </a:solidFill>
            </a:endParaRPr>
          </a:p>
        </p:txBody>
      </p:sp>
      <p:sp>
        <p:nvSpPr>
          <p:cNvPr id="320" name="Google Shape;320;p44" descr="Circle around the red warning message indicating the  pie chart and RECP do not align."/>
          <p:cNvSpPr/>
          <p:nvPr/>
        </p:nvSpPr>
        <p:spPr>
          <a:xfrm>
            <a:off x="0" y="4094725"/>
            <a:ext cx="8741100" cy="9621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321" name="Google Shape;321;p44"/>
          <p:cNvSpPr txBox="1"/>
          <p:nvPr/>
        </p:nvSpPr>
        <p:spPr>
          <a:xfrm>
            <a:off x="7017175" y="1839925"/>
            <a:ext cx="1875900" cy="12018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If you see this red warning sentence, then the pie chart and RECP do not align</a:t>
            </a:r>
            <a:endParaRPr b="1">
              <a:latin typeface="Proxima Nova"/>
              <a:ea typeface="Proxima Nova"/>
              <a:cs typeface="Proxima Nova"/>
              <a:sym typeface="Proxima Nova"/>
            </a:endParaRPr>
          </a:p>
        </p:txBody>
      </p:sp>
      <p:cxnSp>
        <p:nvCxnSpPr>
          <p:cNvPr id="322" name="Google Shape;322;p44">
            <a:extLst>
              <a:ext uri="{C183D7F6-B498-43B3-948B-1728B52AA6E4}">
                <adec:decorative xmlns:adec="http://schemas.microsoft.com/office/drawing/2017/decorative" val="1"/>
              </a:ext>
            </a:extLst>
          </p:cNvPr>
          <p:cNvCxnSpPr/>
          <p:nvPr/>
        </p:nvCxnSpPr>
        <p:spPr>
          <a:xfrm flipH="1">
            <a:off x="6741175" y="2898625"/>
            <a:ext cx="276000" cy="1143600"/>
          </a:xfrm>
          <a:prstGeom prst="straightConnector1">
            <a:avLst/>
          </a:prstGeom>
          <a:noFill/>
          <a:ln w="9525" cap="flat" cmpd="sng">
            <a:solidFill>
              <a:schemeClr val="dk2"/>
            </a:solidFill>
            <a:prstDash val="solid"/>
            <a:round/>
            <a:headEnd type="none" w="med" len="med"/>
            <a:tailEnd type="triangle" w="med" len="med"/>
          </a:ln>
        </p:spPr>
      </p:cxnSp>
      <p:sp>
        <p:nvSpPr>
          <p:cNvPr id="323" name="Google Shape;323;p44" descr="Circle around the text on the screen that does not align"/>
          <p:cNvSpPr/>
          <p:nvPr/>
        </p:nvSpPr>
        <p:spPr>
          <a:xfrm>
            <a:off x="4129375" y="3218525"/>
            <a:ext cx="1678800" cy="481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2" name="Title 1">
            <a:extLst>
              <a:ext uri="{FF2B5EF4-FFF2-40B4-BE49-F238E27FC236}">
                <a16:creationId xmlns:a16="http://schemas.microsoft.com/office/drawing/2014/main" id="{43CFA2AF-8462-415A-BF0B-2FE33E9B8BC6}"/>
              </a:ext>
            </a:extLst>
          </p:cNvPr>
          <p:cNvSpPr>
            <a:spLocks noGrp="1"/>
          </p:cNvSpPr>
          <p:nvPr>
            <p:ph type="title"/>
          </p:nvPr>
        </p:nvSpPr>
        <p:spPr/>
        <p:txBody>
          <a:bodyPr/>
          <a:lstStyle/>
          <a:p>
            <a:r>
              <a:rPr lang="en-US" dirty="0"/>
              <a:t>ACHIEVE LRE Section</a:t>
            </a:r>
          </a:p>
        </p:txBody>
      </p:sp>
      <p:pic>
        <p:nvPicPr>
          <p:cNvPr id="328" name="Google Shape;328;p45" descr="ACHIEVE screenshot of the LRE piechart in ACHIEVE" title="ACHIEVE screenshot"/>
          <p:cNvPicPr preferRelativeResize="0"/>
          <p:nvPr/>
        </p:nvPicPr>
        <p:blipFill>
          <a:blip r:embed="rId3">
            <a:alphaModFix/>
          </a:blip>
          <a:stretch>
            <a:fillRect/>
          </a:stretch>
        </p:blipFill>
        <p:spPr>
          <a:xfrm>
            <a:off x="737349" y="65725"/>
            <a:ext cx="7512492" cy="4669600"/>
          </a:xfrm>
          <a:prstGeom prst="rect">
            <a:avLst/>
          </a:prstGeom>
          <a:noFill/>
          <a:ln w="9525" cap="flat" cmpd="sng">
            <a:solidFill>
              <a:schemeClr val="dk2"/>
            </a:solidFill>
            <a:prstDash val="solid"/>
            <a:round/>
            <a:headEnd type="none" w="sm" len="sm"/>
            <a:tailEnd type="none" w="sm" len="sm"/>
          </a:ln>
        </p:spPr>
      </p:pic>
      <p:sp>
        <p:nvSpPr>
          <p:cNvPr id="329" name="Google Shape;329;p45" hidden="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17</a:t>
            </a:fld>
            <a:endParaRPr b="0">
              <a:solidFill>
                <a:srgbClr val="000000"/>
              </a:solidFill>
            </a:endParaRPr>
          </a:p>
        </p:txBody>
      </p:sp>
      <p:sp>
        <p:nvSpPr>
          <p:cNvPr id="330" name="Google Shape;330;p45" descr="Red box around the section where RECP will show when it is entered. The example doesn't have this piece filled out yet."/>
          <p:cNvSpPr/>
          <p:nvPr/>
        </p:nvSpPr>
        <p:spPr>
          <a:xfrm>
            <a:off x="737475" y="4004225"/>
            <a:ext cx="7512600" cy="731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 name="Title 2">
            <a:extLst>
              <a:ext uri="{FF2B5EF4-FFF2-40B4-BE49-F238E27FC236}">
                <a16:creationId xmlns:a16="http://schemas.microsoft.com/office/drawing/2014/main" id="{3CF1386A-682C-420F-8764-92E486A3AB1E}"/>
              </a:ext>
            </a:extLst>
          </p:cNvPr>
          <p:cNvSpPr>
            <a:spLocks noGrp="1"/>
          </p:cNvSpPr>
          <p:nvPr>
            <p:ph type="title"/>
          </p:nvPr>
        </p:nvSpPr>
        <p:spPr/>
        <p:txBody>
          <a:bodyPr/>
          <a:lstStyle/>
          <a:p>
            <a:r>
              <a:rPr lang="en-US" dirty="0"/>
              <a:t>ACHIEVE LRE Section</a:t>
            </a:r>
          </a:p>
        </p:txBody>
      </p:sp>
      <p:sp>
        <p:nvSpPr>
          <p:cNvPr id="335" name="Google Shape;335;p46" hidden="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18</a:t>
            </a:fld>
            <a:endParaRPr b="0">
              <a:solidFill>
                <a:srgbClr val="000000"/>
              </a:solidFill>
            </a:endParaRPr>
          </a:p>
        </p:txBody>
      </p:sp>
      <p:pic>
        <p:nvPicPr>
          <p:cNvPr id="336" name="Google Shape;336;p46" descr="ACHIEVE screenshot of the LRE piechart in ACHIEVE" title="ACHIEVE screenshot"/>
          <p:cNvPicPr preferRelativeResize="0"/>
          <p:nvPr/>
        </p:nvPicPr>
        <p:blipFill>
          <a:blip r:embed="rId3">
            <a:alphaModFix/>
          </a:blip>
          <a:stretch>
            <a:fillRect/>
          </a:stretch>
        </p:blipFill>
        <p:spPr>
          <a:xfrm>
            <a:off x="473275" y="78800"/>
            <a:ext cx="8005399" cy="4656400"/>
          </a:xfrm>
          <a:prstGeom prst="rect">
            <a:avLst/>
          </a:prstGeom>
          <a:noFill/>
          <a:ln w="9525" cap="flat" cmpd="sng">
            <a:solidFill>
              <a:schemeClr val="dk2"/>
            </a:solidFill>
            <a:prstDash val="solid"/>
            <a:round/>
            <a:headEnd type="none" w="sm" len="sm"/>
            <a:tailEnd type="none" w="sm" len="sm"/>
          </a:ln>
        </p:spPr>
      </p:pic>
      <p:sp>
        <p:nvSpPr>
          <p:cNvPr id="337" name="Google Shape;337;p46" descr="A box around the screenshot indicating where IEP teams "/>
          <p:cNvSpPr/>
          <p:nvPr/>
        </p:nvSpPr>
        <p:spPr>
          <a:xfrm>
            <a:off x="476975" y="4004225"/>
            <a:ext cx="8005500" cy="731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
        <p:nvSpPr>
          <p:cNvPr id="338" name="Google Shape;338;p46" descr="Red box around the section showing what it looks like when a RECP is added to the screen."/>
          <p:cNvSpPr/>
          <p:nvPr/>
        </p:nvSpPr>
        <p:spPr>
          <a:xfrm>
            <a:off x="2757775" y="2532725"/>
            <a:ext cx="1678800" cy="4815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2" name="Title 1">
            <a:extLst>
              <a:ext uri="{FF2B5EF4-FFF2-40B4-BE49-F238E27FC236}">
                <a16:creationId xmlns:a16="http://schemas.microsoft.com/office/drawing/2014/main" id="{D83B9BC8-8989-4267-8101-C1E1E965F837}"/>
              </a:ext>
            </a:extLst>
          </p:cNvPr>
          <p:cNvSpPr>
            <a:spLocks noGrp="1"/>
          </p:cNvSpPr>
          <p:nvPr>
            <p:ph type="title"/>
          </p:nvPr>
        </p:nvSpPr>
        <p:spPr/>
        <p:txBody>
          <a:bodyPr/>
          <a:lstStyle/>
          <a:p>
            <a:r>
              <a:rPr lang="en-US" dirty="0"/>
              <a:t>ACHIEVE LRE Section</a:t>
            </a:r>
          </a:p>
        </p:txBody>
      </p:sp>
      <p:pic>
        <p:nvPicPr>
          <p:cNvPr id="343" name="Google Shape;343;p47" descr="ACHIEVE screenshot of the LRE piechart in ACHIEVE" title="ACHIEVE screenshot"/>
          <p:cNvPicPr preferRelativeResize="0"/>
          <p:nvPr/>
        </p:nvPicPr>
        <p:blipFill>
          <a:blip r:embed="rId3">
            <a:alphaModFix/>
          </a:blip>
          <a:stretch>
            <a:fillRect/>
          </a:stretch>
        </p:blipFill>
        <p:spPr>
          <a:xfrm>
            <a:off x="1042140" y="65725"/>
            <a:ext cx="8029735" cy="4991100"/>
          </a:xfrm>
          <a:prstGeom prst="rect">
            <a:avLst/>
          </a:prstGeom>
          <a:noFill/>
          <a:ln>
            <a:noFill/>
          </a:ln>
        </p:spPr>
      </p:pic>
      <p:sp>
        <p:nvSpPr>
          <p:cNvPr id="344" name="Google Shape;344;p47" hidden="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19</a:t>
            </a:fld>
            <a:endParaRPr b="0">
              <a:solidFill>
                <a:srgbClr val="000000"/>
              </a:solidFill>
            </a:endParaRPr>
          </a:p>
        </p:txBody>
      </p:sp>
      <p:sp>
        <p:nvSpPr>
          <p:cNvPr id="345" name="Google Shape;345;p47"/>
          <p:cNvSpPr txBox="1"/>
          <p:nvPr/>
        </p:nvSpPr>
        <p:spPr>
          <a:xfrm>
            <a:off x="45250" y="1050475"/>
            <a:ext cx="2605200" cy="16527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roxima Nova"/>
                <a:ea typeface="Proxima Nova"/>
                <a:cs typeface="Proxima Nova"/>
                <a:sym typeface="Proxima Nova"/>
              </a:rPr>
              <a:t>The pie chart and RECP table represent two different things and do not inform each other…however, these two data points are combined to create the EC Setting Code reported to OSEP</a:t>
            </a:r>
            <a:endParaRPr b="1">
              <a:latin typeface="Proxima Nova"/>
              <a:ea typeface="Proxima Nova"/>
              <a:cs typeface="Proxima Nova"/>
              <a:sym typeface="Proxima Nova"/>
            </a:endParaRPr>
          </a:p>
        </p:txBody>
      </p:sp>
      <p:cxnSp>
        <p:nvCxnSpPr>
          <p:cNvPr id="346" name="Google Shape;346;p47">
            <a:extLst>
              <a:ext uri="{C183D7F6-B498-43B3-948B-1728B52AA6E4}">
                <adec:decorative xmlns:adec="http://schemas.microsoft.com/office/drawing/2017/decorative" val="1"/>
              </a:ext>
            </a:extLst>
          </p:cNvPr>
          <p:cNvCxnSpPr>
            <a:stCxn id="345" idx="3"/>
          </p:cNvCxnSpPr>
          <p:nvPr/>
        </p:nvCxnSpPr>
        <p:spPr>
          <a:xfrm>
            <a:off x="2650450" y="1876825"/>
            <a:ext cx="1804500" cy="223200"/>
          </a:xfrm>
          <a:prstGeom prst="straightConnector1">
            <a:avLst/>
          </a:prstGeom>
          <a:noFill/>
          <a:ln w="9525" cap="flat" cmpd="sng">
            <a:solidFill>
              <a:schemeClr val="dk2"/>
            </a:solidFill>
            <a:prstDash val="solid"/>
            <a:round/>
            <a:headEnd type="none" w="med" len="med"/>
            <a:tailEnd type="triangle" w="med" len="med"/>
          </a:ln>
        </p:spPr>
      </p:cxnSp>
      <p:cxnSp>
        <p:nvCxnSpPr>
          <p:cNvPr id="347" name="Google Shape;347;p47">
            <a:extLst>
              <a:ext uri="{C183D7F6-B498-43B3-948B-1728B52AA6E4}">
                <adec:decorative xmlns:adec="http://schemas.microsoft.com/office/drawing/2017/decorative" val="1"/>
              </a:ext>
            </a:extLst>
          </p:cNvPr>
          <p:cNvCxnSpPr/>
          <p:nvPr/>
        </p:nvCxnSpPr>
        <p:spPr>
          <a:xfrm>
            <a:off x="252075" y="2703225"/>
            <a:ext cx="931800" cy="20445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Topics</a:t>
            </a:r>
            <a:endParaRPr/>
          </a:p>
        </p:txBody>
      </p:sp>
      <p:sp>
        <p:nvSpPr>
          <p:cNvPr id="210" name="Google Shape;210;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Background for Preschool IEP Processes</a:t>
            </a:r>
            <a:endParaRPr/>
          </a:p>
          <a:p>
            <a:pPr marL="457200" lvl="0" indent="-342900" algn="l" rtl="0">
              <a:spcBef>
                <a:spcPts val="0"/>
              </a:spcBef>
              <a:spcAft>
                <a:spcPts val="0"/>
              </a:spcAft>
              <a:buSzPts val="1800"/>
              <a:buChar char="●"/>
            </a:pPr>
            <a:r>
              <a:rPr lang="en"/>
              <a:t>Preschool Environments</a:t>
            </a:r>
            <a:endParaRPr/>
          </a:p>
          <a:p>
            <a:pPr marL="914400" lvl="1" indent="-317500" algn="l" rtl="0">
              <a:spcBef>
                <a:spcPts val="0"/>
              </a:spcBef>
              <a:spcAft>
                <a:spcPts val="0"/>
              </a:spcAft>
              <a:buSzPts val="1400"/>
              <a:buChar char="○"/>
            </a:pPr>
            <a:r>
              <a:rPr lang="en"/>
              <a:t>OSEP Indicator</a:t>
            </a:r>
            <a:endParaRPr/>
          </a:p>
          <a:p>
            <a:pPr marL="914400" lvl="1" indent="-317500" algn="l" rtl="0">
              <a:spcBef>
                <a:spcPts val="0"/>
              </a:spcBef>
              <a:spcAft>
                <a:spcPts val="0"/>
              </a:spcAft>
              <a:buSzPts val="1400"/>
              <a:buChar char="○"/>
            </a:pPr>
            <a:r>
              <a:rPr lang="en"/>
              <a:t>Entering the RECP</a:t>
            </a:r>
            <a:endParaRPr/>
          </a:p>
          <a:p>
            <a:pPr marL="914400" lvl="1" indent="-317500" algn="l" rtl="0">
              <a:spcBef>
                <a:spcPts val="0"/>
              </a:spcBef>
              <a:spcAft>
                <a:spcPts val="0"/>
              </a:spcAft>
              <a:buSzPts val="1400"/>
              <a:buChar char="○"/>
            </a:pPr>
            <a:r>
              <a:rPr lang="en"/>
              <a:t>Documenting Services</a:t>
            </a:r>
            <a:endParaRPr/>
          </a:p>
          <a:p>
            <a:pPr marL="914400" lvl="1" indent="-317500" algn="l" rtl="0">
              <a:spcBef>
                <a:spcPts val="0"/>
              </a:spcBef>
              <a:spcAft>
                <a:spcPts val="0"/>
              </a:spcAft>
              <a:buSzPts val="1400"/>
              <a:buChar char="○"/>
            </a:pPr>
            <a:r>
              <a:rPr lang="en"/>
              <a:t>Additional Reminders for Preschool Environments</a:t>
            </a:r>
            <a:endParaRPr/>
          </a:p>
          <a:p>
            <a:pPr marL="457200" lvl="0" indent="-342900" algn="l" rtl="0">
              <a:spcBef>
                <a:spcPts val="0"/>
              </a:spcBef>
              <a:spcAft>
                <a:spcPts val="0"/>
              </a:spcAft>
              <a:buSzPts val="1800"/>
              <a:buChar char="●"/>
            </a:pPr>
            <a:r>
              <a:rPr lang="en"/>
              <a:t>PK to K Transitions</a:t>
            </a:r>
            <a:endParaRPr/>
          </a:p>
          <a:p>
            <a:pPr marL="457200" lvl="0" indent="-342900" algn="l" rtl="0">
              <a:spcBef>
                <a:spcPts val="0"/>
              </a:spcBef>
              <a:spcAft>
                <a:spcPts val="0"/>
              </a:spcAft>
              <a:buSzPts val="1800"/>
              <a:buChar char="●"/>
            </a:pPr>
            <a:r>
              <a:rPr lang="en"/>
              <a:t>Early Childhood Outcomes</a:t>
            </a:r>
            <a:endParaRPr/>
          </a:p>
          <a:p>
            <a:pPr marL="914400" lvl="1" indent="-317500" algn="l" rtl="0">
              <a:spcBef>
                <a:spcPts val="0"/>
              </a:spcBef>
              <a:spcAft>
                <a:spcPts val="0"/>
              </a:spcAft>
              <a:buSzPts val="1400"/>
              <a:buChar char="○"/>
            </a:pPr>
            <a:r>
              <a:rPr lang="en"/>
              <a:t>OSEP Indicator</a:t>
            </a:r>
            <a:endParaRPr/>
          </a:p>
          <a:p>
            <a:pPr marL="914400" lvl="1" indent="-317500" algn="l" rtl="0">
              <a:spcBef>
                <a:spcPts val="0"/>
              </a:spcBef>
              <a:spcAft>
                <a:spcPts val="0"/>
              </a:spcAft>
              <a:buSzPts val="1400"/>
              <a:buChar char="○"/>
            </a:pPr>
            <a:r>
              <a:rPr lang="en"/>
              <a:t>Completing the Final ECO</a:t>
            </a:r>
            <a:endParaRPr/>
          </a:p>
          <a:p>
            <a:pPr marL="457200" lvl="0" indent="-342900" algn="l" rtl="0">
              <a:spcBef>
                <a:spcPts val="0"/>
              </a:spcBef>
              <a:spcAft>
                <a:spcPts val="0"/>
              </a:spcAft>
              <a:buSzPts val="1800"/>
              <a:buChar char="●"/>
            </a:pPr>
            <a:r>
              <a:rPr lang="en"/>
              <a:t>Additional Resources</a:t>
            </a:r>
            <a:endParaRPr/>
          </a:p>
        </p:txBody>
      </p:sp>
      <p:sp>
        <p:nvSpPr>
          <p:cNvPr id="211" name="Google Shape;211;p3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a:t>
            </a:fld>
            <a:endParaRPr b="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t>Additional Questions Regarding Preschool Environments</a:t>
            </a:r>
            <a:endParaRPr sz="2500"/>
          </a:p>
        </p:txBody>
      </p:sp>
      <p:sp>
        <p:nvSpPr>
          <p:cNvPr id="353" name="Google Shape;353;p4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20</a:t>
            </a:fld>
            <a:endParaRPr b="0">
              <a:solidFill>
                <a:srgbClr val="000000"/>
              </a:solidFill>
            </a:endParaRPr>
          </a:p>
        </p:txBody>
      </p:sp>
      <p:sp>
        <p:nvSpPr>
          <p:cNvPr id="354" name="Google Shape;354;p48"/>
          <p:cNvSpPr txBox="1"/>
          <p:nvPr/>
        </p:nvSpPr>
        <p:spPr>
          <a:xfrm>
            <a:off x="279000" y="1200800"/>
            <a:ext cx="8586000" cy="1762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i="1">
                <a:solidFill>
                  <a:schemeClr val="dk1"/>
                </a:solidFill>
                <a:highlight>
                  <a:srgbClr val="CFE2F3"/>
                </a:highlight>
                <a:latin typeface="Proxima Nova"/>
                <a:ea typeface="Proxima Nova"/>
                <a:cs typeface="Proxima Nova"/>
                <a:sym typeface="Proxima Nova"/>
              </a:rPr>
              <a:t>What are the reasons ____ cannot be provided all special education services in a regular early childhood program?</a:t>
            </a:r>
            <a:endParaRPr sz="1800">
              <a:solidFill>
                <a:schemeClr val="dk1"/>
              </a:solidFill>
              <a:highlight>
                <a:srgbClr val="CFE2F3"/>
              </a:highlight>
              <a:latin typeface="Proxima Nova"/>
              <a:ea typeface="Proxima Nova"/>
              <a:cs typeface="Proxima Nova"/>
              <a:sym typeface="Proxima Nova"/>
            </a:endParaRPr>
          </a:p>
          <a:p>
            <a:pPr marL="0" lvl="0" indent="0" algn="l" rtl="0">
              <a:lnSpc>
                <a:spcPct val="115000"/>
              </a:lnSpc>
              <a:spcBef>
                <a:spcPts val="1000"/>
              </a:spcBef>
              <a:spcAft>
                <a:spcPts val="1000"/>
              </a:spcAft>
              <a:buNone/>
            </a:pPr>
            <a:r>
              <a:rPr lang="en" sz="1600">
                <a:solidFill>
                  <a:schemeClr val="dk1"/>
                </a:solidFill>
                <a:latin typeface="Proxima Nova"/>
                <a:ea typeface="Proxima Nova"/>
                <a:cs typeface="Proxima Nova"/>
                <a:sym typeface="Proxima Nova"/>
              </a:rPr>
              <a:t>This question will show if the learner has any services listed as being removed from the Regular Early Childhood Program. This is NOT about the specific RECP they are attending, but rather why are services not able to be provided in </a:t>
            </a:r>
            <a:r>
              <a:rPr lang="en" sz="1600" i="1">
                <a:solidFill>
                  <a:schemeClr val="dk1"/>
                </a:solidFill>
                <a:latin typeface="Proxima Nova"/>
                <a:ea typeface="Proxima Nova"/>
                <a:cs typeface="Proxima Nova"/>
                <a:sym typeface="Proxima Nova"/>
              </a:rPr>
              <a:t>any</a:t>
            </a:r>
            <a:r>
              <a:rPr lang="en" sz="1600">
                <a:solidFill>
                  <a:schemeClr val="dk1"/>
                </a:solidFill>
                <a:latin typeface="Proxima Nova"/>
                <a:ea typeface="Proxima Nova"/>
                <a:cs typeface="Proxima Nova"/>
                <a:sym typeface="Proxima Nova"/>
              </a:rPr>
              <a:t> regular early childhood program?</a:t>
            </a:r>
            <a:endParaRPr sz="1600">
              <a:solidFill>
                <a:schemeClr val="dk1"/>
              </a:solidFill>
              <a:latin typeface="Proxima Nova"/>
              <a:ea typeface="Proxima Nova"/>
              <a:cs typeface="Proxima Nova"/>
              <a:sym typeface="Proxima Nova"/>
            </a:endParaRPr>
          </a:p>
        </p:txBody>
      </p:sp>
      <p:pic>
        <p:nvPicPr>
          <p:cNvPr id="355" name="Google Shape;355;p48" descr="ACHIEVE screenshot of the LRE piechart in ACHIEVE" title="ACHIEVE screenshot"/>
          <p:cNvPicPr preferRelativeResize="0"/>
          <p:nvPr/>
        </p:nvPicPr>
        <p:blipFill>
          <a:blip r:embed="rId3">
            <a:alphaModFix/>
          </a:blip>
          <a:stretch>
            <a:fillRect/>
          </a:stretch>
        </p:blipFill>
        <p:spPr>
          <a:xfrm>
            <a:off x="2148138" y="3039800"/>
            <a:ext cx="4847729" cy="1762800"/>
          </a:xfrm>
          <a:prstGeom prst="rect">
            <a:avLst/>
          </a:prstGeom>
          <a:noFill/>
          <a:ln w="9525" cap="flat" cmpd="sng">
            <a:solidFill>
              <a:schemeClr val="dk2"/>
            </a:solidFill>
            <a:prstDash val="dot"/>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t>Additional Questions Regarding Preschool Environments</a:t>
            </a:r>
            <a:endParaRPr sz="2500"/>
          </a:p>
        </p:txBody>
      </p:sp>
      <p:sp>
        <p:nvSpPr>
          <p:cNvPr id="361" name="Google Shape;361;p49" hidden="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21</a:t>
            </a:fld>
            <a:endParaRPr b="0">
              <a:solidFill>
                <a:srgbClr val="000000"/>
              </a:solidFill>
            </a:endParaRPr>
          </a:p>
        </p:txBody>
      </p:sp>
      <p:sp>
        <p:nvSpPr>
          <p:cNvPr id="362" name="Google Shape;362;p49"/>
          <p:cNvSpPr txBox="1"/>
          <p:nvPr/>
        </p:nvSpPr>
        <p:spPr>
          <a:xfrm>
            <a:off x="279000" y="1119900"/>
            <a:ext cx="8586000" cy="3718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i="1">
                <a:solidFill>
                  <a:schemeClr val="dk1"/>
                </a:solidFill>
                <a:highlight>
                  <a:srgbClr val="CFE2F3"/>
                </a:highlight>
                <a:latin typeface="Proxima Nova"/>
                <a:ea typeface="Proxima Nova"/>
                <a:cs typeface="Proxima Nova"/>
                <a:sym typeface="Proxima Nova"/>
              </a:rPr>
              <a:t>Will _____’s special education services be provided in the regular early childhood program or school they currently attend?</a:t>
            </a:r>
            <a:endParaRPr sz="1800">
              <a:solidFill>
                <a:schemeClr val="dk1"/>
              </a:solidFill>
              <a:highlight>
                <a:srgbClr val="CFE2F3"/>
              </a:highlight>
              <a:latin typeface="Proxima Nova"/>
              <a:ea typeface="Proxima Nova"/>
              <a:cs typeface="Proxima Nova"/>
              <a:sym typeface="Proxima Nova"/>
            </a:endParaRPr>
          </a:p>
          <a:p>
            <a:pPr marL="0" lvl="0" indent="0" algn="l" rtl="0">
              <a:lnSpc>
                <a:spcPct val="115000"/>
              </a:lnSpc>
              <a:spcBef>
                <a:spcPts val="1000"/>
              </a:spcBef>
              <a:spcAft>
                <a:spcPts val="0"/>
              </a:spcAft>
              <a:buNone/>
            </a:pPr>
            <a:r>
              <a:rPr lang="en" sz="1600">
                <a:solidFill>
                  <a:schemeClr val="dk1"/>
                </a:solidFill>
                <a:latin typeface="Proxima Nova"/>
                <a:ea typeface="Proxima Nova"/>
                <a:cs typeface="Proxima Nova"/>
                <a:sym typeface="Proxima Nova"/>
              </a:rPr>
              <a:t>This question will show if the learner has at least one Regular Early Childhood Program listed on the Learner Management page with a start date before the IEP team meeting. </a:t>
            </a:r>
            <a:r>
              <a:rPr lang="en" sz="1600" b="1">
                <a:solidFill>
                  <a:schemeClr val="dk1"/>
                </a:solidFill>
                <a:latin typeface="Proxima Nova"/>
                <a:ea typeface="Proxima Nova"/>
                <a:cs typeface="Proxima Nova"/>
                <a:sym typeface="Proxima Nova"/>
              </a:rPr>
              <a:t>This question IS about the specific RECP the learner will be attending once the IEP is implemented.</a:t>
            </a:r>
            <a:endParaRPr sz="1600" b="1">
              <a:solidFill>
                <a:schemeClr val="dk1"/>
              </a:solidFill>
              <a:latin typeface="Proxima Nova"/>
              <a:ea typeface="Proxima Nova"/>
              <a:cs typeface="Proxima Nova"/>
              <a:sym typeface="Proxima Nova"/>
            </a:endParaRPr>
          </a:p>
          <a:p>
            <a:pPr marL="0" lvl="0" indent="0" algn="l" rtl="0">
              <a:lnSpc>
                <a:spcPct val="115000"/>
              </a:lnSpc>
              <a:spcBef>
                <a:spcPts val="1000"/>
              </a:spcBef>
              <a:spcAft>
                <a:spcPts val="0"/>
              </a:spcAft>
              <a:buNone/>
            </a:pPr>
            <a:r>
              <a:rPr lang="en" sz="1600">
                <a:solidFill>
                  <a:schemeClr val="dk1"/>
                </a:solidFill>
                <a:latin typeface="Proxima Nova"/>
                <a:ea typeface="Proxima Nova"/>
                <a:cs typeface="Proxima Nova"/>
                <a:sym typeface="Proxima Nova"/>
              </a:rPr>
              <a:t>If the learner is going to stay in their current RECP and receive their special education services in that location, answer YES.</a:t>
            </a:r>
            <a:endParaRPr sz="1600">
              <a:solidFill>
                <a:schemeClr val="dk1"/>
              </a:solidFill>
              <a:latin typeface="Proxima Nova"/>
              <a:ea typeface="Proxima Nova"/>
              <a:cs typeface="Proxima Nova"/>
              <a:sym typeface="Proxima Nova"/>
            </a:endParaRPr>
          </a:p>
          <a:p>
            <a:pPr marL="0" lvl="0" indent="0" algn="l" rtl="0">
              <a:lnSpc>
                <a:spcPct val="115000"/>
              </a:lnSpc>
              <a:spcBef>
                <a:spcPts val="1000"/>
              </a:spcBef>
              <a:spcAft>
                <a:spcPts val="1000"/>
              </a:spcAft>
              <a:buNone/>
            </a:pPr>
            <a:r>
              <a:rPr lang="en" sz="1600">
                <a:solidFill>
                  <a:schemeClr val="dk1"/>
                </a:solidFill>
                <a:latin typeface="Proxima Nova"/>
                <a:ea typeface="Proxima Nova"/>
                <a:cs typeface="Proxima Nova"/>
                <a:sym typeface="Proxima Nova"/>
              </a:rPr>
              <a:t>If the learner will NOT receive their special education services in their current RECP and will begin attending a NEW RECP, answer NO and Explain Why the learner is not able to receive their special education services in their current program.</a:t>
            </a:r>
            <a:endParaRPr sz="1600">
              <a:solidFill>
                <a:schemeClr val="dk1"/>
              </a:solidFill>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Additional Reminders for Preschool Environments</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68" name="Google Shape;368;p50"/>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22</a:t>
            </a:fld>
            <a:endParaRPr b="0">
              <a:solidFill>
                <a:srgbClr val="000000"/>
              </a:solidFill>
            </a:endParaRPr>
          </a:p>
        </p:txBody>
      </p:sp>
      <p:sp>
        <p:nvSpPr>
          <p:cNvPr id="369" name="Google Shape;369;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Teams may use this brief </a:t>
            </a:r>
            <a:r>
              <a:rPr lang="en" sz="1400" u="sng">
                <a:solidFill>
                  <a:schemeClr val="hlink"/>
                </a:solidFill>
                <a:hlinkClick r:id="rId3"/>
              </a:rPr>
              <a:t>quick reference sheet</a:t>
            </a:r>
            <a:r>
              <a:rPr lang="en" sz="1400"/>
              <a:t> to verify that the RECP is accurate.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solidFill>
                  <a:schemeClr val="dk1"/>
                </a:solidFill>
              </a:rPr>
              <a:t>If the learner is not attending any RECP and 100% of the special education services are removed, teams will choose a location for where the special education services are provided in the LRE section of the IEP using a dropdown with these options: Special Education, Special School, Residential Facility, Home, or Service Provider Location</a:t>
            </a:r>
            <a:endParaRPr sz="1400">
              <a:solidFill>
                <a:schemeClr val="dk1"/>
              </a:solidFill>
            </a:endParaRPr>
          </a:p>
          <a:p>
            <a:pPr marL="0" lvl="0" indent="0" algn="l" rtl="0">
              <a:spcBef>
                <a:spcPts val="0"/>
              </a:spcBef>
              <a:spcAft>
                <a:spcPts val="0"/>
              </a:spcAft>
              <a:buNone/>
            </a:pPr>
            <a:r>
              <a:rPr lang="en" sz="1400">
                <a:solidFill>
                  <a:schemeClr val="dk1"/>
                </a:solidFill>
              </a:rPr>
              <a:t>If you are receiving this dropdown question in error, check to make sure that you have entered an RECP on the Learner Dashboard and answered the yes/no question</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Administrators can look at the preschool environment data and EC Setting Codes for learners with finalized IEPs by running the special education report called “Service Roster” and comparing the EC Code for each learner to the definition of the </a:t>
            </a:r>
            <a:r>
              <a:rPr lang="en" sz="1400" u="sng">
                <a:solidFill>
                  <a:schemeClr val="accent5"/>
                </a:solidFill>
                <a:hlinkClick r:id="rId4">
                  <a:extLst>
                    <a:ext uri="{A12FA001-AC4F-418D-AE19-62706E023703}">
                      <ahyp:hlinkClr xmlns:ahyp="http://schemas.microsoft.com/office/drawing/2018/hyperlinkcolor" val="tx"/>
                    </a:ext>
                  </a:extLst>
                </a:hlinkClick>
              </a:rPr>
              <a:t>EC Setting Codes</a:t>
            </a:r>
            <a:r>
              <a:rPr lang="en" sz="1400">
                <a:solidFill>
                  <a:schemeClr val="dk1"/>
                </a:solidFill>
              </a:rPr>
              <a:t>. </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Reminder, if a learner is attending any RECP, they should have an A1, A2, B1, or B2 code, even if the IEP is not being provided in that program.</a:t>
            </a:r>
            <a:endParaRPr sz="1400">
              <a:solidFill>
                <a:schemeClr val="dk1"/>
              </a:solidFill>
            </a:endParaRPr>
          </a:p>
          <a:p>
            <a:pPr marL="0" lvl="0" indent="0" algn="l" rtl="0">
              <a:spcBef>
                <a:spcPts val="0"/>
              </a:spcBef>
              <a:spcAft>
                <a:spcPts val="0"/>
              </a:spcAft>
              <a:buNone/>
            </a:pP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PK to K Transitions</a:t>
            </a:r>
            <a:endParaRPr>
              <a:latin typeface="Proxima Nova"/>
              <a:ea typeface="Proxima Nova"/>
              <a:cs typeface="Proxima Nova"/>
              <a:sym typeface="Proxima Nova"/>
            </a:endParaRPr>
          </a:p>
        </p:txBody>
      </p:sp>
      <p:sp>
        <p:nvSpPr>
          <p:cNvPr id="375" name="Google Shape;375;p5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23</a:t>
            </a:fld>
            <a:endParaRPr b="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Reminders about PK to K Transitions</a:t>
            </a:r>
            <a:endParaRPr/>
          </a:p>
        </p:txBody>
      </p:sp>
      <p:sp>
        <p:nvSpPr>
          <p:cNvPr id="381" name="Google Shape;381;p5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24</a:t>
            </a:fld>
            <a:endParaRPr b="0">
              <a:solidFill>
                <a:srgbClr val="000000"/>
              </a:solidFill>
            </a:endParaRPr>
          </a:p>
        </p:txBody>
      </p:sp>
      <p:sp>
        <p:nvSpPr>
          <p:cNvPr id="382" name="Google Shape;382;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During the spring prior to the learner starting kindergarten, IEP teams should plan to hold an IEP meeting for children transitioning from preschool (PK) to kindergarten late enough in the school year that the new IEP team will have appropriate information for planning and decision making for a learner’s kindergarten program.</a:t>
            </a:r>
            <a:endParaRPr/>
          </a:p>
          <a:p>
            <a:pPr marL="0" lvl="0" indent="0" algn="l" rtl="0">
              <a:spcBef>
                <a:spcPts val="0"/>
              </a:spcBef>
              <a:spcAft>
                <a:spcPts val="0"/>
              </a:spcAft>
              <a:buNone/>
            </a:pPr>
            <a:endParaRPr/>
          </a:p>
          <a:p>
            <a:pPr marL="0" lvl="0" indent="0" algn="l" rtl="0">
              <a:spcBef>
                <a:spcPts val="0"/>
              </a:spcBef>
              <a:spcAft>
                <a:spcPts val="0"/>
              </a:spcAft>
              <a:buNone/>
            </a:pPr>
            <a:r>
              <a:rPr lang="en"/>
              <a:t>The meeting should include the current IEP team members as well as IEP team members from the kindergarten grade level (if known, otherwise representatives should attend).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Reminders about PK to K Transitions</a:t>
            </a:r>
            <a:endParaRPr/>
          </a:p>
        </p:txBody>
      </p:sp>
      <p:sp>
        <p:nvSpPr>
          <p:cNvPr id="388" name="Google Shape;388;p5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25</a:t>
            </a:fld>
            <a:endParaRPr b="0">
              <a:solidFill>
                <a:srgbClr val="000000"/>
              </a:solidFill>
            </a:endParaRPr>
          </a:p>
        </p:txBody>
      </p:sp>
      <p:sp>
        <p:nvSpPr>
          <p:cNvPr id="389" name="Google Shape;389;p53"/>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1"/>
                </a:solidFill>
              </a:rPr>
              <a:t>Topics should include but are not limited to: the current IEP and any amendments that might be needed and why (PWN), developing a new IEP if an annual is due, sharing strategies that have helped the learner be successful in preschool, discussing what will be needed to ensure a smooth transition to kindergarten, and any other questions or concerns the family may have regarding the transition. The Final ECO ratings should also be completed during the PK to K Transition.</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r>
              <a:rPr lang="en" sz="1700"/>
              <a:t>ACHIEVE processes to support the PK to K Transition:</a:t>
            </a:r>
            <a:endParaRPr sz="1700"/>
          </a:p>
          <a:p>
            <a:pPr marL="457200" lvl="0" indent="-336550" algn="l" rtl="0">
              <a:spcBef>
                <a:spcPts val="1000"/>
              </a:spcBef>
              <a:spcAft>
                <a:spcPts val="0"/>
              </a:spcAft>
              <a:buSzPts val="1700"/>
              <a:buChar char="●"/>
            </a:pPr>
            <a:r>
              <a:rPr lang="en" sz="1700"/>
              <a:t>Services can be designed for PK only, K only, or both, eliminating the need to amend the IEP in the fall to add kindergarten services.</a:t>
            </a:r>
            <a:endParaRPr sz="1700"/>
          </a:p>
          <a:p>
            <a:pPr marL="457200" lvl="0" indent="-336550" algn="l" rtl="0">
              <a:spcBef>
                <a:spcPts val="0"/>
              </a:spcBef>
              <a:spcAft>
                <a:spcPts val="0"/>
              </a:spcAft>
              <a:buSzPts val="1700"/>
              <a:buChar char="●"/>
            </a:pPr>
            <a:r>
              <a:rPr lang="en" sz="1700"/>
              <a:t>LRE will be calculated and displayed for the both the PK year and the K year, based on the services entered.</a:t>
            </a:r>
            <a:endParaRPr sz="1700"/>
          </a:p>
          <a:p>
            <a:pPr marL="0" lvl="0" indent="0" algn="l" rtl="0">
              <a:spcBef>
                <a:spcPts val="0"/>
              </a:spcBef>
              <a:spcAft>
                <a:spcPts val="0"/>
              </a:spcAft>
              <a:buNone/>
            </a:pPr>
            <a:endParaRPr sz="1700"/>
          </a:p>
          <a:p>
            <a:pPr marL="0" lvl="0" indent="0" algn="l" rtl="0">
              <a:spcBef>
                <a:spcPts val="0"/>
              </a:spcBef>
              <a:spcAft>
                <a:spcPts val="0"/>
              </a:spcAft>
              <a:buNone/>
            </a:pPr>
            <a:endParaRPr sz="1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Early Childhood Outcomes (ECO)</a:t>
            </a:r>
            <a:endParaRPr>
              <a:latin typeface="Proxima Nova"/>
              <a:ea typeface="Proxima Nova"/>
              <a:cs typeface="Proxima Nova"/>
              <a:sym typeface="Proxima Nova"/>
            </a:endParaRPr>
          </a:p>
        </p:txBody>
      </p:sp>
      <p:sp>
        <p:nvSpPr>
          <p:cNvPr id="395" name="Google Shape;395;p5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26</a:t>
            </a:fld>
            <a:endParaRPr b="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Early Childhood Outcomes (ECO)</a:t>
            </a:r>
            <a:endParaRPr/>
          </a:p>
        </p:txBody>
      </p:sp>
      <p:sp>
        <p:nvSpPr>
          <p:cNvPr id="401" name="Google Shape;401;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additional indicator that is reported annually to OSEP:</a:t>
            </a:r>
            <a:endParaRPr/>
          </a:p>
          <a:p>
            <a:pPr marL="0" lvl="0" indent="0" algn="l" rtl="0">
              <a:spcBef>
                <a:spcPts val="0"/>
              </a:spcBef>
              <a:spcAft>
                <a:spcPts val="0"/>
              </a:spcAft>
              <a:buNone/>
            </a:pPr>
            <a:endParaRPr/>
          </a:p>
          <a:p>
            <a:pPr marL="0" lvl="0" indent="0" algn="l" rtl="0">
              <a:spcBef>
                <a:spcPts val="0"/>
              </a:spcBef>
              <a:spcAft>
                <a:spcPts val="0"/>
              </a:spcAft>
              <a:buNone/>
            </a:pPr>
            <a:r>
              <a:rPr lang="en" i="1"/>
              <a:t>Indicator 7: Percent of preschool children aged 3 through 5 with IEPs who demonstrate </a:t>
            </a:r>
            <a:r>
              <a:rPr lang="en" b="1" i="1"/>
              <a:t>improved</a:t>
            </a:r>
            <a:r>
              <a:rPr lang="en" i="1"/>
              <a:t>:</a:t>
            </a:r>
            <a:endParaRPr i="1"/>
          </a:p>
          <a:p>
            <a:pPr marL="457200" lvl="0" indent="-342900" algn="l" rtl="0">
              <a:spcBef>
                <a:spcPts val="0"/>
              </a:spcBef>
              <a:spcAft>
                <a:spcPts val="0"/>
              </a:spcAft>
              <a:buSzPts val="1800"/>
              <a:buAutoNum type="alphaUcPeriod"/>
            </a:pPr>
            <a:r>
              <a:rPr lang="en" i="1"/>
              <a:t>Positive social-emotional skills (including social relationships);</a:t>
            </a:r>
            <a:endParaRPr i="1"/>
          </a:p>
          <a:p>
            <a:pPr marL="457200" lvl="0" indent="-342900" algn="l" rtl="0">
              <a:spcBef>
                <a:spcPts val="0"/>
              </a:spcBef>
              <a:spcAft>
                <a:spcPts val="0"/>
              </a:spcAft>
              <a:buSzPts val="1800"/>
              <a:buAutoNum type="alphaUcPeriod"/>
            </a:pPr>
            <a:r>
              <a:rPr lang="en" i="1"/>
              <a:t>Acquisition and use of knowledge and skills (including early language/communication and early literacy); and</a:t>
            </a:r>
            <a:endParaRPr i="1"/>
          </a:p>
          <a:p>
            <a:pPr marL="457200" lvl="0" indent="-342900" algn="l" rtl="0">
              <a:spcBef>
                <a:spcPts val="0"/>
              </a:spcBef>
              <a:spcAft>
                <a:spcPts val="0"/>
              </a:spcAft>
              <a:buSzPts val="1800"/>
              <a:buAutoNum type="alphaUcPeriod"/>
            </a:pPr>
            <a:r>
              <a:rPr lang="en" i="1"/>
              <a:t>Use of appropriate behaviors to meet their needs.</a:t>
            </a:r>
            <a:endParaRPr i="1"/>
          </a:p>
        </p:txBody>
      </p:sp>
      <p:sp>
        <p:nvSpPr>
          <p:cNvPr id="402" name="Google Shape;402;p5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27</a:t>
            </a:fld>
            <a:endParaRPr b="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Early Childhood Outcomes (ECO)</a:t>
            </a:r>
            <a:endParaRPr/>
          </a:p>
        </p:txBody>
      </p:sp>
      <p:sp>
        <p:nvSpPr>
          <p:cNvPr id="408" name="Google Shape;408;p56"/>
          <p:cNvSpPr txBox="1">
            <a:spLocks noGrp="1"/>
          </p:cNvSpPr>
          <p:nvPr>
            <p:ph type="body" idx="1"/>
          </p:nvPr>
        </p:nvSpPr>
        <p:spPr>
          <a:xfrm>
            <a:off x="311700" y="1152475"/>
            <a:ext cx="8669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In order to calculate improvement in the three ECO areas, there must be an initial ECO rating (documented in the initial IEP) AND </a:t>
            </a:r>
            <a:r>
              <a:rPr lang="en" sz="1600" b="1"/>
              <a:t>a final ECO rating</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In ACHIEVE, the </a:t>
            </a:r>
            <a:r>
              <a:rPr lang="en" sz="1600" b="1"/>
              <a:t>final ECO </a:t>
            </a:r>
            <a:r>
              <a:rPr lang="en" sz="1600"/>
              <a:t>is completed using a Quick Link on the Learner Dashboard (described on the next slide).</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The </a:t>
            </a:r>
            <a:r>
              <a:rPr lang="en" sz="1600" b="1"/>
              <a:t>final ECO rating</a:t>
            </a:r>
            <a:r>
              <a:rPr lang="en" sz="1600"/>
              <a:t> should be completed no more than 90 days before the learner will leave preschool but before they move on to Kindergarten, if they are staying in special education.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Once the learner’s grade level in the school’s information system (SIS) changes to kindergarten, often during the summer, the link to complete the final ECO will go away, so teams need to complete the final ECO before the grade level changes.</a:t>
            </a:r>
            <a:endParaRPr sz="1600"/>
          </a:p>
        </p:txBody>
      </p:sp>
      <p:sp>
        <p:nvSpPr>
          <p:cNvPr id="409" name="Google Shape;409;p5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28</a:t>
            </a:fld>
            <a:endParaRPr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Early Childhood Outcomes (ECO)-Final Rating</a:t>
            </a:r>
            <a:endParaRPr/>
          </a:p>
        </p:txBody>
      </p:sp>
      <p:sp>
        <p:nvSpPr>
          <p:cNvPr id="415" name="Google Shape;415;p57" hidden="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29</a:t>
            </a:fld>
            <a:endParaRPr b="0">
              <a:solidFill>
                <a:srgbClr val="000000"/>
              </a:solidFill>
            </a:endParaRPr>
          </a:p>
        </p:txBody>
      </p:sp>
      <p:sp>
        <p:nvSpPr>
          <p:cNvPr id="416" name="Google Shape;416;p57" hidden="1"/>
          <p:cNvSpPr txBox="1"/>
          <p:nvPr/>
        </p:nvSpPr>
        <p:spPr>
          <a:xfrm>
            <a:off x="6686825" y="4663225"/>
            <a:ext cx="23343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b="1">
                <a:solidFill>
                  <a:srgbClr val="263F8C"/>
                </a:solidFill>
              </a:rPr>
              <a:t>ACHIEVE  </a:t>
            </a:r>
            <a:r>
              <a:rPr lang="en" sz="1000" b="1">
                <a:solidFill>
                  <a:srgbClr val="A8BADB"/>
                </a:solidFill>
              </a:rPr>
              <a:t>|</a:t>
            </a:r>
            <a:r>
              <a:rPr lang="en" sz="1000" b="1">
                <a:solidFill>
                  <a:srgbClr val="263F8C"/>
                </a:solidFill>
              </a:rPr>
              <a:t>  Iowa IDEA</a:t>
            </a:r>
            <a:r>
              <a:rPr lang="en" sz="1000"/>
              <a:t>    </a:t>
            </a:r>
            <a:fld id="{00000000-1234-1234-1234-123412341234}" type="slidenum">
              <a:rPr lang="en" sz="1000"/>
              <a:t>29</a:t>
            </a:fld>
            <a:endParaRPr sz="1000"/>
          </a:p>
        </p:txBody>
      </p:sp>
      <p:pic>
        <p:nvPicPr>
          <p:cNvPr id="417" name="Google Shape;417;p57" descr="ACHIEVE screenshot of the quicklink section on the Learner Dashboard" title="ACHIEVE screenshot"/>
          <p:cNvPicPr preferRelativeResize="0"/>
          <p:nvPr/>
        </p:nvPicPr>
        <p:blipFill>
          <a:blip r:embed="rId3">
            <a:alphaModFix/>
          </a:blip>
          <a:stretch>
            <a:fillRect/>
          </a:stretch>
        </p:blipFill>
        <p:spPr>
          <a:xfrm>
            <a:off x="0" y="1255400"/>
            <a:ext cx="9144001" cy="2677322"/>
          </a:xfrm>
          <a:prstGeom prst="rect">
            <a:avLst/>
          </a:prstGeom>
          <a:noFill/>
          <a:ln w="9525" cap="flat" cmpd="sng">
            <a:solidFill>
              <a:srgbClr val="595959"/>
            </a:solidFill>
            <a:prstDash val="solid"/>
            <a:round/>
            <a:headEnd type="none" w="sm" len="sm"/>
            <a:tailEnd type="none" w="sm" len="sm"/>
          </a:ln>
        </p:spPr>
      </p:pic>
      <p:sp>
        <p:nvSpPr>
          <p:cNvPr id="420" name="Google Shape;420;p57" descr="Red box around a link saying, &quot;End / Exit BJ from Special Education&quot;"/>
          <p:cNvSpPr/>
          <p:nvPr/>
        </p:nvSpPr>
        <p:spPr>
          <a:xfrm>
            <a:off x="78725" y="3338875"/>
            <a:ext cx="1877400" cy="270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9" name="Google Shape;419;p57">
            <a:extLst>
              <a:ext uri="{C183D7F6-B498-43B3-948B-1728B52AA6E4}">
                <adec:decorative xmlns:adec="http://schemas.microsoft.com/office/drawing/2017/decorative" val="1"/>
              </a:ext>
            </a:extLst>
          </p:cNvPr>
          <p:cNvCxnSpPr>
            <a:stCxn id="420" idx="3"/>
          </p:cNvCxnSpPr>
          <p:nvPr/>
        </p:nvCxnSpPr>
        <p:spPr>
          <a:xfrm>
            <a:off x="1956125" y="3474175"/>
            <a:ext cx="1834200" cy="3600"/>
          </a:xfrm>
          <a:prstGeom prst="straightConnector1">
            <a:avLst/>
          </a:prstGeom>
          <a:noFill/>
          <a:ln w="9525" cap="flat" cmpd="sng">
            <a:solidFill>
              <a:srgbClr val="FF0000"/>
            </a:solidFill>
            <a:prstDash val="solid"/>
            <a:round/>
            <a:headEnd type="none" w="med" len="med"/>
            <a:tailEnd type="triangle" w="med" len="med"/>
          </a:ln>
        </p:spPr>
      </p:cxnSp>
      <p:sp>
        <p:nvSpPr>
          <p:cNvPr id="423" name="Google Shape;423;p57"/>
          <p:cNvSpPr txBox="1"/>
          <p:nvPr/>
        </p:nvSpPr>
        <p:spPr>
          <a:xfrm>
            <a:off x="3790225" y="3101475"/>
            <a:ext cx="5284200" cy="1108200"/>
          </a:xfrm>
          <a:prstGeom prst="rect">
            <a:avLst/>
          </a:prstGeom>
          <a:solidFill>
            <a:srgbClr val="FFF2CC"/>
          </a:solidFill>
          <a:ln w="9525" cap="flat" cmpd="sng">
            <a:solidFill>
              <a:srgbClr val="000000"/>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solidFill>
                  <a:srgbClr val="000000"/>
                </a:solidFill>
                <a:latin typeface="Proxima Nova"/>
                <a:ea typeface="Proxima Nova"/>
                <a:cs typeface="Proxima Nova"/>
                <a:sym typeface="Proxima Nova"/>
              </a:rPr>
              <a:t>Only use the end/exit quick link if the learner will NOT receive special education services in kindergarten and the team is exiting the learner from special education.</a:t>
            </a:r>
            <a:endParaRPr sz="1200" i="1">
              <a:solidFill>
                <a:srgbClr val="000000"/>
              </a:solidFill>
              <a:latin typeface="Proxima Nova"/>
              <a:ea typeface="Proxima Nova"/>
              <a:cs typeface="Proxima Nova"/>
              <a:sym typeface="Proxima Nova"/>
            </a:endParaRPr>
          </a:p>
          <a:p>
            <a:pPr marL="0" lvl="0" indent="0" algn="l" rtl="0">
              <a:spcBef>
                <a:spcPts val="0"/>
              </a:spcBef>
              <a:spcAft>
                <a:spcPts val="0"/>
              </a:spcAft>
              <a:buNone/>
            </a:pPr>
            <a:r>
              <a:rPr lang="en" sz="1200" i="1">
                <a:solidFill>
                  <a:srgbClr val="000000"/>
                </a:solidFill>
                <a:latin typeface="Proxima Nova"/>
                <a:ea typeface="Proxima Nova"/>
                <a:cs typeface="Proxima Nova"/>
                <a:sym typeface="Proxima Nova"/>
              </a:rPr>
              <a:t>This should be used at any time a learner is exiting special education, PK-12. For PK learners</a:t>
            </a:r>
            <a:r>
              <a:rPr lang="en" sz="1200" i="1">
                <a:latin typeface="Proxima Nova"/>
                <a:ea typeface="Proxima Nova"/>
                <a:cs typeface="Proxima Nova"/>
                <a:sym typeface="Proxima Nova"/>
              </a:rPr>
              <a:t>, </a:t>
            </a:r>
            <a:r>
              <a:rPr lang="en" sz="1200" i="1">
                <a:solidFill>
                  <a:srgbClr val="000000"/>
                </a:solidFill>
                <a:latin typeface="Proxima Nova"/>
                <a:ea typeface="Proxima Nova"/>
                <a:cs typeface="Proxima Nova"/>
                <a:sym typeface="Proxima Nova"/>
              </a:rPr>
              <a:t>the final ECO ratings as part of the exit process.</a:t>
            </a:r>
            <a:endParaRPr sz="1200" i="1">
              <a:solidFill>
                <a:srgbClr val="000000"/>
              </a:solidFill>
              <a:latin typeface="Proxima Nova"/>
              <a:ea typeface="Proxima Nova"/>
              <a:cs typeface="Proxima Nova"/>
              <a:sym typeface="Proxima Nova"/>
            </a:endParaRPr>
          </a:p>
        </p:txBody>
      </p:sp>
      <p:sp>
        <p:nvSpPr>
          <p:cNvPr id="418" name="Google Shape;418;p57" descr="Red box around a link that says, &quot;Transition to Kindergarten-Final ECO&quot;"/>
          <p:cNvSpPr/>
          <p:nvPr/>
        </p:nvSpPr>
        <p:spPr>
          <a:xfrm>
            <a:off x="78725" y="3609475"/>
            <a:ext cx="1877400" cy="270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2" name="Google Shape;422;p57">
            <a:extLst>
              <a:ext uri="{C183D7F6-B498-43B3-948B-1728B52AA6E4}">
                <adec:decorative xmlns:adec="http://schemas.microsoft.com/office/drawing/2017/decorative" val="1"/>
              </a:ext>
            </a:extLst>
          </p:cNvPr>
          <p:cNvCxnSpPr/>
          <p:nvPr/>
        </p:nvCxnSpPr>
        <p:spPr>
          <a:xfrm>
            <a:off x="1241975" y="3892000"/>
            <a:ext cx="0" cy="527700"/>
          </a:xfrm>
          <a:prstGeom prst="straightConnector1">
            <a:avLst/>
          </a:prstGeom>
          <a:noFill/>
          <a:ln w="9525" cap="flat" cmpd="sng">
            <a:solidFill>
              <a:srgbClr val="FF0000"/>
            </a:solidFill>
            <a:prstDash val="solid"/>
            <a:round/>
            <a:headEnd type="none" w="med" len="med"/>
            <a:tailEnd type="triangle" w="med" len="med"/>
          </a:ln>
        </p:spPr>
      </p:cxnSp>
      <p:sp>
        <p:nvSpPr>
          <p:cNvPr id="421" name="Google Shape;421;p57"/>
          <p:cNvSpPr txBox="1"/>
          <p:nvPr/>
        </p:nvSpPr>
        <p:spPr>
          <a:xfrm>
            <a:off x="231125" y="4424175"/>
            <a:ext cx="4847400" cy="554100"/>
          </a:xfrm>
          <a:prstGeom prst="rect">
            <a:avLst/>
          </a:prstGeom>
          <a:solidFill>
            <a:srgbClr val="FFF2CC"/>
          </a:solidFill>
          <a:ln w="9525" cap="flat" cmpd="sng">
            <a:solidFill>
              <a:srgbClr val="000000"/>
            </a:solidFill>
            <a:prstDash val="dot"/>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200" i="1">
                <a:solidFill>
                  <a:srgbClr val="000000"/>
                </a:solidFill>
                <a:latin typeface="Proxima Nova"/>
                <a:ea typeface="Proxima Nova"/>
                <a:cs typeface="Proxima Nova"/>
                <a:sym typeface="Proxima Nova"/>
              </a:rPr>
              <a:t>For a learner who is staying in special education and transitioning to Kindergarten, use this link to complete their final ECO ratings.</a:t>
            </a:r>
            <a:endParaRPr sz="1200" i="1">
              <a:solidFill>
                <a:srgbClr val="000000"/>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Preschool IEP Processes in ACHIEVE</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17" name="Google Shape;217;p31"/>
          <p:cNvSpPr txBox="1">
            <a:spLocks noGrp="1"/>
          </p:cNvSpPr>
          <p:nvPr>
            <p:ph type="body" idx="1"/>
          </p:nvPr>
        </p:nvSpPr>
        <p:spPr>
          <a:xfrm>
            <a:off x="1721950" y="1132275"/>
            <a:ext cx="6990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ACHIEVE includes new processes for IEPs, including steps that are specific for preschool learners</a:t>
            </a:r>
            <a:endParaRPr/>
          </a:p>
          <a:p>
            <a:pPr marL="0" lvl="0" indent="0" algn="l" rtl="0">
              <a:spcBef>
                <a:spcPts val="0"/>
              </a:spcBef>
              <a:spcAft>
                <a:spcPts val="0"/>
              </a:spcAft>
              <a:buNone/>
            </a:pPr>
            <a:endParaRPr/>
          </a:p>
          <a:p>
            <a:pPr marL="0" lvl="0" indent="0" algn="l" rtl="0">
              <a:spcBef>
                <a:spcPts val="0"/>
              </a:spcBef>
              <a:spcAft>
                <a:spcPts val="0"/>
              </a:spcAft>
              <a:buNone/>
            </a:pPr>
            <a:r>
              <a:rPr lang="en"/>
              <a:t>We will review two processes in particular:</a:t>
            </a:r>
            <a:endParaRPr/>
          </a:p>
          <a:p>
            <a:pPr marL="457200" lvl="0" indent="-342900" algn="l" rtl="0">
              <a:spcBef>
                <a:spcPts val="0"/>
              </a:spcBef>
              <a:spcAft>
                <a:spcPts val="0"/>
              </a:spcAft>
              <a:buSzPts val="1800"/>
              <a:buChar char="●"/>
            </a:pPr>
            <a:r>
              <a:rPr lang="en"/>
              <a:t>Preschool Environments (aka Early Childhood Settings) and</a:t>
            </a:r>
            <a:endParaRPr/>
          </a:p>
          <a:p>
            <a:pPr marL="457200" lvl="0" indent="-342900" algn="l" rtl="0">
              <a:spcBef>
                <a:spcPts val="0"/>
              </a:spcBef>
              <a:spcAft>
                <a:spcPts val="0"/>
              </a:spcAft>
              <a:buSzPts val="1800"/>
              <a:buChar char="●"/>
            </a:pPr>
            <a:r>
              <a:rPr lang="en"/>
              <a:t>Early Childhood Outcomes (ECO) for learners who are transitioning to kindergarten.</a:t>
            </a:r>
            <a:endParaRPr/>
          </a:p>
          <a:p>
            <a:pPr marL="0" lvl="0" indent="0" algn="l" rtl="0">
              <a:spcBef>
                <a:spcPts val="0"/>
              </a:spcBef>
              <a:spcAft>
                <a:spcPts val="0"/>
              </a:spcAft>
              <a:buNone/>
            </a:pPr>
            <a:endParaRPr/>
          </a:p>
          <a:p>
            <a:pPr marL="0" lvl="0" indent="0" algn="l" rtl="0">
              <a:spcBef>
                <a:spcPts val="0"/>
              </a:spcBef>
              <a:spcAft>
                <a:spcPts val="0"/>
              </a:spcAft>
              <a:buNone/>
            </a:pPr>
            <a:r>
              <a:rPr lang="en"/>
              <a:t>If you are experiencing technical difficulties with completing any of these processes, it is very important to submit a </a:t>
            </a:r>
            <a:r>
              <a:rPr lang="en" u="sng"/>
              <a:t>Support Request</a:t>
            </a:r>
            <a:r>
              <a:rPr lang="en"/>
              <a:t> in ACHIEVE so fixes can be made as soon as possible</a:t>
            </a:r>
            <a:endParaRPr/>
          </a:p>
        </p:txBody>
      </p:sp>
      <p:sp>
        <p:nvSpPr>
          <p:cNvPr id="218" name="Google Shape;218;p31" hidden="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a:t>
            </a:fld>
            <a:endParaRPr b="0">
              <a:solidFill>
                <a:srgbClr val="000000"/>
              </a:solidFill>
            </a:endParaRPr>
          </a:p>
        </p:txBody>
      </p:sp>
      <p:pic>
        <p:nvPicPr>
          <p:cNvPr id="219" name="Google Shape;219;p31" descr="screen shot of the left sidebar of ACHIEVE with the support request section circled&#10;" title="ACHIEVE screenshot"/>
          <p:cNvPicPr preferRelativeResize="0"/>
          <p:nvPr/>
        </p:nvPicPr>
        <p:blipFill>
          <a:blip r:embed="rId3">
            <a:alphaModFix/>
          </a:blip>
          <a:stretch>
            <a:fillRect/>
          </a:stretch>
        </p:blipFill>
        <p:spPr>
          <a:xfrm>
            <a:off x="228600" y="1017725"/>
            <a:ext cx="1065990" cy="3964375"/>
          </a:xfrm>
          <a:prstGeom prst="rect">
            <a:avLst/>
          </a:prstGeom>
          <a:noFill/>
          <a:ln w="9525" cap="flat" cmpd="sng">
            <a:solidFill>
              <a:schemeClr val="dk2"/>
            </a:solidFill>
            <a:prstDash val="solid"/>
            <a:round/>
            <a:headEnd type="none" w="sm" len="sm"/>
            <a:tailEnd type="none" w="sm" len="sm"/>
          </a:ln>
        </p:spPr>
      </p:pic>
      <p:sp>
        <p:nvSpPr>
          <p:cNvPr id="220" name="Google Shape;220;p31">
            <a:extLst>
              <a:ext uri="{C183D7F6-B498-43B3-948B-1728B52AA6E4}">
                <adec:decorative xmlns:adec="http://schemas.microsoft.com/office/drawing/2017/decorative" val="1"/>
              </a:ext>
            </a:extLst>
          </p:cNvPr>
          <p:cNvSpPr/>
          <p:nvPr/>
        </p:nvSpPr>
        <p:spPr>
          <a:xfrm>
            <a:off x="227725" y="3494175"/>
            <a:ext cx="1065900" cy="1169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Transition to Kindergarten-Final ECO</a:t>
            </a:r>
            <a:endParaRPr/>
          </a:p>
        </p:txBody>
      </p:sp>
      <p:sp>
        <p:nvSpPr>
          <p:cNvPr id="429" name="Google Shape;429;p58"/>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30</a:t>
            </a:fld>
            <a:endParaRPr b="0">
              <a:solidFill>
                <a:srgbClr val="000000"/>
              </a:solidFill>
            </a:endParaRPr>
          </a:p>
        </p:txBody>
      </p:sp>
      <p:pic>
        <p:nvPicPr>
          <p:cNvPr id="430" name="Google Shape;430;p58" descr="screenshot in ACHIEVE of the modal confirming that the team wants to move forward with the final ECO" title="ACHIEVE screenshot"/>
          <p:cNvPicPr preferRelativeResize="0"/>
          <p:nvPr/>
        </p:nvPicPr>
        <p:blipFill>
          <a:blip r:embed="rId3">
            <a:alphaModFix/>
          </a:blip>
          <a:stretch>
            <a:fillRect/>
          </a:stretch>
        </p:blipFill>
        <p:spPr>
          <a:xfrm>
            <a:off x="56325" y="1278850"/>
            <a:ext cx="9043200" cy="25080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Early Childhood Outcomes (ECO)-Final Rating</a:t>
            </a:r>
            <a:endParaRPr/>
          </a:p>
          <a:p>
            <a:pPr marL="0" lvl="0" indent="0" algn="ctr" rtl="0">
              <a:spcBef>
                <a:spcPts val="0"/>
              </a:spcBef>
              <a:spcAft>
                <a:spcPts val="0"/>
              </a:spcAft>
              <a:buNone/>
            </a:pPr>
            <a:endParaRPr/>
          </a:p>
        </p:txBody>
      </p:sp>
      <p:sp>
        <p:nvSpPr>
          <p:cNvPr id="436" name="Google Shape;436;p59"/>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31</a:t>
            </a:fld>
            <a:endParaRPr b="0">
              <a:solidFill>
                <a:srgbClr val="000000"/>
              </a:solidFill>
            </a:endParaRPr>
          </a:p>
        </p:txBody>
      </p:sp>
      <p:pic>
        <p:nvPicPr>
          <p:cNvPr id="437" name="Google Shape;437;p59" descr="screenshot of the Final ECO ratings section in ACHIEVE" title="ACHIEVE screenshot"/>
          <p:cNvPicPr preferRelativeResize="0"/>
          <p:nvPr/>
        </p:nvPicPr>
        <p:blipFill>
          <a:blip r:embed="rId3">
            <a:alphaModFix/>
          </a:blip>
          <a:stretch>
            <a:fillRect/>
          </a:stretch>
        </p:blipFill>
        <p:spPr>
          <a:xfrm>
            <a:off x="1200550" y="1087637"/>
            <a:ext cx="6742901" cy="3505675"/>
          </a:xfrm>
          <a:prstGeom prst="rect">
            <a:avLst/>
          </a:prstGeom>
          <a:noFill/>
          <a:ln w="9525" cap="flat" cmpd="sng">
            <a:solidFill>
              <a:schemeClr val="dk2"/>
            </a:solidFill>
            <a:prstDash val="solid"/>
            <a:round/>
            <a:headEnd type="none" w="sm" len="sm"/>
            <a:tailEnd type="none" w="sm" len="sm"/>
          </a:ln>
        </p:spPr>
      </p:pic>
      <p:sp>
        <p:nvSpPr>
          <p:cNvPr id="438" name="Google Shape;438;p59" descr="Red box around &quot;Final ECO Ratings&quot;"/>
          <p:cNvSpPr/>
          <p:nvPr/>
        </p:nvSpPr>
        <p:spPr>
          <a:xfrm>
            <a:off x="1200550" y="2080475"/>
            <a:ext cx="1145400" cy="2649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Early Childhood Outcomes (ECO)-Final Rating</a:t>
            </a:r>
            <a:endParaRPr/>
          </a:p>
          <a:p>
            <a:pPr marL="0" lvl="0" indent="0" algn="ctr" rtl="0">
              <a:spcBef>
                <a:spcPts val="0"/>
              </a:spcBef>
              <a:spcAft>
                <a:spcPts val="0"/>
              </a:spcAft>
              <a:buNone/>
            </a:pPr>
            <a:endParaRPr/>
          </a:p>
        </p:txBody>
      </p:sp>
      <p:sp>
        <p:nvSpPr>
          <p:cNvPr id="444" name="Google Shape;444;p60" hidden="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32</a:t>
            </a:fld>
            <a:endParaRPr b="0">
              <a:solidFill>
                <a:srgbClr val="000000"/>
              </a:solidFill>
            </a:endParaRPr>
          </a:p>
        </p:txBody>
      </p:sp>
      <p:pic>
        <p:nvPicPr>
          <p:cNvPr id="446" name="Google Shape;446;p60" descr="screenshot of ACHIEVE screen for launching ECO Decision Tree for final ECO" title="ACHIEVE screenshot"/>
          <p:cNvPicPr preferRelativeResize="0"/>
          <p:nvPr/>
        </p:nvPicPr>
        <p:blipFill rotWithShape="1">
          <a:blip r:embed="rId3">
            <a:alphaModFix/>
          </a:blip>
          <a:srcRect b="40344"/>
          <a:stretch/>
        </p:blipFill>
        <p:spPr>
          <a:xfrm>
            <a:off x="566063" y="1087475"/>
            <a:ext cx="7818965" cy="2561901"/>
          </a:xfrm>
          <a:prstGeom prst="rect">
            <a:avLst/>
          </a:prstGeom>
          <a:noFill/>
          <a:ln w="9525" cap="flat" cmpd="sng">
            <a:solidFill>
              <a:schemeClr val="dk2"/>
            </a:solidFill>
            <a:prstDash val="solid"/>
            <a:round/>
            <a:headEnd type="none" w="sm" len="sm"/>
            <a:tailEnd type="none" w="sm" len="sm"/>
          </a:ln>
        </p:spPr>
      </p:pic>
      <p:sp>
        <p:nvSpPr>
          <p:cNvPr id="447" name="Google Shape;447;p60" descr="Red box around Launch ECO Decision Tree"/>
          <p:cNvSpPr/>
          <p:nvPr/>
        </p:nvSpPr>
        <p:spPr>
          <a:xfrm>
            <a:off x="836275" y="1814850"/>
            <a:ext cx="1635900" cy="472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0"/>
          <p:cNvSpPr txBox="1"/>
          <p:nvPr/>
        </p:nvSpPr>
        <p:spPr>
          <a:xfrm>
            <a:off x="279600" y="3642950"/>
            <a:ext cx="83919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Proxima Nova"/>
                <a:ea typeface="Proxima Nova"/>
                <a:cs typeface="Proxima Nova"/>
                <a:sym typeface="Proxima Nova"/>
              </a:rPr>
              <a:t>*If the team recently completed AND finalized a PK-K IEP, the ECO Descriptions that were entered as part of the PLAAFP are pre-filled in the Comparison to Age Expectations here and the team does not need to revisit this, they would only need to answer the progress question. </a:t>
            </a:r>
            <a:endParaRPr i="1">
              <a:latin typeface="Proxima Nova"/>
              <a:ea typeface="Proxima Nova"/>
              <a:cs typeface="Proxima Nova"/>
              <a:sym typeface="Proxima Nova"/>
            </a:endParaRPr>
          </a:p>
          <a:p>
            <a:pPr marL="0" lvl="0" indent="0" algn="l" rtl="0">
              <a:spcBef>
                <a:spcPts val="0"/>
              </a:spcBef>
              <a:spcAft>
                <a:spcPts val="0"/>
              </a:spcAft>
              <a:buNone/>
            </a:pPr>
            <a:r>
              <a:rPr lang="en" i="1">
                <a:latin typeface="Proxima Nova"/>
                <a:ea typeface="Proxima Nova"/>
                <a:cs typeface="Proxima Nova"/>
                <a:sym typeface="Proxima Nova"/>
              </a:rPr>
              <a:t>If a PK-K IEP was not recently completed, teams will need to complete both the ECO Decision Tree to determine the final comparison to age expectations (rating) and the progress questions.</a:t>
            </a:r>
            <a:endParaRPr i="1">
              <a:latin typeface="Proxima Nova"/>
              <a:ea typeface="Proxima Nova"/>
              <a:cs typeface="Proxima Nova"/>
              <a:sym typeface="Proxima Nov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Early Childhood Outcomes (ECO)-Final Rating</a:t>
            </a:r>
            <a:endParaRPr/>
          </a:p>
          <a:p>
            <a:pPr marL="0" lvl="0" indent="0" algn="ctr" rtl="0">
              <a:spcBef>
                <a:spcPts val="0"/>
              </a:spcBef>
              <a:spcAft>
                <a:spcPts val="0"/>
              </a:spcAft>
              <a:buNone/>
            </a:pPr>
            <a:endParaRPr/>
          </a:p>
        </p:txBody>
      </p:sp>
      <p:pic>
        <p:nvPicPr>
          <p:cNvPr id="454" name="Google Shape;454;p61" descr="sample ECO Decision tree" title="ACHIEVE screenshot"/>
          <p:cNvPicPr preferRelativeResize="0"/>
          <p:nvPr/>
        </p:nvPicPr>
        <p:blipFill>
          <a:blip r:embed="rId3">
            <a:alphaModFix/>
          </a:blip>
          <a:stretch>
            <a:fillRect/>
          </a:stretch>
        </p:blipFill>
        <p:spPr>
          <a:xfrm>
            <a:off x="152400" y="1170125"/>
            <a:ext cx="5541202" cy="1975125"/>
          </a:xfrm>
          <a:prstGeom prst="rect">
            <a:avLst/>
          </a:prstGeom>
          <a:noFill/>
          <a:ln w="9525" cap="flat" cmpd="sng">
            <a:solidFill>
              <a:schemeClr val="dk2"/>
            </a:solidFill>
            <a:prstDash val="solid"/>
            <a:round/>
            <a:headEnd type="none" w="sm" len="sm"/>
            <a:tailEnd type="none" w="sm" len="sm"/>
          </a:ln>
        </p:spPr>
      </p:pic>
      <p:pic>
        <p:nvPicPr>
          <p:cNvPr id="455" name="Google Shape;455;p61" descr="sample ECO Description statements" title="ACHIEVE screenshot"/>
          <p:cNvPicPr preferRelativeResize="0"/>
          <p:nvPr/>
        </p:nvPicPr>
        <p:blipFill>
          <a:blip r:embed="rId4">
            <a:alphaModFix/>
          </a:blip>
          <a:stretch>
            <a:fillRect/>
          </a:stretch>
        </p:blipFill>
        <p:spPr>
          <a:xfrm>
            <a:off x="3677993" y="2788100"/>
            <a:ext cx="5154304" cy="1915251"/>
          </a:xfrm>
          <a:prstGeom prst="rect">
            <a:avLst/>
          </a:prstGeom>
          <a:noFill/>
          <a:ln w="9525" cap="flat" cmpd="sng">
            <a:solidFill>
              <a:schemeClr val="dk2"/>
            </a:solidFill>
            <a:prstDash val="solid"/>
            <a:round/>
            <a:headEnd type="none" w="sm" len="sm"/>
            <a:tailEnd type="none" w="sm" len="sm"/>
          </a:ln>
        </p:spPr>
      </p:pic>
      <p:sp>
        <p:nvSpPr>
          <p:cNvPr id="453" name="Google Shape;453;p6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33</a:t>
            </a:fld>
            <a:endParaRPr b="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Early Childhood Outcomes (ECO)-Final Rating</a:t>
            </a:r>
            <a:endParaRPr/>
          </a:p>
          <a:p>
            <a:pPr marL="0" lvl="0" indent="0" algn="ctr" rtl="0">
              <a:spcBef>
                <a:spcPts val="0"/>
              </a:spcBef>
              <a:spcAft>
                <a:spcPts val="0"/>
              </a:spcAft>
              <a:buNone/>
            </a:pPr>
            <a:endParaRPr/>
          </a:p>
        </p:txBody>
      </p:sp>
      <p:sp>
        <p:nvSpPr>
          <p:cNvPr id="461" name="Google Shape;461;p62" hidden="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34</a:t>
            </a:fld>
            <a:endParaRPr b="0">
              <a:solidFill>
                <a:srgbClr val="000000"/>
              </a:solidFill>
            </a:endParaRPr>
          </a:p>
        </p:txBody>
      </p:sp>
      <p:pic>
        <p:nvPicPr>
          <p:cNvPr id="462" name="Google Shape;462;p62" descr="screenshot of progress question for final ECO" title="ACHIEVE screenshot"/>
          <p:cNvPicPr preferRelativeResize="0"/>
          <p:nvPr/>
        </p:nvPicPr>
        <p:blipFill>
          <a:blip r:embed="rId3">
            <a:alphaModFix/>
          </a:blip>
          <a:stretch>
            <a:fillRect/>
          </a:stretch>
        </p:blipFill>
        <p:spPr>
          <a:xfrm>
            <a:off x="532101" y="1246325"/>
            <a:ext cx="8147801" cy="2805925"/>
          </a:xfrm>
          <a:prstGeom prst="rect">
            <a:avLst/>
          </a:prstGeom>
          <a:noFill/>
          <a:ln w="9525" cap="flat" cmpd="sng">
            <a:solidFill>
              <a:schemeClr val="dk2"/>
            </a:solidFill>
            <a:prstDash val="solid"/>
            <a:round/>
            <a:headEnd type="none" w="sm" len="sm"/>
            <a:tailEnd type="none" w="sm" len="sm"/>
          </a:ln>
        </p:spPr>
      </p:pic>
      <p:sp>
        <p:nvSpPr>
          <p:cNvPr id="463" name="Google Shape;463;p62" descr="Red box around the yes or no question, &quot;Has Eskamani made progress since beginning Special Education Services?&quot;"/>
          <p:cNvSpPr/>
          <p:nvPr/>
        </p:nvSpPr>
        <p:spPr>
          <a:xfrm>
            <a:off x="554173" y="2731624"/>
            <a:ext cx="5104200" cy="1220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Early Childhood Outcomes (ECO)-Final Rating</a:t>
            </a:r>
            <a:endParaRPr/>
          </a:p>
          <a:p>
            <a:pPr marL="0" lvl="0" indent="0" algn="ctr" rtl="0">
              <a:spcBef>
                <a:spcPts val="0"/>
              </a:spcBef>
              <a:spcAft>
                <a:spcPts val="0"/>
              </a:spcAft>
              <a:buNone/>
            </a:pPr>
            <a:endParaRPr/>
          </a:p>
        </p:txBody>
      </p:sp>
      <p:sp>
        <p:nvSpPr>
          <p:cNvPr id="469" name="Google Shape;469;p63" hidden="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35</a:t>
            </a:fld>
            <a:endParaRPr b="0">
              <a:solidFill>
                <a:srgbClr val="000000"/>
              </a:solidFill>
            </a:endParaRPr>
          </a:p>
        </p:txBody>
      </p:sp>
      <p:pic>
        <p:nvPicPr>
          <p:cNvPr id="471" name="Google Shape;471;p63" descr="screenshot of progress question for final ECO" title="ACHIEVE screenshot"/>
          <p:cNvPicPr preferRelativeResize="0"/>
          <p:nvPr/>
        </p:nvPicPr>
        <p:blipFill rotWithShape="1">
          <a:blip r:embed="rId3">
            <a:alphaModFix/>
          </a:blip>
          <a:srcRect t="35001"/>
          <a:stretch/>
        </p:blipFill>
        <p:spPr>
          <a:xfrm>
            <a:off x="2315812" y="1088313"/>
            <a:ext cx="4512376" cy="960475"/>
          </a:xfrm>
          <a:prstGeom prst="rect">
            <a:avLst/>
          </a:prstGeom>
          <a:noFill/>
          <a:ln w="9525" cap="flat" cmpd="sng">
            <a:solidFill>
              <a:schemeClr val="dk2"/>
            </a:solidFill>
            <a:prstDash val="solid"/>
            <a:round/>
            <a:headEnd type="none" w="sm" len="sm"/>
            <a:tailEnd type="none" w="sm" len="sm"/>
          </a:ln>
        </p:spPr>
      </p:pic>
      <p:sp>
        <p:nvSpPr>
          <p:cNvPr id="472" name="Google Shape;472;p63" descr="Red box around the yes or no question, &quot;Has Eskamani made progress since beginning Special Education Services?&quot;"/>
          <p:cNvSpPr/>
          <p:nvPr/>
        </p:nvSpPr>
        <p:spPr>
          <a:xfrm>
            <a:off x="2334399" y="1353302"/>
            <a:ext cx="4303500" cy="642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3"/>
          <p:cNvSpPr txBox="1"/>
          <p:nvPr/>
        </p:nvSpPr>
        <p:spPr>
          <a:xfrm>
            <a:off x="419325" y="2119375"/>
            <a:ext cx="82347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i="1">
                <a:solidFill>
                  <a:schemeClr val="dk1"/>
                </a:solidFill>
                <a:latin typeface="Proxima Nova"/>
                <a:ea typeface="Proxima Nova"/>
                <a:cs typeface="Proxima Nova"/>
                <a:sym typeface="Proxima Nova"/>
              </a:rPr>
              <a:t>The question about progress refers to </a:t>
            </a:r>
            <a:r>
              <a:rPr lang="en" sz="1500" i="1" u="sng">
                <a:solidFill>
                  <a:schemeClr val="dk1"/>
                </a:solidFill>
                <a:latin typeface="Proxima Nova"/>
                <a:ea typeface="Proxima Nova"/>
                <a:cs typeface="Proxima Nova"/>
                <a:sym typeface="Proxima Nova"/>
              </a:rPr>
              <a:t>any progress</a:t>
            </a:r>
            <a:r>
              <a:rPr lang="en" sz="1500" i="1">
                <a:solidFill>
                  <a:schemeClr val="dk1"/>
                </a:solidFill>
                <a:latin typeface="Proxima Nova"/>
                <a:ea typeface="Proxima Nova"/>
                <a:cs typeface="Proxima Nova"/>
                <a:sym typeface="Proxima Nova"/>
              </a:rPr>
              <a:t> made since the learner </a:t>
            </a:r>
            <a:r>
              <a:rPr lang="en" sz="1500" i="1" u="sng">
                <a:solidFill>
                  <a:schemeClr val="dk1"/>
                </a:solidFill>
                <a:latin typeface="Proxima Nova"/>
                <a:ea typeface="Proxima Nova"/>
                <a:cs typeface="Proxima Nova"/>
                <a:sym typeface="Proxima Nova"/>
              </a:rPr>
              <a:t>began receiving special education services</a:t>
            </a:r>
            <a:r>
              <a:rPr lang="en" sz="1500" i="1">
                <a:solidFill>
                  <a:schemeClr val="dk1"/>
                </a:solidFill>
                <a:latin typeface="Proxima Nova"/>
                <a:ea typeface="Proxima Nova"/>
                <a:cs typeface="Proxima Nova"/>
                <a:sym typeface="Proxima Nova"/>
              </a:rPr>
              <a:t>. This might include progress made on IEP goals, progress in the general education curriculum, and/or progress in their independence and functioning, within that ECO Area.</a:t>
            </a:r>
            <a:endParaRPr sz="1500" i="1">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500" i="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500" b="1" i="1">
                <a:solidFill>
                  <a:schemeClr val="dk1"/>
                </a:solidFill>
                <a:latin typeface="Proxima Nova"/>
                <a:ea typeface="Proxima Nova"/>
                <a:cs typeface="Proxima Nova"/>
                <a:sym typeface="Proxima Nova"/>
              </a:rPr>
              <a:t>Why ask about progress?</a:t>
            </a:r>
            <a:endParaRPr sz="1500" b="1" i="1">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500" i="1">
                <a:solidFill>
                  <a:schemeClr val="dk1"/>
                </a:solidFill>
                <a:latin typeface="Proxima Nova"/>
                <a:ea typeface="Proxima Nova"/>
                <a:cs typeface="Proxima Nova"/>
                <a:sym typeface="Proxima Nova"/>
              </a:rPr>
              <a:t>For some children, their ECO Comparison to Age Expectations statement (rating) may not change from entry to exit in preschool due to having more significant needs, but that does not mean the learner has not made progress. OSEP wants to ensure that even for children who may not have changed in their ECO ratings, we still make sure to capture that they have made progress, which could include gaining one new skill in an area, even if the ECO rating did not change. </a:t>
            </a:r>
            <a:endParaRPr sz="1500" i="1">
              <a:solidFill>
                <a:schemeClr val="dk1"/>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Early Childhood Outcomes (ECO)-Final Rating</a:t>
            </a:r>
            <a:endParaRPr/>
          </a:p>
          <a:p>
            <a:pPr marL="0" lvl="0" indent="0" algn="ctr" rtl="0">
              <a:spcBef>
                <a:spcPts val="0"/>
              </a:spcBef>
              <a:spcAft>
                <a:spcPts val="0"/>
              </a:spcAft>
              <a:buNone/>
            </a:pPr>
            <a:endParaRPr/>
          </a:p>
        </p:txBody>
      </p:sp>
      <p:sp>
        <p:nvSpPr>
          <p:cNvPr id="478" name="Google Shape;478;p64" hidden="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36</a:t>
            </a:fld>
            <a:endParaRPr b="0">
              <a:solidFill>
                <a:srgbClr val="000000"/>
              </a:solidFill>
            </a:endParaRPr>
          </a:p>
        </p:txBody>
      </p:sp>
      <p:pic>
        <p:nvPicPr>
          <p:cNvPr id="479" name="Google Shape;479;p64" descr="screenshot of progress question for final ECO" title="ACHIEVE screenshot"/>
          <p:cNvPicPr preferRelativeResize="0"/>
          <p:nvPr/>
        </p:nvPicPr>
        <p:blipFill>
          <a:blip r:embed="rId3">
            <a:alphaModFix/>
          </a:blip>
          <a:stretch>
            <a:fillRect/>
          </a:stretch>
        </p:blipFill>
        <p:spPr>
          <a:xfrm>
            <a:off x="487925" y="1108700"/>
            <a:ext cx="5079562" cy="1807788"/>
          </a:xfrm>
          <a:prstGeom prst="rect">
            <a:avLst/>
          </a:prstGeom>
          <a:noFill/>
          <a:ln w="9525" cap="flat" cmpd="sng">
            <a:solidFill>
              <a:schemeClr val="dk2"/>
            </a:solidFill>
            <a:prstDash val="solid"/>
            <a:round/>
            <a:headEnd type="none" w="sm" len="sm"/>
            <a:tailEnd type="none" w="sm" len="sm"/>
          </a:ln>
        </p:spPr>
      </p:pic>
      <p:sp>
        <p:nvSpPr>
          <p:cNvPr id="480" name="Google Shape;480;p64" descr="Red box around Finalize button"/>
          <p:cNvSpPr/>
          <p:nvPr/>
        </p:nvSpPr>
        <p:spPr>
          <a:xfrm>
            <a:off x="4926275" y="2533375"/>
            <a:ext cx="645000" cy="393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1" name="Google Shape;481;p64" descr="screenshot of confirmation modal" title="ACHIEVE screenshot"/>
          <p:cNvPicPr preferRelativeResize="0"/>
          <p:nvPr/>
        </p:nvPicPr>
        <p:blipFill>
          <a:blip r:embed="rId4">
            <a:alphaModFix/>
          </a:blip>
          <a:stretch>
            <a:fillRect/>
          </a:stretch>
        </p:blipFill>
        <p:spPr>
          <a:xfrm>
            <a:off x="3568425" y="3082373"/>
            <a:ext cx="5079549" cy="197445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Additional Resources </a:t>
            </a:r>
            <a:endParaRPr dirty="0"/>
          </a:p>
        </p:txBody>
      </p:sp>
      <p:sp>
        <p:nvSpPr>
          <p:cNvPr id="488" name="Google Shape;488;p6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37</a:t>
            </a:fld>
            <a:endParaRPr b="0">
              <a:solidFill>
                <a:srgbClr val="000000"/>
              </a:solidFill>
            </a:endParaRPr>
          </a:p>
        </p:txBody>
      </p:sp>
      <p:sp>
        <p:nvSpPr>
          <p:cNvPr id="3" name="Text Placeholder 2">
            <a:extLst>
              <a:ext uri="{FF2B5EF4-FFF2-40B4-BE49-F238E27FC236}">
                <a16:creationId xmlns:a16="http://schemas.microsoft.com/office/drawing/2014/main" id="{6B49115C-212E-40B5-8F54-68F999DF6F83}"/>
              </a:ext>
            </a:extLst>
          </p:cNvPr>
          <p:cNvSpPr>
            <a:spLocks noGrp="1"/>
          </p:cNvSpPr>
          <p:nvPr>
            <p:ph type="body" idx="1"/>
          </p:nvPr>
        </p:nvSpPr>
        <p:spPr/>
        <p:txBody>
          <a:bodyPr/>
          <a:lstStyle/>
          <a:p>
            <a:pPr lvl="0">
              <a:buClr>
                <a:schemeClr val="dk1"/>
              </a:buClr>
            </a:pPr>
            <a:r>
              <a:rPr lang="en-US" u="sng" dirty="0">
                <a:solidFill>
                  <a:srgbClr val="0000FF"/>
                </a:solidFill>
                <a:hlinkClick r:id="rId3">
                  <a:extLst>
                    <a:ext uri="{A12FA001-AC4F-418D-AE19-62706E023703}">
                      <ahyp:hlinkClr xmlns:ahyp="http://schemas.microsoft.com/office/drawing/2018/hyperlinkcolor" val="tx"/>
                    </a:ext>
                  </a:extLst>
                </a:hlinkClick>
              </a:rPr>
              <a:t>Quick Reference for Preschool Environments and Final ECO in ACHIEVE</a:t>
            </a:r>
            <a:endParaRPr lang="en-US" dirty="0">
              <a:solidFill>
                <a:srgbClr val="0000FF"/>
              </a:solidFill>
            </a:endParaRPr>
          </a:p>
          <a:p>
            <a:pPr lvl="0">
              <a:buClr>
                <a:schemeClr val="dk1"/>
              </a:buClr>
            </a:pPr>
            <a:r>
              <a:rPr lang="en-US" dirty="0"/>
              <a:t>Initial ACHIEVE Trainings with more detailed information on related Preschool topics:</a:t>
            </a:r>
          </a:p>
          <a:p>
            <a:pPr lvl="1" indent="-342900">
              <a:buClr>
                <a:srgbClr val="0000FF"/>
              </a:buClr>
              <a:buSzPts val="1800"/>
            </a:pPr>
            <a:r>
              <a:rPr lang="en-US" sz="1800" u="sng" dirty="0">
                <a:solidFill>
                  <a:srgbClr val="0000FF"/>
                </a:solidFill>
                <a:hlinkClick r:id="rId4">
                  <a:extLst>
                    <a:ext uri="{A12FA001-AC4F-418D-AE19-62706E023703}">
                      <ahyp:hlinkClr xmlns:ahyp="http://schemas.microsoft.com/office/drawing/2018/hyperlinkcolor" val="tx"/>
                    </a:ext>
                  </a:extLst>
                </a:hlinkClick>
              </a:rPr>
              <a:t>PK-K Transition</a:t>
            </a:r>
            <a:endParaRPr lang="en-US" sz="1800" dirty="0">
              <a:solidFill>
                <a:srgbClr val="0000FF"/>
              </a:solidFill>
            </a:endParaRPr>
          </a:p>
          <a:p>
            <a:pPr lvl="1" indent="-342900">
              <a:buClr>
                <a:srgbClr val="0000FF"/>
              </a:buClr>
              <a:buSzPts val="1800"/>
            </a:pPr>
            <a:r>
              <a:rPr lang="en-US" sz="1800" u="sng" dirty="0">
                <a:solidFill>
                  <a:srgbClr val="0000FF"/>
                </a:solidFill>
                <a:hlinkClick r:id="rId5">
                  <a:extLst>
                    <a:ext uri="{A12FA001-AC4F-418D-AE19-62706E023703}">
                      <ahyp:hlinkClr xmlns:ahyp="http://schemas.microsoft.com/office/drawing/2018/hyperlinkcolor" val="tx"/>
                    </a:ext>
                  </a:extLst>
                </a:hlinkClick>
              </a:rPr>
              <a:t>Preschool Evaluation and ECO Matrix</a:t>
            </a:r>
            <a:endParaRPr lang="en-US" sz="1800" u="sng" dirty="0">
              <a:solidFill>
                <a:srgbClr val="0000FF"/>
              </a:solidFill>
            </a:endParaRPr>
          </a:p>
          <a:p>
            <a:pPr lvl="1" indent="-342900">
              <a:buClr>
                <a:srgbClr val="0000FF"/>
              </a:buClr>
              <a:buSzPts val="1800"/>
            </a:pPr>
            <a:r>
              <a:rPr lang="en-US" sz="1800" u="sng" dirty="0">
                <a:solidFill>
                  <a:srgbClr val="0000FF"/>
                </a:solidFill>
                <a:hlinkClick r:id="rId6">
                  <a:extLst>
                    <a:ext uri="{A12FA001-AC4F-418D-AE19-62706E023703}">
                      <ahyp:hlinkClr xmlns:ahyp="http://schemas.microsoft.com/office/drawing/2018/hyperlinkcolor" val="tx"/>
                    </a:ext>
                  </a:extLst>
                </a:hlinkClick>
              </a:rPr>
              <a:t>Preschool PLAAFP and ECO Decision Tree</a:t>
            </a:r>
            <a:endParaRPr lang="en-US" sz="1800" u="sng" dirty="0">
              <a:solidFill>
                <a:srgbClr val="0000FF"/>
              </a:solidFill>
            </a:endParaRPr>
          </a:p>
          <a:p>
            <a:pPr lvl="1" indent="-342900">
              <a:buClr>
                <a:srgbClr val="0000FF"/>
              </a:buClr>
              <a:buSzPts val="1800"/>
            </a:pPr>
            <a:r>
              <a:rPr lang="en-US" sz="1800" u="sng" dirty="0">
                <a:solidFill>
                  <a:srgbClr val="0000FF"/>
                </a:solidFill>
                <a:hlinkClick r:id="rId7">
                  <a:extLst>
                    <a:ext uri="{A12FA001-AC4F-418D-AE19-62706E023703}">
                      <ahyp:hlinkClr xmlns:ahyp="http://schemas.microsoft.com/office/drawing/2018/hyperlinkcolor" val="tx"/>
                    </a:ext>
                  </a:extLst>
                </a:hlinkClick>
              </a:rPr>
              <a:t>Preschool Services and LRE/Reg EC Program Documentation</a:t>
            </a:r>
            <a:endParaRPr lang="en-US" sz="1800" dirty="0">
              <a:solidFill>
                <a:srgbClr val="0000FF"/>
              </a:solidFill>
            </a:endParaRPr>
          </a:p>
          <a:p>
            <a:pPr lvl="0">
              <a:spcBef>
                <a:spcPts val="1000"/>
              </a:spcBef>
              <a:buClr>
                <a:schemeClr val="dk1"/>
              </a:buClr>
            </a:pPr>
            <a:r>
              <a:rPr lang="en-US" u="sng" dirty="0">
                <a:solidFill>
                  <a:srgbClr val="0000FF"/>
                </a:solidFill>
                <a:hlinkClick r:id="rId8">
                  <a:extLst>
                    <a:ext uri="{A12FA001-AC4F-418D-AE19-62706E023703}">
                      <ahyp:hlinkClr xmlns:ahyp="http://schemas.microsoft.com/office/drawing/2018/hyperlinkcolor" val="tx"/>
                    </a:ext>
                  </a:extLst>
                </a:hlinkClick>
              </a:rPr>
              <a:t>Iowa IDEA Information (i3)-Early Childhood Special Education procedures</a:t>
            </a:r>
            <a:endParaRPr lang="en-US" dirty="0">
              <a:solidFill>
                <a:srgbClr val="0000FF"/>
              </a:solidFill>
            </a:endParaRPr>
          </a:p>
          <a:p>
            <a:pPr lvl="0">
              <a:spcBef>
                <a:spcPts val="1000"/>
              </a:spcBef>
              <a:buClr>
                <a:schemeClr val="dk1"/>
              </a:buClr>
            </a:pPr>
            <a:r>
              <a:rPr lang="en-US" u="sng" dirty="0">
                <a:solidFill>
                  <a:srgbClr val="0000FF"/>
                </a:solidFill>
                <a:hlinkClick r:id="rId9">
                  <a:extLst>
                    <a:ext uri="{A12FA001-AC4F-418D-AE19-62706E023703}">
                      <ahyp:hlinkClr xmlns:ahyp="http://schemas.microsoft.com/office/drawing/2018/hyperlinkcolor" val="tx"/>
                    </a:ext>
                  </a:extLst>
                </a:hlinkClick>
              </a:rPr>
              <a:t>Dear Colleague Letter on Preschool LRE (2017, OSEP)</a:t>
            </a:r>
            <a:endParaRPr lang="en-US" dirty="0">
              <a:solidFill>
                <a:srgbClr val="0000FF"/>
              </a:solidFill>
            </a:endParaRPr>
          </a:p>
          <a:p>
            <a:pPr lvl="0">
              <a:lnSpc>
                <a:spcPct val="100000"/>
              </a:lnSpc>
              <a:spcBef>
                <a:spcPts val="1000"/>
              </a:spcBef>
              <a:spcAft>
                <a:spcPts val="1000"/>
              </a:spcAft>
              <a:buClr>
                <a:schemeClr val="dk1"/>
              </a:buClr>
            </a:pPr>
            <a:r>
              <a:rPr lang="en-US" u="sng" dirty="0">
                <a:solidFill>
                  <a:srgbClr val="0000FF"/>
                </a:solidFill>
              </a:rPr>
              <a:t>Child Outcomes Quick Reference Guide</a:t>
            </a:r>
            <a:endParaRPr lang="en-US" dirty="0">
              <a:solidFill>
                <a:srgbClr val="0000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2" name="Title 1">
            <a:extLst>
              <a:ext uri="{FF2B5EF4-FFF2-40B4-BE49-F238E27FC236}">
                <a16:creationId xmlns:a16="http://schemas.microsoft.com/office/drawing/2014/main" id="{04E1D2DB-2851-4F9F-940D-0972CA34B972}"/>
              </a:ext>
            </a:extLst>
          </p:cNvPr>
          <p:cNvSpPr>
            <a:spLocks noGrp="1"/>
          </p:cNvSpPr>
          <p:nvPr>
            <p:ph type="title"/>
          </p:nvPr>
        </p:nvSpPr>
        <p:spPr>
          <a:xfrm>
            <a:off x="311700" y="2040847"/>
            <a:ext cx="8520600" cy="572700"/>
          </a:xfrm>
        </p:spPr>
        <p:txBody>
          <a:bodyPr/>
          <a:lstStyle/>
          <a:p>
            <a:r>
              <a:rPr lang="en-US" sz="6000" dirty="0"/>
              <a:t>Thank you!</a:t>
            </a:r>
          </a:p>
        </p:txBody>
      </p:sp>
      <p:sp>
        <p:nvSpPr>
          <p:cNvPr id="493" name="Google Shape;493;p6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38</a:t>
            </a:fld>
            <a:endParaRPr b="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Background for Preschool IEP Processes</a:t>
            </a:r>
            <a:endParaRPr/>
          </a:p>
        </p:txBody>
      </p:sp>
      <p:sp>
        <p:nvSpPr>
          <p:cNvPr id="226" name="Google Shape;226;p32"/>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4</a:t>
            </a:fld>
            <a:endParaRPr b="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Background for Preschool IEP Processes</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32" name="Google Shape;232;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Reporting Requirements</a:t>
            </a:r>
            <a:endParaRPr sz="2000"/>
          </a:p>
          <a:p>
            <a:pPr marL="457200" lvl="0" indent="-330200" algn="l" rtl="0">
              <a:spcBef>
                <a:spcPts val="0"/>
              </a:spcBef>
              <a:spcAft>
                <a:spcPts val="0"/>
              </a:spcAft>
              <a:buSzPts val="1600"/>
              <a:buChar char="●"/>
            </a:pPr>
            <a:r>
              <a:rPr lang="en" sz="1600"/>
              <a:t>IDEA (Individuals with Disabilities Education Act) requires data to be collected and reported annually to the federal government, OSEP (Office of Special Education Programs)</a:t>
            </a:r>
            <a:endParaRPr sz="1600"/>
          </a:p>
          <a:p>
            <a:pPr marL="457200" lvl="0" indent="-330200" algn="l" rtl="0">
              <a:spcBef>
                <a:spcPts val="1000"/>
              </a:spcBef>
              <a:spcAft>
                <a:spcPts val="0"/>
              </a:spcAft>
              <a:buSzPts val="1600"/>
              <a:buChar char="●"/>
            </a:pPr>
            <a:r>
              <a:rPr lang="en" sz="1600"/>
              <a:t>The State Performance Plan/Annual Progress Report (SPP/APR) includes indicators for preschool learners</a:t>
            </a:r>
            <a:endParaRPr sz="1600"/>
          </a:p>
          <a:p>
            <a:pPr marL="457200" lvl="0" indent="-330200" algn="l" rtl="0">
              <a:spcBef>
                <a:spcPts val="1000"/>
              </a:spcBef>
              <a:spcAft>
                <a:spcPts val="0"/>
              </a:spcAft>
              <a:buSzPts val="1600"/>
              <a:buChar char="●"/>
            </a:pPr>
            <a:r>
              <a:rPr lang="en" sz="1600"/>
              <a:t>Much of the data that is used for SPP/APR comes directly from ACHIEVE, including information from the IEP for each learner</a:t>
            </a:r>
            <a:endParaRPr sz="1600"/>
          </a:p>
          <a:p>
            <a:pPr marL="457200" lvl="0" indent="-330200" algn="l" rtl="0">
              <a:spcBef>
                <a:spcPts val="1000"/>
              </a:spcBef>
              <a:spcAft>
                <a:spcPts val="0"/>
              </a:spcAft>
              <a:buSzPts val="1600"/>
              <a:buChar char="●"/>
            </a:pPr>
            <a:r>
              <a:rPr lang="en" sz="1600"/>
              <a:t>Data collected from ACHIEVE is also used in the IDEA-DA (Differentiated Accountability) process and contributes to how Districts are assigned to levels of support</a:t>
            </a:r>
            <a:endParaRPr sz="2000"/>
          </a:p>
        </p:txBody>
      </p:sp>
      <p:sp>
        <p:nvSpPr>
          <p:cNvPr id="233" name="Google Shape;233;p33"/>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5</a:t>
            </a:fld>
            <a:endParaRPr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Preschool Environments</a:t>
            </a:r>
            <a:endParaRPr>
              <a:latin typeface="Proxima Nova"/>
              <a:ea typeface="Proxima Nova"/>
              <a:cs typeface="Proxima Nova"/>
              <a:sym typeface="Proxima Nova"/>
            </a:endParaRPr>
          </a:p>
        </p:txBody>
      </p:sp>
      <p:sp>
        <p:nvSpPr>
          <p:cNvPr id="239" name="Google Shape;239;p34"/>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chemeClr val="lt1"/>
                </a:solidFill>
              </a:rPr>
              <a:t>|</a:t>
            </a:r>
            <a:r>
              <a:rPr lang="en"/>
              <a:t>  Iowa IDEA</a:t>
            </a:r>
            <a:r>
              <a:rPr lang="en" b="0">
                <a:solidFill>
                  <a:srgbClr val="000000"/>
                </a:solidFill>
              </a:rPr>
              <a:t>    </a:t>
            </a:r>
            <a:fld id="{00000000-1234-1234-1234-123412341234}" type="slidenum">
              <a:rPr lang="en" b="0">
                <a:solidFill>
                  <a:srgbClr val="000000"/>
                </a:solidFill>
              </a:rPr>
              <a:t>6</a:t>
            </a:fld>
            <a:endParaRPr b="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Preschool Environments-OSEP Indicator</a:t>
            </a:r>
            <a:endParaRPr/>
          </a:p>
        </p:txBody>
      </p:sp>
      <p:sp>
        <p:nvSpPr>
          <p:cNvPr id="245" name="Google Shape;245;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indicators reported annually to OSEP and also used in the IDEA-DA process:</a:t>
            </a:r>
            <a:endParaRPr/>
          </a:p>
          <a:p>
            <a:pPr marL="0" lvl="0" indent="0" algn="l" rtl="0">
              <a:spcBef>
                <a:spcPts val="0"/>
              </a:spcBef>
              <a:spcAft>
                <a:spcPts val="0"/>
              </a:spcAft>
              <a:buNone/>
            </a:pPr>
            <a:endParaRPr i="1"/>
          </a:p>
          <a:p>
            <a:pPr marL="0" lvl="0" indent="0" algn="l" rtl="0">
              <a:spcBef>
                <a:spcPts val="0"/>
              </a:spcBef>
              <a:spcAft>
                <a:spcPts val="0"/>
              </a:spcAft>
              <a:buNone/>
            </a:pPr>
            <a:r>
              <a:rPr lang="en" i="1"/>
              <a:t>Indicator 6: Percent of children with IEPs aged 3, 4, and aged 5 who are enrolled in a preschool program attending </a:t>
            </a:r>
            <a:endParaRPr i="1"/>
          </a:p>
          <a:p>
            <a:pPr marL="457200" lvl="0" indent="-342900" algn="l" rtl="0">
              <a:spcBef>
                <a:spcPts val="0"/>
              </a:spcBef>
              <a:spcAft>
                <a:spcPts val="0"/>
              </a:spcAft>
              <a:buSzPts val="1800"/>
              <a:buChar char="●"/>
            </a:pPr>
            <a:r>
              <a:rPr lang="en" i="1"/>
              <a:t>Regular early childhood program and receiving the majority of special education and related services in the regular early childhood program.</a:t>
            </a:r>
            <a:endParaRPr i="1"/>
          </a:p>
          <a:p>
            <a:pPr marL="457200" lvl="0" indent="-342900" algn="l" rtl="0">
              <a:spcBef>
                <a:spcPts val="0"/>
              </a:spcBef>
              <a:spcAft>
                <a:spcPts val="0"/>
              </a:spcAft>
              <a:buSzPts val="1800"/>
              <a:buChar char="●"/>
            </a:pPr>
            <a:r>
              <a:rPr lang="en" i="1"/>
              <a:t>Separate special education class, separate school or residential facility.</a:t>
            </a:r>
            <a:endParaRPr i="1"/>
          </a:p>
          <a:p>
            <a:pPr marL="457200" lvl="0" indent="-342900" algn="l" rtl="0">
              <a:spcBef>
                <a:spcPts val="0"/>
              </a:spcBef>
              <a:spcAft>
                <a:spcPts val="0"/>
              </a:spcAft>
              <a:buSzPts val="1800"/>
              <a:buChar char="●"/>
            </a:pPr>
            <a:r>
              <a:rPr lang="en" i="1"/>
              <a:t>Receiving special education and related services in the home.</a:t>
            </a:r>
            <a:endParaRPr/>
          </a:p>
        </p:txBody>
      </p:sp>
      <p:sp>
        <p:nvSpPr>
          <p:cNvPr id="246" name="Google Shape;246;p35"/>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7</a:t>
            </a:fld>
            <a:endParaRPr b="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Preschool Environments</a:t>
            </a:r>
            <a:endParaRPr/>
          </a:p>
        </p:txBody>
      </p:sp>
      <p:sp>
        <p:nvSpPr>
          <p:cNvPr id="252" name="Google Shape;252;p36"/>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on information entered into ACHIEVE, each preschool learner is assigned an </a:t>
            </a:r>
            <a:r>
              <a:rPr lang="en" u="sng">
                <a:solidFill>
                  <a:schemeClr val="hlink"/>
                </a:solidFill>
                <a:hlinkClick r:id="rId3"/>
              </a:rPr>
              <a:t>Early Childhood Setting Code</a:t>
            </a:r>
            <a:r>
              <a:rPr lang="en"/>
              <a:t> that is used to report the data in this indicator.</a:t>
            </a:r>
            <a:endParaRPr/>
          </a:p>
          <a:p>
            <a:pPr marL="0" lvl="0" indent="0" algn="l" rtl="0">
              <a:spcBef>
                <a:spcPts val="0"/>
              </a:spcBef>
              <a:spcAft>
                <a:spcPts val="0"/>
              </a:spcAft>
              <a:buNone/>
            </a:pPr>
            <a:endParaRPr/>
          </a:p>
          <a:p>
            <a:pPr marL="0" lvl="0" indent="0" algn="l" rtl="0">
              <a:spcBef>
                <a:spcPts val="0"/>
              </a:spcBef>
              <a:spcAft>
                <a:spcPts val="0"/>
              </a:spcAft>
              <a:buNone/>
            </a:pPr>
            <a:r>
              <a:rPr lang="en"/>
              <a:t>Previously, in Legacy, teams would complete a worksheet outside of the IEP process to determine the EC Setting Code. </a:t>
            </a:r>
            <a:endParaRPr/>
          </a:p>
          <a:p>
            <a:pPr marL="0" lvl="0" indent="0" algn="l" rtl="0">
              <a:spcBef>
                <a:spcPts val="0"/>
              </a:spcBef>
              <a:spcAft>
                <a:spcPts val="0"/>
              </a:spcAft>
              <a:buNone/>
            </a:pPr>
            <a:endParaRPr/>
          </a:p>
          <a:p>
            <a:pPr marL="0" lvl="0" indent="0" algn="l" rtl="0">
              <a:spcBef>
                <a:spcPts val="0"/>
              </a:spcBef>
              <a:spcAft>
                <a:spcPts val="0"/>
              </a:spcAft>
              <a:buNone/>
            </a:pPr>
            <a:r>
              <a:rPr lang="en"/>
              <a:t>Now, in ACHIEVE, the system is using data entered in the IEP and on the Learner Dashboard to determine the EC Setting Code in place of asking teams to complete an extra step outside of the IEP process.</a:t>
            </a:r>
            <a:endParaRPr/>
          </a:p>
          <a:p>
            <a:pPr marL="0" lvl="0" indent="0" algn="l" rtl="0">
              <a:spcBef>
                <a:spcPts val="0"/>
              </a:spcBef>
              <a:spcAft>
                <a:spcPts val="0"/>
              </a:spcAft>
              <a:buNone/>
            </a:pPr>
            <a:endParaRPr/>
          </a:p>
          <a:p>
            <a:pPr marL="0" lvl="0" indent="0" algn="l" rtl="0">
              <a:spcBef>
                <a:spcPts val="0"/>
              </a:spcBef>
              <a:spcAft>
                <a:spcPts val="0"/>
              </a:spcAft>
              <a:buNone/>
            </a:pPr>
            <a:r>
              <a:rPr lang="en"/>
              <a:t>Because of the change in this process, we want to ensure that teams understand the new process and how to ensure it’s completed accurately.</a:t>
            </a:r>
            <a:endParaRPr/>
          </a:p>
        </p:txBody>
      </p:sp>
      <p:sp>
        <p:nvSpPr>
          <p:cNvPr id="253" name="Google Shape;253;p36"/>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8</a:t>
            </a:fld>
            <a:endParaRPr b="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Preschool Environments</a:t>
            </a:r>
            <a:endParaRPr/>
          </a:p>
        </p:txBody>
      </p:sp>
      <p:sp>
        <p:nvSpPr>
          <p:cNvPr id="259" name="Google Shape;259;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i="1"/>
              <a:t>Indicator 6: Percent of children with IEPs aged 3, 4, and aged 5 who are enrolled in a preschool program attending </a:t>
            </a:r>
            <a:endParaRPr sz="1600" i="1"/>
          </a:p>
          <a:p>
            <a:pPr marL="457200" lvl="0" indent="-330200" algn="l" rtl="0">
              <a:spcBef>
                <a:spcPts val="0"/>
              </a:spcBef>
              <a:spcAft>
                <a:spcPts val="0"/>
              </a:spcAft>
              <a:buSzPts val="1600"/>
              <a:buChar char="●"/>
            </a:pPr>
            <a:r>
              <a:rPr lang="en" sz="1600" b="1" i="1" u="sng"/>
              <a:t>Regular early childhood program</a:t>
            </a:r>
            <a:r>
              <a:rPr lang="en" sz="1600" i="1"/>
              <a:t> and receiving the majority of special education and related services in the regular early childhood program</a:t>
            </a:r>
            <a:endParaRPr sz="1600" i="1"/>
          </a:p>
          <a:p>
            <a:pPr marL="457200" lvl="0" indent="-330200" algn="l" rtl="0">
              <a:spcBef>
                <a:spcPts val="0"/>
              </a:spcBef>
              <a:spcAft>
                <a:spcPts val="0"/>
              </a:spcAft>
              <a:buSzPts val="1600"/>
              <a:buChar char="●"/>
            </a:pPr>
            <a:r>
              <a:rPr lang="en" sz="1600" i="1"/>
              <a:t>Separate special education class, separate school or residential facility</a:t>
            </a:r>
            <a:endParaRPr sz="1600" i="1"/>
          </a:p>
          <a:p>
            <a:pPr marL="457200" lvl="0" indent="-330200" algn="l" rtl="0">
              <a:spcBef>
                <a:spcPts val="0"/>
              </a:spcBef>
              <a:spcAft>
                <a:spcPts val="0"/>
              </a:spcAft>
              <a:buSzPts val="1600"/>
              <a:buChar char="●"/>
            </a:pPr>
            <a:r>
              <a:rPr lang="en" sz="1600" i="1"/>
              <a:t>Receiving special education and related services in the home</a:t>
            </a:r>
            <a:endParaRPr sz="1600" i="1"/>
          </a:p>
          <a:p>
            <a:pPr marL="0" lvl="0" indent="0" algn="l" rtl="0">
              <a:spcBef>
                <a:spcPts val="0"/>
              </a:spcBef>
              <a:spcAft>
                <a:spcPts val="0"/>
              </a:spcAft>
              <a:buNone/>
            </a:pPr>
            <a:endParaRPr sz="1600" i="1"/>
          </a:p>
          <a:p>
            <a:pPr marL="0" lvl="0" indent="0" algn="l" rtl="0">
              <a:spcBef>
                <a:spcPts val="0"/>
              </a:spcBef>
              <a:spcAft>
                <a:spcPts val="0"/>
              </a:spcAft>
              <a:buNone/>
            </a:pPr>
            <a:endParaRPr sz="1600" i="1"/>
          </a:p>
          <a:p>
            <a:pPr marL="0" lvl="0" indent="0" algn="l" rtl="0">
              <a:spcBef>
                <a:spcPts val="0"/>
              </a:spcBef>
              <a:spcAft>
                <a:spcPts val="0"/>
              </a:spcAft>
              <a:buNone/>
            </a:pPr>
            <a:r>
              <a:rPr lang="en"/>
              <a:t>The regular early childhood program (RECP) is documented on the Learner Dashboard for ALL preschool learners who attend an RECP (including support-only)-if a Regular Early Childhood Program is not entered accurately, then the learner will not be included in the correct data set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0" name="Google Shape;260;p37" hidden="1"/>
          <p:cNvSpPr txBox="1">
            <a:spLocks noGrp="1"/>
          </p:cNvSpPr>
          <p:nvPr>
            <p:ph type="sldNum" idx="12"/>
          </p:nvPr>
        </p:nvSpPr>
        <p:spPr>
          <a:xfrm>
            <a:off x="6686825" y="4663225"/>
            <a:ext cx="23343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ACHIEVE  </a:t>
            </a:r>
            <a:r>
              <a:rPr lang="en">
                <a:solidFill>
                  <a:srgbClr val="A8BADB"/>
                </a:solidFill>
              </a:rPr>
              <a:t>|</a:t>
            </a:r>
            <a:r>
              <a:rPr lang="en"/>
              <a:t>  Iowa IDEA</a:t>
            </a:r>
            <a:r>
              <a:rPr lang="en" b="0">
                <a:solidFill>
                  <a:srgbClr val="000000"/>
                </a:solidFill>
              </a:rPr>
              <a:t>    </a:t>
            </a:r>
            <a:fld id="{00000000-1234-1234-1234-123412341234}" type="slidenum">
              <a:rPr lang="en" b="0">
                <a:solidFill>
                  <a:srgbClr val="000000"/>
                </a:solidFill>
              </a:rPr>
              <a:t>9</a:t>
            </a:fld>
            <a:endParaRPr b="0">
              <a:solidFill>
                <a:srgbClr val="000000"/>
              </a:solidFill>
            </a:endParaRPr>
          </a:p>
        </p:txBody>
      </p:sp>
      <p:cxnSp>
        <p:nvCxnSpPr>
          <p:cNvPr id="261" name="Google Shape;261;p37" hidden="1">
            <a:extLst>
              <a:ext uri="{C183D7F6-B498-43B3-948B-1728B52AA6E4}">
                <adec:decorative xmlns:adec="http://schemas.microsoft.com/office/drawing/2017/decorative" val="1"/>
              </a:ext>
            </a:extLst>
          </p:cNvPr>
          <p:cNvCxnSpPr/>
          <p:nvPr/>
        </p:nvCxnSpPr>
        <p:spPr>
          <a:xfrm flipH="1">
            <a:off x="1765575" y="2009025"/>
            <a:ext cx="577800" cy="1409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1155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4367</TotalTime>
  <Words>4861</Words>
  <Application>Microsoft Office PowerPoint</Application>
  <PresentationFormat>On-screen Show (16:9)</PresentationFormat>
  <Paragraphs>319</Paragraphs>
  <Slides>38</Slides>
  <Notes>38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38</vt:i4>
      </vt:variant>
    </vt:vector>
  </HeadingPairs>
  <TitlesOfParts>
    <vt:vector size="42" baseType="lpstr">
      <vt:lpstr>Proxima Nova</vt:lpstr>
      <vt:lpstr>Arial</vt:lpstr>
      <vt:lpstr>Simple Light</vt:lpstr>
      <vt:lpstr>Simple Light</vt:lpstr>
      <vt:lpstr>Preschool and ACHIEVE: Reminders and Tips</vt:lpstr>
      <vt:lpstr>Topics</vt:lpstr>
      <vt:lpstr>Preschool IEP Processes in ACHIEVE   </vt:lpstr>
      <vt:lpstr>Background for Preschool IEP Processes</vt:lpstr>
      <vt:lpstr>Background for Preschool IEP Processes  </vt:lpstr>
      <vt:lpstr>Preschool Environments</vt:lpstr>
      <vt:lpstr>Preschool Environments-OSEP Indicator</vt:lpstr>
      <vt:lpstr>Preschool Environments</vt:lpstr>
      <vt:lpstr>Preschool Environments</vt:lpstr>
      <vt:lpstr>Reminders about Regular Early Childhood Programs (RECP)</vt:lpstr>
      <vt:lpstr>Documenting the Regular Early Childhood Program (RECP) on the Learner Dashboard</vt:lpstr>
      <vt:lpstr>FAQ’s: Documenting the RECP on the Learner Dashboard</vt:lpstr>
      <vt:lpstr>FAQ’s: Documenting the RECP on the Learner Dashboard</vt:lpstr>
      <vt:lpstr>Documenting Removal from the RECP in the IEP</vt:lpstr>
      <vt:lpstr>Verify Accuracy (LRE section in the IEP)</vt:lpstr>
      <vt:lpstr>Verify Accuracy (LRE section in the IEP)</vt:lpstr>
      <vt:lpstr>ACHIEVE LRE Section</vt:lpstr>
      <vt:lpstr>ACHIEVE LRE Section</vt:lpstr>
      <vt:lpstr>ACHIEVE LRE Section</vt:lpstr>
      <vt:lpstr>Additional Questions Regarding Preschool Environments</vt:lpstr>
      <vt:lpstr>Additional Questions Regarding Preschool Environments</vt:lpstr>
      <vt:lpstr>Additional Reminders for Preschool Environments  </vt:lpstr>
      <vt:lpstr>PK to K Transitions</vt:lpstr>
      <vt:lpstr>Reminders about PK to K Transitions</vt:lpstr>
      <vt:lpstr>Reminders about PK to K Transitions</vt:lpstr>
      <vt:lpstr>Early Childhood Outcomes (ECO)</vt:lpstr>
      <vt:lpstr>Early Childhood Outcomes (ECO)</vt:lpstr>
      <vt:lpstr>Early Childhood Outcomes (ECO)</vt:lpstr>
      <vt:lpstr>Early Childhood Outcomes (ECO)-Final Rating</vt:lpstr>
      <vt:lpstr>Transition to Kindergarten-Final ECO</vt:lpstr>
      <vt:lpstr>Early Childhood Outcomes (ECO)-Final Rating </vt:lpstr>
      <vt:lpstr>Early Childhood Outcomes (ECO)-Final Rating </vt:lpstr>
      <vt:lpstr>Early Childhood Outcomes (ECO)-Final Rating </vt:lpstr>
      <vt:lpstr>Early Childhood Outcomes (ECO)-Final Rating </vt:lpstr>
      <vt:lpstr>Early Childhood Outcomes (ECO)-Final Rating </vt:lpstr>
      <vt:lpstr>Early Childhood Outcomes (ECO)-Final Rating </vt:lpstr>
      <vt:lpstr>Additional Resources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and ACHIEVE: Reminders and Tips</dc:title>
  <dc:creator>Albers, Lisa [IDOE]</dc:creator>
  <cp:lastModifiedBy>Albers, Lisa [IDOE]</cp:lastModifiedBy>
  <cp:revision>6</cp:revision>
  <dcterms:modified xsi:type="dcterms:W3CDTF">2024-04-08T22:03:22Z</dcterms:modified>
</cp:coreProperties>
</file>