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Roboto Light" panose="020B0604020202020204" charset="0"/>
      <p:regular r:id="rId31"/>
      <p:bold r:id="rId32"/>
      <p:italic r:id="rId33"/>
      <p:boldItalic r:id="rId34"/>
    </p:embeddedFont>
    <p:embeddedFont>
      <p:font typeface="Roboto Medium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//1exaFv43m8ZUhPJUokyW5PN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2E7667-C065-4047-9CE1-F0395E5A6760}">
  <a:tblStyle styleId="{552E7667-C065-4047-9CE1-F0395E5A67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0"/>
          </a:solidFill>
        </a:fill>
      </a:tcStyle>
    </a:wholeTbl>
    <a:band1H>
      <a:tcTxStyle b="off" i="off"/>
      <a:tcStyle>
        <a:tcBdr/>
        <a:fill>
          <a:solidFill>
            <a:srgbClr val="CADDE1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DE1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FF8A115-4373-4325-AED9-3CDF02EAB242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 b="off" i="off"/>
      <a:tcStyle>
        <a:tcBdr/>
        <a:fill>
          <a:solidFill>
            <a:srgbClr val="FFE2CD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E2CD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EF8F037-226F-466A-A028-1C68188AE981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92e25ca4e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92e25ca4e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92e25ca4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92e25ca4e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92e25ca4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92e25ca4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92e25ca4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92e25ca4e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92e25ca4e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92e25ca4e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92e25ca4e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92e25ca4e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692e25ca4e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692e25ca4e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92e25ca4e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692e25ca4e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692e25ca4e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692e25ca4e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9-12 Total Enrollment 945	CTE Enrollment 1213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9-12 Total Enrollment 945	CTE Enrollment 1213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385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92e25ca4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692e25ca4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9-12 Total Enrollment 945	CTE (Duplicated) Enrollment = 1,213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Welding Use both welding entries in Occupational Projections.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92e25ca4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2692e25ca4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a91755f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6a91755f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92e25ca4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92e25ca4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  <a:defRPr>
                <a:solidFill>
                  <a:srgbClr val="000000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◆"/>
              <a:defRPr>
                <a:solidFill>
                  <a:srgbClr val="000000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◆"/>
              <a:defRPr>
                <a:solidFill>
                  <a:srgbClr val="000000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◆"/>
              <a:defRPr>
                <a:solidFill>
                  <a:srgbClr val="000000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orkforce.iowa.gov/labor-market-information/occupations/occupational-projections/da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owastics.com/" TargetMode="External"/><Relationship Id="rId5" Type="http://schemas.openxmlformats.org/officeDocument/2006/relationships/hyperlink" Target="https://portal.ed.iowa.gov/Portal/Web/Pages/EdInfo/SSOEdInfoLite.aspx?AppID=999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effrey.fletcher@iowa.gov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portal.ed.iowa.gov/Portal/Web/Pages/EdInfo/SSOEdInfoLite.aspx?AppID=99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portal.ed.iowa.gov/Portal/Web/Pages/EdInfo/SSOEdInfoLite.aspx?AppID=99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orkforce.iow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kforce.iowa.gov/opportunities/ra/data" TargetMode="External"/><Relationship Id="rId5" Type="http://schemas.openxmlformats.org/officeDocument/2006/relationships/hyperlink" Target="https://workforce.iowa.gov/opportunities/ra" TargetMode="External"/><Relationship Id="rId4" Type="http://schemas.openxmlformats.org/officeDocument/2006/relationships/hyperlink" Target="https://workforce.iowa.gov/labor-market-information/occupations/occupational-projections/dat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orkforce.iowa.gov/jobs/openings/top-25-job-postings#the-top-25-job-postings-in-iowa-as-of-january-1-2024-updated-mont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futurereadyiowa.gov/hj-lis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orkforce.iowa.gov/opportunities/ra/data" TargetMode="External"/><Relationship Id="rId9" Type="http://schemas.openxmlformats.org/officeDocument/2006/relationships/hyperlink" Target="https://workforce.iowa.gov/labor-market-information/occupations/licensed-occupations/da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kforce.iowa.gov/opportunities/ra" TargetMode="External"/><Relationship Id="rId4" Type="http://schemas.openxmlformats.org/officeDocument/2006/relationships/hyperlink" Target="https://workforce.iowa.gov/labor-market-information/occupations/occupational-projections/dat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owastics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portal.ed.iowa.gov/iowalandingpage/landing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s.gov/emp/" TargetMode="External"/><Relationship Id="rId5" Type="http://schemas.openxmlformats.org/officeDocument/2006/relationships/hyperlink" Target="https://www.bls.gov/ooh/" TargetMode="External"/><Relationship Id="rId4" Type="http://schemas.openxmlformats.org/officeDocument/2006/relationships/hyperlink" Target="https://workforce.iowa.gov/labor-market-information/occupations/occupational-projections/data" TargetMode="External"/><Relationship Id="rId9" Type="http://schemas.openxmlformats.org/officeDocument/2006/relationships/hyperlink" Target="https://workforce.iowa.gov/opportunities/ra/dat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2945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2945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2945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581550" y="1783125"/>
            <a:ext cx="80154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CLNA Alignment of CTE Programs with Labor Market Information</a:t>
            </a:r>
            <a:endParaRPr sz="3000" b="0" i="0" u="none" strike="noStrike" cap="none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3000" b="0" i="0" u="none" strike="noStrike" cap="none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8" name="Google Shape;58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8875" y="3289675"/>
            <a:ext cx="22098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308025" y="3194975"/>
            <a:ext cx="5401500" cy="19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February 14, 2024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692e25ca4e_1_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59600"/>
            <a:ext cx="8839199" cy="428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692e25ca4e_1_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18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2692e25ca4e_1_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525" y="152400"/>
            <a:ext cx="588364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2692e25ca4e_1_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963" y="152400"/>
            <a:ext cx="483207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92e25ca4e_1_28"/>
          <p:cNvSpPr txBox="1">
            <a:spLocks noGrp="1"/>
          </p:cNvSpPr>
          <p:nvPr>
            <p:ph type="title"/>
          </p:nvPr>
        </p:nvSpPr>
        <p:spPr>
          <a:xfrm>
            <a:off x="365725" y="3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COLLEGE STICS SCREENSHOTS</a:t>
            </a:r>
            <a:endParaRPr/>
          </a:p>
        </p:txBody>
      </p:sp>
      <p:pic>
        <p:nvPicPr>
          <p:cNvPr id="167" name="Google Shape;167;g2692e25ca4e_1_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1800"/>
            <a:ext cx="8839200" cy="3924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2692e25ca4e_1_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53713"/>
            <a:ext cx="8839200" cy="403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2692e25ca4e_1_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113" y="304800"/>
            <a:ext cx="391578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692e25ca4e_1_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475" y="809975"/>
            <a:ext cx="8839201" cy="335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692e25ca4e_1_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6138"/>
            <a:ext cx="8839199" cy="4011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 txBox="1"/>
          <p:nvPr/>
        </p:nvSpPr>
        <p:spPr>
          <a:xfrm>
            <a:off x="549375" y="86075"/>
            <a:ext cx="8468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Purchases Align with Perkins Activities and CLNA Elements </a:t>
            </a: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161908" y="698225"/>
            <a:ext cx="8820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699" y="3404324"/>
            <a:ext cx="7134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0" name="Google Shape;200;p11"/>
          <p:cNvGraphicFramePr/>
          <p:nvPr/>
        </p:nvGraphicFramePr>
        <p:xfrm>
          <a:off x="60512" y="782844"/>
          <a:ext cx="9083475" cy="4912450"/>
        </p:xfrm>
        <a:graphic>
          <a:graphicData uri="http://schemas.openxmlformats.org/drawingml/2006/table">
            <a:tbl>
              <a:tblPr firstRow="1" bandRow="1">
                <a:noFill/>
                <a:tableStyleId>{8FF8A115-4373-4325-AED9-3CDF02EAB242}</a:tableStyleId>
              </a:tblPr>
              <a:tblGrid>
                <a:gridCol w="158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lt1"/>
                          </a:solidFill>
                        </a:rPr>
                        <a:t>Iowa Service Areas (6)</a:t>
                      </a:r>
                      <a:endParaRPr sz="1400" u="none" strike="noStrike" cap="none"/>
                    </a:p>
                  </a:txBody>
                  <a:tcPr marL="100575" marR="100575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lt1"/>
                          </a:solidFill>
                        </a:rPr>
                        <a:t>CTE Program</a:t>
                      </a:r>
                      <a:endParaRPr sz="1400" u="none" strike="noStrike" cap="none"/>
                    </a:p>
                  </a:txBody>
                  <a:tcPr marL="100575" marR="100575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lt1"/>
                          </a:solidFill>
                        </a:rPr>
                        <a:t>Purchase or Item Description</a:t>
                      </a:r>
                      <a:endParaRPr sz="1400" u="none" strike="noStrike" cap="none"/>
                    </a:p>
                  </a:txBody>
                  <a:tcPr marL="100575" marR="100575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Perkins Activities (6)   </a:t>
                      </a:r>
                      <a:endParaRPr sz="1400" u="none" strike="noStrike" cap="none"/>
                    </a:p>
                  </a:txBody>
                  <a:tcPr marL="100575" marR="100575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CLNA Elements (6)</a:t>
                      </a:r>
                      <a:endParaRPr sz="1400" u="none" strike="noStrike" cap="none"/>
                    </a:p>
                  </a:txBody>
                  <a:tcPr marL="100575" marR="100575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lt1"/>
                          </a:solidFill>
                        </a:rPr>
                        <a:t>Applied Science, Technology, Engineering, and Math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Automobile/Automotive Mechanics Technology/Technician</a:t>
                      </a:r>
                      <a:endParaRPr sz="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Software</a:t>
                      </a:r>
                      <a:endParaRPr sz="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lt1"/>
                          </a:solidFill>
                        </a:rPr>
                        <a:t>Activity </a:t>
                      </a:r>
                      <a:r>
                        <a:rPr lang="en" sz="900">
                          <a:solidFill>
                            <a:schemeClr val="lt1"/>
                          </a:solidFill>
                        </a:rPr>
                        <a:t>5</a:t>
                      </a:r>
                      <a:r>
                        <a:rPr lang="en" sz="900" u="none" strike="noStrike" cap="none">
                          <a:solidFill>
                            <a:schemeClr val="lt1"/>
                          </a:solidFill>
                        </a:rPr>
                        <a:t> – </a:t>
                      </a:r>
                      <a:r>
                        <a:rPr lang="en" sz="900">
                          <a:solidFill>
                            <a:schemeClr val="lt1"/>
                          </a:solidFill>
                        </a:rPr>
                        <a:t>Implementation of CTE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lt1"/>
                          </a:solidFill>
                        </a:rPr>
                        <a:t>Element 2 – Size, Scope, and Qualit</a:t>
                      </a:r>
                      <a:r>
                        <a:rPr lang="en" sz="900">
                          <a:solidFill>
                            <a:schemeClr val="lt1"/>
                          </a:solidFill>
                        </a:rPr>
                        <a:t>y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Applied Science, Technology, Engineering, and Math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Construction Trades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CTSO Affiliated Membership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CTSO Institutional Membership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Element 1 – Student Performance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Applied Science, Technology, Engineering, and Math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Welding Technology</a:t>
                      </a:r>
                      <a:endParaRPr sz="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Certification for Instructor</a:t>
                      </a:r>
                      <a:endParaRPr sz="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Activity 2 – Professional Development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Element 4 – Recruitment, Retention, and Training of CTE Staff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Business, Finance, Marketing, and Management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/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Accounting Technology/Technician, Bookkeeping</a:t>
                      </a:r>
                      <a:endParaRPr sz="1400" u="none" strike="noStrike" cap="none"/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Microsoft Office Certification Testing - Students</a:t>
                      </a:r>
                      <a:endParaRPr sz="1400" u="none" strike="noStrike" cap="none"/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Activity 6 – Evaluation Development and Implementation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/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lt1"/>
                          </a:solidFill>
                        </a:rPr>
                        <a:t>Element 1 – Student Performance</a:t>
                      </a:r>
                      <a:endParaRPr sz="1400" u="none" strike="noStrike" cap="none"/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Business, Finance, Marketing, and Management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Business Commerce General</a:t>
                      </a:r>
                      <a:endParaRPr sz="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Espresso Bar Instructor Training Student Based Enterprise</a:t>
                      </a:r>
                      <a:endParaRPr sz="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lt1"/>
                          </a:solidFill>
                        </a:rPr>
                        <a:t>Activity 2 – Professional Development</a:t>
                      </a:r>
                      <a:endParaRPr sz="1400" u="none" strike="noStrike" cap="none"/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Element 4 – Recruitment, Retention, and Training of CTE Staff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Health Sciences</a:t>
                      </a:r>
                      <a:endParaRPr sz="1400" u="none" strike="noStrike" cap="none"/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Health Services/Allied Health Sciences General</a:t>
                      </a:r>
                      <a:endParaRPr sz="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Prior Approved Non-Trad Advertising to Recruit and Retain Special Pops</a:t>
                      </a:r>
                      <a:endParaRPr sz="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Activity 1 - Career Exploration and Development</a:t>
                      </a:r>
                      <a:endParaRPr sz="1400" u="none" strike="noStrike" cap="none"/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Element 5 – Progress toward Equity and Access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Human Services</a:t>
                      </a:r>
                      <a:endParaRPr sz="1400" u="none" strike="noStrike" cap="none"/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Family and Consumer Sciences</a:t>
                      </a:r>
                      <a:endParaRPr sz="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Teacher Travel to ACTE</a:t>
                      </a:r>
                      <a:endParaRPr sz="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Activity 2 – Professional Development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lt1"/>
                          </a:solidFill>
                        </a:rPr>
                        <a:t>Element 4 – Recruitment, Retention, and Training of CTE Staff</a:t>
                      </a:r>
                      <a:endParaRPr sz="1400" u="none" strike="noStrike" cap="none"/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lt1"/>
                          </a:solidFill>
                        </a:rPr>
                        <a:t>Beginning in FY 2025, Districts, consortia, and regional priorities are aligned within the CLNA elements. No regional or district priorities. Elements</a:t>
                      </a:r>
                      <a:r>
                        <a:rPr lang="en" sz="900">
                          <a:solidFill>
                            <a:schemeClr val="lt1"/>
                          </a:solidFill>
                        </a:rPr>
                        <a:t> replace priorities.</a:t>
                      </a:r>
                      <a:endParaRPr sz="1400" u="none" strike="noStrike" cap="none"/>
                    </a:p>
                  </a:txBody>
                  <a:tcPr marL="100575" marR="100575" marT="45725" marB="45725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549375" y="86075"/>
            <a:ext cx="8468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 3: Labor Market Alignment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70" name="Google Shape;70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845" y="1076004"/>
            <a:ext cx="8832301" cy="168276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/>
          <p:nvPr/>
        </p:nvSpPr>
        <p:spPr>
          <a:xfrm>
            <a:off x="200863" y="2835239"/>
            <a:ext cx="8742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➔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CTE programs in </a:t>
            </a:r>
            <a:r>
              <a:rPr lang="en" sz="14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SCTERA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r>
              <a:rPr lang="en"/>
              <a:t> </a:t>
            </a:r>
            <a:r>
              <a:rPr lang="en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STICS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(secondary) </a:t>
            </a:r>
            <a:r>
              <a:rPr lang="en"/>
              <a:t>and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STICS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(community college)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➔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Iowa Workforce Development (IWD) state and local labor market data aligned with CTE programs. </a:t>
            </a:r>
            <a:r>
              <a:rPr lang="en" sz="14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Occupational Projections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➔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 in conversations with stakeholders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200" b="1" i="0" u="none" strike="noStrike" cap="none">
                <a:solidFill>
                  <a:srgbClr val="EF8600"/>
                </a:solidFill>
                <a:latin typeface="Arial"/>
                <a:ea typeface="Arial"/>
                <a:cs typeface="Arial"/>
                <a:sym typeface="Arial"/>
              </a:rPr>
              <a:t>Local workforce development, business and industry</a:t>
            </a:r>
            <a:endParaRPr sz="1200" b="1" i="0" u="none" strike="noStrike" cap="none">
              <a:solidFill>
                <a:srgbClr val="EF8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600"/>
              </a:buClr>
              <a:buSzPts val="1200"/>
              <a:buChar char="●"/>
            </a:pPr>
            <a:r>
              <a:rPr lang="en" sz="1200" b="1">
                <a:solidFill>
                  <a:srgbClr val="EF8600"/>
                </a:solidFill>
              </a:rPr>
              <a:t>https://drive.google.com/drive/folders/1QTIDQer6pKLwx-g9UJhFMOVHItipvQTX?usp=drive_link</a:t>
            </a:r>
            <a:endParaRPr sz="1200" b="1">
              <a:solidFill>
                <a:srgbClr val="EF86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28697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28697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28697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1467649" y="899424"/>
            <a:ext cx="6969419" cy="101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For more information about CTE Program and Labor Market Alignment, contact:</a:t>
            </a:r>
            <a:endParaRPr sz="14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09" name="Google Shape;209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4650" y="3124926"/>
            <a:ext cx="1040100" cy="10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5"/>
          <p:cNvSpPr txBox="1"/>
          <p:nvPr/>
        </p:nvSpPr>
        <p:spPr>
          <a:xfrm>
            <a:off x="1242300" y="4088825"/>
            <a:ext cx="22248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0" u="none" strike="noStrike" cap="non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Iowa Department of Education</a:t>
            </a:r>
            <a:endParaRPr sz="1050" b="1" i="0" u="none" strike="noStrike" cap="none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Grimes State Office Building</a:t>
            </a:r>
            <a:endParaRPr sz="1050" b="0" i="0" u="none" strike="noStrike" cap="none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400 E 14th St</a:t>
            </a:r>
            <a:endParaRPr sz="1050" b="0" i="0" u="none" strike="noStrike" cap="none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0" i="0" u="none" strike="noStrike" cap="non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 Moines, IA 50319-0146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3200" y="3528300"/>
            <a:ext cx="22098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5"/>
          <p:cNvSpPr txBox="1"/>
          <p:nvPr/>
        </p:nvSpPr>
        <p:spPr>
          <a:xfrm>
            <a:off x="2312894" y="2869774"/>
            <a:ext cx="50637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Bureau of Community Colleges &amp; Postsecondary Readiness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Iowa Department of Education</a:t>
            </a:r>
            <a:endParaRPr/>
          </a:p>
        </p:txBody>
      </p:sp>
      <p:sp>
        <p:nvSpPr>
          <p:cNvPr id="213" name="Google Shape;213;p15"/>
          <p:cNvSpPr txBox="1"/>
          <p:nvPr/>
        </p:nvSpPr>
        <p:spPr>
          <a:xfrm>
            <a:off x="1852773" y="1696743"/>
            <a:ext cx="204395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        Amy Vybiral	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amy.vybiral@iowa.gov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515-339-4520</a:t>
            </a:r>
            <a:endParaRPr/>
          </a:p>
        </p:txBody>
      </p:sp>
      <p:sp>
        <p:nvSpPr>
          <p:cNvPr id="214" name="Google Shape;214;p15"/>
          <p:cNvSpPr txBox="1"/>
          <p:nvPr/>
        </p:nvSpPr>
        <p:spPr>
          <a:xfrm>
            <a:off x="5632400" y="1716525"/>
            <a:ext cx="243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Jeff Fletcher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 Medium"/>
                <a:ea typeface="Roboto Medium"/>
                <a:cs typeface="Roboto Medium"/>
                <a:sym typeface="Roboto Medium"/>
                <a:hlinkClick r:id="rId5"/>
              </a:rPr>
              <a:t>Jeffrey.fletcher@iowa.gov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515-321-7309</a:t>
            </a:r>
            <a:endParaRPr sz="14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/>
          <p:nvPr/>
        </p:nvSpPr>
        <p:spPr>
          <a:xfrm>
            <a:off x="129246" y="86075"/>
            <a:ext cx="8888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 3:  Conversations with Stakeholders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8375" y="1464725"/>
            <a:ext cx="8670300" cy="31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32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75" y="698225"/>
            <a:ext cx="91440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/>
              <a:t>Build a table of CTE program data.</a:t>
            </a:r>
            <a:endParaRPr sz="130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SCTERA</a:t>
            </a:r>
            <a:r>
              <a:rPr lang="en" sz="1300"/>
              <a:t> - Review FY 2024 Programs</a:t>
            </a:r>
            <a:endParaRPr sz="130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pic>
        <p:nvPicPr>
          <p:cNvPr id="83" name="Google Shape;83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88" y="1608263"/>
            <a:ext cx="8829675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/>
          <p:nvPr/>
        </p:nvSpPr>
        <p:spPr>
          <a:xfrm>
            <a:off x="129246" y="86075"/>
            <a:ext cx="8888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 3:  Conversations with Stakeholders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8375" y="1464725"/>
            <a:ext cx="8670300" cy="31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32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75" y="698225"/>
            <a:ext cx="91440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 dirty="0"/>
              <a:t>Build a table of CTE program data.</a:t>
            </a:r>
            <a:endParaRPr sz="1300" dirty="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dirty="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 u="sng" dirty="0">
                <a:solidFill>
                  <a:schemeClr val="hlink"/>
                </a:solidFill>
                <a:hlinkClick r:id="rId4"/>
              </a:rPr>
              <a:t>SCTERA</a:t>
            </a:r>
            <a:r>
              <a:rPr lang="en" sz="1300" dirty="0"/>
              <a:t> – Review </a:t>
            </a:r>
            <a:r>
              <a:rPr lang="en-US" sz="1300" dirty="0"/>
              <a:t>Participants and Concentrators for Auto Tech and determine size, scope, quality, classes, resources, equipment, supplies, instructors, stakeholder feedback other relevant changes, if necessary.</a:t>
            </a: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300" dirty="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dirty="0"/>
              <a:t>Determine what this looks like in the Perkins Budget for FY 2025</a:t>
            </a: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dirty="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568904-24A9-4774-84F5-7C090190F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50" y="2031340"/>
            <a:ext cx="9144000" cy="22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1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92e25ca4e_0_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692e25ca4e_0_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692e25ca4e_0_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692e25ca4e_0_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692e25ca4e_0_16"/>
          <p:cNvSpPr txBox="1"/>
          <p:nvPr/>
        </p:nvSpPr>
        <p:spPr>
          <a:xfrm>
            <a:off x="129246" y="86075"/>
            <a:ext cx="8888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 3:  Conversations with Stakeholders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g2692e25ca4e_0_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1900" y="1464775"/>
            <a:ext cx="8670300" cy="31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32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94" name="Google Shape;94;g2692e25ca4e_0_16"/>
          <p:cNvSpPr/>
          <p:nvPr/>
        </p:nvSpPr>
        <p:spPr>
          <a:xfrm>
            <a:off x="75" y="698225"/>
            <a:ext cx="91440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/>
              <a:t>Determine the labor market data points available - Iowa Workforce Development (IWD) </a:t>
            </a:r>
            <a:r>
              <a:rPr lang="en" sz="1300" u="sng">
                <a:solidFill>
                  <a:schemeClr val="hlink"/>
                </a:solidFill>
                <a:hlinkClick r:id="rId4"/>
              </a:rPr>
              <a:t>Occupational Projections</a:t>
            </a:r>
            <a:endParaRPr sz="130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/>
              <a:t>Enter the first CTE Program into the table (CTE Participants in parenthesis).</a:t>
            </a:r>
            <a:endParaRPr sz="130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/>
              <a:t> “Select an Occupation” from the </a:t>
            </a:r>
            <a:r>
              <a:rPr lang="en" sz="1300" u="sng">
                <a:solidFill>
                  <a:schemeClr val="hlink"/>
                </a:solidFill>
                <a:hlinkClick r:id="rId4"/>
              </a:rPr>
              <a:t>Occupational Projections </a:t>
            </a:r>
            <a:r>
              <a:rPr lang="en" sz="1300"/>
              <a:t>website.</a:t>
            </a:r>
            <a:endParaRPr sz="130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/>
              <a:t>When more than one is available, add all relevant occupations.</a:t>
            </a:r>
            <a:endParaRPr sz="130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graphicFrame>
        <p:nvGraphicFramePr>
          <p:cNvPr id="95" name="Google Shape;95;g2692e25ca4e_0_16"/>
          <p:cNvGraphicFramePr/>
          <p:nvPr>
            <p:extLst>
              <p:ext uri="{D42A27DB-BD31-4B8C-83A1-F6EECF244321}">
                <p14:modId xmlns:p14="http://schemas.microsoft.com/office/powerpoint/2010/main" val="559032548"/>
              </p:ext>
            </p:extLst>
          </p:nvPr>
        </p:nvGraphicFramePr>
        <p:xfrm>
          <a:off x="76417" y="1715217"/>
          <a:ext cx="8597000" cy="3641225"/>
        </p:xfrm>
        <a:graphic>
          <a:graphicData uri="http://schemas.openxmlformats.org/drawingml/2006/table">
            <a:tbl>
              <a:tblPr firstRow="1" firstCol="1" bandRow="1">
                <a:noFill/>
                <a:tableStyleId>{552E7667-C065-4047-9CE1-F0395E5A6760}</a:tableStyleId>
              </a:tblPr>
              <a:tblGrid>
                <a:gridCol w="12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9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9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9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64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lt1"/>
                          </a:solidFill>
                        </a:rPr>
                        <a:t>*</a:t>
                      </a:r>
                      <a:r>
                        <a:rPr lang="en" sz="1000" u="sng" strike="noStrike" cap="none">
                          <a:solidFill>
                            <a:schemeClr val="lt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CTE Program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By CIP Title</a:t>
                      </a:r>
                      <a:endParaRPr sz="1000" u="none" strike="noStrike" cap="none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Enrolled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Concentrators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/>
                        <a:t>Iowa Projected Employed  2030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/>
                        <a:t>Iowa Annual Openings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Regional Total Employed by 2030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Regional Annual Openings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/>
                        <a:t>LWDA</a:t>
                      </a:r>
                      <a:endParaRPr sz="900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strike="noStrike" cap="none"/>
                        <a:t> Average Wage 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Entry</a:t>
                      </a:r>
                      <a:r>
                        <a:rPr lang="en" sz="900"/>
                        <a:t> </a:t>
                      </a: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Level Education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sng" strike="noStrike" cap="none">
                          <a:solidFill>
                            <a:srgbClr val="0000FF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Registered Apprenticeship Opportunities</a:t>
                      </a:r>
                      <a:endParaRPr sz="900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Accounting Tech</a:t>
                      </a:r>
                      <a:endParaRPr sz="1000" u="none" strike="noStrike" cap="none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2391</a:t>
                      </a:r>
                      <a:endParaRPr sz="1000"/>
                    </a:p>
                  </a:txBody>
                  <a:tcPr marL="68575" marR="68575" marT="0" marB="0" anchor="b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2,665</a:t>
                      </a:r>
                      <a:endParaRPr sz="1000"/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5,520</a:t>
                      </a:r>
                      <a:endParaRPr sz="1000"/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700</a:t>
                      </a:r>
                      <a:endParaRPr sz="1000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$21.62</a:t>
                      </a:r>
                      <a:endParaRPr sz="1000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Some College No Degree</a:t>
                      </a:r>
                      <a:endParaRPr sz="1000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 u="none" strike="noStrike" cap="none"/>
                        <a:t>Auto Mechanic Tech (Enrolled 213)</a:t>
                      </a:r>
                      <a:endParaRPr sz="1000" u="none" strike="noStrike" cap="none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213</a:t>
                      </a:r>
                      <a:endParaRPr sz="1000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</a:t>
                      </a:r>
                      <a:endParaRPr sz="1000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8550</a:t>
                      </a:r>
                      <a:endParaRPr sz="1000"/>
                    </a:p>
                  </a:txBody>
                  <a:tcPr marL="68575" marR="68575" marT="0" marB="0" anchor="b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850</a:t>
                      </a:r>
                      <a:endParaRPr sz="1000"/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875</a:t>
                      </a:r>
                      <a:endParaRPr sz="1000"/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90</a:t>
                      </a:r>
                      <a:endParaRPr sz="1000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$21.58</a:t>
                      </a:r>
                      <a:endParaRPr sz="1000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PS Non-Degree</a:t>
                      </a:r>
                      <a:endParaRPr sz="1000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10</a:t>
                      </a:r>
                      <a:endParaRPr sz="1000"/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Business Commerce</a:t>
                      </a:r>
                      <a:endParaRPr sz="1000" u="none" strike="noStrike" cap="none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12,760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1,040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3,200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250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$31.51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PS Non-Degree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Construction Trades</a:t>
                      </a:r>
                      <a:endParaRPr sz="1000" u="none" strike="noStrike" cap="none"/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/>
                        <a:t>13,610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1,810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3,965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420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$21.34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HS or RA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FCS General</a:t>
                      </a:r>
                      <a:endParaRPr sz="1000" u="none" strike="noStrike" cap="none"/>
                    </a:p>
                  </a:txBody>
                  <a:tcPr marL="68575" marR="68575" marT="0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1,265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170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275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35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$11.00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HS or Some College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Health Services General</a:t>
                      </a:r>
                      <a:endParaRPr sz="1000"/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98,955</a:t>
                      </a:r>
                      <a:endParaRPr sz="1000"/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/>
                        <a:t>5,359</a:t>
                      </a:r>
                      <a:endParaRPr sz="1000"/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$20.47</a:t>
                      </a:r>
                      <a:endParaRPr sz="1000"/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Associates 2-Year Deg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Welding</a:t>
                      </a:r>
                      <a:endParaRPr sz="1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156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11365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9965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1265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/>
                        <a:t>165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/>
          <p:nvPr/>
        </p:nvSpPr>
        <p:spPr>
          <a:xfrm>
            <a:off x="549375" y="86075"/>
            <a:ext cx="8468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 3: IWD Registered Apprenticeship Business Contact Information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161908" y="698225"/>
            <a:ext cx="8820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0" y="701192"/>
            <a:ext cx="88323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Iowa Registered Apprenticeships Contract information for Automotive Mechanics/Technicians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078" y="3096552"/>
            <a:ext cx="2900226" cy="178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54" y="1104493"/>
            <a:ext cx="8670391" cy="201739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/>
          <p:nvPr/>
        </p:nvSpPr>
        <p:spPr>
          <a:xfrm>
            <a:off x="4614313" y="3314566"/>
            <a:ext cx="39288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∙"/>
            </a:pPr>
            <a:r>
              <a:rPr lang="en" sz="11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Iowa Hot Jobs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(High Demand &amp; High Wage)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∙"/>
            </a:pPr>
            <a:r>
              <a:rPr lang="en" sz="11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25 Job Postings in Iowa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(Updated monthly)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∙"/>
            </a:pPr>
            <a:r>
              <a:rPr lang="en" sz="11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Registered Apprenticeship Data in Iowa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∙"/>
            </a:pPr>
            <a:r>
              <a:rPr lang="en" sz="11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Iowa Licensed Occupations</a:t>
            </a:r>
            <a:endParaRPr sz="1100" b="0" i="0" u="sng" strike="noStrike" cap="none">
              <a:solidFill>
                <a:srgbClr val="0563C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92e25ca4e_0_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692e25ca4e_0_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692e25ca4e_0_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2692e25ca4e_0_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692e25ca4e_0_1"/>
          <p:cNvSpPr txBox="1"/>
          <p:nvPr/>
        </p:nvSpPr>
        <p:spPr>
          <a:xfrm>
            <a:off x="549375" y="86075"/>
            <a:ext cx="8468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 3: CTE Program and Labor Market Alignment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g2692e25ca4e_0_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21" name="Google Shape;121;g2692e25ca4e_0_1"/>
          <p:cNvSpPr/>
          <p:nvPr/>
        </p:nvSpPr>
        <p:spPr>
          <a:xfrm>
            <a:off x="-104750" y="659975"/>
            <a:ext cx="92340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/>
              <a:t>A deeper dive of courses in a program allows for  rigorous review of projections with students and stakeholders.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692e25ca4e_0_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699" y="3404324"/>
            <a:ext cx="7134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3" name="Google Shape;123;g2692e25ca4e_0_1"/>
          <p:cNvGraphicFramePr/>
          <p:nvPr>
            <p:extLst>
              <p:ext uri="{D42A27DB-BD31-4B8C-83A1-F6EECF244321}">
                <p14:modId xmlns:p14="http://schemas.microsoft.com/office/powerpoint/2010/main" val="350816476"/>
              </p:ext>
            </p:extLst>
          </p:nvPr>
        </p:nvGraphicFramePr>
        <p:xfrm>
          <a:off x="86061" y="1066597"/>
          <a:ext cx="8520550" cy="4116060"/>
        </p:xfrm>
        <a:graphic>
          <a:graphicData uri="http://schemas.openxmlformats.org/drawingml/2006/table">
            <a:tbl>
              <a:tblPr firstRow="1">
                <a:noFill/>
                <a:tableStyleId>{8FF8A115-4373-4325-AED9-3CDF02EAB242}</a:tableStyleId>
              </a:tblPr>
              <a:tblGrid>
                <a:gridCol w="291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sng" strike="noStrike" cap="none">
                          <a:solidFill>
                            <a:schemeClr val="lt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CTE Program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10 Year Annual Openings Region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10 Year Annual Openings State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Entry Wage 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Average Wage 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sng" strike="noStrike" cap="none">
                          <a:solidFill>
                            <a:schemeClr val="lt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Registered Apprenticeship Opportunities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Auto Mechanic Tech (213</a:t>
                      </a:r>
                      <a:r>
                        <a:rPr lang="en" sz="1200">
                          <a:solidFill>
                            <a:schemeClr val="lt1"/>
                          </a:solidFill>
                        </a:rPr>
                        <a:t>/21</a:t>
                      </a: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)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215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850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13.64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21.37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Business Commerce, General (20)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250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40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19.82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33.15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Accounting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700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2665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15.92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22.60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Advertising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350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875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16.84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32.03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Marketing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310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430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19.10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32.41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8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Business and Management 12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250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1040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19.82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33.15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Computer Science (Occupations) 28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55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240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24.64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41.38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Technology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165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385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47.86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66.19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Coding I &amp; II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60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205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22.28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37.73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12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Microsoft I &amp; II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*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20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26.25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45.87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Video Design and Editing I &amp; II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30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70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16.85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23.06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Cooking and Related Culinary Arts ****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195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17.40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24.19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 *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Food and Nutrition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60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21.83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28.72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Culinary Intro and Advanced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35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170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13.85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21.57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Baking Intro and II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65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275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10.95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14.03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Manufacturing Engineering and Technology 2</a:t>
                      </a:r>
                      <a:r>
                        <a:rPr lang="en" sz="1200">
                          <a:solidFill>
                            <a:schemeClr val="lt1"/>
                          </a:solidFill>
                        </a:rPr>
                        <a:t>9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475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1810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18.72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34.97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* 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Welding (156 En</a:t>
                      </a:r>
                      <a:r>
                        <a:rPr lang="en" sz="1200">
                          <a:solidFill>
                            <a:schemeClr val="lt1"/>
                          </a:solidFill>
                        </a:rPr>
                        <a:t>rolled)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sng" strike="noStrike" cap="none">
                          <a:solidFill>
                            <a:schemeClr val="lt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sng" strike="noStrike" cap="none">
                          <a:solidFill>
                            <a:schemeClr val="lt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1085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17.47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lt1"/>
                          </a:solidFill>
                        </a:rPr>
                        <a:t> $         22.12 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 dirty="0"/>
                    </a:p>
                  </a:txBody>
                  <a:tcPr marL="5150" marR="5150" marT="5150" marB="0" anchor="b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a91755fa4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6a91755fa4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6a91755fa4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26a91755fa4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6a91755fa4_0_0"/>
          <p:cNvSpPr txBox="1"/>
          <p:nvPr/>
        </p:nvSpPr>
        <p:spPr>
          <a:xfrm>
            <a:off x="549375" y="86075"/>
            <a:ext cx="8468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</a:rPr>
              <a:t>Element 3: Align CTE Programs with Labor Market Information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g26a91755fa4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699" y="3404324"/>
            <a:ext cx="7134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6a91755fa4_0_0"/>
          <p:cNvSpPr txBox="1"/>
          <p:nvPr/>
        </p:nvSpPr>
        <p:spPr>
          <a:xfrm>
            <a:off x="27450" y="354199"/>
            <a:ext cx="90891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Regional and Iowa (State) Information.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Determine Size and Scope of CTE Programs in place. Review Labor market information related to each CTE program. 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–Iowa Workforce Development (IWD) </a:t>
            </a:r>
            <a:r>
              <a:rPr lang="en" sz="11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Occupational Projections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Enter the first CTE Program into the table (See slide seven of PowerPoint for example)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“Select an Occupation” from the </a:t>
            </a:r>
            <a:r>
              <a:rPr lang="en" sz="11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Occupational Projections </a:t>
            </a:r>
            <a:r>
              <a:rPr lang="en" sz="1100">
                <a:solidFill>
                  <a:schemeClr val="dk1"/>
                </a:solidFill>
              </a:rPr>
              <a:t>website. (begin typing occupation i.e., “auto” and website will populate relevant careers).When more than one is available (welding has two occupational codes), add all relevant occupations.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AutoNum type="arabicPeriod"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none are available, choose similar, or use the </a:t>
            </a:r>
            <a:r>
              <a:rPr lang="en" sz="1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Occupational Outlook Handbook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" sz="1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 of Labor Statistics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5" name="Google Shape;135;g26a91755fa4_0_0"/>
          <p:cNvGraphicFramePr/>
          <p:nvPr>
            <p:extLst>
              <p:ext uri="{D42A27DB-BD31-4B8C-83A1-F6EECF244321}">
                <p14:modId xmlns:p14="http://schemas.microsoft.com/office/powerpoint/2010/main" val="837885007"/>
              </p:ext>
            </p:extLst>
          </p:nvPr>
        </p:nvGraphicFramePr>
        <p:xfrm>
          <a:off x="119275" y="2170388"/>
          <a:ext cx="8905425" cy="2847050"/>
        </p:xfrm>
        <a:graphic>
          <a:graphicData uri="http://schemas.openxmlformats.org/drawingml/2006/table">
            <a:tbl>
              <a:tblPr firstRow="1" bandRow="1">
                <a:noFill/>
                <a:tableStyleId>{DEF8F037-226F-466A-A028-1C68188AE981}</a:tableStyleId>
              </a:tblPr>
              <a:tblGrid>
                <a:gridCol w="133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CTE Program</a:t>
                      </a: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CIP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9CC3E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SCTERA</a:t>
                      </a:r>
                      <a:endParaRPr sz="1000">
                        <a:solidFill>
                          <a:srgbClr val="9CC3E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9CC3E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STICS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Iowa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 Openings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675" marR="66675" marT="0" marB="0" anchor="b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Statewide Projected Employed by 2030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675" marR="66675" marT="0" marB="0" anchor="b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Annual Openings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675" marR="66675" marT="0" marB="0" anchor="b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Wage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675" marR="66675" marT="0" marB="0" anchor="b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Entry-Level Education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675" marR="66675" marT="0" marB="0" anchor="b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sng">
                          <a:solidFill>
                            <a:srgbClr val="9CC3E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Registered Apprenticeships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Agriculture General 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 Mechanics Tech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General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Computer Programming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Construction Trades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Criminal Justice/Police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Drafting Design Engineering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 and Community Serv.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 Services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Manufacturing Tech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692e25ca4e_1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50" y="864025"/>
            <a:ext cx="8839200" cy="39661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692e25ca4e_1_0"/>
          <p:cNvSpPr txBox="1"/>
          <p:nvPr/>
        </p:nvSpPr>
        <p:spPr>
          <a:xfrm>
            <a:off x="289175" y="218100"/>
            <a:ext cx="83682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SECONDARY STICS SCREENSHOTS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1231</Words>
  <Application>Microsoft Office PowerPoint</Application>
  <PresentationFormat>On-screen Show (16:9)</PresentationFormat>
  <Paragraphs>323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Roboto Light</vt:lpstr>
      <vt:lpstr>Noto Sans Symbols</vt:lpstr>
      <vt:lpstr>Times New Roman</vt:lpstr>
      <vt:lpstr>Roboto</vt:lpstr>
      <vt:lpstr>Roboto Medium</vt:lpstr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COLLEGE STICS SCREENSHOTS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Vybiral, Amy [IDOE]</dc:creator>
  <cp:lastModifiedBy>Albers, Lisa [IDOE]</cp:lastModifiedBy>
  <cp:revision>2</cp:revision>
  <dcterms:modified xsi:type="dcterms:W3CDTF">2024-03-15T23:06:41Z</dcterms:modified>
</cp:coreProperties>
</file>