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2" r:id="rId24"/>
    <p:sldId id="284" r:id="rId25"/>
    <p:sldId id="286" r:id="rId26"/>
    <p:sldId id="287" r:id="rId27"/>
    <p:sldId id="288" r:id="rId28"/>
    <p:sldId id="289" r:id="rId29"/>
    <p:sldId id="290" r:id="rId30"/>
    <p:sldId id="292" r:id="rId31"/>
    <p:sldId id="295" r:id="rId32"/>
    <p:sldId id="29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Roboto Light" panose="020B0604020202020204" charset="0"/>
      <p:regular r:id="rId47"/>
      <p:bold r:id="rId48"/>
      <p:italic r:id="rId49"/>
      <p:boldItalic r:id="rId50"/>
    </p:embeddedFont>
    <p:embeddedFont>
      <p:font typeface="Roboto Medium" panose="020B060402020202020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j0SjbgQ/jyyGVL70wL0zAIU4Oo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526D1-DB10-46D0-B758-3E135C450BE8}">
  <a:tblStyle styleId="{448526D1-DB10-46D0-B758-3E135C450B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9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b2976c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f6b2976c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b86aab01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6b86aab01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Exceeds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b86aab01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6b86aab01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See purchase four on slide three to address math in CTE for ELL population.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b86aab01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6b86aab01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See Slide five, Row nine to address science with ELL population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b86aab01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6b86aab01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See Slide five, Row nine to address science with ELL population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b86aab01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6b86aab01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b86aab01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6b86aab01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b86aab01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6b86aab01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Use your CLNA Outcomes Worksheets to Align Content Area, Purchase, Rationale, </a:t>
            </a:r>
            <a:r>
              <a:rPr lang="en">
                <a:solidFill>
                  <a:srgbClr val="FF0000"/>
                </a:solidFill>
              </a:rPr>
              <a:t>Perkins Activity Number</a:t>
            </a:r>
            <a:r>
              <a:rPr lang="en"/>
              <a:t> and </a:t>
            </a:r>
            <a:r>
              <a:rPr lang="en">
                <a:solidFill>
                  <a:srgbClr val="FF0000"/>
                </a:solidFill>
              </a:rPr>
              <a:t>CLNA Element Number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b86aab01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6b86aab01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177b2af44_3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f177b2af44_3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/>
              <a:t>Purchased for non-CTE?</a:t>
            </a:r>
            <a:endParaRPr sz="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/>
              <a:t>Supplants the district fund for prior years?</a:t>
            </a:r>
            <a:endParaRPr sz="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700"/>
              <a:t>Allowable, Reasonable, Prudent, Optics and monitoring</a:t>
            </a:r>
            <a:endParaRPr sz="7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6b86aab01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6b86aab01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500"/>
              <a:t>Inventory - $5,000, $500, or “easily pilferable” Chapter 258 Program review</a:t>
            </a:r>
            <a:endParaRPr sz="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177b2af44_3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f177b2af44_3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177b2af44_3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f177b2af44_3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177b2af44_3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f177b2af44_3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177b2af44_3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f177b2af44_3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f177b2af44_3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f177b2af44_3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177b2af44_3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f177b2af44_3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400"/>
              <a:t>Some exceptions apply when purchased by program specific vendors - CAD desks, Webstaurant store, etc.</a:t>
            </a:r>
            <a:endParaRPr sz="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177b2af44_3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f177b2af44_3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177b2af44_3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f177b2af44_3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177b2af44_3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f177b2af44_3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226548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f226548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500"/>
              <a:t>1986 L.A. Times $285 screwdriver, $469 wrency $437 tape measure $74,165 aluminum ladder, $37 screw</a:t>
            </a:r>
            <a:endParaRPr sz="5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d063f658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ed063f658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Purchased for non-CTE?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Supplants the district fund for prior years?</a:t>
            </a: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Allowable, Reasonable, Prudent, Optics and monitoring</a:t>
            </a:r>
            <a:endParaRPr sz="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b86aab0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6b86aab0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b86aab01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6b86aab01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/>
              <a:t>Note: Removal of Local, Consortium, and Regional Priorities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/>
              <a:t>May be used for consortiums with multiple districts.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/>
              <a:t>May be used for districts with multiple schools (middle school - </a:t>
            </a:r>
            <a:r>
              <a:rPr lang="en" sz="900">
                <a:solidFill>
                  <a:schemeClr val="accent3"/>
                </a:solidFill>
              </a:rPr>
              <a:t>prior approval required</a:t>
            </a:r>
            <a:r>
              <a:rPr lang="en" sz="900"/>
              <a:t>)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900"/>
              <a:t>Note “Content” area</a:t>
            </a:r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b86aab01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6b86aab01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or remove information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b86aab01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6b86aab01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b86aab01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6b86aab01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b86aab01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6b86aab01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Exceeds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  <a:defRPr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◆"/>
              <a:defRPr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le.hutchings@iowa.gov" TargetMode="External"/><Relationship Id="rId5" Type="http://schemas.openxmlformats.org/officeDocument/2006/relationships/hyperlink" Target="https://tinyurl.com/iowaclna" TargetMode="External"/><Relationship Id="rId4" Type="http://schemas.openxmlformats.org/officeDocument/2006/relationships/hyperlink" Target="mailto:jeffrey.fletcher@iowa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/2021/05/allowable-use-fund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/2021/05/allowable-use-fun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acteonline.org/about/structure/divisions/new-and-related-services-division/special-populations-sectio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y.vybiral@iowa.gov" TargetMode="External"/><Relationship Id="rId5" Type="http://schemas.openxmlformats.org/officeDocument/2006/relationships/hyperlink" Target="https://cte.ed.gov/accountability/core-indicators" TargetMode="Externa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y.vybiral@iowa.gov" TargetMode="External"/><Relationship Id="rId5" Type="http://schemas.openxmlformats.org/officeDocument/2006/relationships/hyperlink" Target="https://educateiowa.gov/documents/perkins/2021/03/middle-school-perkins-expenditure-requirements" TargetMode="Externa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y.vybiral@iowa.gov" TargetMode="External"/><Relationship Id="rId4" Type="http://schemas.openxmlformats.org/officeDocument/2006/relationships/hyperlink" Target="https://educateiowa.gov/documents/perkins-v/2021/10/allowable-and-unallowable-cos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SID=e591637df974fe255f57b4eed72dad73&amp;mc=true&amp;node=sp2.1.200.e&amp;rgn=div6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6b2976c6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2945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f6b2976c6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2945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f6b2976c6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2945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f6b2976c68_0_0"/>
          <p:cNvSpPr txBox="1"/>
          <p:nvPr/>
        </p:nvSpPr>
        <p:spPr>
          <a:xfrm>
            <a:off x="564291" y="572207"/>
            <a:ext cx="80154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Perkins V</a:t>
            </a:r>
            <a:endParaRPr sz="30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#</a:t>
            </a:r>
            <a:r>
              <a:rPr lang="en" sz="2500">
                <a:latin typeface="Roboto Light"/>
                <a:ea typeface="Roboto Light"/>
                <a:cs typeface="Roboto Light"/>
                <a:sym typeface="Roboto Light"/>
              </a:rPr>
              <a:t>6</a:t>
            </a:r>
            <a:r>
              <a:rPr lang="en" sz="25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FY 2025 Budget &amp; Use of Funds </a:t>
            </a:r>
            <a:endParaRPr sz="25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>
                <a:latin typeface="Roboto Light"/>
                <a:ea typeface="Roboto Light"/>
                <a:cs typeface="Roboto Light"/>
                <a:sym typeface="Roboto Light"/>
              </a:rPr>
              <a:t>March 13, 2024</a:t>
            </a:r>
            <a:endParaRPr sz="23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10:00 a.m. - 10:55 a.m.</a:t>
            </a:r>
            <a:endParaRPr sz="24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" name="Google Shape;58;gf6b2976c6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875" y="3289675"/>
            <a:ext cx="22098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f6b2976c68_0_0"/>
          <p:cNvSpPr txBox="1"/>
          <p:nvPr/>
        </p:nvSpPr>
        <p:spPr>
          <a:xfrm>
            <a:off x="792701" y="3289675"/>
            <a:ext cx="55563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Amy Vybiral, MS Ed. 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 Program Consultant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Bureau of Community Colleges and Postsecondary Readiness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515-339-4520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amy.vybiral@iowa.gov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b86aab01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6b86aab01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6b86aab01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6b86aab01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6b86aab013_0_33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5"/>
                </a:solidFill>
              </a:rPr>
              <a:t>2025 Budget Purchases and Data Driven Decisions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g26b86aab013_0_33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Make data and needs based decisions. Include outcomes in the budget template for ease of access.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58" name="Google Shape;158;g26b86aab01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25" y="1093375"/>
            <a:ext cx="8227024" cy="408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b86aab013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6b86aab013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6b86aab013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6b86aab013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6b86aab013_0_75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 Purchases and Data Driven Decisions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26b86aab013_0_75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Make data and needs based decisions. Include outcomes in the budget template for ease of access.</a:t>
            </a:r>
            <a:endParaRPr sz="1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69" name="Google Shape;169;g26b86aab013_0_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00" y="962276"/>
            <a:ext cx="7929676" cy="38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b86aab013_0_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6b86aab013_0_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6b86aab013_0_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26b86aab013_0_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6b86aab013_0_86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 Purchases and Data Driven Decisions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26b86aab013_0_86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Make data and needs based decisions. Include outcomes in the budget template for ease of access.</a:t>
            </a:r>
            <a:endParaRPr sz="1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80" name="Google Shape;180;g26b86aab013_0_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6542"/>
            <a:ext cx="9143999" cy="407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b86aab013_0_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6b86aab013_0_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6b86aab013_0_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6b86aab013_0_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6b86aab013_0_97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Menu Editing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g26b86aab013_0_97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Edit Menus to Populate Purchasing List  Options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91" name="Google Shape;191;g26b86aab013_0_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52" b="9362"/>
          <a:stretch/>
        </p:blipFill>
        <p:spPr>
          <a:xfrm>
            <a:off x="581150" y="986151"/>
            <a:ext cx="7495999" cy="36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b86aab013_0_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6b86aab013_0_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6b86aab013_0_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26b86aab013_0_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6b86aab013_0_108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Perkins Activities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g26b86aab013_0_108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solidFill>
                  <a:schemeClr val="dk1"/>
                </a:solidFill>
              </a:rPr>
              <a:t>Perkins Activities Stated in 2018 Statute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pic>
        <p:nvPicPr>
          <p:cNvPr id="202" name="Google Shape;202;g26b86aab013_0_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00" y="1058488"/>
            <a:ext cx="8678899" cy="36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b86aab013_0_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6b86aab013_0_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6b86aab013_0_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6b86aab013_0_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6b86aab013_0_119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Perkins Activities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g26b86aab013_0_119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dirty="0">
                <a:solidFill>
                  <a:schemeClr val="dk1"/>
                </a:solidFill>
              </a:rPr>
              <a:t>CLNA Elements Aligned with Perkins Activities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 b="1" dirty="0">
                <a:solidFill>
                  <a:srgbClr val="FF0000"/>
                </a:solidFill>
              </a:rPr>
              <a:t>Red </a:t>
            </a:r>
            <a:r>
              <a:rPr lang="en-US" sz="1000" b="1" dirty="0">
                <a:solidFill>
                  <a:srgbClr val="FF0000"/>
                </a:solidFill>
              </a:rPr>
              <a:t>CLNA Element</a:t>
            </a:r>
            <a:r>
              <a:rPr lang="en" sz="1000" b="1" dirty="0">
                <a:solidFill>
                  <a:schemeClr val="accent5"/>
                </a:solidFill>
              </a:rPr>
              <a:t> is the most likely </a:t>
            </a:r>
            <a:r>
              <a:rPr lang="en-US" sz="1000" b="1" dirty="0">
                <a:solidFill>
                  <a:schemeClr val="accent5"/>
                </a:solidFill>
              </a:rPr>
              <a:t>aligned with each Perkins Activity</a:t>
            </a:r>
            <a:endParaRPr sz="1000" b="1" dirty="0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 b="1" dirty="0">
                <a:solidFill>
                  <a:schemeClr val="accent5"/>
                </a:solidFill>
              </a:rPr>
              <a:t>Green may also be appropriate</a:t>
            </a:r>
            <a:endParaRPr sz="1000"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pic>
        <p:nvPicPr>
          <p:cNvPr id="213" name="Google Shape;213;g26b86aab013_0_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300" y="1380025"/>
            <a:ext cx="9144002" cy="36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6b86aab013_0_141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Alignment between Perkins Activities, CLNA Elements, and Purchases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224" name="Google Shape;224;g26b86aab013_0_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2732"/>
            <a:ext cx="9143999" cy="437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b86aab013_0_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6b86aab013_0_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6b86aab013_0_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26b86aab013_0_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6b86aab013_0_130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Timelines and Due Dates through June 2024</a:t>
            </a:r>
            <a:endParaRPr sz="1900">
              <a:solidFill>
                <a:schemeClr val="accent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accent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g26b86aab013_0_130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1"/>
                </a:solidFill>
              </a:rPr>
              <a:t>CLNA Elements Aligned with Perkins Activities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b="1">
              <a:solidFill>
                <a:schemeClr val="accent5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➔"/>
            </a:pPr>
            <a:r>
              <a:rPr lang="en" sz="1200">
                <a:solidFill>
                  <a:schemeClr val="accent5"/>
                </a:solidFill>
              </a:rPr>
              <a:t>FY 2024 Claims</a:t>
            </a:r>
            <a:endParaRPr sz="1200">
              <a:solidFill>
                <a:schemeClr val="accent5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April 15, 2024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July 15, 2024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➔"/>
            </a:pPr>
            <a:r>
              <a:rPr lang="en" sz="1200">
                <a:solidFill>
                  <a:schemeClr val="accent5"/>
                </a:solidFill>
              </a:rPr>
              <a:t>FY 2025 Perkins Budget (prior approval)</a:t>
            </a:r>
            <a:endParaRPr sz="1200">
              <a:solidFill>
                <a:schemeClr val="accent5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Released March 13, 2024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Negotiated by </a:t>
            </a:r>
            <a:r>
              <a:rPr lang="en" sz="1200">
                <a:solidFill>
                  <a:srgbClr val="FF0000"/>
                </a:solidFill>
              </a:rPr>
              <a:t>April 24</a:t>
            </a:r>
            <a:endParaRPr sz="1200">
              <a:solidFill>
                <a:srgbClr val="FF0000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Submitted in complete and approved form by </a:t>
            </a:r>
            <a:r>
              <a:rPr lang="en" sz="1200">
                <a:solidFill>
                  <a:srgbClr val="FF0000"/>
                </a:solidFill>
              </a:rPr>
              <a:t>May 1</a:t>
            </a:r>
            <a:endParaRPr sz="1200">
              <a:solidFill>
                <a:srgbClr val="FF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➔"/>
            </a:pPr>
            <a:r>
              <a:rPr lang="en" sz="1200">
                <a:solidFill>
                  <a:schemeClr val="accent5"/>
                </a:solidFill>
              </a:rPr>
              <a:t>Perkins FY 2025 Perkins V Application </a:t>
            </a:r>
            <a:endParaRPr sz="1200">
              <a:solidFill>
                <a:schemeClr val="accent5"/>
              </a:solidFill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◆"/>
            </a:pPr>
            <a:r>
              <a:rPr lang="en" sz="1100">
                <a:solidFill>
                  <a:schemeClr val="dk1"/>
                </a:solidFill>
              </a:rPr>
              <a:t>Released on or around May 1, 2024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◆"/>
            </a:pPr>
            <a:r>
              <a:rPr lang="en" sz="1100">
                <a:solidFill>
                  <a:schemeClr val="dk1"/>
                </a:solidFill>
              </a:rPr>
              <a:t>Due June 30, 2024</a:t>
            </a:r>
            <a:endParaRPr sz="1100">
              <a:solidFill>
                <a:schemeClr val="dk1"/>
              </a:solidFill>
            </a:endParaRPr>
          </a:p>
          <a:p>
            <a:pPr marL="137160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Jeff Fletcher</a:t>
            </a:r>
            <a:r>
              <a:rPr lang="en" sz="1000">
                <a:solidFill>
                  <a:schemeClr val="dk1"/>
                </a:solidFill>
              </a:rPr>
              <a:t> 515-321-7309</a:t>
            </a:r>
            <a:endParaRPr sz="10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➔"/>
            </a:pPr>
            <a:r>
              <a:rPr lang="en" sz="1200">
                <a:solidFill>
                  <a:schemeClr val="dk1"/>
                </a:solidFill>
              </a:rPr>
              <a:t>.</a:t>
            </a:r>
            <a:r>
              <a:rPr lang="en" sz="1200">
                <a:solidFill>
                  <a:schemeClr val="accent5"/>
                </a:solidFill>
              </a:rPr>
              <a:t> FY 2024 CLNA</a:t>
            </a:r>
            <a:endParaRPr sz="1200">
              <a:solidFill>
                <a:schemeClr val="accent5"/>
              </a:solidFill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◆"/>
            </a:pPr>
            <a:r>
              <a:rPr lang="en" sz="1200">
                <a:solidFill>
                  <a:schemeClr val="dk1"/>
                </a:solidFill>
              </a:rPr>
              <a:t>Released January 17, 2024. TA Recording and Process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Landing Page</a:t>
            </a:r>
            <a:endParaRPr sz="1200">
              <a:solidFill>
                <a:schemeClr val="dk1"/>
              </a:solidFill>
            </a:endParaRPr>
          </a:p>
          <a:p>
            <a:pPr marL="137160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Cale Hutchings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177b2af44_3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f177b2af44_3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f177b2af44_3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f177b2af44_3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f177b2af44_3_301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f177b2af44_3_301"/>
          <p:cNvSpPr txBox="1">
            <a:spLocks noGrp="1"/>
          </p:cNvSpPr>
          <p:nvPr>
            <p:ph type="body" idx="1"/>
          </p:nvPr>
        </p:nvSpPr>
        <p:spPr>
          <a:xfrm>
            <a:off x="75475" y="659975"/>
            <a:ext cx="8809800" cy="4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Sec. 135 General Authority and Requirements for Local Uses of Funds</a:t>
            </a:r>
            <a:endParaRPr sz="19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Develop, coordinate, implement, or improve CTE programs to meet the needs identified in the </a:t>
            </a:r>
            <a:r>
              <a:rPr lang="en" sz="13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CLNA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eriod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Support CTE programs that are of sufficient </a:t>
            </a:r>
            <a:r>
              <a:rPr lang="en" sz="1300" b="1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size, scope, and quality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to be effective.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Six Perkins Activities (37) and Administrative Costs</a:t>
            </a:r>
            <a:endParaRPr sz="15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Career Exploration and Development (6)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Professional Development (9)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CTE Skill Development</a:t>
            </a:r>
            <a:endParaRPr sz="15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Integration of Academic Skills (2)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Support Implementation of CTE (20)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◆"/>
            </a:pPr>
            <a:r>
              <a:rPr lang="en" sz="1300">
                <a:solidFill>
                  <a:schemeClr val="dk1"/>
                </a:solidFill>
              </a:rPr>
              <a:t>Evaluation of CTE and CLNA activities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b="1">
              <a:solidFill>
                <a:schemeClr val="accent5"/>
              </a:solidFill>
            </a:endParaRPr>
          </a:p>
        </p:txBody>
      </p:sp>
      <p:sp>
        <p:nvSpPr>
          <p:cNvPr id="245" name="Google Shape;245;gf177b2af44_3_301"/>
          <p:cNvSpPr txBox="1"/>
          <p:nvPr/>
        </p:nvSpPr>
        <p:spPr>
          <a:xfrm>
            <a:off x="5100125" y="2247425"/>
            <a:ext cx="40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Six CLNA Elements</a:t>
            </a:r>
            <a:endParaRPr sz="15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Student Performance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Professional Development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Labor Market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Teacher Training (Recruitment and Retention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Equity and Access (Progress Toward)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➔"/>
            </a:pPr>
            <a:r>
              <a:rPr lang="en" sz="1300">
                <a:solidFill>
                  <a:schemeClr val="dk2"/>
                </a:solidFill>
              </a:rPr>
              <a:t>Safety in CTE Programs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6b86aab013_0_152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26b86aab013_0_152"/>
          <p:cNvSpPr txBox="1">
            <a:spLocks noGrp="1"/>
          </p:cNvSpPr>
          <p:nvPr>
            <p:ph type="body" idx="1"/>
          </p:nvPr>
        </p:nvSpPr>
        <p:spPr>
          <a:xfrm>
            <a:off x="167075" y="659975"/>
            <a:ext cx="8809800" cy="4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Iowa Code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Iowa Code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b="1">
              <a:solidFill>
                <a:schemeClr val="accent5"/>
              </a:solidFill>
            </a:endParaRPr>
          </a:p>
        </p:txBody>
      </p:sp>
      <p:sp>
        <p:nvSpPr>
          <p:cNvPr id="306" name="Google Shape;306;g26b86aab013_0_152"/>
          <p:cNvSpPr/>
          <p:nvPr/>
        </p:nvSpPr>
        <p:spPr>
          <a:xfrm>
            <a:off x="3803243" y="83197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Federal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6b86aab013_0_152"/>
          <p:cNvSpPr/>
          <p:nvPr/>
        </p:nvSpPr>
        <p:spPr>
          <a:xfrm>
            <a:off x="3802915" y="3777389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Local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Sec. 135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g26b86aab013_0_152"/>
          <p:cNvSpPr/>
          <p:nvPr/>
        </p:nvSpPr>
        <p:spPr>
          <a:xfrm>
            <a:off x="3802934" y="2395764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State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6b86aab013_0_152"/>
          <p:cNvSpPr/>
          <p:nvPr/>
        </p:nvSpPr>
        <p:spPr>
          <a:xfrm>
            <a:off x="2901624" y="3137125"/>
            <a:ext cx="1435500" cy="3603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Iowa Code &amp; Rule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6b86aab013_0_152"/>
          <p:cNvSpPr/>
          <p:nvPr/>
        </p:nvSpPr>
        <p:spPr>
          <a:xfrm>
            <a:off x="5649393" y="1485028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UGG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6" idx="2"/>
            <a:endCxn id="307" idx="0"/>
          </p:cNvCxnSpPr>
          <p:nvPr/>
        </p:nvCxnSpPr>
        <p:spPr>
          <a:xfrm rot="-5400000" flipH="1">
            <a:off x="3321143" y="2525625"/>
            <a:ext cx="25029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g26b86aab013_0_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8" idx="0"/>
            <a:endCxn id="306" idx="2"/>
          </p:cNvCxnSpPr>
          <p:nvPr/>
        </p:nvCxnSpPr>
        <p:spPr>
          <a:xfrm rot="-5400000">
            <a:off x="4011584" y="1834764"/>
            <a:ext cx="1121400" cy="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g26b86aab013_0_152"/>
          <p:cNvSpPr/>
          <p:nvPr/>
        </p:nvSpPr>
        <p:spPr>
          <a:xfrm>
            <a:off x="3802918" y="1485003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Perkins V Statute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6b86aab013_0_152"/>
          <p:cNvSpPr/>
          <p:nvPr/>
        </p:nvSpPr>
        <p:spPr>
          <a:xfrm>
            <a:off x="1956443" y="148501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EDGAR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6b86aab013_0_152"/>
          <p:cNvSpPr/>
          <p:nvPr/>
        </p:nvSpPr>
        <p:spPr>
          <a:xfrm>
            <a:off x="4983650" y="4368050"/>
            <a:ext cx="1435500" cy="3603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Perkins Guidelines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6b86aab013_0_152"/>
          <p:cNvSpPr txBox="1"/>
          <p:nvPr/>
        </p:nvSpPr>
        <p:spPr>
          <a:xfrm flipH="1">
            <a:off x="248150" y="1927525"/>
            <a:ext cx="24183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EDGAR Cost Principles</a:t>
            </a:r>
            <a:endParaRPr sz="13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may be more restrictive than federal.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may be more restrictive than state.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Neither may implement less restrictive policies (inventory &amp; reporting).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6b86aab013_0_152"/>
          <p:cNvSpPr/>
          <p:nvPr/>
        </p:nvSpPr>
        <p:spPr>
          <a:xfrm>
            <a:off x="4775263" y="3096015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Perkins Guidelines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6b86aab013_0_152"/>
          <p:cNvSpPr/>
          <p:nvPr/>
        </p:nvSpPr>
        <p:spPr>
          <a:xfrm>
            <a:off x="2540975" y="4326950"/>
            <a:ext cx="1358100" cy="3603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Board Policies</a:t>
            </a: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6b86aab013_0_152"/>
          <p:cNvSpPr txBox="1"/>
          <p:nvPr/>
        </p:nvSpPr>
        <p:spPr>
          <a:xfrm>
            <a:off x="6751525" y="2178825"/>
            <a:ext cx="2169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3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affecting allowability of Costs Federal → State → Local  e.C.F.R. 200.403, More restrictive, not less.</a:t>
            </a:r>
            <a:endParaRPr sz="1300" b="0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 b="0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3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because it’s “legal” doesn’t mean the purchase should be made</a:t>
            </a:r>
            <a:endParaRPr sz="1300" b="0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6b86aab013_0_152"/>
          <p:cNvSpPr txBox="1"/>
          <p:nvPr/>
        </p:nvSpPr>
        <p:spPr>
          <a:xfrm>
            <a:off x="-10750" y="4946375"/>
            <a:ext cx="5161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National Association for Career &amp; Technical Education Information, Tom Cooley &amp; Tristan Londre, May 13, 2019.</a:t>
            </a:r>
            <a:endParaRPr sz="6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21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</a:pPr>
            <a:r>
              <a:rPr lang="en" sz="1400" dirty="0">
                <a:solidFill>
                  <a:schemeClr val="accent3"/>
                </a:solidFill>
              </a:rPr>
              <a:t>FY 2024 </a:t>
            </a:r>
            <a:r>
              <a:rPr lang="en-US" sz="1400" dirty="0">
                <a:solidFill>
                  <a:schemeClr val="accent3"/>
                </a:solidFill>
              </a:rPr>
              <a:t>Claims and </a:t>
            </a:r>
            <a:r>
              <a:rPr lang="en" sz="1400" dirty="0">
                <a:solidFill>
                  <a:schemeClr val="accent3"/>
                </a:solidFill>
              </a:rPr>
              <a:t>Wrap-up </a:t>
            </a:r>
            <a:r>
              <a:rPr lang="en-US" sz="1400" dirty="0">
                <a:solidFill>
                  <a:schemeClr val="accent3"/>
                </a:solidFill>
              </a:rPr>
              <a:t>Year End Expenditures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</a:pPr>
            <a:r>
              <a:rPr lang="en" sz="1400" dirty="0">
                <a:solidFill>
                  <a:schemeClr val="accent3"/>
                </a:solidFill>
              </a:rPr>
              <a:t>FY 2025 Budget Templates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</a:pPr>
            <a:r>
              <a:rPr lang="en" sz="1400" dirty="0">
                <a:solidFill>
                  <a:schemeClr val="accent3"/>
                </a:solidFill>
              </a:rPr>
              <a:t>Timelines and Due Dates through June 30, 2024</a:t>
            </a:r>
          </a:p>
          <a:p>
            <a:pPr indent="-317500">
              <a:lnSpc>
                <a:spcPct val="150000"/>
              </a:lnSpc>
              <a:buClr>
                <a:schemeClr val="accent3"/>
              </a:buClr>
              <a:buSzPts val="1400"/>
              <a:buFont typeface="Arial"/>
              <a:buAutoNum type="arabicPeriod"/>
            </a:pPr>
            <a:r>
              <a:rPr lang="en-US" sz="1400" dirty="0">
                <a:solidFill>
                  <a:schemeClr val="accent3"/>
                </a:solidFill>
              </a:rPr>
              <a:t>Perkins Allowable Use of Funds</a:t>
            </a: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</a:pPr>
            <a:endParaRPr sz="140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Tips for Determining the use of Perkins Funding</a:t>
            </a: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475" y="659975"/>
            <a:ext cx="8809800" cy="4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b="1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331" name="Google Shape;331;p14"/>
          <p:cNvSpPr txBox="1"/>
          <p:nvPr/>
        </p:nvSpPr>
        <p:spPr>
          <a:xfrm>
            <a:off x="100800" y="736475"/>
            <a:ext cx="91440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Perkins Funding Eligible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Personnel: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the use Perkins first to avoid future supplanting issues.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CTSO Advising positions for newly developed CTSOs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Off-contract stipend or extra duty pay for CLNA development and evaluation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Equipment and Supplies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Are these purchased for non-CTE students, courses, classrooms? If </a:t>
            </a:r>
            <a:r>
              <a:rPr lang="en" sz="1200">
                <a:solidFill>
                  <a:srgbClr val="FF0000"/>
                </a:solidFill>
              </a:rPr>
              <a:t>“Yes”</a:t>
            </a:r>
            <a:r>
              <a:rPr lang="en" sz="1200">
                <a:solidFill>
                  <a:schemeClr val="dk1"/>
                </a:solidFill>
              </a:rPr>
              <a:t>, all like purchases are </a:t>
            </a:r>
            <a:r>
              <a:rPr lang="en" sz="1200">
                <a:solidFill>
                  <a:srgbClr val="FF0000"/>
                </a:solidFill>
              </a:rPr>
              <a:t>ineligible</a:t>
            </a:r>
            <a:r>
              <a:rPr lang="en" sz="1200">
                <a:solidFill>
                  <a:schemeClr val="dk1"/>
                </a:solidFill>
              </a:rPr>
              <a:t> for reimbursement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Printers, Utility Carts, Computers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Districts may NOT exclude</a:t>
            </a: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CTE students.</a:t>
            </a:r>
            <a:endParaRPr sz="1200">
              <a:solidFill>
                <a:schemeClr val="dk1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the program exist without the purchase?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this new or emerging technology that meets or exceeds industry standards?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Considered “reasonable” under a “prudent person” standard? (Gratuit</a:t>
            </a:r>
            <a:r>
              <a:rPr lang="en" sz="1200">
                <a:solidFill>
                  <a:schemeClr val="dk1"/>
                </a:solidFill>
              </a:rPr>
              <a:t>ies are established at 15%) Transportation away from out of state hotels are ineligible unless no area establishments are available.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diligence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page/lead story/optics/public perception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177b2af44_3_5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f177b2af44_3_5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f177b2af44_3_5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f177b2af44_3_5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f177b2af44_3_592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b="0" i="0" u="sng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00" b="1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Perkins Allowable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gf177b2af44_3_592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Costs (up to 5%).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outreach efforts for the administration of the federal award, including recruitment of CTE instructors and personnel (Do not use “</a:t>
            </a: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”). Requires prior approval.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to promote becoming a CTE endorsed instructor.</a:t>
            </a:r>
            <a:endParaRPr sz="100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committee expenses (meals &amp; snacks ineligible). (Federally ineligible non-regulatory guidance memo)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Information and Decision-Making Systems (CIS). - Ineligible (State Mandated)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 – All program start-up materials, supplies (consumables with a first-time purchase) eligible if taught by a CASE certified instructor.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-must meet or exceed technological spec used in business and industry; requires faster processing speed, excess memory, graphics cards than computers (CAD, MS Office) that are purchased by district for non-CTE labs.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 registration and expenses (no membership dues).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9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177b2af44_3_6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f177b2af44_3_6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f177b2af44_3_6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f177b2af44_3_6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f177b2af44_3_60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 b="0" i="0" u="sng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00" b="1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Perkins Allowable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gf177b2af44_3_604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to recruit</a:t>
            </a:r>
            <a:r>
              <a:rPr lang="en" sz="15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non-traditional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students.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Prior Approval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555555"/>
                </a:solidFill>
                <a:highlight>
                  <a:srgbClr val="FFFFFF"/>
                </a:highlight>
              </a:rPr>
              <a:t>Individuals from their gender comprise less than 25 percent of the individuals employed in the related occupation or field of work.</a:t>
            </a:r>
            <a:endParaRPr sz="900" dirty="0">
              <a:solidFill>
                <a:schemeClr val="dk1"/>
              </a:solidFill>
            </a:endParaRPr>
          </a:p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 to recruit </a:t>
            </a:r>
            <a:r>
              <a:rPr lang="en" sz="1500" u="sng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 populations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Prior Approval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Individuals with disabilities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Individuals from economically disadvantaged families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 Individuals preparing for non-traditional fields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Single parents, including single pregnant women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Out-of-workforce individuals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English learners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Homeless individuals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Youth who are in, or have aged out of the foster care system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622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●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Youth with a parent who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15367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○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Is a member of the armed forces</a:t>
            </a:r>
            <a:endParaRPr sz="1200" dirty="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marL="15367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Char char="○"/>
            </a:pPr>
            <a:r>
              <a:rPr lang="en" sz="1200" dirty="0">
                <a:solidFill>
                  <a:srgbClr val="3C3C3C"/>
                </a:solidFill>
                <a:highlight>
                  <a:srgbClr val="FFFFFF"/>
                </a:highlight>
              </a:rPr>
              <a:t>Is on active duty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177b2af44_3_6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f177b2af44_3_6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f177b2af44_3_6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f177b2af44_3_6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f177b2af44_3_636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Allowable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gf177b2af44_3_636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(all equipment must be inventoried) - </a:t>
            </a:r>
            <a:r>
              <a:rPr lang="en" sz="13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More restrictive (easily pilferable, inventory, due diligence)</a:t>
            </a:r>
            <a:endParaRPr sz="130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$500 threshold for secondary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$5,000 threshold for postsecondary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that allow for simulation and situational learning.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costs required to meet code requirements for equipment purchased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affiliations, chapter and district memberships and subscriptions.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dues are ineligible for reimbursement.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 and service contracts on equipment purchased with Perkins.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200"/>
              </a:spcBef>
              <a:buSzPts val="1100"/>
              <a:buNone/>
            </a:pPr>
            <a:r>
              <a:rPr lang="en" sz="1600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school CTE-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Prior Approval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3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177b2af44_3_6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f177b2af44_3_6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f177b2af44_3_6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f177b2af44_3_6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f177b2af44_3_647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Allowable Use of Funds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gf177b2af44_3_647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 (staff, no students)  (internal) – travel, professional development materials (no food or meals)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 (staff, no students) (external):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In-state and out-of- state mileage, meals, hotel, airfare, baggage, hotel, parking, registration.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evaluation development and administration (</a:t>
            </a:r>
            <a:r>
              <a:rPr lang="en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off contract salaries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PLTW equipment and supplies, if taught by a CTE PLTW- certified instructor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Rentals and leases (welding tanks, technology contracts)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Repair, service, and necessary maintenance of equipment purchased with Perkins to be kept in an efficient, operating condition.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Substitute pay for CTE personnel attending professional development.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32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177b2af44_3_6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f177b2af44_3_6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f177b2af44_3_6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f177b2af44_3_6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f177b2af44_3_673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Unallowable Costs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gf177b2af44_3_673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Alcoholic beverages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Capital expenditures</a:t>
            </a:r>
            <a:endParaRPr sz="17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Commencement and convocation costs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Consumable items for classroom operations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Paper, CO2 cartridges, batteries, toner, food, 3D printer cartridges, varnish, wood, shelving, storage, welding gas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 or “petty cash” funds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Fines and penalties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drinks for summer camps or for district professional development advisory meetings.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177b2af44_3_6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f177b2af44_3_6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f177b2af44_3_6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f177b2af44_3_6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f177b2af44_3_683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Unallowable Costs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gf177b2af44_3_683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classroom furnishings are ineligible for reimbursement (supplanting).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assumes responsibility for: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ables, chairs (including mobile chairs with casters), desks, ergonomic workspaces, sectionals end-tables, carpet, area rugs.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whiteboard desks and tables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Storage, bins, totes, shelving and lockers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➔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 will not be approved as “equipment.”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f177b2af44_3_6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f177b2af44_3_6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f177b2af44_3_6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gf177b2af44_3_6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f177b2af44_3_69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Unallowable Costs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gf177b2af44_3_694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Gifts, door prizes, etc.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dues and memberships to professional organizations (ACTE, IACTE)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Insurance</a:t>
            </a:r>
            <a:endParaRPr sz="17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 and other financial costs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retained by students (uniforms, jump drives, tools)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Meals, banquets, tickets to sporting events, entertainment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f177b2af44_3_7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f177b2af44_3_7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f177b2af44_3_7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gf177b2af44_3_7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f177b2af44_3_70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Unallowable Costs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gf177b2af44_3_704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➔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 Marketable Certifications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Certification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credit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Continuing education units (CEU)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OSHA train-the-trainer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PLTW certification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Perkins may be used for travel reimbursement in limited cases. Seek prior approval.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f177b2af44_3_7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f177b2af44_3_7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f177b2af44_3_7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gf177b2af44_3_7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f177b2af44_3_71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9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Perkins Unallowable Costs</a:t>
            </a:r>
            <a:endParaRPr sz="19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gf177b2af44_3_714"/>
          <p:cNvSpPr txBox="1">
            <a:spLocks noGrp="1"/>
          </p:cNvSpPr>
          <p:nvPr>
            <p:ph type="body" idx="1"/>
          </p:nvPr>
        </p:nvSpPr>
        <p:spPr>
          <a:xfrm>
            <a:off x="100800" y="659976"/>
            <a:ext cx="8809800" cy="4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Promotional materials, such as t-shirts, pens, cups, key chains, etc.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activity costs, clubs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Textbooks for existing courses unless supplemental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Vehicles such as automobiles, trucks, buses, airplanes, boats, golf carts, snowmobiles, motorcycles, 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helicopters, gators. Electric vehicles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Prior Approval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226548937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f226548937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f226548937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f226548937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f226548937_0_0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FY 2024 Wrap-Up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f226548937_0_0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5">
                    <a:lumMod val="75000"/>
                  </a:schemeClr>
                </a:solidFill>
              </a:rPr>
              <a:t>Spend the 2024 allocation and submit claims. </a:t>
            </a:r>
            <a:endParaRPr sz="10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AutoNum type="alphaUcPeriod"/>
            </a:pPr>
            <a:r>
              <a:rPr lang="en" sz="1500" dirty="0">
                <a:solidFill>
                  <a:schemeClr val="accent5"/>
                </a:solidFill>
              </a:rPr>
              <a:t>Equipment and Supplies.  All purchases should be completed and claimed.</a:t>
            </a:r>
            <a:endParaRPr sz="1500" dirty="0">
              <a:solidFill>
                <a:schemeClr val="accent5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500"/>
              <a:buAutoNum type="alphaLcPeriod"/>
            </a:pPr>
            <a:r>
              <a:rPr lang="en" sz="1500" dirty="0">
                <a:solidFill>
                  <a:schemeClr val="accent5"/>
                </a:solidFill>
              </a:rPr>
              <a:t>Next claim due date is April 12 (15th).</a:t>
            </a:r>
            <a:endParaRPr sz="1500" dirty="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AutoNum type="alphaUcPeriod"/>
            </a:pPr>
            <a:r>
              <a:rPr lang="en" sz="1500" dirty="0">
                <a:solidFill>
                  <a:schemeClr val="accent5"/>
                </a:solidFill>
              </a:rPr>
              <a:t>Purchased Services, Salaries and off contract stipends </a:t>
            </a:r>
            <a:endParaRPr sz="1500" dirty="0"/>
          </a:p>
          <a:p>
            <a:pPr marL="1828800" lvl="3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"/>
              <a:buAutoNum type="arabicPeriod"/>
            </a:pPr>
            <a:r>
              <a:rPr lang="en" sz="1500" dirty="0">
                <a:solidFill>
                  <a:srgbClr val="FF0000"/>
                </a:solidFill>
              </a:rPr>
              <a:t>Final claim due date July 15, 2024.</a:t>
            </a:r>
            <a:endParaRPr sz="1500" dirty="0"/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" name="Google Shape;477;p8"/>
          <p:cNvGraphicFramePr/>
          <p:nvPr>
            <p:extLst>
              <p:ext uri="{D42A27DB-BD31-4B8C-83A1-F6EECF244321}">
                <p14:modId xmlns:p14="http://schemas.microsoft.com/office/powerpoint/2010/main" val="3756677938"/>
              </p:ext>
            </p:extLst>
          </p:nvPr>
        </p:nvGraphicFramePr>
        <p:xfrm>
          <a:off x="75463" y="673838"/>
          <a:ext cx="9028500" cy="3925550"/>
        </p:xfrm>
        <a:graphic>
          <a:graphicData uri="http://schemas.openxmlformats.org/drawingml/2006/table">
            <a:tbl>
              <a:tblPr firstRow="1">
                <a:noFill/>
                <a:tableStyleId>{448526D1-DB10-46D0-B758-3E135C450BE8}</a:tableStyleId>
              </a:tblPr>
              <a:tblGrid>
                <a:gridCol w="43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3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/>
                        <a:t>Cost Principles EDGAR 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600" i="1" u="sng" strike="noStrike" cap="none">
                          <a:solidFill>
                            <a:schemeClr val="dk1"/>
                          </a:solidFill>
                        </a:rPr>
                        <a:t>Allowable</a:t>
                      </a:r>
                      <a:r>
                        <a:rPr lang="en" sz="1600" u="sng" strike="noStrike" cap="none">
                          <a:solidFill>
                            <a:schemeClr val="dk1"/>
                          </a:solidFill>
                        </a:rPr>
                        <a:t>: </a:t>
                      </a:r>
                      <a:endParaRPr sz="1600" u="sng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Meets the specific purposes of the grant. (Ultrasound equipment for livestock)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i="1" u="sng" strike="noStrike" cap="none" dirty="0">
                          <a:solidFill>
                            <a:schemeClr val="dk1"/>
                          </a:solidFill>
                        </a:rPr>
                        <a:t>Reasonable: </a:t>
                      </a:r>
                      <a:endParaRPr sz="1600" i="1" u="sng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Would a prudent person pay this amount for this item or $70 </a:t>
                      </a:r>
                      <a:r>
                        <a:rPr lang="en-US" sz="1400" u="none" strike="noStrike" cap="none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dollar taxi ride for dinner at the end of a conference day</a:t>
                      </a:r>
                      <a:r>
                        <a:rPr lang="en" sz="1400" u="none" strike="noStrike" cap="none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? </a:t>
                      </a:r>
                      <a:r>
                        <a:rPr lang="en" sz="1200" u="none" strike="noStrike" cap="none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CFR 200, Subpart E</a:t>
                      </a:r>
                      <a:r>
                        <a:rPr lang="en" sz="1200" u="none" strike="noStrike" cap="none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200" u="none" strike="noStrike" cap="none" dirty="0">
                        <a:solidFill>
                          <a:srgbClr val="0000FF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A cost is reasonable if, in its nature and amount, it does not exceed that which would be incurred by a prudent person under the circumstances prevailing at the time the decision was made to incur the cost. </a:t>
                      </a:r>
                      <a:r>
                        <a:rPr lang="en" sz="1200" u="none" strike="noStrike" cap="none" dirty="0">
                          <a:solidFill>
                            <a:srgbClr val="0000FF"/>
                          </a:solidFill>
                          <a:highlight>
                            <a:schemeClr val="lt1"/>
                          </a:highlight>
                          <a:uFill>
                            <a:noFill/>
                          </a:u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 CFR 200, Subpart E</a:t>
                      </a:r>
                      <a:r>
                        <a:rPr lang="en" sz="1200" u="none" strike="noStrike" cap="none" dirty="0">
                          <a:solidFill>
                            <a:srgbClr val="0000FF"/>
                          </a:solidFill>
                          <a:highlight>
                            <a:schemeClr val="lt1"/>
                          </a:highligh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400" u="none" strike="noStrike" cap="none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i="1" u="sng" strike="noStrike" cap="none" dirty="0">
                          <a:solidFill>
                            <a:schemeClr val="dk1"/>
                          </a:solidFill>
                        </a:rPr>
                        <a:t>Necessary</a:t>
                      </a:r>
                      <a:r>
                        <a:rPr lang="en" sz="1600" u="sng" strike="noStrike" cap="none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u="none" strike="noStrike" cap="none" dirty="0">
                          <a:solidFill>
                            <a:schemeClr val="dk1"/>
                          </a:solidFill>
                        </a:rPr>
                        <a:t>Would the program exist without the purchase? Can a reasonable argument be made that the program would close without a whiteboard, TV, storage, ultrasound, smartphone, next generation technology?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8" name="Google Shape;478;p8"/>
          <p:cNvSpPr txBox="1"/>
          <p:nvPr/>
        </p:nvSpPr>
        <p:spPr>
          <a:xfrm>
            <a:off x="75475" y="86075"/>
            <a:ext cx="89424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Federal Cost Principles</a:t>
            </a: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90285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"/>
          <p:cNvSpPr txBox="1"/>
          <p:nvPr/>
        </p:nvSpPr>
        <p:spPr>
          <a:xfrm>
            <a:off x="-10750" y="4946375"/>
            <a:ext cx="51615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National Association for Career &amp; Technical Education Information, Tom Cooley &amp; Tristan Londre, May 13, 2019.</a:t>
            </a:r>
            <a:endParaRPr sz="800" b="0" i="0" u="none" strike="noStrike" cap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ed063f6584_0_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ed063f6584_0_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ed063f6584_0_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ged063f6584_0_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ed063f6584_0_9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To determine eligibility</a:t>
            </a:r>
            <a:r>
              <a:rPr lang="en" sz="2400" dirty="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and due diligence processes:</a:t>
            </a:r>
            <a:endParaRPr sz="2400" b="0" i="0" u="none" strike="noStrike" cap="none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ged063f6584_0_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475" y="659975"/>
            <a:ext cx="8809800" cy="4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b="1">
              <a:solidFill>
                <a:schemeClr val="accent5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512" name="Google Shape;512;ged063f6584_0_94"/>
          <p:cNvSpPr txBox="1"/>
          <p:nvPr/>
        </p:nvSpPr>
        <p:spPr>
          <a:xfrm>
            <a:off x="75475" y="857250"/>
            <a:ext cx="9068400" cy="401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this meet a due diligence standard for monitoring or an OCTAE visit?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district purchase for non-CTE students?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meet or exceed industry standards?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this purchased with Perkins </a:t>
            </a:r>
            <a:r>
              <a:rPr lang="en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non-federal funds? (co-mingling) - 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District and Perkins</a:t>
            </a:r>
            <a:endParaRPr sz="1500" b="0" i="1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this adequately inventoried? - Funding Source -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Federally owned property location</a:t>
            </a:r>
            <a:endParaRPr sz="1500" b="0" i="1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have a 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process 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adequate monitoring and are at high risk for theft, loss, or damage?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we have a 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process for check-out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we purchase  a 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maintenance or service plan?</a:t>
            </a:r>
            <a:endParaRPr sz="1500" b="0" i="1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Certifications – </a:t>
            </a:r>
            <a:r>
              <a:rPr lang="en" sz="15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eligible for students</a:t>
            </a:r>
            <a:r>
              <a:rPr lang="en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ineligible for Perkins staff, instructors, advisors.</a:t>
            </a: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28697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28697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28697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650" y="3124926"/>
            <a:ext cx="1040100" cy="10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5"/>
          <p:cNvSpPr txBox="1"/>
          <p:nvPr/>
        </p:nvSpPr>
        <p:spPr>
          <a:xfrm>
            <a:off x="1242300" y="4088825"/>
            <a:ext cx="22248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1" i="0" u="none" strike="noStrike" cap="none" dirty="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Iowa Department of Education</a:t>
            </a:r>
            <a:endParaRPr sz="1050" b="1" i="0" u="none" strike="noStrike" cap="none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50"/>
            </a:pPr>
            <a:r>
              <a:rPr lang="en-US" sz="1050" dirty="0">
                <a:solidFill>
                  <a:schemeClr val="dk1"/>
                </a:solidFill>
                <a:highlight>
                  <a:srgbClr val="FFFFFF"/>
                </a:highlight>
              </a:rPr>
              <a:t>Bureau of Community Colleges and Postsecondary Readiness</a:t>
            </a:r>
            <a:endParaRPr lang="en" sz="1050" b="0" i="0" u="none" strike="noStrike" cap="none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 dirty="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Grimes State Office Building</a:t>
            </a:r>
            <a:endParaRPr sz="1050" b="0" i="0" u="none" strike="noStrike" cap="none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 dirty="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400 E 14th St</a:t>
            </a:r>
            <a:endParaRPr sz="1050" b="0" i="0" u="none" strike="noStrike" cap="none" dirty="0">
              <a:solidFill>
                <a:srgbClr val="55555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 b="0" i="0" u="none" strike="noStrike" cap="none" dirty="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 Moines, IA 50319-0146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200" y="3528300"/>
            <a:ext cx="22098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5"/>
          <p:cNvSpPr txBox="1"/>
          <p:nvPr/>
        </p:nvSpPr>
        <p:spPr>
          <a:xfrm>
            <a:off x="2783500" y="754775"/>
            <a:ext cx="36357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Amy Vybiral MS Ed</a:t>
            </a:r>
            <a:endParaRPr sz="1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Consultant</a:t>
            </a:r>
            <a:endParaRPr sz="1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amy.vybiral@iowa.gov</a:t>
            </a:r>
            <a:endParaRPr sz="1400" b="0" i="0" u="none" strike="noStrike" cap="none" dirty="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Bureau of Career and Technical Education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Iowa Department of Education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Rev.</a:t>
            </a:r>
            <a:r>
              <a:rPr lang="en" sz="800"/>
              <a:t>3/13-2024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b86aab01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6b86aab01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6b86aab01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26b86aab01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6b86aab013_0_0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Budgets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g26b86aab013_0_0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2025 Budgets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Released March 13, 2025</a:t>
            </a:r>
            <a:endParaRPr dirty="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Determine purchases based on CLNA outcomes.</a:t>
            </a:r>
            <a:endParaRPr dirty="0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Intentional alignment of purchases with Perkins Activities and CLNA Outcomes</a:t>
            </a:r>
            <a:endParaRPr dirty="0"/>
          </a:p>
          <a:p>
            <a:pPr marL="182880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Iowa </a:t>
            </a:r>
            <a:r>
              <a:rPr lang="en" b="1" strike="sngStrike" dirty="0">
                <a:solidFill>
                  <a:schemeClr val="accent4"/>
                </a:solidFill>
              </a:rPr>
              <a:t>Service</a:t>
            </a:r>
            <a:r>
              <a:rPr lang="en" strike="sngStrike" dirty="0"/>
              <a:t> </a:t>
            </a:r>
            <a:r>
              <a:rPr lang="en" dirty="0"/>
              <a:t>Areas are now Iowa </a:t>
            </a:r>
            <a:r>
              <a:rPr lang="en" b="1" dirty="0">
                <a:solidFill>
                  <a:schemeClr val="accent4"/>
                </a:solidFill>
              </a:rPr>
              <a:t>Content</a:t>
            </a:r>
            <a:r>
              <a:rPr lang="en" dirty="0"/>
              <a:t> Areas</a:t>
            </a:r>
            <a:endParaRPr dirty="0"/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dirty="0"/>
          </a:p>
        </p:txBody>
      </p:sp>
      <p:sp>
        <p:nvSpPr>
          <p:cNvPr id="90" name="Google Shape;90;g26b86aab013_0_0"/>
          <p:cNvSpPr txBox="1"/>
          <p:nvPr/>
        </p:nvSpPr>
        <p:spPr>
          <a:xfrm>
            <a:off x="451025" y="2487350"/>
            <a:ext cx="3946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Perkins Activities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Career Exploration and Development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Professional Development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CTE Development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Integration of Academic Skills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Implementation of CTE Programs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Development and Implement Evaluations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1" name="Google Shape;91;g26b86aab013_0_0"/>
          <p:cNvSpPr txBox="1"/>
          <p:nvPr/>
        </p:nvSpPr>
        <p:spPr>
          <a:xfrm>
            <a:off x="4888250" y="2452650"/>
            <a:ext cx="3946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CLNA Elements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Student Performance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Size, Scope, and Quality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Labor Market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Teacher Recruitment, Retention, and Training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Equity and Access (progress toward)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n" sz="1200">
                <a:solidFill>
                  <a:schemeClr val="dk2"/>
                </a:solidFill>
              </a:rPr>
              <a:t>Safety in CTE Programs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6b86aab013_0_9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 Template</a:t>
            </a: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83520"/>
            <a:ext cx="9143975" cy="2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6b86aab013_0_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55793"/>
            <a:ext cx="9143998" cy="36319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20041-B63B-41A5-BC98-FDBCE5EBC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b86aab013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6b86aab013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6b86aab013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6b86aab013_0_21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 Menu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26b86aab013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14" name="Google Shape;114;g26b86aab013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926"/>
            <a:ext cx="9144001" cy="44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6b86aab013_0_43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Reference Perkins Activities One through Six, CTSO and Admin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25" name="Google Shape;125;g26b86aab013_0_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70816"/>
            <a:ext cx="9144000" cy="330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b86aab013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6b86aab013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6b86aab013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26b86aab013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6b86aab013_0_54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Align Activity with Appropriate CLNA Element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g26b86aab013_0_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0" y="1201125"/>
            <a:ext cx="8839196" cy="386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6b86aab013_0_54"/>
          <p:cNvSpPr txBox="1"/>
          <p:nvPr/>
        </p:nvSpPr>
        <p:spPr>
          <a:xfrm>
            <a:off x="240888" y="785625"/>
            <a:ext cx="866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</a:rPr>
              <a:t>Red aligns best. </a:t>
            </a:r>
            <a:r>
              <a:rPr lang="en" sz="1300" b="1">
                <a:solidFill>
                  <a:schemeClr val="accent4"/>
                </a:solidFill>
              </a:rPr>
              <a:t>All are possible choices. </a:t>
            </a:r>
            <a:r>
              <a:rPr lang="en" sz="1100" b="1">
                <a:solidFill>
                  <a:schemeClr val="accent4"/>
                </a:solidFill>
              </a:rPr>
              <a:t>No Element choices are incorrect.</a:t>
            </a:r>
            <a:endParaRPr sz="11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b86aab013_0_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750" y="659975"/>
            <a:ext cx="6429900" cy="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6b86aab013_0_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1743" y="659975"/>
            <a:ext cx="1358100" cy="7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6b86aab013_0_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2998" y="659975"/>
            <a:ext cx="1040100" cy="76500"/>
          </a:xfrm>
          <a:prstGeom prst="rect">
            <a:avLst/>
          </a:prstGeom>
          <a:solidFill>
            <a:srgbClr val="A3D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6b86aab013_0_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37" y="4707026"/>
            <a:ext cx="3480325" cy="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6b86aab013_0_65"/>
          <p:cNvSpPr txBox="1"/>
          <p:nvPr/>
        </p:nvSpPr>
        <p:spPr>
          <a:xfrm>
            <a:off x="100800" y="-76525"/>
            <a:ext cx="8942400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0" i="0" u="none" strike="noStrike" cap="non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accent5"/>
                </a:solidFill>
              </a:rPr>
              <a:t>2025 Budget Purchases and Data Driven Decisions</a:t>
            </a: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26b86aab013_0_65"/>
          <p:cNvSpPr txBox="1">
            <a:spLocks noGrp="1"/>
          </p:cNvSpPr>
          <p:nvPr>
            <p:ph type="body" idx="1"/>
          </p:nvPr>
        </p:nvSpPr>
        <p:spPr>
          <a:xfrm>
            <a:off x="100800" y="659975"/>
            <a:ext cx="88098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/>
              <a:t>Make data and needs based decisions. Include outcomes in the budget template for ease of access.</a:t>
            </a:r>
            <a:endParaRPr sz="12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pic>
        <p:nvPicPr>
          <p:cNvPr id="147" name="Google Shape;147;g26b86aab013_0_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076" y="973200"/>
            <a:ext cx="6977251" cy="37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2402</Words>
  <Application>Microsoft Office PowerPoint</Application>
  <PresentationFormat>On-screen Show (16:9)</PresentationFormat>
  <Paragraphs>433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Roboto Light</vt:lpstr>
      <vt:lpstr>Times New Roman</vt:lpstr>
      <vt:lpstr>Corbel</vt:lpstr>
      <vt:lpstr>Roboto</vt:lpstr>
      <vt:lpstr>Roboto Medium</vt:lpstr>
      <vt:lpstr>Arial</vt:lpstr>
      <vt:lpstr>Verdana</vt:lpstr>
      <vt:lpstr>Calibri</vt:lpstr>
      <vt:lpstr>Courier New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Vybiral, Amy [IDOE]</dc:creator>
  <cp:lastModifiedBy>Albers, Lisa [IDOE]</cp:lastModifiedBy>
  <cp:revision>6</cp:revision>
  <dcterms:modified xsi:type="dcterms:W3CDTF">2024-03-15T22:47:52Z</dcterms:modified>
</cp:coreProperties>
</file>