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37F4B1-D435-40AA-8E08-20B310426DC7}">
  <a:tblStyle styleId="{9337F4B1-D435-40AA-8E08-20B310426DC7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805C55D-3C88-4238-9E94-9D5ACD87AE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 snapToGrid="0">
      <p:cViewPr varScale="1">
        <p:scale>
          <a:sx n="140" d="100"/>
          <a:sy n="140" d="100"/>
        </p:scale>
        <p:origin x="13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0fb017df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0fb017df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110c7ebc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4110c7ebc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0fb017df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0fb017df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110c7e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110c7e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110c7ebcc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110c7ebcc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Check-ins (system and practice)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Tier 2: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District determines coach for T2 practice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AEA determines who does systems check-in (AEA admin, SI, AEA designee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104c283b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4104c283b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110c7ebc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4110c7ebc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110c7ebc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110c7ebc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110c7ebc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110c7ebc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110c7ebcc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4110c7ebcc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1130240" y="841772"/>
            <a:ext cx="80139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B"/>
              </a:buClr>
              <a:buSzPts val="3600"/>
              <a:buFont typeface="Arial"/>
              <a:buNone/>
              <a:defRPr sz="3600" b="1">
                <a:solidFill>
                  <a:srgbClr val="002A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134140" y="2701528"/>
            <a:ext cx="801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0" y="0"/>
            <a:ext cx="1084500" cy="5143500"/>
          </a:xfrm>
          <a:prstGeom prst="rect">
            <a:avLst/>
          </a:prstGeom>
          <a:solidFill>
            <a:srgbClr val="002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1084521" y="0"/>
            <a:ext cx="45600" cy="5143500"/>
          </a:xfrm>
          <a:prstGeom prst="rect">
            <a:avLst/>
          </a:prstGeom>
          <a:solidFill>
            <a:srgbClr val="FDE2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28" y="4125432"/>
            <a:ext cx="868313" cy="8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1483242" y="4693662"/>
            <a:ext cx="4153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2A4B"/>
                </a:solidFill>
                <a:latin typeface="Arial"/>
                <a:ea typeface="Arial"/>
                <a:cs typeface="Arial"/>
                <a:sym typeface="Arial"/>
              </a:rPr>
              <a:t>Iowa Department of Education</a:t>
            </a:r>
            <a:endParaRPr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3748202" y="-2365964"/>
            <a:ext cx="1647600" cy="9144000"/>
          </a:xfrm>
          <a:prstGeom prst="rect">
            <a:avLst/>
          </a:prstGeom>
          <a:solidFill>
            <a:srgbClr val="002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1400"/>
          </a:p>
        </p:txBody>
      </p:sp>
      <p:sp>
        <p:nvSpPr>
          <p:cNvPr id="62" name="Google Shape;62;p15"/>
          <p:cNvSpPr/>
          <p:nvPr/>
        </p:nvSpPr>
        <p:spPr>
          <a:xfrm rot="5400000">
            <a:off x="4554903" y="-1524992"/>
            <a:ext cx="34200" cy="9144000"/>
          </a:xfrm>
          <a:prstGeom prst="rect">
            <a:avLst/>
          </a:prstGeom>
          <a:solidFill>
            <a:srgbClr val="FDE2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3888" y="1525772"/>
            <a:ext cx="7886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3888" y="2610874"/>
            <a:ext cx="7886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262200" cy="5143500"/>
          </a:xfrm>
          <a:prstGeom prst="rect">
            <a:avLst/>
          </a:prstGeom>
          <a:solidFill>
            <a:srgbClr val="002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262270" y="0"/>
            <a:ext cx="45600" cy="5143500"/>
          </a:xfrm>
          <a:prstGeom prst="rect">
            <a:avLst/>
          </a:prstGeom>
          <a:solidFill>
            <a:srgbClr val="FDE2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363279" y="4799987"/>
            <a:ext cx="4153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2A4B"/>
                </a:solidFill>
                <a:latin typeface="Arial"/>
                <a:ea typeface="Arial"/>
                <a:cs typeface="Arial"/>
                <a:sym typeface="Arial"/>
              </a:rPr>
              <a:t>Iowa Department of Education</a:t>
            </a:r>
            <a:endParaRPr sz="1400"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B"/>
              </a:buClr>
              <a:buSzPts val="3600"/>
              <a:buFont typeface="Arial"/>
              <a:buNone/>
              <a:defRPr sz="3600" b="1">
                <a:solidFill>
                  <a:srgbClr val="002A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494400"/>
          </a:xfrm>
          <a:prstGeom prst="rect">
            <a:avLst/>
          </a:prstGeom>
          <a:solidFill>
            <a:srgbClr val="002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0" y="494414"/>
            <a:ext cx="9144000" cy="34200"/>
          </a:xfrm>
          <a:prstGeom prst="rect">
            <a:avLst/>
          </a:prstGeom>
          <a:solidFill>
            <a:srgbClr val="FDE2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50" y="8907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  <a:defRPr sz="36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8650" y="696433"/>
            <a:ext cx="7886700" cy="3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9144000" cy="1070400"/>
          </a:xfrm>
          <a:prstGeom prst="rect">
            <a:avLst/>
          </a:prstGeom>
          <a:solidFill>
            <a:srgbClr val="002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0" y="1053372"/>
            <a:ext cx="9144000" cy="34200"/>
          </a:xfrm>
          <a:prstGeom prst="rect">
            <a:avLst/>
          </a:prstGeom>
          <a:solidFill>
            <a:srgbClr val="FDE2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89075"/>
            <a:ext cx="78867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  <a:defRPr sz="36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282390"/>
            <a:ext cx="78867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1"/>
          <p:cNvCxnSpPr/>
          <p:nvPr/>
        </p:nvCxnSpPr>
        <p:spPr>
          <a:xfrm>
            <a:off x="1047127" y="1816100"/>
            <a:ext cx="70557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973836" y="1920240"/>
            <a:ext cx="35388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4636008" y="1920240"/>
            <a:ext cx="35388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ing Only">
  <p:cSld name="1_Heading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F4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762000" y="171450"/>
            <a:ext cx="8077200" cy="4002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4064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400" b="1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Only">
  <p:cSld name="Heading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762000" y="285750"/>
            <a:ext cx="8077200" cy="4002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4064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400" b="1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7" name="Google Shape;117;p25"/>
          <p:cNvCxnSpPr/>
          <p:nvPr/>
        </p:nvCxnSpPr>
        <p:spPr>
          <a:xfrm>
            <a:off x="1047127" y="1816100"/>
            <a:ext cx="70557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ctrTitle"/>
          </p:nvPr>
        </p:nvSpPr>
        <p:spPr>
          <a:xfrm>
            <a:off x="2650436" y="0"/>
            <a:ext cx="62121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ubTitle" idx="1"/>
          </p:nvPr>
        </p:nvSpPr>
        <p:spPr>
          <a:xfrm>
            <a:off x="3127511" y="1948069"/>
            <a:ext cx="57348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1616764" y="1"/>
            <a:ext cx="7089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>
            <a:off x="1616764" y="1095374"/>
            <a:ext cx="70899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1"/>
          </p:nvPr>
        </p:nvSpPr>
        <p:spPr>
          <a:xfrm>
            <a:off x="669599" y="1161481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2"/>
          </p:nvPr>
        </p:nvSpPr>
        <p:spPr>
          <a:xfrm>
            <a:off x="669599" y="1779415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nner 1">
  <p:cSld name="BLANK_3_1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35"/>
          <p:cNvGraphicFramePr/>
          <p:nvPr/>
        </p:nvGraphicFramePr>
        <p:xfrm>
          <a:off x="-2" y="-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{9337F4B1-D435-40AA-8E08-20B310426DC7}</a:tableStyleId>
              </a:tblPr>
              <a:tblGrid>
                <a:gridCol w="2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4F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8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9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7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6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0" name="Google Shape;150;p35"/>
          <p:cNvSpPr/>
          <p:nvPr/>
        </p:nvSpPr>
        <p:spPr>
          <a:xfrm>
            <a:off x="0" y="98250"/>
            <a:ext cx="8966700" cy="64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5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85075" y="205100"/>
            <a:ext cx="8244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291950" y="871175"/>
            <a:ext cx="8674800" cy="4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45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ctrTitle"/>
          </p:nvPr>
        </p:nvSpPr>
        <p:spPr>
          <a:xfrm>
            <a:off x="1180840" y="867072"/>
            <a:ext cx="8013900" cy="1790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" sz="2600">
                <a:solidFill>
                  <a:srgbClr val="012A56"/>
                </a:solidFill>
              </a:rPr>
              <a:t>IDEA-Differentiated Accountability (IDEA-DA)</a:t>
            </a:r>
            <a:endParaRPr sz="2600">
              <a:solidFill>
                <a:srgbClr val="012A5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" sz="2600">
                <a:solidFill>
                  <a:srgbClr val="012A56"/>
                </a:solidFill>
              </a:rPr>
              <a:t>2023-24 Activities</a:t>
            </a:r>
            <a:endParaRPr sz="2600">
              <a:solidFill>
                <a:srgbClr val="012A56"/>
              </a:solidFill>
            </a:endParaRPr>
          </a:p>
        </p:txBody>
      </p:sp>
      <p:sp>
        <p:nvSpPr>
          <p:cNvPr id="161" name="Google Shape;161;p37"/>
          <p:cNvSpPr txBox="1">
            <a:spLocks noGrp="1"/>
          </p:cNvSpPr>
          <p:nvPr>
            <p:ph type="subTitle" idx="1"/>
          </p:nvPr>
        </p:nvSpPr>
        <p:spPr>
          <a:xfrm>
            <a:off x="1134000" y="3597075"/>
            <a:ext cx="8010000" cy="90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66666"/>
                </a:solidFill>
              </a:rPr>
              <a:t>AEA System Statewide Special Education Network</a:t>
            </a:r>
            <a:endParaRPr sz="1800" b="1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6666"/>
                </a:solidFill>
              </a:rPr>
              <a:t>September 5, 2023</a:t>
            </a:r>
            <a:endParaRPr sz="1800" b="1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>
            <a:spLocks noGrp="1"/>
          </p:cNvSpPr>
          <p:nvPr>
            <p:ph type="title"/>
          </p:nvPr>
        </p:nvSpPr>
        <p:spPr>
          <a:xfrm>
            <a:off x="628650" y="89075"/>
            <a:ext cx="7886700" cy="31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 Supports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body" idx="1"/>
          </p:nvPr>
        </p:nvSpPr>
        <p:spPr>
          <a:xfrm>
            <a:off x="628650" y="696433"/>
            <a:ext cx="7886700" cy="393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 from the aggregate year will be shared as well as new data for the last reporting period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2286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 district data to determine focus on either 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1) Early literacy or 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2) Secondary Transition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2286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Must develop an implementation plan that includes professional learning &amp; submit a progress report</a:t>
            </a:r>
            <a:endParaRPr sz="2200"/>
          </a:p>
          <a:p>
            <a:pPr marL="2286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Everything else (DRP, FIT) is optional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628650" y="89075"/>
            <a:ext cx="7886700" cy="94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IDEA-DA Actions - Overview</a:t>
            </a:r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28650" y="1282400"/>
            <a:ext cx="8190900" cy="359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dirty="0"/>
              <a:t> Identify district support level needs</a:t>
            </a:r>
            <a:endParaRPr dirty="0"/>
          </a:p>
          <a:p>
            <a:pPr marL="742950" lvl="0" indent="-2476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Implementation Support Rubric (</a:t>
            </a:r>
            <a:r>
              <a:rPr lang="en" sz="2100" b="1" dirty="0"/>
              <a:t>ISR</a:t>
            </a:r>
            <a:r>
              <a:rPr lang="en" sz="2100" dirty="0"/>
              <a:t> - 3 yrs of data)</a:t>
            </a:r>
            <a:endParaRPr sz="2100" dirty="0"/>
          </a:p>
          <a:p>
            <a:pPr marL="742950" lvl="0" indent="-2476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DE reviews data and sets cut scores</a:t>
            </a:r>
            <a:endParaRPr sz="2100" dirty="0"/>
          </a:p>
          <a:p>
            <a:pPr marL="742950" lvl="0" indent="-2476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Districts assigned level</a:t>
            </a:r>
            <a:endParaRPr sz="2100" dirty="0"/>
          </a:p>
          <a:p>
            <a:pPr marL="742950" lvl="0" indent="-2476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dirty="0"/>
              <a:t>Districts notified in fall of assignment year</a:t>
            </a:r>
            <a:endParaRPr sz="2100" dirty="0"/>
          </a:p>
          <a:p>
            <a:pPr marL="514350" lvl="0" indent="-4953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dirty="0"/>
              <a:t>Districts complete </a:t>
            </a:r>
            <a:r>
              <a:rPr lang="en" b="1" dirty="0"/>
              <a:t>data review protocol</a:t>
            </a:r>
            <a:endParaRPr b="1" dirty="0"/>
          </a:p>
          <a:p>
            <a:pPr marL="514350" lvl="0" indent="-4953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dirty="0"/>
              <a:t>Districts develop a multi-year </a:t>
            </a:r>
            <a:r>
              <a:rPr lang="en" b="1" dirty="0"/>
              <a:t>implementation plan</a:t>
            </a:r>
            <a:endParaRPr b="1" dirty="0"/>
          </a:p>
          <a:p>
            <a:pPr marL="514350" lvl="0" indent="-4953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dirty="0"/>
              <a:t>Districts</a:t>
            </a:r>
            <a:r>
              <a:rPr lang="en" b="1" dirty="0"/>
              <a:t> </a:t>
            </a:r>
            <a:r>
              <a:rPr lang="en" dirty="0"/>
              <a:t>implement plan, including</a:t>
            </a:r>
            <a:r>
              <a:rPr lang="en" b="1" dirty="0"/>
              <a:t> engage</a:t>
            </a:r>
            <a:r>
              <a:rPr lang="en" dirty="0"/>
              <a:t> in professional learning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/>
          <p:nvPr/>
        </p:nvSpPr>
        <p:spPr>
          <a:xfrm>
            <a:off x="237323" y="1281875"/>
            <a:ext cx="6576150" cy="751800"/>
          </a:xfrm>
          <a:prstGeom prst="flowChartAlternateProcess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9"/>
          <p:cNvSpPr txBox="1"/>
          <p:nvPr/>
        </p:nvSpPr>
        <p:spPr>
          <a:xfrm>
            <a:off x="2290825" y="924575"/>
            <a:ext cx="2038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DESCRIPTION</a:t>
            </a:r>
            <a:endParaRPr sz="1800" b="1"/>
          </a:p>
        </p:txBody>
      </p:sp>
      <p:sp>
        <p:nvSpPr>
          <p:cNvPr id="174" name="Google Shape;174;p39"/>
          <p:cNvSpPr txBox="1"/>
          <p:nvPr/>
        </p:nvSpPr>
        <p:spPr>
          <a:xfrm>
            <a:off x="5011025" y="924575"/>
            <a:ext cx="1663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TIMELINE</a:t>
            </a:r>
            <a:endParaRPr sz="1800" b="1"/>
          </a:p>
        </p:txBody>
      </p:sp>
      <p:grpSp>
        <p:nvGrpSpPr>
          <p:cNvPr id="175" name="Google Shape;175;p39" descr="This slide shows a table with the IDEA-DA Actions for the three year timelin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32799" y="924575"/>
            <a:ext cx="8133626" cy="3853400"/>
            <a:chOff x="232799" y="924575"/>
            <a:chExt cx="8133626" cy="3853400"/>
          </a:xfrm>
        </p:grpSpPr>
        <p:grpSp>
          <p:nvGrpSpPr>
            <p:cNvPr id="176" name="Google Shape;176;p39"/>
            <p:cNvGrpSpPr/>
            <p:nvPr/>
          </p:nvGrpSpPr>
          <p:grpSpPr>
            <a:xfrm>
              <a:off x="232799" y="1313225"/>
              <a:ext cx="6565325" cy="720575"/>
              <a:chOff x="232799" y="1313225"/>
              <a:chExt cx="6565325" cy="720575"/>
            </a:xfrm>
          </p:grpSpPr>
          <p:sp>
            <p:nvSpPr>
              <p:cNvPr id="177" name="Google Shape;177;p39"/>
              <p:cNvSpPr txBox="1"/>
              <p:nvPr/>
            </p:nvSpPr>
            <p:spPr>
              <a:xfrm>
                <a:off x="232799" y="1344700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Support Rubric</a:t>
                </a:r>
                <a:endParaRPr sz="1600" b="1"/>
              </a:p>
            </p:txBody>
          </p:sp>
          <p:sp>
            <p:nvSpPr>
              <p:cNvPr id="178" name="Google Shape;178;p39"/>
              <p:cNvSpPr txBox="1"/>
              <p:nvPr/>
            </p:nvSpPr>
            <p:spPr>
              <a:xfrm>
                <a:off x="2118300" y="1313225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DE reviews data using ISR, assigns levels of support</a:t>
                </a:r>
                <a:endParaRPr sz="1600"/>
              </a:p>
            </p:txBody>
          </p:sp>
          <p:sp>
            <p:nvSpPr>
              <p:cNvPr id="179" name="Google Shape;179;p39"/>
              <p:cNvSpPr txBox="1"/>
              <p:nvPr/>
            </p:nvSpPr>
            <p:spPr>
              <a:xfrm>
                <a:off x="5011024" y="131322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Year 1 of Assignment Year</a:t>
                </a:r>
                <a:endParaRPr sz="1600"/>
              </a:p>
            </p:txBody>
          </p:sp>
          <p:grpSp>
            <p:nvGrpSpPr>
              <p:cNvPr id="180" name="Google Shape;180;p39"/>
              <p:cNvGrpSpPr/>
              <p:nvPr/>
            </p:nvGrpSpPr>
            <p:grpSpPr>
              <a:xfrm>
                <a:off x="19583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181" name="Google Shape;181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83" name="Google Shape;183;p39"/>
              <p:cNvGrpSpPr/>
              <p:nvPr/>
            </p:nvGrpSpPr>
            <p:grpSpPr>
              <a:xfrm>
                <a:off x="48958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184" name="Google Shape;184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6" name="Google Shape;186;p39"/>
            <p:cNvGrpSpPr/>
            <p:nvPr/>
          </p:nvGrpSpPr>
          <p:grpSpPr>
            <a:xfrm>
              <a:off x="237325" y="2195850"/>
              <a:ext cx="7217100" cy="751800"/>
              <a:chOff x="237325" y="2195850"/>
              <a:chExt cx="7217100" cy="751800"/>
            </a:xfrm>
          </p:grpSpPr>
          <p:sp>
            <p:nvSpPr>
              <p:cNvPr id="187" name="Google Shape;187;p39"/>
              <p:cNvSpPr/>
              <p:nvPr/>
            </p:nvSpPr>
            <p:spPr>
              <a:xfrm>
                <a:off x="237325" y="2195850"/>
                <a:ext cx="72171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9"/>
              <p:cNvSpPr txBox="1"/>
              <p:nvPr/>
            </p:nvSpPr>
            <p:spPr>
              <a:xfrm>
                <a:off x="309712" y="2227200"/>
                <a:ext cx="166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Data Review Protocol (DRP)</a:t>
                </a:r>
                <a:endParaRPr sz="1600" b="1"/>
              </a:p>
            </p:txBody>
          </p:sp>
          <p:sp>
            <p:nvSpPr>
              <p:cNvPr id="189" name="Google Shape;189;p39"/>
              <p:cNvSpPr txBox="1"/>
              <p:nvPr/>
            </p:nvSpPr>
            <p:spPr>
              <a:xfrm>
                <a:off x="2179900" y="2243475"/>
                <a:ext cx="2831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Data specific to DE Areas of Focus are reviewed</a:t>
                </a:r>
                <a:endParaRPr sz="1600"/>
              </a:p>
            </p:txBody>
          </p:sp>
          <p:sp>
            <p:nvSpPr>
              <p:cNvPr id="190" name="Google Shape;190;p39"/>
              <p:cNvSpPr txBox="1"/>
              <p:nvPr/>
            </p:nvSpPr>
            <p:spPr>
              <a:xfrm>
                <a:off x="5072624" y="224347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Spring, Year 1 - Fall, Year 2 </a:t>
                </a:r>
                <a:endParaRPr sz="1600"/>
              </a:p>
            </p:txBody>
          </p:sp>
          <p:grpSp>
            <p:nvGrpSpPr>
              <p:cNvPr id="191" name="Google Shape;191;p39"/>
              <p:cNvGrpSpPr/>
              <p:nvPr/>
            </p:nvGrpSpPr>
            <p:grpSpPr>
              <a:xfrm>
                <a:off x="19583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192" name="Google Shape;192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4" name="Google Shape;194;p39"/>
              <p:cNvGrpSpPr/>
              <p:nvPr/>
            </p:nvGrpSpPr>
            <p:grpSpPr>
              <a:xfrm>
                <a:off x="48958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195" name="Google Shape;195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" name="Google Shape;197;p39"/>
            <p:cNvGrpSpPr/>
            <p:nvPr/>
          </p:nvGrpSpPr>
          <p:grpSpPr>
            <a:xfrm>
              <a:off x="237325" y="3109700"/>
              <a:ext cx="7759200" cy="751800"/>
              <a:chOff x="237325" y="3109700"/>
              <a:chExt cx="7759200" cy="751800"/>
            </a:xfrm>
          </p:grpSpPr>
          <p:sp>
            <p:nvSpPr>
              <p:cNvPr id="198" name="Google Shape;198;p39"/>
              <p:cNvSpPr/>
              <p:nvPr/>
            </p:nvSpPr>
            <p:spPr>
              <a:xfrm>
                <a:off x="237325" y="3109700"/>
                <a:ext cx="77592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9"/>
              <p:cNvSpPr txBox="1"/>
              <p:nvPr/>
            </p:nvSpPr>
            <p:spPr>
              <a:xfrm>
                <a:off x="309700" y="3142375"/>
                <a:ext cx="1725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Plan</a:t>
                </a:r>
                <a:endParaRPr sz="1600" b="1"/>
              </a:p>
            </p:txBody>
          </p:sp>
          <p:sp>
            <p:nvSpPr>
              <p:cNvPr id="200" name="Google Shape;200;p39"/>
              <p:cNvSpPr txBox="1"/>
              <p:nvPr/>
            </p:nvSpPr>
            <p:spPr>
              <a:xfrm>
                <a:off x="2133600" y="3141050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Implementation plan developed and submitted</a:t>
                </a:r>
                <a:endParaRPr sz="1600"/>
              </a:p>
            </p:txBody>
          </p:sp>
          <p:sp>
            <p:nvSpPr>
              <p:cNvPr id="201" name="Google Shape;201;p39"/>
              <p:cNvSpPr txBox="1"/>
              <p:nvPr/>
            </p:nvSpPr>
            <p:spPr>
              <a:xfrm>
                <a:off x="5087824" y="3141050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Summer Year 1 -</a:t>
                </a:r>
                <a:endParaRPr sz="16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Winter Year 2</a:t>
                </a:r>
                <a:endParaRPr sz="1600"/>
              </a:p>
            </p:txBody>
          </p:sp>
          <p:grpSp>
            <p:nvGrpSpPr>
              <p:cNvPr id="202" name="Google Shape;202;p39"/>
              <p:cNvGrpSpPr/>
              <p:nvPr/>
            </p:nvGrpSpPr>
            <p:grpSpPr>
              <a:xfrm>
                <a:off x="19735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203" name="Google Shape;203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5" name="Google Shape;205;p39"/>
              <p:cNvGrpSpPr/>
              <p:nvPr/>
            </p:nvGrpSpPr>
            <p:grpSpPr>
              <a:xfrm>
                <a:off x="49110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206" name="Google Shape;206;p39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39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8" name="Google Shape;208;p39"/>
            <p:cNvGrpSpPr/>
            <p:nvPr/>
          </p:nvGrpSpPr>
          <p:grpSpPr>
            <a:xfrm>
              <a:off x="233000" y="924575"/>
              <a:ext cx="8133425" cy="3853400"/>
              <a:chOff x="233000" y="924575"/>
              <a:chExt cx="8133425" cy="3853400"/>
            </a:xfrm>
          </p:grpSpPr>
          <p:sp>
            <p:nvSpPr>
              <p:cNvPr id="209" name="Google Shape;209;p39"/>
              <p:cNvSpPr txBox="1"/>
              <p:nvPr/>
            </p:nvSpPr>
            <p:spPr>
              <a:xfrm>
                <a:off x="233000" y="924575"/>
                <a:ext cx="1725300" cy="35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/>
                  <a:t>ACTIVITY</a:t>
                </a:r>
                <a:endParaRPr sz="1800" b="1"/>
              </a:p>
            </p:txBody>
          </p:sp>
          <p:grpSp>
            <p:nvGrpSpPr>
              <p:cNvPr id="210" name="Google Shape;210;p39"/>
              <p:cNvGrpSpPr/>
              <p:nvPr/>
            </p:nvGrpSpPr>
            <p:grpSpPr>
              <a:xfrm>
                <a:off x="237325" y="4023550"/>
                <a:ext cx="8129100" cy="754425"/>
                <a:chOff x="237325" y="4023550"/>
                <a:chExt cx="8129100" cy="754425"/>
              </a:xfrm>
            </p:grpSpPr>
            <p:sp>
              <p:nvSpPr>
                <p:cNvPr id="211" name="Google Shape;211;p39"/>
                <p:cNvSpPr/>
                <p:nvPr/>
              </p:nvSpPr>
              <p:spPr>
                <a:xfrm>
                  <a:off x="237325" y="4026175"/>
                  <a:ext cx="8129100" cy="751800"/>
                </a:xfrm>
                <a:prstGeom prst="flowChartAlternateProcess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2" name="Google Shape;212;p39"/>
                <p:cNvGrpSpPr/>
                <p:nvPr/>
              </p:nvGrpSpPr>
              <p:grpSpPr>
                <a:xfrm>
                  <a:off x="309712" y="4023550"/>
                  <a:ext cx="6550012" cy="689100"/>
                  <a:chOff x="309712" y="4023550"/>
                  <a:chExt cx="6550012" cy="689100"/>
                </a:xfrm>
              </p:grpSpPr>
              <p:sp>
                <p:nvSpPr>
                  <p:cNvPr id="213" name="Google Shape;213;p39"/>
                  <p:cNvSpPr txBox="1"/>
                  <p:nvPr/>
                </p:nvSpPr>
                <p:spPr>
                  <a:xfrm>
                    <a:off x="309712" y="4023550"/>
                    <a:ext cx="1663800" cy="689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 b="1"/>
                      <a:t>Engage</a:t>
                    </a:r>
                    <a:endParaRPr sz="1600" b="1"/>
                  </a:p>
                </p:txBody>
              </p:sp>
              <p:sp>
                <p:nvSpPr>
                  <p:cNvPr id="214" name="Google Shape;214;p39"/>
                  <p:cNvSpPr txBox="1"/>
                  <p:nvPr/>
                </p:nvSpPr>
                <p:spPr>
                  <a:xfrm>
                    <a:off x="2050300" y="4023550"/>
                    <a:ext cx="2980500" cy="689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System and professional </a:t>
                    </a:r>
                    <a:endParaRPr sz="1600"/>
                  </a:p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learning activities completed</a:t>
                    </a:r>
                    <a:endParaRPr sz="1600"/>
                  </a:p>
                </p:txBody>
              </p:sp>
              <p:sp>
                <p:nvSpPr>
                  <p:cNvPr id="215" name="Google Shape;215;p39"/>
                  <p:cNvSpPr txBox="1"/>
                  <p:nvPr/>
                </p:nvSpPr>
                <p:spPr>
                  <a:xfrm>
                    <a:off x="5072624" y="4023550"/>
                    <a:ext cx="1787100" cy="689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Fall Year 2 -</a:t>
                    </a:r>
                    <a:endParaRPr sz="1600"/>
                  </a:p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Summer Year 3</a:t>
                    </a:r>
                    <a:endParaRPr sz="1600"/>
                  </a:p>
                </p:txBody>
              </p:sp>
              <p:grpSp>
                <p:nvGrpSpPr>
                  <p:cNvPr id="216" name="Google Shape;216;p39"/>
                  <p:cNvGrpSpPr/>
                  <p:nvPr/>
                </p:nvGrpSpPr>
                <p:grpSpPr>
                  <a:xfrm>
                    <a:off x="1958300" y="4176400"/>
                    <a:ext cx="76800" cy="383400"/>
                    <a:chOff x="3933550" y="5366125"/>
                    <a:chExt cx="76800" cy="383400"/>
                  </a:xfrm>
                </p:grpSpPr>
                <p:cxnSp>
                  <p:nvCxnSpPr>
                    <p:cNvPr id="217" name="Google Shape;217;p39"/>
                    <p:cNvCxnSpPr/>
                    <p:nvPr/>
                  </p:nvCxnSpPr>
                  <p:spPr>
                    <a:xfrm>
                      <a:off x="3959050" y="5366125"/>
                      <a:ext cx="51300" cy="1917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18" name="Google Shape;218;p39"/>
                    <p:cNvCxnSpPr/>
                    <p:nvPr/>
                  </p:nvCxnSpPr>
                  <p:spPr>
                    <a:xfrm flipH="1">
                      <a:off x="3933550" y="5557825"/>
                      <a:ext cx="76800" cy="1917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219" name="Google Shape;219;p39"/>
                  <p:cNvGrpSpPr/>
                  <p:nvPr/>
                </p:nvGrpSpPr>
                <p:grpSpPr>
                  <a:xfrm>
                    <a:off x="4895800" y="4176400"/>
                    <a:ext cx="76800" cy="383400"/>
                    <a:chOff x="3933550" y="5366125"/>
                    <a:chExt cx="76800" cy="383400"/>
                  </a:xfrm>
                </p:grpSpPr>
                <p:cxnSp>
                  <p:nvCxnSpPr>
                    <p:cNvPr id="220" name="Google Shape;220;p39"/>
                    <p:cNvCxnSpPr/>
                    <p:nvPr/>
                  </p:nvCxnSpPr>
                  <p:spPr>
                    <a:xfrm>
                      <a:off x="3959050" y="5366125"/>
                      <a:ext cx="51300" cy="1917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21" name="Google Shape;221;p39"/>
                    <p:cNvCxnSpPr/>
                    <p:nvPr/>
                  </p:nvCxnSpPr>
                  <p:spPr>
                    <a:xfrm flipH="1">
                      <a:off x="3933550" y="5557825"/>
                      <a:ext cx="76800" cy="1917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  <p:cxnSp>
            <p:nvCxnSpPr>
              <p:cNvPr id="222" name="Google Shape;222;p39"/>
              <p:cNvCxnSpPr>
                <a:stCxn id="179" idx="3"/>
                <a:endCxn id="187" idx="3"/>
              </p:cNvCxnSpPr>
              <p:nvPr/>
            </p:nvCxnSpPr>
            <p:spPr>
              <a:xfrm>
                <a:off x="6798124" y="1657775"/>
                <a:ext cx="656400" cy="914100"/>
              </a:xfrm>
              <a:prstGeom prst="curvedConnector3">
                <a:avLst>
                  <a:gd name="adj1" fmla="val 136262"/>
                </a:avLst>
              </a:prstGeom>
              <a:noFill/>
              <a:ln w="28575" cap="flat" cmpd="sng">
                <a:solidFill>
                  <a:srgbClr val="C27BA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23" name="Google Shape;223;p39"/>
              <p:cNvCxnSpPr>
                <a:stCxn id="187" idx="3"/>
                <a:endCxn id="198" idx="3"/>
              </p:cNvCxnSpPr>
              <p:nvPr/>
            </p:nvCxnSpPr>
            <p:spPr>
              <a:xfrm>
                <a:off x="7454425" y="2571750"/>
                <a:ext cx="542100" cy="913800"/>
              </a:xfrm>
              <a:prstGeom prst="curvedConnector3">
                <a:avLst>
                  <a:gd name="adj1" fmla="val 143926"/>
                </a:avLst>
              </a:prstGeom>
              <a:noFill/>
              <a:ln w="28575" cap="flat" cmpd="sng">
                <a:solidFill>
                  <a:srgbClr val="6D9EEB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24" name="Google Shape;224;p39"/>
              <p:cNvCxnSpPr>
                <a:stCxn id="198" idx="3"/>
                <a:endCxn id="211" idx="3"/>
              </p:cNvCxnSpPr>
              <p:nvPr/>
            </p:nvCxnSpPr>
            <p:spPr>
              <a:xfrm>
                <a:off x="7996525" y="3485600"/>
                <a:ext cx="369900" cy="916500"/>
              </a:xfrm>
              <a:prstGeom prst="curvedConnector3">
                <a:avLst>
                  <a:gd name="adj1" fmla="val 164376"/>
                </a:avLst>
              </a:prstGeom>
              <a:noFill/>
              <a:ln w="28575" cap="flat" cmpd="sng">
                <a:solidFill>
                  <a:srgbClr val="76A5A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25" name="Google Shape;225;p39"/>
              <p:cNvCxnSpPr>
                <a:stCxn id="211" idx="3"/>
                <a:endCxn id="179" idx="3"/>
              </p:cNvCxnSpPr>
              <p:nvPr/>
            </p:nvCxnSpPr>
            <p:spPr>
              <a:xfrm rot="10800000">
                <a:off x="6798025" y="1657675"/>
                <a:ext cx="1568400" cy="2744400"/>
              </a:xfrm>
              <a:prstGeom prst="curvedConnector3">
                <a:avLst>
                  <a:gd name="adj1" fmla="val -34526"/>
                </a:avLst>
              </a:prstGeom>
              <a:noFill/>
              <a:ln w="28575" cap="flat" cmpd="sng">
                <a:solidFill>
                  <a:srgbClr val="B4A7D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226" name="Google Shape;226;p39" descr="This slide describes 4 activities of IDEA-DA and timeline in a 3 year cycle.&#10;1.  Implementation Support rubric - DE reviews data using ISR, assigns levels of support.  Occurs in Fall, Year 1 (Assignment Year).&#10;2.  Data review protocol - data specific to DE areas of focus are reviewed.   Occurs Spring, Year 1 to Fall, Year 2.&#10;3.  Implementation plan- implementation plans are developed and submitted.  occurs Sumer Year 1 to Winter Year 2&#10;4.  Engage - System and professional learning activities completed - Fall Year 2 to Summer Year 3."/>
          <p:cNvSpPr txBox="1">
            <a:spLocks noGrp="1"/>
          </p:cNvSpPr>
          <p:nvPr>
            <p:ph type="body" idx="1"/>
          </p:nvPr>
        </p:nvSpPr>
        <p:spPr>
          <a:xfrm>
            <a:off x="84950" y="285750"/>
            <a:ext cx="8754300" cy="40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IDEA -DA Actions - 3 Year </a:t>
            </a:r>
            <a:r>
              <a:rPr lang="en" sz="2500"/>
              <a:t>Timeline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/>
          <p:nvPr/>
        </p:nvSpPr>
        <p:spPr>
          <a:xfrm>
            <a:off x="311700" y="2996093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28950" marR="744319" lvl="0" indent="-2971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</a:t>
            </a:r>
            <a:endParaRPr sz="1200"/>
          </a:p>
        </p:txBody>
      </p:sp>
      <p:sp>
        <p:nvSpPr>
          <p:cNvPr id="232" name="Google Shape;232;p40"/>
          <p:cNvSpPr/>
          <p:nvPr/>
        </p:nvSpPr>
        <p:spPr>
          <a:xfrm>
            <a:off x="311700" y="2328880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28950" marR="744319" lvl="0" indent="-2971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</a:t>
            </a:r>
            <a:endParaRPr sz="1200"/>
          </a:p>
        </p:txBody>
      </p:sp>
      <p:sp>
        <p:nvSpPr>
          <p:cNvPr id="233" name="Google Shape;233;p40"/>
          <p:cNvSpPr/>
          <p:nvPr/>
        </p:nvSpPr>
        <p:spPr>
          <a:xfrm>
            <a:off x="311700" y="3678397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0" marR="744319" lvl="0" indent="-2800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</a:t>
            </a:r>
            <a:endParaRPr sz="1200"/>
          </a:p>
        </p:txBody>
      </p:sp>
      <p:sp>
        <p:nvSpPr>
          <p:cNvPr id="234" name="Google Shape;234;p40"/>
          <p:cNvSpPr/>
          <p:nvPr/>
        </p:nvSpPr>
        <p:spPr>
          <a:xfrm>
            <a:off x="311700" y="4334447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28950" marR="744319" lvl="0" indent="-2971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</a:t>
            </a:r>
            <a:endParaRPr sz="1200"/>
          </a:p>
        </p:txBody>
      </p:sp>
      <p:sp>
        <p:nvSpPr>
          <p:cNvPr id="235" name="Google Shape;235;p40" descr="This slide describes that Levels of Support requirements for IDEA-DA."/>
          <p:cNvSpPr txBox="1">
            <a:spLocks noGrp="1"/>
          </p:cNvSpPr>
          <p:nvPr>
            <p:ph type="title"/>
          </p:nvPr>
        </p:nvSpPr>
        <p:spPr>
          <a:xfrm>
            <a:off x="311700" y="449821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1</a:t>
            </a:r>
            <a:endParaRPr dirty="0"/>
          </a:p>
        </p:txBody>
      </p:sp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2997800" y="449821"/>
            <a:ext cx="3220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2</a:t>
            </a:r>
            <a:endParaRPr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5616275" y="449821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3</a:t>
            </a:r>
            <a:endParaRPr/>
          </a:p>
        </p:txBody>
      </p:sp>
      <p:sp>
        <p:nvSpPr>
          <p:cNvPr id="238" name="Google Shape;238;p40" descr="This slide depicts 6 arrows stacked on top of each other.  Each arrow represents an IDEA-DA action, with the arrow pointing to the right.  It represents increased direction, accountability and support increasing from level 1 (far left of each arrow) to Level 3 (far right of the arrow.  Level 1 actions on this slide are: 1.  Select either area of focus, based on data.  2.  Recommended use of data review process.  3.  PL aligned to area of focus. 4.  May complete FIT/CSA.  5.  No check-in required. and 6.  Progress report required.  Level 3 actions are:  1.  Assigned area of focus. 2.  Required data review process.  3.  Participate in required PL.  4 Must complete FIT/CSA. 5.  1 time per month system check-in and 6.  Progress report is required."/>
          <p:cNvSpPr txBox="1"/>
          <p:nvPr/>
        </p:nvSpPr>
        <p:spPr>
          <a:xfrm>
            <a:off x="174525" y="154000"/>
            <a:ext cx="880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2CC"/>
                </a:highlight>
              </a:rPr>
              <a:t>Every district has an implementation plan</a:t>
            </a:r>
            <a:r>
              <a:rPr lang="en">
                <a:highlight>
                  <a:srgbClr val="FFF2CC"/>
                </a:highlight>
              </a:rPr>
              <a:t>; </a:t>
            </a:r>
            <a:endParaRPr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of direction, accountability and support increases from Level 1 to Level 3</a:t>
            </a:r>
            <a:endParaRPr/>
          </a:p>
        </p:txBody>
      </p:sp>
      <p:sp>
        <p:nvSpPr>
          <p:cNvPr id="239" name="Google Shape;239;p40"/>
          <p:cNvSpPr/>
          <p:nvPr/>
        </p:nvSpPr>
        <p:spPr>
          <a:xfrm>
            <a:off x="309947" y="1687876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74431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endParaRPr sz="1200"/>
          </a:p>
        </p:txBody>
      </p:sp>
      <p:sp>
        <p:nvSpPr>
          <p:cNvPr id="240" name="Google Shape;240;p40"/>
          <p:cNvSpPr/>
          <p:nvPr/>
        </p:nvSpPr>
        <p:spPr>
          <a:xfrm>
            <a:off x="311700" y="1020408"/>
            <a:ext cx="8808600" cy="667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74431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endParaRPr sz="1200"/>
          </a:p>
        </p:txBody>
      </p:sp>
      <p:grpSp>
        <p:nvGrpSpPr>
          <p:cNvPr id="241" name="Google Shape;241;p40"/>
          <p:cNvGrpSpPr/>
          <p:nvPr/>
        </p:nvGrpSpPr>
        <p:grpSpPr>
          <a:xfrm>
            <a:off x="343377" y="1114241"/>
            <a:ext cx="8421573" cy="3827273"/>
            <a:chOff x="343377" y="1114241"/>
            <a:chExt cx="8421573" cy="3827273"/>
          </a:xfrm>
        </p:grpSpPr>
        <p:grpSp>
          <p:nvGrpSpPr>
            <p:cNvPr id="242" name="Google Shape;242;p40"/>
            <p:cNvGrpSpPr/>
            <p:nvPr/>
          </p:nvGrpSpPr>
          <p:grpSpPr>
            <a:xfrm>
              <a:off x="351700" y="2411259"/>
              <a:ext cx="8397761" cy="538165"/>
              <a:chOff x="351700" y="2411259"/>
              <a:chExt cx="8397761" cy="538165"/>
            </a:xfrm>
          </p:grpSpPr>
          <p:sp>
            <p:nvSpPr>
              <p:cNvPr id="243" name="Google Shape;243;p40"/>
              <p:cNvSpPr txBox="1"/>
              <p:nvPr/>
            </p:nvSpPr>
            <p:spPr>
              <a:xfrm>
                <a:off x="3020261" y="2423366"/>
                <a:ext cx="3021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PL aligned to Area of Focus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w/ required monthly coaching</a:t>
                </a:r>
                <a:endParaRPr sz="1200"/>
              </a:p>
            </p:txBody>
          </p:sp>
          <p:sp>
            <p:nvSpPr>
              <p:cNvPr id="244" name="Google Shape;244;p40"/>
              <p:cNvSpPr txBox="1"/>
              <p:nvPr/>
            </p:nvSpPr>
            <p:spPr>
              <a:xfrm>
                <a:off x="351700" y="2411259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</a:rPr>
                  <a:t>PL aligned to Area of Focus</a:t>
                </a:r>
                <a:endParaRPr sz="1200" dirty="0">
                  <a:solidFill>
                    <a:schemeClr val="dk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000" dirty="0">
                    <a:solidFill>
                      <a:schemeClr val="dk1"/>
                    </a:solidFill>
                  </a:rPr>
                  <a:t>w/ recommended coaching</a:t>
                </a:r>
                <a:endParaRPr sz="12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45" name="Google Shape;245;p40"/>
              <p:cNvSpPr txBox="1"/>
              <p:nvPr/>
            </p:nvSpPr>
            <p:spPr>
              <a:xfrm>
                <a:off x="5941461" y="2426224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Participate in required PL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w/ required 2x monthly coaching</a:t>
                </a:r>
                <a:endParaRPr sz="1200"/>
              </a:p>
            </p:txBody>
          </p:sp>
        </p:grpSp>
        <p:grpSp>
          <p:nvGrpSpPr>
            <p:cNvPr id="246" name="Google Shape;246;p40"/>
            <p:cNvGrpSpPr/>
            <p:nvPr/>
          </p:nvGrpSpPr>
          <p:grpSpPr>
            <a:xfrm>
              <a:off x="343377" y="3154410"/>
              <a:ext cx="8397750" cy="369300"/>
              <a:chOff x="343377" y="3154410"/>
              <a:chExt cx="8397750" cy="369300"/>
            </a:xfrm>
          </p:grpSpPr>
          <p:sp>
            <p:nvSpPr>
              <p:cNvPr id="247" name="Google Shape;247;p40"/>
              <p:cNvSpPr txBox="1"/>
              <p:nvPr/>
            </p:nvSpPr>
            <p:spPr>
              <a:xfrm>
                <a:off x="343377" y="3154410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May complete FIT/CSA</a:t>
                </a:r>
                <a:endParaRPr sz="1200"/>
              </a:p>
            </p:txBody>
          </p:sp>
          <p:sp>
            <p:nvSpPr>
              <p:cNvPr id="248" name="Google Shape;248;p40"/>
              <p:cNvSpPr txBox="1"/>
              <p:nvPr/>
            </p:nvSpPr>
            <p:spPr>
              <a:xfrm>
                <a:off x="3011927" y="3154410"/>
                <a:ext cx="3021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Must complete FIT/CSA</a:t>
                </a:r>
                <a:endParaRPr sz="1200"/>
              </a:p>
            </p:txBody>
          </p:sp>
          <p:sp>
            <p:nvSpPr>
              <p:cNvPr id="249" name="Google Shape;249;p40"/>
              <p:cNvSpPr txBox="1"/>
              <p:nvPr/>
            </p:nvSpPr>
            <p:spPr>
              <a:xfrm>
                <a:off x="5933127" y="3154410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Must complete FIT/CSA</a:t>
                </a:r>
                <a:endParaRPr sz="1200"/>
              </a:p>
            </p:txBody>
          </p:sp>
        </p:grpSp>
        <p:grpSp>
          <p:nvGrpSpPr>
            <p:cNvPr id="250" name="Google Shape;250;p40"/>
            <p:cNvGrpSpPr/>
            <p:nvPr/>
          </p:nvGrpSpPr>
          <p:grpSpPr>
            <a:xfrm>
              <a:off x="367189" y="3825226"/>
              <a:ext cx="8397750" cy="554100"/>
              <a:chOff x="367189" y="3825226"/>
              <a:chExt cx="8397750" cy="554100"/>
            </a:xfrm>
          </p:grpSpPr>
          <p:sp>
            <p:nvSpPr>
              <p:cNvPr id="251" name="Google Shape;251;p40"/>
              <p:cNvSpPr txBox="1"/>
              <p:nvPr/>
            </p:nvSpPr>
            <p:spPr>
              <a:xfrm>
                <a:off x="367189" y="3825226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No check-in required</a:t>
                </a:r>
                <a:endParaRPr sz="1200"/>
              </a:p>
            </p:txBody>
          </p:sp>
          <p:sp>
            <p:nvSpPr>
              <p:cNvPr id="252" name="Google Shape;252;p40"/>
              <p:cNvSpPr txBox="1"/>
              <p:nvPr/>
            </p:nvSpPr>
            <p:spPr>
              <a:xfrm>
                <a:off x="3035739" y="3825226"/>
                <a:ext cx="302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</a:rPr>
                  <a:t>1x month system check-in with AEA</a:t>
                </a:r>
                <a:endParaRPr sz="1200">
                  <a:solidFill>
                    <a:schemeClr val="dk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53" name="Google Shape;253;p40"/>
              <p:cNvSpPr txBox="1"/>
              <p:nvPr/>
            </p:nvSpPr>
            <p:spPr>
              <a:xfrm>
                <a:off x="5956939" y="3825226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1x month system check-in with AEA</a:t>
                </a:r>
                <a:endParaRPr sz="1200"/>
              </a:p>
            </p:txBody>
          </p:sp>
        </p:grpSp>
        <p:grpSp>
          <p:nvGrpSpPr>
            <p:cNvPr id="254" name="Google Shape;254;p40"/>
            <p:cNvGrpSpPr/>
            <p:nvPr/>
          </p:nvGrpSpPr>
          <p:grpSpPr>
            <a:xfrm>
              <a:off x="367204" y="4408394"/>
              <a:ext cx="8350825" cy="533119"/>
              <a:chOff x="367204" y="4408394"/>
              <a:chExt cx="8350825" cy="533119"/>
            </a:xfrm>
          </p:grpSpPr>
          <p:sp>
            <p:nvSpPr>
              <p:cNvPr id="255" name="Google Shape;255;p40"/>
              <p:cNvSpPr txBox="1"/>
              <p:nvPr/>
            </p:nvSpPr>
            <p:spPr>
              <a:xfrm>
                <a:off x="367204" y="4418313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Progress report is required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(end of academic year)</a:t>
                </a:r>
                <a:endParaRPr sz="1200"/>
              </a:p>
            </p:txBody>
          </p:sp>
          <p:sp>
            <p:nvSpPr>
              <p:cNvPr id="256" name="Google Shape;256;p40"/>
              <p:cNvSpPr txBox="1"/>
              <p:nvPr/>
            </p:nvSpPr>
            <p:spPr>
              <a:xfrm>
                <a:off x="2988829" y="4414824"/>
                <a:ext cx="3021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Progress report is required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(end of academic year)</a:t>
                </a:r>
                <a:endParaRPr sz="1200"/>
              </a:p>
            </p:txBody>
          </p:sp>
          <p:sp>
            <p:nvSpPr>
              <p:cNvPr id="257" name="Google Shape;257;p40"/>
              <p:cNvSpPr txBox="1"/>
              <p:nvPr/>
            </p:nvSpPr>
            <p:spPr>
              <a:xfrm>
                <a:off x="5910029" y="4408394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Progress report is required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(end of academic year)</a:t>
                </a:r>
                <a:endParaRPr sz="1200"/>
              </a:p>
            </p:txBody>
          </p:sp>
        </p:grpSp>
        <p:grpSp>
          <p:nvGrpSpPr>
            <p:cNvPr id="258" name="Google Shape;258;p40"/>
            <p:cNvGrpSpPr/>
            <p:nvPr/>
          </p:nvGrpSpPr>
          <p:grpSpPr>
            <a:xfrm>
              <a:off x="366475" y="1114241"/>
              <a:ext cx="8398475" cy="523200"/>
              <a:chOff x="366475" y="1114241"/>
              <a:chExt cx="8398475" cy="523200"/>
            </a:xfrm>
          </p:grpSpPr>
          <p:sp>
            <p:nvSpPr>
              <p:cNvPr id="259" name="Google Shape;259;p40"/>
              <p:cNvSpPr txBox="1"/>
              <p:nvPr/>
            </p:nvSpPr>
            <p:spPr>
              <a:xfrm>
                <a:off x="366475" y="1114241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Select either Area of Focus         </a:t>
                </a:r>
                <a:endParaRPr sz="120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based on your data</a:t>
                </a:r>
                <a:endParaRPr sz="1000"/>
              </a:p>
            </p:txBody>
          </p:sp>
          <p:sp>
            <p:nvSpPr>
              <p:cNvPr id="260" name="Google Shape;260;p40"/>
              <p:cNvSpPr txBox="1"/>
              <p:nvPr/>
            </p:nvSpPr>
            <p:spPr>
              <a:xfrm>
                <a:off x="3035025" y="1153908"/>
                <a:ext cx="3021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Assigned Areas of Focus</a:t>
                </a:r>
                <a:endParaRPr sz="1200"/>
              </a:p>
            </p:txBody>
          </p:sp>
          <p:sp>
            <p:nvSpPr>
              <p:cNvPr id="261" name="Google Shape;261;p40"/>
              <p:cNvSpPr txBox="1"/>
              <p:nvPr/>
            </p:nvSpPr>
            <p:spPr>
              <a:xfrm>
                <a:off x="5956950" y="1159883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Assigned Area of Focus</a:t>
                </a:r>
                <a:endParaRPr sz="1200"/>
              </a:p>
            </p:txBody>
          </p:sp>
        </p:grpSp>
        <p:grpSp>
          <p:nvGrpSpPr>
            <p:cNvPr id="262" name="Google Shape;262;p40"/>
            <p:cNvGrpSpPr/>
            <p:nvPr/>
          </p:nvGrpSpPr>
          <p:grpSpPr>
            <a:xfrm>
              <a:off x="364722" y="1748653"/>
              <a:ext cx="8397750" cy="554100"/>
              <a:chOff x="364722" y="1748653"/>
              <a:chExt cx="8397750" cy="554100"/>
            </a:xfrm>
          </p:grpSpPr>
          <p:sp>
            <p:nvSpPr>
              <p:cNvPr id="263" name="Google Shape;263;p40"/>
              <p:cNvSpPr txBox="1"/>
              <p:nvPr/>
            </p:nvSpPr>
            <p:spPr>
              <a:xfrm>
                <a:off x="364722" y="1834599"/>
                <a:ext cx="2808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Recommended Data Review Process         </a:t>
                </a:r>
                <a:endParaRPr sz="1000"/>
              </a:p>
            </p:txBody>
          </p:sp>
          <p:sp>
            <p:nvSpPr>
              <p:cNvPr id="264" name="Google Shape;264;p40"/>
              <p:cNvSpPr txBox="1"/>
              <p:nvPr/>
            </p:nvSpPr>
            <p:spPr>
              <a:xfrm>
                <a:off x="3033272" y="1748653"/>
                <a:ext cx="302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</a:rPr>
                  <a:t>Required Data Review Process</a:t>
                </a:r>
                <a:endParaRPr sz="1200" dirty="0">
                  <a:solidFill>
                    <a:schemeClr val="dk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solidFill>
                      <a:schemeClr val="dk1"/>
                    </a:solidFill>
                  </a:rPr>
                  <a:t>Facilitated by AEA   </a:t>
                </a:r>
                <a:r>
                  <a:rPr lang="en" sz="1200" dirty="0">
                    <a:solidFill>
                      <a:schemeClr val="dk1"/>
                    </a:solidFill>
                  </a:rPr>
                  <a:t>      </a:t>
                </a:r>
                <a:endParaRPr sz="1200" dirty="0"/>
              </a:p>
            </p:txBody>
          </p:sp>
          <p:sp>
            <p:nvSpPr>
              <p:cNvPr id="265" name="Google Shape;265;p40"/>
              <p:cNvSpPr txBox="1"/>
              <p:nvPr/>
            </p:nvSpPr>
            <p:spPr>
              <a:xfrm>
                <a:off x="5954472" y="1761876"/>
                <a:ext cx="2808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</a:rPr>
                  <a:t>Required Data Review Process</a:t>
                </a:r>
                <a:endParaRPr sz="1200">
                  <a:solidFill>
                    <a:schemeClr val="dk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Facilitated by AEA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41" descr="This table is a timeline with a description of when specific activities are due for Level 1, 2 and 3."/>
          <p:cNvGraphicFramePr/>
          <p:nvPr>
            <p:extLst>
              <p:ext uri="{D42A27DB-BD31-4B8C-83A1-F6EECF244321}">
                <p14:modId xmlns:p14="http://schemas.microsoft.com/office/powerpoint/2010/main" val="3173316848"/>
              </p:ext>
            </p:extLst>
          </p:nvPr>
        </p:nvGraphicFramePr>
        <p:xfrm>
          <a:off x="404978" y="1095281"/>
          <a:ext cx="8484125" cy="3718420"/>
        </p:xfrm>
        <a:graphic>
          <a:graphicData uri="http://schemas.openxmlformats.org/drawingml/2006/table">
            <a:tbl>
              <a:tblPr firstRow="1">
                <a:noFill/>
                <a:tableStyleId>{1805C55D-3C88-4238-9E94-9D5ACD87AE9E}</a:tableStyleId>
              </a:tblPr>
              <a:tblGrid>
                <a:gridCol w="10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Tier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3/23 - 6/23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7/1/23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9/23-12/23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1/15/24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1/24-6/25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2A5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r>
                        <a:rPr lang="en" sz="2000"/>
                        <a:t>Level 3</a:t>
                      </a:r>
                      <a:endParaRPr sz="2000"/>
                    </a:p>
                  </a:txBody>
                  <a:tcPr marL="91425" marR="91425" marT="91425" marB="91425" anchor="ctr">
                    <a:solidFill>
                      <a:srgbClr val="C5D1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Facilitated Data Review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Implementation Plan Due</a:t>
                      </a:r>
                      <a:endParaRPr sz="1200"/>
                    </a:p>
                  </a:txBody>
                  <a:tcPr marL="91425" marR="91425" marT="91425" marB="91425" anchor="ctr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Engage in PL and implementation of action steps</a:t>
                      </a:r>
                      <a:endParaRPr sz="1200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r>
                        <a:rPr lang="en" sz="2000">
                          <a:solidFill>
                            <a:schemeClr val="dk1"/>
                          </a:solidFill>
                        </a:rPr>
                        <a:t>Level 2</a:t>
                      </a:r>
                      <a:endParaRPr sz="1300"/>
                    </a:p>
                  </a:txBody>
                  <a:tcPr marL="91425" marR="91425" marT="91425" marB="91425" anchor="ctr">
                    <a:solidFill>
                      <a:srgbClr val="C5D1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Facilitated Data Review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Implementation Plan Due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Engage in PL and implementation of action steps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r>
                        <a:rPr lang="en" sz="2000">
                          <a:solidFill>
                            <a:schemeClr val="dk1"/>
                          </a:solidFill>
                        </a:rPr>
                        <a:t>Level 1</a:t>
                      </a:r>
                      <a:endParaRPr sz="1300"/>
                    </a:p>
                  </a:txBody>
                  <a:tcPr marL="91425" marR="91425" marT="91425" marB="91425" anchor="ctr">
                    <a:solidFill>
                      <a:srgbClr val="C5D1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District preferred timeline with expectation that plan is due no later than January 15, 2024 </a:t>
                      </a:r>
                      <a:endParaRPr sz="120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Implementation Plan Due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Engage in PL and implementation of action steps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200" cy="87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IDEA-DA Timeline for Levels of Support    </a:t>
            </a:r>
            <a:r>
              <a:rPr lang="en" sz="2022" b="0"/>
              <a:t>(2022 - 2025)</a:t>
            </a:r>
            <a:endParaRPr/>
          </a:p>
        </p:txBody>
      </p:sp>
      <p:sp>
        <p:nvSpPr>
          <p:cNvPr id="272" name="Google Shape;272;p41"/>
          <p:cNvSpPr/>
          <p:nvPr/>
        </p:nvSpPr>
        <p:spPr>
          <a:xfrm>
            <a:off x="1975325" y="1704850"/>
            <a:ext cx="1479900" cy="7314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1"/>
          <p:cNvSpPr/>
          <p:nvPr/>
        </p:nvSpPr>
        <p:spPr>
          <a:xfrm>
            <a:off x="4737775" y="2436325"/>
            <a:ext cx="1313700" cy="14631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237323" y="1281875"/>
            <a:ext cx="6576300" cy="751800"/>
          </a:xfrm>
          <a:prstGeom prst="flowChartAlternateProcess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233000" y="924575"/>
            <a:ext cx="172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ACTIVITY</a:t>
            </a:r>
            <a:endParaRPr sz="1800" b="1"/>
          </a:p>
        </p:txBody>
      </p:sp>
      <p:sp>
        <p:nvSpPr>
          <p:cNvPr id="280" name="Google Shape;280;p42" descr="This slide shows a table with the IDEA-DA Actions for Level 3 Supports. over the three year timeline."/>
          <p:cNvSpPr txBox="1"/>
          <p:nvPr/>
        </p:nvSpPr>
        <p:spPr>
          <a:xfrm>
            <a:off x="2290825" y="924575"/>
            <a:ext cx="2038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DESCRIPTION</a:t>
            </a:r>
            <a:endParaRPr sz="1800" b="1" dirty="0"/>
          </a:p>
        </p:txBody>
      </p:sp>
      <p:sp>
        <p:nvSpPr>
          <p:cNvPr id="281" name="Google Shape;281;p42"/>
          <p:cNvSpPr txBox="1"/>
          <p:nvPr/>
        </p:nvSpPr>
        <p:spPr>
          <a:xfrm>
            <a:off x="5011025" y="924575"/>
            <a:ext cx="1663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TIMELINE</a:t>
            </a:r>
            <a:endParaRPr sz="1800" b="1"/>
          </a:p>
        </p:txBody>
      </p:sp>
      <p:grpSp>
        <p:nvGrpSpPr>
          <p:cNvPr id="282" name="Google Shape;282;p42"/>
          <p:cNvGrpSpPr/>
          <p:nvPr/>
        </p:nvGrpSpPr>
        <p:grpSpPr>
          <a:xfrm>
            <a:off x="232799" y="1313225"/>
            <a:ext cx="6565325" cy="720575"/>
            <a:chOff x="232799" y="1313225"/>
            <a:chExt cx="6565325" cy="720575"/>
          </a:xfrm>
        </p:grpSpPr>
        <p:sp>
          <p:nvSpPr>
            <p:cNvPr id="283" name="Google Shape;283;p42"/>
            <p:cNvSpPr txBox="1"/>
            <p:nvPr/>
          </p:nvSpPr>
          <p:spPr>
            <a:xfrm>
              <a:off x="232799" y="1344700"/>
              <a:ext cx="17871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Implementation</a:t>
              </a:r>
              <a:endParaRPr sz="1600"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Support Rubric</a:t>
              </a:r>
              <a:endParaRPr sz="1600" b="1"/>
            </a:p>
          </p:txBody>
        </p:sp>
        <p:sp>
          <p:nvSpPr>
            <p:cNvPr id="284" name="Google Shape;284;p42"/>
            <p:cNvSpPr txBox="1"/>
            <p:nvPr/>
          </p:nvSpPr>
          <p:spPr>
            <a:xfrm>
              <a:off x="2118300" y="1313225"/>
              <a:ext cx="28926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DE reviews data using ISR, assigns levels of support</a:t>
              </a:r>
              <a:endParaRPr sz="1600"/>
            </a:p>
          </p:txBody>
        </p:sp>
        <p:sp>
          <p:nvSpPr>
            <p:cNvPr id="285" name="Google Shape;285;p42"/>
            <p:cNvSpPr txBox="1"/>
            <p:nvPr/>
          </p:nvSpPr>
          <p:spPr>
            <a:xfrm>
              <a:off x="5011024" y="1313225"/>
              <a:ext cx="17871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Assignment Year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Fall, 2022</a:t>
              </a:r>
              <a:endParaRPr sz="1600"/>
            </a:p>
          </p:txBody>
        </p:sp>
        <p:grpSp>
          <p:nvGrpSpPr>
            <p:cNvPr id="286" name="Google Shape;286;p42"/>
            <p:cNvGrpSpPr/>
            <p:nvPr/>
          </p:nvGrpSpPr>
          <p:grpSpPr>
            <a:xfrm>
              <a:off x="1958300" y="1466200"/>
              <a:ext cx="76800" cy="383400"/>
              <a:chOff x="3933550" y="5366125"/>
              <a:chExt cx="76800" cy="383400"/>
            </a:xfrm>
          </p:grpSpPr>
          <p:cxnSp>
            <p:nvCxnSpPr>
              <p:cNvPr id="287" name="Google Shape;287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7BA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7BA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9" name="Google Shape;289;p42"/>
            <p:cNvGrpSpPr/>
            <p:nvPr/>
          </p:nvGrpSpPr>
          <p:grpSpPr>
            <a:xfrm>
              <a:off x="4895800" y="1466200"/>
              <a:ext cx="76800" cy="383400"/>
              <a:chOff x="3933550" y="5366125"/>
              <a:chExt cx="76800" cy="383400"/>
            </a:xfrm>
          </p:grpSpPr>
          <p:cxnSp>
            <p:nvCxnSpPr>
              <p:cNvPr id="290" name="Google Shape;290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7BA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27BA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2" name="Google Shape;292;p42"/>
          <p:cNvGrpSpPr/>
          <p:nvPr/>
        </p:nvGrpSpPr>
        <p:grpSpPr>
          <a:xfrm>
            <a:off x="237325" y="2195850"/>
            <a:ext cx="7217100" cy="751800"/>
            <a:chOff x="237325" y="2195850"/>
            <a:chExt cx="7217100" cy="751800"/>
          </a:xfrm>
        </p:grpSpPr>
        <p:sp>
          <p:nvSpPr>
            <p:cNvPr id="293" name="Google Shape;293;p42"/>
            <p:cNvSpPr/>
            <p:nvPr/>
          </p:nvSpPr>
          <p:spPr>
            <a:xfrm>
              <a:off x="237325" y="2195850"/>
              <a:ext cx="7217100" cy="751800"/>
            </a:xfrm>
            <a:prstGeom prst="flowChartAlternateProcess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2"/>
            <p:cNvSpPr txBox="1"/>
            <p:nvPr/>
          </p:nvSpPr>
          <p:spPr>
            <a:xfrm>
              <a:off x="309712" y="2227200"/>
              <a:ext cx="16638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Data Review Protocol (DRP)</a:t>
              </a:r>
              <a:endParaRPr sz="1600" b="1"/>
            </a:p>
          </p:txBody>
        </p:sp>
        <p:sp>
          <p:nvSpPr>
            <p:cNvPr id="295" name="Google Shape;295;p42"/>
            <p:cNvSpPr txBox="1"/>
            <p:nvPr/>
          </p:nvSpPr>
          <p:spPr>
            <a:xfrm>
              <a:off x="2179900" y="2243475"/>
              <a:ext cx="28311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Data specific to DE Areas of Focus are reviewed</a:t>
              </a:r>
              <a:endParaRPr sz="1600"/>
            </a:p>
          </p:txBody>
        </p:sp>
        <p:sp>
          <p:nvSpPr>
            <p:cNvPr id="296" name="Google Shape;296;p42"/>
            <p:cNvSpPr txBox="1"/>
            <p:nvPr/>
          </p:nvSpPr>
          <p:spPr>
            <a:xfrm>
              <a:off x="5072624" y="2243475"/>
              <a:ext cx="17871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Spring, 2023</a:t>
              </a:r>
              <a:endParaRPr sz="1600"/>
            </a:p>
          </p:txBody>
        </p:sp>
        <p:grpSp>
          <p:nvGrpSpPr>
            <p:cNvPr id="297" name="Google Shape;297;p42"/>
            <p:cNvGrpSpPr/>
            <p:nvPr/>
          </p:nvGrpSpPr>
          <p:grpSpPr>
            <a:xfrm>
              <a:off x="1958300" y="2396325"/>
              <a:ext cx="76800" cy="383400"/>
              <a:chOff x="3933550" y="5366125"/>
              <a:chExt cx="76800" cy="383400"/>
            </a:xfrm>
          </p:grpSpPr>
          <p:cxnSp>
            <p:nvCxnSpPr>
              <p:cNvPr id="298" name="Google Shape;298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D9EE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D9EE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0" name="Google Shape;300;p42"/>
            <p:cNvGrpSpPr/>
            <p:nvPr/>
          </p:nvGrpSpPr>
          <p:grpSpPr>
            <a:xfrm>
              <a:off x="4895800" y="2396325"/>
              <a:ext cx="76800" cy="383400"/>
              <a:chOff x="3933550" y="5366125"/>
              <a:chExt cx="76800" cy="383400"/>
            </a:xfrm>
          </p:grpSpPr>
          <p:cxnSp>
            <p:nvCxnSpPr>
              <p:cNvPr id="301" name="Google Shape;301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FA8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FA8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3" name="Google Shape;303;p42"/>
          <p:cNvGrpSpPr/>
          <p:nvPr/>
        </p:nvGrpSpPr>
        <p:grpSpPr>
          <a:xfrm>
            <a:off x="237325" y="3109700"/>
            <a:ext cx="7759200" cy="751800"/>
            <a:chOff x="237325" y="3109700"/>
            <a:chExt cx="7759200" cy="751800"/>
          </a:xfrm>
        </p:grpSpPr>
        <p:sp>
          <p:nvSpPr>
            <p:cNvPr id="304" name="Google Shape;304;p42"/>
            <p:cNvSpPr/>
            <p:nvPr/>
          </p:nvSpPr>
          <p:spPr>
            <a:xfrm>
              <a:off x="237325" y="3109700"/>
              <a:ext cx="7759200" cy="751800"/>
            </a:xfrm>
            <a:prstGeom prst="flowChartAlternateProcess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2"/>
            <p:cNvSpPr txBox="1"/>
            <p:nvPr/>
          </p:nvSpPr>
          <p:spPr>
            <a:xfrm>
              <a:off x="309700" y="3142375"/>
              <a:ext cx="1725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Implementation</a:t>
              </a:r>
              <a:endParaRPr sz="1600"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Plan</a:t>
              </a:r>
              <a:endParaRPr sz="1600" b="1"/>
            </a:p>
          </p:txBody>
        </p:sp>
        <p:sp>
          <p:nvSpPr>
            <p:cNvPr id="306" name="Google Shape;306;p42"/>
            <p:cNvSpPr txBox="1"/>
            <p:nvPr/>
          </p:nvSpPr>
          <p:spPr>
            <a:xfrm>
              <a:off x="2133600" y="3141050"/>
              <a:ext cx="28926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Implementation plan developed and submitted</a:t>
              </a:r>
              <a:endParaRPr sz="1600"/>
            </a:p>
          </p:txBody>
        </p:sp>
        <p:sp>
          <p:nvSpPr>
            <p:cNvPr id="307" name="Google Shape;307;p42"/>
            <p:cNvSpPr txBox="1"/>
            <p:nvPr/>
          </p:nvSpPr>
          <p:spPr>
            <a:xfrm>
              <a:off x="5087824" y="3141050"/>
              <a:ext cx="17871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July, 2023</a:t>
              </a:r>
              <a:endParaRPr sz="1600"/>
            </a:p>
          </p:txBody>
        </p:sp>
        <p:grpSp>
          <p:nvGrpSpPr>
            <p:cNvPr id="308" name="Google Shape;308;p42"/>
            <p:cNvGrpSpPr/>
            <p:nvPr/>
          </p:nvGrpSpPr>
          <p:grpSpPr>
            <a:xfrm>
              <a:off x="1973500" y="3293900"/>
              <a:ext cx="76800" cy="383400"/>
              <a:chOff x="3933550" y="5366125"/>
              <a:chExt cx="76800" cy="383400"/>
            </a:xfrm>
          </p:grpSpPr>
          <p:cxnSp>
            <p:nvCxnSpPr>
              <p:cNvPr id="309" name="Google Shape;309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6A5A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6A5A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1" name="Google Shape;311;p42"/>
            <p:cNvGrpSpPr/>
            <p:nvPr/>
          </p:nvGrpSpPr>
          <p:grpSpPr>
            <a:xfrm>
              <a:off x="4911000" y="3293900"/>
              <a:ext cx="76800" cy="383400"/>
              <a:chOff x="3933550" y="5366125"/>
              <a:chExt cx="76800" cy="383400"/>
            </a:xfrm>
          </p:grpSpPr>
          <p:cxnSp>
            <p:nvCxnSpPr>
              <p:cNvPr id="312" name="Google Shape;312;p42"/>
              <p:cNvCxnSpPr/>
              <p:nvPr/>
            </p:nvCxnSpPr>
            <p:spPr>
              <a:xfrm>
                <a:off x="3959050" y="5366125"/>
                <a:ext cx="513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6A5A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42"/>
              <p:cNvCxnSpPr/>
              <p:nvPr/>
            </p:nvCxnSpPr>
            <p:spPr>
              <a:xfrm flipH="1">
                <a:off x="3933550" y="5557825"/>
                <a:ext cx="76800" cy="191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6A5A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14" name="Google Shape;314;p42"/>
          <p:cNvGrpSpPr/>
          <p:nvPr/>
        </p:nvGrpSpPr>
        <p:grpSpPr>
          <a:xfrm>
            <a:off x="237325" y="4023550"/>
            <a:ext cx="8129100" cy="754425"/>
            <a:chOff x="237325" y="4023550"/>
            <a:chExt cx="8129100" cy="754425"/>
          </a:xfrm>
        </p:grpSpPr>
        <p:sp>
          <p:nvSpPr>
            <p:cNvPr id="315" name="Google Shape;315;p42"/>
            <p:cNvSpPr/>
            <p:nvPr/>
          </p:nvSpPr>
          <p:spPr>
            <a:xfrm>
              <a:off x="237325" y="4026175"/>
              <a:ext cx="8129100" cy="751800"/>
            </a:xfrm>
            <a:prstGeom prst="flowChartAlternateProcess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42"/>
            <p:cNvGrpSpPr/>
            <p:nvPr/>
          </p:nvGrpSpPr>
          <p:grpSpPr>
            <a:xfrm>
              <a:off x="309712" y="4023550"/>
              <a:ext cx="7810013" cy="689100"/>
              <a:chOff x="309712" y="4023550"/>
              <a:chExt cx="7810013" cy="689100"/>
            </a:xfrm>
          </p:grpSpPr>
          <p:sp>
            <p:nvSpPr>
              <p:cNvPr id="317" name="Google Shape;317;p42"/>
              <p:cNvSpPr txBox="1"/>
              <p:nvPr/>
            </p:nvSpPr>
            <p:spPr>
              <a:xfrm>
                <a:off x="309712" y="4023550"/>
                <a:ext cx="166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Engage</a:t>
                </a:r>
                <a:endParaRPr sz="1600" b="1"/>
              </a:p>
            </p:txBody>
          </p:sp>
          <p:sp>
            <p:nvSpPr>
              <p:cNvPr id="318" name="Google Shape;318;p42"/>
              <p:cNvSpPr txBox="1"/>
              <p:nvPr/>
            </p:nvSpPr>
            <p:spPr>
              <a:xfrm>
                <a:off x="2050300" y="4023550"/>
                <a:ext cx="29805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System and professional </a:t>
                </a:r>
                <a:endParaRPr sz="16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learning activities completed</a:t>
                </a:r>
                <a:endParaRPr sz="1600"/>
              </a:p>
            </p:txBody>
          </p:sp>
          <p:sp>
            <p:nvSpPr>
              <p:cNvPr id="319" name="Google Shape;319;p42"/>
              <p:cNvSpPr txBox="1"/>
              <p:nvPr/>
            </p:nvSpPr>
            <p:spPr>
              <a:xfrm>
                <a:off x="5072626" y="4023550"/>
                <a:ext cx="304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2023 - complete Summer, 2025</a:t>
                </a:r>
                <a:endParaRPr sz="1600"/>
              </a:p>
            </p:txBody>
          </p:sp>
          <p:grpSp>
            <p:nvGrpSpPr>
              <p:cNvPr id="320" name="Google Shape;320;p42"/>
              <p:cNvGrpSpPr/>
              <p:nvPr/>
            </p:nvGrpSpPr>
            <p:grpSpPr>
              <a:xfrm>
                <a:off x="1958300" y="41764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21" name="Google Shape;321;p42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8E7C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42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8E7C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23" name="Google Shape;323;p42"/>
              <p:cNvGrpSpPr/>
              <p:nvPr/>
            </p:nvGrpSpPr>
            <p:grpSpPr>
              <a:xfrm>
                <a:off x="4895800" y="41764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24" name="Google Shape;324;p42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8E7C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42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8E7C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cxnSp>
        <p:nvCxnSpPr>
          <p:cNvPr id="326" name="Google Shape;326;p42"/>
          <p:cNvCxnSpPr>
            <a:stCxn id="285" idx="3"/>
            <a:endCxn id="293" idx="3"/>
          </p:cNvCxnSpPr>
          <p:nvPr/>
        </p:nvCxnSpPr>
        <p:spPr>
          <a:xfrm>
            <a:off x="6798124" y="1657775"/>
            <a:ext cx="656400" cy="914100"/>
          </a:xfrm>
          <a:prstGeom prst="curvedConnector3">
            <a:avLst>
              <a:gd name="adj1" fmla="val 136262"/>
            </a:avLst>
          </a:prstGeom>
          <a:noFill/>
          <a:ln w="28575" cap="flat" cmpd="sng">
            <a:solidFill>
              <a:srgbClr val="C27B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42"/>
          <p:cNvCxnSpPr>
            <a:stCxn id="293" idx="3"/>
            <a:endCxn id="304" idx="3"/>
          </p:cNvCxnSpPr>
          <p:nvPr/>
        </p:nvCxnSpPr>
        <p:spPr>
          <a:xfrm>
            <a:off x="7454425" y="2571750"/>
            <a:ext cx="542100" cy="913800"/>
          </a:xfrm>
          <a:prstGeom prst="curvedConnector3">
            <a:avLst>
              <a:gd name="adj1" fmla="val 143926"/>
            </a:avLst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2"/>
          <p:cNvCxnSpPr>
            <a:stCxn id="304" idx="3"/>
            <a:endCxn id="315" idx="3"/>
          </p:cNvCxnSpPr>
          <p:nvPr/>
        </p:nvCxnSpPr>
        <p:spPr>
          <a:xfrm>
            <a:off x="7996525" y="3485600"/>
            <a:ext cx="369900" cy="916500"/>
          </a:xfrm>
          <a:prstGeom prst="curvedConnector3">
            <a:avLst>
              <a:gd name="adj1" fmla="val 164376"/>
            </a:avLst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42" descr="This slide describes 4 activities of IDEA-DA and timeline for Level 3 supports.&#10;1.  Implementation Support rubric - DE reviews data using ISR, assigns levels of support.  Occurs in Fall, Year 1 (Assignment Year).&#10;2.  Data review protocol - data specific to DE areas of focus are reviewed.   Occurs Spring, Year 1.&#10;3.  Implementation plan- implementation plans are developed and submitted.  occurs Summer Year 1&#10;4.  Engage - System and professional learning activities completed - Fall Year 2 to Summer Year 3."/>
          <p:cNvSpPr txBox="1">
            <a:spLocks noGrp="1"/>
          </p:cNvSpPr>
          <p:nvPr>
            <p:ph type="body" idx="1"/>
          </p:nvPr>
        </p:nvSpPr>
        <p:spPr>
          <a:xfrm>
            <a:off x="232800" y="285750"/>
            <a:ext cx="8606400" cy="40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IDEA -DA Actions for Districts Receiving Level 3 Supports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/>
          <p:nvPr/>
        </p:nvSpPr>
        <p:spPr>
          <a:xfrm>
            <a:off x="237323" y="1281875"/>
            <a:ext cx="6576300" cy="751800"/>
          </a:xfrm>
          <a:prstGeom prst="flowChartAlternateProcess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43"/>
          <p:cNvGrpSpPr/>
          <p:nvPr/>
        </p:nvGrpSpPr>
        <p:grpSpPr>
          <a:xfrm>
            <a:off x="232799" y="924575"/>
            <a:ext cx="8133626" cy="3853400"/>
            <a:chOff x="232799" y="924575"/>
            <a:chExt cx="8133626" cy="3853400"/>
          </a:xfrm>
        </p:grpSpPr>
        <p:sp>
          <p:nvSpPr>
            <p:cNvPr id="336" name="Google Shape;336;p43"/>
            <p:cNvSpPr txBox="1"/>
            <p:nvPr/>
          </p:nvSpPr>
          <p:spPr>
            <a:xfrm>
              <a:off x="233000" y="924575"/>
              <a:ext cx="17253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ACTIVITY</a:t>
              </a:r>
              <a:endParaRPr sz="1800" b="1"/>
            </a:p>
          </p:txBody>
        </p:sp>
        <p:sp>
          <p:nvSpPr>
            <p:cNvPr id="337" name="Google Shape;337;p43" descr="This slide shows a table with the IDEA-DA Actions for Level 2 Supports over the three year timeline."/>
            <p:cNvSpPr txBox="1"/>
            <p:nvPr/>
          </p:nvSpPr>
          <p:spPr>
            <a:xfrm>
              <a:off x="2290825" y="924575"/>
              <a:ext cx="20382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/>
                <a:t>DESCRIPTION</a:t>
              </a:r>
              <a:endParaRPr sz="1800" b="1" dirty="0"/>
            </a:p>
          </p:txBody>
        </p:sp>
        <p:sp>
          <p:nvSpPr>
            <p:cNvPr id="338" name="Google Shape;338;p43"/>
            <p:cNvSpPr txBox="1"/>
            <p:nvPr/>
          </p:nvSpPr>
          <p:spPr>
            <a:xfrm>
              <a:off x="5011025" y="924575"/>
              <a:ext cx="16638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TIMELINE</a:t>
              </a:r>
              <a:endParaRPr sz="1800" b="1"/>
            </a:p>
          </p:txBody>
        </p:sp>
        <p:grpSp>
          <p:nvGrpSpPr>
            <p:cNvPr id="339" name="Google Shape;339;p43"/>
            <p:cNvGrpSpPr/>
            <p:nvPr/>
          </p:nvGrpSpPr>
          <p:grpSpPr>
            <a:xfrm>
              <a:off x="232799" y="1313225"/>
              <a:ext cx="6565325" cy="720575"/>
              <a:chOff x="232799" y="1313225"/>
              <a:chExt cx="6565325" cy="720575"/>
            </a:xfrm>
          </p:grpSpPr>
          <p:sp>
            <p:nvSpPr>
              <p:cNvPr id="340" name="Google Shape;340;p43"/>
              <p:cNvSpPr txBox="1"/>
              <p:nvPr/>
            </p:nvSpPr>
            <p:spPr>
              <a:xfrm>
                <a:off x="232799" y="1344700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Support Rubric</a:t>
                </a:r>
                <a:endParaRPr sz="1600" b="1"/>
              </a:p>
            </p:txBody>
          </p:sp>
          <p:sp>
            <p:nvSpPr>
              <p:cNvPr id="341" name="Google Shape;341;p43"/>
              <p:cNvSpPr txBox="1"/>
              <p:nvPr/>
            </p:nvSpPr>
            <p:spPr>
              <a:xfrm>
                <a:off x="2118300" y="1313225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DE reviews data using ISR, assigns levels of support</a:t>
                </a:r>
                <a:endParaRPr sz="1600"/>
              </a:p>
            </p:txBody>
          </p:sp>
          <p:sp>
            <p:nvSpPr>
              <p:cNvPr id="342" name="Google Shape;342;p43"/>
              <p:cNvSpPr txBox="1"/>
              <p:nvPr/>
            </p:nvSpPr>
            <p:spPr>
              <a:xfrm>
                <a:off x="5011024" y="131322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Assignment Year,</a:t>
                </a:r>
                <a:endParaRPr sz="16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2022</a:t>
                </a:r>
                <a:endParaRPr sz="1600"/>
              </a:p>
            </p:txBody>
          </p:sp>
          <p:grpSp>
            <p:nvGrpSpPr>
              <p:cNvPr id="343" name="Google Shape;343;p43"/>
              <p:cNvGrpSpPr/>
              <p:nvPr/>
            </p:nvGrpSpPr>
            <p:grpSpPr>
              <a:xfrm>
                <a:off x="19583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44" name="Google Shape;344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5" name="Google Shape;345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6" name="Google Shape;346;p43"/>
              <p:cNvGrpSpPr/>
              <p:nvPr/>
            </p:nvGrpSpPr>
            <p:grpSpPr>
              <a:xfrm>
                <a:off x="48958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47" name="Google Shape;347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49" name="Google Shape;349;p43"/>
            <p:cNvGrpSpPr/>
            <p:nvPr/>
          </p:nvGrpSpPr>
          <p:grpSpPr>
            <a:xfrm>
              <a:off x="237325" y="2195850"/>
              <a:ext cx="7217100" cy="751800"/>
              <a:chOff x="237325" y="2195850"/>
              <a:chExt cx="7217100" cy="751800"/>
            </a:xfrm>
          </p:grpSpPr>
          <p:sp>
            <p:nvSpPr>
              <p:cNvPr id="350" name="Google Shape;350;p43"/>
              <p:cNvSpPr/>
              <p:nvPr/>
            </p:nvSpPr>
            <p:spPr>
              <a:xfrm>
                <a:off x="237325" y="2195850"/>
                <a:ext cx="72171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3"/>
              <p:cNvSpPr txBox="1"/>
              <p:nvPr/>
            </p:nvSpPr>
            <p:spPr>
              <a:xfrm>
                <a:off x="309712" y="2227200"/>
                <a:ext cx="166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Data Review Protocol (DRP)</a:t>
                </a:r>
                <a:endParaRPr sz="1600" b="1"/>
              </a:p>
            </p:txBody>
          </p:sp>
          <p:sp>
            <p:nvSpPr>
              <p:cNvPr id="352" name="Google Shape;352;p43"/>
              <p:cNvSpPr txBox="1"/>
              <p:nvPr/>
            </p:nvSpPr>
            <p:spPr>
              <a:xfrm>
                <a:off x="2179900" y="2243475"/>
                <a:ext cx="2831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Data specific to DE Areas of Focus are reviewed</a:t>
                </a:r>
                <a:endParaRPr sz="1600"/>
              </a:p>
            </p:txBody>
          </p:sp>
          <p:sp>
            <p:nvSpPr>
              <p:cNvPr id="353" name="Google Shape;353;p43"/>
              <p:cNvSpPr txBox="1"/>
              <p:nvPr/>
            </p:nvSpPr>
            <p:spPr>
              <a:xfrm>
                <a:off x="5072624" y="224347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Year 2023 </a:t>
                </a:r>
                <a:endParaRPr sz="1600"/>
              </a:p>
            </p:txBody>
          </p:sp>
          <p:grpSp>
            <p:nvGrpSpPr>
              <p:cNvPr id="354" name="Google Shape;354;p43"/>
              <p:cNvGrpSpPr/>
              <p:nvPr/>
            </p:nvGrpSpPr>
            <p:grpSpPr>
              <a:xfrm>
                <a:off x="19583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55" name="Google Shape;355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57" name="Google Shape;357;p43"/>
              <p:cNvGrpSpPr/>
              <p:nvPr/>
            </p:nvGrpSpPr>
            <p:grpSpPr>
              <a:xfrm>
                <a:off x="48958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58" name="Google Shape;358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60" name="Google Shape;360;p43"/>
            <p:cNvGrpSpPr/>
            <p:nvPr/>
          </p:nvGrpSpPr>
          <p:grpSpPr>
            <a:xfrm>
              <a:off x="237325" y="3109700"/>
              <a:ext cx="7759200" cy="751800"/>
              <a:chOff x="237325" y="3109700"/>
              <a:chExt cx="7759200" cy="751800"/>
            </a:xfrm>
          </p:grpSpPr>
          <p:sp>
            <p:nvSpPr>
              <p:cNvPr id="361" name="Google Shape;361;p43"/>
              <p:cNvSpPr/>
              <p:nvPr/>
            </p:nvSpPr>
            <p:spPr>
              <a:xfrm>
                <a:off x="237325" y="3109700"/>
                <a:ext cx="77592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3"/>
              <p:cNvSpPr txBox="1"/>
              <p:nvPr/>
            </p:nvSpPr>
            <p:spPr>
              <a:xfrm>
                <a:off x="309700" y="3142375"/>
                <a:ext cx="1725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Plan</a:t>
                </a:r>
                <a:endParaRPr sz="1600" b="1"/>
              </a:p>
            </p:txBody>
          </p:sp>
          <p:sp>
            <p:nvSpPr>
              <p:cNvPr id="363" name="Google Shape;363;p43"/>
              <p:cNvSpPr txBox="1"/>
              <p:nvPr/>
            </p:nvSpPr>
            <p:spPr>
              <a:xfrm>
                <a:off x="2133600" y="3141050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Implementation plan developed and submitted</a:t>
                </a:r>
                <a:endParaRPr sz="1600"/>
              </a:p>
            </p:txBody>
          </p:sp>
          <p:sp>
            <p:nvSpPr>
              <p:cNvPr id="364" name="Google Shape;364;p43"/>
              <p:cNvSpPr txBox="1"/>
              <p:nvPr/>
            </p:nvSpPr>
            <p:spPr>
              <a:xfrm>
                <a:off x="5087825" y="3141050"/>
                <a:ext cx="262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Due:  Jan. 15, 2024</a:t>
                </a:r>
                <a:endParaRPr sz="1600"/>
              </a:p>
            </p:txBody>
          </p:sp>
          <p:grpSp>
            <p:nvGrpSpPr>
              <p:cNvPr id="365" name="Google Shape;365;p43"/>
              <p:cNvGrpSpPr/>
              <p:nvPr/>
            </p:nvGrpSpPr>
            <p:grpSpPr>
              <a:xfrm>
                <a:off x="19735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66" name="Google Shape;366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7" name="Google Shape;367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68" name="Google Shape;368;p43"/>
              <p:cNvGrpSpPr/>
              <p:nvPr/>
            </p:nvGrpSpPr>
            <p:grpSpPr>
              <a:xfrm>
                <a:off x="49110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369" name="Google Shape;369;p43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43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71" name="Google Shape;371;p43"/>
            <p:cNvGrpSpPr/>
            <p:nvPr/>
          </p:nvGrpSpPr>
          <p:grpSpPr>
            <a:xfrm>
              <a:off x="237325" y="4023550"/>
              <a:ext cx="8129100" cy="754425"/>
              <a:chOff x="237325" y="4023550"/>
              <a:chExt cx="8129100" cy="754425"/>
            </a:xfrm>
          </p:grpSpPr>
          <p:sp>
            <p:nvSpPr>
              <p:cNvPr id="372" name="Google Shape;372;p43"/>
              <p:cNvSpPr/>
              <p:nvPr/>
            </p:nvSpPr>
            <p:spPr>
              <a:xfrm>
                <a:off x="237325" y="4026175"/>
                <a:ext cx="81291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" name="Google Shape;373;p43"/>
              <p:cNvGrpSpPr/>
              <p:nvPr/>
            </p:nvGrpSpPr>
            <p:grpSpPr>
              <a:xfrm>
                <a:off x="309712" y="4023550"/>
                <a:ext cx="7655513" cy="689100"/>
                <a:chOff x="309712" y="4023550"/>
                <a:chExt cx="7655513" cy="689100"/>
              </a:xfrm>
            </p:grpSpPr>
            <p:sp>
              <p:nvSpPr>
                <p:cNvPr id="374" name="Google Shape;374;p43"/>
                <p:cNvSpPr txBox="1"/>
                <p:nvPr/>
              </p:nvSpPr>
              <p:spPr>
                <a:xfrm>
                  <a:off x="309712" y="4023550"/>
                  <a:ext cx="16638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/>
                    <a:t>Engage</a:t>
                  </a:r>
                  <a:endParaRPr sz="1600" b="1"/>
                </a:p>
              </p:txBody>
            </p:sp>
            <p:sp>
              <p:nvSpPr>
                <p:cNvPr id="375" name="Google Shape;375;p43"/>
                <p:cNvSpPr txBox="1"/>
                <p:nvPr/>
              </p:nvSpPr>
              <p:spPr>
                <a:xfrm>
                  <a:off x="2050300" y="4023550"/>
                  <a:ext cx="29805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System and professional </a:t>
                  </a:r>
                  <a:endParaRPr sz="1600"/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learning activities completed</a:t>
                  </a:r>
                  <a:endParaRPr sz="1600"/>
                </a:p>
              </p:txBody>
            </p:sp>
            <p:sp>
              <p:nvSpPr>
                <p:cNvPr id="376" name="Google Shape;376;p43"/>
                <p:cNvSpPr txBox="1"/>
                <p:nvPr/>
              </p:nvSpPr>
              <p:spPr>
                <a:xfrm>
                  <a:off x="5072626" y="4023550"/>
                  <a:ext cx="289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Begin no later than Fall, 2024</a:t>
                  </a:r>
                  <a:endParaRPr sz="1600"/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600">
                      <a:solidFill>
                        <a:schemeClr val="dk1"/>
                      </a:solidFill>
                    </a:rPr>
                    <a:t>Complete Summer, 2025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grpSp>
              <p:nvGrpSpPr>
                <p:cNvPr id="377" name="Google Shape;377;p43"/>
                <p:cNvGrpSpPr/>
                <p:nvPr/>
              </p:nvGrpSpPr>
              <p:grpSpPr>
                <a:xfrm>
                  <a:off x="1958300" y="4176400"/>
                  <a:ext cx="76800" cy="383400"/>
                  <a:chOff x="3933550" y="5366125"/>
                  <a:chExt cx="76800" cy="383400"/>
                </a:xfrm>
              </p:grpSpPr>
              <p:cxnSp>
                <p:nvCxnSpPr>
                  <p:cNvPr id="378" name="Google Shape;378;p43"/>
                  <p:cNvCxnSpPr/>
                  <p:nvPr/>
                </p:nvCxnSpPr>
                <p:spPr>
                  <a:xfrm>
                    <a:off x="3959050" y="5366125"/>
                    <a:ext cx="513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Google Shape;379;p43"/>
                  <p:cNvCxnSpPr/>
                  <p:nvPr/>
                </p:nvCxnSpPr>
                <p:spPr>
                  <a:xfrm flipH="1">
                    <a:off x="3933550" y="5557825"/>
                    <a:ext cx="768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380" name="Google Shape;380;p43"/>
                <p:cNvGrpSpPr/>
                <p:nvPr/>
              </p:nvGrpSpPr>
              <p:grpSpPr>
                <a:xfrm>
                  <a:off x="4895800" y="4176400"/>
                  <a:ext cx="76800" cy="383400"/>
                  <a:chOff x="3933550" y="5366125"/>
                  <a:chExt cx="76800" cy="383400"/>
                </a:xfrm>
              </p:grpSpPr>
              <p:cxnSp>
                <p:nvCxnSpPr>
                  <p:cNvPr id="381" name="Google Shape;381;p43"/>
                  <p:cNvCxnSpPr/>
                  <p:nvPr/>
                </p:nvCxnSpPr>
                <p:spPr>
                  <a:xfrm>
                    <a:off x="3959050" y="5366125"/>
                    <a:ext cx="513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Google Shape;382;p43"/>
                  <p:cNvCxnSpPr/>
                  <p:nvPr/>
                </p:nvCxnSpPr>
                <p:spPr>
                  <a:xfrm flipH="1">
                    <a:off x="3933550" y="5557825"/>
                    <a:ext cx="768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cxnSp>
          <p:nvCxnSpPr>
            <p:cNvPr id="383" name="Google Shape;383;p43"/>
            <p:cNvCxnSpPr>
              <a:stCxn id="342" idx="3"/>
              <a:endCxn id="350" idx="3"/>
            </p:cNvCxnSpPr>
            <p:nvPr/>
          </p:nvCxnSpPr>
          <p:spPr>
            <a:xfrm>
              <a:off x="6798124" y="1657775"/>
              <a:ext cx="656400" cy="914100"/>
            </a:xfrm>
            <a:prstGeom prst="curvedConnector3">
              <a:avLst>
                <a:gd name="adj1" fmla="val 136262"/>
              </a:avLst>
            </a:prstGeom>
            <a:noFill/>
            <a:ln w="28575" cap="flat" cmpd="sng">
              <a:solidFill>
                <a:srgbClr val="C27BA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4" name="Google Shape;384;p43"/>
            <p:cNvCxnSpPr>
              <a:stCxn id="350" idx="3"/>
              <a:endCxn id="361" idx="3"/>
            </p:cNvCxnSpPr>
            <p:nvPr/>
          </p:nvCxnSpPr>
          <p:spPr>
            <a:xfrm>
              <a:off x="7454425" y="2571750"/>
              <a:ext cx="542100" cy="913800"/>
            </a:xfrm>
            <a:prstGeom prst="curvedConnector3">
              <a:avLst>
                <a:gd name="adj1" fmla="val 143926"/>
              </a:avLst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5" name="Google Shape;385;p43"/>
            <p:cNvCxnSpPr>
              <a:stCxn id="361" idx="3"/>
              <a:endCxn id="372" idx="3"/>
            </p:cNvCxnSpPr>
            <p:nvPr/>
          </p:nvCxnSpPr>
          <p:spPr>
            <a:xfrm>
              <a:off x="7996525" y="3485600"/>
              <a:ext cx="369900" cy="916500"/>
            </a:xfrm>
            <a:prstGeom prst="curvedConnector3">
              <a:avLst>
                <a:gd name="adj1" fmla="val 164376"/>
              </a:avLst>
            </a:prstGeom>
            <a:noFill/>
            <a:ln w="28575" cap="flat" cmpd="sng">
              <a:solidFill>
                <a:srgbClr val="76A5A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86" name="Google Shape;386;p43" descr="This slide describes 4 activities of IDEA-DA and timeline for Level 2 Supports.&#10;1.  Implementation Support rubric - DE reviews data using ISR, assigns levels of support.  Occurs in Fall, Year 1 (Assignment Year).&#10;2.  Data review protocol - data specific to DE areas of focus are reviewed.   Occurs  Fall, Year 2.&#10;3.  Implementation plan- implementation plans are developed and submitted.  occurs Winter Year 2&#10;4.  Engage - System and professional learning activities completed - Fall Year 2 to Summer Year 3."/>
          <p:cNvSpPr txBox="1">
            <a:spLocks noGrp="1"/>
          </p:cNvSpPr>
          <p:nvPr>
            <p:ph type="body" idx="1"/>
          </p:nvPr>
        </p:nvSpPr>
        <p:spPr>
          <a:xfrm>
            <a:off x="237325" y="130725"/>
            <a:ext cx="8601900" cy="555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 -DA Actions for Districts Receiving Level 2 Supports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/>
          <p:nvPr/>
        </p:nvSpPr>
        <p:spPr>
          <a:xfrm>
            <a:off x="237323" y="1281875"/>
            <a:ext cx="6576300" cy="751800"/>
          </a:xfrm>
          <a:prstGeom prst="flowChartAlternateProcess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44"/>
          <p:cNvGrpSpPr/>
          <p:nvPr/>
        </p:nvGrpSpPr>
        <p:grpSpPr>
          <a:xfrm>
            <a:off x="232799" y="924575"/>
            <a:ext cx="8133626" cy="3853400"/>
            <a:chOff x="232799" y="924575"/>
            <a:chExt cx="8133626" cy="3853400"/>
          </a:xfrm>
        </p:grpSpPr>
        <p:sp>
          <p:nvSpPr>
            <p:cNvPr id="393" name="Google Shape;393;p44"/>
            <p:cNvSpPr txBox="1"/>
            <p:nvPr/>
          </p:nvSpPr>
          <p:spPr>
            <a:xfrm>
              <a:off x="233000" y="924575"/>
              <a:ext cx="17253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ACTIVITY</a:t>
              </a:r>
              <a:endParaRPr sz="1800" b="1"/>
            </a:p>
          </p:txBody>
        </p:sp>
        <p:sp>
          <p:nvSpPr>
            <p:cNvPr id="394" name="Google Shape;394;p44" descr="This slide shows a table with the IDEA-DA Actions for Level 1 Supports over the three year timeline."/>
            <p:cNvSpPr txBox="1"/>
            <p:nvPr/>
          </p:nvSpPr>
          <p:spPr>
            <a:xfrm>
              <a:off x="2290825" y="924575"/>
              <a:ext cx="20382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/>
                <a:t>DESCRIPTION</a:t>
              </a:r>
              <a:endParaRPr sz="1800" b="1" dirty="0"/>
            </a:p>
          </p:txBody>
        </p:sp>
        <p:sp>
          <p:nvSpPr>
            <p:cNvPr id="395" name="Google Shape;395;p44"/>
            <p:cNvSpPr txBox="1"/>
            <p:nvPr/>
          </p:nvSpPr>
          <p:spPr>
            <a:xfrm>
              <a:off x="5011025" y="924575"/>
              <a:ext cx="1663800" cy="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TIMELINE</a:t>
              </a:r>
              <a:endParaRPr sz="1800" b="1"/>
            </a:p>
          </p:txBody>
        </p:sp>
        <p:grpSp>
          <p:nvGrpSpPr>
            <p:cNvPr id="396" name="Google Shape;396;p44"/>
            <p:cNvGrpSpPr/>
            <p:nvPr/>
          </p:nvGrpSpPr>
          <p:grpSpPr>
            <a:xfrm>
              <a:off x="232799" y="1313225"/>
              <a:ext cx="6565325" cy="720575"/>
              <a:chOff x="232799" y="1313225"/>
              <a:chExt cx="6565325" cy="720575"/>
            </a:xfrm>
          </p:grpSpPr>
          <p:sp>
            <p:nvSpPr>
              <p:cNvPr id="397" name="Google Shape;397;p44"/>
              <p:cNvSpPr txBox="1"/>
              <p:nvPr/>
            </p:nvSpPr>
            <p:spPr>
              <a:xfrm>
                <a:off x="232799" y="1344700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Support Rubric</a:t>
                </a:r>
                <a:endParaRPr sz="1600" b="1"/>
              </a:p>
            </p:txBody>
          </p:sp>
          <p:sp>
            <p:nvSpPr>
              <p:cNvPr id="398" name="Google Shape;398;p44"/>
              <p:cNvSpPr txBox="1"/>
              <p:nvPr/>
            </p:nvSpPr>
            <p:spPr>
              <a:xfrm>
                <a:off x="2118300" y="1313225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DE reviews data using ISR, assigns levels of support</a:t>
                </a:r>
                <a:endParaRPr sz="1600"/>
              </a:p>
            </p:txBody>
          </p:sp>
          <p:sp>
            <p:nvSpPr>
              <p:cNvPr id="399" name="Google Shape;399;p44"/>
              <p:cNvSpPr txBox="1"/>
              <p:nvPr/>
            </p:nvSpPr>
            <p:spPr>
              <a:xfrm>
                <a:off x="5011024" y="131322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Assignment Year,</a:t>
                </a:r>
                <a:endParaRPr sz="16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2022</a:t>
                </a:r>
                <a:endParaRPr sz="1600"/>
              </a:p>
            </p:txBody>
          </p:sp>
          <p:grpSp>
            <p:nvGrpSpPr>
              <p:cNvPr id="400" name="Google Shape;400;p44"/>
              <p:cNvGrpSpPr/>
              <p:nvPr/>
            </p:nvGrpSpPr>
            <p:grpSpPr>
              <a:xfrm>
                <a:off x="19583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01" name="Google Shape;401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3" name="Google Shape;403;p44"/>
              <p:cNvGrpSpPr/>
              <p:nvPr/>
            </p:nvGrpSpPr>
            <p:grpSpPr>
              <a:xfrm>
                <a:off x="4895800" y="14662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04" name="Google Shape;404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27B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6" name="Google Shape;406;p44"/>
            <p:cNvGrpSpPr/>
            <p:nvPr/>
          </p:nvGrpSpPr>
          <p:grpSpPr>
            <a:xfrm>
              <a:off x="237325" y="2195850"/>
              <a:ext cx="7217100" cy="751800"/>
              <a:chOff x="237325" y="2195850"/>
              <a:chExt cx="7217100" cy="751800"/>
            </a:xfrm>
          </p:grpSpPr>
          <p:sp>
            <p:nvSpPr>
              <p:cNvPr id="407" name="Google Shape;407;p44"/>
              <p:cNvSpPr/>
              <p:nvPr/>
            </p:nvSpPr>
            <p:spPr>
              <a:xfrm>
                <a:off x="237325" y="2195850"/>
                <a:ext cx="72171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 txBox="1"/>
              <p:nvPr/>
            </p:nvSpPr>
            <p:spPr>
              <a:xfrm>
                <a:off x="309712" y="2227200"/>
                <a:ext cx="166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Data Review*</a:t>
                </a:r>
                <a:endParaRPr sz="1600" b="1"/>
              </a:p>
            </p:txBody>
          </p:sp>
          <p:sp>
            <p:nvSpPr>
              <p:cNvPr id="409" name="Google Shape;409;p44"/>
              <p:cNvSpPr txBox="1"/>
              <p:nvPr/>
            </p:nvSpPr>
            <p:spPr>
              <a:xfrm>
                <a:off x="2179900" y="2243475"/>
                <a:ext cx="2831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Data specific to DE Areas of Focus are reviewed</a:t>
                </a:r>
                <a:endParaRPr sz="1600"/>
              </a:p>
            </p:txBody>
          </p:sp>
          <p:sp>
            <p:nvSpPr>
              <p:cNvPr id="410" name="Google Shape;410;p44"/>
              <p:cNvSpPr txBox="1"/>
              <p:nvPr/>
            </p:nvSpPr>
            <p:spPr>
              <a:xfrm>
                <a:off x="5072624" y="2243475"/>
                <a:ext cx="17871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Fall, Year 2023 </a:t>
                </a:r>
                <a:endParaRPr sz="1600"/>
              </a:p>
            </p:txBody>
          </p:sp>
          <p:grpSp>
            <p:nvGrpSpPr>
              <p:cNvPr id="411" name="Google Shape;411;p44"/>
              <p:cNvGrpSpPr/>
              <p:nvPr/>
            </p:nvGrpSpPr>
            <p:grpSpPr>
              <a:xfrm>
                <a:off x="19583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12" name="Google Shape;412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D9EE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44"/>
              <p:cNvGrpSpPr/>
              <p:nvPr/>
            </p:nvGrpSpPr>
            <p:grpSpPr>
              <a:xfrm>
                <a:off x="4895800" y="2396325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15" name="Google Shape;415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17" name="Google Shape;417;p44"/>
            <p:cNvGrpSpPr/>
            <p:nvPr/>
          </p:nvGrpSpPr>
          <p:grpSpPr>
            <a:xfrm>
              <a:off x="237325" y="3109700"/>
              <a:ext cx="7759200" cy="751800"/>
              <a:chOff x="237325" y="3109700"/>
              <a:chExt cx="7759200" cy="751800"/>
            </a:xfrm>
          </p:grpSpPr>
          <p:sp>
            <p:nvSpPr>
              <p:cNvPr id="418" name="Google Shape;418;p44"/>
              <p:cNvSpPr/>
              <p:nvPr/>
            </p:nvSpPr>
            <p:spPr>
              <a:xfrm>
                <a:off x="237325" y="3109700"/>
                <a:ext cx="77592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 txBox="1"/>
              <p:nvPr/>
            </p:nvSpPr>
            <p:spPr>
              <a:xfrm>
                <a:off x="309700" y="3142375"/>
                <a:ext cx="1725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Implementation</a:t>
                </a:r>
                <a:endParaRPr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/>
                  <a:t>Plan</a:t>
                </a:r>
                <a:endParaRPr sz="1600" b="1"/>
              </a:p>
            </p:txBody>
          </p:sp>
          <p:sp>
            <p:nvSpPr>
              <p:cNvPr id="420" name="Google Shape;420;p44"/>
              <p:cNvSpPr txBox="1"/>
              <p:nvPr/>
            </p:nvSpPr>
            <p:spPr>
              <a:xfrm>
                <a:off x="2133600" y="3141050"/>
                <a:ext cx="289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Implementation plan developed and submitted</a:t>
                </a:r>
                <a:endParaRPr sz="1600"/>
              </a:p>
            </p:txBody>
          </p:sp>
          <p:sp>
            <p:nvSpPr>
              <p:cNvPr id="421" name="Google Shape;421;p44"/>
              <p:cNvSpPr txBox="1"/>
              <p:nvPr/>
            </p:nvSpPr>
            <p:spPr>
              <a:xfrm>
                <a:off x="5087825" y="3141050"/>
                <a:ext cx="26238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Due:  Jan. 15, 2024</a:t>
                </a:r>
                <a:endParaRPr sz="1600"/>
              </a:p>
            </p:txBody>
          </p:sp>
          <p:grpSp>
            <p:nvGrpSpPr>
              <p:cNvPr id="422" name="Google Shape;422;p44"/>
              <p:cNvGrpSpPr/>
              <p:nvPr/>
            </p:nvGrpSpPr>
            <p:grpSpPr>
              <a:xfrm>
                <a:off x="19735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23" name="Google Shape;423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5" name="Google Shape;425;p44"/>
              <p:cNvGrpSpPr/>
              <p:nvPr/>
            </p:nvGrpSpPr>
            <p:grpSpPr>
              <a:xfrm>
                <a:off x="4911000" y="3293900"/>
                <a:ext cx="76800" cy="383400"/>
                <a:chOff x="3933550" y="5366125"/>
                <a:chExt cx="76800" cy="383400"/>
              </a:xfrm>
            </p:grpSpPr>
            <p:cxnSp>
              <p:nvCxnSpPr>
                <p:cNvPr id="426" name="Google Shape;426;p44"/>
                <p:cNvCxnSpPr/>
                <p:nvPr/>
              </p:nvCxnSpPr>
              <p:spPr>
                <a:xfrm>
                  <a:off x="3959050" y="5366125"/>
                  <a:ext cx="513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44"/>
                <p:cNvCxnSpPr/>
                <p:nvPr/>
              </p:nvCxnSpPr>
              <p:spPr>
                <a:xfrm flipH="1">
                  <a:off x="3933550" y="5557825"/>
                  <a:ext cx="76800" cy="19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8" name="Google Shape;428;p44"/>
            <p:cNvGrpSpPr/>
            <p:nvPr/>
          </p:nvGrpSpPr>
          <p:grpSpPr>
            <a:xfrm>
              <a:off x="237325" y="4023550"/>
              <a:ext cx="8129100" cy="754425"/>
              <a:chOff x="237325" y="4023550"/>
              <a:chExt cx="8129100" cy="754425"/>
            </a:xfrm>
          </p:grpSpPr>
          <p:sp>
            <p:nvSpPr>
              <p:cNvPr id="429" name="Google Shape;429;p44"/>
              <p:cNvSpPr/>
              <p:nvPr/>
            </p:nvSpPr>
            <p:spPr>
              <a:xfrm>
                <a:off x="237325" y="4026175"/>
                <a:ext cx="8129100" cy="751800"/>
              </a:xfrm>
              <a:prstGeom prst="flowChartAlternateProcess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0" name="Google Shape;430;p44"/>
              <p:cNvGrpSpPr/>
              <p:nvPr/>
            </p:nvGrpSpPr>
            <p:grpSpPr>
              <a:xfrm>
                <a:off x="309712" y="4023550"/>
                <a:ext cx="7655513" cy="689100"/>
                <a:chOff x="309712" y="4023550"/>
                <a:chExt cx="7655513" cy="689100"/>
              </a:xfrm>
            </p:grpSpPr>
            <p:sp>
              <p:nvSpPr>
                <p:cNvPr id="431" name="Google Shape;431;p44"/>
                <p:cNvSpPr txBox="1"/>
                <p:nvPr/>
              </p:nvSpPr>
              <p:spPr>
                <a:xfrm>
                  <a:off x="309712" y="4023550"/>
                  <a:ext cx="16638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/>
                    <a:t>Engage</a:t>
                  </a:r>
                  <a:endParaRPr sz="1600" b="1"/>
                </a:p>
              </p:txBody>
            </p:sp>
            <p:sp>
              <p:nvSpPr>
                <p:cNvPr id="432" name="Google Shape;432;p44"/>
                <p:cNvSpPr txBox="1"/>
                <p:nvPr/>
              </p:nvSpPr>
              <p:spPr>
                <a:xfrm>
                  <a:off x="2050300" y="4023550"/>
                  <a:ext cx="29805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System and professional </a:t>
                  </a:r>
                  <a:endParaRPr sz="1600"/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learning activities completed</a:t>
                  </a:r>
                  <a:endParaRPr sz="1600"/>
                </a:p>
              </p:txBody>
            </p:sp>
            <p:sp>
              <p:nvSpPr>
                <p:cNvPr id="433" name="Google Shape;433;p44"/>
                <p:cNvSpPr txBox="1"/>
                <p:nvPr/>
              </p:nvSpPr>
              <p:spPr>
                <a:xfrm>
                  <a:off x="5072626" y="4023550"/>
                  <a:ext cx="289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Begin no later than Fall, 2024</a:t>
                  </a:r>
                  <a:endParaRPr sz="1600"/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Complete Summer, 2025</a:t>
                  </a:r>
                  <a:endParaRPr sz="1600"/>
                </a:p>
              </p:txBody>
            </p:sp>
            <p:grpSp>
              <p:nvGrpSpPr>
                <p:cNvPr id="434" name="Google Shape;434;p44"/>
                <p:cNvGrpSpPr/>
                <p:nvPr/>
              </p:nvGrpSpPr>
              <p:grpSpPr>
                <a:xfrm>
                  <a:off x="1958300" y="4176400"/>
                  <a:ext cx="76800" cy="383400"/>
                  <a:chOff x="3933550" y="5366125"/>
                  <a:chExt cx="76800" cy="383400"/>
                </a:xfrm>
              </p:grpSpPr>
              <p:cxnSp>
                <p:nvCxnSpPr>
                  <p:cNvPr id="435" name="Google Shape;435;p44"/>
                  <p:cNvCxnSpPr/>
                  <p:nvPr/>
                </p:nvCxnSpPr>
                <p:spPr>
                  <a:xfrm>
                    <a:off x="3959050" y="5366125"/>
                    <a:ext cx="513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6" name="Google Shape;436;p44"/>
                  <p:cNvCxnSpPr/>
                  <p:nvPr/>
                </p:nvCxnSpPr>
                <p:spPr>
                  <a:xfrm flipH="1">
                    <a:off x="3933550" y="5557825"/>
                    <a:ext cx="768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437" name="Google Shape;437;p44"/>
                <p:cNvGrpSpPr/>
                <p:nvPr/>
              </p:nvGrpSpPr>
              <p:grpSpPr>
                <a:xfrm>
                  <a:off x="4895800" y="4176400"/>
                  <a:ext cx="76800" cy="383400"/>
                  <a:chOff x="3933550" y="5366125"/>
                  <a:chExt cx="76800" cy="383400"/>
                </a:xfrm>
              </p:grpSpPr>
              <p:cxnSp>
                <p:nvCxnSpPr>
                  <p:cNvPr id="438" name="Google Shape;438;p44"/>
                  <p:cNvCxnSpPr/>
                  <p:nvPr/>
                </p:nvCxnSpPr>
                <p:spPr>
                  <a:xfrm>
                    <a:off x="3959050" y="5366125"/>
                    <a:ext cx="513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9" name="Google Shape;439;p44"/>
                  <p:cNvCxnSpPr/>
                  <p:nvPr/>
                </p:nvCxnSpPr>
                <p:spPr>
                  <a:xfrm flipH="1">
                    <a:off x="3933550" y="5557825"/>
                    <a:ext cx="76800" cy="1917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8E7CC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cxnSp>
          <p:nvCxnSpPr>
            <p:cNvPr id="440" name="Google Shape;440;p44"/>
            <p:cNvCxnSpPr>
              <a:stCxn id="399" idx="3"/>
              <a:endCxn id="407" idx="3"/>
            </p:cNvCxnSpPr>
            <p:nvPr/>
          </p:nvCxnSpPr>
          <p:spPr>
            <a:xfrm>
              <a:off x="6798124" y="1657775"/>
              <a:ext cx="656400" cy="914100"/>
            </a:xfrm>
            <a:prstGeom prst="curvedConnector3">
              <a:avLst>
                <a:gd name="adj1" fmla="val 136262"/>
              </a:avLst>
            </a:prstGeom>
            <a:noFill/>
            <a:ln w="28575" cap="flat" cmpd="sng">
              <a:solidFill>
                <a:srgbClr val="C27BA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1" name="Google Shape;441;p44"/>
            <p:cNvCxnSpPr>
              <a:stCxn id="407" idx="3"/>
              <a:endCxn id="418" idx="3"/>
            </p:cNvCxnSpPr>
            <p:nvPr/>
          </p:nvCxnSpPr>
          <p:spPr>
            <a:xfrm>
              <a:off x="7454425" y="2571750"/>
              <a:ext cx="542100" cy="913800"/>
            </a:xfrm>
            <a:prstGeom prst="curvedConnector3">
              <a:avLst>
                <a:gd name="adj1" fmla="val 143926"/>
              </a:avLst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2" name="Google Shape;442;p44"/>
            <p:cNvCxnSpPr>
              <a:stCxn id="418" idx="3"/>
              <a:endCxn id="429" idx="3"/>
            </p:cNvCxnSpPr>
            <p:nvPr/>
          </p:nvCxnSpPr>
          <p:spPr>
            <a:xfrm>
              <a:off x="7996525" y="3485600"/>
              <a:ext cx="369900" cy="916500"/>
            </a:xfrm>
            <a:prstGeom prst="curvedConnector3">
              <a:avLst>
                <a:gd name="adj1" fmla="val 164376"/>
              </a:avLst>
            </a:prstGeom>
            <a:noFill/>
            <a:ln w="28575" cap="flat" cmpd="sng">
              <a:solidFill>
                <a:srgbClr val="76A5A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43" name="Google Shape;443;p44" descr="This slide describes 4 activities of IDEA-DA and timeline for level 1 supports.&#10;1.  Implementation Support rubric - DE reviews data using ISR, assigns levels of support.  Occurs in Fall, Year 1 (Assignment Year).&#10;2.  Data review protocol - data specific to DE areas of focus are reviewed.   Occurs  Fall, Year 2.&#10;3.  Implementation plan- implementation plans are developed and submitted.  occurs Winter Year 2&#10;4.  Engage - System and professional learning activities completed - Fall Year 2 to Summer Year 3."/>
          <p:cNvSpPr txBox="1">
            <a:spLocks noGrp="1"/>
          </p:cNvSpPr>
          <p:nvPr>
            <p:ph type="body" idx="1"/>
          </p:nvPr>
        </p:nvSpPr>
        <p:spPr>
          <a:xfrm>
            <a:off x="237325" y="130725"/>
            <a:ext cx="8601900" cy="555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IDEA -DA Actions for Districts Receiving Level 1 Supports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444" name="Google Shape;444;p44"/>
          <p:cNvSpPr txBox="1"/>
          <p:nvPr/>
        </p:nvSpPr>
        <p:spPr>
          <a:xfrm>
            <a:off x="130638" y="4777975"/>
            <a:ext cx="8293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 </a:t>
            </a:r>
            <a:r>
              <a:rPr lang="en" sz="1500"/>
              <a:t>Data related to DE Area of Focus must be reviewed, but the DRP is optional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 txBox="1">
            <a:spLocks noGrp="1"/>
          </p:cNvSpPr>
          <p:nvPr>
            <p:ph type="body" idx="1"/>
          </p:nvPr>
        </p:nvSpPr>
        <p:spPr>
          <a:xfrm>
            <a:off x="146550" y="549625"/>
            <a:ext cx="8368800" cy="62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All districts will be given ISR data for last reporting period</a:t>
            </a:r>
            <a:endParaRPr sz="1800"/>
          </a:p>
        </p:txBody>
      </p:sp>
      <p:sp>
        <p:nvSpPr>
          <p:cNvPr id="450" name="Google Shape;450;p45"/>
          <p:cNvSpPr txBox="1">
            <a:spLocks noGrp="1"/>
          </p:cNvSpPr>
          <p:nvPr>
            <p:ph type="title"/>
          </p:nvPr>
        </p:nvSpPr>
        <p:spPr>
          <a:xfrm>
            <a:off x="0" y="89075"/>
            <a:ext cx="8515200" cy="31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for 2023-24</a:t>
            </a:r>
            <a:endParaRPr/>
          </a:p>
        </p:txBody>
      </p:sp>
      <p:graphicFrame>
        <p:nvGraphicFramePr>
          <p:cNvPr id="451" name="Google Shape;451;p45" descr="Activities for 2023 - 2024.  This table describes the activities for Level 2 and Level 2 districts."/>
          <p:cNvGraphicFramePr/>
          <p:nvPr>
            <p:extLst>
              <p:ext uri="{D42A27DB-BD31-4B8C-83A1-F6EECF244321}">
                <p14:modId xmlns:p14="http://schemas.microsoft.com/office/powerpoint/2010/main" val="1737132119"/>
              </p:ext>
            </p:extLst>
          </p:nvPr>
        </p:nvGraphicFramePr>
        <p:xfrm>
          <a:off x="73950" y="1118625"/>
          <a:ext cx="8441250" cy="4251900"/>
        </p:xfrm>
        <a:graphic>
          <a:graphicData uri="http://schemas.openxmlformats.org/drawingml/2006/table">
            <a:tbl>
              <a:tblPr firstRow="1">
                <a:noFill/>
                <a:tableStyleId>{1805C55D-3C88-4238-9E94-9D5ACD87AE9E}</a:tableStyleId>
              </a:tblPr>
              <a:tblGrid>
                <a:gridCol w="42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Level 2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Level 3</a:t>
                      </a:r>
                      <a:endParaRPr sz="2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AEAs will host regional, facilitated data reviews Fall, 2023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ISR data from the aggregate year will be shared as well as new data for the last reporting period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DRP data this September will be same as shared with Level 3 - new data available in ACHIEVE later this year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Implementation Plan due January 15th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Assigned professional learning must begin by Fall, 2024- coordinate with AEA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Monthly system check-in’s with AEA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Progress report due June 30, 2024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ONCE PL BEGINS: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Twice monthly check-ins re: application of PL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00050" lvl="0" indent="-254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Participants complete Framework Implementation Tool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AEAs will connect with districts regarding implementation plan activities and assigned professional learning</a:t>
                      </a:r>
                      <a:endParaRPr dirty="0"/>
                    </a:p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DRP data for last reporting period will be available in ACHIEVE later this year</a:t>
                      </a:r>
                      <a:endParaRPr dirty="0"/>
                    </a:p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Progress report due June 30, 2024</a:t>
                      </a:r>
                      <a:endParaRPr dirty="0"/>
                    </a:p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Monthly system check-in’s with AEA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ONCE PL BEGINS:</a:t>
                      </a:r>
                      <a:endParaRPr dirty="0"/>
                    </a:p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Twice monthly check-ins re: application of PL</a:t>
                      </a:r>
                      <a:endParaRPr dirty="0"/>
                    </a:p>
                    <a:p>
                      <a:pPr marL="3429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Participants complete Framework Implementation Tool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owa Department of Education">
      <a:dk1>
        <a:srgbClr val="000000"/>
      </a:dk1>
      <a:lt1>
        <a:srgbClr val="FFFFFF"/>
      </a:lt1>
      <a:dk2>
        <a:srgbClr val="002A4B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922</Words>
  <Application>Microsoft Office PowerPoint</Application>
  <PresentationFormat>On-screen Show (16:9)</PresentationFormat>
  <Paragraphs>198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</vt:lpstr>
      <vt:lpstr>Garamond</vt:lpstr>
      <vt:lpstr>Arial</vt:lpstr>
      <vt:lpstr>Calibri</vt:lpstr>
      <vt:lpstr>Segoe UI</vt:lpstr>
      <vt:lpstr>Simple Light</vt:lpstr>
      <vt:lpstr>Office Theme</vt:lpstr>
      <vt:lpstr>Theme1</vt:lpstr>
      <vt:lpstr>IDEA-Differentiated Accountability (IDEA-DA) 2023-24 Activities</vt:lpstr>
      <vt:lpstr>IDEA-DA Actions - Overview</vt:lpstr>
      <vt:lpstr>PowerPoint Presentation</vt:lpstr>
      <vt:lpstr>Level 1</vt:lpstr>
      <vt:lpstr>IDEA-DA Timeline for Levels of Support    (2022 - 2025)</vt:lpstr>
      <vt:lpstr>PowerPoint Presentation</vt:lpstr>
      <vt:lpstr>PowerPoint Presentation</vt:lpstr>
      <vt:lpstr>PowerPoint Presentation</vt:lpstr>
      <vt:lpstr>Activities for 2023-24</vt:lpstr>
      <vt:lpstr>Level 1 Supports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IDEA-Differentiated Accountability (IDEA-DA) 2023-24 Activities</dc:title>
  <dc:creator>Beilke, Mary [IDOE]</dc:creator>
  <cp:lastModifiedBy>Albers, Lisa [IDOE]</cp:lastModifiedBy>
  <cp:revision>3</cp:revision>
  <dcterms:modified xsi:type="dcterms:W3CDTF">2023-11-07T15:54:24Z</dcterms:modified>
</cp:coreProperties>
</file>