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Roboto Medium"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GnDUlvx1HW2UKnSsLu2FrYpys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6a4c2412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a6a4c2412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a6a4c2412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3af4d40c0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63af4d40c0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63af4d40c0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a6a4c24120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a6a4c2412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a6a4c24120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63af4d40c0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63af4d40c0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263af4d40c0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a6a4c24120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2a6a4c24120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a6a4c24120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3af4d40c0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63af4d40c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263af4d40c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3af4d40c0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63af4d40c0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263af4d40c0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3af4d40c0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63af4d40c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63af4d40c0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sp>
        <p:nvSpPr>
          <p:cNvPr id="12" name="Google Shape;12;p10"/>
          <p:cNvSpPr/>
          <p:nvPr/>
        </p:nvSpPr>
        <p:spPr>
          <a:xfrm>
            <a:off x="0" y="0"/>
            <a:ext cx="9144000" cy="1171852"/>
          </a:xfrm>
          <a:prstGeom prst="rect">
            <a:avLst/>
          </a:prstGeom>
          <a:solidFill>
            <a:srgbClr val="009A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Century Gothic"/>
              <a:buNone/>
              <a:defRPr sz="3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009AA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FF6D14"/>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7AB800"/>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accent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1"/>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pic>
        <p:nvPicPr>
          <p:cNvPr id="18" name="Google Shape;18;p11"/>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5400"/>
              <a:buFont typeface="Century Gothic"/>
              <a:buNone/>
              <a:defRPr sz="5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2"/>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24" name="Google Shape;24;p12"/>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entury Gothic"/>
              <a:buNone/>
              <a:defRPr sz="60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28" name="Google Shape;28;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13"/>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0" name="Google Shape;30;p13"/>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Google Shape;34;p14"/>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5" name="Google Shape;35;p14"/>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15"/>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15"/>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16"/>
          <p:cNvSpPr>
            <a:spLocks noGrp="1"/>
          </p:cNvSpPr>
          <p:nvPr>
            <p:ph type="pic" idx="2"/>
          </p:nvPr>
        </p:nvSpPr>
        <p:spPr>
          <a:xfrm>
            <a:off x="3887788" y="987425"/>
            <a:ext cx="4629150" cy="4873625"/>
          </a:xfrm>
          <a:prstGeom prst="rect">
            <a:avLst/>
          </a:prstGeom>
          <a:noFill/>
          <a:ln>
            <a:noFill/>
          </a:ln>
        </p:spPr>
      </p:sp>
      <p:sp>
        <p:nvSpPr>
          <p:cNvPr id="43" name="Google Shape;43;p1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16"/>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16"/>
          <p:cNvPicPr preferRelativeResize="0"/>
          <p:nvPr/>
        </p:nvPicPr>
        <p:blipFill rotWithShape="1">
          <a:blip r:embed="rId2">
            <a:alphaModFix/>
          </a:blip>
          <a:srcRect/>
          <a:stretch/>
        </p:blipFill>
        <p:spPr>
          <a:xfrm>
            <a:off x="6983660" y="5199873"/>
            <a:ext cx="1939508" cy="15093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6261904"/>
            <a:ext cx="9144000" cy="596096"/>
          </a:xfrm>
          <a:prstGeom prst="rect">
            <a:avLst/>
          </a:prstGeom>
          <a:solidFill>
            <a:srgbClr val="009A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amy.vybiral@iowa.gov" TargetMode="External"/><Relationship Id="rId4" Type="http://schemas.openxmlformats.org/officeDocument/2006/relationships/hyperlink" Target="mailto:song.luong1@iow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amy.vybiral@iow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adult-career-comm-college/career-and-technical-education/perkins-v#Perkins_V_Claim_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eiowa.gov/documents/perkins-v-equipment-inventory-templ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ucateiowa.gov/documents/perkins-v/2021/05/equipment-and-supply-checkout-templat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
          <p:cNvSpPr txBox="1"/>
          <p:nvPr/>
        </p:nvSpPr>
        <p:spPr>
          <a:xfrm>
            <a:off x="241300" y="1626547"/>
            <a:ext cx="5454600" cy="1877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entury Gothic"/>
                <a:ea typeface="Century Gothic"/>
                <a:cs typeface="Century Gothic"/>
                <a:sym typeface="Century Gothic"/>
              </a:rPr>
              <a:t>Perkins V</a:t>
            </a:r>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entury Gothic"/>
                <a:ea typeface="Century Gothic"/>
                <a:cs typeface="Century Gothic"/>
                <a:sym typeface="Century Gothic"/>
              </a:rPr>
              <a:t>#</a:t>
            </a:r>
            <a:r>
              <a:rPr lang="en-US" sz="2800">
                <a:solidFill>
                  <a:schemeClr val="dk1"/>
                </a:solidFill>
                <a:latin typeface="Century Gothic"/>
                <a:ea typeface="Century Gothic"/>
                <a:cs typeface="Century Gothic"/>
                <a:sym typeface="Century Gothic"/>
              </a:rPr>
              <a:t>4</a:t>
            </a:r>
            <a:r>
              <a:rPr lang="en-US" sz="2800" b="0" i="0" u="none" strike="noStrike" cap="none">
                <a:solidFill>
                  <a:schemeClr val="dk1"/>
                </a:solidFill>
                <a:latin typeface="Century Gothic"/>
                <a:ea typeface="Century Gothic"/>
                <a:cs typeface="Century Gothic"/>
                <a:sym typeface="Century Gothic"/>
              </a:rPr>
              <a:t> Perkins Claim Webinars</a:t>
            </a:r>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entury Gothic"/>
                <a:ea typeface="Century Gothic"/>
                <a:cs typeface="Century Gothic"/>
                <a:sym typeface="Century Gothic"/>
              </a:rPr>
              <a:t>Inventory Requirements</a:t>
            </a:r>
            <a:endParaRPr/>
          </a:p>
          <a:p>
            <a:pPr marL="0" marR="0" lvl="0" indent="0" algn="r" rtl="0">
              <a:lnSpc>
                <a:spcPct val="100000"/>
              </a:lnSpc>
              <a:spcBef>
                <a:spcPts val="0"/>
              </a:spcBef>
              <a:spcAft>
                <a:spcPts val="0"/>
              </a:spcAft>
              <a:buClr>
                <a:srgbClr val="000000"/>
              </a:buClr>
              <a:buSzPts val="2800"/>
              <a:buFont typeface="Arial"/>
              <a:buNone/>
            </a:pPr>
            <a:r>
              <a:rPr lang="en-US" sz="1800">
                <a:solidFill>
                  <a:schemeClr val="dk1"/>
                </a:solidFill>
                <a:latin typeface="Century Gothic"/>
                <a:ea typeface="Century Gothic"/>
                <a:cs typeface="Century Gothic"/>
                <a:sym typeface="Century Gothic"/>
              </a:rPr>
              <a:t>December 13, 2023</a:t>
            </a:r>
            <a:endParaRPr/>
          </a:p>
          <a:p>
            <a:pPr marL="0" marR="0" lvl="0" indent="0" algn="r" rtl="0">
              <a:lnSpc>
                <a:spcPct val="100000"/>
              </a:lnSpc>
              <a:spcBef>
                <a:spcPts val="0"/>
              </a:spcBef>
              <a:spcAft>
                <a:spcPts val="0"/>
              </a:spcAft>
              <a:buClr>
                <a:srgbClr val="000000"/>
              </a:buClr>
              <a:buSzPts val="2800"/>
              <a:buFont typeface="Arial"/>
              <a:buNone/>
            </a:pPr>
            <a:endParaRPr sz="1400" b="0" i="0" u="none" strike="noStrike" cap="none">
              <a:solidFill>
                <a:schemeClr val="dk1"/>
              </a:solidFill>
              <a:latin typeface="Century Gothic"/>
              <a:ea typeface="Century Gothic"/>
              <a:cs typeface="Century Gothic"/>
              <a:sym typeface="Century Gothic"/>
            </a:endParaRPr>
          </a:p>
        </p:txBody>
      </p:sp>
      <p:cxnSp>
        <p:nvCxnSpPr>
          <p:cNvPr id="52" name="Google Shape;52;p1">
            <a:extLst>
              <a:ext uri="{C183D7F6-B498-43B3-948B-1728B52AA6E4}">
                <adec:decorative xmlns:adec="http://schemas.microsoft.com/office/drawing/2017/decorative" val="1"/>
              </a:ext>
            </a:extLst>
          </p:cNvPr>
          <p:cNvCxnSpPr/>
          <p:nvPr/>
        </p:nvCxnSpPr>
        <p:spPr>
          <a:xfrm>
            <a:off x="5791200" y="1676340"/>
            <a:ext cx="0" cy="995855"/>
          </a:xfrm>
          <a:prstGeom prst="straightConnector1">
            <a:avLst/>
          </a:prstGeom>
          <a:noFill/>
          <a:ln w="38100" cap="flat" cmpd="sng">
            <a:solidFill>
              <a:srgbClr val="FFB689"/>
            </a:solidFill>
            <a:prstDash val="solid"/>
            <a:miter lim="800000"/>
            <a:headEnd type="none" w="sm" len="sm"/>
            <a:tailEnd type="none" w="sm" len="sm"/>
          </a:ln>
        </p:spPr>
      </p:cxnSp>
      <p:pic>
        <p:nvPicPr>
          <p:cNvPr id="54" name="Google Shape;54;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87426" y="3906041"/>
            <a:ext cx="3637191" cy="1463614"/>
          </a:xfrm>
          <a:prstGeom prst="rect">
            <a:avLst/>
          </a:prstGeom>
          <a:noFill/>
          <a:ln>
            <a:noFill/>
          </a:ln>
        </p:spPr>
      </p:pic>
      <p:sp>
        <p:nvSpPr>
          <p:cNvPr id="55" name="Google Shape;55;p1"/>
          <p:cNvSpPr txBox="1"/>
          <p:nvPr/>
        </p:nvSpPr>
        <p:spPr>
          <a:xfrm>
            <a:off x="5886450" y="4796058"/>
            <a:ext cx="3209416" cy="15696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Amy Vybiral, MS Ed. </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Education Program Consultant</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Bureau of Career and Technical Education</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515-339-4520</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amy.vybiral@iowa.gov</a:t>
            </a:r>
            <a:endParaRPr sz="16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br>
              <a:rPr lang="en-US" sz="1800" b="0" i="0" u="none" strike="noStrike" cap="none">
                <a:solidFill>
                  <a:srgbClr val="000000"/>
                </a:solidFill>
                <a:latin typeface="Arial"/>
                <a:ea typeface="Arial"/>
                <a:cs typeface="Arial"/>
                <a:sym typeface="Arial"/>
              </a:rPr>
            </a:b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a6a4c24120_0_0"/>
          <p:cNvSpPr txBox="1">
            <a:spLocks noGrp="1"/>
          </p:cNvSpPr>
          <p:nvPr>
            <p:ph type="title"/>
          </p:nvPr>
        </p:nvSpPr>
        <p:spPr>
          <a:xfrm>
            <a:off x="325454" y="118831"/>
            <a:ext cx="8190000" cy="77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Disposition Process - Perkins Purchases</a:t>
            </a:r>
            <a:endParaRPr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r>
              <a:rPr lang="en-US" sz="1400" b="1">
                <a:solidFill>
                  <a:srgbClr val="008080"/>
                </a:solidFill>
                <a:latin typeface="Calibri"/>
                <a:ea typeface="Calibri"/>
                <a:cs typeface="Calibri"/>
                <a:sym typeface="Calibri"/>
              </a:rPr>
              <a:t>From Acquisition through Disposition</a:t>
            </a:r>
            <a:endParaRPr sz="1400" b="1">
              <a:solidFill>
                <a:srgbClr val="008080"/>
              </a:solidFill>
              <a:latin typeface="Calibri"/>
              <a:ea typeface="Calibri"/>
              <a:cs typeface="Calibri"/>
              <a:sym typeface="Calibri"/>
            </a:endParaRPr>
          </a:p>
          <a:p>
            <a:pPr marL="177800" lvl="0" indent="0" algn="ctr" rtl="0">
              <a:lnSpc>
                <a:spcPct val="100000"/>
              </a:lnSpc>
              <a:spcBef>
                <a:spcPts val="0"/>
              </a:spcBef>
              <a:spcAft>
                <a:spcPts val="0"/>
              </a:spcAft>
              <a:buClr>
                <a:schemeClr val="dk1"/>
              </a:buClr>
              <a:buSzPts val="1100"/>
              <a:buFont typeface="Arial"/>
              <a:buNone/>
            </a:pPr>
            <a:r>
              <a:rPr lang="en-US" sz="1800">
                <a:highlight>
                  <a:schemeClr val="lt1"/>
                </a:highlight>
                <a:latin typeface="Verdana"/>
                <a:ea typeface="Verdana"/>
                <a:cs typeface="Verdana"/>
                <a:sym typeface="Verdana"/>
              </a:rPr>
              <a:t>Required Federal Sequence</a:t>
            </a:r>
            <a:endParaRPr sz="1400" b="1">
              <a:solidFill>
                <a:srgbClr val="008080"/>
              </a:solidFill>
              <a:latin typeface="Calibri"/>
              <a:ea typeface="Calibri"/>
              <a:cs typeface="Calibri"/>
              <a:sym typeface="Calibri"/>
            </a:endParaRPr>
          </a:p>
        </p:txBody>
      </p:sp>
      <p:sp>
        <p:nvSpPr>
          <p:cNvPr id="131" name="Google Shape;131;g2a6a4c24120_0_0"/>
          <p:cNvSpPr txBox="1">
            <a:spLocks noGrp="1"/>
          </p:cNvSpPr>
          <p:nvPr>
            <p:ph type="body" idx="1"/>
          </p:nvPr>
        </p:nvSpPr>
        <p:spPr>
          <a:xfrm>
            <a:off x="325454" y="1456095"/>
            <a:ext cx="8493000" cy="5065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000"/>
              </a:spcBef>
              <a:spcAft>
                <a:spcPts val="0"/>
              </a:spcAft>
              <a:buNone/>
            </a:pPr>
            <a:endParaRPr sz="14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The full amount of proceeds received from items sold must be reinvested in career and technical education programs.</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Electronic items must be properly discarded and/or recycled as appropriate. </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The Iowa Department of Natural Resources (Iowa DNR) regulates solid and hazardous waste disposal pursuant to the Iowa State Code (ISC) Chapter 455 and Iowa Administrative Code (IAC) Chapter 567.</a:t>
            </a: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Items no longer in use (of no value) or no longer in working order with no specific disposition requirements may be thrown away and noted on the inventory form as the means of disposition.</a:t>
            </a:r>
            <a:endParaRPr sz="1500" dirty="0">
              <a:highlight>
                <a:srgbClr val="FFFFFF"/>
              </a:highlight>
              <a:latin typeface="Verdana"/>
              <a:ea typeface="Verdana"/>
              <a:cs typeface="Verdana"/>
              <a:sym typeface="Verdana"/>
            </a:endParaRPr>
          </a:p>
          <a:p>
            <a:pPr marL="177800" lvl="0" indent="0" algn="l" rtl="0">
              <a:lnSpc>
                <a:spcPct val="100000"/>
              </a:lnSpc>
              <a:spcBef>
                <a:spcPts val="1000"/>
              </a:spcBef>
              <a:spcAft>
                <a:spcPts val="0"/>
              </a:spcAft>
              <a:buSzPts val="2800"/>
              <a:buNone/>
            </a:pPr>
            <a:endParaRPr sz="1500" dirty="0">
              <a:highlight>
                <a:srgbClr val="FFFFFF"/>
              </a:highlight>
              <a:latin typeface="Verdana"/>
              <a:ea typeface="Verdana"/>
              <a:cs typeface="Verdana"/>
              <a:sym typeface="Verdana"/>
            </a:endParaRPr>
          </a:p>
        </p:txBody>
      </p:sp>
      <p:sp>
        <p:nvSpPr>
          <p:cNvPr id="132" name="Google Shape;132;g2a6a4c24120_0_0"/>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10</a:t>
            </a:fld>
            <a:endParaRPr>
              <a:solidFill>
                <a:schemeClr val="dk1"/>
              </a:solidFill>
            </a:endParaRPr>
          </a:p>
        </p:txBody>
      </p:sp>
      <p:sp>
        <p:nvSpPr>
          <p:cNvPr id="133" name="Google Shape;133;g2a6a4c24120_0_0"/>
          <p:cNvSpPr/>
          <p:nvPr/>
        </p:nvSpPr>
        <p:spPr>
          <a:xfrm>
            <a:off x="325454" y="6374044"/>
            <a:ext cx="6687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§200.313(d)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63af4d40c0_0_34"/>
          <p:cNvSpPr txBox="1">
            <a:spLocks noGrp="1"/>
          </p:cNvSpPr>
          <p:nvPr>
            <p:ph type="title"/>
          </p:nvPr>
        </p:nvSpPr>
        <p:spPr>
          <a:xfrm>
            <a:off x="325450" y="118822"/>
            <a:ext cx="8190000" cy="1163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Proceeds from sales of Perkin’s funded Equipment - Returned to CTE</a:t>
            </a:r>
            <a:endParaRPr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endParaRPr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br>
              <a:rPr lang="en-US" b="1">
                <a:solidFill>
                  <a:srgbClr val="008080"/>
                </a:solidFill>
                <a:latin typeface="Calibri"/>
                <a:ea typeface="Calibri"/>
                <a:cs typeface="Calibri"/>
                <a:sym typeface="Calibri"/>
              </a:rPr>
            </a:br>
            <a:endParaRPr b="1">
              <a:solidFill>
                <a:srgbClr val="008080"/>
              </a:solidFill>
              <a:latin typeface="Calibri"/>
              <a:ea typeface="Calibri"/>
              <a:cs typeface="Calibri"/>
              <a:sym typeface="Calibri"/>
            </a:endParaRPr>
          </a:p>
        </p:txBody>
      </p:sp>
      <p:sp>
        <p:nvSpPr>
          <p:cNvPr id="140" name="Google Shape;140;g263af4d40c0_0_34"/>
          <p:cNvSpPr txBox="1">
            <a:spLocks noGrp="1"/>
          </p:cNvSpPr>
          <p:nvPr>
            <p:ph type="body" idx="1"/>
          </p:nvPr>
        </p:nvSpPr>
        <p:spPr>
          <a:xfrm>
            <a:off x="325500" y="1387037"/>
            <a:ext cx="8493000" cy="4496400"/>
          </a:xfrm>
          <a:prstGeom prst="rect">
            <a:avLst/>
          </a:prstGeom>
          <a:noFill/>
          <a:ln>
            <a:noFill/>
          </a:ln>
        </p:spPr>
        <p:txBody>
          <a:bodyPr spcFirstLastPara="1" wrap="square" lIns="91425" tIns="45700" rIns="91425" bIns="45700" anchor="t" anchorCtr="0">
            <a:noAutofit/>
          </a:bodyPr>
          <a:lstStyle/>
          <a:p>
            <a:pPr marL="177800" lvl="0" indent="0">
              <a:lnSpc>
                <a:spcPct val="100000"/>
              </a:lnSpc>
              <a:spcBef>
                <a:spcPts val="0"/>
              </a:spcBef>
              <a:buNone/>
            </a:pPr>
            <a:r>
              <a:rPr lang="en-US" sz="1500" dirty="0">
                <a:highlight>
                  <a:srgbClr val="FFFFFF"/>
                </a:highlight>
                <a:latin typeface="Verdana"/>
                <a:ea typeface="Verdana"/>
                <a:cs typeface="Verdana"/>
                <a:sym typeface="Verdana"/>
              </a:rPr>
              <a:t>Proceeds are </a:t>
            </a:r>
            <a:r>
              <a:rPr lang="en-US" sz="1500" b="1" dirty="0">
                <a:highlight>
                  <a:srgbClr val="FFFFFF"/>
                </a:highlight>
                <a:latin typeface="Verdana"/>
                <a:ea typeface="Verdana"/>
                <a:cs typeface="Verdana"/>
                <a:sym typeface="Verdana"/>
              </a:rPr>
              <a:t>NOT</a:t>
            </a:r>
            <a:r>
              <a:rPr lang="en-US" sz="1500" dirty="0">
                <a:highlight>
                  <a:srgbClr val="FFFFFF"/>
                </a:highlight>
                <a:latin typeface="Verdana"/>
                <a:ea typeface="Verdana"/>
                <a:cs typeface="Verdana"/>
                <a:sym typeface="Verdana"/>
              </a:rPr>
              <a:t> program income </a:t>
            </a:r>
            <a:r>
              <a:rPr lang="en-US" sz="1100" dirty="0" err="1">
                <a:highlight>
                  <a:schemeClr val="lt1"/>
                </a:highlight>
                <a:latin typeface="Verdana"/>
                <a:ea typeface="Verdana"/>
                <a:cs typeface="Verdana"/>
                <a:sym typeface="Verdana"/>
              </a:rPr>
              <a:t>eC.F.R</a:t>
            </a:r>
            <a:r>
              <a:rPr lang="en-US" sz="1100" dirty="0">
                <a:highlight>
                  <a:schemeClr val="lt1"/>
                </a:highlight>
                <a:latin typeface="Verdana"/>
                <a:ea typeface="Verdana"/>
                <a:cs typeface="Verdana"/>
                <a:sym typeface="Verdana"/>
              </a:rPr>
              <a:t>. </a:t>
            </a:r>
            <a:r>
              <a:rPr lang="en-US" sz="1100" u="sng" dirty="0">
                <a:solidFill>
                  <a:srgbClr val="1155CC"/>
                </a:solidFill>
                <a:highlight>
                  <a:schemeClr val="lt1"/>
                </a:highlight>
                <a:latin typeface="Verdana"/>
                <a:ea typeface="Verdana"/>
                <a:cs typeface="Verdana"/>
                <a:sym typeface="Verdana"/>
                <a:hlinkClick r:id="rId3">
                  <a:extLst>
                    <a:ext uri="{A12FA001-AC4F-418D-AE19-62706E023703}">
                      <ahyp:hlinkClr xmlns:ahyp="http://schemas.microsoft.com/office/drawing/2018/hyperlinkcolor" val="tx"/>
                    </a:ext>
                  </a:extLst>
                </a:hlinkClick>
              </a:rPr>
              <a:t>§200.307</a:t>
            </a:r>
            <a:r>
              <a:rPr lang="en-US" sz="1100" dirty="0">
                <a:solidFill>
                  <a:srgbClr val="0000FF"/>
                </a:solidFill>
                <a:highlight>
                  <a:schemeClr val="lt1"/>
                </a:highlight>
                <a:latin typeface="Verdana"/>
                <a:ea typeface="Verdana"/>
                <a:cs typeface="Verdana"/>
                <a:sym typeface="Verdana"/>
              </a:rPr>
              <a:t>(d</a:t>
            </a:r>
            <a:r>
              <a:rPr lang="en-US" sz="1100">
                <a:solidFill>
                  <a:srgbClr val="0000FF"/>
                </a:solidFill>
                <a:highlight>
                  <a:schemeClr val="lt1"/>
                </a:highlight>
                <a:latin typeface="Verdana"/>
                <a:ea typeface="Verdana"/>
                <a:cs typeface="Verdana"/>
                <a:sym typeface="Verdana"/>
              </a:rPr>
              <a:t>) </a:t>
            </a:r>
            <a:r>
              <a:rPr lang="en-US" sz="1500">
                <a:highlight>
                  <a:schemeClr val="lt1"/>
                </a:highlight>
                <a:latin typeface="Verdana"/>
                <a:ea typeface="Verdana"/>
                <a:cs typeface="Verdana"/>
                <a:sym typeface="Verdana"/>
              </a:rPr>
              <a:t>but </a:t>
            </a:r>
            <a:r>
              <a:rPr lang="en-US" sz="1500" dirty="0">
                <a:highlight>
                  <a:schemeClr val="lt1"/>
                </a:highlight>
                <a:latin typeface="Verdana"/>
                <a:ea typeface="Verdana"/>
                <a:cs typeface="Verdana"/>
                <a:sym typeface="Verdana"/>
              </a:rPr>
              <a:t>must be received into a district account and reinvested into CTE.</a:t>
            </a:r>
            <a:endParaRPr sz="1500" dirty="0">
              <a:highlight>
                <a:schemeClr val="lt1"/>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1500" dirty="0">
              <a:highlight>
                <a:schemeClr val="lt1"/>
              </a:highlight>
              <a:latin typeface="Verdana"/>
              <a:ea typeface="Verdana"/>
              <a:cs typeface="Verdana"/>
              <a:sym typeface="Verdana"/>
            </a:endParaRPr>
          </a:p>
          <a:p>
            <a:pPr marL="177800" lvl="0" indent="0" algn="l" rtl="0">
              <a:lnSpc>
                <a:spcPct val="100000"/>
              </a:lnSpc>
              <a:spcBef>
                <a:spcPts val="0"/>
              </a:spcBef>
              <a:spcAft>
                <a:spcPts val="0"/>
              </a:spcAft>
              <a:buClr>
                <a:schemeClr val="dk1"/>
              </a:buClr>
              <a:buSzPts val="2800"/>
              <a:buFont typeface="Arial"/>
              <a:buNone/>
            </a:pPr>
            <a:r>
              <a:rPr lang="en-US" sz="1500" dirty="0">
                <a:highlight>
                  <a:schemeClr val="lt1"/>
                </a:highlight>
                <a:latin typeface="Verdana"/>
                <a:ea typeface="Verdana"/>
                <a:cs typeface="Verdana"/>
                <a:sym typeface="Verdana"/>
              </a:rPr>
              <a:t>Do not use Source codes 1751, 1752, 1753,  or 1754 without prior approval.</a:t>
            </a:r>
            <a:endParaRPr sz="1500" dirty="0">
              <a:highlight>
                <a:schemeClr val="lt1"/>
              </a:highlight>
              <a:latin typeface="Verdana"/>
              <a:ea typeface="Verdana"/>
              <a:cs typeface="Verdana"/>
              <a:sym typeface="Verdana"/>
            </a:endParaRPr>
          </a:p>
          <a:p>
            <a:pPr marL="177800" lvl="0" indent="0" algn="l" rtl="0">
              <a:lnSpc>
                <a:spcPct val="100000"/>
              </a:lnSpc>
              <a:spcBef>
                <a:spcPts val="0"/>
              </a:spcBef>
              <a:spcAft>
                <a:spcPts val="0"/>
              </a:spcAft>
              <a:buClr>
                <a:schemeClr val="dk1"/>
              </a:buClr>
              <a:buSzPts val="2800"/>
              <a:buFont typeface="Arial"/>
              <a:buNone/>
            </a:pPr>
            <a:endParaRPr sz="1100" dirty="0">
              <a:highlight>
                <a:schemeClr val="lt1"/>
              </a:highlight>
              <a:latin typeface="Verdana"/>
              <a:ea typeface="Verdana"/>
              <a:cs typeface="Verdana"/>
              <a:sym typeface="Verdana"/>
            </a:endParaRPr>
          </a:p>
          <a:p>
            <a:pPr marL="177800" lvl="0" indent="0" algn="l" rtl="0">
              <a:lnSpc>
                <a:spcPct val="100000"/>
              </a:lnSpc>
              <a:spcBef>
                <a:spcPts val="0"/>
              </a:spcBef>
              <a:spcAft>
                <a:spcPts val="0"/>
              </a:spcAft>
              <a:buClr>
                <a:schemeClr val="dk1"/>
              </a:buClr>
              <a:buSzPts val="2800"/>
              <a:buFont typeface="Arial"/>
              <a:buNone/>
            </a:pPr>
            <a:r>
              <a:rPr lang="en-US" sz="1500" dirty="0">
                <a:highlight>
                  <a:schemeClr val="lt1"/>
                </a:highlight>
                <a:latin typeface="Verdana"/>
                <a:ea typeface="Verdana"/>
                <a:cs typeface="Verdana"/>
                <a:sym typeface="Verdana"/>
              </a:rPr>
              <a:t>Collaborate with both </a:t>
            </a:r>
            <a:r>
              <a:rPr lang="en-US" sz="1500" u="sng" dirty="0">
                <a:solidFill>
                  <a:srgbClr val="0000FF"/>
                </a:solidFill>
                <a:highlight>
                  <a:schemeClr val="lt1"/>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School Finance</a:t>
            </a:r>
            <a:r>
              <a:rPr lang="en-US" sz="1500" dirty="0">
                <a:highlight>
                  <a:schemeClr val="lt1"/>
                </a:highlight>
                <a:latin typeface="Verdana"/>
                <a:ea typeface="Verdana"/>
                <a:cs typeface="Verdana"/>
                <a:sym typeface="Verdana"/>
              </a:rPr>
              <a:t> and </a:t>
            </a:r>
            <a:r>
              <a:rPr lang="en-US" sz="1500" u="sng" dirty="0">
                <a:solidFill>
                  <a:srgbClr val="0000FF"/>
                </a:solidFill>
                <a:highlight>
                  <a:schemeClr val="lt1"/>
                </a:highlight>
                <a:latin typeface="Verdana"/>
                <a:ea typeface="Verdana"/>
                <a:cs typeface="Verdana"/>
                <a:sym typeface="Verdana"/>
                <a:hlinkClick r:id="rId5">
                  <a:extLst>
                    <a:ext uri="{A12FA001-AC4F-418D-AE19-62706E023703}">
                      <ahyp:hlinkClr xmlns:ahyp="http://schemas.microsoft.com/office/drawing/2018/hyperlinkcolor" val="tx"/>
                    </a:ext>
                  </a:extLst>
                </a:hlinkClick>
              </a:rPr>
              <a:t>CTE Bureau</a:t>
            </a:r>
            <a:r>
              <a:rPr lang="en-US" sz="1500" dirty="0">
                <a:highlight>
                  <a:schemeClr val="lt1"/>
                </a:highlight>
                <a:latin typeface="Verdana"/>
                <a:ea typeface="Verdana"/>
                <a:cs typeface="Verdana"/>
                <a:sym typeface="Verdana"/>
              </a:rPr>
              <a:t> for assistance.</a:t>
            </a:r>
            <a:endParaRPr sz="1500" dirty="0">
              <a:highlight>
                <a:schemeClr val="lt1"/>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r>
              <a:rPr lang="en-US" sz="1500" dirty="0">
                <a:highlight>
                  <a:srgbClr val="FFFFFF"/>
                </a:highlight>
                <a:latin typeface="Verdana"/>
                <a:ea typeface="Verdana"/>
                <a:cs typeface="Verdana"/>
                <a:sym typeface="Verdana"/>
              </a:rPr>
              <a:t>Proceeds from the sale of Perkins funded equipment must be returned to Career and Technical Education Programs.</a:t>
            </a: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r>
              <a:rPr lang="en-US" sz="1500" dirty="0">
                <a:highlight>
                  <a:srgbClr val="FFFFFF"/>
                </a:highlight>
                <a:latin typeface="Verdana"/>
                <a:ea typeface="Verdana"/>
                <a:cs typeface="Verdana"/>
                <a:sym typeface="Verdana"/>
              </a:rPr>
              <a:t>Determination for how the proceeds are spent are at the discretion of the board and the CTE Program Coordinator.</a:t>
            </a: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Clr>
                <a:schemeClr val="dk1"/>
              </a:buClr>
              <a:buSzPts val="2800"/>
              <a:buFont typeface="Arial"/>
              <a:buNone/>
            </a:pPr>
            <a:r>
              <a:rPr lang="en-US" sz="1500" dirty="0">
                <a:highlight>
                  <a:srgbClr val="FFFFFF"/>
                </a:highlight>
                <a:latin typeface="Verdana"/>
                <a:ea typeface="Verdana"/>
                <a:cs typeface="Verdana"/>
                <a:sym typeface="Verdana"/>
              </a:rPr>
              <a:t>Source Code 5314 (Sales of Equipment and Material (Perkins) in Fund 10 (General Fund).</a:t>
            </a:r>
            <a:endParaRPr sz="1500" dirty="0">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2800"/>
              <a:buNone/>
            </a:pP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r>
              <a:rPr lang="en-US" sz="1100" dirty="0" err="1">
                <a:highlight>
                  <a:srgbClr val="FFFFFF"/>
                </a:highlight>
                <a:latin typeface="Verdana"/>
                <a:ea typeface="Verdana"/>
                <a:cs typeface="Verdana"/>
                <a:sym typeface="Verdana"/>
              </a:rPr>
              <a:t>eC.F.R</a:t>
            </a:r>
            <a:r>
              <a:rPr lang="en-US" sz="1100" dirty="0">
                <a:highlight>
                  <a:srgbClr val="FFFFFF"/>
                </a:highlight>
                <a:latin typeface="Verdana"/>
                <a:ea typeface="Verdana"/>
                <a:cs typeface="Verdana"/>
                <a:sym typeface="Verdana"/>
              </a:rPr>
              <a:t> §200.313(E)(1) Items of equipment with a current per unit fair market value of $5,000 or less may be retained, sold or otherwise disposed of with no further responsibility *</a:t>
            </a:r>
            <a:r>
              <a:rPr lang="en-US" sz="1100" i="1" dirty="0">
                <a:highlight>
                  <a:srgbClr val="FFFFFF"/>
                </a:highlight>
                <a:latin typeface="Verdana"/>
                <a:ea typeface="Verdana"/>
                <a:cs typeface="Verdana"/>
                <a:sym typeface="Verdana"/>
              </a:rPr>
              <a:t>to the Federal awarding agency</a:t>
            </a:r>
            <a:r>
              <a:rPr lang="en-US" sz="1100" dirty="0">
                <a:highlight>
                  <a:srgbClr val="FFFFFF"/>
                </a:highlight>
                <a:latin typeface="Verdana"/>
                <a:ea typeface="Verdana"/>
                <a:cs typeface="Verdana"/>
                <a:sym typeface="Verdana"/>
              </a:rPr>
              <a:t>.</a:t>
            </a:r>
            <a:endParaRPr sz="11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15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r>
              <a:rPr lang="en-US" sz="1100" dirty="0">
                <a:highlight>
                  <a:srgbClr val="FFFFFF"/>
                </a:highlight>
                <a:latin typeface="Verdana"/>
                <a:ea typeface="Verdana"/>
                <a:cs typeface="Verdana"/>
                <a:sym typeface="Verdana"/>
              </a:rPr>
              <a:t>*Note: Under Iowa’s Perkins State Plan extension approved by OCTAE, local recipients are required to reinvest sales of all Perkins funded equipment into CTE programs.  </a:t>
            </a:r>
            <a:endParaRPr sz="1100" dirty="0">
              <a:highlight>
                <a:srgbClr val="FFFFFF"/>
              </a:highlight>
              <a:latin typeface="Verdana"/>
              <a:ea typeface="Verdana"/>
              <a:cs typeface="Verdana"/>
              <a:sym typeface="Verdana"/>
            </a:endParaRPr>
          </a:p>
          <a:p>
            <a:pPr marL="177800" lvl="0" indent="0" algn="l" rtl="0">
              <a:lnSpc>
                <a:spcPct val="100000"/>
              </a:lnSpc>
              <a:spcBef>
                <a:spcPts val="0"/>
              </a:spcBef>
              <a:spcAft>
                <a:spcPts val="0"/>
              </a:spcAft>
              <a:buClr>
                <a:schemeClr val="dk1"/>
              </a:buClr>
              <a:buSzPts val="2800"/>
              <a:buFont typeface="Arial"/>
              <a:buNone/>
            </a:pPr>
            <a:endParaRPr sz="1400" dirty="0">
              <a:highlight>
                <a:srgbClr val="FFFFFF"/>
              </a:highlight>
              <a:latin typeface="Verdana"/>
              <a:ea typeface="Verdana"/>
              <a:cs typeface="Verdana"/>
              <a:sym typeface="Verdana"/>
            </a:endParaRPr>
          </a:p>
        </p:txBody>
      </p:sp>
      <p:sp>
        <p:nvSpPr>
          <p:cNvPr id="141" name="Google Shape;141;g263af4d40c0_0_34"/>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11</a:t>
            </a:fld>
            <a:endParaRPr>
              <a:solidFill>
                <a:schemeClr val="dk1"/>
              </a:solidFill>
            </a:endParaRPr>
          </a:p>
        </p:txBody>
      </p:sp>
      <p:sp>
        <p:nvSpPr>
          <p:cNvPr id="142" name="Google Shape;142;g263af4d40c0_0_34"/>
          <p:cNvSpPr/>
          <p:nvPr/>
        </p:nvSpPr>
        <p:spPr>
          <a:xfrm>
            <a:off x="325454" y="6374044"/>
            <a:ext cx="6687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§200.313(d)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25453" y="365125"/>
            <a:ext cx="8576499" cy="5761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3200" b="1">
                <a:solidFill>
                  <a:srgbClr val="008080"/>
                </a:solidFill>
                <a:latin typeface="Calibri"/>
                <a:ea typeface="Calibri"/>
                <a:cs typeface="Calibri"/>
                <a:sym typeface="Calibri"/>
              </a:rPr>
              <a:t>Questions – Who can use Perkins Equipment?</a:t>
            </a:r>
            <a:endParaRPr sz="3200" b="1">
              <a:solidFill>
                <a:srgbClr val="008080"/>
              </a:solidFill>
              <a:latin typeface="Calibri"/>
              <a:ea typeface="Calibri"/>
              <a:cs typeface="Calibri"/>
              <a:sym typeface="Calibri"/>
            </a:endParaRPr>
          </a:p>
        </p:txBody>
      </p:sp>
      <p:sp>
        <p:nvSpPr>
          <p:cNvPr id="149" name="Google Shape;149;p22"/>
          <p:cNvSpPr txBox="1">
            <a:spLocks noGrp="1"/>
          </p:cNvSpPr>
          <p:nvPr>
            <p:ph type="body" idx="1"/>
          </p:nvPr>
        </p:nvSpPr>
        <p:spPr>
          <a:xfrm>
            <a:off x="233082" y="1102658"/>
            <a:ext cx="8576498" cy="5065059"/>
          </a:xfrm>
          <a:prstGeom prst="rect">
            <a:avLst/>
          </a:prstGeom>
          <a:noFill/>
          <a:ln>
            <a:noFill/>
          </a:ln>
        </p:spPr>
        <p:txBody>
          <a:bodyPr spcFirstLastPara="1" wrap="square" lIns="91425" tIns="45700" rIns="91425" bIns="45700" anchor="t" anchorCtr="0">
            <a:noAutofit/>
          </a:bodyPr>
          <a:lstStyle/>
          <a:p>
            <a:pPr marL="177800" lvl="0" indent="0" algn="l" rtl="0">
              <a:lnSpc>
                <a:spcPct val="150000"/>
              </a:lnSpc>
              <a:spcBef>
                <a:spcPts val="0"/>
              </a:spcBef>
              <a:spcAft>
                <a:spcPts val="0"/>
              </a:spcAft>
              <a:buSzPts val="2800"/>
              <a:buNone/>
            </a:pPr>
            <a:r>
              <a:rPr lang="en-US" sz="2400">
                <a:solidFill>
                  <a:srgbClr val="008080"/>
                </a:solidFill>
                <a:latin typeface="Calibri"/>
                <a:ea typeface="Calibri"/>
                <a:cs typeface="Calibri"/>
                <a:sym typeface="Calibri"/>
              </a:rPr>
              <a:t>May Perkins-funded equipment be used by non-CTE students?</a:t>
            </a:r>
            <a:endParaRPr/>
          </a:p>
          <a:p>
            <a:pPr marL="635000" lvl="1" indent="0" algn="l" rtl="0">
              <a:lnSpc>
                <a:spcPct val="150000"/>
              </a:lnSpc>
              <a:spcBef>
                <a:spcPts val="0"/>
              </a:spcBef>
              <a:spcAft>
                <a:spcPts val="0"/>
              </a:spcAft>
              <a:buSzPts val="1400"/>
              <a:buNone/>
            </a:pPr>
            <a:r>
              <a:rPr lang="en-US" sz="1600">
                <a:solidFill>
                  <a:schemeClr val="dk1"/>
                </a:solidFill>
                <a:latin typeface="Calibri"/>
                <a:ea typeface="Calibri"/>
                <a:cs typeface="Calibri"/>
                <a:sym typeface="Calibri"/>
              </a:rPr>
              <a:t>Yes. As long as priority is always given to CTE students.</a:t>
            </a:r>
            <a:endParaRPr sz="2600"/>
          </a:p>
          <a:p>
            <a:pPr marL="977900" lvl="1" indent="-355600" algn="l" rtl="0">
              <a:lnSpc>
                <a:spcPct val="150000"/>
              </a:lnSpc>
              <a:spcBef>
                <a:spcPts val="0"/>
              </a:spcBef>
              <a:spcAft>
                <a:spcPts val="0"/>
              </a:spcAft>
              <a:buSzPts val="1600"/>
              <a:buFont typeface="Arial"/>
              <a:buChar char="•"/>
            </a:pPr>
            <a:r>
              <a:rPr lang="en-US" sz="1600">
                <a:solidFill>
                  <a:schemeClr val="dk1"/>
                </a:solidFill>
                <a:latin typeface="Calibri"/>
                <a:ea typeface="Calibri"/>
                <a:cs typeface="Calibri"/>
                <a:sym typeface="Calibri"/>
              </a:rPr>
              <a:t>Use by non-CTE students may not interfere with, or supersede use by, CTE students</a:t>
            </a:r>
            <a:endParaRPr sz="2600"/>
          </a:p>
          <a:p>
            <a:pPr marL="1435100" lvl="2" indent="-355600" algn="l" rtl="0">
              <a:lnSpc>
                <a:spcPct val="150000"/>
              </a:lnSpc>
              <a:spcBef>
                <a:spcPts val="0"/>
              </a:spcBef>
              <a:spcAft>
                <a:spcPts val="0"/>
              </a:spcAft>
              <a:buSzPts val="1300"/>
              <a:buFont typeface="Arial"/>
              <a:buChar char="•"/>
            </a:pPr>
            <a:r>
              <a:rPr lang="en-US" sz="1300">
                <a:solidFill>
                  <a:schemeClr val="dk1"/>
                </a:solidFill>
                <a:latin typeface="Calibri"/>
                <a:ea typeface="Calibri"/>
                <a:cs typeface="Calibri"/>
                <a:sym typeface="Calibri"/>
              </a:rPr>
              <a:t>ISASP Testing</a:t>
            </a:r>
            <a:endParaRPr sz="2200"/>
          </a:p>
          <a:p>
            <a:pPr marL="1435100" lvl="2" indent="-355600" algn="l" rtl="0">
              <a:lnSpc>
                <a:spcPct val="150000"/>
              </a:lnSpc>
              <a:spcBef>
                <a:spcPts val="0"/>
              </a:spcBef>
              <a:spcAft>
                <a:spcPts val="0"/>
              </a:spcAft>
              <a:buSzPts val="1300"/>
              <a:buFont typeface="Arial"/>
              <a:buChar char="•"/>
            </a:pPr>
            <a:r>
              <a:rPr lang="en-US" sz="1300">
                <a:solidFill>
                  <a:schemeClr val="dk1"/>
                </a:solidFill>
                <a:latin typeface="Calibri"/>
                <a:ea typeface="Calibri"/>
                <a:cs typeface="Calibri"/>
                <a:sym typeface="Calibri"/>
              </a:rPr>
              <a:t>ACT/SAT Testing</a:t>
            </a:r>
            <a:endParaRPr sz="2200"/>
          </a:p>
          <a:p>
            <a:pPr marL="177800" lvl="0" indent="0" algn="l" rtl="0">
              <a:lnSpc>
                <a:spcPct val="150000"/>
              </a:lnSpc>
              <a:spcBef>
                <a:spcPts val="0"/>
              </a:spcBef>
              <a:spcAft>
                <a:spcPts val="0"/>
              </a:spcAft>
              <a:buSzPts val="2800"/>
              <a:buNone/>
            </a:pPr>
            <a:r>
              <a:rPr lang="en-US" sz="2400">
                <a:solidFill>
                  <a:srgbClr val="008080"/>
                </a:solidFill>
                <a:latin typeface="Calibri"/>
                <a:ea typeface="Calibri"/>
                <a:cs typeface="Calibri"/>
                <a:sym typeface="Calibri"/>
              </a:rPr>
              <a:t>Federal allowable sequence of use (EDGAR*)</a:t>
            </a:r>
            <a:endParaRPr/>
          </a:p>
          <a:p>
            <a:pPr marL="920750" lvl="1" indent="-285750" algn="l" rtl="0">
              <a:lnSpc>
                <a:spcPct val="150000"/>
              </a:lnSpc>
              <a:spcBef>
                <a:spcPts val="0"/>
              </a:spcBef>
              <a:spcAft>
                <a:spcPts val="0"/>
              </a:spcAft>
              <a:buSzPts val="1600"/>
              <a:buFont typeface="Arial"/>
              <a:buChar char="•"/>
            </a:pPr>
            <a:r>
              <a:rPr lang="en-US" sz="1600">
                <a:solidFill>
                  <a:schemeClr val="dk1"/>
                </a:solidFill>
                <a:latin typeface="Calibri"/>
                <a:ea typeface="Calibri"/>
                <a:cs typeface="Calibri"/>
                <a:sym typeface="Calibri"/>
              </a:rPr>
              <a:t>First – 	CTE program that </a:t>
            </a:r>
            <a:r>
              <a:rPr lang="en-US" sz="1600">
                <a:latin typeface="Calibri"/>
                <a:ea typeface="Calibri"/>
                <a:cs typeface="Calibri"/>
                <a:sym typeface="Calibri"/>
              </a:rPr>
              <a:t>purchased</a:t>
            </a:r>
            <a:r>
              <a:rPr lang="en-US" sz="1600">
                <a:solidFill>
                  <a:schemeClr val="dk1"/>
                </a:solidFill>
                <a:latin typeface="Calibri"/>
                <a:ea typeface="Calibri"/>
                <a:cs typeface="Calibri"/>
                <a:sym typeface="Calibri"/>
              </a:rPr>
              <a:t> the equipment.</a:t>
            </a:r>
            <a:endParaRPr/>
          </a:p>
          <a:p>
            <a:pPr marL="920750" lvl="1" indent="-285750" algn="l" rtl="0">
              <a:lnSpc>
                <a:spcPct val="150000"/>
              </a:lnSpc>
              <a:spcBef>
                <a:spcPts val="0"/>
              </a:spcBef>
              <a:spcAft>
                <a:spcPts val="0"/>
              </a:spcAft>
              <a:buSzPts val="1600"/>
              <a:buFont typeface="Arial"/>
              <a:buChar char="•"/>
            </a:pPr>
            <a:r>
              <a:rPr lang="en-US" sz="1600">
                <a:solidFill>
                  <a:schemeClr val="dk1"/>
                </a:solidFill>
                <a:latin typeface="Calibri"/>
                <a:ea typeface="Calibri"/>
                <a:cs typeface="Calibri"/>
                <a:sym typeface="Calibri"/>
              </a:rPr>
              <a:t>Second – 	Programs under other Federal awards (e.g., Title I).</a:t>
            </a:r>
            <a:endParaRPr/>
          </a:p>
          <a:p>
            <a:pPr marL="920750" lvl="1" indent="-285750" algn="l" rtl="0">
              <a:lnSpc>
                <a:spcPct val="150000"/>
              </a:lnSpc>
              <a:spcBef>
                <a:spcPts val="0"/>
              </a:spcBef>
              <a:spcAft>
                <a:spcPts val="0"/>
              </a:spcAft>
              <a:buSzPts val="1600"/>
              <a:buFont typeface="Arial"/>
              <a:buChar char="•"/>
            </a:pPr>
            <a:r>
              <a:rPr lang="en-US" sz="1600">
                <a:solidFill>
                  <a:schemeClr val="dk1"/>
                </a:solidFill>
                <a:latin typeface="Calibri"/>
                <a:ea typeface="Calibri"/>
                <a:cs typeface="Calibri"/>
                <a:sym typeface="Calibri"/>
              </a:rPr>
              <a:t>Third - 	Programs previously supported by Federal government.</a:t>
            </a:r>
            <a:endParaRPr/>
          </a:p>
          <a:p>
            <a:pPr marL="920750" lvl="1" indent="-285750" algn="l" rtl="0">
              <a:lnSpc>
                <a:spcPct val="150000"/>
              </a:lnSpc>
              <a:spcBef>
                <a:spcPts val="0"/>
              </a:spcBef>
              <a:spcAft>
                <a:spcPts val="0"/>
              </a:spcAft>
              <a:buSzPts val="1600"/>
              <a:buFont typeface="Arial"/>
              <a:buChar char="•"/>
            </a:pPr>
            <a:r>
              <a:rPr lang="en-US" sz="1600">
                <a:solidFill>
                  <a:schemeClr val="dk1"/>
                </a:solidFill>
                <a:latin typeface="Calibri"/>
                <a:ea typeface="Calibri"/>
                <a:cs typeface="Calibri"/>
                <a:sym typeface="Calibri"/>
              </a:rPr>
              <a:t>Fourth - 	</a:t>
            </a:r>
            <a:r>
              <a:rPr lang="en-US" sz="1600">
                <a:latin typeface="Calibri"/>
                <a:ea typeface="Calibri"/>
                <a:cs typeface="Calibri"/>
                <a:sym typeface="Calibri"/>
              </a:rPr>
              <a:t>N</a:t>
            </a:r>
            <a:r>
              <a:rPr lang="en-US" sz="1600">
                <a:solidFill>
                  <a:schemeClr val="dk1"/>
                </a:solidFill>
                <a:latin typeface="Calibri"/>
                <a:ea typeface="Calibri"/>
                <a:cs typeface="Calibri"/>
                <a:sym typeface="Calibri"/>
              </a:rPr>
              <a:t>on-Federally funded programs or projects.</a:t>
            </a:r>
            <a:endParaRPr/>
          </a:p>
          <a:p>
            <a:pPr marL="635000" lvl="1" indent="0" algn="l" rtl="0">
              <a:lnSpc>
                <a:spcPct val="150000"/>
              </a:lnSpc>
              <a:spcBef>
                <a:spcPts val="0"/>
              </a:spcBef>
              <a:spcAft>
                <a:spcPts val="0"/>
              </a:spcAft>
              <a:buSzPts val="2400"/>
              <a:buNone/>
            </a:pPr>
            <a:r>
              <a:rPr lang="en-US" sz="1400">
                <a:solidFill>
                  <a:srgbClr val="008080"/>
                </a:solidFill>
                <a:latin typeface="Calibri"/>
                <a:ea typeface="Calibri"/>
                <a:cs typeface="Calibri"/>
                <a:sym typeface="Calibri"/>
              </a:rPr>
              <a:t>User fees may be considered if appropriate (outside, not-for-profit or for-profit agency use).</a:t>
            </a:r>
            <a:endParaRPr sz="2600"/>
          </a:p>
          <a:p>
            <a:pPr marL="806450" lvl="1" indent="-184150" algn="l" rtl="0">
              <a:lnSpc>
                <a:spcPct val="150000"/>
              </a:lnSpc>
              <a:spcBef>
                <a:spcPts val="0"/>
              </a:spcBef>
              <a:spcAft>
                <a:spcPts val="0"/>
              </a:spcAft>
              <a:buSzPts val="1190"/>
              <a:buChar char="•"/>
            </a:pPr>
            <a:r>
              <a:rPr lang="en-US" sz="1300">
                <a:solidFill>
                  <a:schemeClr val="dk1"/>
                </a:solidFill>
                <a:latin typeface="Calibri"/>
                <a:ea typeface="Calibri"/>
                <a:cs typeface="Calibri"/>
                <a:sym typeface="Calibri"/>
              </a:rPr>
              <a:t>Tax clinics</a:t>
            </a:r>
            <a:endParaRPr sz="2600"/>
          </a:p>
          <a:p>
            <a:pPr marL="806450" lvl="1" indent="-184150" algn="l" rtl="0">
              <a:lnSpc>
                <a:spcPct val="150000"/>
              </a:lnSpc>
              <a:spcBef>
                <a:spcPts val="0"/>
              </a:spcBef>
              <a:spcAft>
                <a:spcPts val="0"/>
              </a:spcAft>
              <a:buSzPts val="1190"/>
              <a:buChar char="•"/>
            </a:pPr>
            <a:r>
              <a:rPr lang="en-US" sz="1300">
                <a:solidFill>
                  <a:schemeClr val="dk1"/>
                </a:solidFill>
                <a:latin typeface="Calibri"/>
                <a:ea typeface="Calibri"/>
                <a:cs typeface="Calibri"/>
                <a:sym typeface="Calibri"/>
              </a:rPr>
              <a:t>Continuing Education Courses</a:t>
            </a:r>
            <a:endParaRPr sz="2600"/>
          </a:p>
          <a:p>
            <a:pPr marL="806450" lvl="1" indent="-184150" algn="l" rtl="0">
              <a:lnSpc>
                <a:spcPct val="150000"/>
              </a:lnSpc>
              <a:spcBef>
                <a:spcPts val="0"/>
              </a:spcBef>
              <a:spcAft>
                <a:spcPts val="0"/>
              </a:spcAft>
              <a:buSzPts val="1190"/>
              <a:buChar char="•"/>
            </a:pPr>
            <a:r>
              <a:rPr lang="en-US" sz="1300">
                <a:solidFill>
                  <a:schemeClr val="dk1"/>
                </a:solidFill>
                <a:latin typeface="Calibri"/>
                <a:ea typeface="Calibri"/>
                <a:cs typeface="Calibri"/>
                <a:sym typeface="Calibri"/>
              </a:rPr>
              <a:t>Public Meetings</a:t>
            </a:r>
            <a:endParaRPr sz="2600"/>
          </a:p>
          <a:p>
            <a:pPr marL="635000" lvl="1" indent="0" algn="l" rtl="0">
              <a:lnSpc>
                <a:spcPct val="150000"/>
              </a:lnSpc>
              <a:spcBef>
                <a:spcPts val="0"/>
              </a:spcBef>
              <a:spcAft>
                <a:spcPts val="0"/>
              </a:spcAft>
              <a:buSzPts val="2400"/>
              <a:buNone/>
            </a:pPr>
            <a:endParaRPr sz="1400">
              <a:solidFill>
                <a:schemeClr val="dk1"/>
              </a:solidFill>
              <a:latin typeface="Calibri"/>
              <a:ea typeface="Calibri"/>
              <a:cs typeface="Calibri"/>
              <a:sym typeface="Calibri"/>
            </a:endParaRPr>
          </a:p>
          <a:p>
            <a:pPr marL="177800" lvl="0" indent="0" algn="l" rtl="0">
              <a:lnSpc>
                <a:spcPct val="15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80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150" name="Google Shape;150;p22"/>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12</a:t>
            </a:fld>
            <a:endParaRPr>
              <a:solidFill>
                <a:schemeClr val="dk1"/>
              </a:solidFill>
            </a:endParaRPr>
          </a:p>
        </p:txBody>
      </p:sp>
      <p:sp>
        <p:nvSpPr>
          <p:cNvPr id="151" name="Google Shape;151;p22"/>
          <p:cNvSpPr/>
          <p:nvPr/>
        </p:nvSpPr>
        <p:spPr>
          <a:xfrm>
            <a:off x="325454" y="6374044"/>
            <a:ext cx="593432"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BFBFBF"/>
                </a:solidFill>
                <a:latin typeface="Arial"/>
                <a:ea typeface="Arial"/>
                <a:cs typeface="Arial"/>
                <a:sym typeface="Arial"/>
              </a:rPr>
              <a:t>*§200.313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25454" y="365125"/>
            <a:ext cx="8189896" cy="5761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Questions – Inventory Updates</a:t>
            </a:r>
            <a:endParaRPr b="1">
              <a:solidFill>
                <a:srgbClr val="008080"/>
              </a:solidFill>
              <a:latin typeface="Calibri"/>
              <a:ea typeface="Calibri"/>
              <a:cs typeface="Calibri"/>
              <a:sym typeface="Calibri"/>
            </a:endParaRPr>
          </a:p>
        </p:txBody>
      </p:sp>
      <p:sp>
        <p:nvSpPr>
          <p:cNvPr id="158" name="Google Shape;158;p23"/>
          <p:cNvSpPr txBox="1">
            <a:spLocks noGrp="1"/>
          </p:cNvSpPr>
          <p:nvPr>
            <p:ph type="body" idx="1"/>
          </p:nvPr>
        </p:nvSpPr>
        <p:spPr>
          <a:xfrm>
            <a:off x="325454" y="941294"/>
            <a:ext cx="8558570" cy="506505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800"/>
              <a:buNone/>
            </a:pPr>
            <a:r>
              <a:rPr lang="en-US" sz="1800" b="1">
                <a:solidFill>
                  <a:srgbClr val="008080"/>
                </a:solidFill>
                <a:latin typeface="Calibri"/>
                <a:ea typeface="Calibri"/>
                <a:cs typeface="Calibri"/>
                <a:sym typeface="Calibri"/>
              </a:rPr>
              <a:t>Consortia - Is the fiscal agent responsible for the inventory or are the school districts?</a:t>
            </a:r>
            <a:endParaRPr/>
          </a:p>
          <a:p>
            <a:pPr marL="920750" lvl="1" indent="-292100" algn="l" rtl="0">
              <a:lnSpc>
                <a:spcPct val="150000"/>
              </a:lnSpc>
              <a:spcBef>
                <a:spcPts val="0"/>
              </a:spcBef>
              <a:spcAft>
                <a:spcPts val="0"/>
              </a:spcAft>
              <a:buSzPts val="1500"/>
              <a:buChar char="•"/>
            </a:pPr>
            <a:r>
              <a:rPr lang="en-US" sz="1500">
                <a:solidFill>
                  <a:schemeClr val="dk1"/>
                </a:solidFill>
                <a:latin typeface="Calibri"/>
                <a:ea typeface="Calibri"/>
                <a:cs typeface="Calibri"/>
                <a:sym typeface="Calibri"/>
              </a:rPr>
              <a:t>School district business offices are responsible for updating the inventory list when Perkins funded items </a:t>
            </a:r>
            <a:r>
              <a:rPr lang="en-US" sz="1500" b="1">
                <a:solidFill>
                  <a:srgbClr val="008080"/>
                </a:solidFill>
                <a:latin typeface="Calibri"/>
                <a:ea typeface="Calibri"/>
                <a:cs typeface="Calibri"/>
                <a:sym typeface="Calibri"/>
              </a:rPr>
              <a:t>are received</a:t>
            </a:r>
            <a:r>
              <a:rPr lang="en-US" sz="1500" b="1">
                <a:solidFill>
                  <a:schemeClr val="dk1"/>
                </a:solidFill>
                <a:latin typeface="Calibri"/>
                <a:ea typeface="Calibri"/>
                <a:cs typeface="Calibri"/>
                <a:sym typeface="Calibri"/>
              </a:rPr>
              <a:t>.</a:t>
            </a:r>
            <a:r>
              <a:rPr lang="en-US" sz="1500">
                <a:solidFill>
                  <a:schemeClr val="dk1"/>
                </a:solidFill>
                <a:latin typeface="Calibri"/>
                <a:ea typeface="Calibri"/>
                <a:cs typeface="Calibri"/>
                <a:sym typeface="Calibri"/>
              </a:rPr>
              <a:t> </a:t>
            </a:r>
            <a:endParaRPr sz="1500">
              <a:latin typeface="Calibri"/>
              <a:ea typeface="Calibri"/>
              <a:cs typeface="Calibri"/>
              <a:sym typeface="Calibri"/>
            </a:endParaRPr>
          </a:p>
          <a:p>
            <a:pPr marL="914400" lvl="0" indent="0" algn="l" rtl="0">
              <a:lnSpc>
                <a:spcPct val="150000"/>
              </a:lnSpc>
              <a:spcBef>
                <a:spcPts val="0"/>
              </a:spcBef>
              <a:spcAft>
                <a:spcPts val="0"/>
              </a:spcAft>
              <a:buNone/>
            </a:pPr>
            <a:endParaRPr sz="1500">
              <a:latin typeface="Calibri"/>
              <a:ea typeface="Calibri"/>
              <a:cs typeface="Calibri"/>
              <a:sym typeface="Calibri"/>
            </a:endParaRPr>
          </a:p>
          <a:p>
            <a:pPr marL="920750" lvl="1" indent="-292100" algn="l" rtl="0">
              <a:lnSpc>
                <a:spcPct val="150000"/>
              </a:lnSpc>
              <a:spcBef>
                <a:spcPts val="0"/>
              </a:spcBef>
              <a:spcAft>
                <a:spcPts val="0"/>
              </a:spcAft>
              <a:buSzPts val="1500"/>
              <a:buChar char="•"/>
            </a:pPr>
            <a:r>
              <a:rPr lang="en-US" sz="1500">
                <a:solidFill>
                  <a:schemeClr val="dk1"/>
                </a:solidFill>
                <a:latin typeface="Calibri"/>
                <a:ea typeface="Calibri"/>
                <a:cs typeface="Calibri"/>
                <a:sym typeface="Calibri"/>
              </a:rPr>
              <a:t>The Fiscal Agent of Perkins Consortia must keep a master list of Perkins funded purchases. </a:t>
            </a:r>
            <a:endParaRPr sz="1500"/>
          </a:p>
          <a:p>
            <a:pPr marL="0" lvl="0" indent="0" algn="l" rtl="0">
              <a:lnSpc>
                <a:spcPct val="150000"/>
              </a:lnSpc>
              <a:spcBef>
                <a:spcPts val="0"/>
              </a:spcBef>
              <a:spcAft>
                <a:spcPts val="0"/>
              </a:spcAft>
              <a:buSzPts val="2800"/>
              <a:buNone/>
            </a:pPr>
            <a:endParaRPr sz="1800" b="1">
              <a:solidFill>
                <a:srgbClr val="008080"/>
              </a:solidFill>
              <a:latin typeface="Calibri"/>
              <a:ea typeface="Calibri"/>
              <a:cs typeface="Calibri"/>
              <a:sym typeface="Calibri"/>
            </a:endParaRPr>
          </a:p>
          <a:p>
            <a:pPr marL="0" lvl="0" indent="0" algn="l" rtl="0">
              <a:lnSpc>
                <a:spcPct val="150000"/>
              </a:lnSpc>
              <a:spcBef>
                <a:spcPts val="0"/>
              </a:spcBef>
              <a:spcAft>
                <a:spcPts val="0"/>
              </a:spcAft>
              <a:buSzPts val="2800"/>
              <a:buNone/>
            </a:pPr>
            <a:r>
              <a:rPr lang="en-US" sz="1800" b="1">
                <a:solidFill>
                  <a:srgbClr val="008080"/>
                </a:solidFill>
                <a:latin typeface="Calibri"/>
                <a:ea typeface="Calibri"/>
                <a:cs typeface="Calibri"/>
                <a:sym typeface="Calibri"/>
              </a:rPr>
              <a:t>School districts </a:t>
            </a:r>
            <a:r>
              <a:rPr lang="en-US" sz="1800">
                <a:solidFill>
                  <a:srgbClr val="008080"/>
                </a:solidFill>
                <a:latin typeface="Calibri"/>
                <a:ea typeface="Calibri"/>
                <a:cs typeface="Calibri"/>
                <a:sym typeface="Calibri"/>
              </a:rPr>
              <a:t>with multiple high schools - Who is responsible for updating and maintaining the inventory list?</a:t>
            </a:r>
            <a:endParaRPr sz="1800"/>
          </a:p>
          <a:p>
            <a:pPr marL="920750" lvl="1" indent="-292100" algn="l" rtl="0">
              <a:lnSpc>
                <a:spcPct val="150000"/>
              </a:lnSpc>
              <a:spcBef>
                <a:spcPts val="0"/>
              </a:spcBef>
              <a:spcAft>
                <a:spcPts val="0"/>
              </a:spcAft>
              <a:buSzPts val="1500"/>
              <a:buChar char="•"/>
            </a:pPr>
            <a:r>
              <a:rPr lang="en-US" sz="1500">
                <a:solidFill>
                  <a:schemeClr val="dk1"/>
                </a:solidFill>
                <a:latin typeface="Calibri"/>
                <a:ea typeface="Calibri"/>
                <a:cs typeface="Calibri"/>
                <a:sym typeface="Calibri"/>
              </a:rPr>
              <a:t>The business office and all high schools with CTE programs should have a shared inventory document that is updated in real time, </a:t>
            </a:r>
            <a:r>
              <a:rPr lang="en-US" sz="1500" b="1">
                <a:solidFill>
                  <a:srgbClr val="008080"/>
                </a:solidFill>
                <a:latin typeface="Calibri"/>
                <a:ea typeface="Calibri"/>
                <a:cs typeface="Calibri"/>
                <a:sym typeface="Calibri"/>
              </a:rPr>
              <a:t>upon receipt of Perkins funded purchases.</a:t>
            </a:r>
            <a:endParaRPr sz="1500" b="1"/>
          </a:p>
          <a:p>
            <a:pPr marL="914400" lvl="0" indent="0" algn="l" rtl="0">
              <a:lnSpc>
                <a:spcPct val="150000"/>
              </a:lnSpc>
              <a:spcBef>
                <a:spcPts val="0"/>
              </a:spcBef>
              <a:spcAft>
                <a:spcPts val="0"/>
              </a:spcAft>
              <a:buNone/>
            </a:pPr>
            <a:endParaRPr sz="1500">
              <a:latin typeface="Calibri"/>
              <a:ea typeface="Calibri"/>
              <a:cs typeface="Calibri"/>
              <a:sym typeface="Calibri"/>
            </a:endParaRPr>
          </a:p>
          <a:p>
            <a:pPr marL="920750" lvl="1" indent="-292100" algn="l" rtl="0">
              <a:lnSpc>
                <a:spcPct val="150000"/>
              </a:lnSpc>
              <a:spcBef>
                <a:spcPts val="0"/>
              </a:spcBef>
              <a:spcAft>
                <a:spcPts val="0"/>
              </a:spcAft>
              <a:buSzPts val="1500"/>
              <a:buChar char="•"/>
            </a:pPr>
            <a:r>
              <a:rPr lang="en-US" sz="1500">
                <a:solidFill>
                  <a:schemeClr val="dk1"/>
                </a:solidFill>
                <a:latin typeface="Calibri"/>
                <a:ea typeface="Calibri"/>
                <a:cs typeface="Calibri"/>
                <a:sym typeface="Calibri"/>
              </a:rPr>
              <a:t>School district business offices are responsible for updating the inventory list when Perkins funded items </a:t>
            </a:r>
            <a:r>
              <a:rPr lang="en-US" sz="1500">
                <a:solidFill>
                  <a:srgbClr val="008080"/>
                </a:solidFill>
                <a:latin typeface="Calibri"/>
                <a:ea typeface="Calibri"/>
                <a:cs typeface="Calibri"/>
                <a:sym typeface="Calibri"/>
              </a:rPr>
              <a:t>are received</a:t>
            </a:r>
            <a:r>
              <a:rPr lang="en-US" sz="1500">
                <a:solidFill>
                  <a:schemeClr val="dk1"/>
                </a:solidFill>
                <a:latin typeface="Calibri"/>
                <a:ea typeface="Calibri"/>
                <a:cs typeface="Calibri"/>
                <a:sym typeface="Calibri"/>
              </a:rPr>
              <a:t>. </a:t>
            </a:r>
            <a:endParaRPr sz="1500"/>
          </a:p>
          <a:p>
            <a:pPr marL="914400" lvl="0" indent="0" algn="l" rtl="0">
              <a:lnSpc>
                <a:spcPct val="150000"/>
              </a:lnSpc>
              <a:spcBef>
                <a:spcPts val="0"/>
              </a:spcBef>
              <a:spcAft>
                <a:spcPts val="0"/>
              </a:spcAft>
              <a:buNone/>
            </a:pPr>
            <a:endParaRPr sz="180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159" name="Google Shape;159;p23"/>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13</a:t>
            </a:fld>
            <a:endParaRPr>
              <a:solidFill>
                <a:schemeClr val="dk1"/>
              </a:solidFill>
            </a:endParaRPr>
          </a:p>
        </p:txBody>
      </p:sp>
      <p:sp>
        <p:nvSpPr>
          <p:cNvPr id="160" name="Google Shape;160;p23"/>
          <p:cNvSpPr/>
          <p:nvPr/>
        </p:nvSpPr>
        <p:spPr>
          <a:xfrm>
            <a:off x="325454" y="6374044"/>
            <a:ext cx="593432"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BFBFBF"/>
                </a:solidFill>
                <a:latin typeface="Arial"/>
                <a:ea typeface="Arial"/>
                <a:cs typeface="Arial"/>
                <a:sym typeface="Arial"/>
              </a:rPr>
              <a:t>*§200.313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25454" y="365125"/>
            <a:ext cx="8189896" cy="5761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Practical Questions</a:t>
            </a:r>
            <a:endParaRPr b="1">
              <a:solidFill>
                <a:srgbClr val="008080"/>
              </a:solidFill>
              <a:latin typeface="Calibri"/>
              <a:ea typeface="Calibri"/>
              <a:cs typeface="Calibri"/>
              <a:sym typeface="Calibri"/>
            </a:endParaRPr>
          </a:p>
        </p:txBody>
      </p:sp>
      <p:sp>
        <p:nvSpPr>
          <p:cNvPr id="167" name="Google Shape;167;p24"/>
          <p:cNvSpPr txBox="1">
            <a:spLocks noGrp="1"/>
          </p:cNvSpPr>
          <p:nvPr>
            <p:ph type="body" idx="1"/>
          </p:nvPr>
        </p:nvSpPr>
        <p:spPr>
          <a:xfrm>
            <a:off x="197223" y="941294"/>
            <a:ext cx="8731623" cy="5065059"/>
          </a:xfrm>
          <a:prstGeom prst="rect">
            <a:avLst/>
          </a:prstGeom>
          <a:noFill/>
          <a:ln>
            <a:noFill/>
          </a:ln>
        </p:spPr>
        <p:txBody>
          <a:bodyPr spcFirstLastPara="1" wrap="square" lIns="91425" tIns="45700" rIns="91425" bIns="45700" anchor="t" anchorCtr="0">
            <a:noAutofit/>
          </a:bodyPr>
          <a:lstStyle/>
          <a:p>
            <a:pPr marL="177800" lvl="0" indent="0" algn="l" rtl="0">
              <a:lnSpc>
                <a:spcPct val="150000"/>
              </a:lnSpc>
              <a:spcBef>
                <a:spcPts val="0"/>
              </a:spcBef>
              <a:spcAft>
                <a:spcPts val="0"/>
              </a:spcAft>
              <a:buSzPts val="2800"/>
              <a:buNone/>
            </a:pPr>
            <a:r>
              <a:rPr lang="en-US" sz="1700" b="1">
                <a:solidFill>
                  <a:srgbClr val="008080"/>
                </a:solidFill>
                <a:latin typeface="Calibri"/>
                <a:ea typeface="Calibri"/>
                <a:cs typeface="Calibri"/>
                <a:sym typeface="Calibri"/>
              </a:rPr>
              <a:t>Why should inventory be recorded for items that cost less than the $500/$5,000 threshold?</a:t>
            </a:r>
            <a:endParaRPr sz="1700">
              <a:solidFill>
                <a:srgbClr val="008080"/>
              </a:solidFill>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Inventory list answers many compliance questions for new and existing Perkins coordinators, instructors and business office personnel.</a:t>
            </a:r>
            <a:endParaRPr sz="1400">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Funding sources in prior years</a:t>
            </a:r>
            <a:endParaRPr sz="1400">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Helps staff to avoid supplanting when making purchases.</a:t>
            </a:r>
            <a:endParaRPr sz="1400">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Assists with budgeting in future years.</a:t>
            </a:r>
            <a:endParaRPr sz="1400">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Desk Audits - Documentation</a:t>
            </a:r>
            <a:endParaRPr sz="1400">
              <a:latin typeface="Calibri"/>
              <a:ea typeface="Calibri"/>
              <a:cs typeface="Calibri"/>
              <a:sym typeface="Calibri"/>
            </a:endParaRPr>
          </a:p>
          <a:p>
            <a:pPr marL="0" lvl="0" indent="0" algn="l" rtl="0">
              <a:lnSpc>
                <a:spcPct val="150000"/>
              </a:lnSpc>
              <a:spcBef>
                <a:spcPts val="0"/>
              </a:spcBef>
              <a:spcAft>
                <a:spcPts val="0"/>
              </a:spcAft>
              <a:buNone/>
            </a:pPr>
            <a:r>
              <a:rPr lang="en-US" sz="1400">
                <a:latin typeface="Calibri"/>
                <a:ea typeface="Calibri"/>
                <a:cs typeface="Calibri"/>
                <a:sym typeface="Calibri"/>
              </a:rPr>
              <a:t>Determine eligibility for repair, replacement or service and maintenance agreements. (Perkins and RPP)</a:t>
            </a:r>
            <a:endParaRPr sz="1400">
              <a:latin typeface="Calibri"/>
              <a:ea typeface="Calibri"/>
              <a:cs typeface="Calibri"/>
              <a:sym typeface="Calibri"/>
            </a:endParaRPr>
          </a:p>
          <a:p>
            <a:pPr marL="0" lvl="0" indent="0" algn="l" rtl="0">
              <a:lnSpc>
                <a:spcPct val="150000"/>
              </a:lnSpc>
              <a:spcBef>
                <a:spcPts val="0"/>
              </a:spcBef>
              <a:spcAft>
                <a:spcPts val="0"/>
              </a:spcAft>
              <a:buNone/>
            </a:pPr>
            <a:endParaRPr sz="1400">
              <a:latin typeface="Calibri"/>
              <a:ea typeface="Calibri"/>
              <a:cs typeface="Calibri"/>
              <a:sym typeface="Calibri"/>
            </a:endParaRPr>
          </a:p>
          <a:p>
            <a:pPr marL="177800" lvl="0" indent="0" algn="l" rtl="0">
              <a:lnSpc>
                <a:spcPct val="150000"/>
              </a:lnSpc>
              <a:spcBef>
                <a:spcPts val="0"/>
              </a:spcBef>
              <a:spcAft>
                <a:spcPts val="0"/>
              </a:spcAft>
              <a:buNone/>
            </a:pPr>
            <a:r>
              <a:rPr lang="en-US" sz="1700" b="1">
                <a:solidFill>
                  <a:srgbClr val="008080"/>
                </a:solidFill>
                <a:latin typeface="Calibri"/>
                <a:ea typeface="Calibri"/>
                <a:cs typeface="Calibri"/>
                <a:sym typeface="Calibri"/>
              </a:rPr>
              <a:t>Why is the recommendation for five years when the requirement is only for three years of inventory records?</a:t>
            </a:r>
            <a:endParaRPr sz="1800">
              <a:solidFill>
                <a:srgbClr val="008080"/>
              </a:solidFill>
              <a:latin typeface="Calibri"/>
              <a:ea typeface="Calibri"/>
              <a:cs typeface="Calibri"/>
              <a:sym typeface="Calibri"/>
            </a:endParaRPr>
          </a:p>
          <a:p>
            <a:pPr marL="0" lvl="0" indent="0" algn="l" rtl="0">
              <a:lnSpc>
                <a:spcPct val="150000"/>
              </a:lnSpc>
              <a:spcBef>
                <a:spcPts val="0"/>
              </a:spcBef>
              <a:spcAft>
                <a:spcPts val="0"/>
              </a:spcAft>
              <a:buNone/>
            </a:pPr>
            <a:r>
              <a:rPr lang="en-US" sz="1400">
                <a:solidFill>
                  <a:schemeClr val="dk1"/>
                </a:solidFill>
                <a:latin typeface="Calibri"/>
                <a:ea typeface="Calibri"/>
                <a:cs typeface="Calibri"/>
                <a:sym typeface="Calibri"/>
              </a:rPr>
              <a:t>The Office of Career and Technical and Adult Education (OCTAE) may </a:t>
            </a:r>
            <a:r>
              <a:rPr lang="en-US" sz="1400" b="1">
                <a:solidFill>
                  <a:srgbClr val="008080"/>
                </a:solidFill>
                <a:latin typeface="Calibri"/>
                <a:ea typeface="Calibri"/>
                <a:cs typeface="Calibri"/>
                <a:sym typeface="Calibri"/>
              </a:rPr>
              <a:t>require up to five years </a:t>
            </a:r>
            <a:r>
              <a:rPr lang="en-US" sz="1400" b="1">
                <a:solidFill>
                  <a:schemeClr val="dk1"/>
                </a:solidFill>
                <a:latin typeface="Calibri"/>
                <a:ea typeface="Calibri"/>
                <a:cs typeface="Calibri"/>
                <a:sym typeface="Calibri"/>
              </a:rPr>
              <a:t> </a:t>
            </a:r>
            <a:r>
              <a:rPr lang="en-US" sz="1400" b="1">
                <a:solidFill>
                  <a:schemeClr val="accent6"/>
                </a:solidFill>
                <a:latin typeface="Calibri"/>
                <a:ea typeface="Calibri"/>
                <a:cs typeface="Calibri"/>
                <a:sym typeface="Calibri"/>
              </a:rPr>
              <a:t>repayment</a:t>
            </a:r>
            <a:r>
              <a:rPr lang="en-US" sz="1400">
                <a:solidFill>
                  <a:schemeClr val="dk1"/>
                </a:solidFill>
                <a:latin typeface="Calibri"/>
                <a:ea typeface="Calibri"/>
                <a:cs typeface="Calibri"/>
                <a:sym typeface="Calibri"/>
              </a:rPr>
              <a:t> for findings of the ineligible use of Federal Perkins funds.</a:t>
            </a:r>
            <a:endParaRPr/>
          </a:p>
          <a:p>
            <a:pPr marL="177800" lvl="0" indent="0" algn="l" rtl="0">
              <a:lnSpc>
                <a:spcPct val="15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80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168" name="Google Shape;168;p24"/>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14</a:t>
            </a:fld>
            <a:endParaRPr>
              <a:solidFill>
                <a:schemeClr val="dk1"/>
              </a:solidFill>
            </a:endParaRPr>
          </a:p>
        </p:txBody>
      </p:sp>
      <p:sp>
        <p:nvSpPr>
          <p:cNvPr id="169" name="Google Shape;169;p24"/>
          <p:cNvSpPr/>
          <p:nvPr/>
        </p:nvSpPr>
        <p:spPr>
          <a:xfrm>
            <a:off x="325454" y="6374044"/>
            <a:ext cx="593432"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BFBFBF"/>
                </a:solidFill>
                <a:latin typeface="Arial"/>
                <a:ea typeface="Arial"/>
                <a:cs typeface="Arial"/>
                <a:sym typeface="Arial"/>
              </a:rPr>
              <a:t>*§200.313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a6a4c24120_0_11"/>
          <p:cNvSpPr txBox="1">
            <a:spLocks noGrp="1"/>
          </p:cNvSpPr>
          <p:nvPr>
            <p:ph type="title"/>
          </p:nvPr>
        </p:nvSpPr>
        <p:spPr>
          <a:xfrm>
            <a:off x="325454" y="365125"/>
            <a:ext cx="8190000" cy="57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Practical Questions</a:t>
            </a:r>
            <a:endParaRPr b="1">
              <a:solidFill>
                <a:srgbClr val="008080"/>
              </a:solidFill>
              <a:latin typeface="Calibri"/>
              <a:ea typeface="Calibri"/>
              <a:cs typeface="Calibri"/>
              <a:sym typeface="Calibri"/>
            </a:endParaRPr>
          </a:p>
        </p:txBody>
      </p:sp>
      <p:sp>
        <p:nvSpPr>
          <p:cNvPr id="176" name="Google Shape;176;g2a6a4c24120_0_11"/>
          <p:cNvSpPr txBox="1">
            <a:spLocks noGrp="1"/>
          </p:cNvSpPr>
          <p:nvPr>
            <p:ph type="body" idx="1"/>
          </p:nvPr>
        </p:nvSpPr>
        <p:spPr>
          <a:xfrm>
            <a:off x="197225" y="941300"/>
            <a:ext cx="8731500" cy="5255400"/>
          </a:xfrm>
          <a:prstGeom prst="rect">
            <a:avLst/>
          </a:prstGeom>
          <a:noFill/>
          <a:ln>
            <a:noFill/>
          </a:ln>
        </p:spPr>
        <p:txBody>
          <a:bodyPr spcFirstLastPara="1" wrap="square" lIns="91425" tIns="45700" rIns="91425" bIns="45700" anchor="t" anchorCtr="0">
            <a:noAutofit/>
          </a:bodyPr>
          <a:lstStyle/>
          <a:p>
            <a:pPr marL="177800" lvl="0" indent="0" algn="l" rtl="0">
              <a:lnSpc>
                <a:spcPct val="150000"/>
              </a:lnSpc>
              <a:spcBef>
                <a:spcPts val="0"/>
              </a:spcBef>
              <a:spcAft>
                <a:spcPts val="0"/>
              </a:spcAft>
              <a:buSzPts val="2800"/>
              <a:buNone/>
            </a:pPr>
            <a:r>
              <a:rPr lang="en-US" sz="1700" b="1">
                <a:solidFill>
                  <a:srgbClr val="008080"/>
                </a:solidFill>
                <a:latin typeface="Calibri"/>
                <a:ea typeface="Calibri"/>
                <a:cs typeface="Calibri"/>
                <a:sym typeface="Calibri"/>
              </a:rPr>
              <a:t>What should be included when I train CTE Instructors, administrators, and ancillary CTE staff?</a:t>
            </a:r>
            <a:endParaRPr sz="1700">
              <a:solidFill>
                <a:srgbClr val="008080"/>
              </a:solidFill>
              <a:latin typeface="Calibri"/>
              <a:ea typeface="Calibri"/>
              <a:cs typeface="Calibri"/>
              <a:sym typeface="Calibri"/>
            </a:endParaRPr>
          </a:p>
          <a:p>
            <a:pPr marL="0" lvl="0" indent="0" algn="l" rtl="0">
              <a:lnSpc>
                <a:spcPct val="150000"/>
              </a:lnSpc>
              <a:spcBef>
                <a:spcPts val="0"/>
              </a:spcBef>
              <a:spcAft>
                <a:spcPts val="0"/>
              </a:spcAft>
              <a:buSzPts val="2800"/>
              <a:buNone/>
            </a:pPr>
            <a:r>
              <a:rPr lang="en-US" sz="1400">
                <a:latin typeface="Calibri"/>
                <a:ea typeface="Calibri"/>
                <a:cs typeface="Calibri"/>
                <a:sym typeface="Calibri"/>
              </a:rPr>
              <a:t>CTE staff should:</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Be involved with the purchasing process each spring, prior to the application submission.</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Know how to identify supplanting and how to avoid supplanting.</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Know how to create a Perkins/CTE specific purchasing list.</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Know how to enter Perkins -funded equipment Inventory on the inventory template.</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Have access to the inventory template so that they know what inventory is available to them that may be housed at other high schools or school districts.</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Understand how to dispose of equipment and the sequence order form that the federal administrative regulation requires for the disposal of all equipment. </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Tag eligible items as Perkins funded and keep records accurate and up-to-date.</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Understand the check-out process and have due diligence policies in place to investigate theft, damage, and loss.</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Implement and follow processes to record and spend revenue from the proceeds from the sales of Perkins funded equipment. </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arabicPeriod"/>
            </a:pPr>
            <a:r>
              <a:rPr lang="en-US" sz="1400">
                <a:latin typeface="Calibri"/>
                <a:ea typeface="Calibri"/>
                <a:cs typeface="Calibri"/>
                <a:sym typeface="Calibri"/>
              </a:rPr>
              <a:t>Review and record Perkins funded inventory every two years.</a:t>
            </a:r>
            <a:endParaRPr sz="1400">
              <a:latin typeface="Calibri"/>
              <a:ea typeface="Calibri"/>
              <a:cs typeface="Calibri"/>
              <a:sym typeface="Calibri"/>
            </a:endParaRPr>
          </a:p>
          <a:p>
            <a:pPr marL="177800" lvl="0" indent="0" algn="l" rtl="0">
              <a:lnSpc>
                <a:spcPct val="100000"/>
              </a:lnSpc>
              <a:spcBef>
                <a:spcPts val="0"/>
              </a:spcBef>
              <a:spcAft>
                <a:spcPts val="0"/>
              </a:spcAft>
              <a:buSzPts val="2800"/>
              <a:buNone/>
            </a:pPr>
            <a:endParaRPr sz="180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177" name="Google Shape;177;g2a6a4c24120_0_11"/>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800"/>
              <a:buFont typeface="Arial"/>
              <a:buNone/>
            </a:pPr>
            <a:fld id="{00000000-1234-1234-1234-123412341234}" type="slidenum">
              <a:rPr lang="en-US"/>
              <a:t>15</a:t>
            </a:fld>
            <a:endParaRPr/>
          </a:p>
        </p:txBody>
      </p:sp>
      <p:sp>
        <p:nvSpPr>
          <p:cNvPr id="178" name="Google Shape;178;g2a6a4c24120_0_11"/>
          <p:cNvSpPr/>
          <p:nvPr/>
        </p:nvSpPr>
        <p:spPr>
          <a:xfrm>
            <a:off x="325454" y="6374044"/>
            <a:ext cx="5934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BFBFBF"/>
                </a:solidFill>
                <a:latin typeface="Arial"/>
                <a:ea typeface="Arial"/>
                <a:cs typeface="Arial"/>
                <a:sym typeface="Arial"/>
              </a:rPr>
              <a:t>*§200.313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4" name="Google Shape;184;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27790" y="2662612"/>
            <a:ext cx="2295144" cy="1786128"/>
          </a:xfrm>
          <a:prstGeom prst="rect">
            <a:avLst/>
          </a:prstGeom>
          <a:noFill/>
          <a:ln>
            <a:noFill/>
          </a:ln>
        </p:spPr>
      </p:pic>
      <p:cxnSp>
        <p:nvCxnSpPr>
          <p:cNvPr id="185" name="Google Shape;185;p8">
            <a:extLst>
              <a:ext uri="{C183D7F6-B498-43B3-948B-1728B52AA6E4}">
                <adec:decorative xmlns:adec="http://schemas.microsoft.com/office/drawing/2017/decorative" val="1"/>
              </a:ext>
            </a:extLst>
          </p:cNvPr>
          <p:cNvCxnSpPr/>
          <p:nvPr/>
        </p:nvCxnSpPr>
        <p:spPr>
          <a:xfrm>
            <a:off x="5362937" y="3042153"/>
            <a:ext cx="0" cy="995855"/>
          </a:xfrm>
          <a:prstGeom prst="straightConnector1">
            <a:avLst/>
          </a:prstGeom>
          <a:noFill/>
          <a:ln w="38100" cap="flat" cmpd="sng">
            <a:solidFill>
              <a:srgbClr val="FFB689"/>
            </a:solidFill>
            <a:prstDash val="solid"/>
            <a:miter lim="800000"/>
            <a:headEnd type="none" w="sm" len="sm"/>
            <a:tailEnd type="none" w="sm" len="sm"/>
          </a:ln>
        </p:spPr>
      </p:cxnSp>
      <p:sp>
        <p:nvSpPr>
          <p:cNvPr id="186" name="Google Shape;186;p8"/>
          <p:cNvSpPr txBox="1"/>
          <p:nvPr/>
        </p:nvSpPr>
        <p:spPr>
          <a:xfrm>
            <a:off x="1269623" y="2600250"/>
            <a:ext cx="3450124" cy="165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Medium"/>
                <a:ea typeface="Roboto Medium"/>
                <a:cs typeface="Roboto Medium"/>
                <a:sym typeface="Roboto Medium"/>
              </a:rPr>
              <a:t>Amy Vybiral, MS Ed</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oboto Medium"/>
                <a:ea typeface="Roboto Medium"/>
                <a:cs typeface="Roboto Medium"/>
                <a:sym typeface="Roboto Medium"/>
              </a:rPr>
              <a:t>Consultant</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Roboto Medium"/>
                <a:ea typeface="Roboto Medium"/>
                <a:cs typeface="Roboto Medium"/>
                <a:sym typeface="Roboto Medium"/>
                <a:hlinkClick r:id="rId4">
                  <a:extLst>
                    <a:ext uri="{A12FA001-AC4F-418D-AE19-62706E023703}">
                      <ahyp:hlinkClr xmlns:ahyp="http://schemas.microsoft.com/office/drawing/2018/hyperlinkcolor" val="tx"/>
                    </a:ext>
                  </a:extLst>
                </a:hlinkClick>
              </a:rPr>
              <a:t>amy.vybiral@iowa.gov</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Roboto Medium"/>
                <a:ea typeface="Roboto Medium"/>
                <a:cs typeface="Roboto Medium"/>
                <a:sym typeface="Roboto Medium"/>
              </a:rPr>
              <a:t>Last Updated December </a:t>
            </a:r>
            <a:r>
              <a:rPr lang="en-US" sz="800" dirty="0">
                <a:latin typeface="Roboto Medium"/>
                <a:ea typeface="Roboto Medium"/>
                <a:cs typeface="Roboto Medium"/>
                <a:sym typeface="Roboto Medium"/>
              </a:rPr>
              <a:t>20, 2023</a:t>
            </a:r>
            <a:endParaRPr sz="800" b="0" i="0" u="none" strike="noStrike" cap="none" dirty="0">
              <a:solidFill>
                <a:srgbClr val="000000"/>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628650" y="365125"/>
            <a:ext cx="7886700" cy="5761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Agenda</a:t>
            </a:r>
            <a:endParaRPr b="1">
              <a:solidFill>
                <a:srgbClr val="008080"/>
              </a:solidFill>
              <a:latin typeface="Calibri"/>
              <a:ea typeface="Calibri"/>
              <a:cs typeface="Calibri"/>
              <a:sym typeface="Calibri"/>
            </a:endParaRPr>
          </a:p>
        </p:txBody>
      </p:sp>
      <p:sp>
        <p:nvSpPr>
          <p:cNvPr id="62" name="Google Shape;62;p2"/>
          <p:cNvSpPr txBox="1">
            <a:spLocks noGrp="1"/>
          </p:cNvSpPr>
          <p:nvPr>
            <p:ph type="body" idx="1"/>
          </p:nvPr>
        </p:nvSpPr>
        <p:spPr>
          <a:xfrm>
            <a:off x="693568" y="941294"/>
            <a:ext cx="7886700" cy="5334000"/>
          </a:xfrm>
          <a:prstGeom prst="rect">
            <a:avLst/>
          </a:prstGeom>
          <a:noFill/>
          <a:ln>
            <a:noFill/>
          </a:ln>
        </p:spPr>
        <p:txBody>
          <a:bodyPr spcFirstLastPara="1" wrap="square" lIns="91425" tIns="45700" rIns="91425" bIns="45700" anchor="t" anchorCtr="0">
            <a:noAutofit/>
          </a:bodyPr>
          <a:lstStyle/>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Inventory Definitions</a:t>
            </a:r>
            <a:endParaRPr/>
          </a:p>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Federal and State Requirements</a:t>
            </a:r>
            <a:endParaRPr/>
          </a:p>
          <a:p>
            <a:pPr marL="635000" lvl="1" indent="0" algn="l" rtl="0">
              <a:lnSpc>
                <a:spcPct val="150000"/>
              </a:lnSpc>
              <a:spcBef>
                <a:spcPts val="0"/>
              </a:spcBef>
              <a:spcAft>
                <a:spcPts val="0"/>
              </a:spcAft>
              <a:buClr>
                <a:schemeClr val="dk1"/>
              </a:buClr>
              <a:buSzPts val="2800"/>
              <a:buNone/>
            </a:pPr>
            <a:r>
              <a:rPr lang="en-US" sz="1800">
                <a:latin typeface="Calibri"/>
                <a:ea typeface="Calibri"/>
                <a:cs typeface="Calibri"/>
                <a:sym typeface="Calibri"/>
              </a:rPr>
              <a:t>	Requirement or Processes – What is the difference?</a:t>
            </a:r>
            <a:endParaRPr/>
          </a:p>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Inventory Requirements</a:t>
            </a:r>
            <a:endParaRPr/>
          </a:p>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Disposing of Perkins Purchases</a:t>
            </a:r>
            <a:endParaRPr/>
          </a:p>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Staff and Instructor Training</a:t>
            </a:r>
            <a:endParaRPr/>
          </a:p>
          <a:p>
            <a:pPr marL="520700" lvl="0" indent="-342900" algn="l" rtl="0">
              <a:lnSpc>
                <a:spcPct val="150000"/>
              </a:lnSpc>
              <a:spcBef>
                <a:spcPts val="0"/>
              </a:spcBef>
              <a:spcAft>
                <a:spcPts val="0"/>
              </a:spcAft>
              <a:buClr>
                <a:schemeClr val="dk1"/>
              </a:buClr>
              <a:buSzPts val="2800"/>
              <a:buFont typeface="Arial"/>
              <a:buChar char="•"/>
            </a:pPr>
            <a:r>
              <a:rPr lang="en-US" sz="2400">
                <a:latin typeface="Calibri"/>
                <a:ea typeface="Calibri"/>
                <a:cs typeface="Calibri"/>
                <a:sym typeface="Calibri"/>
              </a:rPr>
              <a:t>Field Questions</a:t>
            </a:r>
            <a:endParaRPr sz="2400">
              <a:latin typeface="Calibri"/>
              <a:ea typeface="Calibri"/>
              <a:cs typeface="Calibri"/>
              <a:sym typeface="Calibri"/>
            </a:endParaRPr>
          </a:p>
          <a:p>
            <a:pPr marL="520700" lvl="0" indent="-317500" algn="l" rtl="0">
              <a:lnSpc>
                <a:spcPct val="150000"/>
              </a:lnSpc>
              <a:spcBef>
                <a:spcPts val="0"/>
              </a:spcBef>
              <a:spcAft>
                <a:spcPts val="0"/>
              </a:spcAft>
              <a:buClr>
                <a:srgbClr val="0000FF"/>
              </a:buClr>
              <a:buSzPts val="2400"/>
              <a:buFont typeface="Calibri"/>
              <a:buChar char="•"/>
            </a:pPr>
            <a:r>
              <a:rPr lang="en-US"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Perkins Resources</a:t>
            </a:r>
            <a:endParaRPr sz="2400">
              <a:solidFill>
                <a:srgbClr val="0000FF"/>
              </a:solidFill>
              <a:latin typeface="Calibri"/>
              <a:ea typeface="Calibri"/>
              <a:cs typeface="Calibri"/>
              <a:sym typeface="Calibri"/>
            </a:endParaRPr>
          </a:p>
          <a:p>
            <a:pPr marL="228600" lvl="0" indent="-50800" algn="l" rtl="0">
              <a:lnSpc>
                <a:spcPct val="150000"/>
              </a:lnSpc>
              <a:spcBef>
                <a:spcPts val="0"/>
              </a:spcBef>
              <a:spcAft>
                <a:spcPts val="0"/>
              </a:spcAft>
              <a:buClr>
                <a:schemeClr val="dk1"/>
              </a:buClr>
              <a:buSzPts val="2800"/>
              <a:buFont typeface="Century Gothic"/>
              <a:buNone/>
            </a:pPr>
            <a:endParaRPr sz="2400">
              <a:latin typeface="Calibri"/>
              <a:ea typeface="Calibri"/>
              <a:cs typeface="Calibri"/>
              <a:sym typeface="Calibri"/>
            </a:endParaRPr>
          </a:p>
        </p:txBody>
      </p:sp>
      <p:sp>
        <p:nvSpPr>
          <p:cNvPr id="63" name="Google Shape;63;p2"/>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2</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63af4d40c0_0_42"/>
          <p:cNvSpPr txBox="1">
            <a:spLocks noGrp="1"/>
          </p:cNvSpPr>
          <p:nvPr>
            <p:ph type="title"/>
          </p:nvPr>
        </p:nvSpPr>
        <p:spPr>
          <a:xfrm>
            <a:off x="628650" y="365125"/>
            <a:ext cx="7886700" cy="57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Definitions</a:t>
            </a:r>
            <a:endParaRPr b="1">
              <a:solidFill>
                <a:srgbClr val="008080"/>
              </a:solidFill>
              <a:latin typeface="Calibri"/>
              <a:ea typeface="Calibri"/>
              <a:cs typeface="Calibri"/>
              <a:sym typeface="Calibri"/>
            </a:endParaRPr>
          </a:p>
        </p:txBody>
      </p:sp>
      <p:sp>
        <p:nvSpPr>
          <p:cNvPr id="70" name="Google Shape;70;g263af4d40c0_0_42"/>
          <p:cNvSpPr txBox="1">
            <a:spLocks noGrp="1"/>
          </p:cNvSpPr>
          <p:nvPr>
            <p:ph type="body" idx="1"/>
          </p:nvPr>
        </p:nvSpPr>
        <p:spPr>
          <a:xfrm>
            <a:off x="693568" y="941294"/>
            <a:ext cx="7886700" cy="5226300"/>
          </a:xfrm>
          <a:prstGeom prst="rect">
            <a:avLst/>
          </a:prstGeom>
          <a:noFill/>
          <a:ln>
            <a:noFill/>
          </a:ln>
        </p:spPr>
        <p:txBody>
          <a:bodyPr spcFirstLastPara="1" wrap="square" lIns="91425" tIns="45700" rIns="91425" bIns="45700" anchor="t" anchorCtr="0">
            <a:noAutofit/>
          </a:bodyPr>
          <a:lstStyle/>
          <a:p>
            <a:pPr marL="228600" lvl="0" indent="-50800" algn="l" rtl="0">
              <a:lnSpc>
                <a:spcPct val="150000"/>
              </a:lnSpc>
              <a:spcBef>
                <a:spcPts val="0"/>
              </a:spcBef>
              <a:spcAft>
                <a:spcPts val="0"/>
              </a:spcAft>
              <a:buClr>
                <a:schemeClr val="dk1"/>
              </a:buClr>
              <a:buSzPts val="2800"/>
              <a:buFont typeface="Century Gothic"/>
              <a:buNone/>
            </a:pPr>
            <a:r>
              <a:rPr lang="en-US" sz="1800" dirty="0">
                <a:solidFill>
                  <a:srgbClr val="008080"/>
                </a:solidFill>
                <a:latin typeface="Calibri"/>
                <a:ea typeface="Calibri"/>
                <a:cs typeface="Calibri"/>
                <a:sym typeface="Calibri"/>
              </a:rPr>
              <a:t>Equipment is defined as tangible personal property having a useful life of more than one year and a per acquisition cost of $5,000. </a:t>
            </a:r>
            <a:endParaRPr sz="1800" dirty="0">
              <a:solidFill>
                <a:srgbClr val="008080"/>
              </a:solidFill>
              <a:latin typeface="Calibri"/>
              <a:ea typeface="Calibri"/>
              <a:cs typeface="Calibri"/>
              <a:sym typeface="Calibri"/>
            </a:endParaRPr>
          </a:p>
          <a:p>
            <a:pPr marL="228600" lvl="0" indent="-50800" algn="l" rtl="0">
              <a:lnSpc>
                <a:spcPct val="150000"/>
              </a:lnSpc>
              <a:spcBef>
                <a:spcPts val="0"/>
              </a:spcBef>
              <a:spcAft>
                <a:spcPts val="0"/>
              </a:spcAft>
              <a:buClr>
                <a:schemeClr val="dk1"/>
              </a:buClr>
              <a:buSzPts val="2800"/>
              <a:buFont typeface="Century Gothic"/>
              <a:buNone/>
            </a:pPr>
            <a:endParaRPr sz="1800" dirty="0">
              <a:solidFill>
                <a:srgbClr val="008080"/>
              </a:solidFill>
              <a:latin typeface="Calibri"/>
              <a:ea typeface="Calibri"/>
              <a:cs typeface="Calibri"/>
              <a:sym typeface="Calibri"/>
            </a:endParaRPr>
          </a:p>
          <a:p>
            <a:pPr marL="228600" lvl="0" indent="-50800" algn="l" rtl="0">
              <a:lnSpc>
                <a:spcPct val="150000"/>
              </a:lnSpc>
              <a:spcBef>
                <a:spcPts val="0"/>
              </a:spcBef>
              <a:spcAft>
                <a:spcPts val="0"/>
              </a:spcAft>
              <a:buClr>
                <a:schemeClr val="dk1"/>
              </a:buClr>
              <a:buSzPts val="2800"/>
              <a:buFont typeface="Century Gothic"/>
              <a:buNone/>
            </a:pPr>
            <a:r>
              <a:rPr lang="en-US" sz="1800" dirty="0">
                <a:solidFill>
                  <a:srgbClr val="008080"/>
                </a:solidFill>
                <a:latin typeface="Calibri"/>
                <a:ea typeface="Calibri"/>
                <a:cs typeface="Calibri"/>
                <a:sym typeface="Calibri"/>
              </a:rPr>
              <a:t>Equipment must be used by the subrecipient in the program or project for which it was acquired for as long as needed, whether or not the project or program continues to be supported by the Federal award.</a:t>
            </a:r>
            <a:r>
              <a:rPr lang="en-US" sz="1800" dirty="0">
                <a:latin typeface="Calibri"/>
                <a:ea typeface="Calibri"/>
                <a:cs typeface="Calibri"/>
                <a:sym typeface="Calibri"/>
              </a:rPr>
              <a:t>	</a:t>
            </a:r>
            <a:endParaRPr sz="1800" dirty="0"/>
          </a:p>
          <a:p>
            <a:pPr marL="177800" lvl="0" indent="0" algn="l" rtl="0">
              <a:lnSpc>
                <a:spcPct val="150000"/>
              </a:lnSpc>
              <a:spcBef>
                <a:spcPts val="0"/>
              </a:spcBef>
              <a:spcAft>
                <a:spcPts val="0"/>
              </a:spcAft>
              <a:buSzPts val="2800"/>
              <a:buNone/>
            </a:pPr>
            <a:endParaRPr sz="1800" dirty="0">
              <a:latin typeface="Calibri"/>
              <a:ea typeface="Calibri"/>
              <a:cs typeface="Calibri"/>
              <a:sym typeface="Calibri"/>
            </a:endParaRPr>
          </a:p>
          <a:p>
            <a:pPr marL="177800" lvl="0" indent="0" algn="l" rtl="0">
              <a:lnSpc>
                <a:spcPct val="150000"/>
              </a:lnSpc>
              <a:spcBef>
                <a:spcPts val="0"/>
              </a:spcBef>
              <a:spcAft>
                <a:spcPts val="0"/>
              </a:spcAft>
              <a:buSzPts val="2800"/>
              <a:buNone/>
            </a:pPr>
            <a:r>
              <a:rPr lang="en-US" sz="1600" dirty="0">
                <a:latin typeface="Calibri"/>
                <a:ea typeface="Calibri"/>
                <a:cs typeface="Calibri"/>
                <a:sym typeface="Calibri"/>
              </a:rPr>
              <a:t>Threshold  requirements for recording inventory </a:t>
            </a:r>
            <a:endParaRPr sz="1600" dirty="0">
              <a:latin typeface="Calibri"/>
              <a:ea typeface="Calibri"/>
              <a:cs typeface="Calibri"/>
              <a:sym typeface="Calibri"/>
            </a:endParaRPr>
          </a:p>
          <a:p>
            <a:pPr marL="177800" lvl="0" indent="0" algn="l" rtl="0">
              <a:lnSpc>
                <a:spcPct val="150000"/>
              </a:lnSpc>
              <a:spcBef>
                <a:spcPts val="0"/>
              </a:spcBef>
              <a:spcAft>
                <a:spcPts val="0"/>
              </a:spcAft>
              <a:buSzPts val="2800"/>
              <a:buNone/>
            </a:pPr>
            <a:endParaRPr sz="1600" dirty="0">
              <a:latin typeface="Calibri"/>
              <a:ea typeface="Calibri"/>
              <a:cs typeface="Calibri"/>
              <a:sym typeface="Calibri"/>
            </a:endParaRPr>
          </a:p>
          <a:p>
            <a:pPr marL="177800" lvl="0" indent="0" algn="l" rtl="0">
              <a:lnSpc>
                <a:spcPct val="150000"/>
              </a:lnSpc>
              <a:spcBef>
                <a:spcPts val="0"/>
              </a:spcBef>
              <a:spcAft>
                <a:spcPts val="0"/>
              </a:spcAft>
              <a:buSzPts val="2800"/>
              <a:buNone/>
            </a:pPr>
            <a:r>
              <a:rPr lang="en-US" sz="1600" dirty="0">
                <a:latin typeface="Calibri"/>
                <a:ea typeface="Calibri"/>
                <a:cs typeface="Calibri"/>
                <a:sym typeface="Calibri"/>
              </a:rPr>
              <a:t>Postsecondary Threshold:		$5,000</a:t>
            </a:r>
            <a:endParaRPr dirty="0"/>
          </a:p>
          <a:p>
            <a:pPr marL="177800" lvl="0" indent="0" algn="l" rtl="0">
              <a:lnSpc>
                <a:spcPct val="150000"/>
              </a:lnSpc>
              <a:spcBef>
                <a:spcPts val="0"/>
              </a:spcBef>
              <a:spcAft>
                <a:spcPts val="0"/>
              </a:spcAft>
              <a:buSzPts val="2800"/>
              <a:buNone/>
            </a:pPr>
            <a:r>
              <a:rPr lang="en-US" sz="1600" dirty="0">
                <a:latin typeface="Calibri"/>
                <a:ea typeface="Calibri"/>
                <a:cs typeface="Calibri"/>
                <a:sym typeface="Calibri"/>
              </a:rPr>
              <a:t>Secondary Threshold:		$500</a:t>
            </a:r>
            <a:endParaRPr sz="1600" dirty="0">
              <a:latin typeface="Calibri"/>
              <a:ea typeface="Calibri"/>
              <a:cs typeface="Calibri"/>
              <a:sym typeface="Calibri"/>
            </a:endParaRPr>
          </a:p>
          <a:p>
            <a:pPr marL="177800" lvl="0" indent="0" algn="l" rtl="0">
              <a:lnSpc>
                <a:spcPct val="150000"/>
              </a:lnSpc>
              <a:spcBef>
                <a:spcPts val="0"/>
              </a:spcBef>
              <a:spcAft>
                <a:spcPts val="0"/>
              </a:spcAft>
              <a:buSzPts val="2800"/>
              <a:buNone/>
            </a:pPr>
            <a:r>
              <a:rPr lang="en-US" sz="1600" dirty="0">
                <a:latin typeface="Calibri"/>
                <a:ea typeface="Calibri"/>
                <a:cs typeface="Calibri"/>
                <a:sym typeface="Calibri"/>
              </a:rPr>
              <a:t>Local Threshold: 			Determined at the Local Level	</a:t>
            </a:r>
            <a:endParaRPr dirty="0"/>
          </a:p>
          <a:p>
            <a:pPr marL="177800" lvl="0" indent="0" algn="l" rtl="0">
              <a:lnSpc>
                <a:spcPct val="100000"/>
              </a:lnSpc>
              <a:spcBef>
                <a:spcPts val="0"/>
              </a:spcBef>
              <a:spcAft>
                <a:spcPts val="0"/>
              </a:spcAft>
              <a:buSzPts val="2800"/>
              <a:buNone/>
            </a:pPr>
            <a:endParaRPr sz="1500" dirty="0">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dirty="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dirty="0">
              <a:latin typeface="Calibri"/>
              <a:ea typeface="Calibri"/>
              <a:cs typeface="Calibri"/>
              <a:sym typeface="Calibri"/>
            </a:endParaRPr>
          </a:p>
        </p:txBody>
      </p:sp>
      <p:sp>
        <p:nvSpPr>
          <p:cNvPr id="71" name="Google Shape;71;g263af4d40c0_0_42"/>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3</a:t>
            </a:fld>
            <a:endParaRPr>
              <a:solidFill>
                <a:schemeClr val="dk1"/>
              </a:solidFill>
            </a:endParaRPr>
          </a:p>
        </p:txBody>
      </p:sp>
      <p:sp>
        <p:nvSpPr>
          <p:cNvPr id="72" name="Google Shape;72;g263af4d40c0_0_42"/>
          <p:cNvSpPr/>
          <p:nvPr/>
        </p:nvSpPr>
        <p:spPr>
          <a:xfrm>
            <a:off x="325454" y="6374044"/>
            <a:ext cx="21003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Education Department General Regulations (EDGAR)</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8650" y="365125"/>
            <a:ext cx="7886700" cy="5761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Definitions</a:t>
            </a:r>
            <a:endParaRPr b="1">
              <a:solidFill>
                <a:srgbClr val="008080"/>
              </a:solidFill>
              <a:latin typeface="Calibri"/>
              <a:ea typeface="Calibri"/>
              <a:cs typeface="Calibri"/>
              <a:sym typeface="Calibri"/>
            </a:endParaRPr>
          </a:p>
        </p:txBody>
      </p:sp>
      <p:sp>
        <p:nvSpPr>
          <p:cNvPr id="79" name="Google Shape;79;p17"/>
          <p:cNvSpPr txBox="1">
            <a:spLocks noGrp="1"/>
          </p:cNvSpPr>
          <p:nvPr>
            <p:ph type="body" idx="1"/>
          </p:nvPr>
        </p:nvSpPr>
        <p:spPr>
          <a:xfrm>
            <a:off x="693568" y="941294"/>
            <a:ext cx="7886700" cy="5226424"/>
          </a:xfrm>
          <a:prstGeom prst="rect">
            <a:avLst/>
          </a:prstGeom>
          <a:noFill/>
          <a:ln>
            <a:noFill/>
          </a:ln>
        </p:spPr>
        <p:txBody>
          <a:bodyPr spcFirstLastPara="1" wrap="square" lIns="91425" tIns="45700" rIns="91425" bIns="45700" anchor="t" anchorCtr="0">
            <a:noAutofit/>
          </a:bodyPr>
          <a:lstStyle/>
          <a:p>
            <a:pPr marL="177800" lvl="0" indent="0" algn="l" rtl="0">
              <a:lnSpc>
                <a:spcPct val="150000"/>
              </a:lnSpc>
              <a:spcBef>
                <a:spcPts val="0"/>
              </a:spcBef>
              <a:spcAft>
                <a:spcPts val="0"/>
              </a:spcAft>
              <a:buSzPts val="2800"/>
              <a:buNone/>
            </a:pPr>
            <a:r>
              <a:rPr lang="en-US" sz="1800">
                <a:latin typeface="Calibri"/>
                <a:ea typeface="Calibri"/>
                <a:cs typeface="Calibri"/>
                <a:sym typeface="Calibri"/>
              </a:rPr>
              <a:t>The Iowa Department of Education (Department) uses the </a:t>
            </a:r>
            <a:r>
              <a:rPr lang="en-US" sz="1800" b="1">
                <a:solidFill>
                  <a:srgbClr val="008080"/>
                </a:solidFill>
                <a:latin typeface="Calibri"/>
                <a:ea typeface="Calibri"/>
                <a:cs typeface="Calibri"/>
                <a:sym typeface="Calibri"/>
              </a:rPr>
              <a:t>$5,000 </a:t>
            </a:r>
            <a:r>
              <a:rPr lang="en-US" sz="1800">
                <a:latin typeface="Calibri"/>
                <a:ea typeface="Calibri"/>
                <a:cs typeface="Calibri"/>
                <a:sym typeface="Calibri"/>
              </a:rPr>
              <a:t>federal threshold for equipment for </a:t>
            </a:r>
            <a:r>
              <a:rPr lang="en-US" sz="1800" b="1">
                <a:solidFill>
                  <a:srgbClr val="008080"/>
                </a:solidFill>
                <a:latin typeface="Calibri"/>
                <a:ea typeface="Calibri"/>
                <a:cs typeface="Calibri"/>
                <a:sym typeface="Calibri"/>
              </a:rPr>
              <a:t>community colleges. </a:t>
            </a:r>
            <a:endParaRPr sz="1800"/>
          </a:p>
          <a:p>
            <a:pPr marL="177800" lvl="0" indent="0" algn="l" rtl="0">
              <a:lnSpc>
                <a:spcPct val="150000"/>
              </a:lnSpc>
              <a:spcBef>
                <a:spcPts val="0"/>
              </a:spcBef>
              <a:spcAft>
                <a:spcPts val="0"/>
              </a:spcAft>
              <a:buSzPts val="2800"/>
              <a:buNone/>
            </a:pPr>
            <a:endParaRPr sz="1800">
              <a:latin typeface="Calibri"/>
              <a:ea typeface="Calibri"/>
              <a:cs typeface="Calibri"/>
              <a:sym typeface="Calibri"/>
            </a:endParaRPr>
          </a:p>
          <a:p>
            <a:pPr marL="177800" lvl="0" indent="0" algn="l" rtl="0">
              <a:lnSpc>
                <a:spcPct val="150000"/>
              </a:lnSpc>
              <a:spcBef>
                <a:spcPts val="0"/>
              </a:spcBef>
              <a:spcAft>
                <a:spcPts val="0"/>
              </a:spcAft>
              <a:buSzPts val="2800"/>
              <a:buNone/>
            </a:pPr>
            <a:r>
              <a:rPr lang="en-US" sz="1800">
                <a:latin typeface="Calibri"/>
                <a:ea typeface="Calibri"/>
                <a:cs typeface="Calibri"/>
                <a:sym typeface="Calibri"/>
              </a:rPr>
              <a:t>The Department uses a threshold of </a:t>
            </a:r>
            <a:r>
              <a:rPr lang="en-US" sz="1800" b="1">
                <a:solidFill>
                  <a:srgbClr val="008080"/>
                </a:solidFill>
                <a:latin typeface="Calibri"/>
                <a:ea typeface="Calibri"/>
                <a:cs typeface="Calibri"/>
                <a:sym typeface="Calibri"/>
              </a:rPr>
              <a:t>$500 </a:t>
            </a:r>
            <a:r>
              <a:rPr lang="en-US" sz="1800">
                <a:latin typeface="Calibri"/>
                <a:ea typeface="Calibri"/>
                <a:cs typeface="Calibri"/>
                <a:sym typeface="Calibri"/>
              </a:rPr>
              <a:t>or more for </a:t>
            </a:r>
            <a:r>
              <a:rPr lang="en-US" sz="1800" b="1">
                <a:solidFill>
                  <a:srgbClr val="008080"/>
                </a:solidFill>
                <a:latin typeface="Calibri"/>
                <a:ea typeface="Calibri"/>
                <a:cs typeface="Calibri"/>
                <a:sym typeface="Calibri"/>
              </a:rPr>
              <a:t>K-12 Certified Annual Report (CAR) </a:t>
            </a:r>
            <a:r>
              <a:rPr lang="en-US" sz="1800">
                <a:latin typeface="Calibri"/>
                <a:ea typeface="Calibri"/>
                <a:cs typeface="Calibri"/>
                <a:sym typeface="Calibri"/>
              </a:rPr>
              <a:t>purposes for </a:t>
            </a:r>
            <a:r>
              <a:rPr lang="en-US" sz="1800" b="1">
                <a:solidFill>
                  <a:srgbClr val="008080"/>
                </a:solidFill>
                <a:latin typeface="Calibri"/>
                <a:ea typeface="Calibri"/>
                <a:cs typeface="Calibri"/>
                <a:sym typeface="Calibri"/>
              </a:rPr>
              <a:t>school district and secondary consortia </a:t>
            </a:r>
            <a:r>
              <a:rPr lang="en-US" sz="1800">
                <a:latin typeface="Calibri"/>
                <a:ea typeface="Calibri"/>
                <a:cs typeface="Calibri"/>
                <a:sym typeface="Calibri"/>
              </a:rPr>
              <a:t>and also includes items with a per unit cost under $500 which are considered easily pilfered. “Easily pilfered” items include items such as digital cameras, tool sets, and items available for check-out. </a:t>
            </a:r>
            <a:endParaRPr sz="1800"/>
          </a:p>
          <a:p>
            <a:pPr marL="177800" lvl="0" indent="0" algn="l" rtl="0">
              <a:lnSpc>
                <a:spcPct val="150000"/>
              </a:lnSpc>
              <a:spcBef>
                <a:spcPts val="0"/>
              </a:spcBef>
              <a:spcAft>
                <a:spcPts val="0"/>
              </a:spcAft>
              <a:buSzPts val="2800"/>
              <a:buNone/>
            </a:pPr>
            <a:endParaRPr sz="1800">
              <a:latin typeface="Calibri"/>
              <a:ea typeface="Calibri"/>
              <a:cs typeface="Calibri"/>
              <a:sym typeface="Calibri"/>
            </a:endParaRPr>
          </a:p>
          <a:p>
            <a:pPr marL="177800" lvl="0" indent="0" algn="l" rtl="0">
              <a:lnSpc>
                <a:spcPct val="150000"/>
              </a:lnSpc>
              <a:spcBef>
                <a:spcPts val="0"/>
              </a:spcBef>
              <a:spcAft>
                <a:spcPts val="0"/>
              </a:spcAft>
              <a:buSzPts val="2800"/>
              <a:buNone/>
            </a:pPr>
            <a:r>
              <a:rPr lang="en-US" sz="1800">
                <a:latin typeface="Calibri"/>
                <a:ea typeface="Calibri"/>
                <a:cs typeface="Calibri"/>
                <a:sym typeface="Calibri"/>
              </a:rPr>
              <a:t>A subrecipient (i.e., school district, secondary consortia, or community college) may set </a:t>
            </a:r>
            <a:r>
              <a:rPr lang="en-US" sz="1800">
                <a:solidFill>
                  <a:srgbClr val="008080"/>
                </a:solidFill>
                <a:latin typeface="Calibri"/>
                <a:ea typeface="Calibri"/>
                <a:cs typeface="Calibri"/>
                <a:sym typeface="Calibri"/>
              </a:rPr>
              <a:t>more restrictive</a:t>
            </a:r>
            <a:r>
              <a:rPr lang="en-US" sz="1800">
                <a:latin typeface="Calibri"/>
                <a:ea typeface="Calibri"/>
                <a:cs typeface="Calibri"/>
                <a:sym typeface="Calibri"/>
              </a:rPr>
              <a:t> dollar amount limits but must include, at a minimum, the Department definitions of equipment and federal guidelines.</a:t>
            </a:r>
            <a:endParaRPr sz="1800"/>
          </a:p>
          <a:p>
            <a:pPr marL="177800" lvl="0" indent="0" algn="l" rtl="0">
              <a:lnSpc>
                <a:spcPct val="100000"/>
              </a:lnSpc>
              <a:spcBef>
                <a:spcPts val="0"/>
              </a:spcBef>
              <a:spcAft>
                <a:spcPts val="0"/>
              </a:spcAft>
              <a:buSzPts val="2800"/>
              <a:buNone/>
            </a:pPr>
            <a:endParaRPr sz="1500">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80" name="Google Shape;80;p17"/>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4</a:t>
            </a:fld>
            <a:endParaRPr>
              <a:solidFill>
                <a:schemeClr val="dk1"/>
              </a:solidFill>
            </a:endParaRPr>
          </a:p>
        </p:txBody>
      </p:sp>
      <p:sp>
        <p:nvSpPr>
          <p:cNvPr id="81" name="Google Shape;81;p17"/>
          <p:cNvSpPr/>
          <p:nvPr/>
        </p:nvSpPr>
        <p:spPr>
          <a:xfrm>
            <a:off x="325454" y="6374044"/>
            <a:ext cx="210025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Education Department General Regulations (EDGAR)</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a6a4c24120_0_57"/>
          <p:cNvSpPr txBox="1">
            <a:spLocks noGrp="1"/>
          </p:cNvSpPr>
          <p:nvPr>
            <p:ph type="title"/>
          </p:nvPr>
        </p:nvSpPr>
        <p:spPr>
          <a:xfrm>
            <a:off x="325454" y="365125"/>
            <a:ext cx="8190000" cy="57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  Federal and State Requirements</a:t>
            </a:r>
            <a:endParaRPr b="1">
              <a:solidFill>
                <a:srgbClr val="008080"/>
              </a:solidFill>
              <a:latin typeface="Calibri"/>
              <a:ea typeface="Calibri"/>
              <a:cs typeface="Calibri"/>
              <a:sym typeface="Calibri"/>
            </a:endParaRPr>
          </a:p>
        </p:txBody>
      </p:sp>
      <p:sp>
        <p:nvSpPr>
          <p:cNvPr id="88" name="Google Shape;88;g2a6a4c24120_0_57"/>
          <p:cNvSpPr txBox="1">
            <a:spLocks noGrp="1"/>
          </p:cNvSpPr>
          <p:nvPr>
            <p:ph type="body" idx="1"/>
          </p:nvPr>
        </p:nvSpPr>
        <p:spPr>
          <a:xfrm>
            <a:off x="419875" y="816475"/>
            <a:ext cx="8534100" cy="5405700"/>
          </a:xfrm>
          <a:prstGeom prst="rect">
            <a:avLst/>
          </a:prstGeom>
          <a:noFill/>
          <a:ln>
            <a:noFill/>
          </a:ln>
        </p:spPr>
        <p:txBody>
          <a:bodyPr spcFirstLastPara="1" wrap="square" lIns="91425" tIns="45700" rIns="91425" bIns="45700" anchor="t" anchorCtr="0">
            <a:noAutofit/>
          </a:bodyPr>
          <a:lstStyle/>
          <a:p>
            <a:pPr marL="177800" lvl="0" indent="0" algn="ctr"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177800" lvl="0" indent="0" algn="ctr" rtl="0">
              <a:lnSpc>
                <a:spcPct val="100000"/>
              </a:lnSpc>
              <a:spcBef>
                <a:spcPts val="0"/>
              </a:spcBef>
              <a:spcAft>
                <a:spcPts val="0"/>
              </a:spcAft>
              <a:buSzPts val="2800"/>
              <a:buNone/>
            </a:pPr>
            <a:r>
              <a:rPr lang="en-US" sz="2000">
                <a:solidFill>
                  <a:srgbClr val="008080"/>
                </a:solidFill>
                <a:latin typeface="Calibri"/>
                <a:ea typeface="Calibri"/>
                <a:cs typeface="Calibri"/>
                <a:sym typeface="Calibri"/>
              </a:rPr>
              <a:t>Requirement or Process - What is the difference?</a:t>
            </a:r>
            <a:endParaRPr sz="2000">
              <a:solidFill>
                <a:srgbClr val="008080"/>
              </a:solidFill>
              <a:latin typeface="Calibri"/>
              <a:ea typeface="Calibri"/>
              <a:cs typeface="Calibri"/>
              <a:sym typeface="Calibri"/>
            </a:endParaRPr>
          </a:p>
          <a:p>
            <a:pPr marL="177800" lvl="0" indent="0" algn="ctr" rtl="0">
              <a:lnSpc>
                <a:spcPct val="100000"/>
              </a:lnSpc>
              <a:spcBef>
                <a:spcPts val="0"/>
              </a:spcBef>
              <a:spcAft>
                <a:spcPts val="0"/>
              </a:spcAft>
              <a:buSzPts val="2800"/>
              <a:buNone/>
            </a:pPr>
            <a:endParaRPr sz="2000">
              <a:solidFill>
                <a:srgbClr val="008080"/>
              </a:solidFill>
              <a:latin typeface="Calibri"/>
              <a:ea typeface="Calibri"/>
              <a:cs typeface="Calibri"/>
              <a:sym typeface="Calibri"/>
            </a:endParaRPr>
          </a:p>
          <a:p>
            <a:pPr marL="457200" lvl="0" indent="0" algn="l" rtl="0">
              <a:lnSpc>
                <a:spcPct val="150000"/>
              </a:lnSpc>
              <a:spcBef>
                <a:spcPts val="0"/>
              </a:spcBef>
              <a:spcAft>
                <a:spcPts val="0"/>
              </a:spcAft>
              <a:buSzPts val="2800"/>
              <a:buNone/>
            </a:pPr>
            <a:r>
              <a:rPr lang="en-US" sz="1800">
                <a:latin typeface="Calibri"/>
                <a:ea typeface="Calibri"/>
                <a:cs typeface="Calibri"/>
                <a:sym typeface="Calibri"/>
              </a:rPr>
              <a:t>       </a:t>
            </a:r>
            <a:r>
              <a:rPr lang="en-US" sz="1800" b="1">
                <a:solidFill>
                  <a:schemeClr val="dk1"/>
                </a:solidFill>
                <a:latin typeface="Calibri"/>
                <a:ea typeface="Calibri"/>
                <a:cs typeface="Calibri"/>
                <a:sym typeface="Calibri"/>
              </a:rPr>
              <a:t>Requirements are </a:t>
            </a:r>
            <a:r>
              <a:rPr lang="en-US" sz="1800" b="1" i="1">
                <a:solidFill>
                  <a:schemeClr val="dk1"/>
                </a:solidFill>
                <a:latin typeface="Calibri"/>
                <a:ea typeface="Calibri"/>
                <a:cs typeface="Calibri"/>
                <a:sym typeface="Calibri"/>
              </a:rPr>
              <a:t>mand</a:t>
            </a:r>
            <a:r>
              <a:rPr lang="en-US" sz="1800" b="1" i="1">
                <a:latin typeface="Calibri"/>
                <a:ea typeface="Calibri"/>
                <a:cs typeface="Calibri"/>
                <a:sym typeface="Calibri"/>
              </a:rPr>
              <a:t>ated</a:t>
            </a:r>
            <a:r>
              <a:rPr lang="en-US" sz="1800" b="1">
                <a:latin typeface="Calibri"/>
                <a:ea typeface="Calibri"/>
                <a:cs typeface="Calibri"/>
                <a:sym typeface="Calibri"/>
              </a:rPr>
              <a:t> in statute, code or administrative regulation.</a:t>
            </a:r>
            <a:endParaRPr sz="1800">
              <a:latin typeface="Calibri"/>
              <a:ea typeface="Calibri"/>
              <a:cs typeface="Calibri"/>
              <a:sym typeface="Calibri"/>
            </a:endParaRPr>
          </a:p>
          <a:p>
            <a:pPr marL="0" lvl="0" indent="0" algn="ctr" rtl="0">
              <a:lnSpc>
                <a:spcPct val="150000"/>
              </a:lnSpc>
              <a:spcBef>
                <a:spcPts val="0"/>
              </a:spcBef>
              <a:spcAft>
                <a:spcPts val="0"/>
              </a:spcAft>
              <a:buSzPts val="2800"/>
              <a:buNone/>
            </a:pPr>
            <a:r>
              <a:rPr lang="en-US" sz="1700">
                <a:latin typeface="Calibri"/>
                <a:ea typeface="Calibri"/>
                <a:cs typeface="Calibri"/>
                <a:sym typeface="Calibri"/>
              </a:rPr>
              <a:t>Examples we reference in  Statute, Code, and Administrative Regulation</a:t>
            </a:r>
            <a:endParaRPr sz="170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AutoNum type="arabicPeriod"/>
            </a:pPr>
            <a:r>
              <a:rPr lang="en-US" sz="1600">
                <a:solidFill>
                  <a:schemeClr val="dk1"/>
                </a:solidFill>
                <a:latin typeface="Calibri"/>
                <a:ea typeface="Calibri"/>
                <a:cs typeface="Calibri"/>
                <a:sym typeface="Calibri"/>
              </a:rPr>
              <a:t>Perkins V </a:t>
            </a:r>
            <a:r>
              <a:rPr lang="en-US" sz="1600">
                <a:latin typeface="Calibri"/>
                <a:ea typeface="Calibri"/>
                <a:cs typeface="Calibri"/>
                <a:sym typeface="Calibri"/>
              </a:rPr>
              <a:t>(</a:t>
            </a:r>
            <a:r>
              <a:rPr lang="en-US" sz="1600" i="1">
                <a:latin typeface="Calibri"/>
                <a:ea typeface="Calibri"/>
                <a:cs typeface="Calibri"/>
                <a:sym typeface="Calibri"/>
              </a:rPr>
              <a:t>S</a:t>
            </a:r>
            <a:r>
              <a:rPr lang="en-US" sz="1600" i="1">
                <a:solidFill>
                  <a:schemeClr val="dk1"/>
                </a:solidFill>
                <a:latin typeface="Calibri"/>
                <a:ea typeface="Calibri"/>
                <a:cs typeface="Calibri"/>
                <a:sym typeface="Calibri"/>
              </a:rPr>
              <a:t>tatute</a:t>
            </a:r>
            <a:r>
              <a:rPr lang="en-US" sz="1600">
                <a:solidFill>
                  <a:schemeClr val="dk1"/>
                </a:solidFill>
                <a:latin typeface="Calibri"/>
                <a:ea typeface="Calibri"/>
                <a:cs typeface="Calibri"/>
                <a:sym typeface="Calibri"/>
              </a:rPr>
              <a:t>). </a:t>
            </a:r>
            <a:r>
              <a:rPr lang="en-US" sz="1600">
                <a:solidFill>
                  <a:schemeClr val="accent2"/>
                </a:solidFill>
                <a:latin typeface="Calibri"/>
                <a:ea typeface="Calibri"/>
                <a:cs typeface="Calibri"/>
                <a:sym typeface="Calibri"/>
              </a:rPr>
              <a:t>Supplanting</a:t>
            </a:r>
            <a:r>
              <a:rPr lang="en-US" sz="1600">
                <a:latin typeface="Calibri"/>
                <a:ea typeface="Calibri"/>
                <a:cs typeface="Calibri"/>
                <a:sym typeface="Calibri"/>
              </a:rPr>
              <a:t> is expressly prohibited in Sec. 211.</a:t>
            </a:r>
            <a:endParaRPr sz="1600">
              <a:latin typeface="Calibri"/>
              <a:ea typeface="Calibri"/>
              <a:cs typeface="Calibri"/>
              <a:sym typeface="Calibri"/>
            </a:endParaRPr>
          </a:p>
          <a:p>
            <a:pPr marL="914400" lvl="0" indent="0" algn="l" rtl="0">
              <a:lnSpc>
                <a:spcPct val="150000"/>
              </a:lnSpc>
              <a:spcBef>
                <a:spcPts val="0"/>
              </a:spcBef>
              <a:spcAft>
                <a:spcPts val="0"/>
              </a:spcAft>
              <a:buNone/>
            </a:pPr>
            <a:endParaRPr sz="160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AutoNum type="arabicPeriod"/>
            </a:pPr>
            <a:r>
              <a:rPr lang="en-US" sz="1600">
                <a:latin typeface="Calibri"/>
                <a:ea typeface="Calibri"/>
                <a:cs typeface="Calibri"/>
                <a:sym typeface="Calibri"/>
              </a:rPr>
              <a:t>Iowa (</a:t>
            </a:r>
            <a:r>
              <a:rPr lang="en-US" sz="1600" i="1">
                <a:solidFill>
                  <a:schemeClr val="accent2"/>
                </a:solidFill>
                <a:latin typeface="Calibri"/>
                <a:ea typeface="Calibri"/>
                <a:cs typeface="Calibri"/>
                <a:sym typeface="Calibri"/>
              </a:rPr>
              <a:t>Code</a:t>
            </a:r>
            <a:r>
              <a:rPr lang="en-US" sz="1600">
                <a:latin typeface="Calibri"/>
                <a:ea typeface="Calibri"/>
                <a:cs typeface="Calibri"/>
                <a:sym typeface="Calibri"/>
              </a:rPr>
              <a:t>) Chapter 49 is Division I of House File 2392 which mandates Career Planning. All Iowa students in grades 8 through twelve have a career and academic plan.	</a:t>
            </a:r>
            <a:endParaRPr sz="1600">
              <a:latin typeface="Calibri"/>
              <a:ea typeface="Calibri"/>
              <a:cs typeface="Calibri"/>
              <a:sym typeface="Calibri"/>
            </a:endParaRPr>
          </a:p>
          <a:p>
            <a:pPr marL="914400" lvl="0" indent="0" algn="l" rtl="0">
              <a:lnSpc>
                <a:spcPct val="150000"/>
              </a:lnSpc>
              <a:spcBef>
                <a:spcPts val="0"/>
              </a:spcBef>
              <a:spcAft>
                <a:spcPts val="0"/>
              </a:spcAft>
              <a:buNone/>
            </a:pPr>
            <a:endParaRPr sz="160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AutoNum type="arabicPeriod"/>
            </a:pPr>
            <a:r>
              <a:rPr lang="en-US" sz="1600">
                <a:latin typeface="Calibri"/>
                <a:ea typeface="Calibri"/>
                <a:cs typeface="Calibri"/>
                <a:sym typeface="Calibri"/>
              </a:rPr>
              <a:t>EDGAR (the Education Department General </a:t>
            </a:r>
            <a:r>
              <a:rPr lang="en-US" sz="1600" i="1">
                <a:solidFill>
                  <a:schemeClr val="accent2"/>
                </a:solidFill>
                <a:latin typeface="Calibri"/>
                <a:ea typeface="Calibri"/>
                <a:cs typeface="Calibri"/>
                <a:sym typeface="Calibri"/>
              </a:rPr>
              <a:t>Administrative Regulation</a:t>
            </a:r>
            <a:r>
              <a:rPr lang="en-US" sz="1600">
                <a:latin typeface="Calibri"/>
                <a:ea typeface="Calibri"/>
                <a:cs typeface="Calibri"/>
                <a:sym typeface="Calibri"/>
              </a:rPr>
              <a:t>) code of federal regulation mandates how sub recipients manage inventory records are managed for equipment purchased with federal funds </a:t>
            </a:r>
            <a:r>
              <a:rPr lang="en-US" sz="1400">
                <a:solidFill>
                  <a:srgbClr val="0000FF"/>
                </a:solidFill>
                <a:latin typeface="Calibri"/>
                <a:ea typeface="Calibri"/>
                <a:cs typeface="Calibri"/>
                <a:sym typeface="Calibri"/>
              </a:rPr>
              <a:t>§200.311(d)</a:t>
            </a:r>
            <a:r>
              <a:rPr lang="en-US" sz="1400">
                <a:latin typeface="Calibri"/>
                <a:ea typeface="Calibri"/>
                <a:cs typeface="Calibri"/>
                <a:sym typeface="Calibri"/>
              </a:rPr>
              <a:t> </a:t>
            </a:r>
            <a:r>
              <a:rPr lang="en-US" sz="1200">
                <a:latin typeface="Calibri"/>
                <a:ea typeface="Calibri"/>
                <a:cs typeface="Calibri"/>
                <a:sym typeface="Calibri"/>
              </a:rPr>
              <a:t> </a:t>
            </a:r>
            <a:endParaRPr sz="1800">
              <a:latin typeface="Calibri"/>
              <a:ea typeface="Calibri"/>
              <a:cs typeface="Calibri"/>
              <a:sym typeface="Calibri"/>
            </a:endParaRPr>
          </a:p>
          <a:p>
            <a:pPr marL="457200" lvl="0" indent="0" algn="l" rtl="0">
              <a:lnSpc>
                <a:spcPct val="150000"/>
              </a:lnSpc>
              <a:spcBef>
                <a:spcPts val="0"/>
              </a:spcBef>
              <a:spcAft>
                <a:spcPts val="0"/>
              </a:spcAft>
              <a:buSzPts val="2800"/>
              <a:buNone/>
            </a:pPr>
            <a:r>
              <a:rPr lang="en-US" sz="1800">
                <a:latin typeface="Calibri"/>
                <a:ea typeface="Calibri"/>
                <a:cs typeface="Calibri"/>
                <a:sym typeface="Calibri"/>
              </a:rPr>
              <a:t>                         Guidance may be issued when mandated.</a:t>
            </a:r>
            <a:endParaRPr sz="1800">
              <a:latin typeface="Calibri"/>
              <a:ea typeface="Calibri"/>
              <a:cs typeface="Calibri"/>
              <a:sym typeface="Calibri"/>
            </a:endParaRPr>
          </a:p>
          <a:p>
            <a:pPr marL="457200" lvl="0" indent="0" algn="l" rtl="0">
              <a:lnSpc>
                <a:spcPct val="150000"/>
              </a:lnSpc>
              <a:spcBef>
                <a:spcPts val="0"/>
              </a:spcBef>
              <a:spcAft>
                <a:spcPts val="0"/>
              </a:spcAft>
              <a:buSzPts val="2800"/>
              <a:buNone/>
            </a:pPr>
            <a:endParaRPr sz="1800">
              <a:latin typeface="Calibri"/>
              <a:ea typeface="Calibri"/>
              <a:cs typeface="Calibri"/>
              <a:sym typeface="Calibri"/>
            </a:endParaRPr>
          </a:p>
          <a:p>
            <a:pPr marL="457200" lvl="0" indent="0" algn="l" rtl="0">
              <a:lnSpc>
                <a:spcPct val="150000"/>
              </a:lnSpc>
              <a:spcBef>
                <a:spcPts val="0"/>
              </a:spcBef>
              <a:spcAft>
                <a:spcPts val="0"/>
              </a:spcAft>
              <a:buSzPts val="2800"/>
              <a:buNone/>
            </a:pPr>
            <a:endParaRPr sz="1800">
              <a:latin typeface="Calibri"/>
              <a:ea typeface="Calibri"/>
              <a:cs typeface="Calibri"/>
              <a:sym typeface="Calibri"/>
            </a:endParaRPr>
          </a:p>
          <a:p>
            <a:pPr marL="635000" lvl="0" indent="27940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89" name="Google Shape;89;g2a6a4c24120_0_57"/>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8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63af4d40c0_0_8"/>
          <p:cNvSpPr txBox="1">
            <a:spLocks noGrp="1"/>
          </p:cNvSpPr>
          <p:nvPr>
            <p:ph type="title"/>
          </p:nvPr>
        </p:nvSpPr>
        <p:spPr>
          <a:xfrm>
            <a:off x="325454" y="365125"/>
            <a:ext cx="8190000" cy="57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Federal and State Requirements</a:t>
            </a:r>
            <a:endParaRPr b="1">
              <a:solidFill>
                <a:srgbClr val="008080"/>
              </a:solidFill>
              <a:latin typeface="Calibri"/>
              <a:ea typeface="Calibri"/>
              <a:cs typeface="Calibri"/>
              <a:sym typeface="Calibri"/>
            </a:endParaRPr>
          </a:p>
        </p:txBody>
      </p:sp>
      <p:sp>
        <p:nvSpPr>
          <p:cNvPr id="96" name="Google Shape;96;g263af4d40c0_0_8"/>
          <p:cNvSpPr txBox="1">
            <a:spLocks noGrp="1"/>
          </p:cNvSpPr>
          <p:nvPr>
            <p:ph type="body" idx="1"/>
          </p:nvPr>
        </p:nvSpPr>
        <p:spPr>
          <a:xfrm>
            <a:off x="693568" y="896470"/>
            <a:ext cx="8124900" cy="5405700"/>
          </a:xfrm>
          <a:prstGeom prst="rect">
            <a:avLst/>
          </a:prstGeom>
          <a:noFill/>
          <a:ln>
            <a:noFill/>
          </a:ln>
        </p:spPr>
        <p:txBody>
          <a:bodyPr spcFirstLastPara="1" wrap="square" lIns="91425" tIns="45700" rIns="91425" bIns="45700" anchor="t" anchorCtr="0">
            <a:noAutofit/>
          </a:bodyPr>
          <a:lstStyle/>
          <a:p>
            <a:pPr marL="177800" lvl="0" indent="0" algn="ctr" rtl="0">
              <a:lnSpc>
                <a:spcPct val="100000"/>
              </a:lnSpc>
              <a:spcBef>
                <a:spcPts val="0"/>
              </a:spcBef>
              <a:spcAft>
                <a:spcPts val="0"/>
              </a:spcAft>
              <a:buSzPts val="2800"/>
              <a:buNone/>
            </a:pPr>
            <a:r>
              <a:rPr lang="en-US" sz="2000">
                <a:solidFill>
                  <a:srgbClr val="008080"/>
                </a:solidFill>
                <a:latin typeface="Calibri"/>
                <a:ea typeface="Calibri"/>
                <a:cs typeface="Calibri"/>
                <a:sym typeface="Calibri"/>
              </a:rPr>
              <a:t>Requirement or Process - What is the difference?</a:t>
            </a:r>
            <a:endParaRPr/>
          </a:p>
          <a:p>
            <a:pPr marL="1092200" lvl="2" indent="0" algn="l" rtl="0">
              <a:lnSpc>
                <a:spcPct val="150000"/>
              </a:lnSpc>
              <a:spcBef>
                <a:spcPts val="0"/>
              </a:spcBef>
              <a:spcAft>
                <a:spcPts val="0"/>
              </a:spcAft>
              <a:buSzPts val="1386"/>
              <a:buNone/>
            </a:pPr>
            <a:endParaRPr sz="1400">
              <a:solidFill>
                <a:schemeClr val="dk1"/>
              </a:solidFill>
              <a:latin typeface="Calibri"/>
              <a:ea typeface="Calibri"/>
              <a:cs typeface="Calibri"/>
              <a:sym typeface="Calibri"/>
            </a:endParaRPr>
          </a:p>
          <a:p>
            <a:pPr marL="0" lvl="0" indent="457200" algn="l" rtl="0">
              <a:lnSpc>
                <a:spcPct val="150000"/>
              </a:lnSpc>
              <a:spcBef>
                <a:spcPts val="0"/>
              </a:spcBef>
              <a:spcAft>
                <a:spcPts val="0"/>
              </a:spcAft>
              <a:buNone/>
            </a:pPr>
            <a:r>
              <a:rPr lang="en-US" sz="1800" b="1">
                <a:latin typeface="Calibri"/>
                <a:ea typeface="Calibri"/>
                <a:cs typeface="Calibri"/>
                <a:sym typeface="Calibri"/>
              </a:rPr>
              <a:t>Processes - Determined at the local level.</a:t>
            </a:r>
            <a:endParaRPr sz="1800" b="1">
              <a:latin typeface="Calibri"/>
              <a:ea typeface="Calibri"/>
              <a:cs typeface="Calibri"/>
              <a:sym typeface="Calibri"/>
            </a:endParaRPr>
          </a:p>
          <a:p>
            <a:pPr marL="457200" lvl="0" indent="0" algn="l" rtl="0">
              <a:lnSpc>
                <a:spcPct val="150000"/>
              </a:lnSpc>
              <a:spcBef>
                <a:spcPts val="0"/>
              </a:spcBef>
              <a:spcAft>
                <a:spcPts val="0"/>
              </a:spcAft>
              <a:buNone/>
            </a:pPr>
            <a:r>
              <a:rPr lang="en-US" sz="1800">
                <a:latin typeface="Calibri"/>
                <a:ea typeface="Calibri"/>
                <a:cs typeface="Calibri"/>
                <a:sym typeface="Calibri"/>
              </a:rPr>
              <a:t>Processes require that action steps be taken at the state or local level to implement requirements found in statute, code, and administrative regulation.</a:t>
            </a:r>
            <a:endParaRPr sz="1800">
              <a:latin typeface="Calibri"/>
              <a:ea typeface="Calibri"/>
              <a:cs typeface="Calibri"/>
              <a:sym typeface="Calibri"/>
            </a:endParaRPr>
          </a:p>
          <a:p>
            <a:pPr marL="457200" lvl="0" indent="0" algn="l" rtl="0">
              <a:lnSpc>
                <a:spcPct val="150000"/>
              </a:lnSpc>
              <a:spcBef>
                <a:spcPts val="0"/>
              </a:spcBef>
              <a:spcAft>
                <a:spcPts val="0"/>
              </a:spcAft>
              <a:buNone/>
            </a:pPr>
            <a:r>
              <a:rPr lang="en-US" sz="1800">
                <a:latin typeface="Calibri"/>
                <a:ea typeface="Calibri"/>
                <a:cs typeface="Calibri"/>
                <a:sym typeface="Calibri"/>
              </a:rPr>
              <a:t>The state may offer suggested actions or due diligence templates to implement steps instead of “guidance.”</a:t>
            </a:r>
            <a:endParaRPr sz="1800">
              <a:latin typeface="Calibri"/>
              <a:ea typeface="Calibri"/>
              <a:cs typeface="Calibri"/>
              <a:sym typeface="Calibri"/>
            </a:endParaRPr>
          </a:p>
          <a:p>
            <a:pPr marL="635000" lvl="0" indent="0" algn="l" rtl="0">
              <a:lnSpc>
                <a:spcPct val="100000"/>
              </a:lnSpc>
              <a:spcBef>
                <a:spcPts val="0"/>
              </a:spcBef>
              <a:spcAft>
                <a:spcPts val="0"/>
              </a:spcAft>
              <a:buNone/>
            </a:pPr>
            <a:r>
              <a:rPr lang="en-US" sz="1600">
                <a:latin typeface="Calibri"/>
                <a:ea typeface="Calibri"/>
                <a:cs typeface="Calibri"/>
                <a:sym typeface="Calibri"/>
              </a:rPr>
              <a:t>	The </a:t>
            </a:r>
            <a:r>
              <a:rPr lang="en-US" sz="16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Inventory Template</a:t>
            </a:r>
            <a:r>
              <a:rPr lang="en-US" sz="1600">
                <a:solidFill>
                  <a:srgbClr val="0000FF"/>
                </a:solidFill>
                <a:latin typeface="Calibri"/>
                <a:ea typeface="Calibri"/>
                <a:cs typeface="Calibri"/>
                <a:sym typeface="Calibri"/>
              </a:rPr>
              <a:t> </a:t>
            </a:r>
            <a:r>
              <a:rPr lang="en-US" sz="1600">
                <a:latin typeface="Calibri"/>
                <a:ea typeface="Calibri"/>
                <a:cs typeface="Calibri"/>
                <a:sym typeface="Calibri"/>
              </a:rPr>
              <a:t>is one example of how locals may implement the </a:t>
            </a:r>
            <a:endParaRPr sz="1600">
              <a:latin typeface="Calibri"/>
              <a:ea typeface="Calibri"/>
              <a:cs typeface="Calibri"/>
              <a:sym typeface="Calibri"/>
            </a:endParaRPr>
          </a:p>
          <a:p>
            <a:pPr marL="635000" lvl="0" indent="279400" algn="l" rtl="0">
              <a:lnSpc>
                <a:spcPct val="100000"/>
              </a:lnSpc>
              <a:spcBef>
                <a:spcPts val="0"/>
              </a:spcBef>
              <a:spcAft>
                <a:spcPts val="0"/>
              </a:spcAft>
              <a:buNone/>
            </a:pPr>
            <a:r>
              <a:rPr lang="en-US" sz="1600">
                <a:latin typeface="Calibri"/>
                <a:ea typeface="Calibri"/>
                <a:cs typeface="Calibri"/>
                <a:sym typeface="Calibri"/>
              </a:rPr>
              <a:t>requirement in EDGAR.</a:t>
            </a:r>
            <a:endParaRPr sz="1600">
              <a:latin typeface="Calibri"/>
              <a:ea typeface="Calibri"/>
              <a:cs typeface="Calibri"/>
              <a:sym typeface="Calibri"/>
            </a:endParaRPr>
          </a:p>
          <a:p>
            <a:pPr marL="635000" lvl="0" indent="279400" algn="l" rtl="0">
              <a:lnSpc>
                <a:spcPct val="100000"/>
              </a:lnSpc>
              <a:spcBef>
                <a:spcPts val="0"/>
              </a:spcBef>
              <a:spcAft>
                <a:spcPts val="0"/>
              </a:spcAft>
              <a:buNone/>
            </a:pPr>
            <a:r>
              <a:rPr lang="en-US" sz="1600">
                <a:latin typeface="Calibri"/>
                <a:ea typeface="Calibri"/>
                <a:cs typeface="Calibri"/>
                <a:sym typeface="Calibri"/>
              </a:rPr>
              <a:t>Contains all federally required fields</a:t>
            </a:r>
            <a:endParaRPr sz="1600">
              <a:latin typeface="Calibri"/>
              <a:ea typeface="Calibri"/>
              <a:cs typeface="Calibri"/>
              <a:sym typeface="Calibri"/>
            </a:endParaRPr>
          </a:p>
          <a:p>
            <a:pPr marL="635000" lvl="0" indent="279400" algn="l" rtl="0">
              <a:lnSpc>
                <a:spcPct val="100000"/>
              </a:lnSpc>
              <a:spcBef>
                <a:spcPts val="0"/>
              </a:spcBef>
              <a:spcAft>
                <a:spcPts val="0"/>
              </a:spcAft>
              <a:buNone/>
            </a:pPr>
            <a:r>
              <a:rPr lang="en-US" sz="1600">
                <a:latin typeface="Calibri"/>
                <a:ea typeface="Calibri"/>
                <a:cs typeface="Calibri"/>
                <a:sym typeface="Calibri"/>
              </a:rPr>
              <a:t>Includes several possible examples of due diligence</a:t>
            </a:r>
            <a:endParaRPr sz="1600">
              <a:latin typeface="Calibri"/>
              <a:ea typeface="Calibri"/>
              <a:cs typeface="Calibri"/>
              <a:sym typeface="Calibri"/>
            </a:endParaRPr>
          </a:p>
          <a:p>
            <a:pPr marL="1371600" lvl="0" indent="-330200" algn="l" rtl="0">
              <a:lnSpc>
                <a:spcPct val="100000"/>
              </a:lnSpc>
              <a:spcBef>
                <a:spcPts val="0"/>
              </a:spcBef>
              <a:spcAft>
                <a:spcPts val="0"/>
              </a:spcAft>
              <a:buSzPts val="1600"/>
              <a:buFont typeface="Calibri"/>
              <a:buChar char="•"/>
            </a:pPr>
            <a:r>
              <a:rPr lang="en-US" sz="1600">
                <a:latin typeface="Calibri"/>
                <a:ea typeface="Calibri"/>
                <a:cs typeface="Calibri"/>
                <a:sym typeface="Calibri"/>
              </a:rPr>
              <a:t>Staff Training (see examples on slide 15)</a:t>
            </a:r>
            <a:endParaRPr sz="1600">
              <a:latin typeface="Calibri"/>
              <a:ea typeface="Calibri"/>
              <a:cs typeface="Calibri"/>
              <a:sym typeface="Calibri"/>
            </a:endParaRPr>
          </a:p>
          <a:p>
            <a:pPr marL="1371600" lvl="0" indent="-330200" algn="l" rtl="0">
              <a:lnSpc>
                <a:spcPct val="100000"/>
              </a:lnSpc>
              <a:spcBef>
                <a:spcPts val="0"/>
              </a:spcBef>
              <a:spcAft>
                <a:spcPts val="0"/>
              </a:spcAft>
              <a:buSzPts val="1600"/>
              <a:buFont typeface="Calibri"/>
              <a:buChar char="•"/>
            </a:pPr>
            <a:r>
              <a:rPr lang="en-US" sz="1600">
                <a:latin typeface="Calibri"/>
                <a:ea typeface="Calibri"/>
                <a:cs typeface="Calibri"/>
                <a:sym typeface="Calibri"/>
              </a:rPr>
              <a:t>Tracking Software over $500 (2nd worksheet on Inventory Template)</a:t>
            </a:r>
            <a:endParaRPr sz="1600">
              <a:latin typeface="Calibri"/>
              <a:ea typeface="Calibri"/>
              <a:cs typeface="Calibri"/>
              <a:sym typeface="Calibri"/>
            </a:endParaRPr>
          </a:p>
          <a:p>
            <a:pPr marL="1371600" lvl="0" indent="-330200" algn="l" rtl="0">
              <a:lnSpc>
                <a:spcPct val="100000"/>
              </a:lnSpc>
              <a:spcBef>
                <a:spcPts val="0"/>
              </a:spcBef>
              <a:spcAft>
                <a:spcPts val="0"/>
              </a:spcAft>
              <a:buClr>
                <a:srgbClr val="0000FF"/>
              </a:buClr>
              <a:buSzPts val="1600"/>
              <a:buFont typeface="Calibri"/>
              <a:buChar char="•"/>
            </a:pPr>
            <a:r>
              <a:rPr lang="en-US" sz="16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Checkout Process</a:t>
            </a:r>
            <a:endParaRPr sz="1600">
              <a:solidFill>
                <a:srgbClr val="0000FF"/>
              </a:solidFill>
              <a:latin typeface="Calibri"/>
              <a:ea typeface="Calibri"/>
              <a:cs typeface="Calibri"/>
              <a:sym typeface="Calibri"/>
            </a:endParaRPr>
          </a:p>
          <a:p>
            <a:pPr marL="1371600" lvl="0" indent="-330200" algn="l" rtl="0">
              <a:lnSpc>
                <a:spcPct val="100000"/>
              </a:lnSpc>
              <a:spcBef>
                <a:spcPts val="0"/>
              </a:spcBef>
              <a:spcAft>
                <a:spcPts val="0"/>
              </a:spcAft>
              <a:buSzPts val="1600"/>
              <a:buFont typeface="Calibri"/>
              <a:buChar char="•"/>
            </a:pPr>
            <a:r>
              <a:rPr lang="en-US" sz="1600">
                <a:latin typeface="Calibri"/>
                <a:ea typeface="Calibri"/>
                <a:cs typeface="Calibri"/>
                <a:sym typeface="Calibri"/>
              </a:rPr>
              <a:t>Disposition requirements in EDGAR are listed on the template.</a:t>
            </a:r>
            <a:endParaRPr sz="1600">
              <a:latin typeface="Calibri"/>
              <a:ea typeface="Calibri"/>
              <a:cs typeface="Calibri"/>
              <a:sym typeface="Calibri"/>
            </a:endParaRPr>
          </a:p>
          <a:p>
            <a:pPr marL="1371600" lvl="0" indent="-330200" algn="l" rtl="0">
              <a:lnSpc>
                <a:spcPct val="100000"/>
              </a:lnSpc>
              <a:spcBef>
                <a:spcPts val="0"/>
              </a:spcBef>
              <a:spcAft>
                <a:spcPts val="0"/>
              </a:spcAft>
              <a:buSzPts val="1600"/>
              <a:buFont typeface="Calibri"/>
              <a:buChar char="•"/>
            </a:pPr>
            <a:r>
              <a:rPr lang="en-US" sz="1600">
                <a:latin typeface="Calibri"/>
                <a:ea typeface="Calibri"/>
                <a:cs typeface="Calibri"/>
                <a:sym typeface="Calibri"/>
              </a:rPr>
              <a:t>Due Diligence for theft, loss, and damage</a:t>
            </a:r>
            <a:endParaRPr sz="1600">
              <a:latin typeface="Calibri"/>
              <a:ea typeface="Calibri"/>
              <a:cs typeface="Calibri"/>
              <a:sym typeface="Calibri"/>
            </a:endParaRPr>
          </a:p>
          <a:p>
            <a:pPr marL="0" lvl="0" indent="0" algn="l" rtl="0">
              <a:lnSpc>
                <a:spcPct val="150000"/>
              </a:lnSpc>
              <a:spcBef>
                <a:spcPts val="0"/>
              </a:spcBef>
              <a:spcAft>
                <a:spcPts val="0"/>
              </a:spcAft>
              <a:buNone/>
            </a:pPr>
            <a:endParaRPr sz="1800">
              <a:latin typeface="Calibri"/>
              <a:ea typeface="Calibri"/>
              <a:cs typeface="Calibri"/>
              <a:sym typeface="Calibri"/>
            </a:endParaRPr>
          </a:p>
          <a:p>
            <a:pPr marL="457200" lvl="0" indent="0" algn="l" rtl="0">
              <a:lnSpc>
                <a:spcPct val="150000"/>
              </a:lnSpc>
              <a:spcBef>
                <a:spcPts val="0"/>
              </a:spcBef>
              <a:spcAft>
                <a:spcPts val="0"/>
              </a:spcAft>
              <a:buNone/>
            </a:pPr>
            <a:endParaRPr sz="140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a:latin typeface="Calibri"/>
              <a:ea typeface="Calibri"/>
              <a:cs typeface="Calibri"/>
              <a:sym typeface="Calibri"/>
            </a:endParaRPr>
          </a:p>
        </p:txBody>
      </p:sp>
      <p:sp>
        <p:nvSpPr>
          <p:cNvPr id="97" name="Google Shape;97;g263af4d40c0_0_8"/>
          <p:cNvSpPr/>
          <p:nvPr/>
        </p:nvSpPr>
        <p:spPr>
          <a:xfrm>
            <a:off x="325454" y="6374044"/>
            <a:ext cx="21003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Education Department General Regulations (EDGAR)</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25454" y="118831"/>
            <a:ext cx="8189896" cy="7776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Federal Inventory Requirements</a:t>
            </a:r>
            <a:br>
              <a:rPr lang="en-US" b="1">
                <a:solidFill>
                  <a:srgbClr val="008080"/>
                </a:solidFill>
                <a:latin typeface="Calibri"/>
                <a:ea typeface="Calibri"/>
                <a:cs typeface="Calibri"/>
                <a:sym typeface="Calibri"/>
              </a:rPr>
            </a:br>
            <a:r>
              <a:rPr lang="en-US" sz="1400" b="1">
                <a:solidFill>
                  <a:srgbClr val="008080"/>
                </a:solidFill>
                <a:latin typeface="Calibri"/>
                <a:ea typeface="Calibri"/>
                <a:cs typeface="Calibri"/>
                <a:sym typeface="Calibri"/>
              </a:rPr>
              <a:t>From Acquisition through Disposition</a:t>
            </a:r>
            <a:endParaRPr b="1">
              <a:solidFill>
                <a:srgbClr val="008080"/>
              </a:solidFill>
              <a:latin typeface="Calibri"/>
              <a:ea typeface="Calibri"/>
              <a:cs typeface="Calibri"/>
              <a:sym typeface="Calibri"/>
            </a:endParaRPr>
          </a:p>
        </p:txBody>
      </p:sp>
      <p:sp>
        <p:nvSpPr>
          <p:cNvPr id="104" name="Google Shape;104;p20"/>
          <p:cNvSpPr txBox="1">
            <a:spLocks noGrp="1"/>
          </p:cNvSpPr>
          <p:nvPr>
            <p:ph type="body" idx="1"/>
          </p:nvPr>
        </p:nvSpPr>
        <p:spPr>
          <a:xfrm>
            <a:off x="325454" y="762000"/>
            <a:ext cx="8493092" cy="5065059"/>
          </a:xfrm>
          <a:prstGeom prst="rect">
            <a:avLst/>
          </a:prstGeom>
          <a:noFill/>
          <a:ln>
            <a:noFill/>
          </a:ln>
        </p:spPr>
        <p:txBody>
          <a:bodyPr spcFirstLastPara="1" wrap="square" lIns="91425" tIns="45700" rIns="91425" bIns="45700" anchor="t" anchorCtr="0">
            <a:noAutofit/>
          </a:bodyPr>
          <a:lstStyle/>
          <a:p>
            <a:pPr marL="469900" indent="-285750">
              <a:lnSpc>
                <a:spcPct val="150000"/>
              </a:lnSpc>
              <a:spcBef>
                <a:spcPts val="0"/>
              </a:spcBef>
              <a:buSzPts val="1682"/>
            </a:pPr>
            <a:r>
              <a:rPr lang="en-US" sz="1700" dirty="0">
                <a:solidFill>
                  <a:schemeClr val="dk1"/>
                </a:solidFill>
                <a:latin typeface="Calibri"/>
                <a:ea typeface="Calibri"/>
                <a:cs typeface="Calibri"/>
                <a:sym typeface="Calibri"/>
              </a:rPr>
              <a:t> Item description</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Serial number (or other identification number, including locally designed numbering system)</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Funding source (Perkins, RPP, Both, General fund, S</a:t>
            </a:r>
            <a:r>
              <a:rPr lang="en-US" sz="1700" dirty="0">
                <a:latin typeface="Calibri"/>
                <a:ea typeface="Calibri"/>
                <a:cs typeface="Calibri"/>
                <a:sym typeface="Calibri"/>
              </a:rPr>
              <a:t>TEM best, one time donation, fundraising, other).</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Acquisition date (invoice date)</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Cost</a:t>
            </a:r>
            <a:endParaRPr sz="2700" dirty="0"/>
          </a:p>
          <a:p>
            <a:pPr marL="520700" lvl="0" indent="-342900" algn="l" rtl="0">
              <a:lnSpc>
                <a:spcPct val="150000"/>
              </a:lnSpc>
              <a:spcBef>
                <a:spcPts val="0"/>
              </a:spcBef>
              <a:spcAft>
                <a:spcPts val="0"/>
              </a:spcAft>
              <a:buSzPts val="1782"/>
              <a:buFont typeface="Arial"/>
              <a:buChar char="•"/>
            </a:pPr>
            <a:r>
              <a:rPr lang="en-US" sz="1700" dirty="0">
                <a:solidFill>
                  <a:schemeClr val="dk1"/>
                </a:solidFill>
                <a:latin typeface="Calibri"/>
                <a:ea typeface="Calibri"/>
                <a:cs typeface="Calibri"/>
                <a:sym typeface="Calibri"/>
              </a:rPr>
              <a:t>Percentage of </a:t>
            </a:r>
            <a:r>
              <a:rPr lang="en-US" sz="1700" dirty="0">
                <a:latin typeface="Calibri"/>
                <a:ea typeface="Calibri"/>
                <a:cs typeface="Calibri"/>
                <a:sym typeface="Calibri"/>
              </a:rPr>
              <a:t>each funding source (comingling of funds</a:t>
            </a:r>
            <a:r>
              <a:rPr lang="en-US" sz="1700" dirty="0">
                <a:solidFill>
                  <a:schemeClr val="dk1"/>
                </a:solidFill>
                <a:latin typeface="Calibri"/>
                <a:ea typeface="Calibri"/>
                <a:cs typeface="Calibri"/>
                <a:sym typeface="Calibri"/>
              </a:rPr>
              <a:t> - (</a:t>
            </a:r>
            <a:r>
              <a:rPr lang="en-US" sz="1300" dirty="0">
                <a:solidFill>
                  <a:schemeClr val="dk1"/>
                </a:solidFill>
                <a:latin typeface="Calibri"/>
                <a:ea typeface="Calibri"/>
                <a:cs typeface="Calibri"/>
                <a:sym typeface="Calibri"/>
              </a:rPr>
              <a:t>Supplanting Information</a:t>
            </a:r>
            <a:r>
              <a:rPr lang="en-US" sz="1700" dirty="0">
                <a:solidFill>
                  <a:schemeClr val="dk1"/>
                </a:solidFill>
                <a:latin typeface="Calibri"/>
                <a:ea typeface="Calibri"/>
                <a:cs typeface="Calibri"/>
                <a:sym typeface="Calibri"/>
              </a:rPr>
              <a:t>)</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Location (title holder)</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Use and condition of the item/property</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Disposition data and process</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Physical inventory every two years</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Control system to prevent loss, damage or theft</a:t>
            </a:r>
            <a:endParaRPr sz="2700" dirty="0"/>
          </a:p>
          <a:p>
            <a:pPr marL="520700" lvl="0" indent="-336550" algn="l" rtl="0">
              <a:lnSpc>
                <a:spcPct val="150000"/>
              </a:lnSpc>
              <a:spcBef>
                <a:spcPts val="0"/>
              </a:spcBef>
              <a:spcAft>
                <a:spcPts val="0"/>
              </a:spcAft>
              <a:buSzPts val="1682"/>
              <a:buFont typeface="Arial"/>
              <a:buChar char="•"/>
            </a:pPr>
            <a:r>
              <a:rPr lang="en-US" sz="1700" dirty="0">
                <a:solidFill>
                  <a:schemeClr val="dk1"/>
                </a:solidFill>
                <a:latin typeface="Calibri"/>
                <a:ea typeface="Calibri"/>
                <a:cs typeface="Calibri"/>
                <a:sym typeface="Calibri"/>
              </a:rPr>
              <a:t>Sales process or procedure</a:t>
            </a:r>
            <a:endParaRPr sz="1900" dirty="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800" dirty="0">
              <a:solidFill>
                <a:schemeClr val="dk1"/>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2000" dirty="0">
              <a:solidFill>
                <a:srgbClr val="008080"/>
              </a:solidFill>
              <a:latin typeface="Calibri"/>
              <a:ea typeface="Calibri"/>
              <a:cs typeface="Calibri"/>
              <a:sym typeface="Calibri"/>
            </a:endParaRPr>
          </a:p>
          <a:p>
            <a:pPr marL="177800" lvl="0" indent="0" algn="l" rtl="0">
              <a:lnSpc>
                <a:spcPct val="100000"/>
              </a:lnSpc>
              <a:spcBef>
                <a:spcPts val="0"/>
              </a:spcBef>
              <a:spcAft>
                <a:spcPts val="0"/>
              </a:spcAft>
              <a:buSzPts val="2800"/>
              <a:buNone/>
            </a:pPr>
            <a:endParaRPr sz="1600" dirty="0">
              <a:latin typeface="Calibri"/>
              <a:ea typeface="Calibri"/>
              <a:cs typeface="Calibri"/>
              <a:sym typeface="Calibri"/>
            </a:endParaRPr>
          </a:p>
        </p:txBody>
      </p:sp>
      <p:sp>
        <p:nvSpPr>
          <p:cNvPr id="105" name="Google Shape;105;p20"/>
          <p:cNvSpPr txBox="1">
            <a:spLocks noGrp="1"/>
          </p:cNvSpPr>
          <p:nvPr>
            <p:ph type="sldNum" idx="12"/>
          </p:nvPr>
        </p:nvSpPr>
        <p:spPr>
          <a:xfrm>
            <a:off x="3608218" y="6374044"/>
            <a:ext cx="205740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7</a:t>
            </a:fld>
            <a:endParaRPr>
              <a:solidFill>
                <a:schemeClr val="dk1"/>
              </a:solidFill>
            </a:endParaRPr>
          </a:p>
        </p:txBody>
      </p:sp>
      <p:sp>
        <p:nvSpPr>
          <p:cNvPr id="106" name="Google Shape;106;p20"/>
          <p:cNvSpPr/>
          <p:nvPr/>
        </p:nvSpPr>
        <p:spPr>
          <a:xfrm>
            <a:off x="325454" y="6374044"/>
            <a:ext cx="668773"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§200.313(d)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63af4d40c0_0_26"/>
          <p:cNvSpPr txBox="1">
            <a:spLocks noGrp="1"/>
          </p:cNvSpPr>
          <p:nvPr>
            <p:ph type="title"/>
          </p:nvPr>
        </p:nvSpPr>
        <p:spPr>
          <a:xfrm>
            <a:off x="325454" y="118831"/>
            <a:ext cx="8190000" cy="77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Disposition Process - Perkins Purchases</a:t>
            </a:r>
            <a:br>
              <a:rPr lang="en-US" b="1">
                <a:solidFill>
                  <a:srgbClr val="008080"/>
                </a:solidFill>
                <a:latin typeface="Calibri"/>
                <a:ea typeface="Calibri"/>
                <a:cs typeface="Calibri"/>
                <a:sym typeface="Calibri"/>
              </a:rPr>
            </a:br>
            <a:r>
              <a:rPr lang="en-US" sz="1400" b="1">
                <a:solidFill>
                  <a:srgbClr val="008080"/>
                </a:solidFill>
                <a:latin typeface="Calibri"/>
                <a:ea typeface="Calibri"/>
                <a:cs typeface="Calibri"/>
                <a:sym typeface="Calibri"/>
              </a:rPr>
              <a:t>From Acquisition through Disposition</a:t>
            </a:r>
            <a:endParaRPr b="1">
              <a:solidFill>
                <a:srgbClr val="008080"/>
              </a:solidFill>
              <a:latin typeface="Calibri"/>
              <a:ea typeface="Calibri"/>
              <a:cs typeface="Calibri"/>
              <a:sym typeface="Calibri"/>
            </a:endParaRPr>
          </a:p>
        </p:txBody>
      </p:sp>
      <p:sp>
        <p:nvSpPr>
          <p:cNvPr id="113" name="Google Shape;113;g263af4d40c0_0_26"/>
          <p:cNvSpPr txBox="1">
            <a:spLocks noGrp="1"/>
          </p:cNvSpPr>
          <p:nvPr>
            <p:ph type="body" idx="1"/>
          </p:nvPr>
        </p:nvSpPr>
        <p:spPr>
          <a:xfrm>
            <a:off x="325454" y="896470"/>
            <a:ext cx="8493000" cy="5065200"/>
          </a:xfrm>
          <a:prstGeom prst="rect">
            <a:avLst/>
          </a:prstGeom>
          <a:noFill/>
          <a:ln>
            <a:noFill/>
          </a:ln>
        </p:spPr>
        <p:txBody>
          <a:bodyPr spcFirstLastPara="1" wrap="square" lIns="91425" tIns="45700" rIns="91425" bIns="45700" anchor="t" anchorCtr="0">
            <a:noAutofit/>
          </a:bodyPr>
          <a:lstStyle/>
          <a:p>
            <a:pPr marL="177800" lvl="0" indent="0" algn="ctr" rtl="0">
              <a:lnSpc>
                <a:spcPct val="100000"/>
              </a:lnSpc>
              <a:spcBef>
                <a:spcPts val="0"/>
              </a:spcBef>
              <a:spcAft>
                <a:spcPts val="0"/>
              </a:spcAft>
              <a:buSzPts val="1100"/>
              <a:buNone/>
            </a:pPr>
            <a:r>
              <a:rPr lang="en-US" sz="1800">
                <a:highlight>
                  <a:srgbClr val="FFFFFF"/>
                </a:highlight>
                <a:latin typeface="Verdana"/>
                <a:ea typeface="Verdana"/>
                <a:cs typeface="Verdana"/>
                <a:sym typeface="Verdana"/>
              </a:rPr>
              <a:t>Required Federal Sequence </a:t>
            </a:r>
            <a:endParaRPr sz="180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1100"/>
              <a:buNone/>
            </a:pPr>
            <a:endParaRPr sz="150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1100"/>
              <a:buNone/>
            </a:pPr>
            <a:r>
              <a:rPr lang="en-US" sz="1500">
                <a:highlight>
                  <a:srgbClr val="FFFFFF"/>
                </a:highlight>
                <a:latin typeface="Verdana"/>
                <a:ea typeface="Verdana"/>
                <a:cs typeface="Verdana"/>
                <a:sym typeface="Verdana"/>
              </a:rPr>
              <a:t>“Useful life” means one year or until the equipment no longer meets the needs of the program. Useful life is not defined by the depreciation schedule.</a:t>
            </a:r>
            <a:endParaRPr sz="150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1100"/>
              <a:buNone/>
            </a:pPr>
            <a:endParaRPr sz="150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1100"/>
              <a:buNone/>
            </a:pPr>
            <a:r>
              <a:rPr lang="en-US" sz="1500">
                <a:highlight>
                  <a:srgbClr val="FFFFFF"/>
                </a:highlight>
                <a:latin typeface="Verdana"/>
                <a:ea typeface="Verdana"/>
                <a:cs typeface="Verdana"/>
                <a:sym typeface="Verdana"/>
              </a:rPr>
              <a:t>For school districts within consortiums, there is an established sequence order to follow for equipment disposition. See below.</a:t>
            </a:r>
            <a:endParaRPr sz="1500">
              <a:highlight>
                <a:srgbClr val="FFFFFF"/>
              </a:highlight>
              <a:latin typeface="Verdana"/>
              <a:ea typeface="Verdana"/>
              <a:cs typeface="Verdana"/>
              <a:sym typeface="Verdana"/>
            </a:endParaRPr>
          </a:p>
          <a:p>
            <a:pPr marL="177800" lvl="0" indent="0" algn="l" rtl="0">
              <a:lnSpc>
                <a:spcPct val="100000"/>
              </a:lnSpc>
              <a:spcBef>
                <a:spcPts val="0"/>
              </a:spcBef>
              <a:spcAft>
                <a:spcPts val="0"/>
              </a:spcAft>
              <a:buSzPts val="2800"/>
              <a:buNone/>
            </a:pPr>
            <a:endParaRPr sz="2000">
              <a:latin typeface="Calibri"/>
              <a:ea typeface="Calibri"/>
              <a:cs typeface="Calibri"/>
              <a:sym typeface="Calibri"/>
            </a:endParaRPr>
          </a:p>
          <a:p>
            <a:pPr marL="457200" lvl="0" indent="-323850" algn="l" rtl="0">
              <a:lnSpc>
                <a:spcPct val="115000"/>
              </a:lnSpc>
              <a:spcBef>
                <a:spcPts val="1000"/>
              </a:spcBef>
              <a:spcAft>
                <a:spcPts val="0"/>
              </a:spcAft>
              <a:buSzPts val="1500"/>
              <a:buFont typeface="Verdana"/>
              <a:buChar char="•"/>
            </a:pPr>
            <a:r>
              <a:rPr lang="en-US" sz="1500">
                <a:highlight>
                  <a:srgbClr val="FFFFFF"/>
                </a:highlight>
                <a:latin typeface="Verdana"/>
                <a:ea typeface="Verdana"/>
                <a:cs typeface="Verdana"/>
                <a:sym typeface="Verdana"/>
              </a:rPr>
              <a:t>Offer the equipment to member school districts in the consortium (must be reflected on both school districts' inventory or on the shared inventory document).</a:t>
            </a:r>
            <a:endParaRPr sz="1500">
              <a:highlight>
                <a:srgbClr val="FFFFFF"/>
              </a:highlight>
              <a:latin typeface="Verdana"/>
              <a:ea typeface="Verdana"/>
              <a:cs typeface="Verdana"/>
              <a:sym typeface="Verdana"/>
            </a:endParaRPr>
          </a:p>
          <a:p>
            <a:pPr marL="914400" lvl="0" indent="0" algn="l" rtl="0">
              <a:lnSpc>
                <a:spcPct val="115000"/>
              </a:lnSpc>
              <a:spcBef>
                <a:spcPts val="1000"/>
              </a:spcBef>
              <a:spcAft>
                <a:spcPts val="0"/>
              </a:spcAft>
              <a:buNone/>
            </a:pPr>
            <a:endParaRPr sz="150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a:highlight>
                  <a:srgbClr val="FFFFFF"/>
                </a:highlight>
                <a:latin typeface="Verdana"/>
                <a:ea typeface="Verdana"/>
                <a:cs typeface="Verdana"/>
                <a:sym typeface="Verdana"/>
              </a:rPr>
              <a:t>Offer equipment to another federal title program within the school district. (must be reflected in Perkins inventory)</a:t>
            </a:r>
            <a:endParaRPr sz="1500">
              <a:highlight>
                <a:srgbClr val="FFFFFF"/>
              </a:highlight>
              <a:latin typeface="Verdana"/>
              <a:ea typeface="Verdana"/>
              <a:cs typeface="Verdana"/>
              <a:sym typeface="Verdana"/>
            </a:endParaRPr>
          </a:p>
          <a:p>
            <a:pPr marL="914400" lvl="0" indent="0" algn="l" rtl="0">
              <a:lnSpc>
                <a:spcPct val="115000"/>
              </a:lnSpc>
              <a:spcBef>
                <a:spcPts val="1000"/>
              </a:spcBef>
              <a:spcAft>
                <a:spcPts val="0"/>
              </a:spcAft>
              <a:buNone/>
            </a:pPr>
            <a:endParaRPr sz="150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a:highlight>
                  <a:srgbClr val="FFFFFF"/>
                </a:highlight>
                <a:latin typeface="Verdana"/>
                <a:ea typeface="Verdana"/>
                <a:cs typeface="Verdana"/>
                <a:sym typeface="Verdana"/>
              </a:rPr>
              <a:t>At no time may the equipment be given to instructors or school personnel, students, or parents.</a:t>
            </a:r>
            <a:endParaRPr sz="1500">
              <a:highlight>
                <a:srgbClr val="FFFFFF"/>
              </a:highlight>
              <a:latin typeface="Verdana"/>
              <a:ea typeface="Verdana"/>
              <a:cs typeface="Verdana"/>
              <a:sym typeface="Verdana"/>
            </a:endParaRPr>
          </a:p>
          <a:p>
            <a:pPr marL="177800" lvl="0" indent="0" algn="l" rtl="0">
              <a:lnSpc>
                <a:spcPct val="100000"/>
              </a:lnSpc>
              <a:spcBef>
                <a:spcPts val="1000"/>
              </a:spcBef>
              <a:spcAft>
                <a:spcPts val="0"/>
              </a:spcAft>
              <a:buSzPts val="2800"/>
              <a:buNone/>
            </a:pPr>
            <a:endParaRPr sz="1600">
              <a:latin typeface="Calibri"/>
              <a:ea typeface="Calibri"/>
              <a:cs typeface="Calibri"/>
              <a:sym typeface="Calibri"/>
            </a:endParaRPr>
          </a:p>
        </p:txBody>
      </p:sp>
      <p:sp>
        <p:nvSpPr>
          <p:cNvPr id="114" name="Google Shape;114;g263af4d40c0_0_26"/>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8</a:t>
            </a:fld>
            <a:endParaRPr>
              <a:solidFill>
                <a:schemeClr val="dk1"/>
              </a:solidFill>
            </a:endParaRPr>
          </a:p>
        </p:txBody>
      </p:sp>
      <p:sp>
        <p:nvSpPr>
          <p:cNvPr id="115" name="Google Shape;115;g263af4d40c0_0_26"/>
          <p:cNvSpPr/>
          <p:nvPr/>
        </p:nvSpPr>
        <p:spPr>
          <a:xfrm>
            <a:off x="325454" y="6374044"/>
            <a:ext cx="6687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§200.313(d)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63af4d40c0_0_16"/>
          <p:cNvSpPr txBox="1">
            <a:spLocks noGrp="1"/>
          </p:cNvSpPr>
          <p:nvPr>
            <p:ph type="title"/>
          </p:nvPr>
        </p:nvSpPr>
        <p:spPr>
          <a:xfrm>
            <a:off x="325450" y="118823"/>
            <a:ext cx="8190000" cy="106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b="1">
                <a:solidFill>
                  <a:srgbClr val="008080"/>
                </a:solidFill>
                <a:latin typeface="Calibri"/>
                <a:ea typeface="Calibri"/>
                <a:cs typeface="Calibri"/>
                <a:sym typeface="Calibri"/>
              </a:rPr>
              <a:t>Disposition Process - Perkins Purchases</a:t>
            </a:r>
            <a:endParaRPr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r>
              <a:rPr lang="en-US" sz="1400" b="1">
                <a:solidFill>
                  <a:srgbClr val="008080"/>
                </a:solidFill>
                <a:latin typeface="Calibri"/>
                <a:ea typeface="Calibri"/>
                <a:cs typeface="Calibri"/>
                <a:sym typeface="Calibri"/>
              </a:rPr>
              <a:t>From Acquisition through Disposition</a:t>
            </a:r>
            <a:endParaRPr sz="1400"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endParaRPr sz="1400" b="1">
              <a:solidFill>
                <a:srgbClr val="008080"/>
              </a:solidFill>
              <a:latin typeface="Calibri"/>
              <a:ea typeface="Calibri"/>
              <a:cs typeface="Calibri"/>
              <a:sym typeface="Calibri"/>
            </a:endParaRPr>
          </a:p>
          <a:p>
            <a:pPr marL="177800" lvl="0" indent="0" algn="ctr" rtl="0">
              <a:lnSpc>
                <a:spcPct val="100000"/>
              </a:lnSpc>
              <a:spcBef>
                <a:spcPts val="0"/>
              </a:spcBef>
              <a:spcAft>
                <a:spcPts val="0"/>
              </a:spcAft>
              <a:buClr>
                <a:schemeClr val="dk1"/>
              </a:buClr>
              <a:buSzPts val="1100"/>
              <a:buFont typeface="Arial"/>
              <a:buNone/>
            </a:pPr>
            <a:r>
              <a:rPr lang="en-US" sz="1800">
                <a:highlight>
                  <a:schemeClr val="lt1"/>
                </a:highlight>
                <a:latin typeface="Verdana"/>
                <a:ea typeface="Verdana"/>
                <a:cs typeface="Verdana"/>
                <a:sym typeface="Verdana"/>
              </a:rPr>
              <a:t>Required Federal Sequence</a:t>
            </a:r>
            <a:endParaRPr sz="1400" b="1">
              <a:solidFill>
                <a:srgbClr val="00808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600"/>
              <a:buFont typeface="Century Gothic"/>
              <a:buNone/>
            </a:pPr>
            <a:endParaRPr sz="1400" b="1">
              <a:solidFill>
                <a:srgbClr val="008080"/>
              </a:solidFill>
              <a:latin typeface="Calibri"/>
              <a:ea typeface="Calibri"/>
              <a:cs typeface="Calibri"/>
              <a:sym typeface="Calibri"/>
            </a:endParaRPr>
          </a:p>
        </p:txBody>
      </p:sp>
      <p:sp>
        <p:nvSpPr>
          <p:cNvPr id="122" name="Google Shape;122;g263af4d40c0_0_16"/>
          <p:cNvSpPr txBox="1">
            <a:spLocks noGrp="1"/>
          </p:cNvSpPr>
          <p:nvPr>
            <p:ph type="body" idx="1"/>
          </p:nvPr>
        </p:nvSpPr>
        <p:spPr>
          <a:xfrm>
            <a:off x="325504" y="1508945"/>
            <a:ext cx="8493000" cy="50652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At no time may items be donated to any entity, business, for-profit or non-profit organization (implied value).</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Items may be sold at fair market value and the proceeds returned to Perkins. (explanation of fair market determination required, e.g. Google or eBay search).</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Proceeds of the sale must be spent before the federal Perkins allocation. </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Records must be kept and supplied to the state during Perkins desk audits.</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500" dirty="0">
              <a:highlight>
                <a:srgbClr val="FFFFFF"/>
              </a:highlight>
              <a:latin typeface="Verdana"/>
              <a:ea typeface="Verdana"/>
              <a:cs typeface="Verdana"/>
              <a:sym typeface="Verdana"/>
            </a:endParaRPr>
          </a:p>
          <a:p>
            <a:pPr marL="457200" lvl="0" indent="-323850" algn="l" rtl="0">
              <a:lnSpc>
                <a:spcPct val="115000"/>
              </a:lnSpc>
              <a:spcBef>
                <a:spcPts val="1000"/>
              </a:spcBef>
              <a:spcAft>
                <a:spcPts val="0"/>
              </a:spcAft>
              <a:buSzPts val="1500"/>
              <a:buFont typeface="Verdana"/>
              <a:buChar char="•"/>
            </a:pPr>
            <a:r>
              <a:rPr lang="en-US" sz="1500" dirty="0">
                <a:highlight>
                  <a:srgbClr val="FFFFFF"/>
                </a:highlight>
                <a:latin typeface="Verdana"/>
                <a:ea typeface="Verdana"/>
                <a:cs typeface="Verdana"/>
                <a:sym typeface="Verdana"/>
              </a:rPr>
              <a:t>At least ten (10) working days prior to sale/auction, a public posting of the item(s) offered for sale must be made.</a:t>
            </a:r>
            <a:endParaRPr sz="1500" dirty="0">
              <a:highlight>
                <a:srgbClr val="FFFFFF"/>
              </a:highlight>
              <a:latin typeface="Verdana"/>
              <a:ea typeface="Verdana"/>
              <a:cs typeface="Verdana"/>
              <a:sym typeface="Verdana"/>
            </a:endParaRPr>
          </a:p>
          <a:p>
            <a:pPr marL="457200" lvl="0" indent="0" algn="l" rtl="0">
              <a:lnSpc>
                <a:spcPct val="115000"/>
              </a:lnSpc>
              <a:spcBef>
                <a:spcPts val="1000"/>
              </a:spcBef>
              <a:spcAft>
                <a:spcPts val="0"/>
              </a:spcAft>
              <a:buNone/>
            </a:pPr>
            <a:endParaRPr sz="1400" dirty="0">
              <a:highlight>
                <a:srgbClr val="FFFFFF"/>
              </a:highlight>
              <a:latin typeface="Verdana"/>
              <a:ea typeface="Verdana"/>
              <a:cs typeface="Verdana"/>
              <a:sym typeface="Verdana"/>
            </a:endParaRPr>
          </a:p>
          <a:p>
            <a:pPr marL="177800" lvl="0" indent="0" algn="l" rtl="0">
              <a:lnSpc>
                <a:spcPct val="100000"/>
              </a:lnSpc>
              <a:spcBef>
                <a:spcPts val="1000"/>
              </a:spcBef>
              <a:spcAft>
                <a:spcPts val="0"/>
              </a:spcAft>
              <a:buSzPts val="2800"/>
              <a:buNone/>
            </a:pPr>
            <a:endParaRPr sz="1100" dirty="0">
              <a:highlight>
                <a:srgbClr val="FFFFFF"/>
              </a:highlight>
              <a:latin typeface="Verdana"/>
              <a:ea typeface="Verdana"/>
              <a:cs typeface="Verdana"/>
              <a:sym typeface="Verdana"/>
            </a:endParaRPr>
          </a:p>
        </p:txBody>
      </p:sp>
      <p:sp>
        <p:nvSpPr>
          <p:cNvPr id="123" name="Google Shape;123;g263af4d40c0_0_16"/>
          <p:cNvSpPr txBox="1">
            <a:spLocks noGrp="1"/>
          </p:cNvSpPr>
          <p:nvPr>
            <p:ph type="sldNum" idx="12"/>
          </p:nvPr>
        </p:nvSpPr>
        <p:spPr>
          <a:xfrm>
            <a:off x="3608218" y="6374044"/>
            <a:ext cx="20574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solidFill>
                  <a:schemeClr val="dk1"/>
                </a:solidFill>
              </a:rPr>
              <a:t>9</a:t>
            </a:fld>
            <a:endParaRPr>
              <a:solidFill>
                <a:schemeClr val="dk1"/>
              </a:solidFill>
            </a:endParaRPr>
          </a:p>
        </p:txBody>
      </p:sp>
      <p:sp>
        <p:nvSpPr>
          <p:cNvPr id="124" name="Google Shape;124;g263af4d40c0_0_16"/>
          <p:cNvSpPr/>
          <p:nvPr/>
        </p:nvSpPr>
        <p:spPr>
          <a:xfrm>
            <a:off x="325454" y="6374044"/>
            <a:ext cx="6687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§200.313(d)</a:t>
            </a:r>
            <a:endParaRPr/>
          </a:p>
        </p:txBody>
      </p:sp>
    </p:spTree>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009AA6"/>
      </a:accent1>
      <a:accent2>
        <a:srgbClr val="FF6D14"/>
      </a:accent2>
      <a:accent3>
        <a:srgbClr val="A5A5A5"/>
      </a:accent3>
      <a:accent4>
        <a:srgbClr val="7AB800"/>
      </a:accent4>
      <a:accent5>
        <a:srgbClr val="A5A5A5"/>
      </a:accent5>
      <a:accent6>
        <a:srgbClr val="009AA6"/>
      </a:accent6>
      <a:hlink>
        <a:srgbClr val="FF6D1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1899</Words>
  <Application>Microsoft Office PowerPoint</Application>
  <PresentationFormat>On-screen Show (4:3)</PresentationFormat>
  <Paragraphs>232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Roboto Medium</vt:lpstr>
      <vt:lpstr>Verdana</vt:lpstr>
      <vt:lpstr>Calibri</vt:lpstr>
      <vt:lpstr>Century Gothic</vt:lpstr>
      <vt:lpstr>Custom Design</vt:lpstr>
      <vt:lpstr>PowerPoint Presentation</vt:lpstr>
      <vt:lpstr>Agenda</vt:lpstr>
      <vt:lpstr>Definitions</vt:lpstr>
      <vt:lpstr>Definitions</vt:lpstr>
      <vt:lpstr>  Federal and State Requirements</vt:lpstr>
      <vt:lpstr>Federal and State Requirements</vt:lpstr>
      <vt:lpstr>Federal Inventory Requirements From Acquisition through Disposition</vt:lpstr>
      <vt:lpstr>Disposition Process - Perkins Purchases From Acquisition through Disposition</vt:lpstr>
      <vt:lpstr>Disposition Process - Perkins Purchases From Acquisition through Disposition  Required Federal Sequence </vt:lpstr>
      <vt:lpstr>Disposition Process - Perkins Purchases From Acquisition through Disposition Required Federal Sequence</vt:lpstr>
      <vt:lpstr>Proceeds from sales of Perkin’s funded Equipment - Returned to CTE   </vt:lpstr>
      <vt:lpstr>Questions – Who can use Perkins Equipment?</vt:lpstr>
      <vt:lpstr>Questions – Inventory Updates</vt:lpstr>
      <vt:lpstr>Practical Questions</vt:lpstr>
      <vt:lpstr>Practical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Vybiral</dc:creator>
  <cp:lastModifiedBy>Albers, Lisa [IDOE]</cp:lastModifiedBy>
  <cp:revision>4</cp:revision>
  <dcterms:created xsi:type="dcterms:W3CDTF">2016-07-14T01:57:05Z</dcterms:created>
  <dcterms:modified xsi:type="dcterms:W3CDTF">2023-12-28T14:43:34Z</dcterms:modified>
</cp:coreProperties>
</file>