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3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14300"/>
            <a:ext cx="691895" cy="64312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76400" y="114300"/>
            <a:ext cx="7086600" cy="858519"/>
          </a:xfrm>
          <a:custGeom>
            <a:avLst/>
            <a:gdLst/>
            <a:ahLst/>
            <a:cxnLst/>
            <a:rect l="l" t="t" r="r" b="b"/>
            <a:pathLst>
              <a:path w="7086600" h="858519">
                <a:moveTo>
                  <a:pt x="7086600" y="0"/>
                </a:moveTo>
                <a:lnTo>
                  <a:pt x="0" y="0"/>
                </a:lnTo>
                <a:lnTo>
                  <a:pt x="0" y="858012"/>
                </a:lnTo>
                <a:lnTo>
                  <a:pt x="7086600" y="858012"/>
                </a:lnTo>
                <a:lnTo>
                  <a:pt x="7086600" y="0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95847" y="2046858"/>
            <a:ext cx="2145029" cy="2806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5620"/>
          </a:xfrm>
          <a:custGeom>
            <a:avLst/>
            <a:gdLst/>
            <a:ahLst/>
            <a:cxnLst/>
            <a:rect l="l" t="t" r="r" b="b"/>
            <a:pathLst>
              <a:path w="9144000" h="515620">
                <a:moveTo>
                  <a:pt x="0" y="515112"/>
                </a:moveTo>
                <a:lnTo>
                  <a:pt x="9144000" y="515112"/>
                </a:lnTo>
                <a:lnTo>
                  <a:pt x="9144000" y="0"/>
                </a:lnTo>
                <a:lnTo>
                  <a:pt x="0" y="0"/>
                </a:lnTo>
                <a:lnTo>
                  <a:pt x="0" y="515112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343400"/>
            <a:ext cx="9144000" cy="797560"/>
          </a:xfrm>
          <a:custGeom>
            <a:avLst/>
            <a:gdLst/>
            <a:ahLst/>
            <a:cxnLst/>
            <a:rect l="l" t="t" r="r" b="b"/>
            <a:pathLst>
              <a:path w="9144000" h="797560">
                <a:moveTo>
                  <a:pt x="0" y="797051"/>
                </a:moveTo>
                <a:lnTo>
                  <a:pt x="9144000" y="797051"/>
                </a:lnTo>
                <a:lnTo>
                  <a:pt x="9144000" y="0"/>
                </a:lnTo>
                <a:lnTo>
                  <a:pt x="0" y="0"/>
                </a:lnTo>
                <a:lnTo>
                  <a:pt x="0" y="797051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653283"/>
            <a:ext cx="9144000" cy="33655"/>
          </a:xfrm>
          <a:custGeom>
            <a:avLst/>
            <a:gdLst/>
            <a:ahLst/>
            <a:cxnLst/>
            <a:rect l="l" t="t" r="r" b="b"/>
            <a:pathLst>
              <a:path w="9144000" h="33655">
                <a:moveTo>
                  <a:pt x="0" y="33528"/>
                </a:moveTo>
                <a:lnTo>
                  <a:pt x="9144000" y="33528"/>
                </a:lnTo>
                <a:lnTo>
                  <a:pt x="9144000" y="0"/>
                </a:lnTo>
                <a:lnTo>
                  <a:pt x="0" y="0"/>
                </a:lnTo>
                <a:lnTo>
                  <a:pt x="0" y="335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15112"/>
            <a:ext cx="9144000" cy="2011680"/>
          </a:xfrm>
          <a:custGeom>
            <a:avLst/>
            <a:gdLst/>
            <a:ahLst/>
            <a:cxnLst/>
            <a:rect l="l" t="t" r="r" b="b"/>
            <a:pathLst>
              <a:path w="9144000" h="2011680">
                <a:moveTo>
                  <a:pt x="0" y="2011680"/>
                </a:moveTo>
                <a:lnTo>
                  <a:pt x="9144000" y="2011680"/>
                </a:lnTo>
                <a:lnTo>
                  <a:pt x="9144000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583692"/>
            <a:ext cx="3514344" cy="14142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0" y="2648712"/>
            <a:ext cx="9144000" cy="1694814"/>
          </a:xfrm>
          <a:custGeom>
            <a:avLst/>
            <a:gdLst/>
            <a:ahLst/>
            <a:cxnLst/>
            <a:rect l="l" t="t" r="r" b="b"/>
            <a:pathLst>
              <a:path w="9144000" h="1694814">
                <a:moveTo>
                  <a:pt x="9144000" y="0"/>
                </a:moveTo>
                <a:lnTo>
                  <a:pt x="0" y="0"/>
                </a:lnTo>
                <a:lnTo>
                  <a:pt x="0" y="1694688"/>
                </a:lnTo>
                <a:lnTo>
                  <a:pt x="9144000" y="169468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392" y="2662466"/>
            <a:ext cx="4242816" cy="16670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9600" y="2623083"/>
            <a:ext cx="304800" cy="171894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34128" y="2638044"/>
            <a:ext cx="4191000" cy="171450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761" y="2526792"/>
            <a:ext cx="9144000" cy="127000"/>
          </a:xfrm>
          <a:custGeom>
            <a:avLst/>
            <a:gdLst/>
            <a:ahLst/>
            <a:cxnLst/>
            <a:rect l="l" t="t" r="r" b="b"/>
            <a:pathLst>
              <a:path w="9144000" h="127000">
                <a:moveTo>
                  <a:pt x="0" y="126491"/>
                </a:moveTo>
                <a:lnTo>
                  <a:pt x="9144000" y="126491"/>
                </a:lnTo>
                <a:lnTo>
                  <a:pt x="9144000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2618232"/>
            <a:ext cx="9144000" cy="1725295"/>
          </a:xfrm>
          <a:custGeom>
            <a:avLst/>
            <a:gdLst/>
            <a:ahLst/>
            <a:cxnLst/>
            <a:rect l="l" t="t" r="r" b="b"/>
            <a:pathLst>
              <a:path w="9144000" h="1725295">
                <a:moveTo>
                  <a:pt x="9144000" y="0"/>
                </a:moveTo>
                <a:lnTo>
                  <a:pt x="0" y="0"/>
                </a:lnTo>
                <a:lnTo>
                  <a:pt x="0" y="1725168"/>
                </a:lnTo>
                <a:lnTo>
                  <a:pt x="9144000" y="172516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>
              <a:alpha val="4941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5620"/>
          </a:xfrm>
          <a:custGeom>
            <a:avLst/>
            <a:gdLst/>
            <a:ahLst/>
            <a:cxnLst/>
            <a:rect l="l" t="t" r="r" b="b"/>
            <a:pathLst>
              <a:path w="9144000" h="515620">
                <a:moveTo>
                  <a:pt x="0" y="515112"/>
                </a:moveTo>
                <a:lnTo>
                  <a:pt x="9144000" y="515112"/>
                </a:lnTo>
                <a:lnTo>
                  <a:pt x="9144000" y="0"/>
                </a:lnTo>
                <a:lnTo>
                  <a:pt x="0" y="0"/>
                </a:lnTo>
                <a:lnTo>
                  <a:pt x="0" y="515112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343400"/>
            <a:ext cx="9144000" cy="797560"/>
          </a:xfrm>
          <a:custGeom>
            <a:avLst/>
            <a:gdLst/>
            <a:ahLst/>
            <a:cxnLst/>
            <a:rect l="l" t="t" r="r" b="b"/>
            <a:pathLst>
              <a:path w="9144000" h="797560">
                <a:moveTo>
                  <a:pt x="0" y="797051"/>
                </a:moveTo>
                <a:lnTo>
                  <a:pt x="9144000" y="797051"/>
                </a:lnTo>
                <a:lnTo>
                  <a:pt x="9144000" y="0"/>
                </a:lnTo>
                <a:lnTo>
                  <a:pt x="0" y="0"/>
                </a:lnTo>
                <a:lnTo>
                  <a:pt x="0" y="797051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15112"/>
            <a:ext cx="9144000" cy="2011680"/>
          </a:xfrm>
          <a:custGeom>
            <a:avLst/>
            <a:gdLst/>
            <a:ahLst/>
            <a:cxnLst/>
            <a:rect l="l" t="t" r="r" b="b"/>
            <a:pathLst>
              <a:path w="9144000" h="2011680">
                <a:moveTo>
                  <a:pt x="0" y="2011680"/>
                </a:moveTo>
                <a:lnTo>
                  <a:pt x="9144000" y="2011680"/>
                </a:lnTo>
                <a:lnTo>
                  <a:pt x="9144000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2653283"/>
            <a:ext cx="9144000" cy="33655"/>
          </a:xfrm>
          <a:custGeom>
            <a:avLst/>
            <a:gdLst/>
            <a:ahLst/>
            <a:cxnLst/>
            <a:rect l="l" t="t" r="r" b="b"/>
            <a:pathLst>
              <a:path w="9144000" h="33655">
                <a:moveTo>
                  <a:pt x="0" y="33528"/>
                </a:moveTo>
                <a:lnTo>
                  <a:pt x="9144000" y="33528"/>
                </a:lnTo>
                <a:lnTo>
                  <a:pt x="9144000" y="0"/>
                </a:lnTo>
                <a:lnTo>
                  <a:pt x="0" y="0"/>
                </a:lnTo>
                <a:lnTo>
                  <a:pt x="0" y="335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648712"/>
            <a:ext cx="9144000" cy="1694814"/>
          </a:xfrm>
          <a:custGeom>
            <a:avLst/>
            <a:gdLst/>
            <a:ahLst/>
            <a:cxnLst/>
            <a:rect l="l" t="t" r="r" b="b"/>
            <a:pathLst>
              <a:path w="9144000" h="1694814">
                <a:moveTo>
                  <a:pt x="9144000" y="0"/>
                </a:moveTo>
                <a:lnTo>
                  <a:pt x="0" y="0"/>
                </a:lnTo>
                <a:lnTo>
                  <a:pt x="0" y="1694688"/>
                </a:lnTo>
                <a:lnTo>
                  <a:pt x="9144000" y="169468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392" y="2662466"/>
            <a:ext cx="4242816" cy="166700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2623083"/>
            <a:ext cx="304800" cy="171894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34128" y="2638044"/>
            <a:ext cx="4191000" cy="171450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761" y="2526792"/>
            <a:ext cx="9144000" cy="127000"/>
          </a:xfrm>
          <a:custGeom>
            <a:avLst/>
            <a:gdLst/>
            <a:ahLst/>
            <a:cxnLst/>
            <a:rect l="l" t="t" r="r" b="b"/>
            <a:pathLst>
              <a:path w="9144000" h="127000">
                <a:moveTo>
                  <a:pt x="0" y="126491"/>
                </a:moveTo>
                <a:lnTo>
                  <a:pt x="9144000" y="126491"/>
                </a:lnTo>
                <a:lnTo>
                  <a:pt x="9144000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2618232"/>
            <a:ext cx="9144000" cy="1725295"/>
          </a:xfrm>
          <a:custGeom>
            <a:avLst/>
            <a:gdLst/>
            <a:ahLst/>
            <a:cxnLst/>
            <a:rect l="l" t="t" r="r" b="b"/>
            <a:pathLst>
              <a:path w="9144000" h="1725295">
                <a:moveTo>
                  <a:pt x="9144000" y="0"/>
                </a:moveTo>
                <a:lnTo>
                  <a:pt x="0" y="0"/>
                </a:lnTo>
                <a:lnTo>
                  <a:pt x="0" y="1725168"/>
                </a:lnTo>
                <a:lnTo>
                  <a:pt x="9144000" y="172516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>
              <a:alpha val="4941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86400" y="882396"/>
            <a:ext cx="1290827" cy="100431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7240" y="1120139"/>
            <a:ext cx="2135124" cy="7452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1000" y="114300"/>
            <a:ext cx="691895" cy="6431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5394" y="275666"/>
            <a:ext cx="643128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5836" y="1000505"/>
            <a:ext cx="8060055" cy="252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about/offices/list/ocfo/fipao/abouticg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tehouse.gov/wp-content/uploads/legacy_drupal_files/omb/circulars/A133/a133_revised_200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effrey.fletcher@iowa.gov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secondary-perkins-desk-audit-form" TargetMode="External"/><Relationship Id="rId2" Type="http://schemas.openxmlformats.org/officeDocument/2006/relationships/hyperlink" Target="https://educateiowa.gov/documents/community-college-perkins-desk-audit-fo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info.gov/content/pkg/CFR-2014-title2-vol1/pdf/CFR-2014-title2-vol1-sec200-413.pdf" TargetMode="External"/><Relationship Id="rId2" Type="http://schemas.openxmlformats.org/officeDocument/2006/relationships/hyperlink" Target="https://www.govinfo.gov/content/pkg/CFR-2018-title2-vol1/pdf/CFR-2018-title2-vol1-sec200-43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info.gov/content/pkg/COMPS-3096/pdf/COMPS-309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827" y="4279188"/>
            <a:ext cx="858202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cap="small" spc="-5" dirty="0"/>
              <a:t>P</a:t>
            </a:r>
            <a:r>
              <a:rPr sz="4000" cap="small" spc="5" dirty="0"/>
              <a:t>erkins</a:t>
            </a:r>
            <a:r>
              <a:rPr sz="4000" cap="small" spc="235" dirty="0"/>
              <a:t> </a:t>
            </a:r>
            <a:r>
              <a:rPr sz="4000" cap="small" spc="5" dirty="0"/>
              <a:t>Monitoring</a:t>
            </a:r>
            <a:r>
              <a:rPr sz="4000" cap="small" spc="225" dirty="0"/>
              <a:t> </a:t>
            </a:r>
            <a:r>
              <a:rPr sz="4000" cap="small" dirty="0"/>
              <a:t>(</a:t>
            </a:r>
            <a:r>
              <a:rPr sz="4000" cap="small" spc="-5" dirty="0"/>
              <a:t>D</a:t>
            </a:r>
            <a:r>
              <a:rPr sz="4000" cap="small" spc="5" dirty="0"/>
              <a:t>esk</a:t>
            </a:r>
            <a:r>
              <a:rPr sz="4000" cap="small" spc="204" dirty="0"/>
              <a:t> </a:t>
            </a:r>
            <a:r>
              <a:rPr sz="4000" cap="small" spc="-5" dirty="0"/>
              <a:t>A</a:t>
            </a:r>
            <a:r>
              <a:rPr sz="4000" cap="small" spc="5" dirty="0"/>
              <a:t>udits</a:t>
            </a:r>
            <a:r>
              <a:rPr sz="4000" cap="small" dirty="0"/>
              <a:t>)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5751" y="1229105"/>
            <a:ext cx="8207250" cy="274113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155" dirty="0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22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260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22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15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200" b="1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215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22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1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sz="22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Supervising</a:t>
            </a:r>
            <a:r>
              <a:rPr sz="22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sz="2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405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Supervising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0" dirty="0">
                <a:latin typeface="Arial" panose="020B0604020202020204" pitchFamily="34" charset="0"/>
                <a:cs typeface="Arial" panose="020B0604020202020204" pitchFamily="34" charset="0"/>
              </a:rPr>
              <a:t>Perkins-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200" spc="-130" dirty="0">
                <a:latin typeface="Arial" panose="020B0604020202020204" pitchFamily="34" charset="0"/>
                <a:cs typeface="Arial" panose="020B0604020202020204" pitchFamily="34" charset="0"/>
              </a:rPr>
              <a:t>Ensuring</a:t>
            </a:r>
            <a:r>
              <a:rPr sz="2200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55" dirty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sz="22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2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55" dirty="0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sz="2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2200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50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200" spc="-70" dirty="0"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sz="2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8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2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sz="22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2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8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5" dirty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sz="22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2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75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409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200" spc="-75" dirty="0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sz="22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2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35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22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administrators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0584" y="306450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10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00" y="1047750"/>
            <a:ext cx="8382000" cy="39023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lang="en-US" sz="2100" b="1" spc="-215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21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00" b="1" spc="-21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21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00" b="1" spc="-14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1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00" b="1" spc="-25"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700" spc="-40"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5" dirty="0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508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  <a:r>
              <a:rPr lang="en-US" sz="1700" spc="-9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  <a:r>
              <a:rPr sz="1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5" dirty="0">
                <a:latin typeface="Arial" panose="020B0604020202020204" pitchFamily="34" charset="0"/>
                <a:cs typeface="Arial" panose="020B0604020202020204" pitchFamily="34" charset="0"/>
              </a:rPr>
              <a:t>(including</a:t>
            </a:r>
            <a:r>
              <a:rPr sz="1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25" dirty="0">
                <a:latin typeface="Arial" panose="020B0604020202020204" pitchFamily="34" charset="0"/>
                <a:cs typeface="Arial" panose="020B0604020202020204" pitchFamily="34" charset="0"/>
              </a:rPr>
              <a:t>vacations,</a:t>
            </a:r>
            <a:r>
              <a:rPr sz="17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holidays,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sick</a:t>
            </a:r>
            <a:r>
              <a:rPr sz="1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leave,</a:t>
            </a:r>
            <a:r>
              <a:rPr sz="1700" spc="-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7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excused</a:t>
            </a: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absences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6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sz="1700" spc="-20" dirty="0">
                <a:latin typeface="Arial" panose="020B0604020202020204" pitchFamily="34" charset="0"/>
                <a:cs typeface="Arial" panose="020B0604020202020204" pitchFamily="34" charset="0"/>
              </a:rPr>
              <a:t>specifically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sz="1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12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7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grant 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229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i.e.,</a:t>
            </a: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sz="17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sz="17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costs).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405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sz="1700" spc="-4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50" dirty="0">
                <a:latin typeface="Arial" panose="020B0604020202020204" pitchFamily="34" charset="0"/>
                <a:cs typeface="Arial" panose="020B0604020202020204" pitchFamily="34" charset="0"/>
              </a:rPr>
              <a:t>fringe</a:t>
            </a:r>
            <a:r>
              <a:rPr sz="1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45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sz="1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allocable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2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sz="1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employees.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74295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sz="1700" spc="-35" dirty="0"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  <a:r>
              <a:rPr sz="1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65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sz="1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contracted</a:t>
            </a:r>
            <a:r>
              <a:rPr sz="17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2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accomplish</a:t>
            </a:r>
            <a:r>
              <a:rPr sz="1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grant/contract objectives.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sz="17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(direct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5" dirty="0">
                <a:latin typeface="Arial" panose="020B0604020202020204" pitchFamily="34" charset="0"/>
                <a:cs typeface="Arial" panose="020B0604020202020204" pitchFamily="34" charset="0"/>
              </a:rPr>
              <a:t>labor)</a:t>
            </a:r>
            <a:r>
              <a:rPr sz="17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employees.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264795" indent="-361315">
              <a:lnSpc>
                <a:spcPct val="100000"/>
              </a:lnSpc>
              <a:spcBef>
                <a:spcPts val="409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sz="1700" spc="-50" dirty="0">
                <a:latin typeface="Arial" panose="020B0604020202020204" pitchFamily="34" charset="0"/>
                <a:cs typeface="Arial" panose="020B0604020202020204" pitchFamily="34" charset="0"/>
              </a:rPr>
              <a:t>Materials,</a:t>
            </a: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supplies,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purchased</a:t>
            </a:r>
            <a:r>
              <a:rPr sz="1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40" dirty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sz="1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7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60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7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12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contract.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429259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sz="17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17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7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60" dirty="0">
                <a:latin typeface="Arial" panose="020B0604020202020204" pitchFamily="34" charset="0"/>
                <a:cs typeface="Arial" panose="020B0604020202020204" pitchFamily="34" charset="0"/>
              </a:rPr>
              <a:t>long-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1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30" dirty="0">
                <a:latin typeface="Arial" panose="020B0604020202020204" pitchFamily="34" charset="0"/>
                <a:cs typeface="Arial" panose="020B0604020202020204" pitchFamily="34" charset="0"/>
              </a:rPr>
              <a:t>calls</a:t>
            </a:r>
            <a:r>
              <a:rPr sz="17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7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telegrams </a:t>
            </a:r>
            <a:r>
              <a:rPr sz="1700" spc="-25" dirty="0">
                <a:latin typeface="Arial" panose="020B0604020202020204" pitchFamily="34" charset="0"/>
                <a:cs typeface="Arial" panose="020B0604020202020204" pitchFamily="34" charset="0"/>
              </a:rPr>
              <a:t>identifiable</a:t>
            </a:r>
            <a:r>
              <a:rPr sz="17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8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12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1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dirty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r>
              <a:rPr sz="1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7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0" dirty="0">
                <a:latin typeface="Arial" panose="020B0604020202020204" pitchFamily="34" charset="0"/>
                <a:cs typeface="Arial" panose="020B0604020202020204" pitchFamily="34" charset="0"/>
              </a:rPr>
              <a:t>activity.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0584" y="306450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11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76400" y="114300"/>
            <a:ext cx="7086600" cy="858519"/>
          </a:xfrm>
          <a:custGeom>
            <a:avLst/>
            <a:gdLst/>
            <a:ahLst/>
            <a:cxnLst/>
            <a:rect l="l" t="t" r="r" b="b"/>
            <a:pathLst>
              <a:path w="7086600" h="858519">
                <a:moveTo>
                  <a:pt x="7086600" y="0"/>
                </a:moveTo>
                <a:lnTo>
                  <a:pt x="0" y="0"/>
                </a:lnTo>
                <a:lnTo>
                  <a:pt x="0" y="858012"/>
                </a:lnTo>
                <a:lnTo>
                  <a:pt x="7086600" y="858012"/>
                </a:lnTo>
                <a:lnTo>
                  <a:pt x="7086600" y="0"/>
                </a:lnTo>
                <a:close/>
              </a:path>
            </a:pathLst>
          </a:custGeom>
          <a:solidFill>
            <a:srgbClr val="E9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5751" y="972810"/>
            <a:ext cx="8098155" cy="3961341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2100" b="1" spc="-185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21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00" b="1" spc="-17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2100" b="1" spc="-12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sz="21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00" b="1" spc="-65" dirty="0"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Uniform</a:t>
            </a:r>
            <a:r>
              <a:rPr sz="1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5" dirty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55" dirty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0" dirty="0">
                <a:latin typeface="Arial" panose="020B0604020202020204" pitchFamily="34" charset="0"/>
                <a:cs typeface="Arial" panose="020B0604020202020204" pitchFamily="34" charset="0"/>
              </a:rPr>
              <a:t>(UGG)</a:t>
            </a:r>
            <a:r>
              <a:rPr sz="1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sz="1800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link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50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16666"/>
              <a:buChar char="•"/>
              <a:tabLst>
                <a:tab pos="373380" algn="l"/>
                <a:tab pos="374015" algn="l"/>
              </a:tabLst>
            </a:pPr>
            <a:r>
              <a:rPr lang="en-US" sz="1800" spc="-6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5" dirty="0">
                <a:latin typeface="Arial" panose="020B0604020202020204" pitchFamily="34" charset="0"/>
                <a:cs typeface="Arial" panose="020B0604020202020204" pitchFamily="34" charset="0"/>
              </a:rPr>
              <a:t>represent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85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8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readily</a:t>
            </a:r>
            <a:r>
              <a:rPr sz="18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0" dirty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sz="18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8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5" dirty="0">
                <a:latin typeface="Arial" panose="020B0604020202020204" pitchFamily="34" charset="0"/>
                <a:cs typeface="Arial" panose="020B0604020202020204" pitchFamily="34" charset="0"/>
              </a:rPr>
              <a:t>grant,</a:t>
            </a:r>
            <a:r>
              <a:rPr sz="18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contract,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sz="18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function,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1800" spc="-55" dirty="0">
                <a:latin typeface="Arial" panose="020B0604020202020204" pitchFamily="34" charset="0"/>
                <a:cs typeface="Arial" panose="020B0604020202020204" pitchFamily="34" charset="0"/>
              </a:rPr>
              <a:t>activity,</a:t>
            </a:r>
            <a:r>
              <a:rPr sz="180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pc="-120" dirty="0">
                <a:latin typeface="Arial" panose="020B0604020202020204" pitchFamily="34" charset="0"/>
                <a:cs typeface="Arial" panose="020B0604020202020204" pitchFamily="34" charset="0"/>
              </a:rPr>
              <a:t> is</a:t>
            </a:r>
            <a:r>
              <a:rPr sz="1800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sz="18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organization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800" spc="-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performs.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9525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16666"/>
              <a:buChar char="•"/>
              <a:tabLst>
                <a:tab pos="373380" algn="l"/>
                <a:tab pos="374015" algn="l"/>
              </a:tabLst>
            </a:pPr>
            <a:r>
              <a:rPr lang="en-US" sz="1800" spc="-2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sz="1800" spc="-2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theory,</a:t>
            </a:r>
            <a:r>
              <a:rPr sz="18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heat,</a:t>
            </a:r>
            <a:r>
              <a:rPr sz="18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light,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accounting,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5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1800" spc="-55" dirty="0">
                <a:latin typeface="Arial" panose="020B0604020202020204" pitchFamily="34" charset="0"/>
                <a:cs typeface="Arial" panose="020B0604020202020204" pitchFamily="34" charset="0"/>
              </a:rPr>
              <a:t> might</a:t>
            </a:r>
            <a:r>
              <a:rPr sz="18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5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1800" spc="50" dirty="0">
                <a:latin typeface="Arial" panose="020B0604020202020204" pitchFamily="34" charset="0"/>
                <a:cs typeface="Arial" panose="020B0604020202020204" pitchFamily="34" charset="0"/>
              </a:rPr>
              <a:t>charged</a:t>
            </a:r>
            <a:r>
              <a:rPr sz="18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18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meters</a:t>
            </a:r>
            <a:r>
              <a:rPr sz="1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sz="18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30" dirty="0">
                <a:latin typeface="Arial" panose="020B0604020202020204" pitchFamily="34" charset="0"/>
                <a:cs typeface="Arial" panose="020B0604020202020204" pitchFamily="34" charset="0"/>
              </a:rPr>
              <a:t>cross-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cutting </a:t>
            </a:r>
            <a:r>
              <a:rPr sz="1800" spc="-50" dirty="0">
                <a:latin typeface="Arial" panose="020B0604020202020204" pitchFamily="34" charset="0"/>
                <a:cs typeface="Arial" panose="020B0604020202020204" pitchFamily="34" charset="0"/>
              </a:rPr>
              <a:t>manner.</a:t>
            </a: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 difficulties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preclude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1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approach.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Therefore, cost</a:t>
            </a:r>
            <a:r>
              <a:rPr sz="18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allocation</a:t>
            </a:r>
            <a:r>
              <a:rPr sz="1800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sz="1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0" dirty="0"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sz="18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5" dirty="0">
                <a:latin typeface="Arial" panose="020B0604020202020204" pitchFamily="34" charset="0"/>
                <a:cs typeface="Arial" panose="020B0604020202020204" pitchFamily="34" charset="0"/>
              </a:rPr>
              <a:t>distribute</a:t>
            </a:r>
            <a:r>
              <a:rPr sz="1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benefiting</a:t>
            </a:r>
            <a:r>
              <a:rPr sz="18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revenue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sources.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205104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16666"/>
              <a:buChar char="•"/>
              <a:tabLst>
                <a:tab pos="373380" algn="l"/>
                <a:tab pos="374015" algn="l"/>
              </a:tabLst>
            </a:pPr>
            <a:r>
              <a:rPr lang="en-US" sz="1800" spc="-45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sz="18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it</a:t>
            </a:r>
            <a:r>
              <a:rPr sz="18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sz="18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0" dirty="0">
                <a:latin typeface="Arial" panose="020B0604020202020204" pitchFamily="34" charset="0"/>
                <a:cs typeface="Arial" panose="020B0604020202020204" pitchFamily="34" charset="0"/>
              </a:rPr>
              <a:t>way,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sz="18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5" dirty="0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classified</a:t>
            </a:r>
            <a:r>
              <a:rPr sz="18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8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direct.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0584" y="306450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12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4080" y="220725"/>
            <a:ext cx="422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12316"/>
            <a:ext cx="554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Palatino Linotype"/>
                <a:cs typeface="Palatino Linotype"/>
              </a:rPr>
              <a:t>Perkins</a:t>
            </a:r>
            <a:r>
              <a:rPr sz="1800" b="1" spc="-20" dirty="0">
                <a:latin typeface="Palatino Linotype"/>
                <a:cs typeface="Palatino Linotype"/>
              </a:rPr>
              <a:t> </a:t>
            </a:r>
            <a:r>
              <a:rPr sz="1800" b="1" dirty="0">
                <a:latin typeface="Palatino Linotype"/>
                <a:cs typeface="Palatino Linotype"/>
              </a:rPr>
              <a:t>V CTE</a:t>
            </a:r>
            <a:r>
              <a:rPr sz="1800" b="1" spc="-15" dirty="0">
                <a:latin typeface="Palatino Linotype"/>
                <a:cs typeface="Palatino Linotype"/>
              </a:rPr>
              <a:t> </a:t>
            </a:r>
            <a:r>
              <a:rPr sz="1800" b="1" dirty="0">
                <a:latin typeface="Palatino Linotype"/>
                <a:cs typeface="Palatino Linotype"/>
              </a:rPr>
              <a:t>Monitoring</a:t>
            </a:r>
            <a:r>
              <a:rPr sz="1800" b="1" spc="-5" dirty="0">
                <a:latin typeface="Palatino Linotype"/>
                <a:cs typeface="Palatino Linotype"/>
              </a:rPr>
              <a:t> </a:t>
            </a:r>
            <a:r>
              <a:rPr sz="1800" b="1" dirty="0">
                <a:latin typeface="Palatino Linotype"/>
                <a:cs typeface="Palatino Linotype"/>
              </a:rPr>
              <a:t>Timeline (Effective</a:t>
            </a:r>
            <a:r>
              <a:rPr sz="1800" b="1" spc="-5" dirty="0">
                <a:latin typeface="Palatino Linotype"/>
                <a:cs typeface="Palatino Linotype"/>
              </a:rPr>
              <a:t> </a:t>
            </a:r>
            <a:r>
              <a:rPr sz="1800" b="1" spc="-10" dirty="0">
                <a:latin typeface="Palatino Linotype"/>
                <a:cs typeface="Palatino Linotype"/>
              </a:rPr>
              <a:t>FY19)</a:t>
            </a:r>
            <a:endParaRPr sz="1800">
              <a:latin typeface="Palatino Linotype"/>
              <a:cs typeface="Palatino Linotype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3379" y="1269491"/>
            <a:ext cx="8475345" cy="1130935"/>
            <a:chOff x="373379" y="1269491"/>
            <a:chExt cx="8475345" cy="1130935"/>
          </a:xfrm>
        </p:grpSpPr>
        <p:sp>
          <p:nvSpPr>
            <p:cNvPr id="6" name="object 6"/>
            <p:cNvSpPr/>
            <p:nvPr/>
          </p:nvSpPr>
          <p:spPr>
            <a:xfrm>
              <a:off x="1014984" y="1269491"/>
              <a:ext cx="7190740" cy="1130935"/>
            </a:xfrm>
            <a:custGeom>
              <a:avLst/>
              <a:gdLst/>
              <a:ahLst/>
              <a:cxnLst/>
              <a:rect l="l" t="t" r="r" b="b"/>
              <a:pathLst>
                <a:path w="7190740" h="1130935">
                  <a:moveTo>
                    <a:pt x="6624828" y="0"/>
                  </a:moveTo>
                  <a:lnTo>
                    <a:pt x="6624828" y="282702"/>
                  </a:lnTo>
                  <a:lnTo>
                    <a:pt x="0" y="282702"/>
                  </a:lnTo>
                  <a:lnTo>
                    <a:pt x="0" y="848106"/>
                  </a:lnTo>
                  <a:lnTo>
                    <a:pt x="6624828" y="848106"/>
                  </a:lnTo>
                  <a:lnTo>
                    <a:pt x="6624828" y="1130808"/>
                  </a:lnTo>
                  <a:lnTo>
                    <a:pt x="7190232" y="565404"/>
                  </a:lnTo>
                  <a:lnTo>
                    <a:pt x="6624828" y="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6333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1931924" y="0"/>
                  </a:moveTo>
                  <a:lnTo>
                    <a:pt x="75184" y="0"/>
                  </a:lnTo>
                  <a:lnTo>
                    <a:pt x="45921" y="5907"/>
                  </a:lnTo>
                  <a:lnTo>
                    <a:pt x="22023" y="22018"/>
                  </a:lnTo>
                  <a:lnTo>
                    <a:pt x="5909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9" y="405187"/>
                  </a:lnTo>
                  <a:lnTo>
                    <a:pt x="22023" y="429085"/>
                  </a:lnTo>
                  <a:lnTo>
                    <a:pt x="45921" y="445196"/>
                  </a:lnTo>
                  <a:lnTo>
                    <a:pt x="75184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6333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0" y="75184"/>
                  </a:moveTo>
                  <a:lnTo>
                    <a:pt x="5909" y="45916"/>
                  </a:lnTo>
                  <a:lnTo>
                    <a:pt x="22023" y="22018"/>
                  </a:lnTo>
                  <a:lnTo>
                    <a:pt x="45921" y="5907"/>
                  </a:lnTo>
                  <a:lnTo>
                    <a:pt x="75184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4" y="451104"/>
                  </a:lnTo>
                  <a:lnTo>
                    <a:pt x="45921" y="445196"/>
                  </a:lnTo>
                  <a:lnTo>
                    <a:pt x="22023" y="429085"/>
                  </a:lnTo>
                  <a:lnTo>
                    <a:pt x="5909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533650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1931924" y="0"/>
                  </a:moveTo>
                  <a:lnTo>
                    <a:pt x="75183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7" y="405187"/>
                  </a:lnTo>
                  <a:lnTo>
                    <a:pt x="22018" y="429085"/>
                  </a:lnTo>
                  <a:lnTo>
                    <a:pt x="45916" y="445196"/>
                  </a:lnTo>
                  <a:lnTo>
                    <a:pt x="75183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33650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3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3" y="451104"/>
                  </a:lnTo>
                  <a:lnTo>
                    <a:pt x="45916" y="445196"/>
                  </a:lnTo>
                  <a:lnTo>
                    <a:pt x="22018" y="429085"/>
                  </a:lnTo>
                  <a:lnTo>
                    <a:pt x="5907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680965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1931924" y="0"/>
                  </a:moveTo>
                  <a:lnTo>
                    <a:pt x="75184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7" y="405187"/>
                  </a:lnTo>
                  <a:lnTo>
                    <a:pt x="22018" y="429085"/>
                  </a:lnTo>
                  <a:lnTo>
                    <a:pt x="45916" y="445196"/>
                  </a:lnTo>
                  <a:lnTo>
                    <a:pt x="75184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80965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4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4" y="451104"/>
                  </a:lnTo>
                  <a:lnTo>
                    <a:pt x="45916" y="445196"/>
                  </a:lnTo>
                  <a:lnTo>
                    <a:pt x="22018" y="429085"/>
                  </a:lnTo>
                  <a:lnTo>
                    <a:pt x="5907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 descr="Reports - July"/>
            <p:cNvSpPr/>
            <p:nvPr/>
          </p:nvSpPr>
          <p:spPr>
            <a:xfrm>
              <a:off x="6828282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1931924" y="0"/>
                  </a:moveTo>
                  <a:lnTo>
                    <a:pt x="75184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7" y="405187"/>
                  </a:lnTo>
                  <a:lnTo>
                    <a:pt x="22018" y="429085"/>
                  </a:lnTo>
                  <a:lnTo>
                    <a:pt x="45916" y="445196"/>
                  </a:lnTo>
                  <a:lnTo>
                    <a:pt x="75184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28282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4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4" y="451104"/>
                  </a:lnTo>
                  <a:lnTo>
                    <a:pt x="45916" y="445196"/>
                  </a:lnTo>
                  <a:lnTo>
                    <a:pt x="22018" y="429085"/>
                  </a:lnTo>
                  <a:lnTo>
                    <a:pt x="5907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972427" y="1631137"/>
            <a:ext cx="171894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Palatino Linotype"/>
                <a:cs typeface="Palatino Linotype"/>
              </a:rPr>
              <a:t>Reports</a:t>
            </a:r>
            <a:r>
              <a:rPr sz="21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(</a:t>
            </a:r>
            <a:r>
              <a:rPr lang="en-US" sz="21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July</a:t>
            </a:r>
            <a:r>
              <a:rPr sz="21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2100" dirty="0">
              <a:latin typeface="Palatino Linotype"/>
              <a:cs typeface="Palatino Linotyp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9" y="2583002"/>
            <a:ext cx="7007861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3903345" indent="-457834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sz="28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spc="-10" dirty="0">
                <a:latin typeface="Arial" panose="020B0604020202020204" pitchFamily="34" charset="0"/>
                <a:cs typeface="Arial" panose="020B0604020202020204" pitchFamily="34" charset="0"/>
              </a:rPr>
              <a:t>July/August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sz="2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ct val="100000"/>
              </a:lnSpc>
            </a:pP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sz="28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sz="2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(when</a:t>
            </a:r>
            <a:r>
              <a:rPr sz="28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applicable)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1000" y="972311"/>
            <a:ext cx="8382000" cy="2626360"/>
          </a:xfrm>
          <a:custGeom>
            <a:avLst/>
            <a:gdLst/>
            <a:ahLst/>
            <a:cxnLst/>
            <a:rect l="l" t="t" r="r" b="b"/>
            <a:pathLst>
              <a:path w="8382000" h="2626360">
                <a:moveTo>
                  <a:pt x="0" y="2625852"/>
                </a:moveTo>
                <a:lnTo>
                  <a:pt x="8382000" y="2625852"/>
                </a:lnTo>
                <a:lnTo>
                  <a:pt x="8382000" y="0"/>
                </a:lnTo>
                <a:lnTo>
                  <a:pt x="0" y="0"/>
                </a:lnTo>
                <a:lnTo>
                  <a:pt x="0" y="2625852"/>
                </a:lnTo>
                <a:close/>
              </a:path>
            </a:pathLst>
          </a:custGeom>
          <a:ln w="9143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250" marR="5080" indent="-337185">
              <a:lnSpc>
                <a:spcPct val="100000"/>
              </a:lnSpc>
              <a:spcBef>
                <a:spcPts val="95"/>
              </a:spcBef>
              <a:buClr>
                <a:srgbClr val="0D9AA6"/>
              </a:buClr>
              <a:buSzPct val="118750"/>
              <a:buChar char="•"/>
              <a:tabLst>
                <a:tab pos="349250" algn="l"/>
                <a:tab pos="349885" algn="l"/>
              </a:tabLst>
            </a:pPr>
            <a:r>
              <a:rPr dirty="0"/>
              <a:t>Starting</a:t>
            </a:r>
            <a:r>
              <a:rPr spc="-3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FY19</a:t>
            </a:r>
            <a:r>
              <a:rPr spc="-10" dirty="0"/>
              <a:t> </a:t>
            </a:r>
            <a:r>
              <a:rPr dirty="0"/>
              <a:t>cycle,</a:t>
            </a:r>
            <a:r>
              <a:rPr spc="-25" dirty="0"/>
              <a:t> </a:t>
            </a:r>
            <a:r>
              <a:rPr spc="-10" dirty="0"/>
              <a:t>modifications</a:t>
            </a:r>
            <a:r>
              <a:rPr spc="-4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simplification</a:t>
            </a:r>
            <a:r>
              <a:rPr spc="-70" dirty="0"/>
              <a:t> </a:t>
            </a:r>
            <a:r>
              <a:rPr dirty="0"/>
              <a:t>were</a:t>
            </a:r>
            <a:r>
              <a:rPr spc="-15" dirty="0"/>
              <a:t> </a:t>
            </a:r>
            <a:r>
              <a:rPr dirty="0"/>
              <a:t>made</a:t>
            </a:r>
            <a:r>
              <a:rPr spc="-2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desk</a:t>
            </a:r>
            <a:r>
              <a:rPr spc="-30" dirty="0"/>
              <a:t> </a:t>
            </a:r>
            <a:r>
              <a:rPr spc="-10" dirty="0"/>
              <a:t>audit submission,</a:t>
            </a:r>
            <a:r>
              <a:rPr spc="-40" dirty="0"/>
              <a:t> </a:t>
            </a:r>
            <a:r>
              <a:rPr dirty="0"/>
              <a:t>assessment</a:t>
            </a:r>
            <a:r>
              <a:rPr spc="-3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spc="-10" dirty="0"/>
              <a:t>evaluation</a:t>
            </a:r>
            <a:r>
              <a:rPr spc="-50" dirty="0"/>
              <a:t> </a:t>
            </a:r>
            <a:r>
              <a:rPr spc="-10" dirty="0"/>
              <a:t>process</a:t>
            </a:r>
          </a:p>
          <a:p>
            <a:pPr marL="349250" indent="-33718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18750"/>
              <a:buChar char="•"/>
              <a:tabLst>
                <a:tab pos="349250" algn="l"/>
                <a:tab pos="349885" algn="l"/>
              </a:tabLst>
            </a:pPr>
            <a:r>
              <a:rPr dirty="0"/>
              <a:t>(11)</a:t>
            </a:r>
            <a:r>
              <a:rPr spc="-15" dirty="0"/>
              <a:t> </a:t>
            </a:r>
            <a:r>
              <a:rPr spc="-10" dirty="0"/>
              <a:t>metrics</a:t>
            </a:r>
          </a:p>
          <a:p>
            <a:pPr marL="750570" lvl="1" indent="-281305">
              <a:lnSpc>
                <a:spcPct val="100000"/>
              </a:lnSpc>
              <a:spcBef>
                <a:spcPts val="409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/>
                <a:cs typeface="Arial"/>
              </a:rPr>
              <a:t>Each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metric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scale</a:t>
            </a:r>
            <a:endParaRPr sz="1600" dirty="0">
              <a:latin typeface="Arial"/>
              <a:cs typeface="Arial"/>
            </a:endParaRPr>
          </a:p>
          <a:p>
            <a:pPr marL="750570" lvl="1" indent="-281305">
              <a:lnSpc>
                <a:spcPct val="100000"/>
              </a:lnSpc>
              <a:spcBef>
                <a:spcPts val="395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/>
                <a:cs typeface="Arial"/>
              </a:rPr>
              <a:t>Each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metric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weight</a:t>
            </a:r>
            <a:endParaRPr sz="1600" dirty="0">
              <a:latin typeface="Arial"/>
              <a:cs typeface="Arial"/>
            </a:endParaRPr>
          </a:p>
          <a:p>
            <a:pPr marL="750570" lvl="1" indent="-281305">
              <a:lnSpc>
                <a:spcPct val="100000"/>
              </a:lnSpc>
              <a:spcBef>
                <a:spcPts val="400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/>
                <a:cs typeface="Arial"/>
              </a:rPr>
              <a:t>Each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scale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point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value</a:t>
            </a:r>
            <a:endParaRPr sz="1600" dirty="0">
              <a:latin typeface="Arial"/>
              <a:cs typeface="Arial"/>
            </a:endParaRPr>
          </a:p>
          <a:p>
            <a:pPr marL="750570" lvl="1" indent="-281305">
              <a:lnSpc>
                <a:spcPct val="100000"/>
              </a:lnSpc>
              <a:spcBef>
                <a:spcPts val="395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/>
                <a:cs typeface="Arial"/>
              </a:rPr>
              <a:t>Total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points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decide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“risk-</a:t>
            </a:r>
            <a:r>
              <a:rPr sz="1600" dirty="0">
                <a:latin typeface="Arial"/>
                <a:cs typeface="Arial"/>
              </a:rPr>
              <a:t>level”;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e.g.,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Very-</a:t>
            </a:r>
            <a:r>
              <a:rPr sz="1600" dirty="0">
                <a:latin typeface="Arial"/>
                <a:cs typeface="Arial"/>
              </a:rPr>
              <a:t>Low (small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N)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|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Very-</a:t>
            </a:r>
            <a:r>
              <a:rPr sz="1600" dirty="0">
                <a:latin typeface="Arial"/>
                <a:cs typeface="Arial"/>
              </a:rPr>
              <a:t>High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(large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N)</a:t>
            </a:r>
            <a:endParaRPr sz="1600" dirty="0">
              <a:latin typeface="Arial"/>
              <a:cs typeface="Arial"/>
            </a:endParaRPr>
          </a:p>
          <a:p>
            <a:pPr marL="750570" lvl="1" indent="-281305">
              <a:lnSpc>
                <a:spcPct val="100000"/>
              </a:lnSpc>
              <a:spcBef>
                <a:spcPts val="405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The</a:t>
            </a:r>
            <a:r>
              <a:rPr sz="1600" u="sng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Office</a:t>
            </a:r>
            <a:r>
              <a:rPr sz="160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sz="160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Management</a:t>
            </a:r>
            <a:r>
              <a:rPr sz="16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Budget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(OMB)</a:t>
            </a:r>
            <a:r>
              <a:rPr sz="16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Circular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A-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133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provided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guidance</a:t>
            </a:r>
            <a:endParaRPr sz="1600" dirty="0">
              <a:latin typeface="Arial"/>
              <a:cs typeface="Arial"/>
            </a:endParaRPr>
          </a:p>
          <a:p>
            <a:pPr marL="750570">
              <a:lnSpc>
                <a:spcPct val="100000"/>
              </a:lnSpc>
              <a:spcBef>
                <a:spcPts val="5"/>
              </a:spcBef>
            </a:pPr>
            <a:r>
              <a:rPr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for</a:t>
            </a:r>
            <a:r>
              <a:rPr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 </a:t>
            </a:r>
            <a:r>
              <a:rPr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the</a:t>
            </a:r>
            <a:r>
              <a:rPr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 </a:t>
            </a:r>
            <a:r>
              <a:rPr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rubric's</a:t>
            </a:r>
            <a:r>
              <a:rPr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 </a:t>
            </a:r>
            <a:r>
              <a:rPr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framework.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4080" y="220725"/>
            <a:ext cx="422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14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6237" y="3653218"/>
          <a:ext cx="8382634" cy="1405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Risk-Level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Range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1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High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25"/>
                        </a:lnSpc>
                        <a:spcBef>
                          <a:spcPts val="1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273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219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High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218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165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679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Medium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164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111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marL="1270"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spc="-25" dirty="0">
                          <a:latin typeface="Arial"/>
                          <a:cs typeface="Arial"/>
                        </a:rPr>
                        <a:t>Low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110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56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Low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5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33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6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4080" y="220725"/>
            <a:ext cx="422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15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 descr="Snapshot of rubric and evaluation metrics 1 - 5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5240"/>
              </p:ext>
            </p:extLst>
          </p:nvPr>
        </p:nvGraphicFramePr>
        <p:xfrm>
          <a:off x="300037" y="1081087"/>
          <a:ext cx="8362315" cy="393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Metric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Scale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Point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Weight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Metric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Points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M.1.Number</a:t>
                      </a:r>
                      <a:r>
                        <a:rPr sz="11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Years</a:t>
                      </a:r>
                      <a:r>
                        <a:rPr sz="11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Since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Last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Monitored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8+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Years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6-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4-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0-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35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022985" marR="87630" indent="-928369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M.2.Explains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decisions</a:t>
                      </a:r>
                      <a:r>
                        <a:rPr sz="11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were</a:t>
                      </a:r>
                      <a:r>
                        <a:rPr sz="1100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100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Budget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plan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Split-equally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Formulae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decisions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wide-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plan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5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marL="247015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M.3.</a:t>
                      </a:r>
                      <a:r>
                        <a:rPr lang="en-US" sz="1100" i="1" dirty="0">
                          <a:latin typeface="Arial"/>
                          <a:cs typeface="Arial"/>
                        </a:rPr>
                        <a:t>Perkins activities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1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addressed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&lt;3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Covered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&lt;5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Covered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&lt;7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Covered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covered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590">
                <a:tc rowSpan="2">
                  <a:txBody>
                    <a:bodyPr/>
                    <a:lstStyle/>
                    <a:p>
                      <a:pPr marL="83820" marR="78105" indent="15494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M.4.Was</a:t>
                      </a:r>
                      <a:r>
                        <a:rPr sz="11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there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fiscal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agent/essential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personnel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change</a:t>
                      </a:r>
                      <a:r>
                        <a:rPr sz="11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previous</a:t>
                      </a:r>
                      <a:r>
                        <a:rPr sz="11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desk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audit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8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Yes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8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81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9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50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9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50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35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73735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M.5.Unexpended</a:t>
                      </a:r>
                      <a:r>
                        <a:rPr sz="1100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 or more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16-25%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6-15%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 or less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spent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33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6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4080" y="220725"/>
            <a:ext cx="422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16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 descr="Rubric and evaluation metrics 6-11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1877"/>
              </p:ext>
            </p:extLst>
          </p:nvPr>
        </p:nvGraphicFramePr>
        <p:xfrm>
          <a:off x="382079" y="976566"/>
          <a:ext cx="8450578" cy="4034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0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89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M.6.Programing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ongoing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≤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Percentile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8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40-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Percentile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50-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Percentile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79-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Percentile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≥80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Percentile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8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05155" marR="635" indent="-597535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M.7.Improvement</a:t>
                      </a:r>
                      <a:r>
                        <a:rPr sz="11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plan in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place when/if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 targets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were</a:t>
                      </a:r>
                      <a:r>
                        <a:rPr sz="11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met</a:t>
                      </a:r>
                      <a:r>
                        <a:rPr sz="1100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last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i="1" spc="-10" dirty="0">
                          <a:latin typeface="Arial"/>
                          <a:cs typeface="Arial"/>
                        </a:rPr>
                        <a:t>Perkins Desk Audit Review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  <a:spcBef>
                          <a:spcPts val="9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improvement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plan,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addressed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000"/>
                        </a:lnSpc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919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Improvement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plan,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addressed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000"/>
                        </a:lnSpc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Improvement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plan,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partially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9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improvement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needed/All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994"/>
                        </a:lnSpc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5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M.8.Findings from school improvement bureau or DE Fiscal Risk Assessment.</a:t>
                      </a:r>
                    </a:p>
                  </a:txBody>
                  <a:tcPr marL="3810" marR="3810" marT="38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Requires Follow-up or Review</a:t>
                      </a:r>
                    </a:p>
                  </a:txBody>
                  <a:tcPr marL="3810" marR="3810" marT="381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Moderate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Minimal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94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1160">
                <a:tc rowSpan="2">
                  <a:txBody>
                    <a:bodyPr/>
                    <a:lstStyle/>
                    <a:p>
                      <a:pPr marL="154305" marR="14605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M.9.Is</a:t>
                      </a:r>
                      <a:r>
                        <a:rPr sz="11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fiscal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agent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doing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diligence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financials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(i.e.,</a:t>
                      </a:r>
                      <a:r>
                        <a:rPr sz="1100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EDGAR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regulations,</a:t>
                      </a:r>
                      <a:r>
                        <a:rPr lang="en-US" sz="1100" i="1" spc="-10" dirty="0">
                          <a:latin typeface="Arial"/>
                          <a:cs typeface="Arial"/>
                        </a:rPr>
                        <a:t> claim submission guidelines,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assurances,</a:t>
                      </a:r>
                      <a:r>
                        <a:rPr sz="1100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dispositions)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No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994"/>
                        </a:lnSpc>
                        <a:spcBef>
                          <a:spcPts val="83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1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6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Yes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994"/>
                        </a:lnSpc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marL="935990" marR="196850" indent="-731520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/>
                          <a:cs typeface="Arial"/>
                        </a:rPr>
                        <a:t>M.10.Did</a:t>
                      </a:r>
                      <a:r>
                        <a:rPr sz="11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11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include</a:t>
                      </a:r>
                      <a:r>
                        <a:rPr sz="11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required documentation?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Yes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marL="1068705" marR="383540" indent="-678815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M.11.Comprehensive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inventory</a:t>
                      </a:r>
                      <a:r>
                        <a:rPr sz="1100" i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2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i="1" spc="-10" dirty="0">
                          <a:latin typeface="Arial"/>
                          <a:cs typeface="Arial"/>
                        </a:rPr>
                        <a:t>equipment?</a:t>
                      </a:r>
                      <a:r>
                        <a:rPr lang="en-US" sz="1100" i="1" spc="-10" dirty="0">
                          <a:latin typeface="Arial"/>
                          <a:cs typeface="Arial"/>
                        </a:rPr>
                        <a:t> (over $500)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Yes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33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6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5648" y="1060856"/>
            <a:ext cx="7633334" cy="37560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505"/>
              </a:spcBef>
              <a:buClr>
                <a:srgbClr val="0D9AA6"/>
              </a:buClr>
              <a:buChar char="•"/>
              <a:tabLst>
                <a:tab pos="329565" algn="l"/>
                <a:tab pos="330200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results/scores/internal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 lvl="1" indent="-261620">
              <a:lnSpc>
                <a:spcPct val="100000"/>
              </a:lnSpc>
              <a:spcBef>
                <a:spcPts val="409"/>
              </a:spcBef>
              <a:buClr>
                <a:srgbClr val="E98300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recorded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(data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integrity)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 lvl="1" indent="-261620">
              <a:lnSpc>
                <a:spcPct val="100000"/>
              </a:lnSpc>
              <a:spcBef>
                <a:spcPts val="395"/>
              </a:spcBef>
              <a:buClr>
                <a:srgbClr val="E98300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(data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management)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 lvl="1" indent="-261620">
              <a:lnSpc>
                <a:spcPct val="100000"/>
              </a:lnSpc>
              <a:spcBef>
                <a:spcPts val="400"/>
              </a:spcBef>
              <a:buClr>
                <a:srgbClr val="E98300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 “data-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lake”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analysis, future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trend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>
              <a:lnSpc>
                <a:spcPct val="100000"/>
              </a:lnSpc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analysis,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(data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analytics);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SPSS,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RStudio,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Tableau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9565" indent="-317500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Char char="•"/>
              <a:tabLst>
                <a:tab pos="329565" algn="l"/>
                <a:tab pos="330200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 opportunity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revamp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state’s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9565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9565" indent="-317500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Char char="•"/>
              <a:tabLst>
                <a:tab pos="329565" algn="l"/>
                <a:tab pos="330200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395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409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Simplicity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395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400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Easy-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to-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395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6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requirement,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self-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reflective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080" y="220725"/>
            <a:ext cx="422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5" dirty="0">
                <a:solidFill>
                  <a:srgbClr val="E98300"/>
                </a:solidFill>
                <a:latin typeface="Calibri"/>
                <a:cs typeface="Calibri"/>
              </a:rPr>
              <a:t>17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338624"/>
            <a:ext cx="8836660" cy="6258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7175">
              <a:lnSpc>
                <a:spcPct val="100000"/>
              </a:lnSpc>
              <a:spcBef>
                <a:spcPts val="100"/>
              </a:spcBef>
            </a:pP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Jeff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sz="1500" b="1" cap="small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letc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500" b="1" cap="small" spc="-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500" b="1" cap="small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sz="1500" b="1" cap="small" spc="-1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, MP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sz="1500" b="1" cap="small" spc="-1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500" b="1" cap="small" spc="-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tion</a:t>
            </a:r>
            <a:r>
              <a:rPr sz="1500" b="1" cap="small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cap="small" spc="125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sz="1500" b="1" cap="small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onsu</a:t>
            </a:r>
            <a:r>
              <a:rPr sz="1500" b="1" cap="small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500" b="1" cap="small" spc="-4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500" b="1" cap="small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endParaRPr lang="en-US" sz="15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27175">
              <a:lnSpc>
                <a:spcPct val="100000"/>
              </a:lnSpc>
              <a:spcBef>
                <a:spcPts val="100"/>
              </a:spcBef>
            </a:pPr>
            <a:r>
              <a:rPr lang="en-US" sz="1200" b="1" cap="small" dirty="0">
                <a:latin typeface="Arial" panose="020B0604020202020204" pitchFamily="34" charset="0"/>
                <a:cs typeface="Arial" panose="020B0604020202020204" pitchFamily="34" charset="0"/>
              </a:rPr>
              <a:t>Bureau of Community Colleges &amp; Postsecondary Readiness | Iowa Department of Education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(515)</a:t>
            </a:r>
            <a:r>
              <a:rPr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231</a:t>
            </a:r>
            <a:r>
              <a:rPr sz="12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7309</a:t>
            </a:r>
            <a:r>
              <a:rPr sz="12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JEFFREY</a:t>
            </a:r>
            <a:r>
              <a:rPr sz="1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sz="105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FLETCHER</a:t>
            </a:r>
            <a:r>
              <a:rPr sz="1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sz="105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IOWA</a:t>
            </a:r>
            <a:r>
              <a:rPr sz="1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sz="105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GOV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644" y="306450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1257300"/>
            <a:ext cx="4489704" cy="360121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032628" y="1279601"/>
            <a:ext cx="3540125" cy="368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99"/>
              </a:lnSpc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Eligible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Recipients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(LEAs)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ensures</a:t>
            </a:r>
            <a:r>
              <a:rPr sz="1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(we)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Iowa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utilizing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funds appropriately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accordance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Strengthening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21st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(Perkins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V)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8740">
              <a:lnSpc>
                <a:spcPct val="100200"/>
              </a:lnSpc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Collaboratively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state-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local-</a:t>
            </a:r>
            <a:r>
              <a:rPr sz="1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sz="16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methodical,</a:t>
            </a:r>
            <a:r>
              <a:rPr sz="16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consistent,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efficient,</a:t>
            </a:r>
            <a:r>
              <a:rPr sz="16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Iowa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6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audits.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644" y="306450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48317"/>
            <a:ext cx="7876540" cy="3218189"/>
          </a:xfrm>
          <a:prstGeom prst="rect">
            <a:avLst/>
          </a:prstGeom>
        </p:spPr>
        <p:txBody>
          <a:bodyPr vert="horz" wrap="square" lIns="0" tIns="235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z="20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(What</a:t>
            </a:r>
            <a:r>
              <a:rPr sz="20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at?)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lnSpc>
                <a:spcPct val="100000"/>
              </a:lnSpc>
              <a:spcBef>
                <a:spcPts val="14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r>
              <a:rPr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lnSpc>
                <a:spcPts val="263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5080" indent="-248920">
              <a:lnSpc>
                <a:spcPts val="2660"/>
              </a:lnSpc>
              <a:spcBef>
                <a:spcPts val="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complies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regulations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(when</a:t>
            </a:r>
            <a:r>
              <a:rPr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applicable)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lnSpc>
                <a:spcPts val="25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keeping</a:t>
            </a:r>
            <a:r>
              <a:rPr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(when</a:t>
            </a:r>
            <a:r>
              <a:rPr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applicable)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700" y="220725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4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72403" y="883856"/>
            <a:ext cx="5199380" cy="4008120"/>
            <a:chOff x="1972403" y="883856"/>
            <a:chExt cx="5199380" cy="4008120"/>
          </a:xfrm>
        </p:grpSpPr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972403" y="1119922"/>
              <a:ext cx="5199380" cy="3771900"/>
            </a:xfrm>
            <a:custGeom>
              <a:avLst/>
              <a:gdLst/>
              <a:ahLst/>
              <a:cxnLst/>
              <a:rect l="l" t="t" r="r" b="b"/>
              <a:pathLst>
                <a:path w="5199380" h="3771900">
                  <a:moveTo>
                    <a:pt x="2902129" y="3759200"/>
                  </a:moveTo>
                  <a:lnTo>
                    <a:pt x="2279109" y="3759200"/>
                  </a:lnTo>
                  <a:lnTo>
                    <a:pt x="2330202" y="3771900"/>
                  </a:lnTo>
                  <a:lnTo>
                    <a:pt x="2849632" y="3771900"/>
                  </a:lnTo>
                  <a:lnTo>
                    <a:pt x="2902129" y="3759200"/>
                  </a:lnTo>
                  <a:close/>
                </a:path>
                <a:path w="5199380" h="3771900">
                  <a:moveTo>
                    <a:pt x="3114727" y="3733800"/>
                  </a:moveTo>
                  <a:lnTo>
                    <a:pt x="2076960" y="3733800"/>
                  </a:lnTo>
                  <a:lnTo>
                    <a:pt x="2127137" y="3746500"/>
                  </a:lnTo>
                  <a:lnTo>
                    <a:pt x="2177563" y="3746500"/>
                  </a:lnTo>
                  <a:lnTo>
                    <a:pt x="2228225" y="3759200"/>
                  </a:lnTo>
                  <a:lnTo>
                    <a:pt x="3007248" y="3759200"/>
                  </a:lnTo>
                  <a:lnTo>
                    <a:pt x="3059844" y="3746500"/>
                  </a:lnTo>
                  <a:lnTo>
                    <a:pt x="3114727" y="3733800"/>
                  </a:lnTo>
                  <a:close/>
                </a:path>
                <a:path w="5199380" h="3771900">
                  <a:moveTo>
                    <a:pt x="824009" y="241300"/>
                  </a:moveTo>
                  <a:lnTo>
                    <a:pt x="918497" y="342900"/>
                  </a:lnTo>
                  <a:lnTo>
                    <a:pt x="873436" y="368300"/>
                  </a:lnTo>
                  <a:lnTo>
                    <a:pt x="829452" y="406400"/>
                  </a:lnTo>
                  <a:lnTo>
                    <a:pt x="786549" y="431800"/>
                  </a:lnTo>
                  <a:lnTo>
                    <a:pt x="744731" y="457200"/>
                  </a:lnTo>
                  <a:lnTo>
                    <a:pt x="704004" y="495300"/>
                  </a:lnTo>
                  <a:lnTo>
                    <a:pt x="664371" y="520700"/>
                  </a:lnTo>
                  <a:lnTo>
                    <a:pt x="625836" y="558800"/>
                  </a:lnTo>
                  <a:lnTo>
                    <a:pt x="588406" y="596900"/>
                  </a:lnTo>
                  <a:lnTo>
                    <a:pt x="552083" y="622300"/>
                  </a:lnTo>
                  <a:lnTo>
                    <a:pt x="516873" y="660400"/>
                  </a:lnTo>
                  <a:lnTo>
                    <a:pt x="482780" y="698500"/>
                  </a:lnTo>
                  <a:lnTo>
                    <a:pt x="449809" y="736600"/>
                  </a:lnTo>
                  <a:lnTo>
                    <a:pt x="417964" y="762000"/>
                  </a:lnTo>
                  <a:lnTo>
                    <a:pt x="387249" y="800099"/>
                  </a:lnTo>
                  <a:lnTo>
                    <a:pt x="357669" y="838199"/>
                  </a:lnTo>
                  <a:lnTo>
                    <a:pt x="329229" y="876299"/>
                  </a:lnTo>
                  <a:lnTo>
                    <a:pt x="301933" y="914399"/>
                  </a:lnTo>
                  <a:lnTo>
                    <a:pt x="275785" y="952499"/>
                  </a:lnTo>
                  <a:lnTo>
                    <a:pt x="250791" y="990599"/>
                  </a:lnTo>
                  <a:lnTo>
                    <a:pt x="226954" y="1028699"/>
                  </a:lnTo>
                  <a:lnTo>
                    <a:pt x="204280" y="1066799"/>
                  </a:lnTo>
                  <a:lnTo>
                    <a:pt x="182772" y="1104899"/>
                  </a:lnTo>
                  <a:lnTo>
                    <a:pt x="162435" y="1155699"/>
                  </a:lnTo>
                  <a:lnTo>
                    <a:pt x="143274" y="1193799"/>
                  </a:lnTo>
                  <a:lnTo>
                    <a:pt x="125293" y="1231899"/>
                  </a:lnTo>
                  <a:lnTo>
                    <a:pt x="108497" y="1269999"/>
                  </a:lnTo>
                  <a:lnTo>
                    <a:pt x="92889" y="1308099"/>
                  </a:lnTo>
                  <a:lnTo>
                    <a:pt x="78476" y="1358899"/>
                  </a:lnTo>
                  <a:lnTo>
                    <a:pt x="65261" y="1396999"/>
                  </a:lnTo>
                  <a:lnTo>
                    <a:pt x="53248" y="1435099"/>
                  </a:lnTo>
                  <a:lnTo>
                    <a:pt x="42443" y="1473199"/>
                  </a:lnTo>
                  <a:lnTo>
                    <a:pt x="32849" y="1523999"/>
                  </a:lnTo>
                  <a:lnTo>
                    <a:pt x="24471" y="1562099"/>
                  </a:lnTo>
                  <a:lnTo>
                    <a:pt x="17315" y="1600199"/>
                  </a:lnTo>
                  <a:lnTo>
                    <a:pt x="11383" y="1650999"/>
                  </a:lnTo>
                  <a:lnTo>
                    <a:pt x="6681" y="1689099"/>
                  </a:lnTo>
                  <a:lnTo>
                    <a:pt x="3214" y="1727199"/>
                  </a:lnTo>
                  <a:lnTo>
                    <a:pt x="985" y="1777999"/>
                  </a:lnTo>
                  <a:lnTo>
                    <a:pt x="0" y="1816099"/>
                  </a:lnTo>
                  <a:lnTo>
                    <a:pt x="262" y="1854199"/>
                  </a:lnTo>
                  <a:lnTo>
                    <a:pt x="1776" y="1904999"/>
                  </a:lnTo>
                  <a:lnTo>
                    <a:pt x="4548" y="1943099"/>
                  </a:lnTo>
                  <a:lnTo>
                    <a:pt x="8580" y="1993899"/>
                  </a:lnTo>
                  <a:lnTo>
                    <a:pt x="13879" y="2031999"/>
                  </a:lnTo>
                  <a:lnTo>
                    <a:pt x="20448" y="2070099"/>
                  </a:lnTo>
                  <a:lnTo>
                    <a:pt x="28291" y="2120899"/>
                  </a:lnTo>
                  <a:lnTo>
                    <a:pt x="37414" y="2158999"/>
                  </a:lnTo>
                  <a:lnTo>
                    <a:pt x="47821" y="2197099"/>
                  </a:lnTo>
                  <a:lnTo>
                    <a:pt x="59516" y="2247899"/>
                  </a:lnTo>
                  <a:lnTo>
                    <a:pt x="72504" y="2285999"/>
                  </a:lnTo>
                  <a:lnTo>
                    <a:pt x="86789" y="2324099"/>
                  </a:lnTo>
                  <a:lnTo>
                    <a:pt x="102376" y="2374899"/>
                  </a:lnTo>
                  <a:lnTo>
                    <a:pt x="119270" y="2413000"/>
                  </a:lnTo>
                  <a:lnTo>
                    <a:pt x="137474" y="2451100"/>
                  </a:lnTo>
                  <a:lnTo>
                    <a:pt x="156994" y="2501900"/>
                  </a:lnTo>
                  <a:lnTo>
                    <a:pt x="177834" y="2540000"/>
                  </a:lnTo>
                  <a:lnTo>
                    <a:pt x="199998" y="2578100"/>
                  </a:lnTo>
                  <a:lnTo>
                    <a:pt x="223491" y="2616200"/>
                  </a:lnTo>
                  <a:lnTo>
                    <a:pt x="248318" y="2654300"/>
                  </a:lnTo>
                  <a:lnTo>
                    <a:pt x="271561" y="2692400"/>
                  </a:lnTo>
                  <a:lnTo>
                    <a:pt x="295687" y="2730500"/>
                  </a:lnTo>
                  <a:lnTo>
                    <a:pt x="320683" y="2768600"/>
                  </a:lnTo>
                  <a:lnTo>
                    <a:pt x="346536" y="2806700"/>
                  </a:lnTo>
                  <a:lnTo>
                    <a:pt x="373232" y="2832100"/>
                  </a:lnTo>
                  <a:lnTo>
                    <a:pt x="400758" y="2870200"/>
                  </a:lnTo>
                  <a:lnTo>
                    <a:pt x="429099" y="2895600"/>
                  </a:lnTo>
                  <a:lnTo>
                    <a:pt x="458243" y="2933700"/>
                  </a:lnTo>
                  <a:lnTo>
                    <a:pt x="488177" y="2971800"/>
                  </a:lnTo>
                  <a:lnTo>
                    <a:pt x="518885" y="2997200"/>
                  </a:lnTo>
                  <a:lnTo>
                    <a:pt x="550356" y="3022600"/>
                  </a:lnTo>
                  <a:lnTo>
                    <a:pt x="582575" y="3060700"/>
                  </a:lnTo>
                  <a:lnTo>
                    <a:pt x="615530" y="3086100"/>
                  </a:lnTo>
                  <a:lnTo>
                    <a:pt x="649206" y="3111500"/>
                  </a:lnTo>
                  <a:lnTo>
                    <a:pt x="683590" y="3149600"/>
                  </a:lnTo>
                  <a:lnTo>
                    <a:pt x="718669" y="3175000"/>
                  </a:lnTo>
                  <a:lnTo>
                    <a:pt x="754428" y="3200400"/>
                  </a:lnTo>
                  <a:lnTo>
                    <a:pt x="790855" y="3225800"/>
                  </a:lnTo>
                  <a:lnTo>
                    <a:pt x="827937" y="3251200"/>
                  </a:lnTo>
                  <a:lnTo>
                    <a:pt x="865659" y="3276600"/>
                  </a:lnTo>
                  <a:lnTo>
                    <a:pt x="904008" y="3302000"/>
                  </a:lnTo>
                  <a:lnTo>
                    <a:pt x="942970" y="3327400"/>
                  </a:lnTo>
                  <a:lnTo>
                    <a:pt x="1022682" y="3378200"/>
                  </a:lnTo>
                  <a:lnTo>
                    <a:pt x="1104686" y="3429000"/>
                  </a:lnTo>
                  <a:lnTo>
                    <a:pt x="1146514" y="3441700"/>
                  </a:lnTo>
                  <a:lnTo>
                    <a:pt x="1231754" y="3492500"/>
                  </a:lnTo>
                  <a:lnTo>
                    <a:pt x="1275139" y="3505200"/>
                  </a:lnTo>
                  <a:lnTo>
                    <a:pt x="1319016" y="3530600"/>
                  </a:lnTo>
                  <a:lnTo>
                    <a:pt x="1408193" y="3556000"/>
                  </a:lnTo>
                  <a:lnTo>
                    <a:pt x="1453465" y="3581400"/>
                  </a:lnTo>
                  <a:lnTo>
                    <a:pt x="1591857" y="3619500"/>
                  </a:lnTo>
                  <a:lnTo>
                    <a:pt x="1638801" y="3644900"/>
                  </a:lnTo>
                  <a:lnTo>
                    <a:pt x="1830282" y="3695700"/>
                  </a:lnTo>
                  <a:lnTo>
                    <a:pt x="1879011" y="3695700"/>
                  </a:lnTo>
                  <a:lnTo>
                    <a:pt x="2027045" y="3733800"/>
                  </a:lnTo>
                  <a:lnTo>
                    <a:pt x="3169170" y="3733800"/>
                  </a:lnTo>
                  <a:lnTo>
                    <a:pt x="3587437" y="3632200"/>
                  </a:lnTo>
                  <a:lnTo>
                    <a:pt x="3637384" y="3619500"/>
                  </a:lnTo>
                  <a:lnTo>
                    <a:pt x="3686773" y="3594100"/>
                  </a:lnTo>
                  <a:lnTo>
                    <a:pt x="3783830" y="3568700"/>
                  </a:lnTo>
                  <a:lnTo>
                    <a:pt x="3831473" y="3543300"/>
                  </a:lnTo>
                  <a:lnTo>
                    <a:pt x="2341622" y="3543300"/>
                  </a:lnTo>
                  <a:lnTo>
                    <a:pt x="2290592" y="3530600"/>
                  </a:lnTo>
                  <a:lnTo>
                    <a:pt x="2239805" y="3530600"/>
                  </a:lnTo>
                  <a:lnTo>
                    <a:pt x="2189279" y="3517900"/>
                  </a:lnTo>
                  <a:lnTo>
                    <a:pt x="2139032" y="3517900"/>
                  </a:lnTo>
                  <a:lnTo>
                    <a:pt x="2039442" y="3492500"/>
                  </a:lnTo>
                  <a:lnTo>
                    <a:pt x="1990135" y="3492500"/>
                  </a:lnTo>
                  <a:lnTo>
                    <a:pt x="1702221" y="3416300"/>
                  </a:lnTo>
                  <a:lnTo>
                    <a:pt x="1655720" y="3390900"/>
                  </a:lnTo>
                  <a:lnTo>
                    <a:pt x="1564149" y="3365500"/>
                  </a:lnTo>
                  <a:lnTo>
                    <a:pt x="1519113" y="3340100"/>
                  </a:lnTo>
                  <a:lnTo>
                    <a:pt x="1474601" y="3327400"/>
                  </a:lnTo>
                  <a:lnTo>
                    <a:pt x="1430630" y="3302000"/>
                  </a:lnTo>
                  <a:lnTo>
                    <a:pt x="1387217" y="3289300"/>
                  </a:lnTo>
                  <a:lnTo>
                    <a:pt x="1344381" y="3263900"/>
                  </a:lnTo>
                  <a:lnTo>
                    <a:pt x="1302137" y="3251200"/>
                  </a:lnTo>
                  <a:lnTo>
                    <a:pt x="1219501" y="3200400"/>
                  </a:lnTo>
                  <a:lnTo>
                    <a:pt x="1179143" y="3175000"/>
                  </a:lnTo>
                  <a:lnTo>
                    <a:pt x="1139448" y="3149600"/>
                  </a:lnTo>
                  <a:lnTo>
                    <a:pt x="1100434" y="3124200"/>
                  </a:lnTo>
                  <a:lnTo>
                    <a:pt x="1062119" y="3098800"/>
                  </a:lnTo>
                  <a:lnTo>
                    <a:pt x="1024520" y="3073400"/>
                  </a:lnTo>
                  <a:lnTo>
                    <a:pt x="987654" y="3048000"/>
                  </a:lnTo>
                  <a:lnTo>
                    <a:pt x="951539" y="3022600"/>
                  </a:lnTo>
                  <a:lnTo>
                    <a:pt x="916192" y="2997200"/>
                  </a:lnTo>
                  <a:lnTo>
                    <a:pt x="881631" y="2971800"/>
                  </a:lnTo>
                  <a:lnTo>
                    <a:pt x="847874" y="2933700"/>
                  </a:lnTo>
                  <a:lnTo>
                    <a:pt x="814938" y="2908300"/>
                  </a:lnTo>
                  <a:lnTo>
                    <a:pt x="782840" y="2882900"/>
                  </a:lnTo>
                  <a:lnTo>
                    <a:pt x="751598" y="2844800"/>
                  </a:lnTo>
                  <a:lnTo>
                    <a:pt x="721229" y="2819400"/>
                  </a:lnTo>
                  <a:lnTo>
                    <a:pt x="691752" y="2781300"/>
                  </a:lnTo>
                  <a:lnTo>
                    <a:pt x="663183" y="2755900"/>
                  </a:lnTo>
                  <a:lnTo>
                    <a:pt x="635539" y="2717800"/>
                  </a:lnTo>
                  <a:lnTo>
                    <a:pt x="608840" y="2679700"/>
                  </a:lnTo>
                  <a:lnTo>
                    <a:pt x="583101" y="2641600"/>
                  </a:lnTo>
                  <a:lnTo>
                    <a:pt x="558340" y="2616200"/>
                  </a:lnTo>
                  <a:lnTo>
                    <a:pt x="534576" y="2578100"/>
                  </a:lnTo>
                  <a:lnTo>
                    <a:pt x="509384" y="2540000"/>
                  </a:lnTo>
                  <a:lnTo>
                    <a:pt x="485695" y="2489200"/>
                  </a:lnTo>
                  <a:lnTo>
                    <a:pt x="463503" y="2451100"/>
                  </a:lnTo>
                  <a:lnTo>
                    <a:pt x="442802" y="2413000"/>
                  </a:lnTo>
                  <a:lnTo>
                    <a:pt x="423588" y="2374899"/>
                  </a:lnTo>
                  <a:lnTo>
                    <a:pt x="405853" y="2324099"/>
                  </a:lnTo>
                  <a:lnTo>
                    <a:pt x="389594" y="2285999"/>
                  </a:lnTo>
                  <a:lnTo>
                    <a:pt x="374805" y="2247899"/>
                  </a:lnTo>
                  <a:lnTo>
                    <a:pt x="361479" y="2197099"/>
                  </a:lnTo>
                  <a:lnTo>
                    <a:pt x="349612" y="2158999"/>
                  </a:lnTo>
                  <a:lnTo>
                    <a:pt x="339198" y="2120899"/>
                  </a:lnTo>
                  <a:lnTo>
                    <a:pt x="330232" y="2070099"/>
                  </a:lnTo>
                  <a:lnTo>
                    <a:pt x="322708" y="2031999"/>
                  </a:lnTo>
                  <a:lnTo>
                    <a:pt x="316621" y="1993899"/>
                  </a:lnTo>
                  <a:lnTo>
                    <a:pt x="311964" y="1943099"/>
                  </a:lnTo>
                  <a:lnTo>
                    <a:pt x="308734" y="1904999"/>
                  </a:lnTo>
                  <a:lnTo>
                    <a:pt x="306923" y="1866899"/>
                  </a:lnTo>
                  <a:lnTo>
                    <a:pt x="306527" y="1816099"/>
                  </a:lnTo>
                  <a:lnTo>
                    <a:pt x="307541" y="1777999"/>
                  </a:lnTo>
                  <a:lnTo>
                    <a:pt x="309958" y="1739899"/>
                  </a:lnTo>
                  <a:lnTo>
                    <a:pt x="313773" y="1689099"/>
                  </a:lnTo>
                  <a:lnTo>
                    <a:pt x="318982" y="1650999"/>
                  </a:lnTo>
                  <a:lnTo>
                    <a:pt x="325577" y="1612899"/>
                  </a:lnTo>
                  <a:lnTo>
                    <a:pt x="333554" y="1562099"/>
                  </a:lnTo>
                  <a:lnTo>
                    <a:pt x="342908" y="1523999"/>
                  </a:lnTo>
                  <a:lnTo>
                    <a:pt x="353632" y="1485899"/>
                  </a:lnTo>
                  <a:lnTo>
                    <a:pt x="365722" y="1435099"/>
                  </a:lnTo>
                  <a:lnTo>
                    <a:pt x="379172" y="1396999"/>
                  </a:lnTo>
                  <a:lnTo>
                    <a:pt x="393976" y="1358899"/>
                  </a:lnTo>
                  <a:lnTo>
                    <a:pt x="410129" y="1320799"/>
                  </a:lnTo>
                  <a:lnTo>
                    <a:pt x="427625" y="1282699"/>
                  </a:lnTo>
                  <a:lnTo>
                    <a:pt x="446459" y="1231899"/>
                  </a:lnTo>
                  <a:lnTo>
                    <a:pt x="466626" y="1193799"/>
                  </a:lnTo>
                  <a:lnTo>
                    <a:pt x="488120" y="1155699"/>
                  </a:lnTo>
                  <a:lnTo>
                    <a:pt x="510935" y="1117599"/>
                  </a:lnTo>
                  <a:lnTo>
                    <a:pt x="535066" y="1079499"/>
                  </a:lnTo>
                  <a:lnTo>
                    <a:pt x="560507" y="1041399"/>
                  </a:lnTo>
                  <a:lnTo>
                    <a:pt x="587254" y="1003299"/>
                  </a:lnTo>
                  <a:lnTo>
                    <a:pt x="615300" y="965199"/>
                  </a:lnTo>
                  <a:lnTo>
                    <a:pt x="644640" y="927099"/>
                  </a:lnTo>
                  <a:lnTo>
                    <a:pt x="675269" y="888999"/>
                  </a:lnTo>
                  <a:lnTo>
                    <a:pt x="707181" y="850899"/>
                  </a:lnTo>
                  <a:lnTo>
                    <a:pt x="740370" y="825499"/>
                  </a:lnTo>
                  <a:lnTo>
                    <a:pt x="774832" y="787399"/>
                  </a:lnTo>
                  <a:lnTo>
                    <a:pt x="810560" y="749300"/>
                  </a:lnTo>
                  <a:lnTo>
                    <a:pt x="847549" y="723900"/>
                  </a:lnTo>
                  <a:lnTo>
                    <a:pt x="885794" y="685800"/>
                  </a:lnTo>
                  <a:lnTo>
                    <a:pt x="925289" y="647700"/>
                  </a:lnTo>
                  <a:lnTo>
                    <a:pt x="966029" y="622300"/>
                  </a:lnTo>
                  <a:lnTo>
                    <a:pt x="1008008" y="596900"/>
                  </a:lnTo>
                  <a:lnTo>
                    <a:pt x="1051221" y="558800"/>
                  </a:lnTo>
                  <a:lnTo>
                    <a:pt x="1095662" y="533400"/>
                  </a:lnTo>
                  <a:lnTo>
                    <a:pt x="1190996" y="533400"/>
                  </a:lnTo>
                  <a:lnTo>
                    <a:pt x="1192690" y="330200"/>
                  </a:lnTo>
                  <a:lnTo>
                    <a:pt x="824009" y="241300"/>
                  </a:lnTo>
                  <a:close/>
                </a:path>
                <a:path w="5199380" h="3771900">
                  <a:moveTo>
                    <a:pt x="3484278" y="0"/>
                  </a:moveTo>
                  <a:lnTo>
                    <a:pt x="3380011" y="215900"/>
                  </a:lnTo>
                  <a:lnTo>
                    <a:pt x="3538789" y="254000"/>
                  </a:lnTo>
                  <a:lnTo>
                    <a:pt x="3590187" y="279400"/>
                  </a:lnTo>
                  <a:lnTo>
                    <a:pt x="3640799" y="292100"/>
                  </a:lnTo>
                  <a:lnTo>
                    <a:pt x="3690613" y="317500"/>
                  </a:lnTo>
                  <a:lnTo>
                    <a:pt x="3739615" y="330200"/>
                  </a:lnTo>
                  <a:lnTo>
                    <a:pt x="3787791" y="355600"/>
                  </a:lnTo>
                  <a:lnTo>
                    <a:pt x="3881616" y="406400"/>
                  </a:lnTo>
                  <a:lnTo>
                    <a:pt x="3927239" y="431800"/>
                  </a:lnTo>
                  <a:lnTo>
                    <a:pt x="3971983" y="444500"/>
                  </a:lnTo>
                  <a:lnTo>
                    <a:pt x="4015837" y="469900"/>
                  </a:lnTo>
                  <a:lnTo>
                    <a:pt x="4058787" y="508000"/>
                  </a:lnTo>
                  <a:lnTo>
                    <a:pt x="4100821" y="533400"/>
                  </a:lnTo>
                  <a:lnTo>
                    <a:pt x="4141924" y="558800"/>
                  </a:lnTo>
                  <a:lnTo>
                    <a:pt x="4182084" y="584200"/>
                  </a:lnTo>
                  <a:lnTo>
                    <a:pt x="4221287" y="609600"/>
                  </a:lnTo>
                  <a:lnTo>
                    <a:pt x="4259521" y="647700"/>
                  </a:lnTo>
                  <a:lnTo>
                    <a:pt x="4296772" y="673100"/>
                  </a:lnTo>
                  <a:lnTo>
                    <a:pt x="4333028" y="698500"/>
                  </a:lnTo>
                  <a:lnTo>
                    <a:pt x="4368275" y="736600"/>
                  </a:lnTo>
                  <a:lnTo>
                    <a:pt x="4402499" y="762000"/>
                  </a:lnTo>
                  <a:lnTo>
                    <a:pt x="4435689" y="800099"/>
                  </a:lnTo>
                  <a:lnTo>
                    <a:pt x="4467831" y="825499"/>
                  </a:lnTo>
                  <a:lnTo>
                    <a:pt x="4498911" y="863599"/>
                  </a:lnTo>
                  <a:lnTo>
                    <a:pt x="4528916" y="901699"/>
                  </a:lnTo>
                  <a:lnTo>
                    <a:pt x="4557834" y="939799"/>
                  </a:lnTo>
                  <a:lnTo>
                    <a:pt x="4585652" y="965199"/>
                  </a:lnTo>
                  <a:lnTo>
                    <a:pt x="4612355" y="1003299"/>
                  </a:lnTo>
                  <a:lnTo>
                    <a:pt x="4637931" y="1041399"/>
                  </a:lnTo>
                  <a:lnTo>
                    <a:pt x="4662368" y="1079499"/>
                  </a:lnTo>
                  <a:lnTo>
                    <a:pt x="4685651" y="1117599"/>
                  </a:lnTo>
                  <a:lnTo>
                    <a:pt x="4707768" y="1155699"/>
                  </a:lnTo>
                  <a:lnTo>
                    <a:pt x="4728705" y="1193799"/>
                  </a:lnTo>
                  <a:lnTo>
                    <a:pt x="4748450" y="1231899"/>
                  </a:lnTo>
                  <a:lnTo>
                    <a:pt x="4766989" y="1269999"/>
                  </a:lnTo>
                  <a:lnTo>
                    <a:pt x="4784309" y="1308099"/>
                  </a:lnTo>
                  <a:lnTo>
                    <a:pt x="4800397" y="1346199"/>
                  </a:lnTo>
                  <a:lnTo>
                    <a:pt x="4815240" y="1384299"/>
                  </a:lnTo>
                  <a:lnTo>
                    <a:pt x="4828825" y="1422399"/>
                  </a:lnTo>
                  <a:lnTo>
                    <a:pt x="4841139" y="1460499"/>
                  </a:lnTo>
                  <a:lnTo>
                    <a:pt x="4852168" y="1511299"/>
                  </a:lnTo>
                  <a:lnTo>
                    <a:pt x="4861900" y="1549399"/>
                  </a:lnTo>
                  <a:lnTo>
                    <a:pt x="4870320" y="1587499"/>
                  </a:lnTo>
                  <a:lnTo>
                    <a:pt x="4877417" y="1625599"/>
                  </a:lnTo>
                  <a:lnTo>
                    <a:pt x="4883178" y="1676399"/>
                  </a:lnTo>
                  <a:lnTo>
                    <a:pt x="4887587" y="1714499"/>
                  </a:lnTo>
                  <a:lnTo>
                    <a:pt x="4890634" y="1752599"/>
                  </a:lnTo>
                  <a:lnTo>
                    <a:pt x="4892305" y="1803399"/>
                  </a:lnTo>
                  <a:lnTo>
                    <a:pt x="4892586" y="1841499"/>
                  </a:lnTo>
                  <a:lnTo>
                    <a:pt x="4891464" y="1879599"/>
                  </a:lnTo>
                  <a:lnTo>
                    <a:pt x="4888927" y="1930399"/>
                  </a:lnTo>
                  <a:lnTo>
                    <a:pt x="4884961" y="1968499"/>
                  </a:lnTo>
                  <a:lnTo>
                    <a:pt x="4879689" y="2006599"/>
                  </a:lnTo>
                  <a:lnTo>
                    <a:pt x="4873084" y="2057399"/>
                  </a:lnTo>
                  <a:lnTo>
                    <a:pt x="4865161" y="2095499"/>
                  </a:lnTo>
                  <a:lnTo>
                    <a:pt x="4855935" y="2133599"/>
                  </a:lnTo>
                  <a:lnTo>
                    <a:pt x="4845422" y="2171699"/>
                  </a:lnTo>
                  <a:lnTo>
                    <a:pt x="4833637" y="2222499"/>
                  </a:lnTo>
                  <a:lnTo>
                    <a:pt x="4820595" y="2260599"/>
                  </a:lnTo>
                  <a:lnTo>
                    <a:pt x="4806313" y="2298699"/>
                  </a:lnTo>
                  <a:lnTo>
                    <a:pt x="4790805" y="2336799"/>
                  </a:lnTo>
                  <a:lnTo>
                    <a:pt x="4774087" y="2374899"/>
                  </a:lnTo>
                  <a:lnTo>
                    <a:pt x="4756174" y="2413000"/>
                  </a:lnTo>
                  <a:lnTo>
                    <a:pt x="4737081" y="2451100"/>
                  </a:lnTo>
                  <a:lnTo>
                    <a:pt x="4716825" y="2489200"/>
                  </a:lnTo>
                  <a:lnTo>
                    <a:pt x="4695420" y="2527300"/>
                  </a:lnTo>
                  <a:lnTo>
                    <a:pt x="4672882" y="2565400"/>
                  </a:lnTo>
                  <a:lnTo>
                    <a:pt x="4649227" y="2603500"/>
                  </a:lnTo>
                  <a:lnTo>
                    <a:pt x="4624469" y="2641600"/>
                  </a:lnTo>
                  <a:lnTo>
                    <a:pt x="4598624" y="2667000"/>
                  </a:lnTo>
                  <a:lnTo>
                    <a:pt x="4571708" y="2705100"/>
                  </a:lnTo>
                  <a:lnTo>
                    <a:pt x="4543736" y="2743200"/>
                  </a:lnTo>
                  <a:lnTo>
                    <a:pt x="4514723" y="2768600"/>
                  </a:lnTo>
                  <a:lnTo>
                    <a:pt x="4484685" y="2806700"/>
                  </a:lnTo>
                  <a:lnTo>
                    <a:pt x="4453637" y="2844800"/>
                  </a:lnTo>
                  <a:lnTo>
                    <a:pt x="4421595" y="2870200"/>
                  </a:lnTo>
                  <a:lnTo>
                    <a:pt x="4388574" y="2908300"/>
                  </a:lnTo>
                  <a:lnTo>
                    <a:pt x="4354590" y="2933700"/>
                  </a:lnTo>
                  <a:lnTo>
                    <a:pt x="4319657" y="2971800"/>
                  </a:lnTo>
                  <a:lnTo>
                    <a:pt x="4283792" y="2997200"/>
                  </a:lnTo>
                  <a:lnTo>
                    <a:pt x="4247009" y="3022600"/>
                  </a:lnTo>
                  <a:lnTo>
                    <a:pt x="4209325" y="3048000"/>
                  </a:lnTo>
                  <a:lnTo>
                    <a:pt x="4170754" y="3086100"/>
                  </a:lnTo>
                  <a:lnTo>
                    <a:pt x="4131312" y="3111500"/>
                  </a:lnTo>
                  <a:lnTo>
                    <a:pt x="4091015" y="3136900"/>
                  </a:lnTo>
                  <a:lnTo>
                    <a:pt x="4049877" y="3162300"/>
                  </a:lnTo>
                  <a:lnTo>
                    <a:pt x="4007914" y="3187700"/>
                  </a:lnTo>
                  <a:lnTo>
                    <a:pt x="3965143" y="3213100"/>
                  </a:lnTo>
                  <a:lnTo>
                    <a:pt x="3921577" y="3238500"/>
                  </a:lnTo>
                  <a:lnTo>
                    <a:pt x="3877233" y="3251200"/>
                  </a:lnTo>
                  <a:lnTo>
                    <a:pt x="3786270" y="3302000"/>
                  </a:lnTo>
                  <a:lnTo>
                    <a:pt x="3739683" y="3314700"/>
                  </a:lnTo>
                  <a:lnTo>
                    <a:pt x="3644373" y="3365500"/>
                  </a:lnTo>
                  <a:lnTo>
                    <a:pt x="3546319" y="3390900"/>
                  </a:lnTo>
                  <a:lnTo>
                    <a:pt x="3496301" y="3416300"/>
                  </a:lnTo>
                  <a:lnTo>
                    <a:pt x="3129128" y="3505200"/>
                  </a:lnTo>
                  <a:lnTo>
                    <a:pt x="3074424" y="3505200"/>
                  </a:lnTo>
                  <a:lnTo>
                    <a:pt x="3019204" y="3517900"/>
                  </a:lnTo>
                  <a:lnTo>
                    <a:pt x="2966602" y="3530600"/>
                  </a:lnTo>
                  <a:lnTo>
                    <a:pt x="2914015" y="3530600"/>
                  </a:lnTo>
                  <a:lnTo>
                    <a:pt x="2861463" y="3543300"/>
                  </a:lnTo>
                  <a:lnTo>
                    <a:pt x="3831473" y="3543300"/>
                  </a:lnTo>
                  <a:lnTo>
                    <a:pt x="3878512" y="3530600"/>
                  </a:lnTo>
                  <a:lnTo>
                    <a:pt x="3970725" y="3479800"/>
                  </a:lnTo>
                  <a:lnTo>
                    <a:pt x="4015877" y="3467100"/>
                  </a:lnTo>
                  <a:lnTo>
                    <a:pt x="4104212" y="3416300"/>
                  </a:lnTo>
                  <a:lnTo>
                    <a:pt x="4189843" y="3365500"/>
                  </a:lnTo>
                  <a:lnTo>
                    <a:pt x="4231615" y="3340100"/>
                  </a:lnTo>
                  <a:lnTo>
                    <a:pt x="4272676" y="3314700"/>
                  </a:lnTo>
                  <a:lnTo>
                    <a:pt x="4313014" y="3289300"/>
                  </a:lnTo>
                  <a:lnTo>
                    <a:pt x="4352617" y="3263900"/>
                  </a:lnTo>
                  <a:lnTo>
                    <a:pt x="4391473" y="3238500"/>
                  </a:lnTo>
                  <a:lnTo>
                    <a:pt x="4429572" y="3213100"/>
                  </a:lnTo>
                  <a:lnTo>
                    <a:pt x="4466900" y="3187700"/>
                  </a:lnTo>
                  <a:lnTo>
                    <a:pt x="4503447" y="3149600"/>
                  </a:lnTo>
                  <a:lnTo>
                    <a:pt x="4539200" y="3124200"/>
                  </a:lnTo>
                  <a:lnTo>
                    <a:pt x="4574148" y="3098800"/>
                  </a:lnTo>
                  <a:lnTo>
                    <a:pt x="4608278" y="3060700"/>
                  </a:lnTo>
                  <a:lnTo>
                    <a:pt x="4641580" y="3035300"/>
                  </a:lnTo>
                  <a:lnTo>
                    <a:pt x="4674041" y="2997200"/>
                  </a:lnTo>
                  <a:lnTo>
                    <a:pt x="4705650" y="2971800"/>
                  </a:lnTo>
                  <a:lnTo>
                    <a:pt x="4736395" y="2933700"/>
                  </a:lnTo>
                  <a:lnTo>
                    <a:pt x="4766263" y="2908300"/>
                  </a:lnTo>
                  <a:lnTo>
                    <a:pt x="4795244" y="2870200"/>
                  </a:lnTo>
                  <a:lnTo>
                    <a:pt x="4823326" y="2832100"/>
                  </a:lnTo>
                  <a:lnTo>
                    <a:pt x="4850497" y="2806700"/>
                  </a:lnTo>
                  <a:lnTo>
                    <a:pt x="4876744" y="2768600"/>
                  </a:lnTo>
                  <a:lnTo>
                    <a:pt x="4902057" y="2730500"/>
                  </a:lnTo>
                  <a:lnTo>
                    <a:pt x="4926423" y="2692400"/>
                  </a:lnTo>
                  <a:lnTo>
                    <a:pt x="4949832" y="2667000"/>
                  </a:lnTo>
                  <a:lnTo>
                    <a:pt x="4972270" y="2628900"/>
                  </a:lnTo>
                  <a:lnTo>
                    <a:pt x="4993726" y="2590800"/>
                  </a:lnTo>
                  <a:lnTo>
                    <a:pt x="5014189" y="2552700"/>
                  </a:lnTo>
                  <a:lnTo>
                    <a:pt x="5033646" y="2514600"/>
                  </a:lnTo>
                  <a:lnTo>
                    <a:pt x="5052087" y="2476500"/>
                  </a:lnTo>
                  <a:lnTo>
                    <a:pt x="5069499" y="2438400"/>
                  </a:lnTo>
                  <a:lnTo>
                    <a:pt x="5085870" y="2400300"/>
                  </a:lnTo>
                  <a:lnTo>
                    <a:pt x="5101188" y="2362199"/>
                  </a:lnTo>
                  <a:lnTo>
                    <a:pt x="5115443" y="2324099"/>
                  </a:lnTo>
                  <a:lnTo>
                    <a:pt x="5128622" y="2285999"/>
                  </a:lnTo>
                  <a:lnTo>
                    <a:pt x="5140713" y="2235199"/>
                  </a:lnTo>
                  <a:lnTo>
                    <a:pt x="5151705" y="2197099"/>
                  </a:lnTo>
                  <a:lnTo>
                    <a:pt x="5161585" y="2158999"/>
                  </a:lnTo>
                  <a:lnTo>
                    <a:pt x="5170343" y="2120899"/>
                  </a:lnTo>
                  <a:lnTo>
                    <a:pt x="5177966" y="2082799"/>
                  </a:lnTo>
                  <a:lnTo>
                    <a:pt x="5184442" y="2031999"/>
                  </a:lnTo>
                  <a:lnTo>
                    <a:pt x="5189761" y="1993899"/>
                  </a:lnTo>
                  <a:lnTo>
                    <a:pt x="5194009" y="1955799"/>
                  </a:lnTo>
                  <a:lnTo>
                    <a:pt x="5196980" y="1904999"/>
                  </a:lnTo>
                  <a:lnTo>
                    <a:pt x="5198684" y="1866899"/>
                  </a:lnTo>
                  <a:lnTo>
                    <a:pt x="5199130" y="1816099"/>
                  </a:lnTo>
                  <a:lnTo>
                    <a:pt x="5198331" y="1777999"/>
                  </a:lnTo>
                  <a:lnTo>
                    <a:pt x="5196295" y="1739899"/>
                  </a:lnTo>
                  <a:lnTo>
                    <a:pt x="5193034" y="1689099"/>
                  </a:lnTo>
                  <a:lnTo>
                    <a:pt x="5188558" y="1650999"/>
                  </a:lnTo>
                  <a:lnTo>
                    <a:pt x="5182876" y="1612899"/>
                  </a:lnTo>
                  <a:lnTo>
                    <a:pt x="5176000" y="1562099"/>
                  </a:lnTo>
                  <a:lnTo>
                    <a:pt x="5167940" y="1523999"/>
                  </a:lnTo>
                  <a:lnTo>
                    <a:pt x="5158706" y="1485899"/>
                  </a:lnTo>
                  <a:lnTo>
                    <a:pt x="5148309" y="1447799"/>
                  </a:lnTo>
                  <a:lnTo>
                    <a:pt x="5136758" y="1396999"/>
                  </a:lnTo>
                  <a:lnTo>
                    <a:pt x="5124065" y="1358899"/>
                  </a:lnTo>
                  <a:lnTo>
                    <a:pt x="5110240" y="1320799"/>
                  </a:lnTo>
                  <a:lnTo>
                    <a:pt x="5095292" y="1282699"/>
                  </a:lnTo>
                  <a:lnTo>
                    <a:pt x="5079233" y="1244599"/>
                  </a:lnTo>
                  <a:lnTo>
                    <a:pt x="5062073" y="1206499"/>
                  </a:lnTo>
                  <a:lnTo>
                    <a:pt x="5043821" y="1168399"/>
                  </a:lnTo>
                  <a:lnTo>
                    <a:pt x="5024490" y="1130299"/>
                  </a:lnTo>
                  <a:lnTo>
                    <a:pt x="5004088" y="1092199"/>
                  </a:lnTo>
                  <a:lnTo>
                    <a:pt x="4982627" y="1054099"/>
                  </a:lnTo>
                  <a:lnTo>
                    <a:pt x="4960116" y="1015999"/>
                  </a:lnTo>
                  <a:lnTo>
                    <a:pt x="4936566" y="977899"/>
                  </a:lnTo>
                  <a:lnTo>
                    <a:pt x="4911987" y="939799"/>
                  </a:lnTo>
                  <a:lnTo>
                    <a:pt x="4886391" y="901699"/>
                  </a:lnTo>
                  <a:lnTo>
                    <a:pt x="4859786" y="863599"/>
                  </a:lnTo>
                  <a:lnTo>
                    <a:pt x="4832184" y="825499"/>
                  </a:lnTo>
                  <a:lnTo>
                    <a:pt x="4803594" y="800099"/>
                  </a:lnTo>
                  <a:lnTo>
                    <a:pt x="4774028" y="762000"/>
                  </a:lnTo>
                  <a:lnTo>
                    <a:pt x="4743496" y="723900"/>
                  </a:lnTo>
                  <a:lnTo>
                    <a:pt x="4712007" y="698500"/>
                  </a:lnTo>
                  <a:lnTo>
                    <a:pt x="4679573" y="660400"/>
                  </a:lnTo>
                  <a:lnTo>
                    <a:pt x="4646204" y="622300"/>
                  </a:lnTo>
                  <a:lnTo>
                    <a:pt x="4611909" y="596900"/>
                  </a:lnTo>
                  <a:lnTo>
                    <a:pt x="4576700" y="558800"/>
                  </a:lnTo>
                  <a:lnTo>
                    <a:pt x="4540587" y="533400"/>
                  </a:lnTo>
                  <a:lnTo>
                    <a:pt x="4503580" y="495300"/>
                  </a:lnTo>
                  <a:lnTo>
                    <a:pt x="4465689" y="469900"/>
                  </a:lnTo>
                  <a:lnTo>
                    <a:pt x="4426926" y="444500"/>
                  </a:lnTo>
                  <a:lnTo>
                    <a:pt x="4387299" y="419100"/>
                  </a:lnTo>
                  <a:lnTo>
                    <a:pt x="4346821" y="381000"/>
                  </a:lnTo>
                  <a:lnTo>
                    <a:pt x="4305500" y="355600"/>
                  </a:lnTo>
                  <a:lnTo>
                    <a:pt x="4263348" y="330200"/>
                  </a:lnTo>
                  <a:lnTo>
                    <a:pt x="4220375" y="304800"/>
                  </a:lnTo>
                  <a:lnTo>
                    <a:pt x="4176590" y="279400"/>
                  </a:lnTo>
                  <a:lnTo>
                    <a:pt x="4086631" y="228600"/>
                  </a:lnTo>
                  <a:lnTo>
                    <a:pt x="3993552" y="177800"/>
                  </a:lnTo>
                  <a:lnTo>
                    <a:pt x="3945869" y="165100"/>
                  </a:lnTo>
                  <a:lnTo>
                    <a:pt x="3848268" y="114300"/>
                  </a:lnTo>
                  <a:lnTo>
                    <a:pt x="3798370" y="101600"/>
                  </a:lnTo>
                  <a:lnTo>
                    <a:pt x="3747754" y="76200"/>
                  </a:lnTo>
                  <a:lnTo>
                    <a:pt x="3696432" y="63500"/>
                  </a:lnTo>
                  <a:lnTo>
                    <a:pt x="3644413" y="38100"/>
                  </a:lnTo>
                  <a:lnTo>
                    <a:pt x="3484278" y="0"/>
                  </a:lnTo>
                  <a:close/>
                </a:path>
                <a:path w="5199380" h="3771900">
                  <a:moveTo>
                    <a:pt x="1190996" y="533400"/>
                  </a:moveTo>
                  <a:lnTo>
                    <a:pt x="1095662" y="533400"/>
                  </a:lnTo>
                  <a:lnTo>
                    <a:pt x="1190150" y="635000"/>
                  </a:lnTo>
                  <a:lnTo>
                    <a:pt x="1190996" y="53340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 descr="IowaGrants Application - Budget, CLNA, Assurances."/>
            <p:cNvSpPr/>
            <p:nvPr/>
          </p:nvSpPr>
          <p:spPr>
            <a:xfrm>
              <a:off x="3271266" y="896874"/>
              <a:ext cx="2603500" cy="975360"/>
            </a:xfrm>
            <a:custGeom>
              <a:avLst/>
              <a:gdLst/>
              <a:ahLst/>
              <a:cxnLst/>
              <a:rect l="l" t="t" r="r" b="b"/>
              <a:pathLst>
                <a:path w="2603500" h="975360">
                  <a:moveTo>
                    <a:pt x="2440432" y="0"/>
                  </a:moveTo>
                  <a:lnTo>
                    <a:pt x="162560" y="0"/>
                  </a:lnTo>
                  <a:lnTo>
                    <a:pt x="119341" y="5806"/>
                  </a:lnTo>
                  <a:lnTo>
                    <a:pt x="80508" y="22192"/>
                  </a:lnTo>
                  <a:lnTo>
                    <a:pt x="47609" y="47609"/>
                  </a:lnTo>
                  <a:lnTo>
                    <a:pt x="22192" y="80508"/>
                  </a:lnTo>
                  <a:lnTo>
                    <a:pt x="5806" y="119341"/>
                  </a:lnTo>
                  <a:lnTo>
                    <a:pt x="0" y="162560"/>
                  </a:lnTo>
                  <a:lnTo>
                    <a:pt x="0" y="812800"/>
                  </a:lnTo>
                  <a:lnTo>
                    <a:pt x="5806" y="856018"/>
                  </a:lnTo>
                  <a:lnTo>
                    <a:pt x="22192" y="894851"/>
                  </a:lnTo>
                  <a:lnTo>
                    <a:pt x="47609" y="927750"/>
                  </a:lnTo>
                  <a:lnTo>
                    <a:pt x="80508" y="953167"/>
                  </a:lnTo>
                  <a:lnTo>
                    <a:pt x="119341" y="969553"/>
                  </a:lnTo>
                  <a:lnTo>
                    <a:pt x="162560" y="975360"/>
                  </a:lnTo>
                  <a:lnTo>
                    <a:pt x="2440432" y="975360"/>
                  </a:lnTo>
                  <a:lnTo>
                    <a:pt x="2483650" y="969553"/>
                  </a:lnTo>
                  <a:lnTo>
                    <a:pt x="2522483" y="953167"/>
                  </a:lnTo>
                  <a:lnTo>
                    <a:pt x="2555382" y="927750"/>
                  </a:lnTo>
                  <a:lnTo>
                    <a:pt x="2580799" y="894851"/>
                  </a:lnTo>
                  <a:lnTo>
                    <a:pt x="2597185" y="856018"/>
                  </a:lnTo>
                  <a:lnTo>
                    <a:pt x="2602992" y="812800"/>
                  </a:lnTo>
                  <a:lnTo>
                    <a:pt x="2602992" y="162560"/>
                  </a:lnTo>
                  <a:lnTo>
                    <a:pt x="2597185" y="119341"/>
                  </a:lnTo>
                  <a:lnTo>
                    <a:pt x="2580799" y="80508"/>
                  </a:lnTo>
                  <a:lnTo>
                    <a:pt x="2555382" y="47609"/>
                  </a:lnTo>
                  <a:lnTo>
                    <a:pt x="2522483" y="22192"/>
                  </a:lnTo>
                  <a:lnTo>
                    <a:pt x="2483650" y="5806"/>
                  </a:lnTo>
                  <a:lnTo>
                    <a:pt x="2440432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1266" y="896874"/>
              <a:ext cx="2603500" cy="975360"/>
            </a:xfrm>
            <a:custGeom>
              <a:avLst/>
              <a:gdLst/>
              <a:ahLst/>
              <a:cxnLst/>
              <a:rect l="l" t="t" r="r" b="b"/>
              <a:pathLst>
                <a:path w="2603500" h="975360">
                  <a:moveTo>
                    <a:pt x="0" y="162560"/>
                  </a:moveTo>
                  <a:lnTo>
                    <a:pt x="5806" y="119341"/>
                  </a:lnTo>
                  <a:lnTo>
                    <a:pt x="22192" y="80508"/>
                  </a:lnTo>
                  <a:lnTo>
                    <a:pt x="47609" y="47609"/>
                  </a:lnTo>
                  <a:lnTo>
                    <a:pt x="80508" y="22192"/>
                  </a:lnTo>
                  <a:lnTo>
                    <a:pt x="119341" y="5806"/>
                  </a:lnTo>
                  <a:lnTo>
                    <a:pt x="162560" y="0"/>
                  </a:lnTo>
                  <a:lnTo>
                    <a:pt x="2440432" y="0"/>
                  </a:lnTo>
                  <a:lnTo>
                    <a:pt x="2483650" y="5806"/>
                  </a:lnTo>
                  <a:lnTo>
                    <a:pt x="2522483" y="22192"/>
                  </a:lnTo>
                  <a:lnTo>
                    <a:pt x="2555382" y="47609"/>
                  </a:lnTo>
                  <a:lnTo>
                    <a:pt x="2580799" y="80508"/>
                  </a:lnTo>
                  <a:lnTo>
                    <a:pt x="2597185" y="119341"/>
                  </a:lnTo>
                  <a:lnTo>
                    <a:pt x="2602992" y="162560"/>
                  </a:lnTo>
                  <a:lnTo>
                    <a:pt x="2602992" y="812800"/>
                  </a:lnTo>
                  <a:lnTo>
                    <a:pt x="2597185" y="856018"/>
                  </a:lnTo>
                  <a:lnTo>
                    <a:pt x="2580799" y="894851"/>
                  </a:lnTo>
                  <a:lnTo>
                    <a:pt x="2555382" y="927750"/>
                  </a:lnTo>
                  <a:lnTo>
                    <a:pt x="2522483" y="953167"/>
                  </a:lnTo>
                  <a:lnTo>
                    <a:pt x="2483650" y="969553"/>
                  </a:lnTo>
                  <a:lnTo>
                    <a:pt x="2440432" y="975360"/>
                  </a:lnTo>
                  <a:lnTo>
                    <a:pt x="162560" y="975360"/>
                  </a:lnTo>
                  <a:lnTo>
                    <a:pt x="119341" y="969553"/>
                  </a:lnTo>
                  <a:lnTo>
                    <a:pt x="80508" y="953167"/>
                  </a:lnTo>
                  <a:lnTo>
                    <a:pt x="47609" y="927750"/>
                  </a:lnTo>
                  <a:lnTo>
                    <a:pt x="22192" y="894851"/>
                  </a:lnTo>
                  <a:lnTo>
                    <a:pt x="5806" y="856018"/>
                  </a:lnTo>
                  <a:lnTo>
                    <a:pt x="0" y="812800"/>
                  </a:lnTo>
                  <a:lnTo>
                    <a:pt x="0" y="16256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02838" y="1041027"/>
            <a:ext cx="2338705" cy="58928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500" b="1" dirty="0">
                <a:solidFill>
                  <a:srgbClr val="FFFFFF"/>
                </a:solidFill>
                <a:latin typeface="Palatino Linotype"/>
                <a:cs typeface="Palatino Linotype"/>
              </a:rPr>
              <a:t>IowaGrants</a:t>
            </a:r>
            <a:r>
              <a:rPr sz="1500" b="1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Application</a:t>
            </a:r>
            <a:endParaRPr sz="1500" dirty="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Budget,</a:t>
            </a:r>
            <a:r>
              <a:rPr sz="1500" spc="-4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CLNA,</a:t>
            </a:r>
            <a:r>
              <a:rPr sz="1500" spc="-3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Assurances</a:t>
            </a:r>
            <a:endParaRPr sz="1500" dirty="0">
              <a:latin typeface="Palatino Linotype"/>
              <a:cs typeface="Palatino Linotype"/>
            </a:endParaRPr>
          </a:p>
        </p:txBody>
      </p:sp>
      <p:grpSp>
        <p:nvGrp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26544" y="1987232"/>
            <a:ext cx="2705735" cy="2967355"/>
            <a:chOff x="5626544" y="1987232"/>
            <a:chExt cx="2705735" cy="2967355"/>
          </a:xfrm>
        </p:grpSpPr>
        <p:sp>
          <p:nvSpPr>
            <p:cNvPr id="10" name="object 10" descr="Perkins programming/local grant management - curriculum, activities, purchases."/>
            <p:cNvSpPr/>
            <p:nvPr/>
          </p:nvSpPr>
          <p:spPr>
            <a:xfrm>
              <a:off x="5639562" y="2000250"/>
              <a:ext cx="2603500" cy="1363980"/>
            </a:xfrm>
            <a:custGeom>
              <a:avLst/>
              <a:gdLst/>
              <a:ahLst/>
              <a:cxnLst/>
              <a:rect l="l" t="t" r="r" b="b"/>
              <a:pathLst>
                <a:path w="2603500" h="1363979">
                  <a:moveTo>
                    <a:pt x="2375662" y="0"/>
                  </a:moveTo>
                  <a:lnTo>
                    <a:pt x="227329" y="0"/>
                  </a:lnTo>
                  <a:lnTo>
                    <a:pt x="181500" y="4616"/>
                  </a:lnTo>
                  <a:lnTo>
                    <a:pt x="138820" y="17857"/>
                  </a:lnTo>
                  <a:lnTo>
                    <a:pt x="100204" y="38810"/>
                  </a:lnTo>
                  <a:lnTo>
                    <a:pt x="66563" y="66563"/>
                  </a:lnTo>
                  <a:lnTo>
                    <a:pt x="38810" y="100204"/>
                  </a:lnTo>
                  <a:lnTo>
                    <a:pt x="17857" y="138820"/>
                  </a:lnTo>
                  <a:lnTo>
                    <a:pt x="4616" y="181500"/>
                  </a:lnTo>
                  <a:lnTo>
                    <a:pt x="0" y="227330"/>
                  </a:lnTo>
                  <a:lnTo>
                    <a:pt x="0" y="1136650"/>
                  </a:lnTo>
                  <a:lnTo>
                    <a:pt x="4616" y="1182479"/>
                  </a:lnTo>
                  <a:lnTo>
                    <a:pt x="17857" y="1225159"/>
                  </a:lnTo>
                  <a:lnTo>
                    <a:pt x="38810" y="1263775"/>
                  </a:lnTo>
                  <a:lnTo>
                    <a:pt x="66563" y="1297416"/>
                  </a:lnTo>
                  <a:lnTo>
                    <a:pt x="100204" y="1325169"/>
                  </a:lnTo>
                  <a:lnTo>
                    <a:pt x="138820" y="1346122"/>
                  </a:lnTo>
                  <a:lnTo>
                    <a:pt x="181500" y="1359363"/>
                  </a:lnTo>
                  <a:lnTo>
                    <a:pt x="227329" y="1363980"/>
                  </a:lnTo>
                  <a:lnTo>
                    <a:pt x="2375662" y="1363980"/>
                  </a:lnTo>
                  <a:lnTo>
                    <a:pt x="2421491" y="1359363"/>
                  </a:lnTo>
                  <a:lnTo>
                    <a:pt x="2464171" y="1346122"/>
                  </a:lnTo>
                  <a:lnTo>
                    <a:pt x="2502787" y="1325169"/>
                  </a:lnTo>
                  <a:lnTo>
                    <a:pt x="2536428" y="1297416"/>
                  </a:lnTo>
                  <a:lnTo>
                    <a:pt x="2564181" y="1263775"/>
                  </a:lnTo>
                  <a:lnTo>
                    <a:pt x="2585134" y="1225159"/>
                  </a:lnTo>
                  <a:lnTo>
                    <a:pt x="2598375" y="1182479"/>
                  </a:lnTo>
                  <a:lnTo>
                    <a:pt x="2602991" y="1136650"/>
                  </a:lnTo>
                  <a:lnTo>
                    <a:pt x="2602991" y="227330"/>
                  </a:lnTo>
                  <a:lnTo>
                    <a:pt x="2598375" y="181500"/>
                  </a:lnTo>
                  <a:lnTo>
                    <a:pt x="2585134" y="138820"/>
                  </a:lnTo>
                  <a:lnTo>
                    <a:pt x="2564181" y="100204"/>
                  </a:lnTo>
                  <a:lnTo>
                    <a:pt x="2536428" y="66563"/>
                  </a:lnTo>
                  <a:lnTo>
                    <a:pt x="2502787" y="38810"/>
                  </a:lnTo>
                  <a:lnTo>
                    <a:pt x="2464171" y="17857"/>
                  </a:lnTo>
                  <a:lnTo>
                    <a:pt x="2421491" y="4616"/>
                  </a:lnTo>
                  <a:lnTo>
                    <a:pt x="237566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39562" y="2000250"/>
              <a:ext cx="2603500" cy="1363980"/>
            </a:xfrm>
            <a:custGeom>
              <a:avLst/>
              <a:gdLst/>
              <a:ahLst/>
              <a:cxnLst/>
              <a:rect l="l" t="t" r="r" b="b"/>
              <a:pathLst>
                <a:path w="2603500" h="1363979">
                  <a:moveTo>
                    <a:pt x="0" y="227330"/>
                  </a:moveTo>
                  <a:lnTo>
                    <a:pt x="4616" y="181500"/>
                  </a:lnTo>
                  <a:lnTo>
                    <a:pt x="17857" y="138820"/>
                  </a:lnTo>
                  <a:lnTo>
                    <a:pt x="38810" y="100204"/>
                  </a:lnTo>
                  <a:lnTo>
                    <a:pt x="66563" y="66563"/>
                  </a:lnTo>
                  <a:lnTo>
                    <a:pt x="100204" y="38810"/>
                  </a:lnTo>
                  <a:lnTo>
                    <a:pt x="138820" y="17857"/>
                  </a:lnTo>
                  <a:lnTo>
                    <a:pt x="181500" y="4616"/>
                  </a:lnTo>
                  <a:lnTo>
                    <a:pt x="227329" y="0"/>
                  </a:lnTo>
                  <a:lnTo>
                    <a:pt x="2375662" y="0"/>
                  </a:lnTo>
                  <a:lnTo>
                    <a:pt x="2421491" y="4616"/>
                  </a:lnTo>
                  <a:lnTo>
                    <a:pt x="2464171" y="17857"/>
                  </a:lnTo>
                  <a:lnTo>
                    <a:pt x="2502787" y="38810"/>
                  </a:lnTo>
                  <a:lnTo>
                    <a:pt x="2536428" y="66563"/>
                  </a:lnTo>
                  <a:lnTo>
                    <a:pt x="2564181" y="100204"/>
                  </a:lnTo>
                  <a:lnTo>
                    <a:pt x="2585134" y="138820"/>
                  </a:lnTo>
                  <a:lnTo>
                    <a:pt x="2598375" y="181500"/>
                  </a:lnTo>
                  <a:lnTo>
                    <a:pt x="2602991" y="227330"/>
                  </a:lnTo>
                  <a:lnTo>
                    <a:pt x="2602991" y="1136650"/>
                  </a:lnTo>
                  <a:lnTo>
                    <a:pt x="2598375" y="1182479"/>
                  </a:lnTo>
                  <a:lnTo>
                    <a:pt x="2585134" y="1225159"/>
                  </a:lnTo>
                  <a:lnTo>
                    <a:pt x="2564181" y="1263775"/>
                  </a:lnTo>
                  <a:lnTo>
                    <a:pt x="2536428" y="1297416"/>
                  </a:lnTo>
                  <a:lnTo>
                    <a:pt x="2502787" y="1325169"/>
                  </a:lnTo>
                  <a:lnTo>
                    <a:pt x="2464171" y="1346122"/>
                  </a:lnTo>
                  <a:lnTo>
                    <a:pt x="2421491" y="1359363"/>
                  </a:lnTo>
                  <a:lnTo>
                    <a:pt x="2375662" y="1363980"/>
                  </a:lnTo>
                  <a:lnTo>
                    <a:pt x="227329" y="1363980"/>
                  </a:lnTo>
                  <a:lnTo>
                    <a:pt x="181500" y="1359363"/>
                  </a:lnTo>
                  <a:lnTo>
                    <a:pt x="138820" y="1346122"/>
                  </a:lnTo>
                  <a:lnTo>
                    <a:pt x="100204" y="1325169"/>
                  </a:lnTo>
                  <a:lnTo>
                    <a:pt x="66563" y="1297416"/>
                  </a:lnTo>
                  <a:lnTo>
                    <a:pt x="38810" y="1263775"/>
                  </a:lnTo>
                  <a:lnTo>
                    <a:pt x="17857" y="1225159"/>
                  </a:lnTo>
                  <a:lnTo>
                    <a:pt x="4616" y="1182479"/>
                  </a:lnTo>
                  <a:lnTo>
                    <a:pt x="0" y="1136650"/>
                  </a:lnTo>
                  <a:lnTo>
                    <a:pt x="0" y="22733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descr="IowaGrants Claims - claims template, documentation, inventory, etc."/>
            <p:cNvSpPr/>
            <p:nvPr/>
          </p:nvSpPr>
          <p:spPr>
            <a:xfrm>
              <a:off x="5715762" y="3658362"/>
              <a:ext cx="2603500" cy="1283335"/>
            </a:xfrm>
            <a:custGeom>
              <a:avLst/>
              <a:gdLst/>
              <a:ahLst/>
              <a:cxnLst/>
              <a:rect l="l" t="t" r="r" b="b"/>
              <a:pathLst>
                <a:path w="2603500" h="1283335">
                  <a:moveTo>
                    <a:pt x="2389123" y="0"/>
                  </a:moveTo>
                  <a:lnTo>
                    <a:pt x="213867" y="0"/>
                  </a:lnTo>
                  <a:lnTo>
                    <a:pt x="164831" y="5648"/>
                  </a:lnTo>
                  <a:lnTo>
                    <a:pt x="119816" y="21738"/>
                  </a:lnTo>
                  <a:lnTo>
                    <a:pt x="80107" y="46986"/>
                  </a:lnTo>
                  <a:lnTo>
                    <a:pt x="46986" y="80107"/>
                  </a:lnTo>
                  <a:lnTo>
                    <a:pt x="21738" y="119816"/>
                  </a:lnTo>
                  <a:lnTo>
                    <a:pt x="5648" y="164831"/>
                  </a:lnTo>
                  <a:lnTo>
                    <a:pt x="0" y="213868"/>
                  </a:lnTo>
                  <a:lnTo>
                    <a:pt x="0" y="1069339"/>
                  </a:lnTo>
                  <a:lnTo>
                    <a:pt x="5648" y="1118376"/>
                  </a:lnTo>
                  <a:lnTo>
                    <a:pt x="21738" y="1163391"/>
                  </a:lnTo>
                  <a:lnTo>
                    <a:pt x="46986" y="1203100"/>
                  </a:lnTo>
                  <a:lnTo>
                    <a:pt x="80107" y="1236221"/>
                  </a:lnTo>
                  <a:lnTo>
                    <a:pt x="119816" y="1261469"/>
                  </a:lnTo>
                  <a:lnTo>
                    <a:pt x="164831" y="1277559"/>
                  </a:lnTo>
                  <a:lnTo>
                    <a:pt x="213867" y="1283208"/>
                  </a:lnTo>
                  <a:lnTo>
                    <a:pt x="2389123" y="1283208"/>
                  </a:lnTo>
                  <a:lnTo>
                    <a:pt x="2438160" y="1277559"/>
                  </a:lnTo>
                  <a:lnTo>
                    <a:pt x="2483175" y="1261469"/>
                  </a:lnTo>
                  <a:lnTo>
                    <a:pt x="2522884" y="1236221"/>
                  </a:lnTo>
                  <a:lnTo>
                    <a:pt x="2556005" y="1203100"/>
                  </a:lnTo>
                  <a:lnTo>
                    <a:pt x="2581253" y="1163391"/>
                  </a:lnTo>
                  <a:lnTo>
                    <a:pt x="2597343" y="1118376"/>
                  </a:lnTo>
                  <a:lnTo>
                    <a:pt x="2602991" y="1069339"/>
                  </a:lnTo>
                  <a:lnTo>
                    <a:pt x="2602991" y="213868"/>
                  </a:lnTo>
                  <a:lnTo>
                    <a:pt x="2597343" y="164831"/>
                  </a:lnTo>
                  <a:lnTo>
                    <a:pt x="2581253" y="119816"/>
                  </a:lnTo>
                  <a:lnTo>
                    <a:pt x="2556005" y="80107"/>
                  </a:lnTo>
                  <a:lnTo>
                    <a:pt x="2522884" y="46986"/>
                  </a:lnTo>
                  <a:lnTo>
                    <a:pt x="2483175" y="21738"/>
                  </a:lnTo>
                  <a:lnTo>
                    <a:pt x="2438160" y="5648"/>
                  </a:lnTo>
                  <a:lnTo>
                    <a:pt x="2389123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15762" y="3658362"/>
              <a:ext cx="2603500" cy="1283335"/>
            </a:xfrm>
            <a:custGeom>
              <a:avLst/>
              <a:gdLst/>
              <a:ahLst/>
              <a:cxnLst/>
              <a:rect l="l" t="t" r="r" b="b"/>
              <a:pathLst>
                <a:path w="2603500" h="1283335">
                  <a:moveTo>
                    <a:pt x="0" y="213868"/>
                  </a:moveTo>
                  <a:lnTo>
                    <a:pt x="5648" y="164831"/>
                  </a:lnTo>
                  <a:lnTo>
                    <a:pt x="21738" y="119816"/>
                  </a:lnTo>
                  <a:lnTo>
                    <a:pt x="46986" y="80107"/>
                  </a:lnTo>
                  <a:lnTo>
                    <a:pt x="80107" y="46986"/>
                  </a:lnTo>
                  <a:lnTo>
                    <a:pt x="119816" y="21738"/>
                  </a:lnTo>
                  <a:lnTo>
                    <a:pt x="164831" y="5648"/>
                  </a:lnTo>
                  <a:lnTo>
                    <a:pt x="213867" y="0"/>
                  </a:lnTo>
                  <a:lnTo>
                    <a:pt x="2389123" y="0"/>
                  </a:lnTo>
                  <a:lnTo>
                    <a:pt x="2438160" y="5648"/>
                  </a:lnTo>
                  <a:lnTo>
                    <a:pt x="2483175" y="21738"/>
                  </a:lnTo>
                  <a:lnTo>
                    <a:pt x="2522884" y="46986"/>
                  </a:lnTo>
                  <a:lnTo>
                    <a:pt x="2556005" y="80107"/>
                  </a:lnTo>
                  <a:lnTo>
                    <a:pt x="2581253" y="119816"/>
                  </a:lnTo>
                  <a:lnTo>
                    <a:pt x="2597343" y="164831"/>
                  </a:lnTo>
                  <a:lnTo>
                    <a:pt x="2602991" y="213868"/>
                  </a:lnTo>
                  <a:lnTo>
                    <a:pt x="2602991" y="1069339"/>
                  </a:lnTo>
                  <a:lnTo>
                    <a:pt x="2597343" y="1118376"/>
                  </a:lnTo>
                  <a:lnTo>
                    <a:pt x="2581253" y="1163391"/>
                  </a:lnTo>
                  <a:lnTo>
                    <a:pt x="2556005" y="1203100"/>
                  </a:lnTo>
                  <a:lnTo>
                    <a:pt x="2522884" y="1236221"/>
                  </a:lnTo>
                  <a:lnTo>
                    <a:pt x="2483175" y="1261469"/>
                  </a:lnTo>
                  <a:lnTo>
                    <a:pt x="2438160" y="1277559"/>
                  </a:lnTo>
                  <a:lnTo>
                    <a:pt x="2389123" y="1283208"/>
                  </a:lnTo>
                  <a:lnTo>
                    <a:pt x="213867" y="1283208"/>
                  </a:lnTo>
                  <a:lnTo>
                    <a:pt x="164831" y="1277559"/>
                  </a:lnTo>
                  <a:lnTo>
                    <a:pt x="119816" y="1261469"/>
                  </a:lnTo>
                  <a:lnTo>
                    <a:pt x="80107" y="1236221"/>
                  </a:lnTo>
                  <a:lnTo>
                    <a:pt x="46986" y="1203100"/>
                  </a:lnTo>
                  <a:lnTo>
                    <a:pt x="21738" y="1163391"/>
                  </a:lnTo>
                  <a:lnTo>
                    <a:pt x="5648" y="1118376"/>
                  </a:lnTo>
                  <a:lnTo>
                    <a:pt x="0" y="1069339"/>
                  </a:lnTo>
                  <a:lnTo>
                    <a:pt x="0" y="2138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31445" marR="177800" algn="ctr">
              <a:lnSpc>
                <a:spcPct val="90300"/>
              </a:lnSpc>
              <a:spcBef>
                <a:spcPts val="280"/>
              </a:spcBef>
            </a:pPr>
            <a:r>
              <a:rPr spc="-10" dirty="0"/>
              <a:t>Perkins Programming/Local </a:t>
            </a:r>
            <a:r>
              <a:rPr dirty="0"/>
              <a:t>Grant</a:t>
            </a:r>
            <a:r>
              <a:rPr spc="-35" dirty="0"/>
              <a:t> </a:t>
            </a:r>
            <a:r>
              <a:rPr spc="-10" dirty="0"/>
              <a:t>Management</a:t>
            </a:r>
          </a:p>
          <a:p>
            <a:pPr marL="12700" marR="54610" algn="ctr">
              <a:lnSpc>
                <a:spcPts val="1739"/>
              </a:lnSpc>
              <a:spcBef>
                <a:spcPts val="605"/>
              </a:spcBef>
            </a:pPr>
            <a:r>
              <a:rPr b="0" dirty="0">
                <a:latin typeface="Palatino Linotype"/>
                <a:cs typeface="Palatino Linotype"/>
              </a:rPr>
              <a:t>Curriculum,</a:t>
            </a:r>
            <a:r>
              <a:rPr b="0" spc="-90" dirty="0">
                <a:latin typeface="Palatino Linotype"/>
                <a:cs typeface="Palatino Linotype"/>
              </a:rPr>
              <a:t> </a:t>
            </a:r>
            <a:r>
              <a:rPr b="0" spc="-10" dirty="0">
                <a:latin typeface="Palatino Linotype"/>
                <a:cs typeface="Palatino Linotype"/>
              </a:rPr>
              <a:t>Activities, Purchases</a:t>
            </a:r>
          </a:p>
          <a:p>
            <a:pPr>
              <a:lnSpc>
                <a:spcPct val="100000"/>
              </a:lnSpc>
            </a:pPr>
            <a:endParaRPr b="0" spc="-10" dirty="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Palatino Linotype"/>
              <a:cs typeface="Palatino Linotype"/>
            </a:endParaRPr>
          </a:p>
          <a:p>
            <a:pPr marL="107314" algn="just">
              <a:lnSpc>
                <a:spcPct val="100000"/>
              </a:lnSpc>
            </a:pPr>
            <a:r>
              <a:rPr sz="1800" dirty="0"/>
              <a:t>IowaGrants</a:t>
            </a:r>
            <a:r>
              <a:rPr sz="1800" spc="-10" dirty="0"/>
              <a:t> Claims</a:t>
            </a:r>
            <a:endParaRPr sz="1800" dirty="0"/>
          </a:p>
          <a:p>
            <a:pPr marL="323850" marR="161290" indent="-59690" algn="just">
              <a:lnSpc>
                <a:spcPct val="90300"/>
              </a:lnSpc>
              <a:spcBef>
                <a:spcPts val="580"/>
              </a:spcBef>
            </a:pPr>
            <a:r>
              <a:rPr sz="1800" b="0" dirty="0">
                <a:latin typeface="Palatino Linotype"/>
                <a:cs typeface="Palatino Linotype"/>
              </a:rPr>
              <a:t>Claims</a:t>
            </a:r>
            <a:r>
              <a:rPr sz="1800" b="0" spc="-20" dirty="0">
                <a:latin typeface="Palatino Linotype"/>
                <a:cs typeface="Palatino Linotype"/>
              </a:rPr>
              <a:t> </a:t>
            </a:r>
            <a:r>
              <a:rPr sz="1800" b="0" spc="-10" dirty="0">
                <a:latin typeface="Palatino Linotype"/>
                <a:cs typeface="Palatino Linotype"/>
              </a:rPr>
              <a:t>template, documentation, </a:t>
            </a:r>
            <a:r>
              <a:rPr sz="1800" b="0" dirty="0">
                <a:latin typeface="Palatino Linotype"/>
                <a:cs typeface="Palatino Linotype"/>
              </a:rPr>
              <a:t>inventory</a:t>
            </a:r>
            <a:r>
              <a:rPr sz="1800" b="0" spc="-30" dirty="0">
                <a:latin typeface="Palatino Linotype"/>
                <a:cs typeface="Palatino Linotype"/>
              </a:rPr>
              <a:t> </a:t>
            </a:r>
            <a:r>
              <a:rPr sz="1800" b="0" spc="-20" dirty="0">
                <a:latin typeface="Palatino Linotype"/>
                <a:cs typeface="Palatino Linotype"/>
              </a:rPr>
              <a:t>etc.</a:t>
            </a:r>
            <a:endParaRPr sz="1800" dirty="0">
              <a:latin typeface="Palatino Linotype"/>
              <a:cs typeface="Palatino Linotype"/>
            </a:endParaRPr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6300" y="3627120"/>
            <a:ext cx="2679700" cy="1325880"/>
            <a:chOff x="876300" y="3627120"/>
            <a:chExt cx="2679700" cy="1325880"/>
          </a:xfrm>
        </p:grpSpPr>
        <p:sp>
          <p:nvSpPr>
            <p:cNvPr id="16" name="object 16" descr="Perkins Desk Audits/Monitoring"/>
            <p:cNvSpPr/>
            <p:nvPr/>
          </p:nvSpPr>
          <p:spPr>
            <a:xfrm>
              <a:off x="914400" y="3665220"/>
              <a:ext cx="2603500" cy="1249680"/>
            </a:xfrm>
            <a:custGeom>
              <a:avLst/>
              <a:gdLst/>
              <a:ahLst/>
              <a:cxnLst/>
              <a:rect l="l" t="t" r="r" b="b"/>
              <a:pathLst>
                <a:path w="2603500" h="1249679">
                  <a:moveTo>
                    <a:pt x="2394712" y="0"/>
                  </a:moveTo>
                  <a:lnTo>
                    <a:pt x="208280" y="0"/>
                  </a:lnTo>
                  <a:lnTo>
                    <a:pt x="160525" y="5499"/>
                  </a:lnTo>
                  <a:lnTo>
                    <a:pt x="116686" y="21164"/>
                  </a:lnTo>
                  <a:lnTo>
                    <a:pt x="78013" y="45746"/>
                  </a:lnTo>
                  <a:lnTo>
                    <a:pt x="45758" y="77997"/>
                  </a:lnTo>
                  <a:lnTo>
                    <a:pt x="21170" y="116669"/>
                  </a:lnTo>
                  <a:lnTo>
                    <a:pt x="5501" y="160513"/>
                  </a:lnTo>
                  <a:lnTo>
                    <a:pt x="0" y="208279"/>
                  </a:lnTo>
                  <a:lnTo>
                    <a:pt x="0" y="1041399"/>
                  </a:lnTo>
                  <a:lnTo>
                    <a:pt x="5501" y="1089154"/>
                  </a:lnTo>
                  <a:lnTo>
                    <a:pt x="21170" y="1132993"/>
                  </a:lnTo>
                  <a:lnTo>
                    <a:pt x="45758" y="1171666"/>
                  </a:lnTo>
                  <a:lnTo>
                    <a:pt x="78013" y="1203921"/>
                  </a:lnTo>
                  <a:lnTo>
                    <a:pt x="116686" y="1228509"/>
                  </a:lnTo>
                  <a:lnTo>
                    <a:pt x="160525" y="1244178"/>
                  </a:lnTo>
                  <a:lnTo>
                    <a:pt x="208280" y="1249679"/>
                  </a:lnTo>
                  <a:lnTo>
                    <a:pt x="2394712" y="1249679"/>
                  </a:lnTo>
                  <a:lnTo>
                    <a:pt x="2442478" y="1244178"/>
                  </a:lnTo>
                  <a:lnTo>
                    <a:pt x="2486322" y="1228509"/>
                  </a:lnTo>
                  <a:lnTo>
                    <a:pt x="2524994" y="1203921"/>
                  </a:lnTo>
                  <a:lnTo>
                    <a:pt x="2557245" y="1171666"/>
                  </a:lnTo>
                  <a:lnTo>
                    <a:pt x="2581827" y="1132993"/>
                  </a:lnTo>
                  <a:lnTo>
                    <a:pt x="2597492" y="1089154"/>
                  </a:lnTo>
                  <a:lnTo>
                    <a:pt x="2602991" y="1041399"/>
                  </a:lnTo>
                  <a:lnTo>
                    <a:pt x="2602991" y="208279"/>
                  </a:lnTo>
                  <a:lnTo>
                    <a:pt x="2597492" y="160513"/>
                  </a:lnTo>
                  <a:lnTo>
                    <a:pt x="2581827" y="116669"/>
                  </a:lnTo>
                  <a:lnTo>
                    <a:pt x="2557245" y="77997"/>
                  </a:lnTo>
                  <a:lnTo>
                    <a:pt x="2524994" y="45746"/>
                  </a:lnTo>
                  <a:lnTo>
                    <a:pt x="2486322" y="21164"/>
                  </a:lnTo>
                  <a:lnTo>
                    <a:pt x="2442478" y="5499"/>
                  </a:lnTo>
                  <a:lnTo>
                    <a:pt x="2394712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914400" y="3665220"/>
              <a:ext cx="2603500" cy="1249680"/>
            </a:xfrm>
            <a:custGeom>
              <a:avLst/>
              <a:gdLst/>
              <a:ahLst/>
              <a:cxnLst/>
              <a:rect l="l" t="t" r="r" b="b"/>
              <a:pathLst>
                <a:path w="2603500" h="1249679">
                  <a:moveTo>
                    <a:pt x="0" y="208279"/>
                  </a:moveTo>
                  <a:lnTo>
                    <a:pt x="5501" y="160513"/>
                  </a:lnTo>
                  <a:lnTo>
                    <a:pt x="21170" y="116669"/>
                  </a:lnTo>
                  <a:lnTo>
                    <a:pt x="45758" y="77997"/>
                  </a:lnTo>
                  <a:lnTo>
                    <a:pt x="78013" y="45746"/>
                  </a:lnTo>
                  <a:lnTo>
                    <a:pt x="116686" y="21164"/>
                  </a:lnTo>
                  <a:lnTo>
                    <a:pt x="160525" y="5499"/>
                  </a:lnTo>
                  <a:lnTo>
                    <a:pt x="208280" y="0"/>
                  </a:lnTo>
                  <a:lnTo>
                    <a:pt x="2394712" y="0"/>
                  </a:lnTo>
                  <a:lnTo>
                    <a:pt x="2442478" y="5499"/>
                  </a:lnTo>
                  <a:lnTo>
                    <a:pt x="2486322" y="21164"/>
                  </a:lnTo>
                  <a:lnTo>
                    <a:pt x="2524994" y="45746"/>
                  </a:lnTo>
                  <a:lnTo>
                    <a:pt x="2557245" y="77997"/>
                  </a:lnTo>
                  <a:lnTo>
                    <a:pt x="2581827" y="116669"/>
                  </a:lnTo>
                  <a:lnTo>
                    <a:pt x="2597492" y="160513"/>
                  </a:lnTo>
                  <a:lnTo>
                    <a:pt x="2602991" y="208279"/>
                  </a:lnTo>
                  <a:lnTo>
                    <a:pt x="2602991" y="1041399"/>
                  </a:lnTo>
                  <a:lnTo>
                    <a:pt x="2597492" y="1089154"/>
                  </a:lnTo>
                  <a:lnTo>
                    <a:pt x="2581827" y="1132993"/>
                  </a:lnTo>
                  <a:lnTo>
                    <a:pt x="2557245" y="1171666"/>
                  </a:lnTo>
                  <a:lnTo>
                    <a:pt x="2524994" y="1203921"/>
                  </a:lnTo>
                  <a:lnTo>
                    <a:pt x="2486322" y="1228509"/>
                  </a:lnTo>
                  <a:lnTo>
                    <a:pt x="2442478" y="1244178"/>
                  </a:lnTo>
                  <a:lnTo>
                    <a:pt x="2394712" y="1249679"/>
                  </a:lnTo>
                  <a:lnTo>
                    <a:pt x="208280" y="1249679"/>
                  </a:lnTo>
                  <a:lnTo>
                    <a:pt x="160525" y="1244178"/>
                  </a:lnTo>
                  <a:lnTo>
                    <a:pt x="116686" y="1228509"/>
                  </a:lnTo>
                  <a:lnTo>
                    <a:pt x="78013" y="1203921"/>
                  </a:lnTo>
                  <a:lnTo>
                    <a:pt x="45758" y="1171666"/>
                  </a:lnTo>
                  <a:lnTo>
                    <a:pt x="21170" y="1132993"/>
                  </a:lnTo>
                  <a:lnTo>
                    <a:pt x="5501" y="1089154"/>
                  </a:lnTo>
                  <a:lnTo>
                    <a:pt x="0" y="1041399"/>
                  </a:lnTo>
                  <a:lnTo>
                    <a:pt x="0" y="208279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209547" y="3989019"/>
            <a:ext cx="2011045" cy="54864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290830">
              <a:lnSpc>
                <a:spcPts val="1960"/>
              </a:lnSpc>
              <a:spcBef>
                <a:spcPts val="330"/>
              </a:spcBef>
            </a:pPr>
            <a:r>
              <a:rPr sz="1800" b="1" dirty="0">
                <a:solidFill>
                  <a:srgbClr val="FFFFFF"/>
                </a:solidFill>
                <a:latin typeface="Palatino Linotype"/>
                <a:cs typeface="Palatino Linotype"/>
              </a:rPr>
              <a:t>Perkins</a:t>
            </a:r>
            <a:r>
              <a:rPr sz="1800" b="1" spc="-2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Palatino Linotype"/>
                <a:cs typeface="Palatino Linotype"/>
              </a:rPr>
              <a:t>Desk </a:t>
            </a:r>
            <a:r>
              <a:rPr sz="18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Audits/Monitoring</a:t>
            </a:r>
            <a:endParaRPr sz="1800">
              <a:latin typeface="Palatino Linotype"/>
              <a:cs typeface="Palatino Linotype"/>
            </a:endParaRPr>
          </a:p>
        </p:txBody>
      </p:sp>
      <p:grpSp>
        <p:nvGrp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6863" y="1941576"/>
            <a:ext cx="2628900" cy="1445260"/>
            <a:chOff x="816863" y="1941576"/>
            <a:chExt cx="2628900" cy="1445260"/>
          </a:xfrm>
        </p:grpSpPr>
        <p:sp>
          <p:nvSpPr>
            <p:cNvPr id="20" name="object 20" descr="Continuous Improvement - Implementation of findings, recommendations, and/or corrective action plans."/>
            <p:cNvSpPr/>
            <p:nvPr/>
          </p:nvSpPr>
          <p:spPr>
            <a:xfrm>
              <a:off x="829817" y="1954530"/>
              <a:ext cx="2603500" cy="1419225"/>
            </a:xfrm>
            <a:custGeom>
              <a:avLst/>
              <a:gdLst/>
              <a:ahLst/>
              <a:cxnLst/>
              <a:rect l="l" t="t" r="r" b="b"/>
              <a:pathLst>
                <a:path w="2603500" h="1419225">
                  <a:moveTo>
                    <a:pt x="2366518" y="0"/>
                  </a:moveTo>
                  <a:lnTo>
                    <a:pt x="236473" y="0"/>
                  </a:lnTo>
                  <a:lnTo>
                    <a:pt x="188818" y="4806"/>
                  </a:lnTo>
                  <a:lnTo>
                    <a:pt x="144430" y="18589"/>
                  </a:lnTo>
                  <a:lnTo>
                    <a:pt x="104262" y="40397"/>
                  </a:lnTo>
                  <a:lnTo>
                    <a:pt x="69264" y="69278"/>
                  </a:lnTo>
                  <a:lnTo>
                    <a:pt x="40387" y="104278"/>
                  </a:lnTo>
                  <a:lnTo>
                    <a:pt x="18584" y="144446"/>
                  </a:lnTo>
                  <a:lnTo>
                    <a:pt x="4804" y="188829"/>
                  </a:lnTo>
                  <a:lnTo>
                    <a:pt x="0" y="236474"/>
                  </a:lnTo>
                  <a:lnTo>
                    <a:pt x="0" y="1182370"/>
                  </a:lnTo>
                  <a:lnTo>
                    <a:pt x="4804" y="1230014"/>
                  </a:lnTo>
                  <a:lnTo>
                    <a:pt x="18584" y="1274397"/>
                  </a:lnTo>
                  <a:lnTo>
                    <a:pt x="40387" y="1314565"/>
                  </a:lnTo>
                  <a:lnTo>
                    <a:pt x="69264" y="1349565"/>
                  </a:lnTo>
                  <a:lnTo>
                    <a:pt x="104262" y="1378446"/>
                  </a:lnTo>
                  <a:lnTo>
                    <a:pt x="144430" y="1400254"/>
                  </a:lnTo>
                  <a:lnTo>
                    <a:pt x="188818" y="1414037"/>
                  </a:lnTo>
                  <a:lnTo>
                    <a:pt x="236473" y="1418844"/>
                  </a:lnTo>
                  <a:lnTo>
                    <a:pt x="2366518" y="1418844"/>
                  </a:lnTo>
                  <a:lnTo>
                    <a:pt x="2414162" y="1414037"/>
                  </a:lnTo>
                  <a:lnTo>
                    <a:pt x="2458545" y="1400254"/>
                  </a:lnTo>
                  <a:lnTo>
                    <a:pt x="2498713" y="1378446"/>
                  </a:lnTo>
                  <a:lnTo>
                    <a:pt x="2533713" y="1349565"/>
                  </a:lnTo>
                  <a:lnTo>
                    <a:pt x="2562594" y="1314565"/>
                  </a:lnTo>
                  <a:lnTo>
                    <a:pt x="2584402" y="1274397"/>
                  </a:lnTo>
                  <a:lnTo>
                    <a:pt x="2598185" y="1230014"/>
                  </a:lnTo>
                  <a:lnTo>
                    <a:pt x="2602992" y="1182370"/>
                  </a:lnTo>
                  <a:lnTo>
                    <a:pt x="2602992" y="236474"/>
                  </a:lnTo>
                  <a:lnTo>
                    <a:pt x="2598185" y="188829"/>
                  </a:lnTo>
                  <a:lnTo>
                    <a:pt x="2584402" y="144446"/>
                  </a:lnTo>
                  <a:lnTo>
                    <a:pt x="2562594" y="104278"/>
                  </a:lnTo>
                  <a:lnTo>
                    <a:pt x="2533713" y="69278"/>
                  </a:lnTo>
                  <a:lnTo>
                    <a:pt x="2498713" y="40397"/>
                  </a:lnTo>
                  <a:lnTo>
                    <a:pt x="2458545" y="18589"/>
                  </a:lnTo>
                  <a:lnTo>
                    <a:pt x="2414162" y="4806"/>
                  </a:lnTo>
                  <a:lnTo>
                    <a:pt x="2366518" y="0"/>
                  </a:lnTo>
                  <a:close/>
                </a:path>
              </a:pathLst>
            </a:custGeom>
            <a:solidFill>
              <a:srgbClr val="F79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29817" y="1954530"/>
              <a:ext cx="2603500" cy="1419225"/>
            </a:xfrm>
            <a:custGeom>
              <a:avLst/>
              <a:gdLst/>
              <a:ahLst/>
              <a:cxnLst/>
              <a:rect l="l" t="t" r="r" b="b"/>
              <a:pathLst>
                <a:path w="2603500" h="1419225">
                  <a:moveTo>
                    <a:pt x="0" y="236474"/>
                  </a:moveTo>
                  <a:lnTo>
                    <a:pt x="4804" y="188829"/>
                  </a:lnTo>
                  <a:lnTo>
                    <a:pt x="18584" y="144446"/>
                  </a:lnTo>
                  <a:lnTo>
                    <a:pt x="40387" y="104278"/>
                  </a:lnTo>
                  <a:lnTo>
                    <a:pt x="69264" y="69278"/>
                  </a:lnTo>
                  <a:lnTo>
                    <a:pt x="104262" y="40397"/>
                  </a:lnTo>
                  <a:lnTo>
                    <a:pt x="144430" y="18589"/>
                  </a:lnTo>
                  <a:lnTo>
                    <a:pt x="188818" y="4806"/>
                  </a:lnTo>
                  <a:lnTo>
                    <a:pt x="236473" y="0"/>
                  </a:lnTo>
                  <a:lnTo>
                    <a:pt x="2366518" y="0"/>
                  </a:lnTo>
                  <a:lnTo>
                    <a:pt x="2414162" y="4806"/>
                  </a:lnTo>
                  <a:lnTo>
                    <a:pt x="2458545" y="18589"/>
                  </a:lnTo>
                  <a:lnTo>
                    <a:pt x="2498713" y="40397"/>
                  </a:lnTo>
                  <a:lnTo>
                    <a:pt x="2533713" y="69278"/>
                  </a:lnTo>
                  <a:lnTo>
                    <a:pt x="2562594" y="104278"/>
                  </a:lnTo>
                  <a:lnTo>
                    <a:pt x="2584402" y="144446"/>
                  </a:lnTo>
                  <a:lnTo>
                    <a:pt x="2598185" y="188829"/>
                  </a:lnTo>
                  <a:lnTo>
                    <a:pt x="2602992" y="236474"/>
                  </a:lnTo>
                  <a:lnTo>
                    <a:pt x="2602992" y="1182370"/>
                  </a:lnTo>
                  <a:lnTo>
                    <a:pt x="2598185" y="1230014"/>
                  </a:lnTo>
                  <a:lnTo>
                    <a:pt x="2584402" y="1274397"/>
                  </a:lnTo>
                  <a:lnTo>
                    <a:pt x="2562594" y="1314565"/>
                  </a:lnTo>
                  <a:lnTo>
                    <a:pt x="2533713" y="1349565"/>
                  </a:lnTo>
                  <a:lnTo>
                    <a:pt x="2498713" y="1378446"/>
                  </a:lnTo>
                  <a:lnTo>
                    <a:pt x="2458545" y="1400254"/>
                  </a:lnTo>
                  <a:lnTo>
                    <a:pt x="2414162" y="1414037"/>
                  </a:lnTo>
                  <a:lnTo>
                    <a:pt x="2366518" y="1418844"/>
                  </a:lnTo>
                  <a:lnTo>
                    <a:pt x="236473" y="1418844"/>
                  </a:lnTo>
                  <a:lnTo>
                    <a:pt x="188818" y="1414037"/>
                  </a:lnTo>
                  <a:lnTo>
                    <a:pt x="144430" y="1400254"/>
                  </a:lnTo>
                  <a:lnTo>
                    <a:pt x="104262" y="1378446"/>
                  </a:lnTo>
                  <a:lnTo>
                    <a:pt x="69264" y="1349565"/>
                  </a:lnTo>
                  <a:lnTo>
                    <a:pt x="40387" y="1314565"/>
                  </a:lnTo>
                  <a:lnTo>
                    <a:pt x="18584" y="1274397"/>
                  </a:lnTo>
                  <a:lnTo>
                    <a:pt x="4804" y="1230014"/>
                  </a:lnTo>
                  <a:lnTo>
                    <a:pt x="0" y="1182370"/>
                  </a:lnTo>
                  <a:lnTo>
                    <a:pt x="0" y="23647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13561" y="2142892"/>
            <a:ext cx="2235835" cy="94551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4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Continuous</a:t>
            </a:r>
            <a:r>
              <a:rPr sz="1400" b="1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Improvement</a:t>
            </a:r>
            <a:endParaRPr sz="1400">
              <a:latin typeface="Palatino Linotype"/>
              <a:cs typeface="Palatino Linotype"/>
            </a:endParaRPr>
          </a:p>
          <a:p>
            <a:pPr marL="12065" marR="5080" algn="ctr">
              <a:lnSpc>
                <a:spcPct val="90400"/>
              </a:lnSpc>
              <a:spcBef>
                <a:spcPts val="585"/>
              </a:spcBef>
            </a:pPr>
            <a:r>
              <a:rPr sz="1400" dirty="0">
                <a:solidFill>
                  <a:srgbClr val="FFFFFF"/>
                </a:solidFill>
                <a:latin typeface="Palatino Linotype"/>
                <a:cs typeface="Palatino Linotype"/>
              </a:rPr>
              <a:t>Implementation</a:t>
            </a:r>
            <a:r>
              <a:rPr sz="1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400" dirty="0">
                <a:solidFill>
                  <a:srgbClr val="FFFFFF"/>
                </a:solidFill>
                <a:latin typeface="Palatino Linotype"/>
                <a:cs typeface="Palatino Linotype"/>
              </a:rPr>
              <a:t>of</a:t>
            </a:r>
            <a:r>
              <a:rPr sz="1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findings, </a:t>
            </a:r>
            <a:r>
              <a:rPr sz="1400" dirty="0">
                <a:solidFill>
                  <a:srgbClr val="FFFFFF"/>
                </a:solidFill>
                <a:latin typeface="Palatino Linotype"/>
                <a:cs typeface="Palatino Linotype"/>
              </a:rPr>
              <a:t>recommendations,</a:t>
            </a:r>
            <a:r>
              <a:rPr sz="1400" spc="-6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and/or </a:t>
            </a:r>
            <a:r>
              <a:rPr sz="1400" dirty="0">
                <a:solidFill>
                  <a:srgbClr val="FFFFFF"/>
                </a:solidFill>
                <a:latin typeface="Palatino Linotype"/>
                <a:cs typeface="Palatino Linotype"/>
              </a:rPr>
              <a:t>corrective action</a:t>
            </a:r>
            <a:r>
              <a:rPr sz="14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plans</a:t>
            </a:r>
            <a:endParaRPr sz="14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725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07745"/>
            <a:ext cx="7386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Palatino Linotype"/>
                <a:cs typeface="Palatino Linotype"/>
              </a:rPr>
              <a:t>Perkins</a:t>
            </a:r>
            <a:r>
              <a:rPr sz="2400" b="1" spc="-20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V</a:t>
            </a:r>
            <a:r>
              <a:rPr sz="2400" b="1" spc="-15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CTE Monitoring</a:t>
            </a:r>
            <a:r>
              <a:rPr sz="2400" b="1" spc="-10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Timeline</a:t>
            </a:r>
            <a:r>
              <a:rPr sz="2400" b="1" spc="-5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(Effective</a:t>
            </a:r>
            <a:r>
              <a:rPr sz="2400" b="1" spc="-15" dirty="0">
                <a:latin typeface="Palatino Linotype"/>
                <a:cs typeface="Palatino Linotype"/>
              </a:rPr>
              <a:t> </a:t>
            </a:r>
            <a:r>
              <a:rPr sz="2400" b="1" spc="-10" dirty="0">
                <a:latin typeface="Palatino Linotype"/>
                <a:cs typeface="Palatino Linotype"/>
              </a:rPr>
              <a:t>FY19)</a:t>
            </a:r>
            <a:endParaRPr sz="2400">
              <a:latin typeface="Palatino Linotype"/>
              <a:cs typeface="Palatino Linotype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3316" y="1269491"/>
            <a:ext cx="7832090" cy="3645535"/>
            <a:chOff x="373316" y="1269491"/>
            <a:chExt cx="7832090" cy="3645535"/>
          </a:xfrm>
        </p:grpSpPr>
        <p:sp>
          <p:nvSpPr>
            <p:cNvPr id="6" name="object 6"/>
            <p:cNvSpPr/>
            <p:nvPr/>
          </p:nvSpPr>
          <p:spPr>
            <a:xfrm>
              <a:off x="1014984" y="1269491"/>
              <a:ext cx="7190740" cy="3645535"/>
            </a:xfrm>
            <a:custGeom>
              <a:avLst/>
              <a:gdLst/>
              <a:ahLst/>
              <a:cxnLst/>
              <a:rect l="l" t="t" r="r" b="b"/>
              <a:pathLst>
                <a:path w="7190740" h="3645535">
                  <a:moveTo>
                    <a:pt x="5367528" y="0"/>
                  </a:moveTo>
                  <a:lnTo>
                    <a:pt x="5367528" y="911352"/>
                  </a:lnTo>
                  <a:lnTo>
                    <a:pt x="0" y="911352"/>
                  </a:lnTo>
                  <a:lnTo>
                    <a:pt x="0" y="2734056"/>
                  </a:lnTo>
                  <a:lnTo>
                    <a:pt x="5367528" y="2734056"/>
                  </a:lnTo>
                  <a:lnTo>
                    <a:pt x="5367528" y="3645408"/>
                  </a:lnTo>
                  <a:lnTo>
                    <a:pt x="7190232" y="1822704"/>
                  </a:lnTo>
                  <a:lnTo>
                    <a:pt x="5367528" y="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descr="Call for desk audit submissions (September)"/>
            <p:cNvSpPr/>
            <p:nvPr/>
          </p:nvSpPr>
          <p:spPr>
            <a:xfrm>
              <a:off x="386334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39" y="0"/>
                  </a:moveTo>
                  <a:lnTo>
                    <a:pt x="242823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20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20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3" y="1456944"/>
                  </a:lnTo>
                  <a:lnTo>
                    <a:pt x="1793239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39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6334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20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3" y="0"/>
                  </a:lnTo>
                  <a:lnTo>
                    <a:pt x="1793239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39" y="1456944"/>
                  </a:lnTo>
                  <a:lnTo>
                    <a:pt x="242823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20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76783" y="2394585"/>
            <a:ext cx="1749425" cy="132651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 indent="-2540" algn="ctr">
              <a:lnSpc>
                <a:spcPct val="90300"/>
              </a:lnSpc>
              <a:spcBef>
                <a:spcPts val="370"/>
              </a:spcBef>
            </a:pPr>
            <a:r>
              <a:rPr sz="2300" dirty="0">
                <a:solidFill>
                  <a:srgbClr val="FFFFFF"/>
                </a:solidFill>
                <a:latin typeface="Palatino Linotype"/>
                <a:cs typeface="Palatino Linotype"/>
              </a:rPr>
              <a:t>Call for</a:t>
            </a:r>
            <a:r>
              <a:rPr sz="23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desk </a:t>
            </a:r>
            <a:r>
              <a:rPr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audit submissions </a:t>
            </a:r>
            <a:r>
              <a:rPr sz="2300" dirty="0">
                <a:solidFill>
                  <a:srgbClr val="FFFFFF"/>
                </a:solidFill>
                <a:latin typeface="Palatino Linotype"/>
                <a:cs typeface="Palatino Linotype"/>
              </a:rPr>
              <a:t>(</a:t>
            </a:r>
            <a:r>
              <a:rPr lang="en-US" sz="2300" dirty="0">
                <a:solidFill>
                  <a:srgbClr val="FFFFFF"/>
                </a:solidFill>
                <a:latin typeface="Palatino Linotype"/>
                <a:cs typeface="Palatino Linotype"/>
              </a:rPr>
              <a:t>September</a:t>
            </a:r>
            <a:r>
              <a:rPr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2300" dirty="0">
              <a:latin typeface="Palatino Linotype"/>
              <a:cs typeface="Palatino Linotype"/>
            </a:endParaRPr>
          </a:p>
        </p:txBody>
      </p:sp>
      <p:grpSp>
        <p:nvGrpSpPr>
          <p:cNvPr id="10" name="object 10" descr="Desk audit submission deadline January 31st"/>
          <p:cNvGrpSpPr/>
          <p:nvPr/>
        </p:nvGrpSpPr>
        <p:grpSpPr>
          <a:xfrm>
            <a:off x="2511488" y="2351468"/>
            <a:ext cx="2062480" cy="1483360"/>
            <a:chOff x="2511488" y="2351468"/>
            <a:chExt cx="2062480" cy="1483360"/>
          </a:xfrm>
        </p:grpSpPr>
        <p:sp>
          <p:nvSpPr>
            <p:cNvPr id="11" name="object 11"/>
            <p:cNvSpPr/>
            <p:nvPr/>
          </p:nvSpPr>
          <p:spPr>
            <a:xfrm>
              <a:off x="2524506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40" y="0"/>
                  </a:moveTo>
                  <a:lnTo>
                    <a:pt x="242824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19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19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4" y="1456944"/>
                  </a:lnTo>
                  <a:lnTo>
                    <a:pt x="1793240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4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24506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19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4" y="0"/>
                  </a:lnTo>
                  <a:lnTo>
                    <a:pt x="1793240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40" y="1456944"/>
                  </a:lnTo>
                  <a:lnTo>
                    <a:pt x="242824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19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670048" y="2514980"/>
            <a:ext cx="1743710" cy="1093633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8100" marR="30480" indent="-2540" algn="ctr">
              <a:lnSpc>
                <a:spcPct val="90200"/>
              </a:lnSpc>
              <a:spcBef>
                <a:spcPts val="320"/>
              </a:spcBef>
            </a:pPr>
            <a:r>
              <a:rPr sz="1900" dirty="0">
                <a:solidFill>
                  <a:srgbClr val="FFFFFF"/>
                </a:solidFill>
                <a:latin typeface="Palatino Linotype"/>
                <a:cs typeface="Palatino Linotype"/>
              </a:rPr>
              <a:t>Desk</a:t>
            </a:r>
            <a:r>
              <a:rPr sz="1900" spc="-3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Audit Submission Deadline </a:t>
            </a:r>
            <a:r>
              <a:rPr sz="1900" dirty="0">
                <a:solidFill>
                  <a:srgbClr val="FFFFFF"/>
                </a:solidFill>
                <a:latin typeface="Palatino Linotype"/>
                <a:cs typeface="Palatino Linotype"/>
              </a:rPr>
              <a:t>(</a:t>
            </a:r>
            <a:r>
              <a:rPr lang="en-US" sz="1900" dirty="0">
                <a:solidFill>
                  <a:srgbClr val="FFFFFF"/>
                </a:solidFill>
                <a:latin typeface="Palatino Linotype"/>
                <a:cs typeface="Palatino Linotype"/>
              </a:rPr>
              <a:t>January</a:t>
            </a:r>
            <a:r>
              <a:rPr sz="1900" spc="-9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31</a:t>
            </a:r>
            <a:r>
              <a:rPr sz="1875" spc="-15" baseline="26666" dirty="0">
                <a:solidFill>
                  <a:srgbClr val="FFFFFF"/>
                </a:solidFill>
                <a:latin typeface="Palatino Linotype"/>
                <a:cs typeface="Palatino Linotype"/>
              </a:rPr>
              <a:t>st</a:t>
            </a:r>
            <a:r>
              <a:rPr sz="19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1900" dirty="0">
              <a:latin typeface="Palatino Linotype"/>
              <a:cs typeface="Palatino Linotype"/>
            </a:endParaRPr>
          </a:p>
        </p:txBody>
      </p:sp>
      <p:grpSp>
        <p:nvGrpSpPr>
          <p:cNvPr id="14" name="object 14" descr="Reviews (March - June)"/>
          <p:cNvGrpSpPr/>
          <p:nvPr/>
        </p:nvGrpSpPr>
        <p:grpSpPr>
          <a:xfrm>
            <a:off x="4648136" y="2351468"/>
            <a:ext cx="2062480" cy="1483360"/>
            <a:chOff x="4648136" y="2351468"/>
            <a:chExt cx="2062480" cy="1483360"/>
          </a:xfrm>
        </p:grpSpPr>
        <p:sp>
          <p:nvSpPr>
            <p:cNvPr id="15" name="object 15"/>
            <p:cNvSpPr/>
            <p:nvPr/>
          </p:nvSpPr>
          <p:spPr>
            <a:xfrm>
              <a:off x="4661153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40" y="0"/>
                  </a:moveTo>
                  <a:lnTo>
                    <a:pt x="242824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19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20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4" y="1456944"/>
                  </a:lnTo>
                  <a:lnTo>
                    <a:pt x="1793240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40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61153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19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4" y="0"/>
                  </a:lnTo>
                  <a:lnTo>
                    <a:pt x="1793240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40" y="1456944"/>
                  </a:lnTo>
                  <a:lnTo>
                    <a:pt x="242824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20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089652" y="2551887"/>
            <a:ext cx="1179830" cy="101155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Reviews </a:t>
            </a:r>
            <a:r>
              <a:rPr sz="2300" dirty="0">
                <a:solidFill>
                  <a:srgbClr val="FFFFFF"/>
                </a:solidFill>
                <a:latin typeface="Palatino Linotype"/>
                <a:cs typeface="Palatino Linotype"/>
              </a:rPr>
              <a:t>(March</a:t>
            </a:r>
            <a:r>
              <a:rPr sz="23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Palatino Linotype"/>
                <a:cs typeface="Palatino Linotype"/>
              </a:rPr>
              <a:t>– </a:t>
            </a:r>
            <a:r>
              <a:rPr lang="en-US" sz="23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June</a:t>
            </a:r>
            <a:r>
              <a:rPr sz="23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2300" dirty="0">
              <a:latin typeface="Palatino Linotype"/>
              <a:cs typeface="Palatino Linotype"/>
            </a:endParaRPr>
          </a:p>
        </p:txBody>
      </p:sp>
      <p:grpSp>
        <p:nvGrp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6371" y="2351532"/>
            <a:ext cx="2062480" cy="1483360"/>
            <a:chOff x="6786371" y="2351532"/>
            <a:chExt cx="2062480" cy="1483360"/>
          </a:xfrm>
        </p:grpSpPr>
        <p:sp>
          <p:nvSpPr>
            <p:cNvPr id="19" name="object 19" descr="Reports - July"/>
            <p:cNvSpPr/>
            <p:nvPr/>
          </p:nvSpPr>
          <p:spPr>
            <a:xfrm>
              <a:off x="6799325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40" y="0"/>
                  </a:moveTo>
                  <a:lnTo>
                    <a:pt x="242824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20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20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4" y="1456944"/>
                  </a:lnTo>
                  <a:lnTo>
                    <a:pt x="1793240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40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99325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20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4" y="0"/>
                  </a:lnTo>
                  <a:lnTo>
                    <a:pt x="1793240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40" y="1456944"/>
                  </a:lnTo>
                  <a:lnTo>
                    <a:pt x="242824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20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302500" y="2710052"/>
            <a:ext cx="1031875" cy="695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100"/>
              </a:spcBef>
            </a:pPr>
            <a:r>
              <a:rPr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Reports</a:t>
            </a:r>
            <a:endParaRPr sz="2300" dirty="0">
              <a:latin typeface="Palatino Linotype"/>
              <a:cs typeface="Palatino Linotype"/>
            </a:endParaRPr>
          </a:p>
          <a:p>
            <a:pPr marL="125095">
              <a:lnSpc>
                <a:spcPts val="2635"/>
              </a:lnSpc>
            </a:pPr>
            <a:r>
              <a:rPr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(</a:t>
            </a:r>
            <a:r>
              <a:rPr lang="en-US"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July</a:t>
            </a:r>
            <a:r>
              <a:rPr sz="23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23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725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6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07745"/>
            <a:ext cx="74714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Palatino Linotype"/>
                <a:cs typeface="Palatino Linotype"/>
              </a:rPr>
              <a:t>Perkins</a:t>
            </a:r>
            <a:r>
              <a:rPr sz="2400" b="1" spc="-20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V</a:t>
            </a:r>
            <a:r>
              <a:rPr sz="2400" b="1" spc="-15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CTE Monitoring</a:t>
            </a:r>
            <a:r>
              <a:rPr sz="2400" b="1" spc="-10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Timeline</a:t>
            </a:r>
            <a:r>
              <a:rPr sz="2400" b="1" spc="-5" dirty="0">
                <a:latin typeface="Palatino Linotype"/>
                <a:cs typeface="Palatino Linotype"/>
              </a:rPr>
              <a:t> </a:t>
            </a:r>
            <a:r>
              <a:rPr sz="2400" b="1" dirty="0">
                <a:latin typeface="Palatino Linotype"/>
                <a:cs typeface="Palatino Linotype"/>
              </a:rPr>
              <a:t>(Effective</a:t>
            </a:r>
            <a:r>
              <a:rPr sz="2400" b="1" spc="-15" dirty="0">
                <a:latin typeface="Palatino Linotype"/>
                <a:cs typeface="Palatino Linotype"/>
              </a:rPr>
              <a:t> </a:t>
            </a:r>
            <a:r>
              <a:rPr sz="2400" b="1" spc="-10" dirty="0">
                <a:latin typeface="Palatino Linotype"/>
                <a:cs typeface="Palatino Linotype"/>
              </a:rPr>
              <a:t>FY’19)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84652" y="1929841"/>
            <a:ext cx="1863089" cy="6680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7465" marR="30480" indent="2540" algn="ctr">
              <a:lnSpc>
                <a:spcPct val="90400"/>
              </a:lnSpc>
              <a:spcBef>
                <a:spcPts val="275"/>
              </a:spcBef>
            </a:pP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Desk</a:t>
            </a:r>
            <a:r>
              <a:rPr sz="15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Audit </a:t>
            </a: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Submission</a:t>
            </a:r>
            <a:r>
              <a:rPr sz="15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Deadline </a:t>
            </a: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(</a:t>
            </a:r>
            <a:r>
              <a:rPr lang="en-US" sz="1500" dirty="0">
                <a:solidFill>
                  <a:srgbClr val="FFFFFF"/>
                </a:solidFill>
                <a:latin typeface="Palatino Linotype"/>
                <a:cs typeface="Palatino Linotype"/>
              </a:rPr>
              <a:t>January </a:t>
            </a:r>
            <a:r>
              <a:rPr sz="15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31</a:t>
            </a:r>
            <a:r>
              <a:rPr sz="1500" spc="-30" baseline="25000" dirty="0">
                <a:solidFill>
                  <a:srgbClr val="FFFFFF"/>
                </a:solidFill>
                <a:latin typeface="Palatino Linotype"/>
                <a:cs typeface="Palatino Linotype"/>
              </a:rPr>
              <a:t>st</a:t>
            </a:r>
            <a:r>
              <a:rPr sz="15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1500" dirty="0">
              <a:latin typeface="Palatino Linotype"/>
              <a:cs typeface="Palatino Linotyp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405" y="3498181"/>
            <a:ext cx="8150860" cy="1120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400" spc="114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24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45" dirty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sz="24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latin typeface="Arial" panose="020B0604020202020204" pitchFamily="34" charset="0"/>
                <a:cs typeface="Arial" panose="020B0604020202020204" pitchFamily="34" charset="0"/>
              </a:rPr>
              <a:t>Postsecondary</a:t>
            </a:r>
            <a:r>
              <a:rPr sz="2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sz="2400" u="sng" spc="10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Community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College</a:t>
            </a:r>
            <a:r>
              <a:rPr sz="2400" u="sng" spc="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1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Perkins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Desk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Audit</a:t>
            </a:r>
            <a:r>
              <a:rPr sz="2400" u="sng" spc="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Form</a:t>
            </a:r>
            <a:r>
              <a:rPr sz="2400" spc="9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u="sng" spc="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Secondary</a:t>
            </a:r>
            <a:r>
              <a:rPr sz="2400" u="sng" spc="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2400" u="sng" spc="1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Perkins</a:t>
            </a:r>
            <a:r>
              <a:rPr sz="2400" u="sng" spc="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2400" u="sng" spc="1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Desk</a:t>
            </a:r>
            <a:r>
              <a:rPr sz="2400" u="sng" spc="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2400" u="sng" spc="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Audit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2400" u="sng" spc="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Form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44A2334-A5BE-41CE-8B3D-1CB8784A6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414619"/>
            <a:ext cx="8462455" cy="2033270"/>
            <a:chOff x="449516" y="1269491"/>
            <a:chExt cx="8462455" cy="2033270"/>
          </a:xfrm>
        </p:grpSpPr>
        <p:grpSp>
          <p:nvGrpSpPr>
            <p:cNvPr id="5" name="object 5"/>
            <p:cNvGrpSpPr/>
            <p:nvPr/>
          </p:nvGrpSpPr>
          <p:grpSpPr>
            <a:xfrm>
              <a:off x="449516" y="1269491"/>
              <a:ext cx="8389684" cy="2033270"/>
              <a:chOff x="449516" y="1269491"/>
              <a:chExt cx="7832090" cy="2033270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1091184" y="1269491"/>
                <a:ext cx="7190740" cy="2033270"/>
              </a:xfrm>
              <a:custGeom>
                <a:avLst/>
                <a:gdLst/>
                <a:ahLst/>
                <a:cxnLst/>
                <a:rect l="l" t="t" r="r" b="b"/>
                <a:pathLst>
                  <a:path w="7190740" h="2033270">
                    <a:moveTo>
                      <a:pt x="6173723" y="0"/>
                    </a:moveTo>
                    <a:lnTo>
                      <a:pt x="6173723" y="508254"/>
                    </a:lnTo>
                    <a:lnTo>
                      <a:pt x="0" y="508254"/>
                    </a:lnTo>
                    <a:lnTo>
                      <a:pt x="0" y="1524762"/>
                    </a:lnTo>
                    <a:lnTo>
                      <a:pt x="6173723" y="1524762"/>
                    </a:lnTo>
                    <a:lnTo>
                      <a:pt x="6173723" y="2033016"/>
                    </a:lnTo>
                    <a:lnTo>
                      <a:pt x="7190232" y="1016508"/>
                    </a:lnTo>
                    <a:lnTo>
                      <a:pt x="6173723" y="0"/>
                    </a:lnTo>
                    <a:close/>
                  </a:path>
                </a:pathLst>
              </a:custGeom>
              <a:solidFill>
                <a:srgbClr val="E7CFC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7" name="object 7" descr="Call for desk audit submissions - September"/>
              <p:cNvSpPr/>
              <p:nvPr/>
            </p:nvSpPr>
            <p:spPr>
              <a:xfrm>
                <a:off x="462534" y="1879854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7" y="0"/>
                    </a:moveTo>
                    <a:lnTo>
                      <a:pt x="135636" y="0"/>
                    </a:lnTo>
                    <a:lnTo>
                      <a:pt x="92766" y="6912"/>
                    </a:lnTo>
                    <a:lnTo>
                      <a:pt x="55533" y="26164"/>
                    </a:lnTo>
                    <a:lnTo>
                      <a:pt x="26171" y="55522"/>
                    </a:lnTo>
                    <a:lnTo>
                      <a:pt x="6915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5" y="721059"/>
                    </a:lnTo>
                    <a:lnTo>
                      <a:pt x="26171" y="758293"/>
                    </a:lnTo>
                    <a:lnTo>
                      <a:pt x="55533" y="787651"/>
                    </a:lnTo>
                    <a:lnTo>
                      <a:pt x="92766" y="806903"/>
                    </a:lnTo>
                    <a:lnTo>
                      <a:pt x="135636" y="813816"/>
                    </a:lnTo>
                    <a:lnTo>
                      <a:pt x="1900427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7" y="0"/>
                    </a:lnTo>
                    <a:close/>
                  </a:path>
                </a:pathLst>
              </a:custGeom>
              <a:solidFill>
                <a:srgbClr val="BE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462534" y="1879854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5" y="92756"/>
                    </a:lnTo>
                    <a:lnTo>
                      <a:pt x="26171" y="55522"/>
                    </a:lnTo>
                    <a:lnTo>
                      <a:pt x="55533" y="26164"/>
                    </a:lnTo>
                    <a:lnTo>
                      <a:pt x="92766" y="6912"/>
                    </a:lnTo>
                    <a:lnTo>
                      <a:pt x="135636" y="0"/>
                    </a:lnTo>
                    <a:lnTo>
                      <a:pt x="1900427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7" y="813816"/>
                    </a:lnTo>
                    <a:lnTo>
                      <a:pt x="135636" y="813816"/>
                    </a:lnTo>
                    <a:lnTo>
                      <a:pt x="92766" y="806903"/>
                    </a:lnTo>
                    <a:lnTo>
                      <a:pt x="55533" y="787651"/>
                    </a:lnTo>
                    <a:lnTo>
                      <a:pt x="26171" y="758293"/>
                    </a:lnTo>
                    <a:lnTo>
                      <a:pt x="6915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" name="object 9"/>
            <p:cNvSpPr txBox="1"/>
            <p:nvPr/>
          </p:nvSpPr>
          <p:spPr>
            <a:xfrm>
              <a:off x="632866" y="1908175"/>
              <a:ext cx="1692910" cy="700705"/>
            </a:xfrm>
            <a:prstGeom prst="rect">
              <a:avLst/>
            </a:prstGeom>
          </p:spPr>
          <p:txBody>
            <a:bodyPr vert="horz" wrap="square" lIns="0" tIns="35560" rIns="0" bIns="0" rtlCol="0">
              <a:spAutoFit/>
            </a:bodyPr>
            <a:lstStyle/>
            <a:p>
              <a:pPr marL="12065" marR="5080" algn="ctr">
                <a:lnSpc>
                  <a:spcPct val="90300"/>
                </a:lnSpc>
                <a:spcBef>
                  <a:spcPts val="280"/>
                </a:spcBef>
              </a:pPr>
              <a:r>
                <a:rPr sz="160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Call</a:t>
              </a:r>
              <a:r>
                <a:rPr sz="1600" spc="-35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 </a:t>
              </a:r>
              <a:r>
                <a:rPr sz="160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for</a:t>
              </a:r>
              <a:r>
                <a:rPr sz="1600" spc="-2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 </a:t>
              </a:r>
              <a:r>
                <a:rPr sz="160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desk</a:t>
              </a:r>
              <a:r>
                <a:rPr sz="1600" spc="-35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 </a:t>
              </a:r>
              <a:r>
                <a:rPr sz="1600" spc="-1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audit submissions</a:t>
              </a:r>
              <a:r>
                <a:rPr sz="1600" spc="5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 </a:t>
              </a:r>
              <a:r>
                <a:rPr sz="1600" spc="-1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(</a:t>
              </a:r>
              <a:r>
                <a:rPr lang="en-US" sz="1600" spc="-1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September</a:t>
              </a:r>
              <a:r>
                <a:rPr sz="1600" spc="-10" dirty="0">
                  <a:solidFill>
                    <a:srgbClr val="FFFFFF"/>
                  </a:solidFill>
                  <a:latin typeface="Palatino Linotype"/>
                  <a:cs typeface="Palatino Linotype"/>
                </a:rPr>
                <a:t>)</a:t>
              </a:r>
              <a:endParaRPr sz="1600" dirty="0">
                <a:latin typeface="Palatino Linotype"/>
                <a:cs typeface="Palatino Linotype"/>
              </a:endParaRPr>
            </a:p>
          </p:txBody>
        </p:sp>
        <p:grpSp>
          <p:nvGrpSpPr>
            <p:cNvPr id="10" name="object 10"/>
            <p:cNvGrpSpPr/>
            <p:nvPr/>
          </p:nvGrpSpPr>
          <p:grpSpPr>
            <a:xfrm>
              <a:off x="2600706" y="1879853"/>
              <a:ext cx="2036445" cy="814069"/>
              <a:chOff x="2600706" y="1879853"/>
              <a:chExt cx="2036445" cy="814069"/>
            </a:xfrm>
          </p:grpSpPr>
          <p:sp>
            <p:nvSpPr>
              <p:cNvPr id="11" name="object 1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60070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8" y="0"/>
                    </a:moveTo>
                    <a:lnTo>
                      <a:pt x="135636" y="0"/>
                    </a:lnTo>
                    <a:lnTo>
                      <a:pt x="92756" y="6912"/>
                    </a:lnTo>
                    <a:lnTo>
                      <a:pt x="55522" y="26164"/>
                    </a:lnTo>
                    <a:lnTo>
                      <a:pt x="26164" y="55522"/>
                    </a:lnTo>
                    <a:lnTo>
                      <a:pt x="6912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2" y="721059"/>
                    </a:lnTo>
                    <a:lnTo>
                      <a:pt x="26164" y="758293"/>
                    </a:lnTo>
                    <a:lnTo>
                      <a:pt x="55522" y="787651"/>
                    </a:lnTo>
                    <a:lnTo>
                      <a:pt x="92756" y="806903"/>
                    </a:lnTo>
                    <a:lnTo>
                      <a:pt x="135636" y="813816"/>
                    </a:lnTo>
                    <a:lnTo>
                      <a:pt x="1900428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8" y="0"/>
                    </a:lnTo>
                    <a:close/>
                  </a:path>
                </a:pathLst>
              </a:custGeom>
              <a:solidFill>
                <a:srgbClr val="9BBA5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260070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2" y="92756"/>
                    </a:lnTo>
                    <a:lnTo>
                      <a:pt x="26164" y="55522"/>
                    </a:lnTo>
                    <a:lnTo>
                      <a:pt x="55522" y="26164"/>
                    </a:lnTo>
                    <a:lnTo>
                      <a:pt x="92756" y="6912"/>
                    </a:lnTo>
                    <a:lnTo>
                      <a:pt x="135636" y="0"/>
                    </a:lnTo>
                    <a:lnTo>
                      <a:pt x="1900428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8" y="813816"/>
                    </a:lnTo>
                    <a:lnTo>
                      <a:pt x="135636" y="813816"/>
                    </a:lnTo>
                    <a:lnTo>
                      <a:pt x="92756" y="806903"/>
                    </a:lnTo>
                    <a:lnTo>
                      <a:pt x="55522" y="787651"/>
                    </a:lnTo>
                    <a:lnTo>
                      <a:pt x="26164" y="758293"/>
                    </a:lnTo>
                    <a:lnTo>
                      <a:pt x="6912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4" name="object 14"/>
            <p:cNvGrpSpPr/>
            <p:nvPr/>
          </p:nvGrpSpPr>
          <p:grpSpPr>
            <a:xfrm>
              <a:off x="4737353" y="1879853"/>
              <a:ext cx="4174618" cy="814069"/>
              <a:chOff x="4737353" y="1879853"/>
              <a:chExt cx="4174618" cy="814069"/>
            </a:xfrm>
          </p:grpSpPr>
          <p:sp>
            <p:nvSpPr>
              <p:cNvPr id="15" name="object 1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737353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7" y="0"/>
                    </a:moveTo>
                    <a:lnTo>
                      <a:pt x="135636" y="0"/>
                    </a:lnTo>
                    <a:lnTo>
                      <a:pt x="92756" y="6912"/>
                    </a:lnTo>
                    <a:lnTo>
                      <a:pt x="55522" y="26164"/>
                    </a:lnTo>
                    <a:lnTo>
                      <a:pt x="26164" y="55522"/>
                    </a:lnTo>
                    <a:lnTo>
                      <a:pt x="6912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2" y="721059"/>
                    </a:lnTo>
                    <a:lnTo>
                      <a:pt x="26164" y="758293"/>
                    </a:lnTo>
                    <a:lnTo>
                      <a:pt x="55522" y="787651"/>
                    </a:lnTo>
                    <a:lnTo>
                      <a:pt x="92756" y="806903"/>
                    </a:lnTo>
                    <a:lnTo>
                      <a:pt x="135636" y="813816"/>
                    </a:lnTo>
                    <a:lnTo>
                      <a:pt x="1900427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7" y="0"/>
                    </a:lnTo>
                    <a:close/>
                  </a:path>
                </a:pathLst>
              </a:custGeom>
              <a:solidFill>
                <a:srgbClr val="8063A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4737353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2" y="92756"/>
                    </a:lnTo>
                    <a:lnTo>
                      <a:pt x="26164" y="55522"/>
                    </a:lnTo>
                    <a:lnTo>
                      <a:pt x="55522" y="26164"/>
                    </a:lnTo>
                    <a:lnTo>
                      <a:pt x="92756" y="6912"/>
                    </a:lnTo>
                    <a:lnTo>
                      <a:pt x="135636" y="0"/>
                    </a:lnTo>
                    <a:lnTo>
                      <a:pt x="1900427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7" y="813816"/>
                    </a:lnTo>
                    <a:lnTo>
                      <a:pt x="135636" y="813816"/>
                    </a:lnTo>
                    <a:lnTo>
                      <a:pt x="92756" y="806903"/>
                    </a:lnTo>
                    <a:lnTo>
                      <a:pt x="55522" y="787651"/>
                    </a:lnTo>
                    <a:lnTo>
                      <a:pt x="26164" y="758293"/>
                    </a:lnTo>
                    <a:lnTo>
                      <a:pt x="6912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87552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7" y="0"/>
                    </a:moveTo>
                    <a:lnTo>
                      <a:pt x="135635" y="0"/>
                    </a:lnTo>
                    <a:lnTo>
                      <a:pt x="92756" y="6912"/>
                    </a:lnTo>
                    <a:lnTo>
                      <a:pt x="55522" y="26164"/>
                    </a:lnTo>
                    <a:lnTo>
                      <a:pt x="26164" y="55522"/>
                    </a:lnTo>
                    <a:lnTo>
                      <a:pt x="6912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2" y="721059"/>
                    </a:lnTo>
                    <a:lnTo>
                      <a:pt x="26164" y="758293"/>
                    </a:lnTo>
                    <a:lnTo>
                      <a:pt x="55522" y="787651"/>
                    </a:lnTo>
                    <a:lnTo>
                      <a:pt x="92756" y="806903"/>
                    </a:lnTo>
                    <a:lnTo>
                      <a:pt x="135635" y="813816"/>
                    </a:lnTo>
                    <a:lnTo>
                      <a:pt x="1900427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7" y="0"/>
                    </a:lnTo>
                    <a:close/>
                  </a:path>
                </a:pathLst>
              </a:custGeom>
              <a:solidFill>
                <a:srgbClr val="48ACC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687552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2" y="92756"/>
                    </a:lnTo>
                    <a:lnTo>
                      <a:pt x="26164" y="55522"/>
                    </a:lnTo>
                    <a:lnTo>
                      <a:pt x="55522" y="26164"/>
                    </a:lnTo>
                    <a:lnTo>
                      <a:pt x="92756" y="6912"/>
                    </a:lnTo>
                    <a:lnTo>
                      <a:pt x="135635" y="0"/>
                    </a:lnTo>
                    <a:lnTo>
                      <a:pt x="1900427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7" y="813816"/>
                    </a:lnTo>
                    <a:lnTo>
                      <a:pt x="135635" y="813816"/>
                    </a:lnTo>
                    <a:lnTo>
                      <a:pt x="92756" y="806903"/>
                    </a:lnTo>
                    <a:lnTo>
                      <a:pt x="55522" y="787651"/>
                    </a:lnTo>
                    <a:lnTo>
                      <a:pt x="26164" y="758293"/>
                    </a:lnTo>
                    <a:lnTo>
                      <a:pt x="6912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8CDE1F5-CCFA-49ED-9CB0-6878A667ECA4}"/>
                </a:ext>
              </a:extLst>
            </p:cNvPr>
            <p:cNvSpPr/>
            <p:nvPr/>
          </p:nvSpPr>
          <p:spPr>
            <a:xfrm>
              <a:off x="5653944" y="1950120"/>
              <a:ext cx="203261" cy="344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2700" marR="5080" indent="635" algn="ctr">
                <a:lnSpc>
                  <a:spcPct val="90500"/>
                </a:lnSpc>
                <a:spcBef>
                  <a:spcPts val="365"/>
                </a:spcBef>
              </a:pPr>
              <a:endParaRPr lang="en-US" sz="1800" spc="-10" dirty="0">
                <a:solidFill>
                  <a:srgbClr val="FFFFFF"/>
                </a:solidFill>
                <a:latin typeface="Palatino Linotype"/>
                <a:cs typeface="Palatino Linotype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725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7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972802"/>
            <a:ext cx="8475345" cy="1586865"/>
            <a:chOff x="373379" y="1207008"/>
            <a:chExt cx="8475345" cy="1586865"/>
          </a:xfrm>
        </p:grpSpPr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14984" y="1207008"/>
              <a:ext cx="7190740" cy="1586865"/>
            </a:xfrm>
            <a:custGeom>
              <a:avLst/>
              <a:gdLst/>
              <a:ahLst/>
              <a:cxnLst/>
              <a:rect l="l" t="t" r="r" b="b"/>
              <a:pathLst>
                <a:path w="7190740" h="1586864">
                  <a:moveTo>
                    <a:pt x="6396990" y="0"/>
                  </a:moveTo>
                  <a:lnTo>
                    <a:pt x="6396990" y="396620"/>
                  </a:lnTo>
                  <a:lnTo>
                    <a:pt x="0" y="396620"/>
                  </a:lnTo>
                  <a:lnTo>
                    <a:pt x="0" y="1189862"/>
                  </a:lnTo>
                  <a:lnTo>
                    <a:pt x="6396990" y="1189862"/>
                  </a:lnTo>
                  <a:lnTo>
                    <a:pt x="6396990" y="1586483"/>
                  </a:lnTo>
                  <a:lnTo>
                    <a:pt x="7190232" y="793241"/>
                  </a:lnTo>
                  <a:lnTo>
                    <a:pt x="6396990" y="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633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6" y="0"/>
                  </a:moveTo>
                  <a:lnTo>
                    <a:pt x="105917" y="0"/>
                  </a:lnTo>
                  <a:lnTo>
                    <a:pt x="64690" y="8316"/>
                  </a:lnTo>
                  <a:lnTo>
                    <a:pt x="31022" y="31003"/>
                  </a:lnTo>
                  <a:lnTo>
                    <a:pt x="8323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23" y="570839"/>
                  </a:lnTo>
                  <a:lnTo>
                    <a:pt x="31022" y="604504"/>
                  </a:lnTo>
                  <a:lnTo>
                    <a:pt x="64690" y="627191"/>
                  </a:lnTo>
                  <a:lnTo>
                    <a:pt x="105917" y="635507"/>
                  </a:lnTo>
                  <a:lnTo>
                    <a:pt x="1930146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6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633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23" y="64668"/>
                  </a:lnTo>
                  <a:lnTo>
                    <a:pt x="31022" y="31003"/>
                  </a:lnTo>
                  <a:lnTo>
                    <a:pt x="64690" y="8316"/>
                  </a:lnTo>
                  <a:lnTo>
                    <a:pt x="105917" y="0"/>
                  </a:lnTo>
                  <a:lnTo>
                    <a:pt x="1930146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6" y="635507"/>
                  </a:lnTo>
                  <a:lnTo>
                    <a:pt x="105917" y="635507"/>
                  </a:lnTo>
                  <a:lnTo>
                    <a:pt x="64690" y="627191"/>
                  </a:lnTo>
                  <a:lnTo>
                    <a:pt x="31022" y="604504"/>
                  </a:lnTo>
                  <a:lnTo>
                    <a:pt x="8323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52450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5" y="0"/>
                  </a:moveTo>
                  <a:lnTo>
                    <a:pt x="105918" y="0"/>
                  </a:lnTo>
                  <a:lnTo>
                    <a:pt x="64668" y="8316"/>
                  </a:lnTo>
                  <a:lnTo>
                    <a:pt x="31003" y="31003"/>
                  </a:lnTo>
                  <a:lnTo>
                    <a:pt x="8316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16" y="570839"/>
                  </a:lnTo>
                  <a:lnTo>
                    <a:pt x="31003" y="604504"/>
                  </a:lnTo>
                  <a:lnTo>
                    <a:pt x="64668" y="627191"/>
                  </a:lnTo>
                  <a:lnTo>
                    <a:pt x="105918" y="635507"/>
                  </a:lnTo>
                  <a:lnTo>
                    <a:pt x="1930145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5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2450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16" y="64668"/>
                  </a:lnTo>
                  <a:lnTo>
                    <a:pt x="31003" y="31003"/>
                  </a:lnTo>
                  <a:lnTo>
                    <a:pt x="64668" y="8316"/>
                  </a:lnTo>
                  <a:lnTo>
                    <a:pt x="105918" y="0"/>
                  </a:lnTo>
                  <a:lnTo>
                    <a:pt x="1930145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5" y="635507"/>
                  </a:lnTo>
                  <a:lnTo>
                    <a:pt x="105918" y="635507"/>
                  </a:lnTo>
                  <a:lnTo>
                    <a:pt x="64668" y="627191"/>
                  </a:lnTo>
                  <a:lnTo>
                    <a:pt x="31003" y="604504"/>
                  </a:lnTo>
                  <a:lnTo>
                    <a:pt x="8316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 descr="Reviews - March through June"/>
            <p:cNvSpPr/>
            <p:nvPr/>
          </p:nvSpPr>
          <p:spPr>
            <a:xfrm>
              <a:off x="466115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6" y="0"/>
                  </a:moveTo>
                  <a:lnTo>
                    <a:pt x="105918" y="0"/>
                  </a:lnTo>
                  <a:lnTo>
                    <a:pt x="64668" y="8316"/>
                  </a:lnTo>
                  <a:lnTo>
                    <a:pt x="31003" y="31003"/>
                  </a:lnTo>
                  <a:lnTo>
                    <a:pt x="8316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16" y="570839"/>
                  </a:lnTo>
                  <a:lnTo>
                    <a:pt x="31003" y="604504"/>
                  </a:lnTo>
                  <a:lnTo>
                    <a:pt x="64668" y="627191"/>
                  </a:lnTo>
                  <a:lnTo>
                    <a:pt x="105918" y="635507"/>
                  </a:lnTo>
                  <a:lnTo>
                    <a:pt x="1930146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6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66115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16" y="64668"/>
                  </a:lnTo>
                  <a:lnTo>
                    <a:pt x="31003" y="31003"/>
                  </a:lnTo>
                  <a:lnTo>
                    <a:pt x="64668" y="8316"/>
                  </a:lnTo>
                  <a:lnTo>
                    <a:pt x="105918" y="0"/>
                  </a:lnTo>
                  <a:lnTo>
                    <a:pt x="1930146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6" y="635507"/>
                  </a:lnTo>
                  <a:lnTo>
                    <a:pt x="105918" y="635507"/>
                  </a:lnTo>
                  <a:lnTo>
                    <a:pt x="64668" y="627191"/>
                  </a:lnTo>
                  <a:lnTo>
                    <a:pt x="31003" y="604504"/>
                  </a:lnTo>
                  <a:lnTo>
                    <a:pt x="8316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79932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6" y="0"/>
                  </a:moveTo>
                  <a:lnTo>
                    <a:pt x="105918" y="0"/>
                  </a:lnTo>
                  <a:lnTo>
                    <a:pt x="64668" y="8316"/>
                  </a:lnTo>
                  <a:lnTo>
                    <a:pt x="31003" y="31003"/>
                  </a:lnTo>
                  <a:lnTo>
                    <a:pt x="8316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16" y="570839"/>
                  </a:lnTo>
                  <a:lnTo>
                    <a:pt x="31003" y="604504"/>
                  </a:lnTo>
                  <a:lnTo>
                    <a:pt x="64668" y="627191"/>
                  </a:lnTo>
                  <a:lnTo>
                    <a:pt x="105918" y="635507"/>
                  </a:lnTo>
                  <a:lnTo>
                    <a:pt x="1930146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6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9932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16" y="64668"/>
                  </a:lnTo>
                  <a:lnTo>
                    <a:pt x="31003" y="31003"/>
                  </a:lnTo>
                  <a:lnTo>
                    <a:pt x="64668" y="8316"/>
                  </a:lnTo>
                  <a:lnTo>
                    <a:pt x="105918" y="0"/>
                  </a:lnTo>
                  <a:lnTo>
                    <a:pt x="1930146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6" y="635507"/>
                  </a:lnTo>
                  <a:lnTo>
                    <a:pt x="105918" y="635507"/>
                  </a:lnTo>
                  <a:lnTo>
                    <a:pt x="64668" y="627191"/>
                  </a:lnTo>
                  <a:lnTo>
                    <a:pt x="31003" y="604504"/>
                  </a:lnTo>
                  <a:lnTo>
                    <a:pt x="8316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53453" y="2266950"/>
            <a:ext cx="8610600" cy="2839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Palatino Linotype"/>
                <a:cs typeface="Palatino Linotype"/>
              </a:rPr>
              <a:t>Perkins</a:t>
            </a:r>
            <a:r>
              <a:rPr sz="2000" b="1" spc="-35" dirty="0">
                <a:latin typeface="Palatino Linotype"/>
                <a:cs typeface="Palatino Linotype"/>
              </a:rPr>
              <a:t> </a:t>
            </a:r>
            <a:r>
              <a:rPr sz="2000" b="1" dirty="0">
                <a:latin typeface="Palatino Linotype"/>
                <a:cs typeface="Palatino Linotype"/>
              </a:rPr>
              <a:t>V</a:t>
            </a:r>
            <a:r>
              <a:rPr sz="2000" b="1" spc="-20" dirty="0">
                <a:latin typeface="Palatino Linotype"/>
                <a:cs typeface="Palatino Linotype"/>
              </a:rPr>
              <a:t> </a:t>
            </a:r>
            <a:r>
              <a:rPr sz="2000" b="1" dirty="0">
                <a:latin typeface="Palatino Linotype"/>
                <a:cs typeface="Palatino Linotype"/>
              </a:rPr>
              <a:t>CTE</a:t>
            </a:r>
            <a:r>
              <a:rPr sz="2000" b="1" spc="-5" dirty="0">
                <a:latin typeface="Palatino Linotype"/>
                <a:cs typeface="Palatino Linotype"/>
              </a:rPr>
              <a:t> </a:t>
            </a:r>
            <a:r>
              <a:rPr sz="2000" b="1" dirty="0">
                <a:latin typeface="Palatino Linotype"/>
                <a:cs typeface="Palatino Linotype"/>
              </a:rPr>
              <a:t>Monitoring</a:t>
            </a:r>
            <a:r>
              <a:rPr sz="2000" b="1" spc="-40" dirty="0">
                <a:latin typeface="Palatino Linotype"/>
                <a:cs typeface="Palatino Linotype"/>
              </a:rPr>
              <a:t> </a:t>
            </a:r>
            <a:r>
              <a:rPr sz="2000" b="1" dirty="0">
                <a:latin typeface="Palatino Linotype"/>
                <a:cs typeface="Palatino Linotype"/>
              </a:rPr>
              <a:t>Timeline</a:t>
            </a:r>
            <a:r>
              <a:rPr sz="2000" b="1" spc="-45" dirty="0">
                <a:latin typeface="Palatino Linotype"/>
                <a:cs typeface="Palatino Linotype"/>
              </a:rPr>
              <a:t> </a:t>
            </a:r>
            <a:r>
              <a:rPr sz="2000" b="1" dirty="0">
                <a:latin typeface="Palatino Linotype"/>
                <a:cs typeface="Palatino Linotype"/>
              </a:rPr>
              <a:t>(Effective</a:t>
            </a:r>
            <a:r>
              <a:rPr sz="2000" b="1" spc="-40" dirty="0">
                <a:latin typeface="Palatino Linotype"/>
                <a:cs typeface="Palatino Linotype"/>
              </a:rPr>
              <a:t> </a:t>
            </a:r>
            <a:r>
              <a:rPr sz="2000" b="1" spc="-10" dirty="0">
                <a:latin typeface="Palatino Linotype"/>
                <a:cs typeface="Palatino Linotype"/>
              </a:rPr>
              <a:t>FY19)</a:t>
            </a:r>
            <a:endParaRPr sz="2000" dirty="0">
              <a:latin typeface="Palatino Linotype"/>
              <a:cs typeface="Palatino Linotype"/>
            </a:endParaRPr>
          </a:p>
          <a:p>
            <a:pPr marL="12065" lvl="2">
              <a:spcBef>
                <a:spcPts val="1425"/>
              </a:spcBef>
              <a:tabLst>
                <a:tab pos="329565" algn="l"/>
                <a:tab pos="330200" algn="l"/>
              </a:tabLst>
            </a:pPr>
            <a:r>
              <a:rPr lang="en-US" sz="1600" spc="85" dirty="0">
                <a:latin typeface="Arial" panose="020B0604020202020204" pitchFamily="34" charset="0"/>
                <a:cs typeface="Arial" panose="020B0604020202020204" pitchFamily="34" charset="0"/>
              </a:rPr>
              <a:t>	Re</a:t>
            </a:r>
            <a:r>
              <a:rPr sz="1600" spc="85" dirty="0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sz="16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(March</a:t>
            </a:r>
            <a:r>
              <a:rPr sz="16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600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170" dirty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600" spc="60" dirty="0">
                <a:latin typeface="Arial" panose="020B0604020202020204" pitchFamily="34" charset="0"/>
                <a:cs typeface="Arial" panose="020B0604020202020204" pitchFamily="34" charset="0"/>
              </a:rPr>
              <a:t>IowaGrants</a:t>
            </a:r>
            <a:r>
              <a:rPr sz="16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sz="16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70" dirty="0">
                <a:latin typeface="Arial" panose="020B0604020202020204" pitchFamily="34" charset="0"/>
                <a:cs typeface="Arial" panose="020B0604020202020204" pitchFamily="34" charset="0"/>
              </a:rPr>
              <a:t>(back</a:t>
            </a:r>
            <a:r>
              <a:rPr sz="1600" spc="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6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sz="16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100" dirty="0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sz="16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audit)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Budgets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Claims</a:t>
            </a:r>
            <a:r>
              <a:rPr sz="1400" spc="2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(executive</a:t>
            </a:r>
            <a:r>
              <a:rPr sz="1400" spc="2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assurances,</a:t>
            </a:r>
            <a:r>
              <a:rPr sz="1400" spc="3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templates)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>
              <a:spcBef>
                <a:spcPts val="5"/>
              </a:spcBef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CLNAs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600" spc="65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sz="16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16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60" dirty="0">
                <a:latin typeface="Arial" panose="020B0604020202020204" pitchFamily="34" charset="0"/>
                <a:cs typeface="Arial" panose="020B0604020202020204" pitchFamily="34" charset="0"/>
              </a:rPr>
              <a:t>Bureau</a:t>
            </a:r>
            <a:r>
              <a:rPr sz="16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95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sz="16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  <a:r>
              <a:rPr sz="16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70" dirty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sz="16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(inventory</a:t>
            </a:r>
            <a:r>
              <a:rPr sz="1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50" dirty="0">
                <a:latin typeface="Arial" panose="020B0604020202020204" pitchFamily="34" charset="0"/>
                <a:cs typeface="Arial" panose="020B0604020202020204" pitchFamily="34" charset="0"/>
              </a:rPr>
              <a:t>lists</a:t>
            </a:r>
            <a:r>
              <a:rPr sz="16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7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notes)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600" spc="155" dirty="0">
                <a:latin typeface="Arial" panose="020B0604020202020204" pitchFamily="34" charset="0"/>
                <a:cs typeface="Arial" panose="020B0604020202020204" pitchFamily="34" charset="0"/>
              </a:rPr>
              <a:t>Job </a:t>
            </a:r>
            <a:r>
              <a:rPr sz="1600" spc="60" dirty="0">
                <a:latin typeface="Arial" panose="020B0604020202020204" pitchFamily="34" charset="0"/>
                <a:cs typeface="Arial" panose="020B0604020202020204" pitchFamily="34" charset="0"/>
              </a:rPr>
              <a:t>descriptions,</a:t>
            </a:r>
            <a:r>
              <a:rPr sz="16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6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600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sz="16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(if</a:t>
            </a:r>
            <a:r>
              <a:rPr sz="16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applicable)*</a:t>
            </a:r>
            <a:r>
              <a:rPr sz="1600" i="1" dirty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1600" i="1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spc="7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i="1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sz="1600" i="1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spc="50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600" spc="75" dirty="0">
                <a:latin typeface="Arial" panose="020B0604020202020204" pitchFamily="34" charset="0"/>
                <a:cs typeface="Arial" panose="020B0604020202020204" pitchFamily="34" charset="0"/>
              </a:rPr>
              <a:t>Beginning</a:t>
            </a:r>
            <a:r>
              <a:rPr sz="16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125" dirty="0">
                <a:latin typeface="Arial" panose="020B0604020202020204" pitchFamily="34" charset="0"/>
                <a:cs typeface="Arial" panose="020B0604020202020204" pitchFamily="34" charset="0"/>
              </a:rPr>
              <a:t>AY20-</a:t>
            </a:r>
            <a:r>
              <a:rPr sz="1600" spc="55" dirty="0">
                <a:latin typeface="Arial" panose="020B0604020202020204" pitchFamily="34" charset="0"/>
                <a:cs typeface="Arial" panose="020B0604020202020204" pitchFamily="34" charset="0"/>
              </a:rPr>
              <a:t>21,</a:t>
            </a:r>
            <a:r>
              <a:rPr sz="16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50" dirty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sz="1600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35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04F85F-E688-4AFE-A17B-8A313D44B6C5}"/>
              </a:ext>
            </a:extLst>
          </p:cNvPr>
          <p:cNvSpPr/>
          <p:nvPr/>
        </p:nvSpPr>
        <p:spPr>
          <a:xfrm>
            <a:off x="4694175" y="1436946"/>
            <a:ext cx="2133600" cy="647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lang="en-US" sz="18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Reviews </a:t>
            </a:r>
          </a:p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lang="en-US" sz="1800" dirty="0">
                <a:solidFill>
                  <a:srgbClr val="FFFFFF"/>
                </a:solidFill>
                <a:latin typeface="Palatino Linotype"/>
                <a:cs typeface="Palatino Linotype"/>
              </a:rPr>
              <a:t>(March</a:t>
            </a:r>
            <a:r>
              <a:rPr lang="en-US" sz="18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1800" spc="-50" dirty="0">
                <a:solidFill>
                  <a:srgbClr val="FFFFFF"/>
                </a:solidFill>
                <a:latin typeface="Palatino Linotype"/>
                <a:cs typeface="Palatino Linotype"/>
              </a:rPr>
              <a:t>– </a:t>
            </a:r>
            <a:r>
              <a:rPr lang="en-US" sz="18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June)</a:t>
            </a:r>
            <a:endParaRPr lang="en-US" sz="18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93449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725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8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895350"/>
            <a:ext cx="8458200" cy="39760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Effort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" indent="-305435" algn="just">
              <a:lnSpc>
                <a:spcPct val="100000"/>
              </a:lnSpc>
              <a:spcBef>
                <a:spcPts val="35"/>
              </a:spcBef>
              <a:buSzPct val="85714"/>
              <a:buChar char="●"/>
              <a:tabLst>
                <a:tab pos="323215" algn="l"/>
                <a:tab pos="3238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(EDGAR)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C.F.R.</a:t>
            </a:r>
            <a:r>
              <a:rPr sz="14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§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200.430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marR="418465" lvl="1" indent="-305435" algn="just">
              <a:lnSpc>
                <a:spcPct val="100000"/>
              </a:lnSpc>
              <a:buSzPct val="85714"/>
              <a:buChar char="○"/>
              <a:tabLst>
                <a:tab pos="780415" algn="l"/>
                <a:tab pos="781050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performed.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05435" algn="just">
              <a:lnSpc>
                <a:spcPct val="100000"/>
              </a:lnSpc>
              <a:buSzPct val="85714"/>
              <a:buChar char="○"/>
              <a:tabLst>
                <a:tab pos="780415" algn="l"/>
                <a:tab pos="7810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demonstrate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allocability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funds,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algn="just">
              <a:lnSpc>
                <a:spcPct val="1000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sz="1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200.43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(a).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marR="212725" lvl="1" indent="-305435" algn="just">
              <a:lnSpc>
                <a:spcPct val="100000"/>
              </a:lnSpc>
              <a:buSzPct val="85714"/>
              <a:buChar char="○"/>
              <a:tabLst>
                <a:tab pos="780415" algn="l"/>
                <a:tab pos="7810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participate?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maintained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funds;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match/cost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requirement;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contractors.</a:t>
            </a:r>
            <a:r>
              <a:rPr sz="1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200.430(I)(1)</a:t>
            </a:r>
            <a:r>
              <a:rPr sz="1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(I)(4).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" indent="-305435" algn="just">
              <a:lnSpc>
                <a:spcPts val="1625"/>
              </a:lnSpc>
              <a:buSzPct val="85714"/>
              <a:buChar char="●"/>
              <a:tabLst>
                <a:tab pos="323215" algn="l"/>
                <a:tab pos="3238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(EDGAR)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</a:t>
            </a:r>
            <a:r>
              <a:rPr sz="14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C.F.R.</a:t>
            </a:r>
            <a:r>
              <a:rPr sz="14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§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200.413(C)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" indent="-311150" algn="just">
              <a:lnSpc>
                <a:spcPts val="1675"/>
              </a:lnSpc>
              <a:buSzPct val="92857"/>
              <a:buFont typeface="Arial"/>
              <a:buChar char="●"/>
              <a:tabLst>
                <a:tab pos="323215" algn="l"/>
                <a:tab pos="323850" algn="l"/>
              </a:tabLst>
            </a:pP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200.430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(8)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(I)(1)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marR="132715" lvl="1" indent="-311150" algn="just">
              <a:lnSpc>
                <a:spcPct val="100000"/>
              </a:lnSpc>
              <a:spcBef>
                <a:spcPts val="5"/>
              </a:spcBef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9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 by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sz="14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reasonable 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sz="1400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accurate,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allowable</a:t>
            </a:r>
            <a:r>
              <a:rPr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properly</a:t>
            </a:r>
            <a:r>
              <a:rPr sz="1400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allocated;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12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incorporated</a:t>
            </a:r>
            <a:r>
              <a:rPr sz="14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1400" spc="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r>
              <a:rPr sz="1400" spc="22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records;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Reasonably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sz="14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4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compensated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2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Encompasses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(federal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federal);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Comply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sz="14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practices;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14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sz="1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1400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4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14300"/>
            <a:ext cx="7086600" cy="858519"/>
          </a:xfrm>
          <a:prstGeom prst="rect">
            <a:avLst/>
          </a:prstGeom>
          <a:solidFill>
            <a:srgbClr val="E98300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725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solidFill>
                  <a:srgbClr val="E98300"/>
                </a:solidFill>
                <a:latin typeface="Calibri"/>
                <a:cs typeface="Calibri"/>
              </a:rPr>
              <a:t>9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996299"/>
            <a:ext cx="7813040" cy="317907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20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800" spc="7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8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85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18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7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8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statute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225" dirty="0">
                <a:latin typeface="Arial" panose="020B0604020202020204" pitchFamily="34" charset="0"/>
                <a:cs typeface="Arial" panose="020B0604020202020204" pitchFamily="34" charset="0"/>
              </a:rPr>
              <a:t>SEC.</a:t>
            </a:r>
            <a:r>
              <a:rPr sz="18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5" dirty="0">
                <a:latin typeface="Arial" panose="020B0604020202020204" pitchFamily="34" charset="0"/>
                <a:cs typeface="Arial" panose="020B0604020202020204" pitchFamily="34" charset="0"/>
              </a:rPr>
              <a:t>135.</a:t>
            </a:r>
            <a:r>
              <a:rPr sz="18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[20</a:t>
            </a:r>
            <a:r>
              <a:rPr sz="18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50" dirty="0">
                <a:latin typeface="Arial" panose="020B0604020202020204" pitchFamily="34" charset="0"/>
                <a:cs typeface="Arial" panose="020B0604020202020204" pitchFamily="34" charset="0"/>
              </a:rPr>
              <a:t>U.S.C.</a:t>
            </a:r>
            <a:r>
              <a:rPr sz="18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2355]</a:t>
            </a:r>
            <a:r>
              <a:rPr sz="18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215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250" dirty="0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sz="18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9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60" dirty="0">
                <a:latin typeface="Arial" panose="020B0604020202020204" pitchFamily="34" charset="0"/>
                <a:cs typeface="Arial" panose="020B0604020202020204" pitchFamily="34" charset="0"/>
              </a:rPr>
              <a:t>FUNDS.</a:t>
            </a:r>
            <a:r>
              <a:rPr sz="18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(p.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70),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800" u="sng" spc="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https://www.govinfo.gov/content/pkg/COMPS-</a:t>
            </a:r>
            <a:r>
              <a:rPr sz="1800" u="sng" spc="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3096/pdf/COMPS-</a:t>
            </a:r>
            <a:r>
              <a:rPr sz="1800" u="sng" spc="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3096.pdf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sz="18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18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215" dirty="0">
                <a:latin typeface="Arial" panose="020B0604020202020204" pitchFamily="34" charset="0"/>
                <a:cs typeface="Arial" panose="020B0604020202020204" pitchFamily="34" charset="0"/>
              </a:rPr>
              <a:t>COSTS.—</a:t>
            </a:r>
            <a:r>
              <a:rPr sz="1800" spc="14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1800" spc="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eligible</a:t>
            </a:r>
            <a:r>
              <a:rPr sz="18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recipient</a:t>
            </a:r>
            <a:r>
              <a:rPr sz="18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receiving</a:t>
            </a:r>
            <a:r>
              <a:rPr sz="18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70"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18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18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sz="18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8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8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1800" b="1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[i.e.,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district/consortium</a:t>
            </a:r>
            <a:r>
              <a:rPr sz="1800" spc="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allocation]</a:t>
            </a:r>
            <a:r>
              <a:rPr sz="1800" spc="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3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3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95" dirty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sz="1800"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sz="1800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800" spc="5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8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sz="1800" spc="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1800" spc="22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section.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1639</Words>
  <Application>Microsoft Office PowerPoint</Application>
  <PresentationFormat>On-screen Show (16:9)</PresentationFormat>
  <Paragraphs>334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Palatino Linotype</vt:lpstr>
      <vt:lpstr>Times New Roman</vt:lpstr>
      <vt:lpstr>Office Theme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Perkins Monitoring (Desk Audits)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Monitoring (Desk Audits)</dc:title>
  <dc:creator>Albers, Lisa [IDOE]</dc:creator>
  <cp:lastModifiedBy>Albers, Lisa [IDOE]</cp:lastModifiedBy>
  <cp:revision>17</cp:revision>
  <dcterms:created xsi:type="dcterms:W3CDTF">2022-09-14T14:08:59Z</dcterms:created>
  <dcterms:modified xsi:type="dcterms:W3CDTF">2023-11-17T13:45:22Z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2022-09-14T00:00:00Z</vt:filetime>
  </property>
  <property fmtid="{D5CDD505-2E9C-101B-9397-08002B2CF9AE}" pid="5" name="Producer">
    <vt:lpwstr>Microsoft® PowerPoint® 2019</vt:lpwstr>
  </property>
</Properties>
</file>