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pen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8809F0-0D24-4991-AB0C-D497BCFFF222}">
  <a:tblStyle styleId="{128809F0-0D24-4991-AB0C-D497BCFFF22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0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document/d/1woWlXugGjcQdnqhgJGb0B_46Iax1WyGCgS80UtNOgrY/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5f4a785c9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5f4a785c9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Sheryl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85f4a785c9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85f4a785c9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Erica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5be8e9e61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5be8e9e61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5be8e9e61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5be8e9e61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***Operational Shared weighting for a CCTC is a 3 BUT in HF 257.11(5) there was a temporary reduction in weighting which put counselors and thereby CCTCs at 2 until 2034</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500050"/>
                </a:solidFill>
                <a:highlight>
                  <a:srgbClr val="FFFFFF"/>
                </a:highlight>
              </a:rPr>
              <a:t>The reduced weightings are specified elsewhere in 257.11(5), under paragraph (b). These are temporary and will revert back after the 2024 school year (assuming the Legislature does not extend them). School counselor is a weighting of three, so is reduced to weighting of two per 257.11(5)(b)(2). </a:t>
            </a:r>
            <a:endParaRPr>
              <a:solidFill>
                <a:srgbClr val="500050"/>
              </a:solidFill>
              <a:highlight>
                <a:srgbClr val="FFFFFF"/>
              </a:highlight>
            </a:endParaRPr>
          </a:p>
          <a:p>
            <a:pPr marL="0" lvl="0" indent="0" algn="l" rtl="0">
              <a:spcBef>
                <a:spcPts val="0"/>
              </a:spcBef>
              <a:spcAft>
                <a:spcPts val="0"/>
              </a:spcAft>
              <a:buNone/>
            </a:pPr>
            <a:r>
              <a:rPr lang="en">
                <a:solidFill>
                  <a:srgbClr val="500050"/>
                </a:solidFill>
                <a:highlight>
                  <a:srgbClr val="FFFFFF"/>
                </a:highlight>
              </a:rPr>
              <a:t>Wording: “Notwithstanding paragraph “a” subparagraph (1) each operational function assigned a supplementary weighting of three pupils under paragraph “a” subparagraph (1) shall instead be assigned a supplementary weighting of two pupils for the school budget years beginning July 1, 2022, July 1, 2023 and July 1, 2024</a:t>
            </a:r>
            <a:endParaRPr>
              <a:solidFill>
                <a:srgbClr val="500050"/>
              </a:solidFill>
              <a:highlight>
                <a:srgbClr val="FFFFFF"/>
              </a:highlight>
            </a:endParaRPr>
          </a:p>
          <a:p>
            <a:pPr marL="0" lvl="0" indent="0" algn="l" rtl="0">
              <a:spcBef>
                <a:spcPts val="0"/>
              </a:spcBef>
              <a:spcAft>
                <a:spcPts val="0"/>
              </a:spcAft>
              <a:buNone/>
            </a:pPr>
            <a:endParaRPr>
              <a:solidFill>
                <a:srgbClr val="500050"/>
              </a:solidFill>
              <a:highlight>
                <a:srgbClr val="FFFFFF"/>
              </a:highlight>
            </a:endParaRPr>
          </a:p>
          <a:p>
            <a:pPr marL="0" lvl="0" indent="0" algn="l" rtl="0">
              <a:spcBef>
                <a:spcPts val="0"/>
              </a:spcBef>
              <a:spcAft>
                <a:spcPts val="0"/>
              </a:spcAft>
              <a:buNone/>
            </a:pPr>
            <a:endParaRPr>
              <a:solidFill>
                <a:srgbClr val="500050"/>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5be8e9e612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5be8e9e61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be8e9e612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5be8e9e612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6084fc159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6084fc159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5c43e3f8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5c43e3f8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60eb67419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60eb6741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60eb67419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60eb67419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5be8e9e61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15be8e9e61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Dave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5be8e9e61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15be8e9e61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Dave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be8e9e61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be8e9e61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85f4a785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85f4a785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Erica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85f4a785c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85f4a785c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5f4a785c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5f4a785c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Sheryl</a:t>
            </a:r>
            <a:endParaRPr/>
          </a:p>
          <a:p>
            <a:pPr marL="0" lvl="0" indent="0" algn="l" rtl="0">
              <a:spcBef>
                <a:spcPts val="0"/>
              </a:spcBef>
              <a:spcAft>
                <a:spcPts val="0"/>
              </a:spcAft>
              <a:buNone/>
            </a:pPr>
            <a:r>
              <a:rPr lang="en" u="sng">
                <a:solidFill>
                  <a:schemeClr val="hlink"/>
                </a:solidFill>
                <a:hlinkClick r:id="rId3"/>
              </a:rPr>
              <a:t>https://docs.google.com/document/d/1woWlXugGjcQdnqhgJGb0B_46Iax1WyGCgS80UtNOgrY/edit?usp=sharing</a:t>
            </a:r>
            <a:r>
              <a:rPr lang="en"/>
              <a:t> </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be8e9e612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be8e9e612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Pop-up career event in connection with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85f4a785c9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85f4a785c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Sheryl</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50436" y="0"/>
            <a:ext cx="6212100" cy="1620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3400"/>
              <a:buFont typeface="Arial"/>
              <a:buNone/>
              <a:defRPr sz="3400" b="1">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 name="Google Shape;10;p2"/>
          <p:cNvSpPr txBox="1">
            <a:spLocks noGrp="1"/>
          </p:cNvSpPr>
          <p:nvPr>
            <p:ph type="subTitle" idx="1"/>
          </p:nvPr>
        </p:nvSpPr>
        <p:spPr>
          <a:xfrm>
            <a:off x="3127511" y="1948069"/>
            <a:ext cx="5734800" cy="9615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600"/>
              </a:spcBef>
              <a:spcAft>
                <a:spcPts val="0"/>
              </a:spcAft>
              <a:buClr>
                <a:schemeClr val="dk2"/>
              </a:buClr>
              <a:buSzPts val="1800"/>
              <a:buNone/>
              <a:defRPr sz="1800" b="1">
                <a:solidFill>
                  <a:schemeClr val="dk2"/>
                </a:solidFill>
              </a:defRPr>
            </a:lvl1pPr>
            <a:lvl2pPr lvl="1" algn="ctr">
              <a:lnSpc>
                <a:spcPct val="90000"/>
              </a:lnSpc>
              <a:spcBef>
                <a:spcPts val="300"/>
              </a:spcBef>
              <a:spcAft>
                <a:spcPts val="0"/>
              </a:spcAft>
              <a:buClr>
                <a:schemeClr val="dk1"/>
              </a:buClr>
              <a:buSzPts val="1100"/>
              <a:buNone/>
              <a:defRPr sz="1100"/>
            </a:lvl2pPr>
            <a:lvl3pPr lvl="2" algn="ctr">
              <a:lnSpc>
                <a:spcPct val="90000"/>
              </a:lnSpc>
              <a:spcBef>
                <a:spcPts val="300"/>
              </a:spcBef>
              <a:spcAft>
                <a:spcPts val="0"/>
              </a:spcAft>
              <a:buClr>
                <a:schemeClr val="dk1"/>
              </a:buClr>
              <a:buSzPts val="1000"/>
              <a:buNone/>
              <a:defRPr sz="10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11"/>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1"/>
          <p:cNvSpPr txBox="1">
            <a:spLocks noGrp="1"/>
          </p:cNvSpPr>
          <p:nvPr>
            <p:ph type="title"/>
          </p:nvPr>
        </p:nvSpPr>
        <p:spPr>
          <a:xfrm>
            <a:off x="311700" y="445025"/>
            <a:ext cx="8520600" cy="707400"/>
          </a:xfrm>
          <a:prstGeom prst="rect">
            <a:avLst/>
          </a:prstGeom>
        </p:spPr>
        <p:txBody>
          <a:bodyPr spcFirstLastPara="1" wrap="square" lIns="68575" tIns="34275" rIns="68575" bIns="34275" anchor="ctr" anchorCtr="0">
            <a:normAutofit/>
          </a:bodyPr>
          <a:lstStyle>
            <a:lvl1pPr lvl="0" rtl="0">
              <a:spcBef>
                <a:spcPts val="0"/>
              </a:spcBef>
              <a:spcAft>
                <a:spcPts val="0"/>
              </a:spcAft>
              <a:buSzPts val="25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 name="Google Shape;39;p11"/>
          <p:cNvSpPr txBox="1">
            <a:spLocks noGrp="1"/>
          </p:cNvSpPr>
          <p:nvPr>
            <p:ph type="body" idx="1"/>
          </p:nvPr>
        </p:nvSpPr>
        <p:spPr>
          <a:xfrm>
            <a:off x="311700" y="1266325"/>
            <a:ext cx="8520600" cy="3302700"/>
          </a:xfrm>
          <a:prstGeom prst="rect">
            <a:avLst/>
          </a:prstGeom>
        </p:spPr>
        <p:txBody>
          <a:bodyPr spcFirstLastPara="1" wrap="square" lIns="68575" tIns="34275" rIns="68575" bIns="34275" anchor="t" anchorCtr="0">
            <a:normAutofit/>
          </a:bodyPr>
          <a:lstStyle>
            <a:lvl1pPr marL="457200" lvl="0" indent="-330200" rtl="0">
              <a:spcBef>
                <a:spcPts val="600"/>
              </a:spcBef>
              <a:spcAft>
                <a:spcPts val="0"/>
              </a:spcAft>
              <a:buSzPts val="1600"/>
              <a:buChar char="•"/>
              <a:defRPr/>
            </a:lvl1pPr>
            <a:lvl2pPr marL="914400" lvl="1" indent="-317500" rtl="0">
              <a:spcBef>
                <a:spcPts val="300"/>
              </a:spcBef>
              <a:spcAft>
                <a:spcPts val="0"/>
              </a:spcAft>
              <a:buSzPts val="1400"/>
              <a:buChar char="•"/>
              <a:defRPr/>
            </a:lvl2pPr>
            <a:lvl3pPr marL="1371600" lvl="2" indent="-298450" rtl="0">
              <a:spcBef>
                <a:spcPts val="300"/>
              </a:spcBef>
              <a:spcAft>
                <a:spcPts val="0"/>
              </a:spcAft>
              <a:buSzPts val="1100"/>
              <a:buChar char="•"/>
              <a:defRPr/>
            </a:lvl3pPr>
            <a:lvl4pPr marL="1828800" lvl="3" indent="-292100" rtl="0">
              <a:spcBef>
                <a:spcPts val="300"/>
              </a:spcBef>
              <a:spcAft>
                <a:spcPts val="0"/>
              </a:spcAft>
              <a:buSzPts val="1000"/>
              <a:buChar char="•"/>
              <a:defRPr/>
            </a:lvl4pPr>
            <a:lvl5pPr marL="2286000" lvl="4" indent="-292100" rtl="0">
              <a:spcBef>
                <a:spcPts val="300"/>
              </a:spcBef>
              <a:spcAft>
                <a:spcPts val="0"/>
              </a:spcAft>
              <a:buSzPts val="1000"/>
              <a:buChar char="•"/>
              <a:defRPr/>
            </a:lvl5pPr>
            <a:lvl6pPr marL="2743200" lvl="5" indent="-292100" rtl="0">
              <a:spcBef>
                <a:spcPts val="300"/>
              </a:spcBef>
              <a:spcAft>
                <a:spcPts val="0"/>
              </a:spcAft>
              <a:buSzPts val="1000"/>
              <a:buChar char="•"/>
              <a:defRPr/>
            </a:lvl6pPr>
            <a:lvl7pPr marL="3200400" lvl="6" indent="-292100" rtl="0">
              <a:spcBef>
                <a:spcPts val="300"/>
              </a:spcBef>
              <a:spcAft>
                <a:spcPts val="0"/>
              </a:spcAft>
              <a:buSzPts val="1000"/>
              <a:buChar char="•"/>
              <a:defRPr/>
            </a:lvl7pPr>
            <a:lvl8pPr marL="3657600" lvl="7" indent="-292100" rtl="0">
              <a:spcBef>
                <a:spcPts val="300"/>
              </a:spcBef>
              <a:spcAft>
                <a:spcPts val="0"/>
              </a:spcAft>
              <a:buSzPts val="1000"/>
              <a:buChar char="•"/>
              <a:defRPr/>
            </a:lvl8pPr>
            <a:lvl9pPr marL="4114800" lvl="8" indent="-292100" rtl="0">
              <a:spcBef>
                <a:spcPts val="300"/>
              </a:spcBef>
              <a:spcAft>
                <a:spcPts val="0"/>
              </a:spcAft>
              <a:buSzPts val="1000"/>
              <a:buChar char="•"/>
              <a:defRPr/>
            </a:lvl9pPr>
          </a:lstStyle>
          <a:p>
            <a:endParaRPr/>
          </a:p>
        </p:txBody>
      </p:sp>
      <p:sp>
        <p:nvSpPr>
          <p:cNvPr id="40" name="Google Shape;4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3"/>
          <p:cNvSpPr txBox="1">
            <a:spLocks noGrp="1"/>
          </p:cNvSpPr>
          <p:nvPr>
            <p:ph type="body" idx="1"/>
          </p:nvPr>
        </p:nvSpPr>
        <p:spPr>
          <a:xfrm>
            <a:off x="596346" y="1095374"/>
            <a:ext cx="8110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1616764" y="1"/>
            <a:ext cx="7089900" cy="8745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2500"/>
              <a:buFont typeface="Arial"/>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4"/>
          <p:cNvSpPr txBox="1">
            <a:spLocks noGrp="1"/>
          </p:cNvSpPr>
          <p:nvPr>
            <p:ph type="body" idx="1"/>
          </p:nvPr>
        </p:nvSpPr>
        <p:spPr>
          <a:xfrm>
            <a:off x="1616764" y="1095374"/>
            <a:ext cx="7089900" cy="3655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400"/>
              <a:buFont typeface="Arial"/>
              <a:buNone/>
              <a:defRPr sz="3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5"/>
          <p:cNvSpPr txBox="1">
            <a:spLocks noGrp="1"/>
          </p:cNvSpPr>
          <p:nvPr>
            <p:ph type="body" idx="1"/>
          </p:nvPr>
        </p:nvSpPr>
        <p:spPr>
          <a:xfrm>
            <a:off x="623888" y="3442099"/>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Clr>
                <a:srgbClr val="888888"/>
              </a:buClr>
              <a:buSzPts val="1400"/>
              <a:buNone/>
              <a:defRPr sz="1400">
                <a:solidFill>
                  <a:srgbClr val="888888"/>
                </a:solidFill>
              </a:defRPr>
            </a:lvl1pPr>
            <a:lvl2pPr marL="914400" lvl="1" indent="-228600" algn="l">
              <a:lnSpc>
                <a:spcPct val="90000"/>
              </a:lnSpc>
              <a:spcBef>
                <a:spcPts val="300"/>
              </a:spcBef>
              <a:spcAft>
                <a:spcPts val="0"/>
              </a:spcAft>
              <a:buClr>
                <a:srgbClr val="888888"/>
              </a:buClr>
              <a:buSzPts val="1100"/>
              <a:buNone/>
              <a:defRPr sz="1100">
                <a:solidFill>
                  <a:srgbClr val="888888"/>
                </a:solidFill>
              </a:defRPr>
            </a:lvl2pPr>
            <a:lvl3pPr marL="1371600" lvl="2" indent="-228600" algn="l">
              <a:lnSpc>
                <a:spcPct val="90000"/>
              </a:lnSpc>
              <a:spcBef>
                <a:spcPts val="300"/>
              </a:spcBef>
              <a:spcAft>
                <a:spcPts val="0"/>
              </a:spcAft>
              <a:buClr>
                <a:srgbClr val="888888"/>
              </a:buClr>
              <a:buSzPts val="1000"/>
              <a:buNone/>
              <a:defRPr sz="1000">
                <a:solidFill>
                  <a:srgbClr val="888888"/>
                </a:solidFill>
              </a:defRPr>
            </a:lvl3pPr>
            <a:lvl4pPr marL="1828800" lvl="3" indent="-228600" algn="l">
              <a:lnSpc>
                <a:spcPct val="90000"/>
              </a:lnSpc>
              <a:spcBef>
                <a:spcPts val="300"/>
              </a:spcBef>
              <a:spcAft>
                <a:spcPts val="0"/>
              </a:spcAft>
              <a:buClr>
                <a:srgbClr val="888888"/>
              </a:buClr>
              <a:buSzPts val="900"/>
              <a:buNone/>
              <a:defRPr sz="900">
                <a:solidFill>
                  <a:srgbClr val="888888"/>
                </a:solidFill>
              </a:defRPr>
            </a:lvl4pPr>
            <a:lvl5pPr marL="2286000" lvl="4" indent="-228600" algn="l">
              <a:lnSpc>
                <a:spcPct val="90000"/>
              </a:lnSpc>
              <a:spcBef>
                <a:spcPts val="300"/>
              </a:spcBef>
              <a:spcAft>
                <a:spcPts val="0"/>
              </a:spcAft>
              <a:buClr>
                <a:srgbClr val="888888"/>
              </a:buClr>
              <a:buSzPts val="9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6"/>
          <p:cNvSpPr txBox="1">
            <a:spLocks noGrp="1"/>
          </p:cNvSpPr>
          <p:nvPr>
            <p:ph type="body" idx="1"/>
          </p:nvPr>
        </p:nvSpPr>
        <p:spPr>
          <a:xfrm>
            <a:off x="669599" y="1161481"/>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3" name="Google Shape;23;p6"/>
          <p:cNvSpPr txBox="1">
            <a:spLocks noGrp="1"/>
          </p:cNvSpPr>
          <p:nvPr>
            <p:ph type="body" idx="2"/>
          </p:nvPr>
        </p:nvSpPr>
        <p:spPr>
          <a:xfrm>
            <a:off x="669599" y="1779415"/>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4" name="Google Shape;24;p6"/>
          <p:cNvSpPr txBox="1">
            <a:spLocks noGrp="1"/>
          </p:cNvSpPr>
          <p:nvPr>
            <p:ph type="body" idx="3"/>
          </p:nvPr>
        </p:nvSpPr>
        <p:spPr>
          <a:xfrm>
            <a:off x="4668908" y="1161481"/>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5" name="Google Shape;25;p6"/>
          <p:cNvSpPr txBox="1">
            <a:spLocks noGrp="1"/>
          </p:cNvSpPr>
          <p:nvPr>
            <p:ph type="body" idx="4"/>
          </p:nvPr>
        </p:nvSpPr>
        <p:spPr>
          <a:xfrm>
            <a:off x="4668908" y="1779415"/>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400"/>
              <a:buFont typeface="Arial"/>
              <a:buNone/>
              <a:defRPr sz="3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 name="Google Shape;30;p8"/>
          <p:cNvSpPr txBox="1">
            <a:spLocks noGrp="1"/>
          </p:cNvSpPr>
          <p:nvPr>
            <p:ph type="body" idx="1"/>
          </p:nvPr>
        </p:nvSpPr>
        <p:spPr>
          <a:xfrm>
            <a:off x="623888" y="3442098"/>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600"/>
              </a:spcBef>
              <a:spcAft>
                <a:spcPts val="0"/>
              </a:spcAft>
              <a:buClr>
                <a:srgbClr val="888888"/>
              </a:buClr>
              <a:buSzPts val="1400"/>
              <a:buNone/>
              <a:defRPr sz="1400">
                <a:solidFill>
                  <a:srgbClr val="888888"/>
                </a:solidFill>
              </a:defRPr>
            </a:lvl1pPr>
            <a:lvl2pPr marL="914400" lvl="1" indent="-228600" algn="l" rtl="0">
              <a:lnSpc>
                <a:spcPct val="90000"/>
              </a:lnSpc>
              <a:spcBef>
                <a:spcPts val="300"/>
              </a:spcBef>
              <a:spcAft>
                <a:spcPts val="0"/>
              </a:spcAft>
              <a:buClr>
                <a:srgbClr val="888888"/>
              </a:buClr>
              <a:buSzPts val="1100"/>
              <a:buNone/>
              <a:defRPr sz="1100">
                <a:solidFill>
                  <a:srgbClr val="888888"/>
                </a:solidFill>
              </a:defRPr>
            </a:lvl2pPr>
            <a:lvl3pPr marL="1371600" lvl="2" indent="-228600" algn="l" rtl="0">
              <a:lnSpc>
                <a:spcPct val="90000"/>
              </a:lnSpc>
              <a:spcBef>
                <a:spcPts val="300"/>
              </a:spcBef>
              <a:spcAft>
                <a:spcPts val="0"/>
              </a:spcAft>
              <a:buClr>
                <a:srgbClr val="888888"/>
              </a:buClr>
              <a:buSzPts val="1000"/>
              <a:buNone/>
              <a:defRPr sz="1000">
                <a:solidFill>
                  <a:srgbClr val="888888"/>
                </a:solidFill>
              </a:defRPr>
            </a:lvl3pPr>
            <a:lvl4pPr marL="1828800" lvl="3" indent="-228600" algn="l" rtl="0">
              <a:lnSpc>
                <a:spcPct val="90000"/>
              </a:lnSpc>
              <a:spcBef>
                <a:spcPts val="300"/>
              </a:spcBef>
              <a:spcAft>
                <a:spcPts val="0"/>
              </a:spcAft>
              <a:buClr>
                <a:srgbClr val="888888"/>
              </a:buClr>
              <a:buSzPts val="900"/>
              <a:buNone/>
              <a:defRPr sz="900">
                <a:solidFill>
                  <a:srgbClr val="888888"/>
                </a:solidFill>
              </a:defRPr>
            </a:lvl4pPr>
            <a:lvl5pPr marL="2286000" lvl="4" indent="-228600" algn="l" rtl="0">
              <a:lnSpc>
                <a:spcPct val="90000"/>
              </a:lnSpc>
              <a:spcBef>
                <a:spcPts val="300"/>
              </a:spcBef>
              <a:spcAft>
                <a:spcPts val="0"/>
              </a:spcAft>
              <a:buClr>
                <a:srgbClr val="888888"/>
              </a:buClr>
              <a:buSzPts val="900"/>
              <a:buNone/>
              <a:defRPr sz="900">
                <a:solidFill>
                  <a:srgbClr val="888888"/>
                </a:solidFill>
              </a:defRPr>
            </a:lvl5pPr>
            <a:lvl6pPr marL="2743200" lvl="5" indent="-228600" algn="l" rtl="0">
              <a:lnSpc>
                <a:spcPct val="90000"/>
              </a:lnSpc>
              <a:spcBef>
                <a:spcPts val="300"/>
              </a:spcBef>
              <a:spcAft>
                <a:spcPts val="0"/>
              </a:spcAft>
              <a:buClr>
                <a:srgbClr val="888888"/>
              </a:buClr>
              <a:buSzPts val="900"/>
              <a:buNone/>
              <a:defRPr sz="900">
                <a:solidFill>
                  <a:srgbClr val="888888"/>
                </a:solidFill>
              </a:defRPr>
            </a:lvl6pPr>
            <a:lvl7pPr marL="3200400" lvl="6" indent="-228600" algn="l" rtl="0">
              <a:lnSpc>
                <a:spcPct val="90000"/>
              </a:lnSpc>
              <a:spcBef>
                <a:spcPts val="300"/>
              </a:spcBef>
              <a:spcAft>
                <a:spcPts val="0"/>
              </a:spcAft>
              <a:buClr>
                <a:srgbClr val="888888"/>
              </a:buClr>
              <a:buSzPts val="900"/>
              <a:buNone/>
              <a:defRPr sz="900">
                <a:solidFill>
                  <a:srgbClr val="888888"/>
                </a:solidFill>
              </a:defRPr>
            </a:lvl7pPr>
            <a:lvl8pPr marL="3657600" lvl="7" indent="-228600" algn="l" rtl="0">
              <a:lnSpc>
                <a:spcPct val="90000"/>
              </a:lnSpc>
              <a:spcBef>
                <a:spcPts val="300"/>
              </a:spcBef>
              <a:spcAft>
                <a:spcPts val="0"/>
              </a:spcAft>
              <a:buClr>
                <a:srgbClr val="888888"/>
              </a:buClr>
              <a:buSzPts val="900"/>
              <a:buNone/>
              <a:defRPr sz="900">
                <a:solidFill>
                  <a:srgbClr val="888888"/>
                </a:solidFill>
              </a:defRPr>
            </a:lvl8pPr>
            <a:lvl9pPr marL="4114800" lvl="8" indent="-228600" algn="l" rtl="0">
              <a:lnSpc>
                <a:spcPct val="90000"/>
              </a:lnSpc>
              <a:spcBef>
                <a:spcPts val="300"/>
              </a:spcBef>
              <a:spcAft>
                <a:spcPts val="0"/>
              </a:spcAft>
              <a:buClr>
                <a:srgbClr val="888888"/>
              </a:buClr>
              <a:buSzPts val="900"/>
              <a:buNone/>
              <a:defRPr sz="900">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45193" y="190885"/>
            <a:ext cx="6081900" cy="56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90250" y="526350"/>
            <a:ext cx="5613600" cy="4090800"/>
          </a:xfrm>
          <a:prstGeom prst="rect">
            <a:avLst/>
          </a:prstGeom>
        </p:spPr>
        <p:txBody>
          <a:bodyPr spcFirstLastPara="1" wrap="square" lIns="68575" tIns="34275" rIns="68575" bIns="34275" anchor="ctr" anchorCtr="0">
            <a:norm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35" name="Google Shape;3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596346" y="1095374"/>
            <a:ext cx="8110200" cy="32634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effrey.fletcher@iowa.gov"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eiowa.gov/documents/college-and-career-transition-counselor-partnership-toolkit"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educateiowa.gov/documents/college-and-career-transition-counselors-initiativ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iowaaea.org/how-we-can-help/new-aea-prep/"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mailto:sheryl.bass@kirkwood.edu" TargetMode="External"/><Relationship Id="rId4" Type="http://schemas.openxmlformats.org/officeDocument/2006/relationships/hyperlink" Target="https://www.kirkwood.edu/get-started/admissions/cctc"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erica.woods-schmitz@iow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cap.educateiow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eiowa.gov/adult-career-comm-college/career-and-technical-education/perkins-v/college-and-career-transition-counselors-cct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iowacollegeaid.gov/Financ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reports.educateiowa.gov/PostSecondaryReadiness/home/STATEPREPTrend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2"/>
          <p:cNvSpPr txBox="1">
            <a:spLocks noGrp="1"/>
          </p:cNvSpPr>
          <p:nvPr>
            <p:ph type="ctrTitle"/>
          </p:nvPr>
        </p:nvSpPr>
        <p:spPr>
          <a:xfrm>
            <a:off x="2650436" y="0"/>
            <a:ext cx="6212100" cy="16200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CCTC Informational Webinar</a:t>
            </a:r>
            <a:endParaRPr/>
          </a:p>
        </p:txBody>
      </p:sp>
      <p:sp>
        <p:nvSpPr>
          <p:cNvPr id="46" name="Google Shape;46;p12"/>
          <p:cNvSpPr txBox="1">
            <a:spLocks noGrp="1"/>
          </p:cNvSpPr>
          <p:nvPr>
            <p:ph type="subTitle" idx="1"/>
          </p:nvPr>
        </p:nvSpPr>
        <p:spPr>
          <a:xfrm>
            <a:off x="3127511" y="1948069"/>
            <a:ext cx="5734800" cy="961500"/>
          </a:xfrm>
          <a:prstGeom prst="rect">
            <a:avLst/>
          </a:prstGeom>
        </p:spPr>
        <p:txBody>
          <a:bodyPr spcFirstLastPara="1" wrap="square" lIns="68575" tIns="34275" rIns="68575" bIns="34275" anchor="t" anchorCtr="0">
            <a:normAutofit/>
          </a:bodyPr>
          <a:lstStyle/>
          <a:p>
            <a:pPr marL="0" lvl="0" indent="0" algn="ctr" rtl="0">
              <a:spcBef>
                <a:spcPts val="600"/>
              </a:spcBef>
              <a:spcAft>
                <a:spcPts val="0"/>
              </a:spcAft>
              <a:buNone/>
            </a:pPr>
            <a:r>
              <a:rPr lang="en"/>
              <a:t>Oct. 6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300"/>
              <a:t>Linn-Mar Data Collection - other indicators</a:t>
            </a:r>
            <a:endParaRPr sz="2300"/>
          </a:p>
          <a:p>
            <a:pPr marL="0" lvl="0" indent="0" algn="l" rtl="0">
              <a:spcBef>
                <a:spcPts val="0"/>
              </a:spcBef>
              <a:spcAft>
                <a:spcPts val="0"/>
              </a:spcAft>
              <a:buNone/>
            </a:pPr>
            <a:r>
              <a:rPr lang="en" sz="2300"/>
              <a:t>2022-23 School Year </a:t>
            </a:r>
            <a:endParaRPr sz="2300"/>
          </a:p>
        </p:txBody>
      </p:sp>
      <p:sp>
        <p:nvSpPr>
          <p:cNvPr id="108" name="Google Shape;108;p21"/>
          <p:cNvSpPr txBox="1">
            <a:spLocks noGrp="1"/>
          </p:cNvSpPr>
          <p:nvPr>
            <p:ph type="body" idx="1"/>
          </p:nvPr>
        </p:nvSpPr>
        <p:spPr>
          <a:xfrm>
            <a:off x="1176300" y="1069375"/>
            <a:ext cx="2056500" cy="333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WBL Participation</a:t>
            </a:r>
            <a:endParaRPr/>
          </a:p>
        </p:txBody>
      </p:sp>
      <p:sp>
        <p:nvSpPr>
          <p:cNvPr id="109" name="Google Shape;109;p21"/>
          <p:cNvSpPr txBox="1">
            <a:spLocks noGrp="1"/>
          </p:cNvSpPr>
          <p:nvPr>
            <p:ph type="body" idx="2"/>
          </p:nvPr>
        </p:nvSpPr>
        <p:spPr>
          <a:xfrm>
            <a:off x="669599" y="1779415"/>
            <a:ext cx="3868200" cy="27633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a:t> </a:t>
            </a:r>
            <a:endParaRPr sz="1050">
              <a:solidFill>
                <a:srgbClr val="262626"/>
              </a:solidFill>
              <a:highlight>
                <a:srgbClr val="00FF00"/>
              </a:highlight>
            </a:endParaRPr>
          </a:p>
          <a:p>
            <a:pPr marL="228600" lvl="0" indent="0" algn="l" rtl="0">
              <a:lnSpc>
                <a:spcPct val="114000"/>
              </a:lnSpc>
              <a:spcBef>
                <a:spcPts val="0"/>
              </a:spcBef>
              <a:spcAft>
                <a:spcPts val="0"/>
              </a:spcAft>
              <a:buClr>
                <a:schemeClr val="dk1"/>
              </a:buClr>
              <a:buSzPts val="1100"/>
              <a:buFont typeface="Arial"/>
              <a:buNone/>
            </a:pPr>
            <a:r>
              <a:rPr lang="en" sz="1100"/>
              <a:t> </a:t>
            </a:r>
            <a:endParaRPr sz="1100"/>
          </a:p>
          <a:p>
            <a:pPr marL="0" lvl="0" indent="0" algn="l" rtl="0">
              <a:spcBef>
                <a:spcPts val="600"/>
              </a:spcBef>
              <a:spcAft>
                <a:spcPts val="0"/>
              </a:spcAft>
              <a:buNone/>
            </a:pPr>
            <a:endParaRPr/>
          </a:p>
        </p:txBody>
      </p:sp>
      <p:sp>
        <p:nvSpPr>
          <p:cNvPr id="110" name="Google Shape;110;p21"/>
          <p:cNvSpPr txBox="1">
            <a:spLocks noGrp="1"/>
          </p:cNvSpPr>
          <p:nvPr>
            <p:ph type="body" idx="4"/>
          </p:nvPr>
        </p:nvSpPr>
        <p:spPr>
          <a:xfrm>
            <a:off x="4801700" y="1107025"/>
            <a:ext cx="3887400" cy="34356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a:t> </a:t>
            </a:r>
            <a:r>
              <a:rPr lang="en" sz="1400" b="1">
                <a:solidFill>
                  <a:srgbClr val="262626"/>
                </a:solidFill>
              </a:rPr>
              <a:t>Dual Credit Coursework (Kirkwood)</a:t>
            </a:r>
            <a:endParaRPr sz="500"/>
          </a:p>
          <a:p>
            <a:pPr marL="0" lvl="0" indent="114300" algn="l" rtl="0">
              <a:lnSpc>
                <a:spcPct val="114000"/>
              </a:lnSpc>
              <a:spcBef>
                <a:spcPts val="1200"/>
              </a:spcBef>
              <a:spcAft>
                <a:spcPts val="0"/>
              </a:spcAft>
              <a:buNone/>
            </a:pPr>
            <a:endParaRPr sz="1050" b="1">
              <a:solidFill>
                <a:srgbClr val="262626"/>
              </a:solidFill>
            </a:endParaRPr>
          </a:p>
          <a:p>
            <a:pPr marL="0" lvl="0" indent="114300" algn="l" rtl="0">
              <a:lnSpc>
                <a:spcPct val="114000"/>
              </a:lnSpc>
              <a:spcBef>
                <a:spcPts val="1200"/>
              </a:spcBef>
              <a:spcAft>
                <a:spcPts val="0"/>
              </a:spcAft>
              <a:buNone/>
            </a:pPr>
            <a:r>
              <a:rPr lang="en" sz="1050" b="1">
                <a:solidFill>
                  <a:srgbClr val="262626"/>
                </a:solidFill>
              </a:rPr>
              <a:t>Kirkwood Academy Registrations</a:t>
            </a:r>
            <a:endParaRPr sz="1050" b="1">
              <a:solidFill>
                <a:srgbClr val="262626"/>
              </a:solidFill>
            </a:endParaRPr>
          </a:p>
          <a:p>
            <a:pPr marL="114300" lvl="0" indent="114300" algn="l" rtl="0">
              <a:lnSpc>
                <a:spcPct val="114000"/>
              </a:lnSpc>
              <a:spcBef>
                <a:spcPts val="0"/>
              </a:spcBef>
              <a:spcAft>
                <a:spcPts val="0"/>
              </a:spcAft>
              <a:buNone/>
            </a:pPr>
            <a:r>
              <a:rPr lang="en" sz="1050">
                <a:solidFill>
                  <a:srgbClr val="262626"/>
                </a:solidFill>
              </a:rPr>
              <a:t>2021-22: 39 Students/Academies</a:t>
            </a:r>
            <a:endParaRPr sz="1050">
              <a:solidFill>
                <a:srgbClr val="262626"/>
              </a:solidFill>
            </a:endParaRPr>
          </a:p>
          <a:p>
            <a:pPr marL="457200" lvl="0" indent="0" algn="l" rtl="0">
              <a:lnSpc>
                <a:spcPct val="114000"/>
              </a:lnSpc>
              <a:spcBef>
                <a:spcPts val="0"/>
              </a:spcBef>
              <a:spcAft>
                <a:spcPts val="0"/>
              </a:spcAft>
              <a:buNone/>
            </a:pPr>
            <a:r>
              <a:rPr lang="en" sz="1050">
                <a:solidFill>
                  <a:srgbClr val="262626"/>
                </a:solidFill>
              </a:rPr>
              <a:t>2022-23:  70 Students/10 Academies – </a:t>
            </a:r>
            <a:r>
              <a:rPr lang="en" sz="1050">
                <a:solidFill>
                  <a:srgbClr val="262626"/>
                </a:solidFill>
                <a:highlight>
                  <a:srgbClr val="00FF00"/>
                </a:highlight>
              </a:rPr>
              <a:t>79.5% increase</a:t>
            </a:r>
            <a:endParaRPr sz="1050">
              <a:solidFill>
                <a:srgbClr val="262626"/>
              </a:solidFill>
              <a:highlight>
                <a:srgbClr val="00FF00"/>
              </a:highlight>
            </a:endParaRPr>
          </a:p>
          <a:p>
            <a:pPr marL="114300" lvl="0" indent="114300" algn="l" rtl="0">
              <a:lnSpc>
                <a:spcPct val="114000"/>
              </a:lnSpc>
              <a:spcBef>
                <a:spcPts val="0"/>
              </a:spcBef>
              <a:spcAft>
                <a:spcPts val="0"/>
              </a:spcAft>
              <a:buNone/>
            </a:pPr>
            <a:r>
              <a:rPr lang="en" sz="500"/>
              <a:t> </a:t>
            </a:r>
            <a:endParaRPr sz="500"/>
          </a:p>
          <a:p>
            <a:pPr marL="0" lvl="0" indent="114300" algn="l" rtl="0">
              <a:lnSpc>
                <a:spcPct val="114000"/>
              </a:lnSpc>
              <a:spcBef>
                <a:spcPts val="1200"/>
              </a:spcBef>
              <a:spcAft>
                <a:spcPts val="0"/>
              </a:spcAft>
              <a:buNone/>
            </a:pPr>
            <a:r>
              <a:rPr lang="en" sz="1050" b="1">
                <a:solidFill>
                  <a:srgbClr val="262626"/>
                </a:solidFill>
              </a:rPr>
              <a:t>Kirkwood LM Onsite Registrations</a:t>
            </a:r>
            <a:endParaRPr sz="1050" b="1">
              <a:solidFill>
                <a:srgbClr val="262626"/>
              </a:solidFill>
            </a:endParaRPr>
          </a:p>
          <a:p>
            <a:pPr marL="114300" lvl="0" indent="114300" algn="l" rtl="0">
              <a:lnSpc>
                <a:spcPct val="114000"/>
              </a:lnSpc>
              <a:spcBef>
                <a:spcPts val="0"/>
              </a:spcBef>
              <a:spcAft>
                <a:spcPts val="0"/>
              </a:spcAft>
              <a:buNone/>
            </a:pPr>
            <a:r>
              <a:rPr lang="en" sz="1050">
                <a:solidFill>
                  <a:srgbClr val="262626"/>
                </a:solidFill>
              </a:rPr>
              <a:t>2021-22 School Year: 584/319 Students</a:t>
            </a:r>
            <a:endParaRPr sz="1050">
              <a:solidFill>
                <a:srgbClr val="262626"/>
              </a:solidFill>
            </a:endParaRPr>
          </a:p>
          <a:p>
            <a:pPr marL="114300" lvl="0" indent="114300" algn="l" rtl="0">
              <a:lnSpc>
                <a:spcPct val="114000"/>
              </a:lnSpc>
              <a:spcBef>
                <a:spcPts val="0"/>
              </a:spcBef>
              <a:spcAft>
                <a:spcPts val="0"/>
              </a:spcAft>
              <a:buNone/>
            </a:pPr>
            <a:r>
              <a:rPr lang="en" sz="1050">
                <a:solidFill>
                  <a:srgbClr val="262626"/>
                </a:solidFill>
              </a:rPr>
              <a:t>2022-23 School Year: 677 Classes/437 students</a:t>
            </a:r>
            <a:endParaRPr sz="1050">
              <a:solidFill>
                <a:srgbClr val="262626"/>
              </a:solidFill>
            </a:endParaRPr>
          </a:p>
          <a:p>
            <a:pPr marL="1485900" lvl="0" indent="342900" algn="l" rtl="0">
              <a:lnSpc>
                <a:spcPct val="114000"/>
              </a:lnSpc>
              <a:spcBef>
                <a:spcPts val="0"/>
              </a:spcBef>
              <a:spcAft>
                <a:spcPts val="0"/>
              </a:spcAft>
              <a:buNone/>
            </a:pPr>
            <a:r>
              <a:rPr lang="en" sz="1050">
                <a:solidFill>
                  <a:srgbClr val="262626"/>
                </a:solidFill>
                <a:highlight>
                  <a:srgbClr val="00FF00"/>
                </a:highlight>
              </a:rPr>
              <a:t>16% increase</a:t>
            </a:r>
            <a:endParaRPr sz="1050">
              <a:solidFill>
                <a:srgbClr val="262626"/>
              </a:solidFill>
              <a:highlight>
                <a:srgbClr val="00FF00"/>
              </a:highlight>
            </a:endParaRPr>
          </a:p>
          <a:p>
            <a:pPr marL="114300" lvl="0" indent="114300" algn="l" rtl="0">
              <a:lnSpc>
                <a:spcPct val="114000"/>
              </a:lnSpc>
              <a:spcBef>
                <a:spcPts val="0"/>
              </a:spcBef>
              <a:spcAft>
                <a:spcPts val="0"/>
              </a:spcAft>
              <a:buNone/>
            </a:pPr>
            <a:r>
              <a:rPr lang="en" sz="500"/>
              <a:t> </a:t>
            </a:r>
            <a:endParaRPr sz="500"/>
          </a:p>
          <a:p>
            <a:pPr marL="0" lvl="0" indent="114300" algn="l" rtl="0">
              <a:lnSpc>
                <a:spcPct val="114000"/>
              </a:lnSpc>
              <a:spcBef>
                <a:spcPts val="1200"/>
              </a:spcBef>
              <a:spcAft>
                <a:spcPts val="0"/>
              </a:spcAft>
              <a:buNone/>
            </a:pPr>
            <a:r>
              <a:rPr lang="en" sz="1050" b="1">
                <a:solidFill>
                  <a:srgbClr val="262626"/>
                </a:solidFill>
              </a:rPr>
              <a:t>Kirkwood Alt Concurrent Enrollments</a:t>
            </a:r>
            <a:endParaRPr sz="1050" b="1">
              <a:solidFill>
                <a:srgbClr val="262626"/>
              </a:solidFill>
            </a:endParaRPr>
          </a:p>
          <a:p>
            <a:pPr marL="228600" lvl="0" indent="0" algn="l" rtl="0">
              <a:lnSpc>
                <a:spcPct val="114000"/>
              </a:lnSpc>
              <a:spcBef>
                <a:spcPts val="0"/>
              </a:spcBef>
              <a:spcAft>
                <a:spcPts val="0"/>
              </a:spcAft>
              <a:buNone/>
            </a:pPr>
            <a:r>
              <a:rPr lang="en" sz="1050">
                <a:solidFill>
                  <a:srgbClr val="262626"/>
                </a:solidFill>
              </a:rPr>
              <a:t>Fall 2021: 93 Classes/68 Students</a:t>
            </a:r>
            <a:endParaRPr sz="1050">
              <a:solidFill>
                <a:srgbClr val="262626"/>
              </a:solidFill>
            </a:endParaRPr>
          </a:p>
          <a:p>
            <a:pPr marL="228600" lvl="0" indent="0" algn="l" rtl="0">
              <a:lnSpc>
                <a:spcPct val="114000"/>
              </a:lnSpc>
              <a:spcBef>
                <a:spcPts val="0"/>
              </a:spcBef>
              <a:spcAft>
                <a:spcPts val="0"/>
              </a:spcAft>
              <a:buNone/>
            </a:pPr>
            <a:r>
              <a:rPr lang="en" sz="1050">
                <a:solidFill>
                  <a:srgbClr val="262626"/>
                </a:solidFill>
              </a:rPr>
              <a:t>Fall 2022: 114 Classes/82 Students – </a:t>
            </a:r>
            <a:r>
              <a:rPr lang="en" sz="1050">
                <a:solidFill>
                  <a:srgbClr val="262626"/>
                </a:solidFill>
                <a:highlight>
                  <a:srgbClr val="00FF00"/>
                </a:highlight>
              </a:rPr>
              <a:t>22.5% increase</a:t>
            </a:r>
            <a:endParaRPr sz="1000"/>
          </a:p>
        </p:txBody>
      </p:sp>
      <p:pic>
        <p:nvPicPr>
          <p:cNvPr id="111" name="Google Shape;111;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58514" y="1916250"/>
            <a:ext cx="3892074" cy="2408775"/>
          </a:xfrm>
          <a:prstGeom prst="rect">
            <a:avLst/>
          </a:prstGeom>
          <a:noFill/>
          <a:ln>
            <a:noFill/>
          </a:ln>
        </p:spPr>
      </p:pic>
      <p:graphicFrame>
        <p:nvGraphicFramePr>
          <p:cNvPr id="112" name="Google Shape;112;p21"/>
          <p:cNvGraphicFramePr/>
          <p:nvPr>
            <p:extLst>
              <p:ext uri="{D42A27DB-BD31-4B8C-83A1-F6EECF244321}">
                <p14:modId xmlns:p14="http://schemas.microsoft.com/office/powerpoint/2010/main" val="3472122176"/>
              </p:ext>
            </p:extLst>
          </p:nvPr>
        </p:nvGraphicFramePr>
        <p:xfrm>
          <a:off x="1511750" y="2299600"/>
          <a:ext cx="2490575" cy="682375"/>
        </p:xfrm>
        <a:graphic>
          <a:graphicData uri="http://schemas.openxmlformats.org/drawingml/2006/table">
            <a:tbl>
              <a:tblPr firstRow="1">
                <a:noFill/>
                <a:tableStyleId>{128809F0-0D24-4991-AB0C-D497BCFFF222}</a:tableStyleId>
              </a:tblPr>
              <a:tblGrid>
                <a:gridCol w="2490575">
                  <a:extLst>
                    <a:ext uri="{9D8B030D-6E8A-4147-A177-3AD203B41FA5}">
                      <a16:colId xmlns:a16="http://schemas.microsoft.com/office/drawing/2014/main" val="20000"/>
                    </a:ext>
                  </a:extLst>
                </a:gridCol>
              </a:tblGrid>
              <a:tr h="682375">
                <a:tc>
                  <a:txBody>
                    <a:bodyPr/>
                    <a:lstStyle/>
                    <a:p>
                      <a:pPr marL="0" lvl="0" indent="0" algn="ctr" rtl="0">
                        <a:lnSpc>
                          <a:spcPct val="115000"/>
                        </a:lnSpc>
                        <a:spcBef>
                          <a:spcPts val="1200"/>
                        </a:spcBef>
                        <a:spcAft>
                          <a:spcPts val="1200"/>
                        </a:spcAft>
                        <a:buNone/>
                      </a:pPr>
                      <a:r>
                        <a:rPr lang="en" sz="1000" b="1" dirty="0">
                          <a:highlight>
                            <a:srgbClr val="00FF00"/>
                          </a:highlight>
                        </a:rPr>
                        <a:t>230% increase!</a:t>
                      </a:r>
                      <a:endParaRPr sz="1000" b="1" dirty="0">
                        <a:highlight>
                          <a:srgbClr val="00FF00"/>
                        </a:highlight>
                      </a:endParaRPr>
                    </a:p>
                  </a:txBody>
                  <a:tcPr marL="91425" marR="91425" marT="91425" marB="91425"/>
                </a:tc>
                <a:extLst>
                  <a:ext uri="{0D108BD9-81ED-4DB2-BD59-A6C34878D82A}">
                    <a16:rowId xmlns:a16="http://schemas.microsoft.com/office/drawing/2014/main" val="10000"/>
                  </a:ext>
                </a:extLst>
              </a:tr>
            </a:tbl>
          </a:graphicData>
        </a:graphic>
      </p:graphicFrame>
      <p:pic>
        <p:nvPicPr>
          <p:cNvPr id="113" name="Google Shape;113;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505551" y="2748700"/>
            <a:ext cx="606200" cy="49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Statewide CCTC Data Highlights</a:t>
            </a:r>
            <a:endParaRPr/>
          </a:p>
        </p:txBody>
      </p:sp>
      <p:sp>
        <p:nvSpPr>
          <p:cNvPr id="119" name="Google Shape;119;p22"/>
          <p:cNvSpPr txBox="1">
            <a:spLocks noGrp="1"/>
          </p:cNvSpPr>
          <p:nvPr>
            <p:ph type="body" idx="1"/>
          </p:nvPr>
        </p:nvSpPr>
        <p:spPr>
          <a:xfrm>
            <a:off x="596346" y="1095374"/>
            <a:ext cx="8110200" cy="3263400"/>
          </a:xfrm>
          <a:prstGeom prst="rect">
            <a:avLst/>
          </a:prstGeom>
        </p:spPr>
        <p:txBody>
          <a:bodyPr spcFirstLastPara="1" wrap="square" lIns="68575" tIns="34275" rIns="68575" bIns="34275" anchor="t" anchorCtr="0">
            <a:normAutofit/>
          </a:bodyPr>
          <a:lstStyle/>
          <a:p>
            <a:pPr marL="457200" lvl="0" indent="-317500" algn="l" rtl="0">
              <a:lnSpc>
                <a:spcPct val="100000"/>
              </a:lnSpc>
              <a:spcBef>
                <a:spcPts val="600"/>
              </a:spcBef>
              <a:spcAft>
                <a:spcPts val="0"/>
              </a:spcAft>
              <a:buSzPts val="1400"/>
              <a:buChar char="•"/>
            </a:pPr>
            <a:r>
              <a:rPr lang="en"/>
              <a:t>CCTC Schools saw a </a:t>
            </a:r>
            <a:r>
              <a:rPr lang="en">
                <a:highlight>
                  <a:schemeClr val="accent2"/>
                </a:highlight>
              </a:rPr>
              <a:t>17.8% INCREASE in overall FAFSA completion</a:t>
            </a:r>
            <a:r>
              <a:rPr lang="en"/>
              <a:t> in 2022 compared to 2021.</a:t>
            </a:r>
            <a:endParaRPr/>
          </a:p>
          <a:p>
            <a:pPr marL="914400" lvl="1" indent="-317500" algn="l" rtl="0">
              <a:lnSpc>
                <a:spcPct val="100000"/>
              </a:lnSpc>
              <a:spcBef>
                <a:spcPts val="0"/>
              </a:spcBef>
              <a:spcAft>
                <a:spcPts val="0"/>
              </a:spcAft>
              <a:buSzPts val="1400"/>
              <a:buChar char="•"/>
            </a:pPr>
            <a:r>
              <a:rPr lang="en"/>
              <a:t>Interstate 35 and West Liberty led the way with FAFSA Completion up 21% and 19% respectively.</a:t>
            </a:r>
            <a:endParaRPr/>
          </a:p>
          <a:p>
            <a:pPr marL="457200" lvl="0" indent="-317500" algn="l" rtl="0">
              <a:lnSpc>
                <a:spcPct val="100000"/>
              </a:lnSpc>
              <a:spcBef>
                <a:spcPts val="0"/>
              </a:spcBef>
              <a:spcAft>
                <a:spcPts val="0"/>
              </a:spcAft>
              <a:buSzPts val="1400"/>
              <a:buChar char="•"/>
            </a:pPr>
            <a:r>
              <a:rPr lang="en"/>
              <a:t>Targeted FRL and URM populations saw an increase in many schools</a:t>
            </a:r>
            <a:endParaRPr/>
          </a:p>
          <a:p>
            <a:pPr marL="914400" lvl="1" indent="-317500" algn="l" rtl="0">
              <a:lnSpc>
                <a:spcPct val="100000"/>
              </a:lnSpc>
              <a:spcBef>
                <a:spcPts val="0"/>
              </a:spcBef>
              <a:spcAft>
                <a:spcPts val="0"/>
              </a:spcAft>
              <a:buSzPts val="1400"/>
              <a:buChar char="•"/>
            </a:pPr>
            <a:r>
              <a:rPr lang="en"/>
              <a:t>Johnston increased FAFSA completion for FRL by 13% and URM by over 20%</a:t>
            </a:r>
            <a:endParaRPr/>
          </a:p>
          <a:p>
            <a:pPr marL="914400" lvl="1" indent="-317500" algn="l" rtl="0">
              <a:lnSpc>
                <a:spcPct val="100000"/>
              </a:lnSpc>
              <a:spcBef>
                <a:spcPts val="0"/>
              </a:spcBef>
              <a:spcAft>
                <a:spcPts val="0"/>
              </a:spcAft>
              <a:buSzPts val="1400"/>
              <a:buChar char="•"/>
            </a:pPr>
            <a:r>
              <a:rPr lang="en"/>
              <a:t>Knoxville increased FRL completion by 20% and URM completion by 17%</a:t>
            </a:r>
            <a:endParaRPr/>
          </a:p>
          <a:p>
            <a:pPr marL="914400" lvl="1" indent="-317500" algn="l" rtl="0">
              <a:lnSpc>
                <a:spcPct val="100000"/>
              </a:lnSpc>
              <a:spcBef>
                <a:spcPts val="0"/>
              </a:spcBef>
              <a:spcAft>
                <a:spcPts val="0"/>
              </a:spcAft>
              <a:buSzPts val="1400"/>
              <a:buChar char="•"/>
            </a:pPr>
            <a:r>
              <a:rPr lang="en"/>
              <a:t>Linn-Mar increased URM completion by 11%</a:t>
            </a:r>
            <a:endParaRPr/>
          </a:p>
          <a:p>
            <a:pPr marL="457200" lvl="0" indent="-317500" algn="l" rtl="0">
              <a:lnSpc>
                <a:spcPct val="100000"/>
              </a:lnSpc>
              <a:spcBef>
                <a:spcPts val="0"/>
              </a:spcBef>
              <a:spcAft>
                <a:spcPts val="0"/>
              </a:spcAft>
              <a:buSzPts val="1400"/>
              <a:buChar char="•"/>
            </a:pPr>
            <a:r>
              <a:rPr lang="en"/>
              <a:t>Continued focus on data outcomes</a:t>
            </a:r>
            <a:endParaRPr/>
          </a:p>
          <a:p>
            <a:pPr marL="914400" lvl="1" indent="-317500" algn="l" rtl="0">
              <a:lnSpc>
                <a:spcPct val="100000"/>
              </a:lnSpc>
              <a:spcBef>
                <a:spcPts val="0"/>
              </a:spcBef>
              <a:spcAft>
                <a:spcPts val="0"/>
              </a:spcAft>
              <a:buSzPts val="1400"/>
              <a:buChar char="•"/>
            </a:pPr>
            <a:r>
              <a:rPr lang="en"/>
              <a:t>Graduation Rates</a:t>
            </a:r>
            <a:endParaRPr/>
          </a:p>
          <a:p>
            <a:pPr marL="914400" lvl="1" indent="-317500" algn="l" rtl="0">
              <a:lnSpc>
                <a:spcPct val="100000"/>
              </a:lnSpc>
              <a:spcBef>
                <a:spcPts val="0"/>
              </a:spcBef>
              <a:spcAft>
                <a:spcPts val="0"/>
              </a:spcAft>
              <a:buSzPts val="1400"/>
              <a:buChar char="•"/>
            </a:pPr>
            <a:r>
              <a:rPr lang="en"/>
              <a:t>FAFSA Completion</a:t>
            </a:r>
            <a:endParaRPr/>
          </a:p>
          <a:p>
            <a:pPr marL="914400" lvl="1" indent="-317500" algn="l" rtl="0">
              <a:lnSpc>
                <a:spcPct val="100000"/>
              </a:lnSpc>
              <a:spcBef>
                <a:spcPts val="0"/>
              </a:spcBef>
              <a:spcAft>
                <a:spcPts val="0"/>
              </a:spcAft>
              <a:buSzPts val="1400"/>
              <a:buChar char="•"/>
            </a:pPr>
            <a:r>
              <a:rPr lang="en"/>
              <a:t>Postsecondary Intention (to prevent “summer melt”)</a:t>
            </a:r>
            <a:endParaRPr/>
          </a:p>
          <a:p>
            <a:pPr marL="914400" lvl="1" indent="-317500" algn="l" rtl="0">
              <a:lnSpc>
                <a:spcPct val="100000"/>
              </a:lnSpc>
              <a:spcBef>
                <a:spcPts val="0"/>
              </a:spcBef>
              <a:spcAft>
                <a:spcPts val="0"/>
              </a:spcAft>
              <a:buSzPts val="1400"/>
              <a:buChar char="•"/>
            </a:pPr>
            <a:r>
              <a:rPr lang="en"/>
              <a:t>Postsecondary Enrollment </a:t>
            </a:r>
            <a:endParaRPr/>
          </a:p>
          <a:p>
            <a:pPr marL="0" lvl="0" indent="0" algn="l" rtl="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Iowa Department Grant Funding Overview</a:t>
            </a:r>
            <a:endParaRPr/>
          </a:p>
        </p:txBody>
      </p:sp>
      <p:sp>
        <p:nvSpPr>
          <p:cNvPr id="125" name="Google Shape;125;p23"/>
          <p:cNvSpPr txBox="1">
            <a:spLocks noGrp="1"/>
          </p:cNvSpPr>
          <p:nvPr>
            <p:ph type="body" idx="1"/>
          </p:nvPr>
        </p:nvSpPr>
        <p:spPr>
          <a:xfrm>
            <a:off x="596350" y="985650"/>
            <a:ext cx="8110200" cy="39303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rgbClr val="002A4B"/>
                </a:solidFill>
              </a:rPr>
              <a:t>The grant funding is intended to support and expand the College and Career Transitions Counselors (CCTC) model across the state. School districts may also be able to access operational sharing dollars, institutional resources and federal grant funds to support this position. (5 grant positions)</a:t>
            </a:r>
            <a:endParaRPr sz="1500">
              <a:solidFill>
                <a:srgbClr val="002A4B"/>
              </a:solidFill>
            </a:endParaRPr>
          </a:p>
          <a:p>
            <a:pPr marL="0" lvl="0" indent="0" algn="l" rtl="0">
              <a:lnSpc>
                <a:spcPct val="100000"/>
              </a:lnSpc>
              <a:spcBef>
                <a:spcPts val="0"/>
              </a:spcBef>
              <a:spcAft>
                <a:spcPts val="0"/>
              </a:spcAft>
              <a:buClr>
                <a:schemeClr val="dk1"/>
              </a:buClr>
              <a:buSzPts val="1100"/>
              <a:buFont typeface="Arial"/>
              <a:buNone/>
            </a:pPr>
            <a:endParaRPr sz="1500">
              <a:solidFill>
                <a:srgbClr val="002A4B"/>
              </a:solidFill>
            </a:endParaRPr>
          </a:p>
          <a:p>
            <a:pPr marL="0" lvl="0" indent="0" algn="l" rtl="0">
              <a:lnSpc>
                <a:spcPct val="100000"/>
              </a:lnSpc>
              <a:spcBef>
                <a:spcPts val="0"/>
              </a:spcBef>
              <a:spcAft>
                <a:spcPts val="0"/>
              </a:spcAft>
              <a:buClr>
                <a:schemeClr val="dk1"/>
              </a:buClr>
              <a:buSzPts val="1100"/>
              <a:buFont typeface="Arial"/>
              <a:buNone/>
            </a:pPr>
            <a:r>
              <a:rPr lang="en" sz="1500" b="1">
                <a:solidFill>
                  <a:srgbClr val="002A4B"/>
                </a:solidFill>
              </a:rPr>
              <a:t>Timeline</a:t>
            </a:r>
            <a:r>
              <a:rPr lang="en" sz="1500">
                <a:solidFill>
                  <a:srgbClr val="002A4B"/>
                </a:solidFill>
              </a:rPr>
              <a:t>:</a:t>
            </a:r>
            <a:endParaRPr sz="1500">
              <a:solidFill>
                <a:srgbClr val="002A4B"/>
              </a:solidFill>
            </a:endParaRPr>
          </a:p>
          <a:p>
            <a:pPr marL="457200" lvl="0" indent="-298450" algn="l" rtl="0">
              <a:lnSpc>
                <a:spcPct val="100000"/>
              </a:lnSpc>
              <a:spcBef>
                <a:spcPts val="0"/>
              </a:spcBef>
              <a:spcAft>
                <a:spcPts val="0"/>
              </a:spcAft>
              <a:buClr>
                <a:srgbClr val="002A4B"/>
              </a:buClr>
              <a:buSzPts val="1100"/>
              <a:buFont typeface="Noto Sans Symbols"/>
              <a:buChar char="●"/>
            </a:pPr>
            <a:r>
              <a:rPr lang="en" sz="1500" b="1">
                <a:solidFill>
                  <a:srgbClr val="002A4B"/>
                </a:solidFill>
              </a:rPr>
              <a:t>Year 1 initial Iowa Department of Education grant funding: </a:t>
            </a:r>
            <a:r>
              <a:rPr lang="en" sz="1500">
                <a:solidFill>
                  <a:srgbClr val="002A4B"/>
                </a:solidFill>
              </a:rPr>
              <a:t>Perkins incentive support (up to $40,000 per position*). Estimated cost of a shared counselor is $65,000-75,000. *</a:t>
            </a:r>
            <a:r>
              <a:rPr lang="en" sz="1400" i="1">
                <a:solidFill>
                  <a:srgbClr val="002A4B"/>
                </a:solidFill>
              </a:rPr>
              <a:t>Funding amounts are subject to change.</a:t>
            </a:r>
            <a:endParaRPr sz="1500">
              <a:solidFill>
                <a:srgbClr val="002A4B"/>
              </a:solidFill>
            </a:endParaRPr>
          </a:p>
          <a:p>
            <a:pPr marL="457200" lvl="0" indent="-323850" algn="l" rtl="0">
              <a:lnSpc>
                <a:spcPct val="100000"/>
              </a:lnSpc>
              <a:spcBef>
                <a:spcPts val="0"/>
              </a:spcBef>
              <a:spcAft>
                <a:spcPts val="0"/>
              </a:spcAft>
              <a:buClr>
                <a:srgbClr val="002A4B"/>
              </a:buClr>
              <a:buSzPts val="1500"/>
              <a:buFont typeface="Noto Sans Symbols"/>
              <a:buChar char="●"/>
            </a:pPr>
            <a:r>
              <a:rPr lang="en" sz="1500" b="1">
                <a:solidFill>
                  <a:srgbClr val="002A4B"/>
                </a:solidFill>
              </a:rPr>
              <a:t>Year 2 Iowa Department of Education grant funding: </a:t>
            </a:r>
            <a:r>
              <a:rPr lang="en" sz="1500">
                <a:solidFill>
                  <a:srgbClr val="002A4B"/>
                </a:solidFill>
              </a:rPr>
              <a:t>Perkins support ($7,500).</a:t>
            </a:r>
            <a:endParaRPr sz="1500">
              <a:solidFill>
                <a:srgbClr val="002A4B"/>
              </a:solidFill>
            </a:endParaRPr>
          </a:p>
          <a:p>
            <a:pPr marL="457200" lvl="0" indent="-323850" algn="l" rtl="0">
              <a:lnSpc>
                <a:spcPct val="100000"/>
              </a:lnSpc>
              <a:spcBef>
                <a:spcPts val="0"/>
              </a:spcBef>
              <a:spcAft>
                <a:spcPts val="0"/>
              </a:spcAft>
              <a:buClr>
                <a:srgbClr val="002A4B"/>
              </a:buClr>
              <a:buSzPts val="1500"/>
              <a:buFont typeface="Noto Sans Symbols"/>
              <a:buChar char="●"/>
            </a:pPr>
            <a:r>
              <a:rPr lang="en" sz="1500" b="1">
                <a:solidFill>
                  <a:srgbClr val="002A4B"/>
                </a:solidFill>
              </a:rPr>
              <a:t>Year 3 Iowa Department of Education grant funding</a:t>
            </a:r>
            <a:r>
              <a:rPr lang="en" sz="1500">
                <a:solidFill>
                  <a:srgbClr val="002A4B"/>
                </a:solidFill>
              </a:rPr>
              <a:t>: Perkins support ($2,500).         </a:t>
            </a:r>
            <a:endParaRPr sz="1500">
              <a:solidFill>
                <a:srgbClr val="002A4B"/>
              </a:solidFill>
            </a:endParaRPr>
          </a:p>
          <a:p>
            <a:pPr marL="457200" lvl="0" indent="0" algn="l" rtl="0">
              <a:lnSpc>
                <a:spcPct val="100000"/>
              </a:lnSpc>
              <a:spcBef>
                <a:spcPts val="0"/>
              </a:spcBef>
              <a:spcAft>
                <a:spcPts val="0"/>
              </a:spcAft>
              <a:buNone/>
            </a:pPr>
            <a:endParaRPr sz="1500">
              <a:solidFill>
                <a:srgbClr val="002A4B"/>
              </a:solidFill>
            </a:endParaRPr>
          </a:p>
          <a:p>
            <a:pPr marL="457200" lvl="0" indent="0" algn="l" rtl="0">
              <a:lnSpc>
                <a:spcPct val="100000"/>
              </a:lnSpc>
              <a:spcBef>
                <a:spcPts val="0"/>
              </a:spcBef>
              <a:spcAft>
                <a:spcPts val="0"/>
              </a:spcAft>
              <a:buNone/>
            </a:pPr>
            <a:r>
              <a:rPr lang="en" sz="1500">
                <a:solidFill>
                  <a:srgbClr val="002A4B"/>
                </a:solidFill>
              </a:rPr>
              <a:t>For the round 4 grant through the Department of Education:</a:t>
            </a:r>
            <a:endParaRPr sz="1500">
              <a:solidFill>
                <a:srgbClr val="002A4B"/>
              </a:solidFill>
            </a:endParaRPr>
          </a:p>
          <a:p>
            <a:pPr marL="457200" lvl="0" indent="457200" algn="l" rtl="0">
              <a:lnSpc>
                <a:spcPct val="100000"/>
              </a:lnSpc>
              <a:spcBef>
                <a:spcPts val="0"/>
              </a:spcBef>
              <a:spcAft>
                <a:spcPts val="0"/>
              </a:spcAft>
              <a:buClr>
                <a:schemeClr val="dk1"/>
              </a:buClr>
              <a:buSzPts val="1100"/>
              <a:buFont typeface="Arial"/>
              <a:buNone/>
            </a:pPr>
            <a:r>
              <a:rPr lang="en" sz="1500">
                <a:solidFill>
                  <a:srgbClr val="002A4B"/>
                </a:solidFill>
              </a:rPr>
              <a:t> Yr1=2024-25 		Yr2= 2025-26		Yr3: 2026-27</a:t>
            </a:r>
            <a:endParaRPr sz="1500">
              <a:solidFill>
                <a:srgbClr val="002A4B"/>
              </a:solidFill>
            </a:endParaRPr>
          </a:p>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Position Costs Example:</a:t>
            </a:r>
            <a:endParaRPr/>
          </a:p>
        </p:txBody>
      </p:sp>
      <p:sp>
        <p:nvSpPr>
          <p:cNvPr id="131" name="Google Shape;131;p24"/>
          <p:cNvSpPr txBox="1">
            <a:spLocks noGrp="1"/>
          </p:cNvSpPr>
          <p:nvPr>
            <p:ph type="body" idx="1"/>
          </p:nvPr>
        </p:nvSpPr>
        <p:spPr>
          <a:xfrm>
            <a:off x="596350" y="964925"/>
            <a:ext cx="8110200" cy="6120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340"/>
              <a:t>Assumes $50,000-$60,000 salary, $15,000 benefits/fringe (insurance, IPERS, travel, professional development); 195-day contract timeline</a:t>
            </a:r>
            <a:endParaRPr sz="134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Clr>
                <a:schemeClr val="dk1"/>
              </a:buClr>
              <a:buSzPts val="1100"/>
              <a:buFont typeface="Arial"/>
              <a:buNone/>
            </a:pPr>
            <a:endParaRPr sz="1100"/>
          </a:p>
        </p:txBody>
      </p:sp>
      <p:pic>
        <p:nvPicPr>
          <p:cNvPr id="132" name="Google Shape;132;p24" descr="3 Column Table with Contributor, Funds and Responsibility as the three column headers. Row 1: Contributor = Community College, Funds = Salary and Benefit/Fringe: $36,808 to $46,808, Responsibility = Hosts, hires and pays CCTC. Invoice partner school districts their cost of the position. Row 2: Contributor = School District 1, Funds = Potential Operational Sharing: $14,556, Responsibility = Hosts CCTC in the high school, sends funds to community college partner. Row 3: Contributor = School District 1, Funds = Potential Operational Sharing: $14,556, Responsibility = Hosts CCTC in the high school, sends funds to community college partner."/>
          <p:cNvPicPr preferRelativeResize="0"/>
          <p:nvPr/>
        </p:nvPicPr>
        <p:blipFill>
          <a:blip r:embed="rId3">
            <a:alphaModFix/>
          </a:blip>
          <a:stretch>
            <a:fillRect/>
          </a:stretch>
        </p:blipFill>
        <p:spPr>
          <a:xfrm>
            <a:off x="152400" y="1529024"/>
            <a:ext cx="8839199" cy="32071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Grant Application: </a:t>
            </a:r>
            <a:endParaRPr/>
          </a:p>
        </p:txBody>
      </p:sp>
      <p:sp>
        <p:nvSpPr>
          <p:cNvPr id="138" name="Google Shape;138;p25"/>
          <p:cNvSpPr txBox="1">
            <a:spLocks noGrp="1"/>
          </p:cNvSpPr>
          <p:nvPr>
            <p:ph type="body" idx="1"/>
          </p:nvPr>
        </p:nvSpPr>
        <p:spPr>
          <a:xfrm>
            <a:off x="596346" y="1095374"/>
            <a:ext cx="8110200" cy="3263400"/>
          </a:xfrm>
          <a:prstGeom prst="rect">
            <a:avLst/>
          </a:prstGeom>
        </p:spPr>
        <p:txBody>
          <a:bodyPr spcFirstLastPara="1" wrap="square" lIns="68575" tIns="34275" rIns="68575" bIns="34275" anchor="t" anchorCtr="0">
            <a:normAutofit fontScale="92500"/>
          </a:bodyPr>
          <a:lstStyle/>
          <a:p>
            <a:pPr marL="457200" marR="584200" lvl="0" indent="-342900" algn="l" rtl="0">
              <a:lnSpc>
                <a:spcPct val="100000"/>
              </a:lnSpc>
              <a:spcBef>
                <a:spcPts val="495"/>
              </a:spcBef>
              <a:spcAft>
                <a:spcPts val="0"/>
              </a:spcAft>
              <a:buClr>
                <a:schemeClr val="dk1"/>
              </a:buClr>
              <a:buSzPts val="1800"/>
              <a:buFont typeface="Open Sans"/>
              <a:buChar char="●"/>
            </a:pPr>
            <a:r>
              <a:rPr lang="en">
                <a:highlight>
                  <a:schemeClr val="lt1"/>
                </a:highlight>
                <a:latin typeface="Open Sans"/>
                <a:ea typeface="Open Sans"/>
                <a:cs typeface="Open Sans"/>
                <a:sym typeface="Open Sans"/>
              </a:rPr>
              <a:t>Community College and at least 1 school district have agreed upon a partnership.</a:t>
            </a:r>
            <a:endParaRPr>
              <a:highlight>
                <a:schemeClr val="lt1"/>
              </a:highlight>
              <a:latin typeface="Open Sans"/>
              <a:ea typeface="Open Sans"/>
              <a:cs typeface="Open Sans"/>
              <a:sym typeface="Open Sans"/>
            </a:endParaRPr>
          </a:p>
          <a:p>
            <a:pPr marL="457200" marR="584200" lvl="0" indent="-342900" algn="l" rtl="0">
              <a:lnSpc>
                <a:spcPct val="100000"/>
              </a:lnSpc>
              <a:spcBef>
                <a:spcPts val="1000"/>
              </a:spcBef>
              <a:spcAft>
                <a:spcPts val="0"/>
              </a:spcAft>
              <a:buClr>
                <a:schemeClr val="dk1"/>
              </a:buClr>
              <a:buSzPts val="1800"/>
              <a:buFont typeface="Open Sans"/>
              <a:buChar char="●"/>
            </a:pPr>
            <a:r>
              <a:rPr lang="en">
                <a:highlight>
                  <a:schemeClr val="lt1"/>
                </a:highlight>
                <a:latin typeface="Open Sans"/>
                <a:ea typeface="Open Sans"/>
                <a:cs typeface="Open Sans"/>
                <a:sym typeface="Open Sans"/>
              </a:rPr>
              <a:t>In partnership, develop the following:</a:t>
            </a:r>
            <a:endParaRPr>
              <a:highlight>
                <a:schemeClr val="lt1"/>
              </a:highlight>
              <a:latin typeface="Open Sans"/>
              <a:ea typeface="Open Sans"/>
              <a:cs typeface="Open Sans"/>
              <a:sym typeface="Open Sans"/>
            </a:endParaRPr>
          </a:p>
          <a:p>
            <a:pPr marL="914400" marR="584200" lvl="1" indent="-330200" algn="l" rtl="0">
              <a:lnSpc>
                <a:spcPct val="100000"/>
              </a:lnSpc>
              <a:spcBef>
                <a:spcPts val="1000"/>
              </a:spcBef>
              <a:spcAft>
                <a:spcPts val="0"/>
              </a:spcAft>
              <a:buClr>
                <a:schemeClr val="dk1"/>
              </a:buClr>
              <a:buSzPts val="1600"/>
              <a:buFont typeface="Open Sans"/>
              <a:buChar char="○"/>
            </a:pPr>
            <a:r>
              <a:rPr lang="en" sz="1600">
                <a:highlight>
                  <a:schemeClr val="lt1"/>
                </a:highlight>
                <a:latin typeface="Open Sans"/>
                <a:ea typeface="Open Sans"/>
                <a:cs typeface="Open Sans"/>
                <a:sym typeface="Open Sans"/>
              </a:rPr>
              <a:t>Job description</a:t>
            </a:r>
            <a:endParaRPr sz="1600">
              <a:highlight>
                <a:schemeClr val="lt1"/>
              </a:highlight>
              <a:latin typeface="Open Sans"/>
              <a:ea typeface="Open Sans"/>
              <a:cs typeface="Open Sans"/>
              <a:sym typeface="Open Sans"/>
            </a:endParaRPr>
          </a:p>
          <a:p>
            <a:pPr marL="914400" marR="584200" lvl="1" indent="-330200" algn="l" rtl="0">
              <a:lnSpc>
                <a:spcPct val="100000"/>
              </a:lnSpc>
              <a:spcBef>
                <a:spcPts val="495"/>
              </a:spcBef>
              <a:spcAft>
                <a:spcPts val="0"/>
              </a:spcAft>
              <a:buClr>
                <a:schemeClr val="dk1"/>
              </a:buClr>
              <a:buSzPts val="1600"/>
              <a:buFont typeface="Open Sans"/>
              <a:buChar char="○"/>
            </a:pPr>
            <a:r>
              <a:rPr lang="en" sz="1600">
                <a:highlight>
                  <a:schemeClr val="lt1"/>
                </a:highlight>
                <a:latin typeface="Open Sans"/>
                <a:ea typeface="Open Sans"/>
                <a:cs typeface="Open Sans"/>
                <a:sym typeface="Open Sans"/>
              </a:rPr>
              <a:t>Budget description</a:t>
            </a:r>
            <a:endParaRPr sz="1600">
              <a:highlight>
                <a:schemeClr val="lt1"/>
              </a:highlight>
              <a:latin typeface="Open Sans"/>
              <a:ea typeface="Open Sans"/>
              <a:cs typeface="Open Sans"/>
              <a:sym typeface="Open Sans"/>
            </a:endParaRPr>
          </a:p>
          <a:p>
            <a:pPr marL="914400" marR="584200" lvl="1" indent="-330200" algn="l" rtl="0">
              <a:lnSpc>
                <a:spcPct val="100000"/>
              </a:lnSpc>
              <a:spcBef>
                <a:spcPts val="495"/>
              </a:spcBef>
              <a:spcAft>
                <a:spcPts val="0"/>
              </a:spcAft>
              <a:buClr>
                <a:schemeClr val="dk1"/>
              </a:buClr>
              <a:buSzPts val="1600"/>
              <a:buFont typeface="Open Sans"/>
              <a:buChar char="○"/>
            </a:pPr>
            <a:r>
              <a:rPr lang="en" sz="1600">
                <a:highlight>
                  <a:schemeClr val="lt1"/>
                </a:highlight>
                <a:latin typeface="Open Sans"/>
                <a:ea typeface="Open Sans"/>
                <a:cs typeface="Open Sans"/>
                <a:sym typeface="Open Sans"/>
              </a:rPr>
              <a:t>Answer 4 questions (see CCTC Toolkit for specific questions)</a:t>
            </a:r>
            <a:endParaRPr sz="1600">
              <a:highlight>
                <a:schemeClr val="lt1"/>
              </a:highlight>
              <a:latin typeface="Open Sans"/>
              <a:ea typeface="Open Sans"/>
              <a:cs typeface="Open Sans"/>
              <a:sym typeface="Open Sans"/>
            </a:endParaRPr>
          </a:p>
          <a:p>
            <a:pPr marL="1371600" marR="584200" lvl="2" indent="-330200" algn="l" rtl="0">
              <a:lnSpc>
                <a:spcPct val="100000"/>
              </a:lnSpc>
              <a:spcBef>
                <a:spcPts val="1000"/>
              </a:spcBef>
              <a:spcAft>
                <a:spcPts val="0"/>
              </a:spcAft>
              <a:buSzPts val="1600"/>
              <a:buFont typeface="Open Sans"/>
              <a:buChar char="■"/>
            </a:pPr>
            <a:r>
              <a:rPr lang="en" sz="1600">
                <a:highlight>
                  <a:schemeClr val="lt1"/>
                </a:highlight>
                <a:latin typeface="Open Sans"/>
                <a:ea typeface="Open Sans"/>
                <a:cs typeface="Open Sans"/>
                <a:sym typeface="Open Sans"/>
              </a:rPr>
              <a:t>Impact on students, reduce barriers and expand access, overview of students served and caseload</a:t>
            </a:r>
            <a:endParaRPr sz="1600">
              <a:highlight>
                <a:schemeClr val="lt1"/>
              </a:highlight>
              <a:latin typeface="Open Sans"/>
              <a:ea typeface="Open Sans"/>
              <a:cs typeface="Open Sans"/>
              <a:sym typeface="Open Sans"/>
            </a:endParaRPr>
          </a:p>
          <a:p>
            <a:pPr marL="457200" marR="584200" lvl="0" indent="-342900" algn="l" rtl="0">
              <a:lnSpc>
                <a:spcPct val="100000"/>
              </a:lnSpc>
              <a:spcBef>
                <a:spcPts val="1000"/>
              </a:spcBef>
              <a:spcAft>
                <a:spcPts val="0"/>
              </a:spcAft>
              <a:buClr>
                <a:schemeClr val="dk1"/>
              </a:buClr>
              <a:buSzPts val="1800"/>
              <a:buFont typeface="Open Sans"/>
              <a:buChar char="●"/>
            </a:pPr>
            <a:r>
              <a:rPr lang="en">
                <a:highlight>
                  <a:schemeClr val="lt1"/>
                </a:highlight>
                <a:latin typeface="Open Sans"/>
                <a:ea typeface="Open Sans"/>
                <a:cs typeface="Open Sans"/>
                <a:sym typeface="Open Sans"/>
              </a:rPr>
              <a:t>The community college will act as the fiscal agent for the grant funding. </a:t>
            </a:r>
            <a:endParaRPr>
              <a:highlight>
                <a:schemeClr val="lt1"/>
              </a:highlight>
              <a:latin typeface="Open Sans"/>
              <a:ea typeface="Open Sans"/>
              <a:cs typeface="Open Sans"/>
              <a:sym typeface="Open Sans"/>
            </a:endParaRPr>
          </a:p>
          <a:p>
            <a:pPr marL="457200" marR="584200" lvl="0" indent="-342900" algn="l" rtl="0">
              <a:lnSpc>
                <a:spcPct val="100000"/>
              </a:lnSpc>
              <a:spcBef>
                <a:spcPts val="1000"/>
              </a:spcBef>
              <a:spcAft>
                <a:spcPts val="1000"/>
              </a:spcAft>
              <a:buClr>
                <a:schemeClr val="dk1"/>
              </a:buClr>
              <a:buSzPts val="1800"/>
              <a:buFont typeface="Open Sans"/>
              <a:buChar char="●"/>
            </a:pPr>
            <a:r>
              <a:rPr lang="en">
                <a:highlight>
                  <a:schemeClr val="lt1"/>
                </a:highlight>
                <a:latin typeface="Open Sans"/>
                <a:ea typeface="Open Sans"/>
                <a:cs typeface="Open Sans"/>
                <a:sym typeface="Open Sans"/>
              </a:rPr>
              <a:t>A community college representative will complete the application in the Iowa Grants system.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180075"/>
            <a:ext cx="8520600" cy="707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Iowa Grants </a:t>
            </a:r>
            <a:endParaRPr/>
          </a:p>
        </p:txBody>
      </p:sp>
      <p:sp>
        <p:nvSpPr>
          <p:cNvPr id="144" name="Google Shape;144;p26"/>
          <p:cNvSpPr txBox="1">
            <a:spLocks noGrp="1"/>
          </p:cNvSpPr>
          <p:nvPr>
            <p:ph type="body" idx="1"/>
          </p:nvPr>
        </p:nvSpPr>
        <p:spPr>
          <a:xfrm>
            <a:off x="5223000" y="1395750"/>
            <a:ext cx="3921000" cy="2352000"/>
          </a:xfrm>
          <a:prstGeom prst="rect">
            <a:avLst/>
          </a:prstGeom>
        </p:spPr>
        <p:txBody>
          <a:bodyPr spcFirstLastPara="1" wrap="square" lIns="68575" tIns="34275" rIns="68575" bIns="34275" anchor="t" anchorCtr="0">
            <a:normAutofit/>
          </a:bodyPr>
          <a:lstStyle/>
          <a:p>
            <a:pPr marL="457200" marR="584200" lvl="0" indent="-330200" algn="l" rtl="0">
              <a:lnSpc>
                <a:spcPct val="100000"/>
              </a:lnSpc>
              <a:spcBef>
                <a:spcPts val="495"/>
              </a:spcBef>
              <a:spcAft>
                <a:spcPts val="0"/>
              </a:spcAft>
              <a:buClr>
                <a:srgbClr val="000000"/>
              </a:buClr>
              <a:buSzPts val="1600"/>
              <a:buChar char="•"/>
            </a:pPr>
            <a:r>
              <a:rPr lang="en" sz="1400">
                <a:solidFill>
                  <a:srgbClr val="000000"/>
                </a:solidFill>
                <a:highlight>
                  <a:srgbClr val="FFFFFF"/>
                </a:highlight>
              </a:rPr>
              <a:t>Select Program Area of Interest as </a:t>
            </a:r>
            <a:r>
              <a:rPr lang="en" sz="1400" b="1">
                <a:solidFill>
                  <a:srgbClr val="000000"/>
                </a:solidFill>
                <a:highlight>
                  <a:srgbClr val="FFFFFF"/>
                </a:highlight>
              </a:rPr>
              <a:t>Perkins V</a:t>
            </a:r>
            <a:endParaRPr sz="1400" b="1">
              <a:solidFill>
                <a:srgbClr val="000000"/>
              </a:solidFill>
              <a:highlight>
                <a:srgbClr val="FFFFFF"/>
              </a:highlight>
            </a:endParaRPr>
          </a:p>
          <a:p>
            <a:pPr marL="457200" marR="584200" lvl="0" indent="-330200" algn="l" rtl="0">
              <a:lnSpc>
                <a:spcPct val="100000"/>
              </a:lnSpc>
              <a:spcBef>
                <a:spcPts val="1000"/>
              </a:spcBef>
              <a:spcAft>
                <a:spcPts val="0"/>
              </a:spcAft>
              <a:buClr>
                <a:srgbClr val="000000"/>
              </a:buClr>
              <a:buSzPts val="1600"/>
              <a:buChar char="•"/>
            </a:pPr>
            <a:r>
              <a:rPr lang="en" sz="1400">
                <a:solidFill>
                  <a:srgbClr val="000000"/>
                </a:solidFill>
                <a:highlight>
                  <a:srgbClr val="FFFFFF"/>
                </a:highlight>
              </a:rPr>
              <a:t>The funding opportunity will be in Perkins V</a:t>
            </a:r>
            <a:endParaRPr sz="1400">
              <a:solidFill>
                <a:srgbClr val="000000"/>
              </a:solidFill>
              <a:highlight>
                <a:srgbClr val="FFFFFF"/>
              </a:highlight>
            </a:endParaRPr>
          </a:p>
          <a:p>
            <a:pPr marL="457200" marR="584200" lvl="0" indent="-330200" algn="l" rtl="0">
              <a:lnSpc>
                <a:spcPct val="100000"/>
              </a:lnSpc>
              <a:spcBef>
                <a:spcPts val="1000"/>
              </a:spcBef>
              <a:spcAft>
                <a:spcPts val="0"/>
              </a:spcAft>
              <a:buClr>
                <a:srgbClr val="000000"/>
              </a:buClr>
              <a:buSzPts val="1600"/>
              <a:buChar char="•"/>
            </a:pPr>
            <a:r>
              <a:rPr lang="en" sz="1400">
                <a:solidFill>
                  <a:srgbClr val="000000"/>
                </a:solidFill>
                <a:highlight>
                  <a:srgbClr val="FFFFFF"/>
                </a:highlight>
              </a:rPr>
              <a:t>For help with Iowa Grants, Contact Jeff Fletcher at </a:t>
            </a:r>
            <a:r>
              <a:rPr lang="en" sz="1400" u="sng">
                <a:solidFill>
                  <a:srgbClr val="1155CC"/>
                </a:solidFill>
                <a:highlight>
                  <a:srgbClr val="FFFFFF"/>
                </a:highlight>
                <a:hlinkClick r:id="rId3">
                  <a:extLst>
                    <a:ext uri="{A12FA001-AC4F-418D-AE19-62706E023703}">
                      <ahyp:hlinkClr xmlns:ahyp="http://schemas.microsoft.com/office/drawing/2018/hyperlinkcolor" val="tx"/>
                    </a:ext>
                  </a:extLst>
                </a:hlinkClick>
              </a:rPr>
              <a:t>jeffrey.fletcher@iowa.gov</a:t>
            </a:r>
            <a:r>
              <a:rPr lang="en" sz="1400">
                <a:solidFill>
                  <a:srgbClr val="000000"/>
                </a:solidFill>
                <a:highlight>
                  <a:srgbClr val="FFFFFF"/>
                </a:highlight>
              </a:rPr>
              <a:t> or 515-321-7309</a:t>
            </a:r>
            <a:endParaRPr sz="1400">
              <a:solidFill>
                <a:srgbClr val="000000"/>
              </a:solidFill>
              <a:highlight>
                <a:srgbClr val="FFFFFF"/>
              </a:highlight>
            </a:endParaRPr>
          </a:p>
          <a:p>
            <a:pPr marL="0" lvl="0" indent="0" algn="l" rtl="0">
              <a:lnSpc>
                <a:spcPct val="100000"/>
              </a:lnSpc>
              <a:spcBef>
                <a:spcPts val="1000"/>
              </a:spcBef>
              <a:spcAft>
                <a:spcPts val="1000"/>
              </a:spcAft>
              <a:buNone/>
            </a:pPr>
            <a:endParaRPr>
              <a:solidFill>
                <a:srgbClr val="000000"/>
              </a:solidFill>
            </a:endParaRPr>
          </a:p>
        </p:txBody>
      </p:sp>
      <p:pic>
        <p:nvPicPr>
          <p:cNvPr id="145" name="Google Shape;145;p2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11700" y="1318075"/>
            <a:ext cx="4787925" cy="2942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275150" y="116125"/>
            <a:ext cx="8520600" cy="707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Next Steps, Toolkit and Media</a:t>
            </a:r>
            <a:endParaRPr/>
          </a:p>
        </p:txBody>
      </p:sp>
      <p:sp>
        <p:nvSpPr>
          <p:cNvPr id="151" name="Google Shape;151;p27"/>
          <p:cNvSpPr txBox="1">
            <a:spLocks noGrp="1"/>
          </p:cNvSpPr>
          <p:nvPr>
            <p:ph type="body" idx="1"/>
          </p:nvPr>
        </p:nvSpPr>
        <p:spPr>
          <a:xfrm>
            <a:off x="311700" y="1012500"/>
            <a:ext cx="8520600" cy="3806400"/>
          </a:xfrm>
          <a:prstGeom prst="rect">
            <a:avLst/>
          </a:prstGeom>
        </p:spPr>
        <p:txBody>
          <a:bodyPr spcFirstLastPara="1" wrap="square" lIns="68575" tIns="34275" rIns="68575" bIns="34275" anchor="t" anchorCtr="0">
            <a:noAutofit/>
          </a:bodyPr>
          <a:lstStyle/>
          <a:p>
            <a:pPr marL="457200" lvl="0" indent="-342900" algn="l" rtl="0">
              <a:spcBef>
                <a:spcPts val="600"/>
              </a:spcBef>
              <a:spcAft>
                <a:spcPts val="0"/>
              </a:spcAft>
              <a:buSzPts val="1800"/>
              <a:buChar char="•"/>
            </a:pPr>
            <a:r>
              <a:rPr lang="en" sz="1800"/>
              <a:t>Next steps: </a:t>
            </a:r>
            <a:endParaRPr sz="1800"/>
          </a:p>
          <a:p>
            <a:pPr marL="914400" lvl="1" indent="-330200" algn="l" rtl="0">
              <a:lnSpc>
                <a:spcPct val="100000"/>
              </a:lnSpc>
              <a:spcBef>
                <a:spcPts val="0"/>
              </a:spcBef>
              <a:spcAft>
                <a:spcPts val="0"/>
              </a:spcAft>
              <a:buSzPts val="1600"/>
              <a:buChar char="•"/>
            </a:pPr>
            <a:r>
              <a:rPr lang="en" sz="1600"/>
              <a:t>Reach out to your community college</a:t>
            </a:r>
            <a:endParaRPr sz="1600"/>
          </a:p>
          <a:p>
            <a:pPr marL="914400" lvl="1" indent="-330200" algn="l" rtl="0">
              <a:lnSpc>
                <a:spcPct val="100000"/>
              </a:lnSpc>
              <a:spcBef>
                <a:spcPts val="0"/>
              </a:spcBef>
              <a:spcAft>
                <a:spcPts val="0"/>
              </a:spcAft>
              <a:buSzPts val="1600"/>
              <a:buChar char="•"/>
            </a:pPr>
            <a:r>
              <a:rPr lang="en" sz="1600"/>
              <a:t>Consider partnerships with area districts</a:t>
            </a:r>
            <a:endParaRPr sz="1600"/>
          </a:p>
          <a:p>
            <a:pPr marL="914400" lvl="1" indent="-330200" algn="l" rtl="0">
              <a:lnSpc>
                <a:spcPct val="100000"/>
              </a:lnSpc>
              <a:spcBef>
                <a:spcPts val="0"/>
              </a:spcBef>
              <a:spcAft>
                <a:spcPts val="0"/>
              </a:spcAft>
              <a:buSzPts val="1600"/>
              <a:buChar char="•"/>
            </a:pPr>
            <a:r>
              <a:rPr lang="en" sz="1600"/>
              <a:t>Grant application; grant application will open on Monday, Oct. 10</a:t>
            </a:r>
            <a:endParaRPr sz="1600"/>
          </a:p>
          <a:p>
            <a:pPr marL="914400" lvl="1" indent="-330200" algn="l" rtl="0">
              <a:lnSpc>
                <a:spcPct val="100000"/>
              </a:lnSpc>
              <a:spcBef>
                <a:spcPts val="0"/>
              </a:spcBef>
              <a:spcAft>
                <a:spcPts val="0"/>
              </a:spcAft>
              <a:buSzPts val="1600"/>
              <a:buChar char="•"/>
            </a:pPr>
            <a:r>
              <a:rPr lang="en" sz="1600"/>
              <a:t>Submit application; due on December 16, 2023</a:t>
            </a:r>
            <a:endParaRPr sz="1600"/>
          </a:p>
          <a:p>
            <a:pPr marL="914400" lvl="1" indent="-330200" algn="l" rtl="0">
              <a:lnSpc>
                <a:spcPct val="100000"/>
              </a:lnSpc>
              <a:spcBef>
                <a:spcPts val="0"/>
              </a:spcBef>
              <a:spcAft>
                <a:spcPts val="0"/>
              </a:spcAft>
              <a:buSzPts val="1600"/>
              <a:buChar char="•"/>
            </a:pPr>
            <a:r>
              <a:rPr lang="en" sz="1600"/>
              <a:t>Notice of award: January 6, 2024</a:t>
            </a:r>
            <a:endParaRPr sz="1600"/>
          </a:p>
          <a:p>
            <a:pPr marL="914400" lvl="0" indent="0" algn="l" rtl="0">
              <a:spcBef>
                <a:spcPts val="600"/>
              </a:spcBef>
              <a:spcAft>
                <a:spcPts val="0"/>
              </a:spcAft>
              <a:buNone/>
            </a:pPr>
            <a:endParaRPr sz="300"/>
          </a:p>
          <a:p>
            <a:pPr marL="457200" lvl="0" indent="-330200" algn="l" rtl="0">
              <a:spcBef>
                <a:spcPts val="600"/>
              </a:spcBef>
              <a:spcAft>
                <a:spcPts val="0"/>
              </a:spcAft>
              <a:buSzPts val="1600"/>
              <a:buChar char="•"/>
            </a:pPr>
            <a:r>
              <a:rPr lang="en" u="sng">
                <a:solidFill>
                  <a:schemeClr val="hlink"/>
                </a:solidFill>
                <a:hlinkClick r:id="rId3"/>
              </a:rPr>
              <a:t>CCTC Toolkit</a:t>
            </a:r>
            <a:r>
              <a:rPr lang="en" u="sng">
                <a:solidFill>
                  <a:schemeClr val="hlink"/>
                </a:solidFill>
                <a:hlinkClick r:id="rId3"/>
              </a:rPr>
              <a:t>:</a:t>
            </a:r>
            <a:r>
              <a:rPr lang="en"/>
              <a:t> detailed overview of the CCTC Initiative including:</a:t>
            </a:r>
            <a:endParaRPr/>
          </a:p>
          <a:p>
            <a:pPr marL="914400" lvl="1" indent="-317500" algn="l" rtl="0">
              <a:lnSpc>
                <a:spcPct val="100000"/>
              </a:lnSpc>
              <a:spcBef>
                <a:spcPts val="0"/>
              </a:spcBef>
              <a:spcAft>
                <a:spcPts val="0"/>
              </a:spcAft>
              <a:buSzPts val="1400"/>
              <a:buChar char="•"/>
            </a:pPr>
            <a:r>
              <a:rPr lang="en"/>
              <a:t>Grant application requirements</a:t>
            </a:r>
            <a:endParaRPr/>
          </a:p>
          <a:p>
            <a:pPr marL="914400" lvl="1" indent="-317500" algn="l" rtl="0">
              <a:lnSpc>
                <a:spcPct val="100000"/>
              </a:lnSpc>
              <a:spcBef>
                <a:spcPts val="0"/>
              </a:spcBef>
              <a:spcAft>
                <a:spcPts val="0"/>
              </a:spcAft>
              <a:buSzPts val="1400"/>
              <a:buChar char="•"/>
            </a:pPr>
            <a:r>
              <a:rPr lang="en"/>
              <a:t>Sample job description</a:t>
            </a:r>
            <a:endParaRPr/>
          </a:p>
          <a:p>
            <a:pPr marL="914400" lvl="1" indent="-317500" algn="l" rtl="0">
              <a:lnSpc>
                <a:spcPct val="100000"/>
              </a:lnSpc>
              <a:spcBef>
                <a:spcPts val="0"/>
              </a:spcBef>
              <a:spcAft>
                <a:spcPts val="0"/>
              </a:spcAft>
              <a:buSzPts val="1400"/>
              <a:buChar char="•"/>
            </a:pPr>
            <a:r>
              <a:rPr lang="en"/>
              <a:t>Outlined roles and responsibilities for CCTC, high school/district, community college, etc. </a:t>
            </a:r>
            <a:endParaRPr/>
          </a:p>
          <a:p>
            <a:pPr marL="914400" lvl="1" indent="-317500" algn="l" rtl="0">
              <a:lnSpc>
                <a:spcPct val="100000"/>
              </a:lnSpc>
              <a:spcBef>
                <a:spcPts val="0"/>
              </a:spcBef>
              <a:spcAft>
                <a:spcPts val="0"/>
              </a:spcAft>
              <a:buSzPts val="1400"/>
              <a:buChar char="•"/>
            </a:pPr>
            <a:r>
              <a:rPr lang="en"/>
              <a:t>Financial information including operational sharing information, FAQ and supporting data information</a:t>
            </a:r>
            <a:endParaRPr/>
          </a:p>
          <a:p>
            <a:pPr marL="457200" lvl="0" indent="0" algn="l" rtl="0">
              <a:spcBef>
                <a:spcPts val="600"/>
              </a:spcBef>
              <a:spcAft>
                <a:spcPts val="0"/>
              </a:spcAft>
              <a:buNone/>
            </a:pPr>
            <a:endParaRPr/>
          </a:p>
          <a:p>
            <a:pPr marL="457200" lvl="0" indent="-330200" algn="l" rtl="0">
              <a:spcBef>
                <a:spcPts val="600"/>
              </a:spcBef>
              <a:spcAft>
                <a:spcPts val="0"/>
              </a:spcAft>
              <a:buSzPts val="1600"/>
              <a:buChar char="•"/>
            </a:pPr>
            <a:r>
              <a:rPr lang="en" u="sng">
                <a:solidFill>
                  <a:schemeClr val="hlink"/>
                </a:solidFill>
                <a:hlinkClick r:id="rId4"/>
              </a:rPr>
              <a:t>CCTC One-Pager</a:t>
            </a:r>
            <a:r>
              <a:rPr lang="en"/>
              <a:t>: general overview of the CCTC initiative</a:t>
            </a:r>
            <a:endParaRPr/>
          </a:p>
          <a:p>
            <a:pPr marL="0" lvl="0" indent="0" algn="l" rtl="0">
              <a:spcBef>
                <a:spcPts val="600"/>
              </a:spcBef>
              <a:spcAft>
                <a:spcPts val="0"/>
              </a:spcAft>
              <a:buNone/>
            </a:pPr>
            <a:endParaRPr/>
          </a:p>
          <a:p>
            <a:pPr marL="0" lvl="0" indent="0" algn="l" rtl="0">
              <a:spcBef>
                <a:spcPts val="600"/>
              </a:spcBef>
              <a:spcAft>
                <a:spcPts val="0"/>
              </a:spcAft>
              <a:buNone/>
            </a:pP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245900" y="94100"/>
            <a:ext cx="8520600" cy="707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Questions?</a:t>
            </a:r>
            <a:endParaRPr/>
          </a:p>
        </p:txBody>
      </p:sp>
      <p:sp>
        <p:nvSpPr>
          <p:cNvPr id="157" name="Google Shape;157;p28"/>
          <p:cNvSpPr txBox="1">
            <a:spLocks noGrp="1"/>
          </p:cNvSpPr>
          <p:nvPr>
            <p:ph type="body" idx="1"/>
          </p:nvPr>
        </p:nvSpPr>
        <p:spPr>
          <a:xfrm>
            <a:off x="311700" y="1075300"/>
            <a:ext cx="8520600" cy="3493800"/>
          </a:xfrm>
          <a:prstGeom prst="rect">
            <a:avLst/>
          </a:prstGeom>
        </p:spPr>
        <p:txBody>
          <a:bodyPr spcFirstLastPara="1" wrap="square" lIns="68575" tIns="34275" rIns="68575" bIns="34275" anchor="t" anchorCtr="0">
            <a:normAutofit/>
          </a:bodyPr>
          <a:lstStyle/>
          <a:p>
            <a:pPr marL="0" lvl="0" indent="0" algn="ctr" rtl="0">
              <a:spcBef>
                <a:spcPts val="600"/>
              </a:spcBef>
              <a:spcAft>
                <a:spcPts val="0"/>
              </a:spcAft>
              <a:buNone/>
            </a:pPr>
            <a:r>
              <a:rPr lang="en" sz="2400"/>
              <a:t>You are welcome to review the CCTC Toolkit and reach out with any questions or unmute and ask your question(s) now. Thank you!</a:t>
            </a:r>
            <a:endParaRPr sz="2400"/>
          </a:p>
          <a:p>
            <a:pPr marL="0" lvl="0" indent="0" algn="ctr" rtl="0">
              <a:spcBef>
                <a:spcPts val="600"/>
              </a:spcBef>
              <a:spcAft>
                <a:spcPts val="0"/>
              </a:spcAft>
              <a:buNone/>
            </a:pPr>
            <a:endParaRPr sz="2400"/>
          </a:p>
          <a:p>
            <a:pPr marL="0" lvl="0" indent="0" algn="l" rtl="0">
              <a:spcBef>
                <a:spcPts val="600"/>
              </a:spcBef>
              <a:spcAft>
                <a:spcPts val="0"/>
              </a:spcAft>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Contact</a:t>
            </a:r>
            <a:endParaRPr/>
          </a:p>
        </p:txBody>
      </p:sp>
      <p:sp>
        <p:nvSpPr>
          <p:cNvPr id="163" name="Google Shape;163;p29"/>
          <p:cNvSpPr txBox="1">
            <a:spLocks noGrp="1"/>
          </p:cNvSpPr>
          <p:nvPr>
            <p:ph type="body" idx="1"/>
          </p:nvPr>
        </p:nvSpPr>
        <p:spPr>
          <a:xfrm>
            <a:off x="669599" y="1161481"/>
            <a:ext cx="3868200" cy="618000"/>
          </a:xfrm>
          <a:prstGeom prst="rect">
            <a:avLst/>
          </a:prstGeom>
        </p:spPr>
        <p:txBody>
          <a:bodyPr spcFirstLastPara="1" wrap="square" lIns="68575" tIns="34275" rIns="68575" bIns="34275" anchor="b" anchorCtr="0">
            <a:normAutofit/>
          </a:bodyPr>
          <a:lstStyle/>
          <a:p>
            <a:pPr marL="0" lvl="0" indent="0" algn="l" rtl="0">
              <a:spcBef>
                <a:spcPts val="600"/>
              </a:spcBef>
              <a:spcAft>
                <a:spcPts val="0"/>
              </a:spcAft>
              <a:buNone/>
            </a:pPr>
            <a:r>
              <a:rPr lang="en"/>
              <a:t>David Ford, Director AEA PREP</a:t>
            </a:r>
            <a:endParaRPr/>
          </a:p>
          <a:p>
            <a:pPr marL="0" lvl="0" indent="0" algn="l" rtl="0">
              <a:spcBef>
                <a:spcPts val="600"/>
              </a:spcBef>
              <a:spcAft>
                <a:spcPts val="0"/>
              </a:spcAft>
              <a:buNone/>
            </a:pPr>
            <a:r>
              <a:rPr lang="en"/>
              <a:t>Iowa’s AEAs</a:t>
            </a:r>
            <a:endParaRPr/>
          </a:p>
        </p:txBody>
      </p:sp>
      <p:sp>
        <p:nvSpPr>
          <p:cNvPr id="164" name="Google Shape;164;p29"/>
          <p:cNvSpPr txBox="1">
            <a:spLocks noGrp="1"/>
          </p:cNvSpPr>
          <p:nvPr>
            <p:ph type="body" idx="2"/>
          </p:nvPr>
        </p:nvSpPr>
        <p:spPr>
          <a:xfrm>
            <a:off x="669600" y="1779417"/>
            <a:ext cx="3868200" cy="675600"/>
          </a:xfrm>
          <a:prstGeom prst="rect">
            <a:avLst/>
          </a:prstGeom>
        </p:spPr>
        <p:txBody>
          <a:bodyPr spcFirstLastPara="1" wrap="square" lIns="68575" tIns="34275" rIns="68575" bIns="34275" anchor="t" anchorCtr="0">
            <a:normAutofit/>
          </a:bodyPr>
          <a:lstStyle/>
          <a:p>
            <a:pPr marL="0" lvl="0" indent="0" algn="l" rtl="0">
              <a:spcBef>
                <a:spcPts val="600"/>
              </a:spcBef>
              <a:spcAft>
                <a:spcPts val="0"/>
              </a:spcAft>
              <a:buNone/>
            </a:pPr>
            <a:r>
              <a:rPr lang="en"/>
              <a:t>AEA PREP: </a:t>
            </a:r>
            <a:r>
              <a:rPr lang="en" u="sng">
                <a:solidFill>
                  <a:schemeClr val="hlink"/>
                </a:solidFill>
                <a:hlinkClick r:id="rId3"/>
              </a:rPr>
              <a:t>Link</a:t>
            </a:r>
            <a:endParaRPr/>
          </a:p>
          <a:p>
            <a:pPr marL="0" lvl="0" indent="0" algn="l" rtl="0">
              <a:spcBef>
                <a:spcPts val="600"/>
              </a:spcBef>
              <a:spcAft>
                <a:spcPts val="0"/>
              </a:spcAft>
              <a:buNone/>
            </a:pPr>
            <a:r>
              <a:rPr lang="en"/>
              <a:t>Email: dford@aeaprep.org</a:t>
            </a:r>
            <a:endParaRPr/>
          </a:p>
        </p:txBody>
      </p:sp>
      <p:sp>
        <p:nvSpPr>
          <p:cNvPr id="165" name="Google Shape;165;p29"/>
          <p:cNvSpPr txBox="1">
            <a:spLocks noGrp="1"/>
          </p:cNvSpPr>
          <p:nvPr>
            <p:ph type="body" idx="3"/>
          </p:nvPr>
        </p:nvSpPr>
        <p:spPr>
          <a:xfrm>
            <a:off x="4668900" y="894600"/>
            <a:ext cx="3887400" cy="1977600"/>
          </a:xfrm>
          <a:prstGeom prst="rect">
            <a:avLst/>
          </a:prstGeom>
        </p:spPr>
        <p:txBody>
          <a:bodyPr spcFirstLastPara="1" wrap="square" lIns="68575" tIns="34275" rIns="68575" bIns="34275" anchor="b" anchorCtr="0">
            <a:normAutofit/>
          </a:bodyPr>
          <a:lstStyle/>
          <a:p>
            <a:pPr marL="0" lvl="0" indent="0" algn="l" rtl="0">
              <a:spcBef>
                <a:spcPts val="600"/>
              </a:spcBef>
              <a:spcAft>
                <a:spcPts val="0"/>
              </a:spcAft>
              <a:buNone/>
            </a:pPr>
            <a:r>
              <a:rPr lang="en"/>
              <a:t>Sheryl Bass</a:t>
            </a:r>
            <a:endParaRPr/>
          </a:p>
          <a:p>
            <a:pPr marL="0" lvl="0" indent="0" algn="l" rtl="0">
              <a:spcBef>
                <a:spcPts val="600"/>
              </a:spcBef>
              <a:spcAft>
                <a:spcPts val="0"/>
              </a:spcAft>
              <a:buNone/>
            </a:pPr>
            <a:r>
              <a:rPr lang="en"/>
              <a:t>College/Career Transition Counselor</a:t>
            </a:r>
            <a:endParaRPr/>
          </a:p>
          <a:p>
            <a:pPr marL="0" lvl="0" indent="0" algn="l" rtl="0">
              <a:spcBef>
                <a:spcPts val="600"/>
              </a:spcBef>
              <a:spcAft>
                <a:spcPts val="0"/>
              </a:spcAft>
              <a:buNone/>
            </a:pPr>
            <a:r>
              <a:rPr lang="en"/>
              <a:t>Kirkwood Community College </a:t>
            </a:r>
            <a:endParaRPr/>
          </a:p>
          <a:p>
            <a:pPr marL="0" lvl="0" indent="457200" algn="l" rtl="0">
              <a:spcBef>
                <a:spcPts val="600"/>
              </a:spcBef>
              <a:spcAft>
                <a:spcPts val="0"/>
              </a:spcAft>
              <a:buNone/>
            </a:pPr>
            <a:r>
              <a:rPr lang="en" u="sng">
                <a:solidFill>
                  <a:schemeClr val="hlink"/>
                </a:solidFill>
                <a:hlinkClick r:id="rId4"/>
              </a:rPr>
              <a:t>Kirkwood CCTC Information</a:t>
            </a:r>
            <a:r>
              <a:rPr lang="en"/>
              <a:t> </a:t>
            </a:r>
            <a:endParaRPr/>
          </a:p>
          <a:p>
            <a:pPr marL="0" lvl="0" indent="0" algn="l" rtl="0">
              <a:spcBef>
                <a:spcPts val="600"/>
              </a:spcBef>
              <a:spcAft>
                <a:spcPts val="0"/>
              </a:spcAft>
              <a:buClr>
                <a:schemeClr val="dk1"/>
              </a:buClr>
              <a:buSzPts val="1100"/>
              <a:buFont typeface="Arial"/>
              <a:buNone/>
            </a:pPr>
            <a:r>
              <a:rPr lang="en" sz="1600" b="0"/>
              <a:t>Email: </a:t>
            </a:r>
            <a:r>
              <a:rPr lang="en" sz="1600" b="0" u="sng">
                <a:solidFill>
                  <a:schemeClr val="hlink"/>
                </a:solidFill>
                <a:hlinkClick r:id="rId5"/>
              </a:rPr>
              <a:t>sheryl.bass@kirkwood.edu</a:t>
            </a:r>
            <a:r>
              <a:rPr lang="en" sz="1600" b="0"/>
              <a:t> </a:t>
            </a:r>
            <a:endParaRPr/>
          </a:p>
          <a:p>
            <a:pPr marL="0" lvl="0" indent="0" algn="l" rtl="0">
              <a:spcBef>
                <a:spcPts val="600"/>
              </a:spcBef>
              <a:spcAft>
                <a:spcPts val="0"/>
              </a:spcAft>
              <a:buNone/>
            </a:pPr>
            <a:endParaRPr/>
          </a:p>
        </p:txBody>
      </p:sp>
      <p:pic>
        <p:nvPicPr>
          <p:cNvPr id="166" name="Google Shape;166;p29">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69600" y="2571750"/>
            <a:ext cx="2722150" cy="1466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1285460" y="391121"/>
            <a:ext cx="7230000" cy="745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Contact Information</a:t>
            </a:r>
            <a:endParaRPr/>
          </a:p>
        </p:txBody>
      </p:sp>
      <p:sp>
        <p:nvSpPr>
          <p:cNvPr id="172" name="Google Shape;172;p30"/>
          <p:cNvSpPr txBox="1">
            <a:spLocks noGrp="1"/>
          </p:cNvSpPr>
          <p:nvPr>
            <p:ph type="body" idx="1"/>
          </p:nvPr>
        </p:nvSpPr>
        <p:spPr>
          <a:xfrm>
            <a:off x="847575" y="1212650"/>
            <a:ext cx="7668000" cy="2988300"/>
          </a:xfrm>
          <a:prstGeom prst="rect">
            <a:avLst/>
          </a:prstGeom>
        </p:spPr>
        <p:txBody>
          <a:bodyPr spcFirstLastPara="1" wrap="square" lIns="68575" tIns="34275" rIns="68575" bIns="34275" anchor="t" anchorCtr="0">
            <a:noAutofit/>
          </a:bodyPr>
          <a:lstStyle/>
          <a:p>
            <a:pPr marL="0" lvl="0" indent="0" algn="l" rtl="0">
              <a:spcBef>
                <a:spcPts val="600"/>
              </a:spcBef>
              <a:spcAft>
                <a:spcPts val="0"/>
              </a:spcAft>
              <a:buNone/>
            </a:pPr>
            <a:endParaRPr sz="3400"/>
          </a:p>
          <a:p>
            <a:pPr marL="457200" lvl="0" indent="0" algn="ctr" rtl="0">
              <a:spcBef>
                <a:spcPts val="600"/>
              </a:spcBef>
              <a:spcAft>
                <a:spcPts val="0"/>
              </a:spcAft>
              <a:buNone/>
            </a:pPr>
            <a:r>
              <a:rPr lang="en" sz="2037"/>
              <a:t>Erica Woods-Schmitz</a:t>
            </a:r>
            <a:endParaRPr sz="2037"/>
          </a:p>
          <a:p>
            <a:pPr marL="457200" lvl="0" indent="0" algn="ctr" rtl="0">
              <a:spcBef>
                <a:spcPts val="600"/>
              </a:spcBef>
              <a:spcAft>
                <a:spcPts val="0"/>
              </a:spcAft>
              <a:buNone/>
            </a:pPr>
            <a:r>
              <a:rPr lang="en" sz="2037"/>
              <a:t>Educational Consultant, Career and Academic Planning</a:t>
            </a:r>
            <a:endParaRPr sz="2037"/>
          </a:p>
          <a:p>
            <a:pPr marL="457200" lvl="0" indent="0" algn="ctr" rtl="0">
              <a:spcBef>
                <a:spcPts val="600"/>
              </a:spcBef>
              <a:spcAft>
                <a:spcPts val="0"/>
              </a:spcAft>
              <a:buNone/>
            </a:pPr>
            <a:r>
              <a:rPr lang="en" sz="2037"/>
              <a:t>Bureau of Career and Technical Education</a:t>
            </a:r>
            <a:endParaRPr sz="2037"/>
          </a:p>
          <a:p>
            <a:pPr marL="457200" lvl="0" indent="0" algn="ctr" rtl="0">
              <a:spcBef>
                <a:spcPts val="600"/>
              </a:spcBef>
              <a:spcAft>
                <a:spcPts val="0"/>
              </a:spcAft>
              <a:buNone/>
            </a:pPr>
            <a:r>
              <a:rPr lang="en" sz="2037"/>
              <a:t>Iowa Department of Education</a:t>
            </a:r>
            <a:endParaRPr sz="2037"/>
          </a:p>
          <a:p>
            <a:pPr marL="914400" lvl="1" indent="-357983" algn="ctr" rtl="0">
              <a:spcBef>
                <a:spcPts val="300"/>
              </a:spcBef>
              <a:spcAft>
                <a:spcPts val="0"/>
              </a:spcAft>
              <a:buSzPts val="2038"/>
              <a:buChar char="○"/>
            </a:pPr>
            <a:r>
              <a:rPr lang="en" sz="2037" u="sng">
                <a:solidFill>
                  <a:schemeClr val="hlink"/>
                </a:solidFill>
                <a:hlinkClick r:id="rId3"/>
              </a:rPr>
              <a:t>erica.woods-schmitz@iowa.gov</a:t>
            </a:r>
            <a:endParaRPr sz="1987"/>
          </a:p>
          <a:p>
            <a:pPr marL="914400" lvl="1" indent="-357983" algn="ctr" rtl="0">
              <a:spcBef>
                <a:spcPts val="0"/>
              </a:spcBef>
              <a:spcAft>
                <a:spcPts val="0"/>
              </a:spcAft>
              <a:buSzPts val="2038"/>
              <a:buChar char="○"/>
            </a:pPr>
            <a:r>
              <a:rPr lang="en" sz="2037" u="sng">
                <a:solidFill>
                  <a:schemeClr val="hlink"/>
                </a:solidFill>
                <a:hlinkClick r:id="rId4"/>
              </a:rPr>
              <a:t>icap.educateiowa.gov</a:t>
            </a:r>
            <a:endParaRPr sz="2037"/>
          </a:p>
          <a:p>
            <a:pPr marL="0" lvl="0" indent="0" algn="ctr" rtl="0">
              <a:spcBef>
                <a:spcPts val="600"/>
              </a:spcBef>
              <a:spcAft>
                <a:spcPts val="0"/>
              </a:spcAft>
              <a:buNone/>
            </a:pPr>
            <a:endParaRPr sz="2287"/>
          </a:p>
          <a:p>
            <a:pPr marL="0" lvl="0" indent="0" algn="l" rtl="0">
              <a:spcBef>
                <a:spcPts val="600"/>
              </a:spcBef>
              <a:spcAft>
                <a:spcPts val="0"/>
              </a:spcAft>
              <a:buNone/>
            </a:pPr>
            <a:endParaRPr/>
          </a:p>
          <a:p>
            <a:pPr marL="914400" lvl="0" indent="0" algn="l" rtl="0">
              <a:spcBef>
                <a:spcPts val="600"/>
              </a:spcBef>
              <a:spcAft>
                <a:spcPts val="0"/>
              </a:spcAft>
              <a:buNone/>
            </a:pPr>
            <a:endParaRPr/>
          </a:p>
        </p:txBody>
      </p:sp>
      <p:pic>
        <p:nvPicPr>
          <p:cNvPr id="173" name="Google Shape;173;p3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17100" y="3637256"/>
            <a:ext cx="1243013" cy="12430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Introductions &amp; History</a:t>
            </a:r>
            <a:endParaRPr/>
          </a:p>
        </p:txBody>
      </p:sp>
      <p:sp>
        <p:nvSpPr>
          <p:cNvPr id="52" name="Google Shape;52;p13"/>
          <p:cNvSpPr txBox="1">
            <a:spLocks noGrp="1"/>
          </p:cNvSpPr>
          <p:nvPr>
            <p:ph type="body" idx="1"/>
          </p:nvPr>
        </p:nvSpPr>
        <p:spPr>
          <a:xfrm>
            <a:off x="596350" y="1095375"/>
            <a:ext cx="8110200" cy="3559800"/>
          </a:xfrm>
          <a:prstGeom prst="rect">
            <a:avLst/>
          </a:prstGeom>
        </p:spPr>
        <p:txBody>
          <a:bodyPr spcFirstLastPara="1" wrap="square" lIns="68575" tIns="34275" rIns="68575" bIns="34275" anchor="t" anchorCtr="0">
            <a:normAutofit/>
          </a:bodyPr>
          <a:lstStyle/>
          <a:p>
            <a:pPr marL="457200" lvl="0" indent="0" algn="l" rtl="0">
              <a:spcBef>
                <a:spcPts val="600"/>
              </a:spcBef>
              <a:spcAft>
                <a:spcPts val="0"/>
              </a:spcAft>
              <a:buNone/>
            </a:pPr>
            <a:endParaRPr sz="2500"/>
          </a:p>
          <a:p>
            <a:pPr marL="457200" lvl="0" indent="-387350" algn="l" rtl="0">
              <a:spcBef>
                <a:spcPts val="1000"/>
              </a:spcBef>
              <a:spcAft>
                <a:spcPts val="0"/>
              </a:spcAft>
              <a:buSzPts val="2500"/>
              <a:buChar char="•"/>
            </a:pPr>
            <a:r>
              <a:rPr lang="en" sz="2500"/>
              <a:t>Sheryl Bass, CCTC Linn-Mar, Kirkwood Community College</a:t>
            </a:r>
            <a:endParaRPr sz="2500"/>
          </a:p>
          <a:p>
            <a:pPr marL="457200" lvl="0" indent="-387350" algn="l" rtl="0">
              <a:spcBef>
                <a:spcPts val="1000"/>
              </a:spcBef>
              <a:spcAft>
                <a:spcPts val="0"/>
              </a:spcAft>
              <a:buSzPts val="2500"/>
              <a:buChar char="•"/>
            </a:pPr>
            <a:r>
              <a:rPr lang="en" sz="2500"/>
              <a:t>David Ford, Director, AEA PREP</a:t>
            </a:r>
            <a:endParaRPr sz="2500"/>
          </a:p>
          <a:p>
            <a:pPr marL="457200" lvl="0" indent="-387350" algn="l" rtl="0">
              <a:spcBef>
                <a:spcPts val="1000"/>
              </a:spcBef>
              <a:spcAft>
                <a:spcPts val="0"/>
              </a:spcAft>
              <a:buSzPts val="2500"/>
              <a:buChar char="•"/>
            </a:pPr>
            <a:r>
              <a:rPr lang="en" sz="2500"/>
              <a:t>Erica Woods-Schmitz, Iowa Department of Education, Educational Consultant: Career and Academic Planning</a:t>
            </a:r>
            <a:endParaRPr sz="2500"/>
          </a:p>
          <a:p>
            <a:pPr marL="0" lvl="0" indent="0" algn="l" rtl="0">
              <a:spcBef>
                <a:spcPts val="1000"/>
              </a:spcBef>
              <a:spcAft>
                <a:spcPts val="1000"/>
              </a:spcAft>
              <a:buNone/>
            </a:pP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CCTC Initiative in Iowa: </a:t>
            </a:r>
            <a:endParaRPr/>
          </a:p>
        </p:txBody>
      </p:sp>
      <p:sp>
        <p:nvSpPr>
          <p:cNvPr id="58" name="Google Shape;58;p14"/>
          <p:cNvSpPr txBox="1">
            <a:spLocks noGrp="1"/>
          </p:cNvSpPr>
          <p:nvPr>
            <p:ph type="body" idx="1"/>
          </p:nvPr>
        </p:nvSpPr>
        <p:spPr>
          <a:xfrm>
            <a:off x="443925" y="944075"/>
            <a:ext cx="8521800" cy="3987000"/>
          </a:xfrm>
          <a:prstGeom prst="rect">
            <a:avLst/>
          </a:prstGeom>
        </p:spPr>
        <p:txBody>
          <a:bodyPr spcFirstLastPara="1" wrap="square" lIns="68575" tIns="34275" rIns="68575" bIns="34275" anchor="t" anchorCtr="0">
            <a:noAutofit/>
          </a:bodyPr>
          <a:lstStyle/>
          <a:p>
            <a:pPr marL="457200" lvl="0" indent="-387350" algn="l" rtl="0">
              <a:lnSpc>
                <a:spcPct val="80000"/>
              </a:lnSpc>
              <a:spcBef>
                <a:spcPts val="600"/>
              </a:spcBef>
              <a:spcAft>
                <a:spcPts val="0"/>
              </a:spcAft>
              <a:buSzPts val="2500"/>
              <a:buChar char="•"/>
            </a:pPr>
            <a:r>
              <a:rPr lang="en" sz="2700"/>
              <a:t>For the 2023-24 school year, there are over 50 CCTCs in the state with over 100 high schools in partnership with all 15 of Iowa’s community colleges</a:t>
            </a:r>
            <a:endParaRPr sz="2700"/>
          </a:p>
          <a:p>
            <a:pPr marL="0" lvl="0" indent="0" algn="l" rtl="0">
              <a:lnSpc>
                <a:spcPct val="80000"/>
              </a:lnSpc>
              <a:spcBef>
                <a:spcPts val="600"/>
              </a:spcBef>
              <a:spcAft>
                <a:spcPts val="0"/>
              </a:spcAft>
              <a:buNone/>
            </a:pPr>
            <a:endParaRPr sz="1000"/>
          </a:p>
          <a:p>
            <a:pPr marL="457200" lvl="0" indent="-400050" algn="l" rtl="0">
              <a:lnSpc>
                <a:spcPct val="80000"/>
              </a:lnSpc>
              <a:spcBef>
                <a:spcPts val="600"/>
              </a:spcBef>
              <a:spcAft>
                <a:spcPts val="0"/>
              </a:spcAft>
              <a:buSzPts val="2700"/>
              <a:buChar char="•"/>
            </a:pPr>
            <a:r>
              <a:rPr lang="en" sz="2700"/>
              <a:t>Department of Education began offering start-up grants that run for 3 years using reserve funds </a:t>
            </a:r>
            <a:endParaRPr sz="2700"/>
          </a:p>
          <a:p>
            <a:pPr marL="914400" lvl="1" indent="-400050" algn="l" rtl="0">
              <a:lnSpc>
                <a:spcPct val="80000"/>
              </a:lnSpc>
              <a:spcBef>
                <a:spcPts val="0"/>
              </a:spcBef>
              <a:spcAft>
                <a:spcPts val="0"/>
              </a:spcAft>
              <a:buSzPts val="2700"/>
              <a:buChar char="•"/>
            </a:pPr>
            <a:r>
              <a:rPr lang="en" sz="2700"/>
              <a:t>First cycle of positions under Dept. of Education grant begin with the 20-21 school year</a:t>
            </a:r>
            <a:endParaRPr sz="2700"/>
          </a:p>
          <a:p>
            <a:pPr marL="914400" lvl="1" indent="-400050" algn="l" rtl="0">
              <a:lnSpc>
                <a:spcPct val="80000"/>
              </a:lnSpc>
              <a:spcBef>
                <a:spcPts val="0"/>
              </a:spcBef>
              <a:spcAft>
                <a:spcPts val="0"/>
              </a:spcAft>
              <a:buSzPts val="2700"/>
              <a:buChar char="•"/>
            </a:pPr>
            <a:r>
              <a:rPr lang="en" sz="2700"/>
              <a:t>Additional funding includes operational sharing and community college partnerships</a:t>
            </a:r>
            <a:endParaRPr sz="2700"/>
          </a:p>
          <a:p>
            <a:pPr marL="914400" lvl="0" indent="0" algn="l" rtl="0">
              <a:lnSpc>
                <a:spcPct val="90000"/>
              </a:lnSpc>
              <a:spcBef>
                <a:spcPts val="0"/>
              </a:spcBef>
              <a:spcAft>
                <a:spcPts val="1000"/>
              </a:spcAft>
              <a:buNone/>
            </a:pP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Career and Technical Education: Perkins V</a:t>
            </a:r>
            <a:endParaRPr/>
          </a:p>
        </p:txBody>
      </p:sp>
      <p:sp>
        <p:nvSpPr>
          <p:cNvPr id="64" name="Google Shape;64;p15"/>
          <p:cNvSpPr txBox="1">
            <a:spLocks noGrp="1"/>
          </p:cNvSpPr>
          <p:nvPr>
            <p:ph type="body" idx="1"/>
          </p:nvPr>
        </p:nvSpPr>
        <p:spPr>
          <a:xfrm>
            <a:off x="363075" y="1095375"/>
            <a:ext cx="8575800" cy="3633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a:t>I</a:t>
            </a:r>
            <a:r>
              <a:rPr lang="en" sz="1908"/>
              <a:t>owa’s CCTC Initiative: </a:t>
            </a:r>
            <a:endParaRPr sz="1908"/>
          </a:p>
          <a:p>
            <a:pPr marL="457200" lvl="0" indent="-330715" algn="l" rtl="0">
              <a:lnSpc>
                <a:spcPct val="100000"/>
              </a:lnSpc>
              <a:spcBef>
                <a:spcPts val="1600"/>
              </a:spcBef>
              <a:spcAft>
                <a:spcPts val="0"/>
              </a:spcAft>
              <a:buClr>
                <a:schemeClr val="dk1"/>
              </a:buClr>
              <a:buSzPts val="1608"/>
              <a:buFont typeface="Arial"/>
              <a:buChar char="●"/>
            </a:pPr>
            <a:r>
              <a:rPr lang="en" sz="1608"/>
              <a:t>Expand College and Career Transition Counselors. </a:t>
            </a:r>
            <a:endParaRPr sz="1608"/>
          </a:p>
          <a:p>
            <a:pPr marL="457200" lvl="0" indent="-330715" algn="l" rtl="0">
              <a:lnSpc>
                <a:spcPct val="100000"/>
              </a:lnSpc>
              <a:spcBef>
                <a:spcPts val="1000"/>
              </a:spcBef>
              <a:spcAft>
                <a:spcPts val="0"/>
              </a:spcAft>
              <a:buClr>
                <a:schemeClr val="dk1"/>
              </a:buClr>
              <a:buSzPts val="1608"/>
              <a:buFont typeface="Arial"/>
              <a:buChar char="●"/>
            </a:pPr>
            <a:r>
              <a:rPr lang="en" sz="1608"/>
              <a:t>College and Career Transition Counselors work as a </a:t>
            </a:r>
            <a:r>
              <a:rPr lang="en" sz="1608" b="1"/>
              <a:t>liaison</a:t>
            </a:r>
            <a:r>
              <a:rPr lang="en" sz="1608"/>
              <a:t> between the community college and secondary schools to </a:t>
            </a:r>
            <a:r>
              <a:rPr lang="en" sz="1608" b="1"/>
              <a:t>ensure students are supported</a:t>
            </a:r>
            <a:r>
              <a:rPr lang="en" sz="1608"/>
              <a:t> in their </a:t>
            </a:r>
            <a:r>
              <a:rPr lang="en" sz="1608" b="1"/>
              <a:t>career exploration</a:t>
            </a:r>
            <a:r>
              <a:rPr lang="en" sz="1608"/>
              <a:t> and receive proper </a:t>
            </a:r>
            <a:r>
              <a:rPr lang="en" sz="1608" b="1"/>
              <a:t>assistance in transitioning</a:t>
            </a:r>
            <a:r>
              <a:rPr lang="en" sz="1608"/>
              <a:t> into additional training. </a:t>
            </a:r>
            <a:endParaRPr sz="1608"/>
          </a:p>
          <a:p>
            <a:pPr marL="457200" lvl="0" indent="-330715" algn="l" rtl="0">
              <a:lnSpc>
                <a:spcPct val="100000"/>
              </a:lnSpc>
              <a:spcBef>
                <a:spcPts val="1000"/>
              </a:spcBef>
              <a:spcAft>
                <a:spcPts val="0"/>
              </a:spcAft>
              <a:buClr>
                <a:schemeClr val="dk1"/>
              </a:buClr>
              <a:buSzPts val="1608"/>
              <a:buFont typeface="Arial"/>
              <a:buChar char="●"/>
            </a:pPr>
            <a:r>
              <a:rPr lang="en" sz="1608"/>
              <a:t>The counselors will </a:t>
            </a:r>
            <a:r>
              <a:rPr lang="en" sz="1608" b="1"/>
              <a:t>support career exploration</a:t>
            </a:r>
            <a:r>
              <a:rPr lang="en" sz="1608"/>
              <a:t> through a joint effort with district ICAP efforts</a:t>
            </a:r>
            <a:endParaRPr sz="1608"/>
          </a:p>
          <a:p>
            <a:pPr marL="457200" lvl="0" indent="-330715" algn="l" rtl="0">
              <a:lnSpc>
                <a:spcPct val="100000"/>
              </a:lnSpc>
              <a:spcBef>
                <a:spcPts val="1000"/>
              </a:spcBef>
              <a:spcAft>
                <a:spcPts val="0"/>
              </a:spcAft>
              <a:buClr>
                <a:srgbClr val="695D46"/>
              </a:buClr>
              <a:buSzPts val="1608"/>
              <a:buFont typeface="Arial"/>
              <a:buChar char="●"/>
            </a:pPr>
            <a:r>
              <a:rPr lang="en" sz="1608"/>
              <a:t>The counselors will support ALL postsecondary options as they support students in their postsecondary goals</a:t>
            </a:r>
            <a:endParaRPr sz="1608"/>
          </a:p>
          <a:p>
            <a:pPr marL="457200" lvl="0" indent="-330715" algn="l" rtl="0">
              <a:lnSpc>
                <a:spcPct val="100000"/>
              </a:lnSpc>
              <a:spcBef>
                <a:spcPts val="1000"/>
              </a:spcBef>
              <a:spcAft>
                <a:spcPts val="0"/>
              </a:spcAft>
              <a:buClr>
                <a:schemeClr val="dk1"/>
              </a:buClr>
              <a:buSzPts val="1608"/>
              <a:buFont typeface="Arial"/>
              <a:buChar char="●"/>
            </a:pPr>
            <a:r>
              <a:rPr lang="en" sz="1608"/>
              <a:t>Ensure consistency in implementation of the model statewide, and allow for tracking and data reporting.</a:t>
            </a:r>
            <a:endParaRPr sz="2308"/>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CCTC Role: </a:t>
            </a:r>
            <a:endParaRPr/>
          </a:p>
        </p:txBody>
      </p:sp>
      <p:sp>
        <p:nvSpPr>
          <p:cNvPr id="70" name="Google Shape;70;p16"/>
          <p:cNvSpPr txBox="1">
            <a:spLocks noGrp="1"/>
          </p:cNvSpPr>
          <p:nvPr>
            <p:ph type="body" idx="1"/>
          </p:nvPr>
        </p:nvSpPr>
        <p:spPr>
          <a:xfrm>
            <a:off x="2705250" y="1095375"/>
            <a:ext cx="6262200" cy="3857400"/>
          </a:xfrm>
          <a:prstGeom prst="rect">
            <a:avLst/>
          </a:prstGeom>
        </p:spPr>
        <p:txBody>
          <a:bodyPr spcFirstLastPara="1" wrap="square" lIns="68575" tIns="34275" rIns="68575" bIns="34275" anchor="t" anchorCtr="0">
            <a:normAutofit fontScale="92500" lnSpcReduction="20000"/>
          </a:bodyPr>
          <a:lstStyle/>
          <a:p>
            <a:pPr marL="457200" lvl="0" indent="-346075" algn="l" rtl="0">
              <a:lnSpc>
                <a:spcPct val="100000"/>
              </a:lnSpc>
              <a:spcBef>
                <a:spcPts val="0"/>
              </a:spcBef>
              <a:spcAft>
                <a:spcPts val="0"/>
              </a:spcAft>
              <a:buClr>
                <a:schemeClr val="dk1"/>
              </a:buClr>
              <a:buSzPct val="125000"/>
              <a:buFont typeface="Open Sans"/>
              <a:buChar char="●"/>
            </a:pPr>
            <a:r>
              <a:rPr lang="en">
                <a:highlight>
                  <a:schemeClr val="lt1"/>
                </a:highlight>
              </a:rPr>
              <a:t>The CCTC will work directly through the community college and secondary schools </a:t>
            </a:r>
            <a:endParaRPr>
              <a:highlight>
                <a:schemeClr val="lt1"/>
              </a:highlight>
            </a:endParaRPr>
          </a:p>
          <a:p>
            <a:pPr marL="914400" lvl="1" indent="-310832" algn="l" rtl="0">
              <a:lnSpc>
                <a:spcPct val="100000"/>
              </a:lnSpc>
              <a:spcBef>
                <a:spcPts val="1000"/>
              </a:spcBef>
              <a:spcAft>
                <a:spcPts val="0"/>
              </a:spcAft>
              <a:buClr>
                <a:schemeClr val="dk1"/>
              </a:buClr>
              <a:buSzPct val="100000"/>
              <a:buFont typeface="Open Sans"/>
              <a:buChar char="○"/>
            </a:pPr>
            <a:r>
              <a:rPr lang="en">
                <a:highlight>
                  <a:schemeClr val="lt1"/>
                </a:highlight>
              </a:rPr>
              <a:t>Support college transition and career exploration through targeted connections with students and families </a:t>
            </a:r>
            <a:endParaRPr>
              <a:highlight>
                <a:schemeClr val="lt1"/>
              </a:highlight>
            </a:endParaRPr>
          </a:p>
          <a:p>
            <a:pPr marL="914400" lvl="1" indent="-307895" algn="l" rtl="0">
              <a:lnSpc>
                <a:spcPct val="100000"/>
              </a:lnSpc>
              <a:spcBef>
                <a:spcPts val="1000"/>
              </a:spcBef>
              <a:spcAft>
                <a:spcPts val="0"/>
              </a:spcAft>
              <a:buClr>
                <a:srgbClr val="695D46"/>
              </a:buClr>
              <a:buSzPct val="100000"/>
              <a:buFont typeface="Open Sans"/>
              <a:buChar char="○"/>
            </a:pPr>
            <a:r>
              <a:rPr lang="en" sz="1350">
                <a:solidFill>
                  <a:srgbClr val="1B1B1B"/>
                </a:solidFill>
                <a:highlight>
                  <a:srgbClr val="FFFFFF"/>
                </a:highlight>
              </a:rPr>
              <a:t>CCTCs provide additional targeted support to school counseling programs in the college and career domain and work with a variety of stakeholders</a:t>
            </a:r>
            <a:endParaRPr sz="1350">
              <a:highlight>
                <a:schemeClr val="lt1"/>
              </a:highlight>
            </a:endParaRPr>
          </a:p>
          <a:p>
            <a:pPr marL="457200" lvl="0" indent="-334327" algn="l" rtl="0">
              <a:lnSpc>
                <a:spcPct val="100000"/>
              </a:lnSpc>
              <a:spcBef>
                <a:spcPts val="1000"/>
              </a:spcBef>
              <a:spcAft>
                <a:spcPts val="0"/>
              </a:spcAft>
              <a:buClr>
                <a:schemeClr val="dk1"/>
              </a:buClr>
              <a:buSzPct val="112500"/>
              <a:buFont typeface="Open Sans"/>
              <a:buChar char="●"/>
            </a:pPr>
            <a:r>
              <a:rPr lang="en">
                <a:highlight>
                  <a:schemeClr val="lt1"/>
                </a:highlight>
              </a:rPr>
              <a:t>CCTCs will work closely with students in grades 11 and 12 in partner high schools, including </a:t>
            </a:r>
            <a:endParaRPr>
              <a:highlight>
                <a:schemeClr val="lt1"/>
              </a:highlight>
            </a:endParaRPr>
          </a:p>
          <a:p>
            <a:pPr marL="914400" lvl="1" indent="-310832" algn="l" rtl="0">
              <a:lnSpc>
                <a:spcPct val="100000"/>
              </a:lnSpc>
              <a:spcBef>
                <a:spcPts val="1000"/>
              </a:spcBef>
              <a:spcAft>
                <a:spcPts val="0"/>
              </a:spcAft>
              <a:buClr>
                <a:schemeClr val="dk1"/>
              </a:buClr>
              <a:buSzPct val="100000"/>
              <a:buFont typeface="Open Sans"/>
              <a:buChar char="○"/>
            </a:pPr>
            <a:r>
              <a:rPr lang="en">
                <a:highlight>
                  <a:schemeClr val="lt1"/>
                </a:highlight>
              </a:rPr>
              <a:t>Summer after high school graduation; strong connection to FAFSA support</a:t>
            </a:r>
            <a:endParaRPr>
              <a:highlight>
                <a:schemeClr val="lt1"/>
              </a:highlight>
            </a:endParaRPr>
          </a:p>
          <a:p>
            <a:pPr marL="914400" lvl="1" indent="-310832" algn="l" rtl="0">
              <a:lnSpc>
                <a:spcPct val="100000"/>
              </a:lnSpc>
              <a:spcBef>
                <a:spcPts val="1000"/>
              </a:spcBef>
              <a:spcAft>
                <a:spcPts val="0"/>
              </a:spcAft>
              <a:buClr>
                <a:schemeClr val="dk1"/>
              </a:buClr>
              <a:buSzPct val="100000"/>
              <a:buFont typeface="Open Sans"/>
              <a:buChar char="○"/>
            </a:pPr>
            <a:r>
              <a:rPr lang="en">
                <a:highlight>
                  <a:schemeClr val="lt1"/>
                </a:highlight>
              </a:rPr>
              <a:t>First-year support for students coming out of this program at the coordinating community college </a:t>
            </a:r>
            <a:endParaRPr>
              <a:highlight>
                <a:schemeClr val="lt1"/>
              </a:highlight>
            </a:endParaRPr>
          </a:p>
          <a:p>
            <a:pPr marL="914400" lvl="1" indent="-275590" algn="l" rtl="0">
              <a:lnSpc>
                <a:spcPct val="100000"/>
              </a:lnSpc>
              <a:spcBef>
                <a:spcPts val="1000"/>
              </a:spcBef>
              <a:spcAft>
                <a:spcPts val="0"/>
              </a:spcAft>
              <a:buClr>
                <a:srgbClr val="695D46"/>
              </a:buClr>
              <a:buSzPct val="57142"/>
              <a:buFont typeface="Open Sans"/>
              <a:buChar char="○"/>
            </a:pPr>
            <a:r>
              <a:rPr lang="en">
                <a:highlight>
                  <a:schemeClr val="lt1"/>
                </a:highlight>
              </a:rPr>
              <a:t>Roster of 300 students including first-year college students</a:t>
            </a:r>
            <a:endParaRPr>
              <a:highlight>
                <a:schemeClr val="lt1"/>
              </a:highlight>
            </a:endParaRPr>
          </a:p>
          <a:p>
            <a:pPr marL="457200" lvl="0" indent="-346075" algn="l" rtl="0">
              <a:lnSpc>
                <a:spcPct val="100000"/>
              </a:lnSpc>
              <a:spcBef>
                <a:spcPts val="1000"/>
              </a:spcBef>
              <a:spcAft>
                <a:spcPts val="1000"/>
              </a:spcAft>
              <a:buClr>
                <a:schemeClr val="dk1"/>
              </a:buClr>
              <a:buSzPct val="125000"/>
              <a:buFont typeface="Arial"/>
              <a:buChar char="●"/>
            </a:pPr>
            <a:r>
              <a:rPr lang="en">
                <a:highlight>
                  <a:schemeClr val="lt1"/>
                </a:highlight>
              </a:rPr>
              <a:t>The CCTC Toolkit is available on the </a:t>
            </a:r>
            <a:r>
              <a:rPr lang="en" u="sng">
                <a:solidFill>
                  <a:schemeClr val="hlink"/>
                </a:solidFill>
                <a:highlight>
                  <a:schemeClr val="lt1"/>
                </a:highlight>
                <a:hlinkClick r:id="rId3"/>
              </a:rPr>
              <a:t>Iowa Department of Education Website</a:t>
            </a:r>
            <a:r>
              <a:rPr lang="en">
                <a:highlight>
                  <a:schemeClr val="lt1"/>
                </a:highlight>
              </a:rPr>
              <a:t> and includes a sample job description and complete roles and responsibilities document</a:t>
            </a:r>
            <a:endParaRPr/>
          </a:p>
        </p:txBody>
      </p:sp>
      <p:pic>
        <p:nvPicPr>
          <p:cNvPr id="71" name="Google Shape;71;p1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62100" y="1399825"/>
            <a:ext cx="2378874" cy="2061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10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xEl>
                                              <p:pRg st="1" end="1"/>
                                            </p:txEl>
                                          </p:spTgt>
                                        </p:tgtEl>
                                        <p:attrNameLst>
                                          <p:attrName>style.visibility</p:attrName>
                                        </p:attrNameLst>
                                      </p:cBhvr>
                                      <p:to>
                                        <p:strVal val="visible"/>
                                      </p:to>
                                    </p:set>
                                    <p:animEffect transition="in" filter="fade">
                                      <p:cBhvr>
                                        <p:cTn id="12" dur="1000"/>
                                        <p:tgtEl>
                                          <p:spTgt spid="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1000"/>
                                        <p:tgtEl>
                                          <p:spTgt spid="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xEl>
                                              <p:pRg st="3" end="3"/>
                                            </p:txEl>
                                          </p:spTgt>
                                        </p:tgtEl>
                                        <p:attrNameLst>
                                          <p:attrName>style.visibility</p:attrName>
                                        </p:attrNameLst>
                                      </p:cBhvr>
                                      <p:to>
                                        <p:strVal val="visible"/>
                                      </p:to>
                                    </p:set>
                                    <p:animEffect transition="in" filter="fade">
                                      <p:cBhvr>
                                        <p:cTn id="22" dur="1000"/>
                                        <p:tgtEl>
                                          <p:spTgt spid="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xEl>
                                              <p:pRg st="4" end="4"/>
                                            </p:txEl>
                                          </p:spTgt>
                                        </p:tgtEl>
                                        <p:attrNameLst>
                                          <p:attrName>style.visibility</p:attrName>
                                        </p:attrNameLst>
                                      </p:cBhvr>
                                      <p:to>
                                        <p:strVal val="visible"/>
                                      </p:to>
                                    </p:set>
                                    <p:animEffect transition="in" filter="fade">
                                      <p:cBhvr>
                                        <p:cTn id="27" dur="1000"/>
                                        <p:tgtEl>
                                          <p:spTgt spid="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
                                            <p:txEl>
                                              <p:pRg st="5" end="5"/>
                                            </p:txEl>
                                          </p:spTgt>
                                        </p:tgtEl>
                                        <p:attrNameLst>
                                          <p:attrName>style.visibility</p:attrName>
                                        </p:attrNameLst>
                                      </p:cBhvr>
                                      <p:to>
                                        <p:strVal val="visible"/>
                                      </p:to>
                                    </p:set>
                                    <p:animEffect transition="in" filter="fade">
                                      <p:cBhvr>
                                        <p:cTn id="32" dur="1000"/>
                                        <p:tgtEl>
                                          <p:spTgt spid="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
                                            <p:txEl>
                                              <p:pRg st="6" end="6"/>
                                            </p:txEl>
                                          </p:spTgt>
                                        </p:tgtEl>
                                        <p:attrNameLst>
                                          <p:attrName>style.visibility</p:attrName>
                                        </p:attrNameLst>
                                      </p:cBhvr>
                                      <p:to>
                                        <p:strVal val="visible"/>
                                      </p:to>
                                    </p:set>
                                    <p:animEffect transition="in" filter="fade">
                                      <p:cBhvr>
                                        <p:cTn id="37" dur="1000"/>
                                        <p:tgtEl>
                                          <p:spTgt spid="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
                                            <p:txEl>
                                              <p:pRg st="7" end="7"/>
                                            </p:txEl>
                                          </p:spTgt>
                                        </p:tgtEl>
                                        <p:attrNameLst>
                                          <p:attrName>style.visibility</p:attrName>
                                        </p:attrNameLst>
                                      </p:cBhvr>
                                      <p:to>
                                        <p:strVal val="visible"/>
                                      </p:to>
                                    </p:set>
                                    <p:animEffect transition="in" filter="fade">
                                      <p:cBhvr>
                                        <p:cTn id="42" dur="1000"/>
                                        <p:tgtEl>
                                          <p:spTgt spid="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25" y="0"/>
            <a:ext cx="91440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Career Development for All Postsecondary Pathways</a:t>
            </a:r>
            <a:endParaRPr/>
          </a:p>
        </p:txBody>
      </p:sp>
      <p:pic>
        <p:nvPicPr>
          <p:cNvPr id="77" name="Google Shape;77;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91000" y="874500"/>
            <a:ext cx="7520899" cy="403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 CCTC: What does this look like in the high school? </a:t>
            </a:r>
            <a:endParaRPr/>
          </a:p>
        </p:txBody>
      </p:sp>
      <p:sp>
        <p:nvSpPr>
          <p:cNvPr id="83" name="Google Shape;83;p18"/>
          <p:cNvSpPr txBox="1"/>
          <p:nvPr/>
        </p:nvSpPr>
        <p:spPr>
          <a:xfrm>
            <a:off x="265000" y="835925"/>
            <a:ext cx="8205900" cy="42174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SzPts val="1300"/>
              <a:buChar char="●"/>
            </a:pPr>
            <a:r>
              <a:rPr lang="en" sz="1300">
                <a:solidFill>
                  <a:schemeClr val="dk1"/>
                </a:solidFill>
              </a:rPr>
              <a:t>Career Planning</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Review and discuss career assessment results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Research career information including job outlook, salaries, and typical tasks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Job shadow and internship placements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Take students on career tours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Promote apprenticeship opportunities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College Planning</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Research college options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Research admissions requirements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Facilitate and provide transportation for campus tours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Financial Aid </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Teach students about financial aid options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Support FSA ID and FAFSA applications with students </a:t>
            </a:r>
            <a:br>
              <a:rPr lang="en" sz="1300">
                <a:solidFill>
                  <a:schemeClr val="dk1"/>
                </a:solidFill>
              </a:rPr>
            </a:br>
            <a:r>
              <a:rPr lang="en" sz="1300">
                <a:solidFill>
                  <a:schemeClr val="dk1"/>
                </a:solidFill>
              </a:rPr>
              <a:t>and parents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Assist students with reviewing financial aid award letters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College Decision</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Assist with the college application process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Help with next steps for college</a:t>
            </a:r>
            <a:endParaRPr sz="13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84" name="Google Shape;84;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34925" y="2134525"/>
            <a:ext cx="2959925" cy="227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135475"/>
            <a:ext cx="8520600" cy="703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CCTC: Examples of CCTC Work</a:t>
            </a:r>
            <a:endParaRPr/>
          </a:p>
        </p:txBody>
      </p:sp>
      <p:sp>
        <p:nvSpPr>
          <p:cNvPr id="90" name="Google Shape;90;p19"/>
          <p:cNvSpPr txBox="1">
            <a:spLocks noGrp="1"/>
          </p:cNvSpPr>
          <p:nvPr>
            <p:ph type="body" idx="1"/>
          </p:nvPr>
        </p:nvSpPr>
        <p:spPr>
          <a:xfrm>
            <a:off x="311700" y="991375"/>
            <a:ext cx="5941800" cy="3878100"/>
          </a:xfrm>
          <a:prstGeom prst="rect">
            <a:avLst/>
          </a:prstGeom>
        </p:spPr>
        <p:txBody>
          <a:bodyPr spcFirstLastPara="1" wrap="square" lIns="68575" tIns="34275" rIns="68575" bIns="34275" anchor="t" anchorCtr="0">
            <a:normAutofit/>
          </a:bodyPr>
          <a:lstStyle/>
          <a:p>
            <a:pPr marL="457200" lvl="0" indent="-330200" algn="l" rtl="0">
              <a:spcBef>
                <a:spcPts val="600"/>
              </a:spcBef>
              <a:spcAft>
                <a:spcPts val="0"/>
              </a:spcAft>
              <a:buSzPts val="1600"/>
              <a:buChar char="•"/>
            </a:pPr>
            <a:r>
              <a:rPr lang="en"/>
              <a:t>Meeting with HS Seniors</a:t>
            </a:r>
            <a:endParaRPr/>
          </a:p>
          <a:p>
            <a:pPr marL="914400" lvl="1" indent="-317500" algn="l" rtl="0">
              <a:spcBef>
                <a:spcPts val="0"/>
              </a:spcBef>
              <a:spcAft>
                <a:spcPts val="0"/>
              </a:spcAft>
              <a:buSzPts val="1400"/>
              <a:buChar char="•"/>
            </a:pPr>
            <a:r>
              <a:rPr lang="en"/>
              <a:t>Creation of and follow up for post-high school plans</a:t>
            </a:r>
            <a:endParaRPr/>
          </a:p>
          <a:p>
            <a:pPr marL="457200" lvl="0" indent="-330200" algn="l" rtl="0">
              <a:spcBef>
                <a:spcPts val="0"/>
              </a:spcBef>
              <a:spcAft>
                <a:spcPts val="0"/>
              </a:spcAft>
              <a:buSzPts val="1600"/>
              <a:buChar char="•"/>
            </a:pPr>
            <a:r>
              <a:rPr lang="en"/>
              <a:t>Application Day</a:t>
            </a:r>
            <a:endParaRPr/>
          </a:p>
          <a:p>
            <a:pPr marL="914400" lvl="1" indent="-317500" algn="l" rtl="0">
              <a:spcBef>
                <a:spcPts val="0"/>
              </a:spcBef>
              <a:spcAft>
                <a:spcPts val="0"/>
              </a:spcAft>
              <a:buSzPts val="1400"/>
              <a:buChar char="•"/>
            </a:pPr>
            <a:r>
              <a:rPr lang="en"/>
              <a:t>Organize a community connected event in which all 12th graders had completed an application (military, apprenticeship, world of work, college, scholarship, etc.)</a:t>
            </a:r>
            <a:endParaRPr/>
          </a:p>
          <a:p>
            <a:pPr marL="457200" lvl="0" indent="-330200" algn="l" rtl="0">
              <a:spcBef>
                <a:spcPts val="0"/>
              </a:spcBef>
              <a:spcAft>
                <a:spcPts val="0"/>
              </a:spcAft>
              <a:buSzPts val="1600"/>
              <a:buChar char="•"/>
            </a:pPr>
            <a:r>
              <a:rPr lang="en"/>
              <a:t>FAFSA</a:t>
            </a:r>
            <a:endParaRPr/>
          </a:p>
          <a:p>
            <a:pPr marL="914400" lvl="1" indent="-317500" algn="l" rtl="0">
              <a:spcBef>
                <a:spcPts val="0"/>
              </a:spcBef>
              <a:spcAft>
                <a:spcPts val="0"/>
              </a:spcAft>
              <a:buSzPts val="1400"/>
              <a:buChar char="•"/>
            </a:pPr>
            <a:r>
              <a:rPr lang="en"/>
              <a:t>Follow up for students marked as “started and not completed”</a:t>
            </a:r>
            <a:endParaRPr/>
          </a:p>
          <a:p>
            <a:pPr marL="914400" lvl="1" indent="-317500" algn="l" rtl="0">
              <a:spcBef>
                <a:spcPts val="0"/>
              </a:spcBef>
              <a:spcAft>
                <a:spcPts val="0"/>
              </a:spcAft>
              <a:buSzPts val="1400"/>
              <a:buChar char="•"/>
            </a:pPr>
            <a:r>
              <a:rPr lang="en"/>
              <a:t>Assistance with FAFSA nights</a:t>
            </a:r>
            <a:endParaRPr/>
          </a:p>
          <a:p>
            <a:pPr marL="914400" lvl="1" indent="-317500" algn="l" rtl="0">
              <a:spcBef>
                <a:spcPts val="0"/>
              </a:spcBef>
              <a:spcAft>
                <a:spcPts val="0"/>
              </a:spcAft>
              <a:buSzPts val="1400"/>
              <a:buChar char="•"/>
            </a:pPr>
            <a:r>
              <a:rPr lang="en"/>
              <a:t>Individual appointments with families after high school hours</a:t>
            </a:r>
            <a:endParaRPr/>
          </a:p>
          <a:p>
            <a:pPr marL="457200" lvl="0" indent="-330200" algn="l" rtl="0">
              <a:spcBef>
                <a:spcPts val="0"/>
              </a:spcBef>
              <a:spcAft>
                <a:spcPts val="0"/>
              </a:spcAft>
              <a:buSzPts val="1600"/>
              <a:buChar char="•"/>
            </a:pPr>
            <a:r>
              <a:rPr lang="en"/>
              <a:t>Campus Visits</a:t>
            </a:r>
            <a:endParaRPr/>
          </a:p>
          <a:p>
            <a:pPr marL="914400" lvl="1" indent="-317500" algn="l" rtl="0">
              <a:spcBef>
                <a:spcPts val="0"/>
              </a:spcBef>
              <a:spcAft>
                <a:spcPts val="0"/>
              </a:spcAft>
              <a:buSzPts val="1400"/>
              <a:buChar char="•"/>
            </a:pPr>
            <a:r>
              <a:rPr lang="en"/>
              <a:t>Coordinate visits to colleges or apprenticeship sites</a:t>
            </a:r>
            <a:endParaRPr/>
          </a:p>
          <a:p>
            <a:pPr marL="914400" lvl="1" indent="-317500" algn="l" rtl="0">
              <a:spcBef>
                <a:spcPts val="0"/>
              </a:spcBef>
              <a:spcAft>
                <a:spcPts val="0"/>
              </a:spcAft>
              <a:buSzPts val="1400"/>
              <a:buChar char="•"/>
            </a:pPr>
            <a:r>
              <a:rPr lang="en"/>
              <a:t>Coordinate with WBL teams at high schools for industry tours</a:t>
            </a:r>
            <a:endParaRPr/>
          </a:p>
          <a:p>
            <a:pPr marL="457200" lvl="0" indent="-330200" algn="l" rtl="0">
              <a:spcBef>
                <a:spcPts val="0"/>
              </a:spcBef>
              <a:spcAft>
                <a:spcPts val="0"/>
              </a:spcAft>
              <a:buSzPts val="1600"/>
              <a:buChar char="•"/>
            </a:pPr>
            <a:r>
              <a:rPr lang="en"/>
              <a:t>Assisting with ICAP completion for students</a:t>
            </a:r>
            <a:endParaRPr/>
          </a:p>
          <a:p>
            <a:pPr marL="457200" lvl="0" indent="-330200" algn="l" rtl="0">
              <a:spcBef>
                <a:spcPts val="0"/>
              </a:spcBef>
              <a:spcAft>
                <a:spcPts val="0"/>
              </a:spcAft>
              <a:buSzPts val="1600"/>
              <a:buChar char="•"/>
            </a:pPr>
            <a:r>
              <a:rPr lang="en"/>
              <a:t>College and Career Fairs</a:t>
            </a:r>
            <a:endParaRPr/>
          </a:p>
          <a:p>
            <a:pPr marL="457200" lvl="0" indent="-330200" algn="l" rtl="0">
              <a:spcBef>
                <a:spcPts val="0"/>
              </a:spcBef>
              <a:spcAft>
                <a:spcPts val="0"/>
              </a:spcAft>
              <a:buSzPts val="1600"/>
              <a:buChar char="•"/>
            </a:pPr>
            <a:r>
              <a:rPr lang="en"/>
              <a:t>Accepted Student Day</a:t>
            </a:r>
            <a:endParaRPr/>
          </a:p>
        </p:txBody>
      </p:sp>
      <p:pic>
        <p:nvPicPr>
          <p:cNvPr id="91" name="Google Shape;91;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96500" y="1644400"/>
            <a:ext cx="2859602" cy="2144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State Trends</a:t>
            </a:r>
            <a:endParaRPr/>
          </a:p>
        </p:txBody>
      </p:sp>
      <p:sp>
        <p:nvSpPr>
          <p:cNvPr id="97" name="Google Shape;97;p20"/>
          <p:cNvSpPr txBox="1">
            <a:spLocks noGrp="1"/>
          </p:cNvSpPr>
          <p:nvPr>
            <p:ph type="body" idx="1"/>
          </p:nvPr>
        </p:nvSpPr>
        <p:spPr>
          <a:xfrm>
            <a:off x="1086900" y="999800"/>
            <a:ext cx="3033600" cy="5550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FAFSA Completion - </a:t>
            </a:r>
            <a:endParaRPr/>
          </a:p>
          <a:p>
            <a:pPr marL="0" lvl="0" indent="0" algn="ctr" rtl="0">
              <a:spcBef>
                <a:spcPts val="0"/>
              </a:spcBef>
              <a:spcAft>
                <a:spcPts val="0"/>
              </a:spcAft>
              <a:buNone/>
            </a:pPr>
            <a:r>
              <a:rPr lang="en" sz="850" b="0"/>
              <a:t>Find your schools’ data at </a:t>
            </a:r>
            <a:r>
              <a:rPr lang="en" sz="850" b="0" u="sng">
                <a:solidFill>
                  <a:schemeClr val="hlink"/>
                </a:solidFill>
                <a:hlinkClick r:id="rId3"/>
              </a:rPr>
              <a:t>https://iowacollegeaid.gov/Finance</a:t>
            </a:r>
            <a:r>
              <a:rPr lang="en" sz="850" b="0"/>
              <a:t> </a:t>
            </a:r>
            <a:endParaRPr sz="850" b="0"/>
          </a:p>
        </p:txBody>
      </p:sp>
      <p:sp>
        <p:nvSpPr>
          <p:cNvPr id="98" name="Google Shape;98;p20"/>
          <p:cNvSpPr txBox="1">
            <a:spLocks noGrp="1"/>
          </p:cNvSpPr>
          <p:nvPr>
            <p:ph type="body" idx="2"/>
          </p:nvPr>
        </p:nvSpPr>
        <p:spPr>
          <a:xfrm>
            <a:off x="669599" y="1779415"/>
            <a:ext cx="3868200" cy="2763300"/>
          </a:xfrm>
          <a:prstGeom prst="rect">
            <a:avLst/>
          </a:prstGeom>
        </p:spPr>
        <p:txBody>
          <a:bodyPr spcFirstLastPara="1" wrap="square" lIns="68575" tIns="34275" rIns="68575" bIns="34275" anchor="t" anchorCtr="0">
            <a:normAutofit/>
          </a:bodyPr>
          <a:lstStyle/>
          <a:p>
            <a:pPr marL="0" lvl="0" indent="0" algn="l" rtl="0">
              <a:spcBef>
                <a:spcPts val="600"/>
              </a:spcBef>
              <a:spcAft>
                <a:spcPts val="0"/>
              </a:spcAft>
              <a:buNone/>
            </a:pPr>
            <a:endParaRPr/>
          </a:p>
        </p:txBody>
      </p:sp>
      <p:sp>
        <p:nvSpPr>
          <p:cNvPr id="99" name="Google Shape;99;p20"/>
          <p:cNvSpPr txBox="1">
            <a:spLocks noGrp="1"/>
          </p:cNvSpPr>
          <p:nvPr>
            <p:ph type="body" idx="3"/>
          </p:nvPr>
        </p:nvSpPr>
        <p:spPr>
          <a:xfrm>
            <a:off x="4801700" y="990148"/>
            <a:ext cx="4114800" cy="524100"/>
          </a:xfrm>
          <a:prstGeom prst="rect">
            <a:avLst/>
          </a:prstGeom>
        </p:spPr>
        <p:txBody>
          <a:bodyPr spcFirstLastPara="1" wrap="square" lIns="68575" tIns="34275" rIns="68575" bIns="34275" anchor="b" anchorCtr="0">
            <a:normAutofit fontScale="25000" lnSpcReduction="20000"/>
          </a:bodyPr>
          <a:lstStyle/>
          <a:p>
            <a:pPr marL="0" lvl="0" indent="0" algn="ctr" rtl="0">
              <a:spcBef>
                <a:spcPts val="600"/>
              </a:spcBef>
              <a:spcAft>
                <a:spcPts val="0"/>
              </a:spcAft>
              <a:buNone/>
            </a:pPr>
            <a:r>
              <a:rPr lang="en" sz="5700"/>
              <a:t>Postsecondary Enrollment-</a:t>
            </a:r>
            <a:endParaRPr sz="5700"/>
          </a:p>
          <a:p>
            <a:pPr marL="0" lvl="0" indent="0" algn="ctr" rtl="0">
              <a:spcBef>
                <a:spcPts val="600"/>
              </a:spcBef>
              <a:spcAft>
                <a:spcPts val="0"/>
              </a:spcAft>
              <a:buNone/>
            </a:pPr>
            <a:r>
              <a:rPr lang="en" sz="3500" b="0"/>
              <a:t>Iowa Postsecondary Readiness Report - </a:t>
            </a:r>
            <a:r>
              <a:rPr lang="en" sz="3500" b="0" u="sng">
                <a:solidFill>
                  <a:schemeClr val="hlink"/>
                </a:solidFill>
                <a:hlinkClick r:id="rId4"/>
              </a:rPr>
              <a:t>https://reports.educateiowa.gov/PostSecondaryReadiness/home/STATEPREPTrendlines</a:t>
            </a:r>
            <a:r>
              <a:rPr lang="en" sz="3500" b="0"/>
              <a:t>  </a:t>
            </a:r>
            <a:endParaRPr sz="3500" b="0"/>
          </a:p>
        </p:txBody>
      </p:sp>
      <p:sp>
        <p:nvSpPr>
          <p:cNvPr id="100" name="Google Shape;100;p20"/>
          <p:cNvSpPr txBox="1">
            <a:spLocks noGrp="1"/>
          </p:cNvSpPr>
          <p:nvPr>
            <p:ph type="body" idx="4"/>
          </p:nvPr>
        </p:nvSpPr>
        <p:spPr>
          <a:xfrm>
            <a:off x="4668900" y="1779426"/>
            <a:ext cx="3887400" cy="2930400"/>
          </a:xfrm>
          <a:prstGeom prst="rect">
            <a:avLst/>
          </a:prstGeom>
        </p:spPr>
        <p:txBody>
          <a:bodyPr spcFirstLastPara="1" wrap="square" lIns="68575" tIns="34275" rIns="68575" bIns="34275" anchor="t" anchorCtr="0">
            <a:normAutofit/>
          </a:bodyPr>
          <a:lstStyle/>
          <a:p>
            <a:pPr marL="0" lvl="0" indent="0" algn="l" rtl="0">
              <a:lnSpc>
                <a:spcPct val="70000"/>
              </a:lnSpc>
              <a:spcBef>
                <a:spcPts val="600"/>
              </a:spcBef>
              <a:spcAft>
                <a:spcPts val="0"/>
              </a:spcAft>
              <a:buNone/>
            </a:pPr>
            <a:endParaRPr sz="1400"/>
          </a:p>
          <a:p>
            <a:pPr marL="0" lvl="0" indent="0" algn="l" rtl="0">
              <a:lnSpc>
                <a:spcPct val="70000"/>
              </a:lnSpc>
              <a:spcBef>
                <a:spcPts val="600"/>
              </a:spcBef>
              <a:spcAft>
                <a:spcPts val="0"/>
              </a:spcAft>
              <a:buNone/>
            </a:pPr>
            <a:endParaRPr sz="1400"/>
          </a:p>
          <a:p>
            <a:pPr marL="0" lvl="0" indent="0" algn="l" rtl="0">
              <a:lnSpc>
                <a:spcPct val="70000"/>
              </a:lnSpc>
              <a:spcBef>
                <a:spcPts val="600"/>
              </a:spcBef>
              <a:spcAft>
                <a:spcPts val="0"/>
              </a:spcAft>
              <a:buNone/>
            </a:pPr>
            <a:endParaRPr sz="1400"/>
          </a:p>
          <a:p>
            <a:pPr marL="0" lvl="0" indent="0" algn="l" rtl="0">
              <a:lnSpc>
                <a:spcPct val="70000"/>
              </a:lnSpc>
              <a:spcBef>
                <a:spcPts val="600"/>
              </a:spcBef>
              <a:spcAft>
                <a:spcPts val="0"/>
              </a:spcAft>
              <a:buNone/>
            </a:pPr>
            <a:endParaRPr sz="1400"/>
          </a:p>
          <a:p>
            <a:pPr marL="0" lvl="0" indent="0" algn="l" rtl="0">
              <a:lnSpc>
                <a:spcPct val="70000"/>
              </a:lnSpc>
              <a:spcBef>
                <a:spcPts val="600"/>
              </a:spcBef>
              <a:spcAft>
                <a:spcPts val="0"/>
              </a:spcAft>
              <a:buNone/>
            </a:pPr>
            <a:endParaRPr sz="1400"/>
          </a:p>
          <a:p>
            <a:pPr marL="0" lvl="0" indent="0" algn="l" rtl="0">
              <a:lnSpc>
                <a:spcPct val="70000"/>
              </a:lnSpc>
              <a:spcBef>
                <a:spcPts val="600"/>
              </a:spcBef>
              <a:spcAft>
                <a:spcPts val="0"/>
              </a:spcAft>
              <a:buNone/>
            </a:pPr>
            <a:endParaRPr sz="1400"/>
          </a:p>
          <a:p>
            <a:pPr marL="0" lvl="0" indent="0" algn="l" rtl="0">
              <a:lnSpc>
                <a:spcPct val="70000"/>
              </a:lnSpc>
              <a:spcBef>
                <a:spcPts val="600"/>
              </a:spcBef>
              <a:spcAft>
                <a:spcPts val="0"/>
              </a:spcAft>
              <a:buNone/>
            </a:pPr>
            <a:endParaRPr sz="1400"/>
          </a:p>
          <a:p>
            <a:pPr marL="0" lvl="0" indent="0" algn="l" rtl="0">
              <a:lnSpc>
                <a:spcPct val="70000"/>
              </a:lnSpc>
              <a:spcBef>
                <a:spcPts val="600"/>
              </a:spcBef>
              <a:spcAft>
                <a:spcPts val="0"/>
              </a:spcAft>
              <a:buNone/>
            </a:pPr>
            <a:endParaRPr sz="1400"/>
          </a:p>
          <a:p>
            <a:pPr marL="0" lvl="0" indent="0" algn="l" rtl="0">
              <a:lnSpc>
                <a:spcPct val="70000"/>
              </a:lnSpc>
              <a:spcBef>
                <a:spcPts val="600"/>
              </a:spcBef>
              <a:spcAft>
                <a:spcPts val="0"/>
              </a:spcAft>
              <a:buNone/>
            </a:pPr>
            <a:endParaRPr sz="1400"/>
          </a:p>
          <a:p>
            <a:pPr marL="0" lvl="0" indent="0" algn="l" rtl="0">
              <a:lnSpc>
                <a:spcPct val="70000"/>
              </a:lnSpc>
              <a:spcBef>
                <a:spcPts val="600"/>
              </a:spcBef>
              <a:spcAft>
                <a:spcPts val="0"/>
              </a:spcAft>
              <a:buNone/>
            </a:pPr>
            <a:endParaRPr sz="1000"/>
          </a:p>
          <a:p>
            <a:pPr marL="0" lvl="0" indent="0" algn="l" rtl="0">
              <a:lnSpc>
                <a:spcPct val="70000"/>
              </a:lnSpc>
              <a:spcBef>
                <a:spcPts val="600"/>
              </a:spcBef>
              <a:spcAft>
                <a:spcPts val="0"/>
              </a:spcAft>
              <a:buNone/>
            </a:pPr>
            <a:endParaRPr sz="1000"/>
          </a:p>
          <a:p>
            <a:pPr marL="0" lvl="0" indent="0" algn="l" rtl="0">
              <a:lnSpc>
                <a:spcPct val="70000"/>
              </a:lnSpc>
              <a:spcBef>
                <a:spcPts val="600"/>
              </a:spcBef>
              <a:spcAft>
                <a:spcPts val="0"/>
              </a:spcAft>
              <a:buNone/>
            </a:pPr>
            <a:endParaRPr sz="1000"/>
          </a:p>
          <a:p>
            <a:pPr marL="0" lvl="0" indent="0" algn="l" rtl="0">
              <a:lnSpc>
                <a:spcPct val="70000"/>
              </a:lnSpc>
              <a:spcBef>
                <a:spcPts val="600"/>
              </a:spcBef>
              <a:spcAft>
                <a:spcPts val="0"/>
              </a:spcAft>
              <a:buNone/>
            </a:pPr>
            <a:r>
              <a:rPr lang="en" sz="1000"/>
              <a:t>F</a:t>
            </a:r>
            <a:endParaRPr sz="1000"/>
          </a:p>
        </p:txBody>
      </p:sp>
      <p:pic>
        <p:nvPicPr>
          <p:cNvPr id="101" name="Google Shape;101;p2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6125" y="1631000"/>
            <a:ext cx="4765575" cy="3052539"/>
          </a:xfrm>
          <a:prstGeom prst="rect">
            <a:avLst/>
          </a:prstGeom>
          <a:noFill/>
          <a:ln>
            <a:noFill/>
          </a:ln>
        </p:spPr>
      </p:pic>
      <p:pic>
        <p:nvPicPr>
          <p:cNvPr id="102" name="Google Shape;102;p2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725500" y="1609800"/>
            <a:ext cx="4410249" cy="2578925"/>
          </a:xfrm>
          <a:prstGeom prst="rect">
            <a:avLst/>
          </a:prstGeom>
          <a:noFill/>
          <a:ln>
            <a:noFill/>
          </a:ln>
        </p:spPr>
      </p:pic>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1480</Words>
  <Application>Microsoft Office PowerPoint</Application>
  <PresentationFormat>On-screen Show (16:9)</PresentationFormat>
  <Paragraphs>189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Open Sans</vt:lpstr>
      <vt:lpstr>Noto Sans Symbols</vt:lpstr>
      <vt:lpstr>Arial</vt:lpstr>
      <vt:lpstr>Theme1</vt:lpstr>
      <vt:lpstr>CCTC Informational Webinar</vt:lpstr>
      <vt:lpstr>Introductions &amp; History</vt:lpstr>
      <vt:lpstr>CCTC Initiative in Iowa: </vt:lpstr>
      <vt:lpstr>Career and Technical Education: Perkins V</vt:lpstr>
      <vt:lpstr>CCTC Role: </vt:lpstr>
      <vt:lpstr>Career Development for All Postsecondary Pathways</vt:lpstr>
      <vt:lpstr> CCTC: What does this look like in the high school? </vt:lpstr>
      <vt:lpstr>CCTC: Examples of CCTC Work</vt:lpstr>
      <vt:lpstr>State Trends</vt:lpstr>
      <vt:lpstr>Linn-Mar Data Collection - other indicators 2022-23 School Year </vt:lpstr>
      <vt:lpstr>Statewide CCTC Data Highlights</vt:lpstr>
      <vt:lpstr>Iowa Department Grant Funding Overview</vt:lpstr>
      <vt:lpstr>Position Costs Example:</vt:lpstr>
      <vt:lpstr>Grant Application: </vt:lpstr>
      <vt:lpstr>Iowa Grants </vt:lpstr>
      <vt:lpstr>Next Steps, Toolkit and Media</vt:lpstr>
      <vt:lpstr>Questions?</vt:lpstr>
      <vt:lpstr>Contact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CCTC Informational Webinar</dc:title>
  <dc:creator>Albers, Lisa [IDOE]</dc:creator>
  <cp:lastModifiedBy>Albers, Lisa [IDOE]</cp:lastModifiedBy>
  <cp:revision>2</cp:revision>
  <dcterms:modified xsi:type="dcterms:W3CDTF">2023-10-26T12:38:20Z</dcterms:modified>
</cp:coreProperties>
</file>