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2" r:id="rId2"/>
    <p:sldId id="263" r:id="rId3"/>
    <p:sldId id="264" r:id="rId4"/>
    <p:sldId id="265" r:id="rId5"/>
    <p:sldId id="274" r:id="rId6"/>
    <p:sldId id="275" r:id="rId7"/>
    <p:sldId id="293" r:id="rId8"/>
    <p:sldId id="294" r:id="rId9"/>
    <p:sldId id="295" r:id="rId10"/>
    <p:sldId id="296" r:id="rId11"/>
    <p:sldId id="297" r:id="rId12"/>
    <p:sldId id="269" r:id="rId13"/>
    <p:sldId id="290" r:id="rId14"/>
    <p:sldId id="270" r:id="rId15"/>
    <p:sldId id="266" r:id="rId16"/>
    <p:sldId id="287" r:id="rId17"/>
    <p:sldId id="288" r:id="rId18"/>
    <p:sldId id="289" r:id="rId19"/>
    <p:sldId id="292" r:id="rId20"/>
    <p:sldId id="271" r:id="rId21"/>
    <p:sldId id="272" r:id="rId22"/>
    <p:sldId id="276" r:id="rId23"/>
    <p:sldId id="278" r:id="rId24"/>
    <p:sldId id="277" r:id="rId25"/>
    <p:sldId id="279" r:id="rId26"/>
    <p:sldId id="322" r:id="rId27"/>
    <p:sldId id="323"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B"/>
    <a:srgbClr val="FFFFFF"/>
    <a:srgbClr val="FDE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45" autoAdjust="0"/>
  </p:normalViewPr>
  <p:slideViewPr>
    <p:cSldViewPr snapToGrid="0">
      <p:cViewPr varScale="1">
        <p:scale>
          <a:sx n="107" d="100"/>
          <a:sy n="107" d="100"/>
        </p:scale>
        <p:origin x="2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F4CF0-8FE5-4B1A-8ABB-7ACEBD13E081}" type="datetimeFigureOut">
              <a:rPr lang="en-US" smtClean="0"/>
              <a:t>10/18/2023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2AC0D-AFC1-403D-9334-7F0E2C99B840}" type="slidenum">
              <a:rPr lang="en-US" smtClean="0"/>
              <a:t>‹#›</a:t>
            </a:fld>
            <a:endParaRPr lang="en-US"/>
          </a:p>
        </p:txBody>
      </p:sp>
    </p:spTree>
    <p:extLst>
      <p:ext uri="{BB962C8B-B14F-4D97-AF65-F5344CB8AC3E}">
        <p14:creationId xmlns:p14="http://schemas.microsoft.com/office/powerpoint/2010/main" val="335856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F714D7-4031-4392-BD6C-6A7B3C68F192}" type="slidenum">
              <a:rPr lang="en-US" altLang="en-US" smtClean="0"/>
              <a:pPr/>
              <a:t>1</a:t>
            </a:fld>
            <a:endParaRPr lang="en-US" altLang="en-US"/>
          </a:p>
        </p:txBody>
      </p:sp>
    </p:spTree>
    <p:extLst>
      <p:ext uri="{BB962C8B-B14F-4D97-AF65-F5344CB8AC3E}">
        <p14:creationId xmlns:p14="http://schemas.microsoft.com/office/powerpoint/2010/main" val="277467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2AC0D-AFC1-403D-9334-7F0E2C99B840}" type="slidenum">
              <a:rPr lang="en-US" smtClean="0"/>
              <a:t>13</a:t>
            </a:fld>
            <a:endParaRPr lang="en-US"/>
          </a:p>
        </p:txBody>
      </p:sp>
    </p:spTree>
    <p:extLst>
      <p:ext uri="{BB962C8B-B14F-4D97-AF65-F5344CB8AC3E}">
        <p14:creationId xmlns:p14="http://schemas.microsoft.com/office/powerpoint/2010/main" val="146479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20F7A-24B6-4145-AD66-F48C26F42F6C}" type="slidenum">
              <a:rPr lang="en-US" smtClean="0"/>
              <a:t>26</a:t>
            </a:fld>
            <a:endParaRPr lang="en-US" dirty="0"/>
          </a:p>
        </p:txBody>
      </p:sp>
    </p:spTree>
    <p:extLst>
      <p:ext uri="{BB962C8B-B14F-4D97-AF65-F5344CB8AC3E}">
        <p14:creationId xmlns:p14="http://schemas.microsoft.com/office/powerpoint/2010/main" val="303181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20F7A-24B6-4145-AD66-F48C26F42F6C}" type="slidenum">
              <a:rPr lang="en-US" smtClean="0"/>
              <a:t>27</a:t>
            </a:fld>
            <a:endParaRPr lang="en-US" dirty="0"/>
          </a:p>
        </p:txBody>
      </p:sp>
    </p:spTree>
    <p:extLst>
      <p:ext uri="{BB962C8B-B14F-4D97-AF65-F5344CB8AC3E}">
        <p14:creationId xmlns:p14="http://schemas.microsoft.com/office/powerpoint/2010/main" val="1361822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240" y="1122363"/>
            <a:ext cx="8013760" cy="2387600"/>
          </a:xfrm>
        </p:spPr>
        <p:txBody>
          <a:bodyPr anchor="b"/>
          <a:lstStyle>
            <a:lvl1pPr algn="ctr">
              <a:defRPr sz="3600" b="1">
                <a:solidFill>
                  <a:srgbClr val="002A4B"/>
                </a:solidFill>
              </a:defRPr>
            </a:lvl1pPr>
          </a:lstStyle>
          <a:p>
            <a:r>
              <a:rPr lang="en-US"/>
              <a:t>Click to edit Master title style</a:t>
            </a:r>
            <a:endParaRPr lang="en-US" dirty="0"/>
          </a:p>
        </p:txBody>
      </p:sp>
      <p:sp>
        <p:nvSpPr>
          <p:cNvPr id="3" name="Subtitle 2"/>
          <p:cNvSpPr>
            <a:spLocks noGrp="1"/>
          </p:cNvSpPr>
          <p:nvPr>
            <p:ph type="subTitle" idx="1"/>
          </p:nvPr>
        </p:nvSpPr>
        <p:spPr>
          <a:xfrm>
            <a:off x="1134140" y="3602038"/>
            <a:ext cx="8009860"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p:cNvSpPr/>
          <p:nvPr userDrawn="1"/>
        </p:nvSpPr>
        <p:spPr>
          <a:xfrm>
            <a:off x="0" y="0"/>
            <a:ext cx="1084521" cy="6858000"/>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084521" y="0"/>
            <a:ext cx="45719" cy="6858000"/>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928" y="5500576"/>
            <a:ext cx="1157750" cy="1157750"/>
          </a:xfrm>
          <a:prstGeom prst="rect">
            <a:avLst/>
          </a:prstGeom>
        </p:spPr>
      </p:pic>
      <p:sp>
        <p:nvSpPr>
          <p:cNvPr id="11" name="TextBox 10"/>
          <p:cNvSpPr txBox="1"/>
          <p:nvPr userDrawn="1"/>
        </p:nvSpPr>
        <p:spPr>
          <a:xfrm>
            <a:off x="1483242" y="6258216"/>
            <a:ext cx="4153786" cy="400110"/>
          </a:xfrm>
          <a:prstGeom prst="rect">
            <a:avLst/>
          </a:prstGeom>
          <a:noFill/>
        </p:spPr>
        <p:txBody>
          <a:bodyPr wrap="square" rtlCol="0">
            <a:spAutoFit/>
          </a:bodyPr>
          <a:lstStyle/>
          <a:p>
            <a:r>
              <a:rPr lang="en-US" sz="2000" b="1" dirty="0">
                <a:solidFill>
                  <a:srgbClr val="002A4B"/>
                </a:solidFill>
              </a:rPr>
              <a:t>Iowa Department of Education</a:t>
            </a:r>
          </a:p>
        </p:txBody>
      </p:sp>
    </p:spTree>
    <p:extLst>
      <p:ext uri="{BB962C8B-B14F-4D97-AF65-F5344CB8AC3E}">
        <p14:creationId xmlns:p14="http://schemas.microsoft.com/office/powerpoint/2010/main" val="83811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rot="5400000">
            <a:off x="3473554" y="-1630571"/>
            <a:ext cx="2196896" cy="9144000"/>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rot="5400000">
            <a:off x="4549143" y="-509264"/>
            <a:ext cx="45719" cy="9144001"/>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2034363"/>
            <a:ext cx="7886700" cy="1330178"/>
          </a:xfrm>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81165"/>
            <a:ext cx="7886700" cy="488323"/>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6190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262270" cy="6858000"/>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62270" y="0"/>
            <a:ext cx="45719" cy="6858000"/>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363279" y="6399983"/>
            <a:ext cx="4153786" cy="400110"/>
          </a:xfrm>
          <a:prstGeom prst="rect">
            <a:avLst/>
          </a:prstGeom>
          <a:noFill/>
        </p:spPr>
        <p:txBody>
          <a:bodyPr wrap="square" rtlCol="0">
            <a:spAutoFit/>
          </a:bodyPr>
          <a:lstStyle/>
          <a:p>
            <a:r>
              <a:rPr lang="en-US" sz="2000" b="1" dirty="0">
                <a:solidFill>
                  <a:srgbClr val="002A4B"/>
                </a:solidFill>
              </a:rPr>
              <a:t>Iowa Department of Education</a:t>
            </a:r>
          </a:p>
        </p:txBody>
      </p:sp>
      <p:sp>
        <p:nvSpPr>
          <p:cNvPr id="2" name="Title 1"/>
          <p:cNvSpPr>
            <a:spLocks noGrp="1"/>
          </p:cNvSpPr>
          <p:nvPr>
            <p:ph type="title"/>
          </p:nvPr>
        </p:nvSpPr>
        <p:spPr/>
        <p:txBody>
          <a:bodyPr>
            <a:normAutofit/>
          </a:bodyPr>
          <a:lstStyle>
            <a:lvl1pPr>
              <a:defRPr sz="3600" b="1">
                <a:solidFill>
                  <a:srgbClr val="002A4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marL="91440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3895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59219"/>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9218"/>
            <a:ext cx="9144000" cy="45719"/>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18767"/>
            <a:ext cx="7886700" cy="421683"/>
          </a:xfrm>
        </p:spPr>
        <p:txBody>
          <a:bodyPr>
            <a:normAutofit/>
          </a:bodyPr>
          <a:lstStyle>
            <a:lvl1pPr>
              <a:defRPr sz="3600" b="1">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928577"/>
            <a:ext cx="7886700" cy="5248386"/>
          </a:xfrm>
        </p:spPr>
        <p:txBody>
          <a:bodyPr/>
          <a:lstStyle>
            <a:lvl1pPr>
              <a:defRPr sz="2400"/>
            </a:lvl1pPr>
            <a:lvl2pPr>
              <a:defRPr sz="2000"/>
            </a:lvl2pPr>
            <a:lvl3pPr marL="91440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20852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1427356"/>
          </a:xfrm>
          <a:prstGeom prst="rect">
            <a:avLst/>
          </a:prstGeom>
          <a:solidFill>
            <a:srgbClr val="002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04496"/>
            <a:ext cx="9144000" cy="45719"/>
          </a:xfrm>
          <a:prstGeom prst="rect">
            <a:avLst/>
          </a:prstGeom>
          <a:solidFill>
            <a:srgbClr val="FDE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18767"/>
            <a:ext cx="7886700" cy="1262870"/>
          </a:xfrm>
        </p:spPr>
        <p:txBody>
          <a:bodyPr>
            <a:normAutofit/>
          </a:bodyPr>
          <a:lstStyle>
            <a:lvl1pPr>
              <a:defRPr sz="3600" b="1">
                <a:solidFill>
                  <a:schemeClr val="bg1">
                    <a:lumMod val="9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709853"/>
            <a:ext cx="7886700" cy="4467109"/>
          </a:xfrm>
        </p:spPr>
        <p:txBody>
          <a:bodyPr/>
          <a:lstStyle>
            <a:lvl1pPr>
              <a:defRPr sz="2400"/>
            </a:lvl1pPr>
            <a:lvl2pPr>
              <a:defRPr sz="2000"/>
            </a:lvl2pPr>
            <a:lvl3pPr marL="914400"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6588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164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19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70425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educateiowa.gov/pk-12/school-business-and-finance/accounting-and-reporting/certified-annual-reports-car"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eiowa.gov/pk-12/school-business-and-finance/accounting-and-reporting/certified-annual-reports-car#CAR_by_DistrictAEA_-_Fiscal_Years_2006_through_2016" TargetMode="External"/><Relationship Id="rId2" Type="http://schemas.openxmlformats.org/officeDocument/2006/relationships/hyperlink" Target="https://www.educateiowa.gov/" TargetMode="External"/><Relationship Id="rId1" Type="http://schemas.openxmlformats.org/officeDocument/2006/relationships/slideLayout" Target="../slideLayouts/slideLayout3.xml"/><Relationship Id="rId6" Type="http://schemas.openxmlformats.org/officeDocument/2006/relationships/hyperlink" Target="https://educateiowa.gov/pk-12/school-business-and-finance/financial-management/allocation-summaries" TargetMode="External"/><Relationship Id="rId5" Type="http://schemas.openxmlformats.org/officeDocument/2006/relationships/hyperlink" Target="https://educateiowa.gov/pk-12/school-business-and-finance/financial-management/uniform-administrative-procedures-school-districts-and-aeas" TargetMode="External"/><Relationship Id="rId4" Type="http://schemas.openxmlformats.org/officeDocument/2006/relationships/hyperlink" Target="https://educateiowa.gov/pk-12/school-business-and-finance/accounting-and-reporting/uniform-financial-account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jina.brincks@iowa.gov" TargetMode="External"/><Relationship Id="rId2" Type="http://schemas.openxmlformats.org/officeDocument/2006/relationships/hyperlink" Target="mailto:kathy.bowers@iowa.gov" TargetMode="External"/><Relationship Id="rId1" Type="http://schemas.openxmlformats.org/officeDocument/2006/relationships/slideLayout" Target="../slideLayouts/slideLayout3.xml"/><Relationship Id="rId4" Type="http://schemas.openxmlformats.org/officeDocument/2006/relationships/hyperlink" Target="mailto:song.luong1@io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rtal.ed.iowa.gov/iowalandingpage/Landing.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Man with a puzzled look on his face.&#10;">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674" y="3275860"/>
            <a:ext cx="19827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itle 1"/>
          <p:cNvSpPr>
            <a:spLocks noGrp="1"/>
          </p:cNvSpPr>
          <p:nvPr>
            <p:ph type="ctrTitle"/>
          </p:nvPr>
        </p:nvSpPr>
        <p:spPr>
          <a:xfrm>
            <a:off x="1349406" y="204186"/>
            <a:ext cx="7146524" cy="3071674"/>
          </a:xfrm>
        </p:spPr>
        <p:txBody>
          <a:bodyPr anchor="ctr"/>
          <a:lstStyle/>
          <a:p>
            <a:pPr eaLnBrk="1" hangingPunct="1"/>
            <a:r>
              <a:rPr lang="en-US" altLang="en-US" dirty="0"/>
              <a:t>How to use the </a:t>
            </a:r>
            <a:br>
              <a:rPr lang="en-US" altLang="en-US" dirty="0"/>
            </a:br>
            <a:r>
              <a:rPr lang="en-US" altLang="en-US" dirty="0"/>
              <a:t>Certified Annual Report (CAR) – Chart of Account (COA) </a:t>
            </a:r>
            <a:br>
              <a:rPr lang="en-US" altLang="en-US" dirty="0"/>
            </a:br>
            <a:r>
              <a:rPr lang="en-US" altLang="en-US" dirty="0"/>
              <a:t>test site and actual site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a:t>OR… upload entire text file</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10</a:t>
            </a:fld>
            <a:endParaRPr lang="en-US" altLang="en-US"/>
          </a:p>
        </p:txBody>
      </p:sp>
      <p:pic>
        <p:nvPicPr>
          <p:cNvPr id="5" name="Content Placeholder 4" descr="Screenshot for upload file.">
            <a:extLst>
              <a:ext uri="{FF2B5EF4-FFF2-40B4-BE49-F238E27FC236}">
                <a16:creationId xmlns:a16="http://schemas.microsoft.com/office/drawing/2014/main" id="{6BA86E58-4056-41B1-B3A7-CA176408AEEE}"/>
              </a:ext>
            </a:extLst>
          </p:cNvPr>
          <p:cNvPicPr>
            <a:picLocks noGrp="1" noChangeAspect="1"/>
          </p:cNvPicPr>
          <p:nvPr>
            <p:ph idx="1"/>
          </p:nvPr>
        </p:nvPicPr>
        <p:blipFill>
          <a:blip r:embed="rId2"/>
          <a:stretch>
            <a:fillRect/>
          </a:stretch>
        </p:blipFill>
        <p:spPr>
          <a:xfrm>
            <a:off x="628650" y="2294966"/>
            <a:ext cx="7886700" cy="30410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Click on </a:t>
            </a:r>
            <a:r>
              <a:rPr lang="en-US" i="1" dirty="0"/>
              <a:t>Stage 1 </a:t>
            </a:r>
            <a:r>
              <a:rPr lang="en-US" dirty="0"/>
              <a:t>button </a:t>
            </a:r>
            <a:br>
              <a:rPr lang="en-US" dirty="0"/>
            </a:br>
            <a:r>
              <a:rPr lang="en-US" dirty="0"/>
              <a:t>on the Status Screen</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11</a:t>
            </a:fld>
            <a:endParaRPr lang="en-US" altLang="en-US"/>
          </a:p>
        </p:txBody>
      </p:sp>
      <p:pic>
        <p:nvPicPr>
          <p:cNvPr id="8" name="Content Placeholder 7" descr="Screenshot with Status and Stage 1 highlighted.">
            <a:extLst>
              <a:ext uri="{FF2B5EF4-FFF2-40B4-BE49-F238E27FC236}">
                <a16:creationId xmlns:a16="http://schemas.microsoft.com/office/drawing/2014/main" id="{4112976C-5751-45B0-B398-B485F49AE854}"/>
              </a:ext>
            </a:extLst>
          </p:cNvPr>
          <p:cNvPicPr>
            <a:picLocks noGrp="1" noChangeAspect="1"/>
          </p:cNvPicPr>
          <p:nvPr>
            <p:ph idx="1"/>
          </p:nvPr>
        </p:nvPicPr>
        <p:blipFill>
          <a:blip r:embed="rId2"/>
          <a:stretch>
            <a:fillRect/>
          </a:stretch>
        </p:blipFill>
        <p:spPr>
          <a:xfrm>
            <a:off x="752475" y="2008094"/>
            <a:ext cx="7762875" cy="36150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514905" y="0"/>
            <a:ext cx="8211846" cy="1562470"/>
          </a:xfrm>
        </p:spPr>
        <p:txBody>
          <a:bodyPr/>
          <a:lstStyle/>
          <a:p>
            <a:pPr eaLnBrk="1" hangingPunct="1"/>
            <a:r>
              <a:rPr lang="en-US" altLang="en-US" sz="2400" b="1" dirty="0"/>
              <a:t>Stage 1 Complete – Green-may proceed through Stage 2.  </a:t>
            </a:r>
            <a:br>
              <a:rPr lang="en-US" altLang="en-US" sz="2400" b="1" dirty="0"/>
            </a:br>
            <a:endParaRPr lang="en-US" altLang="en-US" sz="2400" dirty="0"/>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12</a:t>
            </a:fld>
            <a:endParaRPr lang="en-US" altLang="en-US"/>
          </a:p>
        </p:txBody>
      </p:sp>
      <p:pic>
        <p:nvPicPr>
          <p:cNvPr id="3" name="Picture 2" descr="Screenshot of Stage 1 Completed and proceeding through Stage 2.">
            <a:extLst>
              <a:ext uri="{FF2B5EF4-FFF2-40B4-BE49-F238E27FC236}">
                <a16:creationId xmlns:a16="http://schemas.microsoft.com/office/drawing/2014/main" id="{1911D45F-CB59-4F26-AB40-0353CA33FE9E}"/>
              </a:ext>
            </a:extLst>
          </p:cNvPr>
          <p:cNvPicPr>
            <a:picLocks noChangeAspect="1"/>
          </p:cNvPicPr>
          <p:nvPr/>
        </p:nvPicPr>
        <p:blipFill>
          <a:blip r:embed="rId2"/>
          <a:stretch>
            <a:fillRect/>
          </a:stretch>
        </p:blipFill>
        <p:spPr>
          <a:xfrm>
            <a:off x="349624" y="1420476"/>
            <a:ext cx="8561294" cy="40170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568170" y="152400"/>
            <a:ext cx="8575829" cy="1570038"/>
          </a:xfrm>
        </p:spPr>
        <p:txBody>
          <a:bodyPr/>
          <a:lstStyle/>
          <a:p>
            <a:pPr eaLnBrk="1" hangingPunct="1"/>
            <a:r>
              <a:rPr lang="en-US" altLang="en-US" sz="2400" b="1" dirty="0"/>
              <a:t>Stage 1 Incomplete-Orange-may proceed to Stage 2</a:t>
            </a:r>
            <a:r>
              <a:rPr lang="en-US" altLang="en-US" sz="2400" dirty="0"/>
              <a:t>.</a:t>
            </a:r>
            <a:r>
              <a:rPr lang="en-US" altLang="en-US" sz="2400" b="1" dirty="0"/>
              <a:t> </a:t>
            </a:r>
            <a:r>
              <a:rPr lang="en-US" altLang="en-US" sz="2400" dirty="0"/>
              <a:t>All </a:t>
            </a:r>
            <a:r>
              <a:rPr lang="en-US" altLang="en-US" sz="2400" b="1" dirty="0"/>
              <a:t>edits will need to be corrected prior to certification. May proceed through remaining stages.</a:t>
            </a:r>
            <a:endParaRPr lang="en-US" altLang="en-US" sz="2400" dirty="0"/>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13</a:t>
            </a:fld>
            <a:endParaRPr lang="en-US" altLang="en-US"/>
          </a:p>
        </p:txBody>
      </p:sp>
      <p:pic>
        <p:nvPicPr>
          <p:cNvPr id="7" name="Content Placeholder 6" descr="Screenshot of the Incomplete - orange - but can proceed to stage 2 button highlighted.">
            <a:extLst>
              <a:ext uri="{FF2B5EF4-FFF2-40B4-BE49-F238E27FC236}">
                <a16:creationId xmlns:a16="http://schemas.microsoft.com/office/drawing/2014/main" id="{9E9D3CB9-5245-4EBC-A546-F832D29253A6}"/>
              </a:ext>
            </a:extLst>
          </p:cNvPr>
          <p:cNvPicPr>
            <a:picLocks noGrp="1" noChangeAspect="1"/>
          </p:cNvPicPr>
          <p:nvPr>
            <p:ph idx="1"/>
          </p:nvPr>
        </p:nvPicPr>
        <p:blipFill>
          <a:blip r:embed="rId3"/>
          <a:stretch>
            <a:fillRect/>
          </a:stretch>
        </p:blipFill>
        <p:spPr>
          <a:xfrm>
            <a:off x="673100" y="2210204"/>
            <a:ext cx="7842250" cy="3478993"/>
          </a:xfrm>
          <a:prstGeom prst="rect">
            <a:avLst/>
          </a:prstGeom>
        </p:spPr>
      </p:pic>
    </p:spTree>
    <p:extLst>
      <p:ext uri="{BB962C8B-B14F-4D97-AF65-F5344CB8AC3E}">
        <p14:creationId xmlns:p14="http://schemas.microsoft.com/office/powerpoint/2010/main" val="313806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n-US" dirty="0"/>
            </a:br>
            <a:r>
              <a:rPr lang="en-US" dirty="0"/>
              <a:t>To view edits or warnings – go to Edits &amp; Warnings dropdown</a:t>
            </a:r>
            <a:br>
              <a:rPr lang="en-US" dirty="0"/>
            </a:br>
            <a:endParaRPr lang="en-US" dirty="0"/>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14</a:t>
            </a:fld>
            <a:endParaRPr lang="en-US" altLang="en-US"/>
          </a:p>
        </p:txBody>
      </p:sp>
      <p:pic>
        <p:nvPicPr>
          <p:cNvPr id="7" name="Content Placeholder 6" descr="Screenshot with Edits and Warnings highlighted.">
            <a:extLst>
              <a:ext uri="{FF2B5EF4-FFF2-40B4-BE49-F238E27FC236}">
                <a16:creationId xmlns:a16="http://schemas.microsoft.com/office/drawing/2014/main" id="{C96B110C-6DB7-4153-B3A9-75E13987F15B}"/>
              </a:ext>
            </a:extLst>
          </p:cNvPr>
          <p:cNvPicPr>
            <a:picLocks noGrp="1" noChangeAspect="1"/>
          </p:cNvPicPr>
          <p:nvPr>
            <p:ph idx="1"/>
          </p:nvPr>
        </p:nvPicPr>
        <p:blipFill>
          <a:blip r:embed="rId2"/>
          <a:stretch>
            <a:fillRect/>
          </a:stretch>
        </p:blipFill>
        <p:spPr>
          <a:xfrm>
            <a:off x="628650" y="2178499"/>
            <a:ext cx="7886700" cy="35106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Stages 1 &amp; 2 Edits may be sorted by dimensions</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15</a:t>
            </a:fld>
            <a:endParaRPr lang="en-US" altLang="en-US"/>
          </a:p>
        </p:txBody>
      </p:sp>
      <p:pic>
        <p:nvPicPr>
          <p:cNvPr id="8" name="Content Placeholder 7" descr="Screenshot with the dimensions being able to be sorted statement highlighted.">
            <a:extLst>
              <a:ext uri="{FF2B5EF4-FFF2-40B4-BE49-F238E27FC236}">
                <a16:creationId xmlns:a16="http://schemas.microsoft.com/office/drawing/2014/main" id="{6E568EAE-218D-4C51-BECD-6FC7A7D4540F}"/>
              </a:ext>
            </a:extLst>
          </p:cNvPr>
          <p:cNvPicPr>
            <a:picLocks noGrp="1" noChangeAspect="1"/>
          </p:cNvPicPr>
          <p:nvPr>
            <p:ph idx="1"/>
          </p:nvPr>
        </p:nvPicPr>
        <p:blipFill>
          <a:blip r:embed="rId2"/>
          <a:stretch>
            <a:fillRect/>
          </a:stretch>
        </p:blipFill>
        <p:spPr>
          <a:xfrm>
            <a:off x="708025" y="2440690"/>
            <a:ext cx="7807325" cy="29862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Stages 3 &amp; 4 Edits are grouped as general edits</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16</a:t>
            </a:fld>
            <a:endParaRPr lang="en-US" altLang="en-US"/>
          </a:p>
        </p:txBody>
      </p:sp>
      <p:pic>
        <p:nvPicPr>
          <p:cNvPr id="5" name="Picture 4" descr="Stages 3 &amp; 4 Edits are grouped as general edits">
            <a:extLst>
              <a:ext uri="{FF2B5EF4-FFF2-40B4-BE49-F238E27FC236}">
                <a16:creationId xmlns:a16="http://schemas.microsoft.com/office/drawing/2014/main" id="{3FFF0F61-6C5F-470B-856C-EEF28114182F}"/>
              </a:ext>
            </a:extLst>
          </p:cNvPr>
          <p:cNvPicPr>
            <a:picLocks noChangeAspect="1"/>
          </p:cNvPicPr>
          <p:nvPr/>
        </p:nvPicPr>
        <p:blipFill>
          <a:blip r:embed="rId2"/>
          <a:stretch>
            <a:fillRect/>
          </a:stretch>
        </p:blipFill>
        <p:spPr>
          <a:xfrm>
            <a:off x="537881" y="1593553"/>
            <a:ext cx="8292353" cy="4490687"/>
          </a:xfrm>
          <a:prstGeom prst="rect">
            <a:avLst/>
          </a:prstGeom>
        </p:spPr>
      </p:pic>
    </p:spTree>
    <p:extLst>
      <p:ext uri="{BB962C8B-B14F-4D97-AF65-F5344CB8AC3E}">
        <p14:creationId xmlns:p14="http://schemas.microsoft.com/office/powerpoint/2010/main" val="290732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Edits are absolutes for every district and must be corrected and eliminated in order to certify the CAR.</a:t>
            </a:r>
          </a:p>
          <a:p>
            <a:r>
              <a:rPr lang="en-US" dirty="0"/>
              <a:t>Warnings are not absolutes for every district but apply to most.  If a warning applies to the district, it must be corrected and eliminated.  If it does not apply, the district must comment as to why it does not apply to the district in order to certify the CAR.</a:t>
            </a: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a:t>Edits vs. Warnings</a:t>
            </a:r>
          </a:p>
        </p:txBody>
      </p:sp>
      <p:sp>
        <p:nvSpPr>
          <p:cNvPr id="4" name="Slide Number Placeholder 3"/>
          <p:cNvSpPr>
            <a:spLocks noGrp="1"/>
          </p:cNvSpPr>
          <p:nvPr>
            <p:ph type="sldNum" sz="quarter" idx="12"/>
          </p:nvPr>
        </p:nvSpPr>
        <p:spPr/>
        <p:txBody>
          <a:bodyPr/>
          <a:lstStyle/>
          <a:p>
            <a:fld id="{399EEC13-3FCE-48AC-96C2-6D6F57F22273}" type="slidenum">
              <a:rPr lang="en-US" altLang="en-US" smtClean="0"/>
              <a:pPr/>
              <a:t>17</a:t>
            </a:fld>
            <a:endParaRPr lang="en-US" altLang="en-US"/>
          </a:p>
        </p:txBody>
      </p:sp>
    </p:spTree>
    <p:extLst>
      <p:ext uri="{BB962C8B-B14F-4D97-AF65-F5344CB8AC3E}">
        <p14:creationId xmlns:p14="http://schemas.microsoft.com/office/powerpoint/2010/main" val="223289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786"/>
            <a:ext cx="7886700" cy="1325563"/>
          </a:xfrm>
        </p:spPr>
        <p:txBody>
          <a:bodyPr rtlCol="0">
            <a:normAutofit/>
          </a:bodyPr>
          <a:lstStyle/>
          <a:p>
            <a:pPr eaLnBrk="1" fontAlgn="auto" hangingPunct="1">
              <a:spcAft>
                <a:spcPts val="0"/>
              </a:spcAft>
              <a:defRPr/>
            </a:pPr>
            <a:r>
              <a:rPr lang="en-US" dirty="0"/>
              <a:t>Warnings – Review Warnings</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18</a:t>
            </a:fld>
            <a:endParaRPr lang="en-US" altLang="en-US"/>
          </a:p>
        </p:txBody>
      </p:sp>
      <p:pic>
        <p:nvPicPr>
          <p:cNvPr id="6" name="Picture 5" descr="Warnings reviews screenshot">
            <a:extLst>
              <a:ext uri="{FF2B5EF4-FFF2-40B4-BE49-F238E27FC236}">
                <a16:creationId xmlns:a16="http://schemas.microsoft.com/office/drawing/2014/main" id="{4C61DB99-A205-4483-80A5-0B3378918963}"/>
              </a:ext>
            </a:extLst>
          </p:cNvPr>
          <p:cNvPicPr>
            <a:picLocks noChangeAspect="1"/>
          </p:cNvPicPr>
          <p:nvPr/>
        </p:nvPicPr>
        <p:blipFill>
          <a:blip r:embed="rId2"/>
          <a:stretch>
            <a:fillRect/>
          </a:stretch>
        </p:blipFill>
        <p:spPr>
          <a:xfrm>
            <a:off x="494180" y="1359676"/>
            <a:ext cx="8515350" cy="4507255"/>
          </a:xfrm>
          <a:prstGeom prst="rect">
            <a:avLst/>
          </a:prstGeom>
        </p:spPr>
      </p:pic>
    </p:spTree>
    <p:extLst>
      <p:ext uri="{BB962C8B-B14F-4D97-AF65-F5344CB8AC3E}">
        <p14:creationId xmlns:p14="http://schemas.microsoft.com/office/powerpoint/2010/main" val="284589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Warnings – Edit Warning to add comment</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19</a:t>
            </a:fld>
            <a:endParaRPr lang="en-US" altLang="en-US"/>
          </a:p>
        </p:txBody>
      </p:sp>
      <p:pic>
        <p:nvPicPr>
          <p:cNvPr id="4" name="Picture 3" descr="Screenshot with Warnings highlighted under the Edits and Warnings dropdown and Edit Warnings highlighted within the table.">
            <a:extLst>
              <a:ext uri="{FF2B5EF4-FFF2-40B4-BE49-F238E27FC236}">
                <a16:creationId xmlns:a16="http://schemas.microsoft.com/office/drawing/2014/main" id="{7AF98BE7-610B-42A7-B9C1-43E407288DC9}"/>
              </a:ext>
            </a:extLst>
          </p:cNvPr>
          <p:cNvPicPr>
            <a:picLocks noChangeAspect="1"/>
          </p:cNvPicPr>
          <p:nvPr/>
        </p:nvPicPr>
        <p:blipFill>
          <a:blip r:embed="rId2"/>
          <a:stretch>
            <a:fillRect/>
          </a:stretch>
        </p:blipFill>
        <p:spPr>
          <a:xfrm>
            <a:off x="519953" y="1612707"/>
            <a:ext cx="8274424" cy="4379730"/>
          </a:xfrm>
          <a:prstGeom prst="rect">
            <a:avLst/>
          </a:prstGeom>
        </p:spPr>
      </p:pic>
    </p:spTree>
    <p:extLst>
      <p:ext uri="{BB962C8B-B14F-4D97-AF65-F5344CB8AC3E}">
        <p14:creationId xmlns:p14="http://schemas.microsoft.com/office/powerpoint/2010/main" val="359825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600200"/>
            <a:ext cx="8229600" cy="4953000"/>
          </a:xfrm>
        </p:spPr>
        <p:txBody>
          <a:bodyPr/>
          <a:lstStyle/>
          <a:p>
            <a:pPr eaLnBrk="1" hangingPunct="1"/>
            <a:r>
              <a:rPr lang="en-US" altLang="en-US" dirty="0"/>
              <a:t>COA test records site (CAR Year COA Test Records) mirrors the actual collection site (CAR Year Upload and Reports)</a:t>
            </a:r>
          </a:p>
          <a:p>
            <a:pPr lvl="1" eaLnBrk="1" hangingPunct="1"/>
            <a:r>
              <a:rPr lang="en-US" altLang="en-US" dirty="0"/>
              <a:t>Available year around</a:t>
            </a:r>
          </a:p>
          <a:p>
            <a:pPr lvl="1" eaLnBrk="1" hangingPunct="1"/>
            <a:r>
              <a:rPr lang="en-US" altLang="en-US" dirty="0"/>
              <a:t>Switches to the current fiscal year’s edits after all the past fiscal year’s CARs have been received and reviewed (April)</a:t>
            </a:r>
          </a:p>
          <a:p>
            <a:pPr lvl="1" eaLnBrk="1" hangingPunct="1"/>
            <a:r>
              <a:rPr lang="en-US" altLang="en-US" dirty="0"/>
              <a:t>Additional capability of testing individual account codes</a:t>
            </a:r>
          </a:p>
          <a:p>
            <a:pPr eaLnBrk="1" hangingPunct="1"/>
            <a:r>
              <a:rPr lang="en-US" altLang="en-US" dirty="0"/>
              <a:t>Actual collection CAR site is available in August</a:t>
            </a:r>
          </a:p>
          <a:p>
            <a:pPr lvl="1" eaLnBrk="1" hangingPunct="1"/>
            <a:r>
              <a:rPr lang="en-US" altLang="en-US" dirty="0"/>
              <a:t>All accruals and deferrals should be made prior to upload</a:t>
            </a:r>
          </a:p>
          <a:p>
            <a:pPr lvl="1" eaLnBrk="1" hangingPunct="1">
              <a:buFont typeface="Arial" panose="020B0604020202020204" pitchFamily="34" charset="0"/>
              <a:buNone/>
            </a:pPr>
            <a:endParaRPr lang="en-US" altLang="en-US" dirty="0"/>
          </a:p>
          <a:p>
            <a:pPr eaLnBrk="1" hangingPunct="1"/>
            <a:endParaRPr lang="en-US" altLang="en-US" dirty="0"/>
          </a:p>
          <a:p>
            <a:pPr eaLnBrk="1" hangingPunct="1"/>
            <a:endParaRPr lang="en-US" altLang="en-US" dirty="0"/>
          </a:p>
          <a:p>
            <a:pPr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buFont typeface="Arial" panose="020B0604020202020204" pitchFamily="34" charset="0"/>
              <a:buNone/>
            </a:pPr>
            <a:endParaRPr lang="en-US" altLang="en-US" dirty="0"/>
          </a:p>
        </p:txBody>
      </p:sp>
      <p:sp>
        <p:nvSpPr>
          <p:cNvPr id="3074" name="Title 1"/>
          <p:cNvSpPr>
            <a:spLocks noGrp="1"/>
          </p:cNvSpPr>
          <p:nvPr>
            <p:ph type="title"/>
          </p:nvPr>
        </p:nvSpPr>
        <p:spPr/>
        <p:txBody>
          <a:bodyPr/>
          <a:lstStyle/>
          <a:p>
            <a:pPr eaLnBrk="1" hangingPunct="1"/>
            <a:r>
              <a:rPr lang="en-US" altLang="en-US" dirty="0"/>
              <a:t>Test and actual sites</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690689"/>
            <a:ext cx="8305800" cy="5257800"/>
          </a:xfrm>
        </p:spPr>
        <p:txBody>
          <a:bodyPr rtlCol="0">
            <a:normAutofit/>
          </a:bodyPr>
          <a:lstStyle/>
          <a:p>
            <a:pPr eaLnBrk="1" fontAlgn="auto" hangingPunct="1">
              <a:spcAft>
                <a:spcPts val="0"/>
              </a:spcAft>
              <a:defRPr/>
            </a:pPr>
            <a:r>
              <a:rPr lang="en-US" dirty="0"/>
              <a:t>Individual account codes</a:t>
            </a:r>
          </a:p>
          <a:p>
            <a:pPr lvl="1" eaLnBrk="1" fontAlgn="auto" hangingPunct="1">
              <a:spcAft>
                <a:spcPts val="0"/>
              </a:spcAft>
              <a:defRPr/>
            </a:pPr>
            <a:r>
              <a:rPr lang="en-US" dirty="0"/>
              <a:t>Edit checks in Stages 1 and 2 look at the validity or format of an account code.</a:t>
            </a:r>
          </a:p>
          <a:p>
            <a:pPr lvl="1" eaLnBrk="1" fontAlgn="auto" hangingPunct="1">
              <a:spcAft>
                <a:spcPts val="0"/>
              </a:spcAft>
              <a:defRPr/>
            </a:pPr>
            <a:r>
              <a:rPr lang="en-US" dirty="0"/>
              <a:t>Stages 3 and 4 are comprised of various reconciling edits which will give edit messages that relate to a group of account numbers.</a:t>
            </a:r>
          </a:p>
          <a:p>
            <a:pPr eaLnBrk="1" fontAlgn="auto" hangingPunct="1">
              <a:spcAft>
                <a:spcPts val="0"/>
              </a:spcAft>
              <a:defRPr/>
            </a:pPr>
            <a:r>
              <a:rPr lang="en-US" dirty="0"/>
              <a:t>Entire files</a:t>
            </a:r>
          </a:p>
          <a:p>
            <a:pPr lvl="1" eaLnBrk="1" fontAlgn="auto" hangingPunct="1">
              <a:spcAft>
                <a:spcPts val="0"/>
              </a:spcAft>
              <a:defRPr/>
            </a:pPr>
            <a:r>
              <a:rPr lang="en-US" dirty="0"/>
              <a:t>Some edits in Stages 3 and 4 cannot be corrected until all revenues are recorded and accruals/adjustments, deferred inflows and outflows, and end-of-year journal entries are made.</a:t>
            </a:r>
          </a:p>
          <a:p>
            <a:pPr eaLnBrk="1" fontAlgn="auto" hangingPunct="1">
              <a:spcAft>
                <a:spcPts val="0"/>
              </a:spcAft>
              <a:defRPr/>
            </a:pPr>
            <a:endParaRPr lang="en-US" dirty="0"/>
          </a:p>
        </p:txBody>
      </p:sp>
      <p:sp>
        <p:nvSpPr>
          <p:cNvPr id="16386" name="Title 1"/>
          <p:cNvSpPr>
            <a:spLocks noGrp="1"/>
          </p:cNvSpPr>
          <p:nvPr>
            <p:ph type="title"/>
          </p:nvPr>
        </p:nvSpPr>
        <p:spPr/>
        <p:txBody>
          <a:bodyPr/>
          <a:lstStyle/>
          <a:p>
            <a:pPr eaLnBrk="1" hangingPunct="1"/>
            <a:r>
              <a:rPr lang="en-US" altLang="en-US" dirty="0"/>
              <a:t>COA Test Records-Individual account vs. entire file</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eaLnBrk="1" hangingPunct="1"/>
            <a:r>
              <a:rPr lang="en-US" altLang="en-US" dirty="0"/>
              <a:t>Individual account codes</a:t>
            </a:r>
          </a:p>
          <a:p>
            <a:pPr lvl="1" eaLnBrk="1" hangingPunct="1"/>
            <a:r>
              <a:rPr lang="en-US" altLang="en-US" dirty="0"/>
              <a:t>Repeat this process for 1 to 10 account codes at any time</a:t>
            </a:r>
          </a:p>
          <a:p>
            <a:pPr lvl="1" eaLnBrk="1" hangingPunct="1"/>
            <a:r>
              <a:rPr lang="en-US" altLang="en-US" dirty="0"/>
              <a:t>Completing Stages 1 and 2 determines the validity of the code</a:t>
            </a:r>
          </a:p>
          <a:p>
            <a:pPr eaLnBrk="1" hangingPunct="1"/>
            <a:r>
              <a:rPr lang="en-US" altLang="en-US" dirty="0"/>
              <a:t>Entire files </a:t>
            </a:r>
          </a:p>
          <a:p>
            <a:pPr lvl="1" eaLnBrk="1" hangingPunct="1"/>
            <a:r>
              <a:rPr lang="en-US" altLang="en-US" dirty="0"/>
              <a:t>Correct edits, applicable warnings and repeat process </a:t>
            </a:r>
          </a:p>
          <a:p>
            <a:pPr lvl="1" eaLnBrk="1" hangingPunct="1"/>
            <a:r>
              <a:rPr lang="en-US" altLang="en-US" dirty="0"/>
              <a:t>Mirrors the actual upload site which is available in mid-August</a:t>
            </a:r>
          </a:p>
          <a:p>
            <a:pPr eaLnBrk="1" hangingPunct="1"/>
            <a:endParaRPr lang="en-US" altLang="en-US" dirty="0"/>
          </a:p>
          <a:p>
            <a:pPr lvl="1" eaLnBrk="1" hangingPunct="1"/>
            <a:endParaRPr lang="en-US" altLang="en-US" dirty="0"/>
          </a:p>
          <a:p>
            <a:pPr lvl="1" eaLnBrk="1" hangingPunct="1"/>
            <a:endParaRPr lang="en-US" altLang="en-US" dirty="0"/>
          </a:p>
        </p:txBody>
      </p:sp>
      <p:sp>
        <p:nvSpPr>
          <p:cNvPr id="18434" name="Title 1"/>
          <p:cNvSpPr>
            <a:spLocks noGrp="1"/>
          </p:cNvSpPr>
          <p:nvPr>
            <p:ph type="title"/>
          </p:nvPr>
        </p:nvSpPr>
        <p:spPr/>
        <p:txBody>
          <a:bodyPr/>
          <a:lstStyle/>
          <a:p>
            <a:pPr eaLnBrk="1" hangingPunct="1"/>
            <a:r>
              <a:rPr lang="en-US" altLang="en-US"/>
              <a:t>Try, try, and try again!</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1295400"/>
            <a:ext cx="8458200" cy="5334000"/>
          </a:xfrm>
        </p:spPr>
        <p:txBody>
          <a:bodyPr/>
          <a:lstStyle/>
          <a:p>
            <a:pPr eaLnBrk="1" hangingPunct="1"/>
            <a:r>
              <a:rPr lang="en-US" altLang="en-US" dirty="0"/>
              <a:t>Check points</a:t>
            </a:r>
          </a:p>
          <a:p>
            <a:pPr lvl="1" eaLnBrk="1" hangingPunct="1"/>
            <a:r>
              <a:rPr lang="en-US" altLang="en-US" dirty="0"/>
              <a:t>Bank accounts are reconciled to financials</a:t>
            </a:r>
          </a:p>
          <a:p>
            <a:pPr lvl="1" eaLnBrk="1" hangingPunct="1"/>
            <a:r>
              <a:rPr lang="en-US" altLang="en-US" dirty="0"/>
              <a:t>Using most updated version of financial software</a:t>
            </a:r>
          </a:p>
          <a:p>
            <a:pPr lvl="1" eaLnBrk="1" hangingPunct="1"/>
            <a:r>
              <a:rPr lang="en-US" altLang="en-US" dirty="0"/>
              <a:t>One upload file – all accounts from all funds must be included in one comma delimited text file</a:t>
            </a:r>
          </a:p>
          <a:p>
            <a:pPr lvl="1" eaLnBrk="1" hangingPunct="1"/>
            <a:r>
              <a:rPr lang="en-US" altLang="en-US" dirty="0"/>
              <a:t>Accounting entries have been made (adjustments, accruals, deferred inflows and deferred outflows)</a:t>
            </a:r>
          </a:p>
          <a:p>
            <a:pPr lvl="1" eaLnBrk="1" hangingPunct="1"/>
            <a:r>
              <a:rPr lang="en-US" altLang="en-US" dirty="0"/>
              <a:t>Opened CAR reports and verified balances to ledger</a:t>
            </a:r>
          </a:p>
          <a:p>
            <a:pPr lvl="1" eaLnBrk="1" hangingPunct="1"/>
            <a:r>
              <a:rPr lang="en-US" altLang="en-US" dirty="0"/>
              <a:t>Reviewed for accuracy</a:t>
            </a:r>
          </a:p>
          <a:p>
            <a:pPr lvl="1" eaLnBrk="1" hangingPunct="1"/>
            <a:r>
              <a:rPr lang="en-US" altLang="en-US" dirty="0"/>
              <a:t>Report must be completed &amp; certified by Sept. 15th</a:t>
            </a:r>
          </a:p>
          <a:p>
            <a:pPr lvl="1" eaLnBrk="1" hangingPunct="1"/>
            <a:endParaRPr lang="en-US" altLang="en-US" dirty="0"/>
          </a:p>
          <a:p>
            <a:pPr lvl="1" eaLnBrk="1" hangingPunct="1"/>
            <a:endParaRPr lang="en-US" altLang="en-US" dirty="0"/>
          </a:p>
          <a:p>
            <a:pPr lvl="1" eaLnBrk="1" hangingPunct="1"/>
            <a:endParaRPr lang="en-US" altLang="en-US" dirty="0"/>
          </a:p>
        </p:txBody>
      </p:sp>
      <p:sp>
        <p:nvSpPr>
          <p:cNvPr id="19458" name="Title 1"/>
          <p:cNvSpPr>
            <a:spLocks noGrp="1"/>
          </p:cNvSpPr>
          <p:nvPr>
            <p:ph type="title"/>
          </p:nvPr>
        </p:nvSpPr>
        <p:spPr/>
        <p:txBody>
          <a:bodyPr/>
          <a:lstStyle/>
          <a:p>
            <a:pPr eaLnBrk="1" hangingPunct="1"/>
            <a:r>
              <a:rPr lang="en-US" altLang="en-US"/>
              <a:t>Actual CAR upload and reports</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Documents and Settings\dragias\Local Settings\Temporary Internet Files\Content.IE5\2TQ7QJUJ\MMj03365960000[1].gif" title="picture of man in c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953000"/>
            <a:ext cx="2286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1"/>
          </p:nvPr>
        </p:nvSpPr>
        <p:spPr>
          <a:xfrm>
            <a:off x="533400" y="1752600"/>
            <a:ext cx="8229600" cy="4525963"/>
          </a:xfrm>
        </p:spPr>
        <p:txBody>
          <a:bodyPr/>
          <a:lstStyle/>
          <a:p>
            <a:pPr eaLnBrk="1" hangingPunct="1"/>
            <a:r>
              <a:rPr lang="en-US" altLang="en-US" dirty="0"/>
              <a:t>Use the buttons across the top of the screen </a:t>
            </a:r>
          </a:p>
          <a:p>
            <a:pPr eaLnBrk="1" hangingPunct="1"/>
            <a:r>
              <a:rPr lang="en-US" altLang="en-US" dirty="0"/>
              <a:t>User must complete contact information before accessing other screens</a:t>
            </a:r>
          </a:p>
          <a:p>
            <a:pPr eaLnBrk="1" hangingPunct="1"/>
            <a:r>
              <a:rPr lang="en-US" altLang="en-US" dirty="0"/>
              <a:t>In completing a report or certification, information is only accepted after hitting </a:t>
            </a:r>
            <a:r>
              <a:rPr lang="en-US" altLang="en-US" i="1" dirty="0"/>
              <a:t>UPDATE</a:t>
            </a:r>
            <a:r>
              <a:rPr lang="en-US" altLang="en-US" dirty="0"/>
              <a:t> button</a:t>
            </a:r>
          </a:p>
        </p:txBody>
      </p:sp>
      <p:sp>
        <p:nvSpPr>
          <p:cNvPr id="21506" name="Title 1"/>
          <p:cNvSpPr>
            <a:spLocks noGrp="1"/>
          </p:cNvSpPr>
          <p:nvPr>
            <p:ph type="title"/>
          </p:nvPr>
        </p:nvSpPr>
        <p:spPr>
          <a:xfrm>
            <a:off x="457200" y="381000"/>
            <a:ext cx="8229600" cy="1143000"/>
          </a:xfrm>
        </p:spPr>
        <p:txBody>
          <a:bodyPr/>
          <a:lstStyle/>
          <a:p>
            <a:pPr eaLnBrk="1" hangingPunct="1"/>
            <a:r>
              <a:rPr lang="en-US" altLang="en-US"/>
              <a:t>Navigation of CAR-COA</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23</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3000" fill="hold"/>
                                        <p:tgtEl>
                                          <p:spTgt spid="21508"/>
                                        </p:tgtEl>
                                        <p:attrNameLst>
                                          <p:attrName>ppt_x</p:attrName>
                                        </p:attrNameLst>
                                      </p:cBhvr>
                                      <p:tavLst>
                                        <p:tav tm="0">
                                          <p:val>
                                            <p:strVal val="#ppt_x"/>
                                          </p:val>
                                        </p:tav>
                                        <p:tav tm="100000">
                                          <p:val>
                                            <p:strVal val="#ppt_x"/>
                                          </p:val>
                                        </p:tav>
                                      </p:tavLst>
                                    </p:anim>
                                    <p:anim calcmode="lin" valueType="num">
                                      <p:cBhvr additive="base">
                                        <p:cTn id="8" dur="30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path" presetSubtype="0" accel="50000" decel="50000" fill="hold" nodeType="clickEffect">
                                  <p:stCondLst>
                                    <p:cond delay="0"/>
                                  </p:stCondLst>
                                  <p:childTnLst>
                                    <p:animMotion origin="layout" path="M 0.11667 -0.00046 L -0.7 -0.00046 " pathEditMode="relative" rAng="0" ptsTypes="AA">
                                      <p:cBhvr>
                                        <p:cTn id="12" dur="5000" fill="hold"/>
                                        <p:tgtEl>
                                          <p:spTgt spid="21508"/>
                                        </p:tgtEl>
                                        <p:attrNameLst>
                                          <p:attrName>ppt_x</p:attrName>
                                          <p:attrName>ppt_y</p:attrName>
                                        </p:attrNameLst>
                                      </p:cBhvr>
                                      <p:rCtr x="-4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eaLnBrk="1" hangingPunct="1"/>
            <a:r>
              <a:rPr lang="en-US" altLang="en-US" dirty="0"/>
              <a:t>Instructions can be found at:</a:t>
            </a:r>
          </a:p>
          <a:p>
            <a:pPr eaLnBrk="1" hangingPunct="1">
              <a:buFont typeface="Arial" panose="020B0604020202020204" pitchFamily="34" charset="0"/>
              <a:buNone/>
            </a:pPr>
            <a:r>
              <a:rPr lang="en-US" altLang="en-US" dirty="0">
                <a:hlinkClick r:id="rId2"/>
              </a:rPr>
              <a:t>Certified Annual Financial Reports (CAR)</a:t>
            </a:r>
            <a:endParaRPr lang="en-US" altLang="en-US" dirty="0"/>
          </a:p>
          <a:p>
            <a:pPr eaLnBrk="1" hangingPunct="1">
              <a:buFont typeface="Arial" panose="020B0604020202020204" pitchFamily="34" charset="0"/>
              <a:buNone/>
            </a:pPr>
            <a:endParaRPr lang="en-US" altLang="en-US" dirty="0"/>
          </a:p>
          <a:p>
            <a:pPr lvl="1" eaLnBrk="1" hangingPunct="1">
              <a:buFont typeface="Arial" panose="020B0604020202020204" pitchFamily="34" charset="0"/>
              <a:buChar char="•"/>
            </a:pPr>
            <a:r>
              <a:rPr lang="en-US" altLang="en-US" dirty="0"/>
              <a:t>Or navigate by going to the Iowa Department of Education website, A-Z Index, Certified Annual Financial Reports (CAR)</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n-US" dirty="0"/>
            </a:br>
            <a:r>
              <a:rPr lang="en-US" dirty="0"/>
              <a:t>Instructions</a:t>
            </a:r>
            <a:br>
              <a:rPr lang="en-US" dirty="0"/>
            </a:br>
            <a:endParaRPr lang="en-US" dirty="0"/>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470212"/>
            <a:ext cx="8839201" cy="5531224"/>
          </a:xfrm>
        </p:spPr>
        <p:txBody>
          <a:bodyPr rtlCol="0">
            <a:normAutofit/>
          </a:bodyPr>
          <a:lstStyle/>
          <a:p>
            <a:pPr lvl="1" eaLnBrk="1" fontAlgn="auto" hangingPunct="1">
              <a:spcBef>
                <a:spcPct val="0"/>
              </a:spcBef>
              <a:spcAft>
                <a:spcPts val="0"/>
              </a:spcAft>
              <a:defRPr/>
            </a:pPr>
            <a:r>
              <a:rPr lang="en-US" dirty="0"/>
              <a:t>Use the </a:t>
            </a:r>
            <a:r>
              <a:rPr lang="en-US" dirty="0">
                <a:hlinkClick r:id="rId2"/>
              </a:rPr>
              <a:t>Department of Education website </a:t>
            </a:r>
            <a:r>
              <a:rPr lang="en-US" dirty="0"/>
              <a:t>often &amp; bookmark !!!</a:t>
            </a:r>
          </a:p>
          <a:p>
            <a:pPr lvl="1" eaLnBrk="1" fontAlgn="auto" hangingPunct="1">
              <a:spcBef>
                <a:spcPct val="0"/>
              </a:spcBef>
              <a:spcAft>
                <a:spcPts val="0"/>
              </a:spcAft>
              <a:defRPr/>
            </a:pPr>
            <a:r>
              <a:rPr lang="en-US" dirty="0">
                <a:hlinkClick r:id="rId3"/>
              </a:rPr>
              <a:t>Certified Annual Reports (CAR)</a:t>
            </a:r>
            <a:endParaRPr lang="en-US" dirty="0"/>
          </a:p>
          <a:p>
            <a:pPr lvl="2">
              <a:spcBef>
                <a:spcPct val="0"/>
              </a:spcBef>
              <a:defRPr/>
            </a:pPr>
            <a:r>
              <a:rPr lang="en-US" dirty="0"/>
              <a:t>AEA </a:t>
            </a:r>
            <a:r>
              <a:rPr lang="en-US" dirty="0" err="1"/>
              <a:t>Flowthrough</a:t>
            </a:r>
            <a:r>
              <a:rPr lang="en-US" dirty="0"/>
              <a:t> amounts</a:t>
            </a:r>
          </a:p>
          <a:p>
            <a:pPr lvl="2">
              <a:spcBef>
                <a:spcPct val="0"/>
              </a:spcBef>
              <a:defRPr/>
            </a:pPr>
            <a:r>
              <a:rPr lang="en-US" dirty="0"/>
              <a:t>Sources for Local Projects</a:t>
            </a:r>
          </a:p>
          <a:p>
            <a:pPr lvl="2">
              <a:spcBef>
                <a:spcPct val="0"/>
              </a:spcBef>
              <a:defRPr/>
            </a:pPr>
            <a:r>
              <a:rPr lang="en-US" dirty="0"/>
              <a:t>Commodities</a:t>
            </a:r>
          </a:p>
          <a:p>
            <a:pPr lvl="2">
              <a:spcBef>
                <a:spcPct val="0"/>
              </a:spcBef>
              <a:defRPr/>
            </a:pPr>
            <a:r>
              <a:rPr lang="en-US" dirty="0"/>
              <a:t>CAR Information and Instructions</a:t>
            </a:r>
          </a:p>
          <a:p>
            <a:pPr lvl="1" eaLnBrk="1" fontAlgn="auto" hangingPunct="1">
              <a:spcBef>
                <a:spcPct val="0"/>
              </a:spcBef>
              <a:spcAft>
                <a:spcPts val="0"/>
              </a:spcAft>
              <a:defRPr/>
            </a:pPr>
            <a:r>
              <a:rPr lang="en-US" dirty="0">
                <a:hlinkClick r:id="rId4"/>
              </a:rPr>
              <a:t>Uniform Financial Accounting</a:t>
            </a:r>
            <a:endParaRPr lang="en-US" dirty="0"/>
          </a:p>
          <a:p>
            <a:pPr lvl="2" eaLnBrk="1" fontAlgn="auto" hangingPunct="1">
              <a:spcBef>
                <a:spcPct val="0"/>
              </a:spcBef>
              <a:spcAft>
                <a:spcPts val="0"/>
              </a:spcAft>
              <a:defRPr/>
            </a:pPr>
            <a:r>
              <a:rPr lang="en-US" dirty="0"/>
              <a:t>Appendix G: Chart of Account Descriptions</a:t>
            </a:r>
          </a:p>
          <a:p>
            <a:pPr lvl="2" eaLnBrk="1" fontAlgn="auto" hangingPunct="1">
              <a:spcBef>
                <a:spcPct val="0"/>
              </a:spcBef>
              <a:spcAft>
                <a:spcPts val="0"/>
              </a:spcAft>
              <a:defRPr/>
            </a:pPr>
            <a:r>
              <a:rPr lang="en-US" dirty="0"/>
              <a:t>Appendix H:  Minimum Chart of Account Quick Reference Guide</a:t>
            </a:r>
          </a:p>
          <a:p>
            <a:pPr lvl="2" eaLnBrk="1" fontAlgn="auto" hangingPunct="1">
              <a:spcBef>
                <a:spcPct val="0"/>
              </a:spcBef>
              <a:spcAft>
                <a:spcPts val="0"/>
              </a:spcAft>
              <a:defRPr/>
            </a:pPr>
            <a:r>
              <a:rPr lang="en-US" dirty="0"/>
              <a:t>Uniform Financial Accounting Manual  for Iowa LEAs and AEAs – 2009 Edition</a:t>
            </a:r>
          </a:p>
          <a:p>
            <a:pPr lvl="1">
              <a:spcBef>
                <a:spcPct val="0"/>
              </a:spcBef>
              <a:defRPr/>
            </a:pPr>
            <a:r>
              <a:rPr lang="en-US" dirty="0">
                <a:hlinkClick r:id="rId5"/>
              </a:rPr>
              <a:t>Uniform Administrative Procedures for LEAs (AEAs)</a:t>
            </a:r>
            <a:endParaRPr lang="en-US" dirty="0"/>
          </a:p>
          <a:p>
            <a:pPr lvl="1">
              <a:spcBef>
                <a:spcPct val="0"/>
              </a:spcBef>
              <a:defRPr/>
            </a:pPr>
            <a:r>
              <a:rPr lang="en-US" dirty="0">
                <a:hlinkClick r:id="rId6"/>
              </a:rPr>
              <a:t>Allocation Summaries</a:t>
            </a:r>
            <a:endParaRPr lang="en-US" dirty="0"/>
          </a:p>
          <a:p>
            <a:pPr lvl="2">
              <a:spcBef>
                <a:spcPct val="0"/>
              </a:spcBef>
              <a:defRPr/>
            </a:pPr>
            <a:r>
              <a:rPr lang="en-US" altLang="en-US" dirty="0"/>
              <a:t>Spreadsheet of state and selected federal allocations</a:t>
            </a:r>
          </a:p>
          <a:p>
            <a:pPr lvl="2">
              <a:spcBef>
                <a:spcPct val="0"/>
              </a:spcBef>
              <a:defRPr/>
            </a:pPr>
            <a:endParaRPr lang="en-US" dirty="0"/>
          </a:p>
          <a:p>
            <a:pPr marL="457200" lvl="1" indent="0">
              <a:spcBef>
                <a:spcPct val="0"/>
              </a:spcBef>
              <a:buNone/>
              <a:defRPr/>
            </a:pPr>
            <a:endParaRPr lang="en-US" dirty="0"/>
          </a:p>
          <a:p>
            <a:pPr marL="0" indent="0" eaLnBrk="1" fontAlgn="auto" hangingPunct="1">
              <a:spcAft>
                <a:spcPts val="0"/>
              </a:spcAft>
              <a:buNone/>
              <a:defRPr/>
            </a:pPr>
            <a:endParaRPr lang="en-US" dirty="0"/>
          </a:p>
        </p:txBody>
      </p:sp>
      <p:sp>
        <p:nvSpPr>
          <p:cNvPr id="24578" name="Title 1"/>
          <p:cNvSpPr>
            <a:spLocks noGrp="1"/>
          </p:cNvSpPr>
          <p:nvPr>
            <p:ph type="title"/>
          </p:nvPr>
        </p:nvSpPr>
        <p:spPr/>
        <p:txBody>
          <a:bodyPr/>
          <a:lstStyle/>
          <a:p>
            <a:pPr eaLnBrk="1" hangingPunct="1"/>
            <a:r>
              <a:rPr lang="en-US" altLang="en-US" dirty="0"/>
              <a:t>Resources</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lIns="45720" rIns="45720">
            <a:noAutofit/>
          </a:bodyPr>
          <a:lstStyle/>
          <a:p>
            <a:pPr eaLnBrk="1" fontAlgn="auto" hangingPunct="1">
              <a:spcAft>
                <a:spcPts val="0"/>
              </a:spcAft>
              <a:defRPr/>
            </a:pPr>
            <a:r>
              <a:rPr lang="en-US" sz="3600" dirty="0">
                <a:solidFill>
                  <a:schemeClr val="tx2">
                    <a:satMod val="130000"/>
                  </a:schemeClr>
                </a:solidFill>
              </a:rPr>
              <a:t>Bookmark! </a:t>
            </a:r>
            <a:r>
              <a:rPr lang="en-US" sz="2800" dirty="0">
                <a:solidFill>
                  <a:srgbClr val="FF0000"/>
                </a:solidFill>
              </a:rPr>
              <a:t>www.educateiowa.gov</a:t>
            </a:r>
          </a:p>
        </p:txBody>
      </p:sp>
      <p:sp>
        <p:nvSpPr>
          <p:cNvPr id="77827" name="Slide Number Placeholder 5"/>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8CADA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C7B70"/>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F87F7C-FA80-4F3D-A34C-8E48C23D5D3F}" type="slidenum">
              <a:rPr lang="en-US" altLang="en-US" sz="1200" smtClean="0">
                <a:solidFill>
                  <a:srgbClr val="899BA4"/>
                </a:solidFill>
                <a:latin typeface="Arial" panose="020B0604020202020204" pitchFamily="34" charset="0"/>
              </a:rPr>
              <a:pPr>
                <a:spcBef>
                  <a:spcPct val="0"/>
                </a:spcBef>
                <a:buClrTx/>
                <a:buSzTx/>
                <a:buFontTx/>
                <a:buNone/>
              </a:pPr>
              <a:t>26</a:t>
            </a:fld>
            <a:endParaRPr lang="en-US" altLang="en-US" sz="1200" dirty="0">
              <a:solidFill>
                <a:srgbClr val="899BA4"/>
              </a:solidFill>
              <a:latin typeface="Arial" panose="020B0604020202020204" pitchFamily="34" charset="0"/>
            </a:endParaRPr>
          </a:p>
        </p:txBody>
      </p:sp>
      <p:sp>
        <p:nvSpPr>
          <p:cNvPr id="8" name="Oval 7"/>
          <p:cNvSpPr/>
          <p:nvPr/>
        </p:nvSpPr>
        <p:spPr>
          <a:xfrm>
            <a:off x="6096000" y="1836031"/>
            <a:ext cx="3048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ysClr val="windowText" lastClr="000000"/>
                </a:solidFill>
                <a:latin typeface="Arial" panose="020B0604020202020204" pitchFamily="34" charset="0"/>
              </a:rPr>
              <a:t>Best way to find something.</a:t>
            </a:r>
          </a:p>
        </p:txBody>
      </p:sp>
      <p:pic>
        <p:nvPicPr>
          <p:cNvPr id="5" name="Picture 4" descr="Screenshot of Department of Education's homepage.">
            <a:extLst>
              <a:ext uri="{FF2B5EF4-FFF2-40B4-BE49-F238E27FC236}">
                <a16:creationId xmlns:a16="http://schemas.microsoft.com/office/drawing/2014/main" id="{955E35CC-7C14-40C6-80F6-7684EA241D46}"/>
              </a:ext>
            </a:extLst>
          </p:cNvPr>
          <p:cNvPicPr>
            <a:picLocks noChangeAspect="1"/>
          </p:cNvPicPr>
          <p:nvPr/>
        </p:nvPicPr>
        <p:blipFill>
          <a:blip r:embed="rId3"/>
          <a:stretch>
            <a:fillRect/>
          </a:stretch>
        </p:blipFill>
        <p:spPr>
          <a:xfrm>
            <a:off x="873615" y="1512724"/>
            <a:ext cx="5222385" cy="3354429"/>
          </a:xfrm>
          <a:prstGeom prst="rect">
            <a:avLst/>
          </a:prstGeom>
        </p:spPr>
      </p:pic>
      <p:pic>
        <p:nvPicPr>
          <p:cNvPr id="13" name="Picture 12" descr="Screenshot indicating the A to Z Index in the footer.">
            <a:extLst>
              <a:ext uri="{FF2B5EF4-FFF2-40B4-BE49-F238E27FC236}">
                <a16:creationId xmlns:a16="http://schemas.microsoft.com/office/drawing/2014/main" id="{B657A465-62C4-4D74-B640-C5DE9FF676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372" y="4191264"/>
            <a:ext cx="6352381" cy="2114286"/>
          </a:xfrm>
          <a:prstGeom prst="rect">
            <a:avLst/>
          </a:prstGeom>
        </p:spPr>
      </p:pic>
      <p:cxnSp>
        <p:nvCxnSpPr>
          <p:cNvPr id="7" name="Straight Arrow Connector 6" descr="arrow pointing to A-Z index"/>
          <p:cNvCxnSpPr>
            <a:cxnSpLocks/>
          </p:cNvCxnSpPr>
          <p:nvPr/>
        </p:nvCxnSpPr>
        <p:spPr>
          <a:xfrm flipH="1">
            <a:off x="5235388" y="2743373"/>
            <a:ext cx="2384612" cy="313747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59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BF40B-DBD2-4E0A-B08A-F92741AD95D2}"/>
              </a:ext>
            </a:extLst>
          </p:cNvPr>
          <p:cNvSpPr>
            <a:spLocks noGrp="1"/>
          </p:cNvSpPr>
          <p:nvPr>
            <p:ph type="title"/>
          </p:nvPr>
        </p:nvSpPr>
        <p:spPr/>
        <p:txBody>
          <a:bodyPr>
            <a:normAutofit/>
          </a:bodyPr>
          <a:lstStyle/>
          <a:p>
            <a:r>
              <a:rPr lang="en-US" sz="3600" dirty="0"/>
              <a:t>School Business and Finance </a:t>
            </a:r>
          </a:p>
        </p:txBody>
      </p:sp>
      <p:sp>
        <p:nvSpPr>
          <p:cNvPr id="78851" name="Slide Number Placeholder 1"/>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8CADA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C7B70"/>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C7B70"/>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3ED990B-B570-4857-9E33-83C7C60CE4C9}" type="slidenum">
              <a:rPr lang="en-US" altLang="en-US" sz="1200" smtClean="0">
                <a:solidFill>
                  <a:srgbClr val="899BA4"/>
                </a:solidFill>
                <a:latin typeface="Arial" panose="020B0604020202020204" pitchFamily="34" charset="0"/>
              </a:rPr>
              <a:pPr>
                <a:spcBef>
                  <a:spcPct val="0"/>
                </a:spcBef>
                <a:buClrTx/>
                <a:buSzTx/>
                <a:buFontTx/>
                <a:buNone/>
              </a:pPr>
              <a:t>27</a:t>
            </a:fld>
            <a:endParaRPr lang="en-US" altLang="en-US" sz="1200" dirty="0">
              <a:solidFill>
                <a:srgbClr val="899BA4"/>
              </a:solidFill>
              <a:latin typeface="Arial" panose="020B0604020202020204" pitchFamily="34" charset="0"/>
            </a:endParaRPr>
          </a:p>
        </p:txBody>
      </p:sp>
      <p:pic>
        <p:nvPicPr>
          <p:cNvPr id="5" name="Picture 4" descr="Screenshot with the search field highlighted.">
            <a:extLst>
              <a:ext uri="{FF2B5EF4-FFF2-40B4-BE49-F238E27FC236}">
                <a16:creationId xmlns:a16="http://schemas.microsoft.com/office/drawing/2014/main" id="{DB9A0E3D-B8A9-4553-A499-2D2A4DA8A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3" y="1479177"/>
            <a:ext cx="7514393" cy="4681903"/>
          </a:xfrm>
          <a:prstGeom prst="rect">
            <a:avLst/>
          </a:prstGeom>
        </p:spPr>
      </p:pic>
    </p:spTree>
    <p:extLst>
      <p:ext uri="{BB962C8B-B14F-4D97-AF65-F5344CB8AC3E}">
        <p14:creationId xmlns:p14="http://schemas.microsoft.com/office/powerpoint/2010/main" val="1966034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28650" y="1568823"/>
            <a:ext cx="8282268" cy="4608139"/>
          </a:xfrm>
        </p:spPr>
        <p:txBody>
          <a:bodyPr>
            <a:normAutofit/>
          </a:bodyPr>
          <a:lstStyle/>
          <a:p>
            <a:pPr marL="0" indent="0" defTabSz="308610">
              <a:lnSpc>
                <a:spcPct val="150000"/>
              </a:lnSpc>
              <a:buNone/>
              <a:defRPr/>
            </a:pPr>
            <a:r>
              <a:rPr lang="en-US" altLang="en-US" sz="1400" dirty="0"/>
              <a:t>Kathy Bowers, Education Program Consultant		</a:t>
            </a:r>
            <a:r>
              <a:rPr lang="en-US" altLang="en-US" sz="1400" dirty="0">
                <a:hlinkClick r:id="rId2"/>
              </a:rPr>
              <a:t>kathy.bowers@iowa.gov </a:t>
            </a:r>
            <a:r>
              <a:rPr lang="en-US" altLang="en-US" sz="1400" dirty="0"/>
              <a:t>			515-210-9674</a:t>
            </a:r>
          </a:p>
          <a:p>
            <a:pPr marL="587216" lvl="1" indent="-214313" defTabSz="308610">
              <a:lnSpc>
                <a:spcPct val="150000"/>
              </a:lnSpc>
              <a:defRPr/>
            </a:pPr>
            <a:r>
              <a:rPr lang="en-US" altLang="en-US" sz="1400" dirty="0"/>
              <a:t>UFA Chart of Account, COA/CAR Applications, Federal Financial Reports, Indirect Costs</a:t>
            </a:r>
          </a:p>
          <a:p>
            <a:pPr marL="0" indent="0" defTabSz="308610">
              <a:lnSpc>
                <a:spcPct val="150000"/>
              </a:lnSpc>
              <a:buNone/>
              <a:defRPr/>
            </a:pPr>
            <a:r>
              <a:rPr lang="en-US" altLang="en-US" sz="1400" dirty="0" err="1"/>
              <a:t>Jina</a:t>
            </a:r>
            <a:r>
              <a:rPr lang="en-US" altLang="en-US" sz="1400" dirty="0"/>
              <a:t> </a:t>
            </a:r>
            <a:r>
              <a:rPr lang="en-US" altLang="en-US" sz="1400" dirty="0" err="1"/>
              <a:t>Brincks</a:t>
            </a:r>
            <a:r>
              <a:rPr lang="en-US" altLang="en-US" sz="1400" dirty="0"/>
              <a:t>, Education Program Consultant	 	</a:t>
            </a:r>
            <a:r>
              <a:rPr lang="en-US" altLang="en-US" sz="1400" dirty="0">
                <a:hlinkClick r:id="rId3"/>
              </a:rPr>
              <a:t>jina.brincks@iowa.gov </a:t>
            </a:r>
            <a:r>
              <a:rPr lang="en-US" altLang="en-US" sz="1400" dirty="0"/>
              <a:t>				515-313-5942</a:t>
            </a:r>
          </a:p>
          <a:p>
            <a:pPr marL="587216" lvl="1" indent="-214313" defTabSz="308610">
              <a:lnSpc>
                <a:spcPct val="150000"/>
              </a:lnSpc>
              <a:defRPr/>
            </a:pPr>
            <a:r>
              <a:rPr lang="en-US" altLang="en-US" sz="1400" dirty="0"/>
              <a:t>UFA Chart of Account, COA/CAR Applications, AEA Budgets and Juvenile Home Claims</a:t>
            </a:r>
          </a:p>
          <a:p>
            <a:pPr marL="0" indent="0" defTabSz="308610">
              <a:lnSpc>
                <a:spcPct val="150000"/>
              </a:lnSpc>
              <a:buNone/>
              <a:defRPr/>
            </a:pPr>
            <a:r>
              <a:rPr lang="en-US" altLang="en-US" sz="1400" dirty="0"/>
              <a:t>Song Luong– Education Program Consultant		</a:t>
            </a:r>
            <a:r>
              <a:rPr lang="en-US" altLang="en-US" sz="1400" dirty="0">
                <a:hlinkClick r:id="rId4"/>
              </a:rPr>
              <a:t>song.luong1@iowa.gov</a:t>
            </a:r>
            <a:r>
              <a:rPr lang="en-US" altLang="en-US" sz="1400" dirty="0"/>
              <a:t>				515-205-0259	</a:t>
            </a:r>
          </a:p>
          <a:p>
            <a:pPr marL="501491" lvl="1" defTabSz="308610">
              <a:lnSpc>
                <a:spcPct val="150000"/>
              </a:lnSpc>
              <a:defRPr/>
            </a:pPr>
            <a:r>
              <a:rPr lang="en-US" altLang="en-US" sz="1400" dirty="0"/>
              <a:t>  UFA Chart of Account, COA/CAR Applications, Categorical Funding, Student Activity</a:t>
            </a:r>
          </a:p>
          <a:p>
            <a:pPr eaLnBrk="1" hangingPunct="1"/>
            <a:endParaRPr lang="en-US" altLang="en-US" sz="1400" dirty="0"/>
          </a:p>
        </p:txBody>
      </p:sp>
      <p:sp>
        <p:nvSpPr>
          <p:cNvPr id="27650" name="Title 1"/>
          <p:cNvSpPr>
            <a:spLocks noGrp="1"/>
          </p:cNvSpPr>
          <p:nvPr>
            <p:ph type="title"/>
          </p:nvPr>
        </p:nvSpPr>
        <p:spPr/>
        <p:txBody>
          <a:bodyPr/>
          <a:lstStyle/>
          <a:p>
            <a:pPr eaLnBrk="1" hangingPunct="1"/>
            <a:r>
              <a:rPr lang="en-US" altLang="en-US"/>
              <a:t>Contact Us!!!!</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28</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rtlCol="0">
            <a:normAutofit fontScale="90000"/>
          </a:bodyPr>
          <a:lstStyle/>
          <a:p>
            <a:pPr eaLnBrk="1" fontAlgn="auto" hangingPunct="1">
              <a:spcAft>
                <a:spcPts val="0"/>
              </a:spcAft>
              <a:defRPr/>
            </a:pPr>
            <a:r>
              <a:rPr lang="en-US" dirty="0"/>
              <a:t>Log in to the </a:t>
            </a:r>
            <a:r>
              <a:rPr lang="en-US" dirty="0">
                <a:hlinkClick r:id="rId2"/>
              </a:rPr>
              <a:t>Iowa Education Portal</a:t>
            </a:r>
            <a:r>
              <a:rPr lang="en-US" dirty="0"/>
              <a:t>:</a:t>
            </a:r>
            <a:br>
              <a:rPr lang="en-US" dirty="0"/>
            </a:br>
            <a:endParaRPr lang="en-US" sz="2700" dirty="0"/>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3</a:t>
            </a:fld>
            <a:endParaRPr lang="en-US" altLang="en-US"/>
          </a:p>
        </p:txBody>
      </p:sp>
      <p:pic>
        <p:nvPicPr>
          <p:cNvPr id="6" name="Content Placeholder 5" descr="Screenshot of the Iowa Education Portal homepage.">
            <a:extLst>
              <a:ext uri="{FF2B5EF4-FFF2-40B4-BE49-F238E27FC236}">
                <a16:creationId xmlns:a16="http://schemas.microsoft.com/office/drawing/2014/main" id="{40C763C7-6FC0-48FF-901C-FE8196908DDF}"/>
              </a:ext>
            </a:extLst>
          </p:cNvPr>
          <p:cNvPicPr>
            <a:picLocks noGrp="1" noChangeAspect="1"/>
          </p:cNvPicPr>
          <p:nvPr>
            <p:ph idx="1"/>
          </p:nvPr>
        </p:nvPicPr>
        <p:blipFill>
          <a:blip r:embed="rId3"/>
          <a:stretch>
            <a:fillRect/>
          </a:stretch>
        </p:blipFill>
        <p:spPr>
          <a:xfrm>
            <a:off x="1322514" y="1023214"/>
            <a:ext cx="6019580" cy="5153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1029504" y="75133"/>
            <a:ext cx="7886700" cy="1325563"/>
          </a:xfrm>
        </p:spPr>
        <p:txBody>
          <a:bodyPr/>
          <a:lstStyle/>
          <a:p>
            <a:pPr eaLnBrk="1" hangingPunct="1"/>
            <a:r>
              <a:rPr lang="en-US" altLang="en-US" dirty="0"/>
              <a:t>Go into appropriate application</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4</a:t>
            </a:fld>
            <a:endParaRPr lang="en-US" altLang="en-US"/>
          </a:p>
        </p:txBody>
      </p:sp>
      <p:pic>
        <p:nvPicPr>
          <p:cNvPr id="3" name="Picture 2" descr="Screenshot with the appropriate applications highlighted.">
            <a:extLst>
              <a:ext uri="{FF2B5EF4-FFF2-40B4-BE49-F238E27FC236}">
                <a16:creationId xmlns:a16="http://schemas.microsoft.com/office/drawing/2014/main" id="{BD7C1B84-7C53-4708-B4DC-DF4A3C6695B2}"/>
              </a:ext>
            </a:extLst>
          </p:cNvPr>
          <p:cNvPicPr>
            <a:picLocks noChangeAspect="1"/>
          </p:cNvPicPr>
          <p:nvPr/>
        </p:nvPicPr>
        <p:blipFill>
          <a:blip r:embed="rId2"/>
          <a:stretch>
            <a:fillRect/>
          </a:stretch>
        </p:blipFill>
        <p:spPr>
          <a:xfrm>
            <a:off x="1138517" y="1131778"/>
            <a:ext cx="7083740" cy="5179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descr="Student displaying a work paper with the grade of A+." title="Student with A+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833" y="3086470"/>
            <a:ext cx="49530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ontent Placeholder 2"/>
          <p:cNvSpPr>
            <a:spLocks noGrp="1"/>
          </p:cNvSpPr>
          <p:nvPr>
            <p:ph idx="1"/>
          </p:nvPr>
        </p:nvSpPr>
        <p:spPr/>
        <p:txBody>
          <a:bodyPr/>
          <a:lstStyle/>
          <a:p>
            <a:pPr eaLnBrk="1" hangingPunct="1"/>
            <a:r>
              <a:rPr lang="en-US" altLang="en-US" dirty="0"/>
              <a:t>Test early and test often</a:t>
            </a:r>
          </a:p>
          <a:p>
            <a:pPr eaLnBrk="1" hangingPunct="1"/>
            <a:r>
              <a:rPr lang="en-US" altLang="en-US" dirty="0"/>
              <a:t>Testing gives you the opportunity to clean up incorrect account codes or reconciliations</a:t>
            </a:r>
          </a:p>
        </p:txBody>
      </p:sp>
      <p:sp>
        <p:nvSpPr>
          <p:cNvPr id="6146" name="Title 1"/>
          <p:cNvSpPr>
            <a:spLocks noGrp="1"/>
          </p:cNvSpPr>
          <p:nvPr>
            <p:ph type="title"/>
          </p:nvPr>
        </p:nvSpPr>
        <p:spPr/>
        <p:txBody>
          <a:bodyPr/>
          <a:lstStyle/>
          <a:p>
            <a:pPr eaLnBrk="1" hangingPunct="1"/>
            <a:r>
              <a:rPr lang="en-US" altLang="en-US" dirty="0"/>
              <a:t>CAR Year COA Test Records site</a:t>
            </a:r>
          </a:p>
        </p:txBody>
      </p:sp>
      <p:sp>
        <p:nvSpPr>
          <p:cNvPr id="2" name="Slide Number Placeholder 1"/>
          <p:cNvSpPr>
            <a:spLocks noGrp="1"/>
          </p:cNvSpPr>
          <p:nvPr>
            <p:ph type="sldNum" sz="quarter" idx="12"/>
          </p:nvPr>
        </p:nvSpPr>
        <p:spPr/>
        <p:txBody>
          <a:bodyPr/>
          <a:lstStyle/>
          <a:p>
            <a:fld id="{399EEC13-3FCE-48AC-96C2-6D6F57F22273}"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08"/>
            <a:ext cx="8305800" cy="1477962"/>
          </a:xfrm>
        </p:spPr>
        <p:txBody>
          <a:bodyPr rtlCol="0">
            <a:normAutofit/>
          </a:bodyPr>
          <a:lstStyle/>
          <a:p>
            <a:pPr eaLnBrk="1" fontAlgn="auto" hangingPunct="1">
              <a:spcAft>
                <a:spcPts val="0"/>
              </a:spcAft>
              <a:defRPr/>
            </a:pPr>
            <a:r>
              <a:rPr lang="en-US" dirty="0"/>
              <a:t>The application opens to the Home Page which includes alerts.</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6</a:t>
            </a:fld>
            <a:endParaRPr lang="en-US" altLang="en-US"/>
          </a:p>
        </p:txBody>
      </p:sp>
      <p:pic>
        <p:nvPicPr>
          <p:cNvPr id="6" name="Content Placeholder 5" descr="Application homepage with alerts.">
            <a:extLst>
              <a:ext uri="{FF2B5EF4-FFF2-40B4-BE49-F238E27FC236}">
                <a16:creationId xmlns:a16="http://schemas.microsoft.com/office/drawing/2014/main" id="{45DD0F76-3B3C-4DBA-BFEB-20EE6DB0411C}"/>
              </a:ext>
            </a:extLst>
          </p:cNvPr>
          <p:cNvPicPr>
            <a:picLocks noGrp="1" noChangeAspect="1"/>
          </p:cNvPicPr>
          <p:nvPr>
            <p:ph idx="1"/>
          </p:nvPr>
        </p:nvPicPr>
        <p:blipFill>
          <a:blip r:embed="rId2"/>
          <a:stretch>
            <a:fillRect/>
          </a:stretch>
        </p:blipFill>
        <p:spPr>
          <a:xfrm>
            <a:off x="603211" y="1591671"/>
            <a:ext cx="7912139" cy="41457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477962"/>
          </a:xfrm>
        </p:spPr>
        <p:txBody>
          <a:bodyPr rtlCol="0">
            <a:normAutofit/>
          </a:bodyPr>
          <a:lstStyle/>
          <a:p>
            <a:pPr eaLnBrk="1" fontAlgn="auto" hangingPunct="1">
              <a:spcAft>
                <a:spcPts val="0"/>
              </a:spcAft>
              <a:defRPr/>
            </a:pPr>
            <a:r>
              <a:rPr lang="en-US" dirty="0"/>
              <a:t>First time through – complete Contact Information</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7</a:t>
            </a:fld>
            <a:endParaRPr lang="en-US" altLang="en-US"/>
          </a:p>
        </p:txBody>
      </p:sp>
      <p:pic>
        <p:nvPicPr>
          <p:cNvPr id="6" name="Content Placeholder 5" descr="Screenshot highlighting contact information.">
            <a:extLst>
              <a:ext uri="{FF2B5EF4-FFF2-40B4-BE49-F238E27FC236}">
                <a16:creationId xmlns:a16="http://schemas.microsoft.com/office/drawing/2014/main" id="{D1E420B9-499E-4150-AC03-E2FC21BA1314}"/>
              </a:ext>
            </a:extLst>
          </p:cNvPr>
          <p:cNvPicPr>
            <a:picLocks noGrp="1" noChangeAspect="1"/>
          </p:cNvPicPr>
          <p:nvPr>
            <p:ph idx="1"/>
          </p:nvPr>
        </p:nvPicPr>
        <p:blipFill>
          <a:blip r:embed="rId2"/>
          <a:stretch>
            <a:fillRect/>
          </a:stretch>
        </p:blipFill>
        <p:spPr>
          <a:xfrm>
            <a:off x="628650" y="1837765"/>
            <a:ext cx="7886700" cy="2909677"/>
          </a:xfrm>
          <a:prstGeom prst="rect">
            <a:avLst/>
          </a:prstGeom>
        </p:spPr>
      </p:pic>
    </p:spTree>
    <p:extLst>
      <p:ext uri="{BB962C8B-B14F-4D97-AF65-F5344CB8AC3E}">
        <p14:creationId xmlns:p14="http://schemas.microsoft.com/office/powerpoint/2010/main" val="227713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676400"/>
          </a:xfrm>
        </p:spPr>
        <p:txBody>
          <a:bodyPr rtlCol="0">
            <a:noAutofit/>
          </a:bodyPr>
          <a:lstStyle/>
          <a:p>
            <a:pPr eaLnBrk="1" fontAlgn="auto" hangingPunct="1">
              <a:spcAft>
                <a:spcPts val="0"/>
              </a:spcAft>
              <a:defRPr/>
            </a:pPr>
            <a:r>
              <a:rPr lang="en-US" sz="2800" dirty="0"/>
              <a:t>First time through – answer questions on District Info screen after adding Individual Records or Uploading File.  </a:t>
            </a:r>
            <a:br>
              <a:rPr lang="en-US" sz="2800" dirty="0"/>
            </a:br>
            <a:r>
              <a:rPr lang="en-US" sz="2800" dirty="0"/>
              <a:t>Edits are based on answers.</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8</a:t>
            </a:fld>
            <a:endParaRPr lang="en-US" altLang="en-US"/>
          </a:p>
        </p:txBody>
      </p:sp>
      <p:pic>
        <p:nvPicPr>
          <p:cNvPr id="6" name="Content Placeholder 5" descr="Screenshot of District Info questions.">
            <a:extLst>
              <a:ext uri="{FF2B5EF4-FFF2-40B4-BE49-F238E27FC236}">
                <a16:creationId xmlns:a16="http://schemas.microsoft.com/office/drawing/2014/main" id="{454ED964-8222-43CC-AB30-B6DE57EA57EC}"/>
              </a:ext>
            </a:extLst>
          </p:cNvPr>
          <p:cNvPicPr>
            <a:picLocks noGrp="1" noChangeAspect="1"/>
          </p:cNvPicPr>
          <p:nvPr>
            <p:ph idx="1"/>
          </p:nvPr>
        </p:nvPicPr>
        <p:blipFill>
          <a:blip r:embed="rId2"/>
          <a:stretch>
            <a:fillRect/>
          </a:stretch>
        </p:blipFill>
        <p:spPr>
          <a:xfrm>
            <a:off x="628650" y="1993612"/>
            <a:ext cx="7886700" cy="4015364"/>
          </a:xfrm>
          <a:prstGeom prst="rect">
            <a:avLst/>
          </a:prstGeom>
        </p:spPr>
      </p:pic>
    </p:spTree>
    <p:extLst>
      <p:ext uri="{BB962C8B-B14F-4D97-AF65-F5344CB8AC3E}">
        <p14:creationId xmlns:p14="http://schemas.microsoft.com/office/powerpoint/2010/main" val="396788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712259"/>
          </a:xfrm>
        </p:spPr>
        <p:txBody>
          <a:bodyPr rtlCol="0">
            <a:normAutofit fontScale="90000"/>
          </a:bodyPr>
          <a:lstStyle/>
          <a:p>
            <a:pPr eaLnBrk="1" fontAlgn="auto" hangingPunct="1">
              <a:spcAft>
                <a:spcPts val="0"/>
              </a:spcAft>
              <a:defRPr/>
            </a:pPr>
            <a:r>
              <a:rPr lang="en-US" dirty="0"/>
              <a:t>Test Records site – testing individual records</a:t>
            </a:r>
            <a:br>
              <a:rPr lang="en-US" dirty="0"/>
            </a:br>
            <a:r>
              <a:rPr lang="en-US" dirty="0"/>
              <a:t>Add up to 10 account numbers &amp;  click the </a:t>
            </a:r>
            <a:r>
              <a:rPr lang="en-US" i="1" dirty="0"/>
              <a:t>Test Records </a:t>
            </a:r>
            <a:r>
              <a:rPr lang="en-US" dirty="0"/>
              <a:t>button</a:t>
            </a:r>
          </a:p>
        </p:txBody>
      </p:sp>
      <p:sp>
        <p:nvSpPr>
          <p:cNvPr id="3" name="Slide Number Placeholder 2"/>
          <p:cNvSpPr>
            <a:spLocks noGrp="1"/>
          </p:cNvSpPr>
          <p:nvPr>
            <p:ph type="sldNum" sz="quarter" idx="12"/>
          </p:nvPr>
        </p:nvSpPr>
        <p:spPr/>
        <p:txBody>
          <a:bodyPr/>
          <a:lstStyle/>
          <a:p>
            <a:fld id="{399EEC13-3FCE-48AC-96C2-6D6F57F22273}" type="slidenum">
              <a:rPr lang="en-US" altLang="en-US" smtClean="0"/>
              <a:pPr/>
              <a:t>9</a:t>
            </a:fld>
            <a:endParaRPr lang="en-US" altLang="en-US"/>
          </a:p>
        </p:txBody>
      </p:sp>
      <p:pic>
        <p:nvPicPr>
          <p:cNvPr id="8" name="Content Placeholder 7" descr="Screenshot of test records site for individual records.">
            <a:extLst>
              <a:ext uri="{FF2B5EF4-FFF2-40B4-BE49-F238E27FC236}">
                <a16:creationId xmlns:a16="http://schemas.microsoft.com/office/drawing/2014/main" id="{E0132F89-9C32-44EC-9CE7-6EB1A57A5FEF}"/>
              </a:ext>
            </a:extLst>
          </p:cNvPr>
          <p:cNvPicPr>
            <a:picLocks noGrp="1" noChangeAspect="1"/>
          </p:cNvPicPr>
          <p:nvPr>
            <p:ph idx="1"/>
          </p:nvPr>
        </p:nvPicPr>
        <p:blipFill>
          <a:blip r:embed="rId2"/>
          <a:stretch>
            <a:fillRect/>
          </a:stretch>
        </p:blipFill>
        <p:spPr>
          <a:xfrm>
            <a:off x="628650" y="2653378"/>
            <a:ext cx="7886700" cy="2695832"/>
          </a:xfrm>
          <a:prstGeom prst="rect">
            <a:avLst/>
          </a:prstGeom>
        </p:spPr>
      </p:pic>
    </p:spTree>
  </p:cSld>
  <p:clrMapOvr>
    <a:masterClrMapping/>
  </p:clrMapOvr>
</p:sld>
</file>

<file path=ppt/theme/theme1.xml><?xml version="1.0" encoding="utf-8"?>
<a:theme xmlns:a="http://schemas.openxmlformats.org/drawingml/2006/main" name="Office Theme">
  <a:themeElements>
    <a:clrScheme name="Iowa Department of Education">
      <a:dk1>
        <a:sysClr val="windowText" lastClr="000000"/>
      </a:dk1>
      <a:lt1>
        <a:sysClr val="window" lastClr="FFFFFF"/>
      </a:lt1>
      <a:dk2>
        <a:srgbClr val="002A4B"/>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basic.pptx" id="{D7E9FDED-48CC-4A37-8814-28F2209E6235}" vid="{9AD76C34-337D-434A-B34B-DDE5BC2DB1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903</Words>
  <Application>Microsoft Office PowerPoint</Application>
  <PresentationFormat>On-screen Show (4:3)</PresentationFormat>
  <Paragraphs>128</Paragraphs>
  <Slides>28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How to use the  Certified Annual Report (CAR) – Chart of Account (COA)  test site and actual site</vt:lpstr>
      <vt:lpstr>Test and actual sites</vt:lpstr>
      <vt:lpstr>Log in to the Iowa Education Portal: </vt:lpstr>
      <vt:lpstr>Go into appropriate application</vt:lpstr>
      <vt:lpstr>CAR Year COA Test Records site</vt:lpstr>
      <vt:lpstr>The application opens to the Home Page which includes alerts.</vt:lpstr>
      <vt:lpstr>First time through – complete Contact Information</vt:lpstr>
      <vt:lpstr>First time through – answer questions on District Info screen after adding Individual Records or Uploading File.   Edits are based on answers.</vt:lpstr>
      <vt:lpstr>Test Records site – testing individual records Add up to 10 account numbers &amp;  click the Test Records button</vt:lpstr>
      <vt:lpstr>OR… upload entire text file</vt:lpstr>
      <vt:lpstr>Click on Stage 1 button  on the Status Screen</vt:lpstr>
      <vt:lpstr>Stage 1 Complete – Green-may proceed through Stage 2.   </vt:lpstr>
      <vt:lpstr>Stage 1 Incomplete-Orange-may proceed to Stage 2. All edits will need to be corrected prior to certification. May proceed through remaining stages.</vt:lpstr>
      <vt:lpstr> To view edits or warnings – go to Edits &amp; Warnings dropdown </vt:lpstr>
      <vt:lpstr>Stages 1 &amp; 2 Edits may be sorted by dimensions</vt:lpstr>
      <vt:lpstr>Stages 3 &amp; 4 Edits are grouped as general edits</vt:lpstr>
      <vt:lpstr>Edits vs. Warnings</vt:lpstr>
      <vt:lpstr>Warnings – Review Warnings</vt:lpstr>
      <vt:lpstr>Warnings – Edit Warning to add comment</vt:lpstr>
      <vt:lpstr>COA Test Records-Individual account vs. entire file</vt:lpstr>
      <vt:lpstr>Try, try, and try again!</vt:lpstr>
      <vt:lpstr>Actual CAR upload and reports</vt:lpstr>
      <vt:lpstr>Navigation of CAR-COA</vt:lpstr>
      <vt:lpstr> Instructions </vt:lpstr>
      <vt:lpstr>Resources</vt:lpstr>
      <vt:lpstr>Bookmark! www.educateiowa.gov</vt:lpstr>
      <vt:lpstr>School Business and Finance </vt:lpstr>
      <vt:lpstr>Contact Us!!!!</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Ragias, Denise [IDOE]</dc:creator>
  <cp:lastModifiedBy>Albers, Lisa [IDOE]</cp:lastModifiedBy>
  <cp:revision>34</cp:revision>
  <dcterms:created xsi:type="dcterms:W3CDTF">2020-06-22T21:24:43Z</dcterms:created>
  <dcterms:modified xsi:type="dcterms:W3CDTF">2023-10-18T14:22:23Z</dcterms:modified>
</cp:coreProperties>
</file>