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7" r:id="rId5"/>
    <p:sldId id="299" r:id="rId6"/>
    <p:sldId id="297" r:id="rId7"/>
    <p:sldId id="298" r:id="rId8"/>
    <p:sldId id="295" r:id="rId9"/>
    <p:sldId id="287" r:id="rId10"/>
    <p:sldId id="289" r:id="rId11"/>
    <p:sldId id="300" r:id="rId12"/>
    <p:sldId id="301" r:id="rId13"/>
    <p:sldId id="291" r:id="rId14"/>
    <p:sldId id="302" r:id="rId15"/>
    <p:sldId id="292" r:id="rId16"/>
    <p:sldId id="304" r:id="rId17"/>
    <p:sldId id="263" r:id="rId18"/>
    <p:sldId id="30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J3woJcT9hu0suabv8cJpcVI64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84" autoAdjust="0"/>
  </p:normalViewPr>
  <p:slideViewPr>
    <p:cSldViewPr snapToGrid="0">
      <p:cViewPr varScale="1">
        <p:scale>
          <a:sx n="68" d="100"/>
          <a:sy n="68" d="100"/>
        </p:scale>
        <p:origin x="66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73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4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43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1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67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448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60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6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9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8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74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2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11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43% Secondary and Consortium Personnel changes in the last two years. 33% Community college. Several every year for the past three, four, or five years</a:t>
            </a: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2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494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/>
        </p:nvSpPr>
        <p:spPr>
          <a:xfrm>
            <a:off x="0" y="0"/>
            <a:ext cx="9144000" cy="117185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D14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78B9ABA8-05C9-4F52-B9A0-DC46F0F54119}" type="datetime1">
              <a:rPr lang="en-US" smtClean="0"/>
              <a:t>10/3/2023</a:t>
            </a:fld>
            <a:endParaRPr dirty="0"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DC800580-D2D5-4483-8215-DF3155201FA0}" type="datetime1">
              <a:rPr lang="en-US" smtClean="0"/>
              <a:t>10/3/2023</a:t>
            </a:fld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44D09A1C-04DE-43DB-BEC6-6B9505ABF2DB}" type="datetime1">
              <a:rPr lang="en-US" smtClean="0"/>
              <a:t>10/3/2023</a:t>
            </a:fld>
            <a:endParaRPr dirty="0"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306858D6-8DA2-4411-A2C8-28CCD2AE9849}" type="datetime1">
              <a:rPr lang="en-US" smtClean="0"/>
              <a:t>10/3/2023</a:t>
            </a:fld>
            <a:endParaRPr dirty="0"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74ACC76-47F6-4629-A8A5-B843A1C4AC8D}" type="datetime1">
              <a:rPr lang="en-US" smtClean="0"/>
              <a:t>10/3/2023</a:t>
            </a:fld>
            <a:endParaRPr dirty="0"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9" name="Google Shape;3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C22E80B9-4C7E-4151-A9AB-9FC091F34C1E}" type="datetime1">
              <a:rPr lang="en-US" smtClean="0"/>
              <a:t>10/3/2023</a:t>
            </a:fld>
            <a:endParaRPr dirty="0"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3608218" y="637404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6" name="Google Shape;4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660" y="5199873"/>
            <a:ext cx="1939508" cy="15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61904"/>
            <a:ext cx="9144000" cy="596096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0OcpFI8dFc3rLNt-dTd9Nv3aEaeun_O4RTqVQSI0g90X4tQ/view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advertising-special-populations-prior-approval-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y.vybiral@iow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router/s?k=rout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Electric-Laminate-Engraving-Slotting-Trimming/dp/B08V4XB5NW/ref=asc_df_B08V4XB5NW/?tag=hyprod-20&amp;linkCode=df0&amp;hvadid=507662951652&amp;hvpos=&amp;hvnetw=g&amp;hvrand=12303285802453794783&amp;hvpone=&amp;hvptwo=&amp;hvqmt=&amp;hvdev=c&amp;hvdvcmdl=&amp;hvlocint=&amp;hvlocphy=9017775&amp;hvtargid=pla-1277215401498&amp;psc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y.vybiral@iow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ng.luong1@iowa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documents/perkins-v/2021/05/memo-ctso-membership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phtiowa.org/certified-locations" TargetMode="External"/><Relationship Id="rId5" Type="http://schemas.openxmlformats.org/officeDocument/2006/relationships/hyperlink" Target="https://educateiowa.gov/documents/cis-platform-perkins-eligibility" TargetMode="External"/><Relationship Id="rId4" Type="http://schemas.openxmlformats.org/officeDocument/2006/relationships/hyperlink" Target="https://educateiowa.gov/adult-career-comm-college/career-and-technical-education/perkins-v#Perkins_V_Claim_Resourc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my.vybiral@io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adult-career-comm-college/career-and-technical-education/perkins-v#Perkins_V_Claim_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phtiowa.org/certified-locations" TargetMode="External"/><Relationship Id="rId5" Type="http://schemas.openxmlformats.org/officeDocument/2006/relationships/hyperlink" Target="https://educateiowa.gov/documents/cis-platform-perkins-eligibility" TargetMode="External"/><Relationship Id="rId4" Type="http://schemas.openxmlformats.org/officeDocument/2006/relationships/hyperlink" Target="https://educateiowa.gov/documents/perkins-v/2021/05/memo-ctso-membership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my.vybiral@iow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241299" y="1626547"/>
            <a:ext cx="831707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2800" dirty="0"/>
              <a:t>Perkins V</a:t>
            </a:r>
            <a:endParaRPr lang="en-US" sz="4800" dirty="0"/>
          </a:p>
          <a:p>
            <a:pPr algn="r"/>
            <a:r>
              <a:rPr lang="en-US" sz="2400" dirty="0"/>
              <a:t>Academic Year 2023-2024</a:t>
            </a:r>
            <a:endParaRPr lang="en-US" sz="4400" dirty="0"/>
          </a:p>
          <a:p>
            <a:pPr algn="r"/>
            <a:r>
              <a:rPr lang="en-US" sz="2400" dirty="0"/>
              <a:t>#1 Perkins Claim Webinars - FY 2024 Kick-Off </a:t>
            </a:r>
            <a:endParaRPr lang="en-US" sz="4400" dirty="0"/>
          </a:p>
          <a:p>
            <a:pPr algn="r"/>
            <a:r>
              <a:rPr lang="en-US" sz="2400" dirty="0"/>
              <a:t>Wednesday, September 27, 2023 </a:t>
            </a:r>
          </a:p>
          <a:p>
            <a:pPr algn="r"/>
            <a:r>
              <a:rPr lang="en-US" sz="2400" dirty="0"/>
              <a:t>10:00 a.m. to 10:55 a.m</a:t>
            </a:r>
            <a:r>
              <a:rPr lang="en-US" sz="2800" dirty="0"/>
              <a:t>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Google Shape;5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83" y="3873276"/>
            <a:ext cx="3637191" cy="14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3113071" y="4154255"/>
            <a:ext cx="588754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600" dirty="0"/>
              <a:t>Amy Vybiral, MS Ed. </a:t>
            </a:r>
            <a:endParaRPr lang="en-US" sz="2000" dirty="0"/>
          </a:p>
          <a:p>
            <a:pPr algn="r"/>
            <a:r>
              <a:rPr lang="en-US" sz="1600" dirty="0"/>
              <a:t>Education Program Consultant</a:t>
            </a:r>
            <a:endParaRPr lang="en-US" sz="2000" dirty="0"/>
          </a:p>
          <a:p>
            <a:pPr algn="r"/>
            <a:r>
              <a:rPr lang="en-US" sz="1500" dirty="0"/>
              <a:t>Bureau of Community Colleges and Postsecondary Readiness</a:t>
            </a:r>
          </a:p>
          <a:p>
            <a:pPr algn="r"/>
            <a:r>
              <a:rPr lang="en-US" sz="1500" dirty="0"/>
              <a:t>Iowa Department of Education</a:t>
            </a:r>
          </a:p>
          <a:p>
            <a:pPr algn="r"/>
            <a:r>
              <a:rPr lang="en-US" sz="1500" dirty="0"/>
              <a:t>515-339-4520</a:t>
            </a:r>
          </a:p>
          <a:p>
            <a:pPr algn="r"/>
            <a:r>
              <a:rPr lang="en-US" sz="1500" dirty="0"/>
              <a:t>amy.vybiral@iowa.gov</a:t>
            </a:r>
          </a:p>
          <a:p>
            <a:pPr algn="r"/>
            <a:br>
              <a:rPr lang="en-US" sz="1800" dirty="0"/>
            </a:b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114372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Trust, Rapport, Resources, Assistance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96647" y="635738"/>
            <a:ext cx="5212928" cy="558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funding eligible from year to year. 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(RPP &amp; Perkins – Inventory Historical Records)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alternatives to ineligible requests</a:t>
            </a:r>
          </a:p>
          <a:p>
            <a:pPr marL="977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Active, virtual learning environments versus whiteboards</a:t>
            </a:r>
            <a:endParaRPr lang="en-US" sz="16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Dispel rumors and disrupt incorrect practices.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“Three-year rule”</a:t>
            </a:r>
            <a:endParaRPr lang="en-US" sz="14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your needs and rationale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 application – </a:t>
            </a:r>
          </a:p>
          <a:p>
            <a:pPr marL="977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and Unallowable determinations applied consistently across institutions.</a:t>
            </a: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10</a:t>
            </a:fld>
            <a:endParaRPr dirty="0">
              <a:solidFill>
                <a:schemeClr val="dk1"/>
              </a:solidFill>
            </a:endParaRPr>
          </a:p>
        </p:txBody>
      </p:sp>
      <p:pic>
        <p:nvPicPr>
          <p:cNvPr id="7" name="Google Shape;153;g1572420c40a_0_10">
            <a:extLst>
              <a:ext uri="{FF2B5EF4-FFF2-40B4-BE49-F238E27FC236}">
                <a16:creationId xmlns:a16="http://schemas.microsoft.com/office/drawing/2014/main" id="{89A30078-6561-43BD-8C18-5CAD3CCD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055" y="1667649"/>
            <a:ext cx="2167846" cy="33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6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118831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and Unallowable Cost Highlights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9853" y="695000"/>
            <a:ext cx="8774130" cy="479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11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5E619E-E013-4AE6-BFD1-0DDD29BCB317}"/>
              </a:ext>
            </a:extLst>
          </p:cNvPr>
          <p:cNvSpPr/>
          <p:nvPr/>
        </p:nvSpPr>
        <p:spPr>
          <a:xfrm>
            <a:off x="120017" y="695000"/>
            <a:ext cx="89039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Approval Required</a:t>
            </a:r>
          </a:p>
          <a:p>
            <a:pPr fontAlgn="base"/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Middle School Expenditures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Form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Advertising for Special Populations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Form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Devices (and Peripherals)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Costs (Perkins funded purchases only).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Printers (no ink-jet or laser – no exceptions)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“Kits” (Fetal development versus one-and-done). </a:t>
            </a:r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 lists</a:t>
            </a:r>
          </a:p>
          <a:p>
            <a:pPr fontAlgn="base"/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0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118831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and Unallowable Cost Highlights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12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5E619E-E013-4AE6-BFD1-0DDD29BCB317}"/>
              </a:ext>
            </a:extLst>
          </p:cNvPr>
          <p:cNvSpPr/>
          <p:nvPr/>
        </p:nvSpPr>
        <p:spPr>
          <a:xfrm>
            <a:off x="120017" y="695000"/>
            <a:ext cx="89039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Approval - </a:t>
            </a:r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email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Unallowable Costs</a:t>
            </a:r>
          </a:p>
          <a:p>
            <a:pPr fontAlgn="base"/>
            <a:r>
              <a:rPr lang="en-US" sz="1800" dirty="0"/>
              <a:t>Vehicles such as automobiles, trucks, buses, airplanes, boats, golf carts, snowmobiles, motorcycles, heavy equipment, backhoes, skid loaders.  </a:t>
            </a:r>
            <a:r>
              <a:rPr lang="en-US" sz="1800" u="sng" dirty="0">
                <a:hlinkClick r:id="rId3"/>
              </a:rPr>
              <a:t>Seek prior approval</a:t>
            </a:r>
            <a:r>
              <a:rPr lang="en-US" sz="1800" dirty="0"/>
              <a:t> for trailers and purchases related </a:t>
            </a:r>
            <a:r>
              <a:rPr lang="en-US" sz="1800" dirty="0">
                <a:solidFill>
                  <a:srgbClr val="008080"/>
                </a:solidFill>
              </a:rPr>
              <a:t>electric vehicle training programs</a:t>
            </a:r>
          </a:p>
          <a:p>
            <a:pPr fontAlgn="base"/>
            <a:endParaRPr lang="en-US" sz="1800" dirty="0"/>
          </a:p>
          <a:p>
            <a:pPr fontAlgn="base"/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Trailers </a:t>
            </a:r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Prior approval including project, rationale, and collected outcomes required.</a:t>
            </a:r>
          </a:p>
          <a:p>
            <a:pPr marL="342900" lvl="3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Simulators (Heavy Equipment)</a:t>
            </a:r>
          </a:p>
          <a:p>
            <a:pPr marL="342900" lvl="3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Development and Exploration</a:t>
            </a:r>
          </a:p>
          <a:p>
            <a:pPr marL="342900" lvl="3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Entrepreneurship</a:t>
            </a:r>
          </a:p>
          <a:p>
            <a:pPr marL="342900" lvl="4" indent="-342900" fontAlgn="base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Food Trucks</a:t>
            </a:r>
          </a:p>
          <a:p>
            <a:pPr fontAlgn="base"/>
            <a:endParaRPr lang="en-US" sz="2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Skid Loaders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skill development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Rentals only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6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161363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Navigation of Allowable Use of Funds</a:t>
            </a:r>
            <a:b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2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206188" y="697826"/>
            <a:ext cx="8731623" cy="49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400" b="1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Capital Expenditures versus Perkins Eligible</a:t>
            </a:r>
          </a:p>
          <a:p>
            <a:pPr marL="1143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 b="1" i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lvl="1" indent="-317500">
              <a:spcBef>
                <a:spcPts val="0"/>
              </a:spcBef>
              <a:buClr>
                <a:schemeClr val="dk1"/>
              </a:buClr>
              <a:buSzPts val="1400"/>
              <a:buFont typeface="Corbel"/>
              <a:buChar char="○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HVAC - Air Filtration part of the facility? or Stand Alone units</a:t>
            </a:r>
          </a:p>
          <a:p>
            <a:pPr marL="596900" lvl="1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lvl="1" indent="-317500">
              <a:spcBef>
                <a:spcPts val="0"/>
              </a:spcBef>
              <a:buClr>
                <a:schemeClr val="dk1"/>
              </a:buClr>
              <a:buSzPts val="1400"/>
              <a:buFont typeface="Corbel"/>
              <a:buChar char="○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K-12 Facilities</a:t>
            </a:r>
          </a:p>
          <a:p>
            <a:pPr marL="596900" lvl="1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lvl="2" indent="-317500">
              <a:spcBef>
                <a:spcPts val="0"/>
              </a:spcBef>
              <a:buClr>
                <a:schemeClr val="dk1"/>
              </a:buClr>
              <a:buSzPts val="1400"/>
              <a:buFont typeface="Corbel"/>
              <a:buChar char="○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ESSER, School Safety Improvement funding, CARES Act</a:t>
            </a:r>
          </a:p>
          <a:p>
            <a:pPr lvl="2" indent="-317500">
              <a:spcBef>
                <a:spcPts val="0"/>
              </a:spcBef>
              <a:buClr>
                <a:schemeClr val="dk1"/>
              </a:buClr>
              <a:buSzPts val="1400"/>
              <a:buFont typeface="Corbel"/>
              <a:buChar char="○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Case-by-case. K-12, School Finance, OCTAE</a:t>
            </a:r>
            <a:endParaRPr lang="en-US" sz="2400" b="1" i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the experts – give rationale for why it’s eligible</a:t>
            </a:r>
          </a:p>
          <a:p>
            <a:pPr lvl="0" indent="-342900"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2000" dirty="0">
                <a:latin typeface="Corbel"/>
                <a:ea typeface="Corbel"/>
                <a:cs typeface="Corbel"/>
                <a:sym typeface="Corbel"/>
              </a:rPr>
              <a:t>Budget or Prior Approval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000" dirty="0">
                <a:latin typeface="Corbel"/>
                <a:ea typeface="Corbel"/>
                <a:cs typeface="Corbel"/>
                <a:sym typeface="Corbel"/>
              </a:rPr>
              <a:t>Fastest way to approval is to provide a link.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000" u="sng" dirty="0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Router</a:t>
            </a:r>
            <a:r>
              <a:rPr lang="en-US" sz="2000" dirty="0">
                <a:latin typeface="Corbel"/>
                <a:ea typeface="Corbel"/>
                <a:cs typeface="Corbel"/>
                <a:sym typeface="Corbel"/>
              </a:rPr>
              <a:t>? or </a:t>
            </a:r>
            <a:r>
              <a:rPr lang="en-US" sz="2000" u="sng" dirty="0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Router</a:t>
            </a:r>
            <a:r>
              <a:rPr lang="en-US" sz="2000" dirty="0">
                <a:latin typeface="Corbel"/>
                <a:ea typeface="Corbel"/>
                <a:cs typeface="Corbel"/>
                <a:sym typeface="Corbel"/>
              </a:rPr>
              <a:t>?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000" dirty="0">
                <a:latin typeface="Corbel"/>
                <a:ea typeface="Corbel"/>
                <a:cs typeface="Corbel"/>
                <a:sym typeface="Corbel"/>
              </a:rPr>
              <a:t>Email Request for the approval in writing.</a:t>
            </a: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13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161363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Based Enterprise </a:t>
            </a:r>
            <a:b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2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206188" y="697826"/>
            <a:ext cx="8731623" cy="49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Tool-kit developed by *CTE Bureau and School Finance</a:t>
            </a:r>
          </a:p>
          <a:p>
            <a:pPr marL="177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prior approval for 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funded purchases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Source, Project, and Fund Codes for receipt of proceeds</a:t>
            </a:r>
          </a:p>
          <a:p>
            <a:pPr marL="977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Eligible Purchases – </a:t>
            </a: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Amy Vybiral</a:t>
            </a:r>
            <a:endParaRPr lang="en-US" sz="16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7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Finance Codes – </a:t>
            </a: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Song Long</a:t>
            </a:r>
            <a:endParaRPr lang="en-US" sz="16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Proceeds and Equipment Sales are different fund codes.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of Perkins Funded equipment is not “program income”</a:t>
            </a:r>
          </a:p>
          <a:p>
            <a:pPr marL="1778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14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3BF38-CA4B-4F8E-A168-3338984C2532}"/>
              </a:ext>
            </a:extLst>
          </p:cNvPr>
          <p:cNvSpPr/>
          <p:nvPr/>
        </p:nvSpPr>
        <p:spPr>
          <a:xfrm>
            <a:off x="325454" y="6374044"/>
            <a:ext cx="194957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*Contact Kristy Volesky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91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365125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Ineligible Items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97223" y="941294"/>
            <a:ext cx="8731623" cy="52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24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Federal, state, or local mandate – </a:t>
            </a:r>
            <a:r>
              <a:rPr lang="en-US" sz="16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Supplanting</a:t>
            </a:r>
            <a:endParaRPr lang="en-US" sz="2400" dirty="0">
              <a:solidFill>
                <a:srgbClr val="00808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16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Career Information System – IHAPI, Kuder, etc.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1600" dirty="0">
              <a:solidFill>
                <a:srgbClr val="00808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24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Funded by another source in the prior year. -</a:t>
            </a:r>
            <a:r>
              <a:rPr lang="en-US" sz="18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 Supplanting</a:t>
            </a:r>
            <a:endParaRPr lang="en-US" sz="2400" dirty="0">
              <a:solidFill>
                <a:srgbClr val="00808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Salaries and Stipends/Off-Contract Pay</a:t>
            </a: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*Commingled Funds - </a:t>
            </a:r>
            <a:r>
              <a:rPr lang="en-US" sz="12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Fund Identity-loss</a:t>
            </a:r>
          </a:p>
          <a:p>
            <a:pPr marL="596900" lvl="1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endParaRPr lang="en-US" sz="1050" dirty="0">
              <a:solidFill>
                <a:srgbClr val="00808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24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Purchased for non-CTE students, classrooms, programs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●"/>
            </a:pPr>
            <a:r>
              <a:rPr lang="en-US" sz="2000" dirty="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May not exclude CTE Students</a:t>
            </a: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*Furniture</a:t>
            </a: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TVs/Monitors, Printers, Scanners, Copiers</a:t>
            </a: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Signage</a:t>
            </a:r>
          </a:p>
          <a:p>
            <a:pPr lvl="1" indent="-317500">
              <a:lnSpc>
                <a:spcPct val="115000"/>
              </a:lnSpc>
              <a:spcBef>
                <a:spcPts val="0"/>
              </a:spcBef>
              <a:buSzPts val="1400"/>
              <a:buFont typeface="Corbel"/>
              <a:buChar char="○"/>
            </a:pPr>
            <a:r>
              <a:rPr lang="en-US" sz="20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Transportation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8080"/>
                </a:solidFill>
                <a:latin typeface="Corbel"/>
                <a:ea typeface="Corbel"/>
                <a:cs typeface="Corbel"/>
                <a:sym typeface="Corbel"/>
              </a:rPr>
              <a:t>Seek Prior Approval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1600" dirty="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Email requests / in writing.</a:t>
            </a:r>
          </a:p>
          <a:p>
            <a:pPr marL="1778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15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365125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16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3BF38-CA4B-4F8E-A168-3338984C2532}"/>
              </a:ext>
            </a:extLst>
          </p:cNvPr>
          <p:cNvSpPr/>
          <p:nvPr/>
        </p:nvSpPr>
        <p:spPr>
          <a:xfrm>
            <a:off x="325454" y="6374044"/>
            <a:ext cx="5934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*§200.313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31A18-8967-41A2-A418-668DE9DA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50" y="941388"/>
            <a:ext cx="8731250" cy="3117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0700" indent="-342900">
              <a:lnSpc>
                <a:spcPct val="150000"/>
              </a:lnSpc>
            </a:pPr>
            <a:r>
              <a:rPr lang="en-US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V Resources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CTSO Memberships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 School Requirements and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Prior Approval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(CTE Endorsed instructor)</a:t>
            </a:r>
          </a:p>
          <a:p>
            <a:pPr lvl="1" fontAlgn="base"/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CIS Supplanting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In-State Lodging (Human Trafficking) -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Approved Lodging Providers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27C179-8BF3-47F3-92EA-0AC6F078112B}"/>
              </a:ext>
            </a:extLst>
          </p:cNvPr>
          <p:cNvSpPr/>
          <p:nvPr/>
        </p:nvSpPr>
        <p:spPr>
          <a:xfrm>
            <a:off x="-1" y="2095840"/>
            <a:ext cx="8979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3600" u="sng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161A7-3F71-4332-A0D4-21C939298622}"/>
              </a:ext>
            </a:extLst>
          </p:cNvPr>
          <p:cNvSpPr/>
          <p:nvPr/>
        </p:nvSpPr>
        <p:spPr>
          <a:xfrm>
            <a:off x="1869896" y="3711385"/>
            <a:ext cx="71097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 fontAlgn="base">
              <a:buNone/>
            </a:pPr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Webinars </a:t>
            </a:r>
            <a:endParaRPr lang="en-US" sz="28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Monday, October 9,2023 10:00 to 10:55.    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Submission: Template, Process, &amp; Iowa Grants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790" y="2662612"/>
            <a:ext cx="2295144" cy="17861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62937" y="3042153"/>
            <a:ext cx="0" cy="995855"/>
          </a:xfrm>
          <a:prstGeom prst="straightConnector1">
            <a:avLst/>
          </a:prstGeom>
          <a:noFill/>
          <a:ln w="38100" cap="flat" cmpd="sng">
            <a:solidFill>
              <a:srgbClr val="FFB68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47;p18">
            <a:extLst>
              <a:ext uri="{FF2B5EF4-FFF2-40B4-BE49-F238E27FC236}">
                <a16:creationId xmlns:a16="http://schemas.microsoft.com/office/drawing/2014/main" id="{F13CE3B7-2820-4CB7-B479-2450184FA9CD}"/>
              </a:ext>
            </a:extLst>
          </p:cNvPr>
          <p:cNvSpPr txBox="1"/>
          <p:nvPr/>
        </p:nvSpPr>
        <p:spPr>
          <a:xfrm>
            <a:off x="1269623" y="2662612"/>
            <a:ext cx="3302375" cy="159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Amy Vybiral, MS Ed</a:t>
            </a:r>
            <a:endParaRPr sz="2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Consultant</a:t>
            </a:r>
            <a:endParaRPr sz="2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0" i="0" u="sng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amy.vybiral@iowa.gov</a:t>
            </a:r>
            <a:endParaRPr sz="2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Last Updated September 27, 2023</a:t>
            </a:r>
            <a:endParaRPr sz="8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823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266375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64386" y="832333"/>
            <a:ext cx="8815227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Webinars FY 2024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Submission Due Dates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and Unallowable Costs – Updates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 for maintaining Perkins Eligibility</a:t>
            </a:r>
          </a:p>
          <a:p>
            <a:pPr marL="520700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Resources and Links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Memos, Prior Approval Forms, Checklists, and State Lodging Requirements.</a:t>
            </a:r>
          </a:p>
          <a:p>
            <a:pPr lvl="1" fontAlgn="base"/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CTSO Memberships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 School Requirements and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Prior Approval Form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(CTE Endorsed instructor)</a:t>
            </a:r>
          </a:p>
          <a:p>
            <a:pPr lvl="1" fontAlgn="base"/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CIS Supplanting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In-State Lodging (Human Trafficking) -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Approved Lodging Providers</a:t>
            </a: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 fontAlgn="base">
              <a:buNone/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Webinars </a:t>
            </a: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Monday, October 9,2023 10:00 to 10:55.    </a:t>
            </a:r>
          </a:p>
          <a:p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Submission: Template, Process, &amp; Iowa Grants</a:t>
            </a:r>
          </a:p>
          <a:p>
            <a:pPr marL="50800" indent="0">
              <a:buNone/>
            </a:pP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50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</a:t>
            </a:fld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Submission Due Dates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xfrm>
            <a:off x="3692525" y="631031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3</a:t>
            </a:fld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9E1AC2-039C-4D6C-8B28-D70A3DC06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04793"/>
              </p:ext>
            </p:extLst>
          </p:nvPr>
        </p:nvGraphicFramePr>
        <p:xfrm>
          <a:off x="266243" y="941294"/>
          <a:ext cx="8385677" cy="4707275"/>
        </p:xfrm>
        <a:graphic>
          <a:graphicData uri="http://schemas.openxmlformats.org/drawingml/2006/table">
            <a:tbl>
              <a:tblPr firstRow="1"/>
              <a:tblGrid>
                <a:gridCol w="2417963">
                  <a:extLst>
                    <a:ext uri="{9D8B030D-6E8A-4147-A177-3AD203B41FA5}">
                      <a16:colId xmlns:a16="http://schemas.microsoft.com/office/drawing/2014/main" val="2369599168"/>
                    </a:ext>
                  </a:extLst>
                </a:gridCol>
                <a:gridCol w="3526956">
                  <a:extLst>
                    <a:ext uri="{9D8B030D-6E8A-4147-A177-3AD203B41FA5}">
                      <a16:colId xmlns:a16="http://schemas.microsoft.com/office/drawing/2014/main" val="1385525707"/>
                    </a:ext>
                  </a:extLst>
                </a:gridCol>
                <a:gridCol w="2440758">
                  <a:extLst>
                    <a:ext uri="{9D8B030D-6E8A-4147-A177-3AD203B41FA5}">
                      <a16:colId xmlns:a16="http://schemas.microsoft.com/office/drawing/2014/main" val="2989748727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Quarter (Fiscal Year)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Dates of Purchase/Service/Activity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</a:rPr>
                        <a:t>Claims Due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5535"/>
                  </a:ext>
                </a:extLst>
              </a:tr>
              <a:tr h="8456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1 - September 30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all purchases for Fall 2024</a:t>
                      </a:r>
                      <a:endParaRPr lang="en-US" sz="1600" b="1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</a:rPr>
                        <a:t>October 16, 2023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209008"/>
                  </a:ext>
                </a:extLst>
              </a:tr>
              <a:tr h="10662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1 - December 31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solidFill>
                          <a:srgbClr val="0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all purchases for Spring 2024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</a:rPr>
                        <a:t>January 15, 2024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32392"/>
                  </a:ext>
                </a:extLst>
              </a:tr>
              <a:tr h="47063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 1 - March 31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Professional Development purchases for Spring 2024</a:t>
                      </a:r>
                      <a:endParaRPr lang="en-US" sz="1600" b="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</a:rPr>
                        <a:t>April 12, 2024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23304"/>
                  </a:ext>
                </a:extLst>
              </a:tr>
              <a:tr h="4265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1 - June 30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Equipment, Supplies and CTSO should be claimed in previous submissions – Ineligibility and future supplanting.</a:t>
                      </a:r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</a:rPr>
                        <a:t>July 12, 2024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6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Webinars FY 2024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-1" y="941294"/>
            <a:ext cx="9081247" cy="52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fontAlgn="base">
              <a:buNone/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 Frequency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2</a:t>
            </a:r>
            <a:r>
              <a:rPr lang="en-US" sz="20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Wednesday of each Month – November 8, 2023</a:t>
            </a:r>
          </a:p>
          <a:p>
            <a:pPr marL="50800" indent="0" fontAlgn="base">
              <a:buNone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algn="ctr" fontAlgn="base">
              <a:buNone/>
            </a:pPr>
            <a:r>
              <a:rPr lang="en-US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Webinars</a:t>
            </a:r>
          </a:p>
          <a:p>
            <a:pPr marL="50800" indent="0" fontAlgn="base">
              <a:buNone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11, 2023		2</a:t>
            </a:r>
            <a:r>
              <a:rPr lang="en-US" sz="20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Webinar	Claim Submission Process</a:t>
            </a:r>
          </a:p>
          <a:p>
            <a:pPr marL="50800" indent="0" fontAlgn="base">
              <a:buNone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Format:	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10:00 a.m. to 10:50 a.m. 	Facilitated</a:t>
            </a:r>
          </a:p>
          <a:p>
            <a:pPr marL="50800" indent="0" fontAlgn="base">
              <a:buNone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Guest speakers (CTSOs, WBL</a:t>
            </a:r>
          </a:p>
          <a:p>
            <a:pPr marL="50800" indent="0" fontAlgn="base">
              <a:buNone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Monitoring &amp; Accountability)</a:t>
            </a:r>
          </a:p>
          <a:p>
            <a:pPr marL="50800" indent="0" fontAlgn="base">
              <a:buNone/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Invitations: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Zoom Link emailed the Monday prior to each meeting</a:t>
            </a:r>
          </a:p>
          <a:p>
            <a:pPr marL="50800" indent="0" fontAlgn="base">
              <a:buNone/>
            </a:pP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Email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add or remove attendees from the distribution 			list.</a:t>
            </a:r>
            <a:endParaRPr lang="en-US" sz="20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		</a:t>
            </a: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(Related to Monitoring Processes)</a:t>
            </a:r>
            <a:endParaRPr lang="en-US" sz="16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4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10950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 Related to </a:t>
            </a:r>
            <a:b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Processes and Monitoring</a:t>
            </a:r>
            <a:endParaRPr sz="32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82194" y="1044457"/>
            <a:ext cx="4089116" cy="52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2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Submission Process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V Use of Funds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Assurances and Certifications for Perkins Monitoring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Supplanting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Inventory Tracking &amp; Disposal Guidelines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Fundraising &amp; Student Activities Fund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Income</a:t>
            </a:r>
          </a:p>
          <a:p>
            <a:pPr marL="50800" indent="0" fontAlgn="base">
              <a:buNone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1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5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62;p2">
            <a:extLst>
              <a:ext uri="{FF2B5EF4-FFF2-40B4-BE49-F238E27FC236}">
                <a16:creationId xmlns:a16="http://schemas.microsoft.com/office/drawing/2014/main" id="{C5234895-2653-4742-9E1B-0B7ED5064B08}"/>
              </a:ext>
            </a:extLst>
          </p:cNvPr>
          <p:cNvSpPr txBox="1">
            <a:spLocks/>
          </p:cNvSpPr>
          <p:nvPr/>
        </p:nvSpPr>
        <p:spPr>
          <a:xfrm>
            <a:off x="4572000" y="1044457"/>
            <a:ext cx="4089116" cy="52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D14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FAQ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Entrepreneurship &amp; Student Businesses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 School Requirements for Use of Funds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CTSO Use of Funds &amp; Documentation</a:t>
            </a:r>
          </a:p>
          <a:p>
            <a:pPr fontAlgn="base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 Refunds, Credits &amp; Budget Adjustments - Federal Requirements</a:t>
            </a:r>
          </a:p>
          <a:p>
            <a:pPr marL="50800" indent="0" fontAlgn="base">
              <a:buFont typeface="Arial"/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Font typeface="Arial"/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Font typeface="Arial"/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Font typeface="Arial"/>
              <a:buNone/>
            </a:pPr>
            <a:br>
              <a:rPr lang="en-US" sz="1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2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93568" y="39441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Timelines and Due Dates FY 2024 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(Anticipated)</a:t>
            </a: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1376" y="681362"/>
            <a:ext cx="9081247" cy="560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15, 2023:		Perkins Purchases – Completed for Fall Semester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16, 2023:		1</a:t>
            </a:r>
            <a:r>
              <a:rPr lang="en-US" sz="18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 Claim Due</a:t>
            </a:r>
          </a:p>
          <a:p>
            <a:pPr marL="50800" indent="0" fontAlgn="base">
              <a:buNone/>
            </a:pPr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(Claim Submission Webinar October 9, 2023)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December/January		Comprehensive Local Needs Assessment (CLNA) Released 				(TBD) – Due Spring of 2024.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January, 2024:		Perkins Purchases – Completed for Spring Semester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15, 2024:		2</a:t>
            </a:r>
            <a:r>
              <a:rPr lang="en-US" sz="18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 Claim Due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1, 2024:		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Approval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Purchasing Template for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FY 2025 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				Application Distributed to Perkins Contacts-</a:t>
            </a:r>
            <a:r>
              <a:rPr lang="en-US" sz="1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Round Process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12, 2024:		3</a:t>
            </a:r>
            <a:r>
              <a:rPr lang="en-US" sz="18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 Claim Due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30, 2024		FY 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Purchasing Template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Submitted for </a:t>
            </a:r>
            <a:r>
              <a:rPr 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Approval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May, 2024:		Perkins FY 2025 Application Released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June, 2024		Perkins FY 2025 Application Due</a:t>
            </a:r>
          </a:p>
          <a:p>
            <a:pPr marL="50800" indent="0" fontAlgn="base">
              <a:buNone/>
            </a:pP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12, 2024:		4</a:t>
            </a:r>
            <a:r>
              <a:rPr lang="en-US" sz="1800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 Claim Due</a:t>
            </a:r>
          </a:p>
          <a:p>
            <a:pPr marL="50800" indent="0" fontAlgn="base">
              <a:buNone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6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118831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 2024 Perkins Budgets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249853" y="695000"/>
            <a:ext cx="8774130" cy="532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fontAlgn="base">
              <a:buNone/>
            </a:pPr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Budgets:		</a:t>
            </a:r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Perkins Contacts have received 						approval emails.</a:t>
            </a:r>
          </a:p>
          <a:p>
            <a:pPr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spend 100% of the allocation (25 percent spending cap has been lifted).</a:t>
            </a:r>
          </a:p>
          <a:p>
            <a:pPr fontAlgn="base"/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listed in emails. 	Terms and items must be resolved before 					purchasing.</a:t>
            </a:r>
          </a:p>
          <a:p>
            <a:pPr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Purchases may change as long as purchases are aligned with the CLNA.</a:t>
            </a:r>
          </a:p>
          <a:p>
            <a:pPr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Purchases over $5,000 not on the original budget – email for prior approval.</a:t>
            </a:r>
          </a:p>
          <a:p>
            <a:pPr marL="50800" indent="0" fontAlgn="base">
              <a:buNone/>
            </a:pP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Unapproved Budgets:	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Perkins contacts h</a:t>
            </a:r>
            <a:r>
              <a:rPr lang="en-US" sz="22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 not received an 					approval email.</a:t>
            </a:r>
          </a:p>
          <a:p>
            <a:pPr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districts and consortiums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not purchase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items until purchasing lists are complete and an approval email is received.</a:t>
            </a:r>
          </a:p>
          <a:p>
            <a:pPr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budgets must be itemized (eligibility determinations).</a:t>
            </a: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 fontAlgn="base"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7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28650" y="114113"/>
            <a:ext cx="7886700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On-Site Technical Assistance</a:t>
            </a:r>
            <a:endParaRPr sz="32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47483" y="542797"/>
            <a:ext cx="8868697" cy="575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Four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(Quarterly)</a:t>
            </a:r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Claims </a:t>
            </a:r>
          </a:p>
          <a:p>
            <a:pPr lvl="1"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Ready for completion and submission</a:t>
            </a: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Inventory List</a:t>
            </a:r>
          </a:p>
          <a:p>
            <a:pPr lvl="1"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plan for compliance (2024, 2023, 2022, etc.)</a:t>
            </a: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an FY 2025 Budget Prior Approval Template</a:t>
            </a:r>
          </a:p>
          <a:p>
            <a:pPr lvl="1"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Menus and TA for CTE Staff – </a:t>
            </a:r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Instructors add to list all year</a:t>
            </a:r>
            <a:endParaRPr lang="en-US" sz="20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Processes are in place</a:t>
            </a:r>
          </a:p>
          <a:p>
            <a:pPr lvl="1"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and Supply Check-out process.</a:t>
            </a:r>
          </a:p>
          <a:p>
            <a:pPr lvl="1" fontAlgn="base"/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staff training</a:t>
            </a:r>
          </a:p>
          <a:p>
            <a:pPr lvl="2" fontAlgn="base"/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and Unallowable Costs</a:t>
            </a:r>
          </a:p>
          <a:p>
            <a:pPr lvl="2" fontAlgn="base"/>
            <a:r>
              <a:rPr lang="en-US" sz="1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Inventory Tags and Disposition Requirements</a:t>
            </a: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Documentation requirements </a:t>
            </a:r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(invoices and receipts).</a:t>
            </a:r>
          </a:p>
          <a:p>
            <a:pPr fontAlgn="base"/>
            <a:r>
              <a:rPr lang="en-US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Assurances and Certifications</a:t>
            </a:r>
          </a:p>
          <a:p>
            <a:pPr lvl="1" fontAlgn="base"/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required documentation is on file</a:t>
            </a:r>
          </a:p>
          <a:p>
            <a:pPr lvl="1" fontAlgn="base"/>
            <a:r>
              <a:rPr lang="en-US" sz="1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Descriptions, Time and Effort (funding percentages)</a:t>
            </a:r>
          </a:p>
          <a:p>
            <a:pPr marL="50800" indent="0" fontAlgn="base">
              <a:buNone/>
            </a:pP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br>
              <a:rPr lang="en-US" sz="36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8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2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25454" y="365125"/>
            <a:ext cx="8189896" cy="5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Easy Navigation of Perkins V</a:t>
            </a:r>
            <a:b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97223" y="941294"/>
            <a:ext cx="8731623" cy="506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indent="-28575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Office of Career and Technical and Adult Education (OCTAE) </a:t>
            </a:r>
          </a:p>
          <a:p>
            <a:pPr marL="9207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Statute - </a:t>
            </a: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Strengthening Career and Technical Education for the 21</a:t>
            </a:r>
            <a:r>
              <a:rPr lang="en-US" baseline="30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Century Act or </a:t>
            </a: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“Perkins V”</a:t>
            </a:r>
          </a:p>
          <a:p>
            <a:pPr marL="13779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Department General Administrative Regulation (EDGAR)</a:t>
            </a:r>
          </a:p>
          <a:p>
            <a:pPr marL="13779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 Code of Federal Regulations</a:t>
            </a:r>
            <a:endParaRPr lang="en-US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79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Uniform Grant Guidance (UGG)</a:t>
            </a:r>
          </a:p>
          <a:p>
            <a:pPr marL="13779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Stewards of Taxpayer Dollars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9</a:t>
            </a:fld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66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AA6"/>
      </a:accent1>
      <a:accent2>
        <a:srgbClr val="FF6D14"/>
      </a:accent2>
      <a:accent3>
        <a:srgbClr val="A5A5A5"/>
      </a:accent3>
      <a:accent4>
        <a:srgbClr val="7AB800"/>
      </a:accent4>
      <a:accent5>
        <a:srgbClr val="A5A5A5"/>
      </a:accent5>
      <a:accent6>
        <a:srgbClr val="009AA6"/>
      </a:accent6>
      <a:hlink>
        <a:srgbClr val="FF6D1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12561</TotalTime>
  <Words>1487</Words>
  <Application>Microsoft Office PowerPoint</Application>
  <PresentationFormat>On-screen Show (4:3)</PresentationFormat>
  <Paragraphs>270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Century Gothic</vt:lpstr>
      <vt:lpstr>Roboto Medium</vt:lpstr>
      <vt:lpstr>Corbel</vt:lpstr>
      <vt:lpstr>Custom Design</vt:lpstr>
      <vt:lpstr>PowerPoint Presentation</vt:lpstr>
      <vt:lpstr>Agenda</vt:lpstr>
      <vt:lpstr>Claim Submission Due Dates</vt:lpstr>
      <vt:lpstr>Webinars FY 2024</vt:lpstr>
      <vt:lpstr>Topics Related to  Processes and Monitoring</vt:lpstr>
      <vt:lpstr> Timelines and Due Dates FY 2024  (Anticipated)</vt:lpstr>
      <vt:lpstr>FY 2024 Perkins Budgets </vt:lpstr>
      <vt:lpstr>On-Site Technical Assistance</vt:lpstr>
      <vt:lpstr>Easy Navigation of Perkins V </vt:lpstr>
      <vt:lpstr>Trust, Rapport, Resources, Assistance </vt:lpstr>
      <vt:lpstr>Allowable and Unallowable Cost Highlights</vt:lpstr>
      <vt:lpstr>Allowable and Unallowable Cost Highlights</vt:lpstr>
      <vt:lpstr>Navigation of Allowable Use of Funds </vt:lpstr>
      <vt:lpstr>Student Based Enterprise   </vt:lpstr>
      <vt:lpstr>Ineligible Items </vt:lpstr>
      <vt:lpstr>Resources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Vybiral</dc:creator>
  <cp:lastModifiedBy>Albers, Lisa [IDOE]</cp:lastModifiedBy>
  <cp:revision>89</cp:revision>
  <dcterms:created xsi:type="dcterms:W3CDTF">2016-07-14T01:57:05Z</dcterms:created>
  <dcterms:modified xsi:type="dcterms:W3CDTF">2023-10-03T12:57:59Z</dcterms:modified>
</cp:coreProperties>
</file>