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0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ducateiowa.gov/documents/early-childhood-standards/2021/05/iowa-quality-preschool-program-standards-and-criteria"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educateiowa.gov/pk-12/early-childhood/early-childhood-standards"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Welcome! Information covered in this slide deck will include a brief overview of the Universal Preschool Desk Audit which requires submission of evidence for ten items related to the implementation of the Iowa Quality Preschool Program Standards or IQPPS. The main focus for this slide deck will be on Item 4: Assessment.</a:t>
            </a:r>
            <a:endParaRPr/>
          </a:p>
        </p:txBody>
      </p:sp>
      <p:sp>
        <p:nvSpPr>
          <p:cNvPr id="30" name="Google Shape;3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13c3fd9df48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13c3fd9df48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One staff member at the Iowa Department of Education is assigned to each AEA specifically for preschool desk audits. This assigned staff member will be the contact throughout the desk audit timeline. Districts are encouraged to reach out to the assigned consultant with any questions. </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US">
                <a:solidFill>
                  <a:schemeClr val="dk1"/>
                </a:solidFill>
              </a:rPr>
              <a:t>Thank you for viewing this slide deck related to Item 4 of the preschool desk audit. There are additional slide decks available with each addressing one of the ten preschool desk audit items. </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g13ead02e666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1000">
                <a:solidFill>
                  <a:schemeClr val="dk1"/>
                </a:solidFill>
              </a:rPr>
              <a:t>The purpose of the preschool desk audit is to provide a process for </a:t>
            </a:r>
            <a:r>
              <a:rPr lang="en-US" sz="1000" b="1">
                <a:solidFill>
                  <a:schemeClr val="dk1"/>
                </a:solidFill>
              </a:rPr>
              <a:t>accreditation</a:t>
            </a:r>
            <a:r>
              <a:rPr lang="en-US" sz="1000">
                <a:solidFill>
                  <a:schemeClr val="dk1"/>
                </a:solidFill>
              </a:rPr>
              <a:t> and </a:t>
            </a:r>
            <a:r>
              <a:rPr lang="en-US" sz="1000" b="1">
                <a:solidFill>
                  <a:schemeClr val="dk1"/>
                </a:solidFill>
              </a:rPr>
              <a:t>monitoring</a:t>
            </a:r>
            <a:r>
              <a:rPr lang="en-US" sz="1000">
                <a:solidFill>
                  <a:schemeClr val="dk1"/>
                </a:solidFill>
              </a:rPr>
              <a:t> which requires a comprehensive desk audit. Also, based on the requirement to implement program standards, the desk audit provides districts a method for submitting evidence of implementation of IQPPS. </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000">
              <a:solidFill>
                <a:schemeClr val="dk1"/>
              </a:solidFill>
            </a:endParaRPr>
          </a:p>
          <a:p>
            <a:pPr marL="0" lvl="0" indent="0" algn="l" rtl="0">
              <a:spcBef>
                <a:spcPts val="0"/>
              </a:spcBef>
              <a:spcAft>
                <a:spcPts val="0"/>
              </a:spcAft>
              <a:buNone/>
            </a:pPr>
            <a:endParaRPr/>
          </a:p>
        </p:txBody>
      </p:sp>
      <p:sp>
        <p:nvSpPr>
          <p:cNvPr id="36" name="Google Shape;36;g13ead02e666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gf48c572d1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US" sz="1000">
                <a:solidFill>
                  <a:schemeClr val="dk1"/>
                </a:solidFill>
              </a:rPr>
              <a:t>There are several factors to consider regarding the process for the preschool desk audit. </a:t>
            </a:r>
            <a:endParaRPr sz="1000">
              <a:solidFill>
                <a:schemeClr val="dk1"/>
              </a:solidFill>
            </a:endParaRPr>
          </a:p>
          <a:p>
            <a:pPr marL="0" lvl="0" indent="0" algn="l" rtl="0">
              <a:lnSpc>
                <a:spcPct val="115000"/>
              </a:lnSpc>
              <a:spcBef>
                <a:spcPts val="1200"/>
              </a:spcBef>
              <a:spcAft>
                <a:spcPts val="0"/>
              </a:spcAft>
              <a:buNone/>
            </a:pPr>
            <a:r>
              <a:rPr lang="en-US" sz="1000">
                <a:solidFill>
                  <a:schemeClr val="dk1"/>
                </a:solidFill>
              </a:rPr>
              <a:t>Preschool program administrators collect and submit evidence at a district level; classroom level evidence will not be accepted. Evidence must reflect a completed practice occurring within the past year. </a:t>
            </a:r>
            <a:endParaRPr sz="1000">
              <a:solidFill>
                <a:schemeClr val="dk1"/>
              </a:solidFill>
            </a:endParaRPr>
          </a:p>
          <a:p>
            <a:pPr marL="0" lvl="0" indent="0" algn="l" rtl="0">
              <a:lnSpc>
                <a:spcPct val="115000"/>
              </a:lnSpc>
              <a:spcBef>
                <a:spcPts val="1200"/>
              </a:spcBef>
              <a:spcAft>
                <a:spcPts val="0"/>
              </a:spcAft>
              <a:buNone/>
            </a:pPr>
            <a:r>
              <a:rPr lang="en-US" sz="1000">
                <a:solidFill>
                  <a:schemeClr val="dk1"/>
                </a:solidFill>
              </a:rPr>
              <a:t>The evidence should represent a process of how the district ensures the program standards are implemented across all classrooms, including in community partner sites (as applicable). This is applicable to all classrooms following IQPPS including SWVPP, Shared Visions Preschool, and Early Childhood special education programs. Evidence should address any existing variations across preschool program locations. </a:t>
            </a:r>
            <a:endParaRPr sz="1000">
              <a:solidFill>
                <a:schemeClr val="dk1"/>
              </a:solidFill>
            </a:endParaRPr>
          </a:p>
          <a:p>
            <a:pPr marL="0" lvl="0" indent="0" algn="l" rtl="0">
              <a:spcBef>
                <a:spcPts val="1200"/>
              </a:spcBef>
              <a:spcAft>
                <a:spcPts val="0"/>
              </a:spcAft>
              <a:buNone/>
            </a:pPr>
            <a:endParaRPr/>
          </a:p>
        </p:txBody>
      </p:sp>
      <p:sp>
        <p:nvSpPr>
          <p:cNvPr id="42" name="Google Shape;42;gf48c572d1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g13ead02e666_3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 name="Google Shape;48;g13ead02e666_3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000"/>
              <a:t>It is important to note that desk audit </a:t>
            </a:r>
            <a:r>
              <a:rPr lang="en-US" sz="1000">
                <a:solidFill>
                  <a:schemeClr val="dk1"/>
                </a:solidFill>
              </a:rPr>
              <a:t>submissions must align to the current version of the </a:t>
            </a:r>
            <a:r>
              <a:rPr lang="en-US" sz="1000" u="sng">
                <a:solidFill>
                  <a:srgbClr val="265199"/>
                </a:solidFill>
                <a:highlight>
                  <a:schemeClr val="lt1"/>
                </a:highlight>
                <a:hlinkClick r:id="rId3">
                  <a:extLst>
                    <a:ext uri="{A12FA001-AC4F-418D-AE19-62706E023703}">
                      <ahyp:hlinkClr xmlns:ahyp="http://schemas.microsoft.com/office/drawing/2018/hyperlinkcolor" val="tx"/>
                    </a:ext>
                  </a:extLst>
                </a:hlinkClick>
              </a:rPr>
              <a:t>Iowa Quality Preschool Program Standards and Criteria (2017)</a:t>
            </a:r>
            <a:r>
              <a:rPr lang="en-US" sz="1000">
                <a:solidFill>
                  <a:schemeClr val="dk1"/>
                </a:solidFill>
                <a:highlight>
                  <a:schemeClr val="lt1"/>
                </a:highlight>
              </a:rPr>
              <a:t>. Keep in mind that multiple standards and criteria may be addressed within each of the ten desk audit items. </a:t>
            </a:r>
            <a:endParaRPr sz="1000">
              <a:solidFill>
                <a:schemeClr val="dk1"/>
              </a:solidFill>
              <a:highlight>
                <a:schemeClr val="lt1"/>
              </a:highlight>
            </a:endParaRPr>
          </a:p>
          <a:p>
            <a:pPr marL="0" lvl="0" indent="0" algn="l" rtl="0">
              <a:lnSpc>
                <a:spcPct val="115000"/>
              </a:lnSpc>
              <a:spcBef>
                <a:spcPts val="1200"/>
              </a:spcBef>
              <a:spcAft>
                <a:spcPts val="1200"/>
              </a:spcAft>
              <a:buNone/>
            </a:pPr>
            <a:r>
              <a:rPr lang="en-US" sz="1000">
                <a:solidFill>
                  <a:schemeClr val="dk1"/>
                </a:solidFill>
                <a:highlight>
                  <a:schemeClr val="lt1"/>
                </a:highlight>
              </a:rPr>
              <a:t>The Iowa Department of Education’s website contains additional information related to IQPPS on the </a:t>
            </a:r>
            <a:r>
              <a:rPr lang="en-US" sz="1000" u="sng">
                <a:solidFill>
                  <a:schemeClr val="hlink"/>
                </a:solidFill>
                <a:highlight>
                  <a:schemeClr val="lt1"/>
                </a:highlight>
                <a:hlinkClick r:id="rId4"/>
              </a:rPr>
              <a:t>Early Childhood Standards</a:t>
            </a:r>
            <a:r>
              <a:rPr lang="en-US" sz="1000">
                <a:solidFill>
                  <a:schemeClr val="dk1"/>
                </a:solidFill>
                <a:highlight>
                  <a:schemeClr val="lt1"/>
                </a:highlight>
              </a:rPr>
              <a:t> webpage.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f48c572d1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gf48c572d1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1200"/>
              </a:spcAft>
              <a:buNone/>
            </a:pPr>
            <a:r>
              <a:rPr lang="en-US" sz="1000">
                <a:solidFill>
                  <a:schemeClr val="dk1"/>
                </a:solidFill>
              </a:rPr>
              <a:t>Local AEA consultants have processes and tools that can support districts with implementation of program standards, as well as resources for documenting practices related to the desk audit items. Districts are encouraged to reach out to their AEA consultant with any questions or for needed support while completing the preschool desk audit.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000">
                <a:solidFill>
                  <a:schemeClr val="dk1"/>
                </a:solidFill>
              </a:rPr>
              <a:t>As mentioned earlier, the preschool desk audit requires evidence to be submitted for a total of ten items. This webinar specifically addresses item 4: Assessment which is aligned to IQPPS Standard 4 criterion 4.1. </a:t>
            </a:r>
            <a:endParaRPr sz="1000">
              <a:solidFill>
                <a:schemeClr val="dk1"/>
              </a:solidFill>
            </a:endParaRPr>
          </a:p>
          <a:p>
            <a:pPr marL="0" lvl="0" indent="0" algn="l" rtl="0">
              <a:spcBef>
                <a:spcPts val="0"/>
              </a:spcBef>
              <a:spcAft>
                <a:spcPts val="0"/>
              </a:spcAft>
              <a:buNone/>
            </a:pPr>
            <a:r>
              <a:rPr lang="en-US" sz="1000">
                <a:solidFill>
                  <a:schemeClr val="dk1"/>
                </a:solidFill>
              </a:rPr>
              <a:t> </a:t>
            </a:r>
            <a:endParaRPr sz="1000">
              <a:solidFill>
                <a:schemeClr val="dk1"/>
              </a:solidFill>
            </a:endParaRPr>
          </a:p>
          <a:p>
            <a:pPr marL="0" lvl="0" indent="0" algn="l" rtl="0">
              <a:spcBef>
                <a:spcPts val="0"/>
              </a:spcBef>
              <a:spcAft>
                <a:spcPts val="0"/>
              </a:spcAft>
              <a:buClr>
                <a:schemeClr val="dk1"/>
              </a:buClr>
              <a:buSzPts val="1100"/>
              <a:buFont typeface="Arial"/>
              <a:buNone/>
            </a:pPr>
            <a:r>
              <a:rPr lang="en-US" sz="1000">
                <a:solidFill>
                  <a:schemeClr val="dk1"/>
                </a:solidFill>
              </a:rPr>
              <a:t>Department consultants will be specifically reviewing submitted evidence regarding the preschool programs written plan for assessment including; conditions under which children will be assessed, timelines associated with assessments that occur throughout the year, procedures to keep individual child records confidential, ways to involve families in planning and implementing assessments, methods to effectively communicate assessment information to families.</a:t>
            </a:r>
            <a:endParaRPr sz="1000">
              <a:solidFill>
                <a:schemeClr val="dk1"/>
              </a:solidFill>
            </a:endParaRPr>
          </a:p>
          <a:p>
            <a:pPr marL="0" lvl="0" indent="0" algn="l" rtl="0">
              <a:spcBef>
                <a:spcPts val="0"/>
              </a:spcBef>
              <a:spcAft>
                <a:spcPts val="0"/>
              </a:spcAft>
              <a:buClr>
                <a:schemeClr val="dk1"/>
              </a:buClr>
              <a:buSzPts val="1100"/>
              <a:buFont typeface="Arial"/>
              <a:buNone/>
            </a:pPr>
            <a:endParaRPr sz="1000">
              <a:solidFill>
                <a:schemeClr val="dk1"/>
              </a:solidFill>
            </a:endParaRPr>
          </a:p>
        </p:txBody>
      </p:sp>
      <p:sp>
        <p:nvSpPr>
          <p:cNvPr id="60" name="Google Shape;6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f48c572d1c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f48c572d1c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Evidence for item 4 must represent how the district is ensuring implementation of IQPPS at a district level and across all classrooms and locations. </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US">
                <a:solidFill>
                  <a:schemeClr val="dk1"/>
                </a:solidFill>
              </a:rPr>
              <a:t>Examples of evidence include a written plan that  describes how children are assessed (e.g., by whom, in groups or individually, timeline,  familiarity with adults involved).</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13c3fd9df4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13c3fd9df4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0000"/>
              </a:lnSpc>
              <a:spcBef>
                <a:spcPts val="750"/>
              </a:spcBef>
              <a:spcAft>
                <a:spcPts val="0"/>
              </a:spcAft>
              <a:buClr>
                <a:schemeClr val="dk1"/>
              </a:buClr>
              <a:buSzPts val="1100"/>
              <a:buFont typeface="Arial"/>
              <a:buNone/>
            </a:pPr>
            <a:r>
              <a:rPr lang="en-US" sz="1000">
                <a:solidFill>
                  <a:schemeClr val="dk1"/>
                </a:solidFill>
              </a:rPr>
              <a:t>It’s important to mention some additional considerations related to Item 4 that will assist with submission of evidence.</a:t>
            </a:r>
            <a:endParaRPr sz="1000">
              <a:solidFill>
                <a:schemeClr val="dk1"/>
              </a:solidFill>
            </a:endParaRPr>
          </a:p>
          <a:p>
            <a:pPr marL="457200" lvl="0" indent="-292100" algn="l" rtl="0">
              <a:lnSpc>
                <a:spcPct val="90000"/>
              </a:lnSpc>
              <a:spcBef>
                <a:spcPts val="750"/>
              </a:spcBef>
              <a:spcAft>
                <a:spcPts val="0"/>
              </a:spcAft>
              <a:buClr>
                <a:schemeClr val="dk1"/>
              </a:buClr>
              <a:buSzPts val="1000"/>
              <a:buChar char="•"/>
            </a:pPr>
            <a:r>
              <a:rPr lang="en-US" sz="1000">
                <a:solidFill>
                  <a:schemeClr val="dk1"/>
                </a:solidFill>
              </a:rPr>
              <a:t>Current practices should align with the written plan. </a:t>
            </a:r>
            <a:endParaRPr sz="1000">
              <a:solidFill>
                <a:schemeClr val="dk1"/>
              </a:solidFill>
            </a:endParaRPr>
          </a:p>
          <a:p>
            <a:pPr marL="457200" lvl="0" indent="-292100" algn="l" rtl="0">
              <a:lnSpc>
                <a:spcPct val="90000"/>
              </a:lnSpc>
              <a:spcBef>
                <a:spcPts val="0"/>
              </a:spcBef>
              <a:spcAft>
                <a:spcPts val="0"/>
              </a:spcAft>
              <a:buClr>
                <a:schemeClr val="dk1"/>
              </a:buClr>
              <a:buSzPts val="1000"/>
              <a:buChar char="•"/>
            </a:pPr>
            <a:r>
              <a:rPr lang="en-US" sz="1000">
                <a:solidFill>
                  <a:schemeClr val="dk1"/>
                </a:solidFill>
              </a:rPr>
              <a:t>Some information for this item may be in the handbook </a:t>
            </a:r>
            <a:endParaRPr sz="1000">
              <a:solidFill>
                <a:schemeClr val="dk1"/>
              </a:solidFill>
            </a:endParaRPr>
          </a:p>
          <a:p>
            <a:pPr marL="457200" lvl="0" indent="-292100" algn="l" rtl="0">
              <a:lnSpc>
                <a:spcPct val="90000"/>
              </a:lnSpc>
              <a:spcBef>
                <a:spcPts val="0"/>
              </a:spcBef>
              <a:spcAft>
                <a:spcPts val="0"/>
              </a:spcAft>
              <a:buClr>
                <a:schemeClr val="dk1"/>
              </a:buClr>
              <a:buSzPts val="1000"/>
              <a:buChar char="•"/>
            </a:pPr>
            <a:r>
              <a:rPr lang="en-US" sz="1000">
                <a:solidFill>
                  <a:schemeClr val="dk1"/>
                </a:solidFill>
              </a:rPr>
              <a:t>Ensure references and assessment tools are current </a:t>
            </a:r>
            <a:endParaRPr sz="1000">
              <a:solidFill>
                <a:schemeClr val="dk1"/>
              </a:solidFill>
            </a:endParaRPr>
          </a:p>
          <a:p>
            <a:pPr marL="457200" lvl="0" indent="-292100" algn="l" rtl="0">
              <a:lnSpc>
                <a:spcPct val="90000"/>
              </a:lnSpc>
              <a:spcBef>
                <a:spcPts val="0"/>
              </a:spcBef>
              <a:spcAft>
                <a:spcPts val="0"/>
              </a:spcAft>
              <a:buClr>
                <a:schemeClr val="dk1"/>
              </a:buClr>
              <a:buSzPts val="1000"/>
              <a:buChar char="•"/>
            </a:pPr>
            <a:r>
              <a:rPr lang="en-US" sz="1000">
                <a:solidFill>
                  <a:schemeClr val="dk1"/>
                </a:solidFill>
              </a:rPr>
              <a:t>Ensure all bullets are documented somewhere in the evidence or handbook, including how families are involved in the planning and implementing the assessment process.</a:t>
            </a:r>
            <a:endParaRPr sz="1000">
              <a:solidFill>
                <a:schemeClr val="dk1"/>
              </a:solidFill>
            </a:endParaRPr>
          </a:p>
          <a:p>
            <a:pPr marL="0" lvl="0" indent="0" algn="l" rtl="0">
              <a:lnSpc>
                <a:spcPct val="90000"/>
              </a:lnSpc>
              <a:spcBef>
                <a:spcPts val="750"/>
              </a:spcBef>
              <a:spcAft>
                <a:spcPts val="0"/>
              </a:spcAft>
              <a:buClr>
                <a:schemeClr val="dk1"/>
              </a:buClr>
              <a:buSzPts val="1100"/>
              <a:buFont typeface="Arial"/>
              <a:buNone/>
            </a:pPr>
            <a:endParaRPr sz="1000">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3c3fd9df48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13c3fd9df4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solidFill>
                  <a:schemeClr val="dk1"/>
                </a:solidFill>
              </a:rPr>
              <a:t>Please adhere to the timeline for completion of the preschool desk audit. All timelines and due dates are listed here:</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US">
                <a:solidFill>
                  <a:schemeClr val="dk1"/>
                </a:solidFill>
              </a:rPr>
              <a:t>The desk audit opens in CASA on September 15.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US">
                <a:solidFill>
                  <a:schemeClr val="dk1"/>
                </a:solidFill>
              </a:rPr>
              <a:t>The initial desk audit submission is due on or before December 15.</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US">
                <a:solidFill>
                  <a:schemeClr val="dk1"/>
                </a:solidFill>
              </a:rPr>
              <a:t>Department consultants will complete the initial state review no later than March 15.</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US">
                <a:solidFill>
                  <a:schemeClr val="dk1"/>
                </a:solidFill>
              </a:rPr>
              <a:t>If additional information or follow up is needed, districts have until end of the business day on April 15 to submit a final district submission. The desk audit closes in CASA on this day and no further submissions or corrections can be made.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US">
                <a:solidFill>
                  <a:schemeClr val="dk1"/>
                </a:solidFill>
              </a:rPr>
              <a:t>Department consultants will complete a final state review by April 30 and the District Status will be identified and additional follow-up actions will be completed as applicable. </a:t>
            </a:r>
            <a:endParaRPr>
              <a:solidFill>
                <a:schemeClr val="dk1"/>
              </a:solidFill>
            </a:endParaRPr>
          </a:p>
          <a:p>
            <a:pPr marL="457200" lvl="0" indent="0" algn="l" rtl="0">
              <a:lnSpc>
                <a:spcPct val="115000"/>
              </a:lnSpc>
              <a:spcBef>
                <a:spcPts val="0"/>
              </a:spcBef>
              <a:spcAft>
                <a:spcPts val="0"/>
              </a:spcAft>
              <a:buNone/>
            </a:pPr>
            <a:r>
              <a:rPr lang="en-US">
                <a:solidFill>
                  <a:schemeClr val="dk1"/>
                </a:solidFill>
              </a:rPr>
              <a:t> </a:t>
            </a: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3533915" y="0"/>
            <a:ext cx="8282608" cy="2160104"/>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2"/>
              </a:buClr>
              <a:buSzPts val="4500"/>
              <a:buFont typeface="Arial"/>
              <a:buNone/>
              <a:defRPr sz="4500"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 name="Google Shape;10;p2"/>
          <p:cNvSpPr txBox="1">
            <a:spLocks noGrp="1"/>
          </p:cNvSpPr>
          <p:nvPr>
            <p:ph type="subTitle" idx="1"/>
          </p:nvPr>
        </p:nvSpPr>
        <p:spPr>
          <a:xfrm>
            <a:off x="4170015" y="2597426"/>
            <a:ext cx="7646505" cy="128214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2"/>
              </a:buClr>
              <a:buSzPts val="2400"/>
              <a:buNone/>
              <a:defRPr sz="2400" b="1">
                <a:solidFill>
                  <a:schemeClr val="dk2"/>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blipFill>
          <a:blip r:embed="rId2">
            <a:alphaModFix/>
          </a:blip>
          <a:stretch>
            <a:fillRect/>
          </a:stretch>
        </a:blipFill>
        <a:effectLst/>
      </p:bgPr>
    </p:bg>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795128" y="1"/>
            <a:ext cx="10813776" cy="116619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body" idx="1"/>
          </p:nvPr>
        </p:nvSpPr>
        <p:spPr>
          <a:xfrm>
            <a:off x="795128" y="1460499"/>
            <a:ext cx="10813776"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bg>
      <p:bgPr>
        <a:blipFill>
          <a:blip r:embed="rId2">
            <a:alphaModFix/>
          </a:blip>
          <a:stretch>
            <a:fillRect/>
          </a:stretch>
        </a:blipFill>
        <a:effectLst/>
      </p:bgPr>
    </p:bg>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2155686" y="1"/>
            <a:ext cx="9453217" cy="116619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3300"/>
              <a:buFont typeface="Arial"/>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4"/>
          <p:cNvSpPr txBox="1">
            <a:spLocks noGrp="1"/>
          </p:cNvSpPr>
          <p:nvPr>
            <p:ph type="body" idx="1"/>
          </p:nvPr>
        </p:nvSpPr>
        <p:spPr>
          <a:xfrm>
            <a:off x="2155685" y="1460499"/>
            <a:ext cx="9453219" cy="487404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4500"/>
              <a:buFont typeface="Arial"/>
              <a:buNone/>
              <a:defRPr sz="45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5"/>
          <p:cNvSpPr txBox="1">
            <a:spLocks noGrp="1"/>
          </p:cNvSpPr>
          <p:nvPr>
            <p:ph type="body" idx="1"/>
          </p:nvPr>
        </p:nvSpPr>
        <p:spPr>
          <a:xfrm>
            <a:off x="831851" y="4589465"/>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892797" y="1"/>
            <a:ext cx="10515600" cy="119269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6"/>
          <p:cNvSpPr txBox="1">
            <a:spLocks noGrp="1"/>
          </p:cNvSpPr>
          <p:nvPr>
            <p:ph type="body" idx="1"/>
          </p:nvPr>
        </p:nvSpPr>
        <p:spPr>
          <a:xfrm>
            <a:off x="892799" y="1548641"/>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23" name="Google Shape;23;p6"/>
          <p:cNvSpPr txBox="1">
            <a:spLocks noGrp="1"/>
          </p:cNvSpPr>
          <p:nvPr>
            <p:ph type="body" idx="2"/>
          </p:nvPr>
        </p:nvSpPr>
        <p:spPr>
          <a:xfrm>
            <a:off x="892799" y="2372553"/>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 name="Google Shape;24;p6"/>
          <p:cNvSpPr txBox="1">
            <a:spLocks noGrp="1"/>
          </p:cNvSpPr>
          <p:nvPr>
            <p:ph type="body" idx="3"/>
          </p:nvPr>
        </p:nvSpPr>
        <p:spPr>
          <a:xfrm>
            <a:off x="6225210" y="1548641"/>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25" name="Google Shape;25;p6"/>
          <p:cNvSpPr txBox="1">
            <a:spLocks noGrp="1"/>
          </p:cNvSpPr>
          <p:nvPr>
            <p:ph type="body" idx="4"/>
          </p:nvPr>
        </p:nvSpPr>
        <p:spPr>
          <a:xfrm>
            <a:off x="6225210" y="2372553"/>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7"/>
          <p:cNvSpPr txBox="1">
            <a:spLocks noGrp="1"/>
          </p:cNvSpPr>
          <p:nvPr>
            <p:ph type="title"/>
          </p:nvPr>
        </p:nvSpPr>
        <p:spPr>
          <a:xfrm>
            <a:off x="795128" y="1"/>
            <a:ext cx="10813776" cy="116619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8">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95128" y="1"/>
            <a:ext cx="10813776" cy="1166191"/>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3300"/>
              <a:buFont typeface="Arial"/>
              <a:buNone/>
              <a:defRPr sz="33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795128" y="1460499"/>
            <a:ext cx="10813776" cy="4351338"/>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amy.stegeman@iowa.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melanie.reese@iowa.gov" TargetMode="External"/><Relationship Id="rId5" Type="http://schemas.openxmlformats.org/officeDocument/2006/relationships/hyperlink" Target="mailto:mary.breyfogle@iowa.gov" TargetMode="External"/><Relationship Id="rId4" Type="http://schemas.openxmlformats.org/officeDocument/2006/relationships/hyperlink" Target="mailto:marianne.rodrigues@iowa.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ducateiowa.gov/documents/early-childhood-standards/2021/05/iowa-quality-preschool-program-standards-and-criteri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educateiowa.gov/pk-12/early-childhood/early-childhood-standard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2" name="Title 1">
            <a:extLst>
              <a:ext uri="{FF2B5EF4-FFF2-40B4-BE49-F238E27FC236}">
                <a16:creationId xmlns:a16="http://schemas.microsoft.com/office/drawing/2014/main" id="{0A7DF5E9-2ED3-4D8B-8A51-B176A45B0A27}"/>
              </a:ext>
            </a:extLst>
          </p:cNvPr>
          <p:cNvSpPr>
            <a:spLocks noGrp="1"/>
          </p:cNvSpPr>
          <p:nvPr>
            <p:ph type="ctrTitle"/>
          </p:nvPr>
        </p:nvSpPr>
        <p:spPr/>
        <p:txBody>
          <a:bodyPr/>
          <a:lstStyle/>
          <a:p>
            <a:r>
              <a:rPr lang="en-US" dirty="0"/>
              <a:t>IQPPS Desk Audit 23-24</a:t>
            </a:r>
          </a:p>
        </p:txBody>
      </p:sp>
      <p:sp>
        <p:nvSpPr>
          <p:cNvPr id="3" name="Subtitle 2">
            <a:extLst>
              <a:ext uri="{FF2B5EF4-FFF2-40B4-BE49-F238E27FC236}">
                <a16:creationId xmlns:a16="http://schemas.microsoft.com/office/drawing/2014/main" id="{38880392-7E9E-47D6-88A5-F017B8746C85}"/>
              </a:ext>
            </a:extLst>
          </p:cNvPr>
          <p:cNvSpPr>
            <a:spLocks noGrp="1"/>
          </p:cNvSpPr>
          <p:nvPr>
            <p:ph type="subTitle" idx="1"/>
          </p:nvPr>
        </p:nvSpPr>
        <p:spPr/>
        <p:txBody>
          <a:bodyPr/>
          <a:lstStyle/>
          <a:p>
            <a:r>
              <a:rPr lang="en-US"/>
              <a:t>Item 4: Assessment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795128" y="1"/>
            <a:ext cx="108138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Reviewer Contacts</a:t>
            </a:r>
            <a:endParaRPr/>
          </a:p>
        </p:txBody>
      </p:sp>
      <p:sp>
        <p:nvSpPr>
          <p:cNvPr id="87" name="Google Shape;87;p17"/>
          <p:cNvSpPr txBox="1"/>
          <p:nvPr/>
        </p:nvSpPr>
        <p:spPr>
          <a:xfrm>
            <a:off x="80025" y="1460500"/>
            <a:ext cx="12005100" cy="4760100"/>
          </a:xfrm>
          <a:prstGeom prst="rect">
            <a:avLst/>
          </a:prstGeom>
          <a:noFill/>
          <a:ln>
            <a:noFill/>
          </a:ln>
        </p:spPr>
        <p:txBody>
          <a:bodyPr spcFirstLastPara="1" wrap="square" lIns="91425" tIns="45700" rIns="91425" bIns="45700" anchor="t" anchorCtr="0">
            <a:normAutofit lnSpcReduction="10000"/>
          </a:bodyPr>
          <a:lstStyle/>
          <a:p>
            <a:pPr marL="457200" lvl="0" indent="-374650" algn="l" rtl="0">
              <a:lnSpc>
                <a:spcPct val="150000"/>
              </a:lnSpc>
              <a:spcBef>
                <a:spcPts val="750"/>
              </a:spcBef>
              <a:spcAft>
                <a:spcPts val="0"/>
              </a:spcAft>
              <a:buClr>
                <a:schemeClr val="dk1"/>
              </a:buClr>
              <a:buSzPts val="2300"/>
              <a:buChar char="•"/>
            </a:pPr>
            <a:r>
              <a:rPr lang="en-US" sz="2300">
                <a:solidFill>
                  <a:schemeClr val="dk1"/>
                </a:solidFill>
              </a:rPr>
              <a:t>Central Rivers AEA - Amy Stegeman, </a:t>
            </a:r>
            <a:r>
              <a:rPr lang="en-US" sz="2300" u="sng">
                <a:solidFill>
                  <a:schemeClr val="hlink"/>
                </a:solidFill>
                <a:hlinkClick r:id="rId3"/>
              </a:rPr>
              <a:t>amy.stegeman@iowa.gov</a:t>
            </a:r>
            <a:r>
              <a:rPr lang="en-US" sz="2300">
                <a:solidFill>
                  <a:schemeClr val="dk1"/>
                </a:solidFill>
              </a:rPr>
              <a:t>, 515-868-1675</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Grant Wood AEA - Amy Stegeman, </a:t>
            </a:r>
            <a:r>
              <a:rPr lang="en-US" sz="2300" u="sng">
                <a:solidFill>
                  <a:schemeClr val="hlink"/>
                </a:solidFill>
                <a:hlinkClick r:id="rId3"/>
              </a:rPr>
              <a:t>amy.stegeman@iowa.gov</a:t>
            </a:r>
            <a:r>
              <a:rPr lang="en-US" sz="2300">
                <a:solidFill>
                  <a:schemeClr val="dk1"/>
                </a:solidFill>
              </a:rPr>
              <a:t>, 515-868-1675</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Great Prairie AEA - Marianne Rodrigues, </a:t>
            </a:r>
            <a:r>
              <a:rPr lang="en-US" sz="2300" u="sng">
                <a:solidFill>
                  <a:schemeClr val="hlink"/>
                </a:solidFill>
                <a:hlinkClick r:id="rId4"/>
              </a:rPr>
              <a:t>marianne.rodrigues@iowa.gov</a:t>
            </a:r>
            <a:r>
              <a:rPr lang="en-US" sz="2300">
                <a:solidFill>
                  <a:schemeClr val="dk1"/>
                </a:solidFill>
              </a:rPr>
              <a:t>, 515-326-2653</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Green Hills AEA - Marianne Rodrigues, </a:t>
            </a:r>
            <a:r>
              <a:rPr lang="en-US" sz="2300" u="sng">
                <a:solidFill>
                  <a:schemeClr val="hlink"/>
                </a:solidFill>
                <a:hlinkClick r:id="rId4"/>
              </a:rPr>
              <a:t>marianne.rodrigues@iowa.gov</a:t>
            </a:r>
            <a:r>
              <a:rPr lang="en-US" sz="2300">
                <a:solidFill>
                  <a:schemeClr val="dk1"/>
                </a:solidFill>
              </a:rPr>
              <a:t>, 515-326-2653</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Heartland AEA - Mary Breyfogle, </a:t>
            </a:r>
            <a:r>
              <a:rPr lang="en-US" sz="2300" u="sng">
                <a:solidFill>
                  <a:schemeClr val="hlink"/>
                </a:solidFill>
                <a:hlinkClick r:id="rId5"/>
              </a:rPr>
              <a:t>mary.breyfogle@iowa.gov</a:t>
            </a:r>
            <a:r>
              <a:rPr lang="en-US" sz="2300">
                <a:solidFill>
                  <a:schemeClr val="dk1"/>
                </a:solidFill>
              </a:rPr>
              <a:t>, 515-326-1030</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Keystone AEA - Marianne Rodrigues, </a:t>
            </a:r>
            <a:r>
              <a:rPr lang="en-US" sz="2300" u="sng">
                <a:solidFill>
                  <a:schemeClr val="hlink"/>
                </a:solidFill>
                <a:hlinkClick r:id="rId4"/>
              </a:rPr>
              <a:t>marianne.rodrigues@iowa.gov</a:t>
            </a:r>
            <a:r>
              <a:rPr lang="en-US" sz="2300">
                <a:solidFill>
                  <a:schemeClr val="dk1"/>
                </a:solidFill>
              </a:rPr>
              <a:t>, 515-326-2653</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Mississippi Bend AEA - Mary Breyfogle, </a:t>
            </a:r>
            <a:r>
              <a:rPr lang="en-US" sz="2300" u="sng">
                <a:solidFill>
                  <a:schemeClr val="hlink"/>
                </a:solidFill>
                <a:hlinkClick r:id="rId5"/>
              </a:rPr>
              <a:t>mary.breyfogle@iowa.gov</a:t>
            </a:r>
            <a:r>
              <a:rPr lang="en-US" sz="2300">
                <a:solidFill>
                  <a:schemeClr val="dk1"/>
                </a:solidFill>
              </a:rPr>
              <a:t>, 515-326-1030</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Northwest AEA - Melanie Reese, </a:t>
            </a:r>
            <a:r>
              <a:rPr lang="en-US" sz="2300" u="sng">
                <a:solidFill>
                  <a:schemeClr val="hlink"/>
                </a:solidFill>
                <a:hlinkClick r:id="rId6"/>
              </a:rPr>
              <a:t>melanie.reese@iowa.gov</a:t>
            </a:r>
            <a:r>
              <a:rPr lang="en-US" sz="2300">
                <a:solidFill>
                  <a:schemeClr val="dk1"/>
                </a:solidFill>
              </a:rPr>
              <a:t>, 515-210-4208</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US" sz="2300">
                <a:solidFill>
                  <a:schemeClr val="dk1"/>
                </a:solidFill>
              </a:rPr>
              <a:t>Prairie Lakes AEA - Melanie Reese, </a:t>
            </a:r>
            <a:r>
              <a:rPr lang="en-US" sz="2300" u="sng">
                <a:solidFill>
                  <a:schemeClr val="hlink"/>
                </a:solidFill>
                <a:hlinkClick r:id="rId6"/>
              </a:rPr>
              <a:t>melanie.reese@iowa.gov</a:t>
            </a:r>
            <a:r>
              <a:rPr lang="en-US" sz="2300">
                <a:solidFill>
                  <a:schemeClr val="dk1"/>
                </a:solidFill>
              </a:rPr>
              <a:t>, 515-210-4208</a:t>
            </a:r>
            <a:endParaRPr sz="23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Google Shape;38;p9"/>
          <p:cNvSpPr txBox="1">
            <a:spLocks noGrp="1"/>
          </p:cNvSpPr>
          <p:nvPr>
            <p:ph type="title"/>
          </p:nvPr>
        </p:nvSpPr>
        <p:spPr>
          <a:xfrm>
            <a:off x="795125" y="309100"/>
            <a:ext cx="10813800" cy="10431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2"/>
              </a:buClr>
              <a:buSzPct val="107142"/>
              <a:buFont typeface="Arial"/>
              <a:buNone/>
            </a:pPr>
            <a:r>
              <a:rPr lang="en-US" sz="4200"/>
              <a:t>Purpose of the Preschool Desk Audit</a:t>
            </a:r>
            <a:endParaRPr sz="4200"/>
          </a:p>
          <a:p>
            <a:pPr marL="0" lvl="0" indent="0" algn="l" rtl="0">
              <a:lnSpc>
                <a:spcPct val="90000"/>
              </a:lnSpc>
              <a:spcBef>
                <a:spcPts val="0"/>
              </a:spcBef>
              <a:spcAft>
                <a:spcPts val="0"/>
              </a:spcAft>
              <a:buClr>
                <a:schemeClr val="lt1"/>
              </a:buClr>
              <a:buSzPct val="100000"/>
              <a:buFont typeface="Arial"/>
              <a:buNone/>
            </a:pPr>
            <a:r>
              <a:rPr lang="en-US"/>
              <a:t> </a:t>
            </a:r>
            <a:endParaRPr/>
          </a:p>
        </p:txBody>
      </p:sp>
      <p:sp>
        <p:nvSpPr>
          <p:cNvPr id="39" name="Google Shape;39;p9"/>
          <p:cNvSpPr txBox="1">
            <a:spLocks noGrp="1"/>
          </p:cNvSpPr>
          <p:nvPr>
            <p:ph type="body" idx="1"/>
          </p:nvPr>
        </p:nvSpPr>
        <p:spPr>
          <a:xfrm>
            <a:off x="795125" y="1510025"/>
            <a:ext cx="10813800" cy="4907400"/>
          </a:xfrm>
          <a:prstGeom prst="rect">
            <a:avLst/>
          </a:prstGeom>
          <a:noFill/>
          <a:ln>
            <a:noFill/>
          </a:ln>
        </p:spPr>
        <p:txBody>
          <a:bodyPr spcFirstLastPara="1" wrap="square" lIns="91425" tIns="45700" rIns="91425" bIns="45700" anchor="t" anchorCtr="0">
            <a:normAutofit/>
          </a:bodyPr>
          <a:lstStyle/>
          <a:p>
            <a:pPr marL="0" lvl="0" indent="0" algn="l" rtl="0">
              <a:lnSpc>
                <a:spcPct val="115000"/>
              </a:lnSpc>
              <a:spcBef>
                <a:spcPts val="0"/>
              </a:spcBef>
              <a:spcAft>
                <a:spcPts val="0"/>
              </a:spcAft>
              <a:buNone/>
            </a:pPr>
            <a:r>
              <a:rPr lang="en-US" sz="2400"/>
              <a:t>The purpose of the preschool desk audit is to provide a process for the continued </a:t>
            </a:r>
            <a:r>
              <a:rPr lang="en-US" sz="2400" b="1"/>
              <a:t>accreditation</a:t>
            </a:r>
            <a:r>
              <a:rPr lang="en-US" sz="2400"/>
              <a:t> of schools and school districts.</a:t>
            </a:r>
            <a:r>
              <a:rPr lang="en-US" sz="2500"/>
              <a:t> </a:t>
            </a:r>
            <a:r>
              <a:rPr lang="en-US" sz="2400"/>
              <a:t>Accreditation </a:t>
            </a:r>
            <a:r>
              <a:rPr lang="en-US" sz="2400" b="1"/>
              <a:t>monitoring</a:t>
            </a:r>
            <a:r>
              <a:rPr lang="en-US" sz="2400"/>
              <a:t> requires a comprehensive desk audit of all accredited schools and school districts. </a:t>
            </a:r>
            <a:r>
              <a:rPr lang="en-US" sz="2400" i="1"/>
              <a:t> </a:t>
            </a:r>
            <a:endParaRPr sz="2400" i="1"/>
          </a:p>
          <a:p>
            <a:pPr marL="0" lvl="0" indent="0" algn="l" rtl="0">
              <a:lnSpc>
                <a:spcPct val="115000"/>
              </a:lnSpc>
              <a:spcBef>
                <a:spcPts val="0"/>
              </a:spcBef>
              <a:spcAft>
                <a:spcPts val="0"/>
              </a:spcAft>
              <a:buNone/>
            </a:pPr>
            <a:r>
              <a:rPr lang="en-US" sz="2500" i="1"/>
              <a:t>Iowa Code 256.11(10)(a)(1)</a:t>
            </a:r>
            <a:endParaRPr sz="2500" i="1"/>
          </a:p>
          <a:p>
            <a:pPr marL="0" lvl="0" indent="0" algn="l" rtl="0">
              <a:lnSpc>
                <a:spcPct val="115000"/>
              </a:lnSpc>
              <a:spcBef>
                <a:spcPts val="0"/>
              </a:spcBef>
              <a:spcAft>
                <a:spcPts val="0"/>
              </a:spcAft>
              <a:buNone/>
            </a:pPr>
            <a:endParaRPr sz="2500" i="1"/>
          </a:p>
          <a:p>
            <a:pPr marL="0" lvl="0" indent="0" algn="l" rtl="0">
              <a:lnSpc>
                <a:spcPct val="115000"/>
              </a:lnSpc>
              <a:spcBef>
                <a:spcPts val="0"/>
              </a:spcBef>
              <a:spcAft>
                <a:spcPts val="0"/>
              </a:spcAft>
              <a:buNone/>
            </a:pPr>
            <a:endParaRPr sz="2500" i="1"/>
          </a:p>
          <a:p>
            <a:pPr marL="0" lvl="0" indent="0" algn="l" rtl="0">
              <a:lnSpc>
                <a:spcPct val="115000"/>
              </a:lnSpc>
              <a:spcBef>
                <a:spcPts val="0"/>
              </a:spcBef>
              <a:spcAft>
                <a:spcPts val="0"/>
              </a:spcAft>
              <a:buNone/>
            </a:pPr>
            <a:r>
              <a:rPr lang="en-US" sz="2400"/>
              <a:t>Districts are required to provide </a:t>
            </a:r>
            <a:r>
              <a:rPr lang="en-US" sz="2400" b="1"/>
              <a:t>evidence of implementation</a:t>
            </a:r>
            <a:r>
              <a:rPr lang="en-US" sz="2400"/>
              <a:t> of IQPPS based on requirements to implement program standards. </a:t>
            </a:r>
            <a:endParaRPr sz="2400"/>
          </a:p>
          <a:p>
            <a:pPr marL="0" lvl="0" indent="0" algn="l" rtl="0">
              <a:lnSpc>
                <a:spcPct val="115000"/>
              </a:lnSpc>
              <a:spcBef>
                <a:spcPts val="0"/>
              </a:spcBef>
              <a:spcAft>
                <a:spcPts val="0"/>
              </a:spcAft>
              <a:buNone/>
            </a:pPr>
            <a:r>
              <a:rPr lang="en-US" sz="2400" i="1"/>
              <a:t>Iowa Code 256C.3(3)b, IAC 281–16.3, and 281–41.17 (256B, 34CFR300)</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795128" y="1"/>
            <a:ext cx="10813800" cy="11661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Guidelines for the Desk Audit </a:t>
            </a:r>
            <a:endParaRPr/>
          </a:p>
        </p:txBody>
      </p:sp>
      <p:sp>
        <p:nvSpPr>
          <p:cNvPr id="45" name="Google Shape;45;p10"/>
          <p:cNvSpPr txBox="1">
            <a:spLocks noGrp="1"/>
          </p:cNvSpPr>
          <p:nvPr>
            <p:ph type="body" idx="1"/>
          </p:nvPr>
        </p:nvSpPr>
        <p:spPr>
          <a:xfrm>
            <a:off x="795125" y="1460500"/>
            <a:ext cx="10813800" cy="4818000"/>
          </a:xfrm>
          <a:prstGeom prst="rect">
            <a:avLst/>
          </a:prstGeom>
          <a:noFill/>
          <a:ln>
            <a:noFill/>
          </a:ln>
        </p:spPr>
        <p:txBody>
          <a:bodyPr spcFirstLastPara="1" wrap="square" lIns="91425" tIns="45700" rIns="91425" bIns="45700" anchor="t" anchorCtr="0">
            <a:normAutofit fontScale="85000" lnSpcReduction="10000"/>
          </a:bodyPr>
          <a:lstStyle/>
          <a:p>
            <a:pPr marL="914400" lvl="0" indent="0" algn="l" rtl="0">
              <a:lnSpc>
                <a:spcPct val="90000"/>
              </a:lnSpc>
              <a:spcBef>
                <a:spcPts val="0"/>
              </a:spcBef>
              <a:spcAft>
                <a:spcPts val="0"/>
              </a:spcAft>
              <a:buNone/>
            </a:pPr>
            <a:endParaRPr sz="3000"/>
          </a:p>
          <a:p>
            <a:pPr marL="914400" lvl="1" indent="-412115" algn="l" rtl="0">
              <a:lnSpc>
                <a:spcPct val="150000"/>
              </a:lnSpc>
              <a:spcBef>
                <a:spcPts val="0"/>
              </a:spcBef>
              <a:spcAft>
                <a:spcPts val="0"/>
              </a:spcAft>
              <a:buSzPct val="100000"/>
              <a:buChar char="•"/>
            </a:pPr>
            <a:r>
              <a:rPr lang="en-US" sz="3400"/>
              <a:t>Preschool program administrators</a:t>
            </a:r>
            <a:endParaRPr sz="3400"/>
          </a:p>
          <a:p>
            <a:pPr marL="914400" lvl="1" indent="-412115" algn="l" rtl="0">
              <a:lnSpc>
                <a:spcPct val="150000"/>
              </a:lnSpc>
              <a:spcBef>
                <a:spcPts val="0"/>
              </a:spcBef>
              <a:spcAft>
                <a:spcPts val="0"/>
              </a:spcAft>
              <a:buSzPct val="100000"/>
              <a:buChar char="•"/>
            </a:pPr>
            <a:r>
              <a:rPr lang="en-US" sz="3400"/>
              <a:t>District level evidence</a:t>
            </a:r>
            <a:endParaRPr sz="3400"/>
          </a:p>
          <a:p>
            <a:pPr marL="914400" lvl="1" indent="-412115" algn="l" rtl="0">
              <a:lnSpc>
                <a:spcPct val="150000"/>
              </a:lnSpc>
              <a:spcBef>
                <a:spcPts val="0"/>
              </a:spcBef>
              <a:spcAft>
                <a:spcPts val="0"/>
              </a:spcAft>
              <a:buSzPct val="100000"/>
              <a:buChar char="•"/>
            </a:pPr>
            <a:r>
              <a:rPr lang="en-US" sz="3400"/>
              <a:t>Current within the last year</a:t>
            </a:r>
            <a:endParaRPr sz="3400"/>
          </a:p>
          <a:p>
            <a:pPr marL="914400" lvl="1" indent="-412115" algn="l" rtl="0">
              <a:lnSpc>
                <a:spcPct val="150000"/>
              </a:lnSpc>
              <a:spcBef>
                <a:spcPts val="0"/>
              </a:spcBef>
              <a:spcAft>
                <a:spcPts val="0"/>
              </a:spcAft>
              <a:buSzPct val="100000"/>
              <a:buChar char="•"/>
            </a:pPr>
            <a:r>
              <a:rPr lang="en-US" sz="3400"/>
              <a:t>Representative of all classrooms/community partner sites (</a:t>
            </a:r>
            <a:r>
              <a:rPr lang="en-US" sz="2800"/>
              <a:t>Statewide Voluntary Preschool Programs, Shared Visions Preschool Programs, &amp; Early Childhood Special Education Programs</a:t>
            </a:r>
            <a:r>
              <a:rPr lang="en-US" sz="3400"/>
              <a:t>)</a:t>
            </a:r>
            <a:endParaRPr sz="3400"/>
          </a:p>
          <a:p>
            <a:pPr marL="914400" lvl="1" indent="-412115" algn="l" rtl="0">
              <a:lnSpc>
                <a:spcPct val="150000"/>
              </a:lnSpc>
              <a:spcBef>
                <a:spcPts val="0"/>
              </a:spcBef>
              <a:spcAft>
                <a:spcPts val="0"/>
              </a:spcAft>
              <a:buSzPct val="100000"/>
              <a:buChar char="•"/>
            </a:pPr>
            <a:r>
              <a:rPr lang="en-US" sz="3400"/>
              <a:t>Address variations</a:t>
            </a:r>
            <a:endParaRPr sz="3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1"/>
          <p:cNvSpPr txBox="1">
            <a:spLocks noGrp="1"/>
          </p:cNvSpPr>
          <p:nvPr>
            <p:ph type="title"/>
          </p:nvPr>
        </p:nvSpPr>
        <p:spPr>
          <a:xfrm>
            <a:off x="795128" y="1"/>
            <a:ext cx="108138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IQPPS (2017 Version) and IQPPS Web Page</a:t>
            </a:r>
            <a:endParaRPr/>
          </a:p>
        </p:txBody>
      </p:sp>
      <p:sp>
        <p:nvSpPr>
          <p:cNvPr id="51" name="Google Shape;51;p11"/>
          <p:cNvSpPr txBox="1"/>
          <p:nvPr/>
        </p:nvSpPr>
        <p:spPr>
          <a:xfrm>
            <a:off x="795128" y="1460499"/>
            <a:ext cx="10813800" cy="4351200"/>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115000"/>
              </a:lnSpc>
              <a:spcBef>
                <a:spcPts val="1200"/>
              </a:spcBef>
              <a:spcAft>
                <a:spcPts val="0"/>
              </a:spcAft>
              <a:buNone/>
            </a:pPr>
            <a:endParaRPr sz="3500">
              <a:solidFill>
                <a:srgbClr val="000000"/>
              </a:solidFill>
            </a:endParaRPr>
          </a:p>
          <a:p>
            <a:pPr marL="457200" lvl="0" indent="-410548" algn="l" rtl="0">
              <a:lnSpc>
                <a:spcPct val="115000"/>
              </a:lnSpc>
              <a:spcBef>
                <a:spcPts val="1200"/>
              </a:spcBef>
              <a:spcAft>
                <a:spcPts val="0"/>
              </a:spcAft>
              <a:buClr>
                <a:srgbClr val="000000"/>
              </a:buClr>
              <a:buSzPct val="100000"/>
              <a:buChar char="•"/>
            </a:pPr>
            <a:r>
              <a:rPr lang="en-US" sz="3370">
                <a:solidFill>
                  <a:srgbClr val="000000"/>
                </a:solidFill>
              </a:rPr>
              <a:t>Align to the </a:t>
            </a:r>
            <a:r>
              <a:rPr lang="en-US" sz="3370" u="sng">
                <a:solidFill>
                  <a:srgbClr val="265199"/>
                </a:solidFill>
                <a:highlight>
                  <a:srgbClr val="FFFFFF"/>
                </a:highlight>
                <a:hlinkClick r:id="rId3">
                  <a:extLst>
                    <a:ext uri="{A12FA001-AC4F-418D-AE19-62706E023703}">
                      <ahyp:hlinkClr xmlns:ahyp="http://schemas.microsoft.com/office/drawing/2018/hyperlinkcolor" val="tx"/>
                    </a:ext>
                  </a:extLst>
                </a:hlinkClick>
              </a:rPr>
              <a:t>Iowa Quality Preschool Program Standards and Criteria (2017)</a:t>
            </a:r>
            <a:endParaRPr sz="3370">
              <a:solidFill>
                <a:srgbClr val="000000"/>
              </a:solidFill>
              <a:highlight>
                <a:srgbClr val="FFFFFF"/>
              </a:highlight>
            </a:endParaRPr>
          </a:p>
          <a:p>
            <a:pPr marL="914400" lvl="0" indent="0" algn="l" rtl="0">
              <a:lnSpc>
                <a:spcPct val="115000"/>
              </a:lnSpc>
              <a:spcBef>
                <a:spcPts val="1200"/>
              </a:spcBef>
              <a:spcAft>
                <a:spcPts val="0"/>
              </a:spcAft>
              <a:buNone/>
            </a:pPr>
            <a:r>
              <a:rPr lang="en-US" sz="2983">
                <a:solidFill>
                  <a:srgbClr val="000000"/>
                </a:solidFill>
                <a:highlight>
                  <a:srgbClr val="FFFFFF"/>
                </a:highlight>
              </a:rPr>
              <a:t>*Multiple standards and criteria may be addressed within a desk audit item</a:t>
            </a:r>
            <a:endParaRPr sz="2983">
              <a:solidFill>
                <a:srgbClr val="000000"/>
              </a:solidFill>
              <a:highlight>
                <a:srgbClr val="FFFFFF"/>
              </a:highlight>
            </a:endParaRPr>
          </a:p>
          <a:p>
            <a:pPr marL="457200" lvl="0" indent="0" algn="l" rtl="0">
              <a:lnSpc>
                <a:spcPct val="115000"/>
              </a:lnSpc>
              <a:spcBef>
                <a:spcPts val="1200"/>
              </a:spcBef>
              <a:spcAft>
                <a:spcPts val="0"/>
              </a:spcAft>
              <a:buNone/>
            </a:pPr>
            <a:endParaRPr sz="3500">
              <a:solidFill>
                <a:srgbClr val="000000"/>
              </a:solidFill>
              <a:highlight>
                <a:srgbClr val="FFFFFF"/>
              </a:highlight>
            </a:endParaRPr>
          </a:p>
          <a:p>
            <a:pPr marL="457200" lvl="0" indent="-417512" algn="l" rtl="0">
              <a:lnSpc>
                <a:spcPct val="115000"/>
              </a:lnSpc>
              <a:spcBef>
                <a:spcPts val="1200"/>
              </a:spcBef>
              <a:spcAft>
                <a:spcPts val="0"/>
              </a:spcAft>
              <a:buClr>
                <a:srgbClr val="000000"/>
              </a:buClr>
              <a:buSzPct val="100000"/>
              <a:buChar char="•"/>
            </a:pPr>
            <a:r>
              <a:rPr lang="en-US" sz="3500">
                <a:solidFill>
                  <a:srgbClr val="000000"/>
                </a:solidFill>
                <a:highlight>
                  <a:srgbClr val="FFFFFF"/>
                </a:highlight>
              </a:rPr>
              <a:t>Additional information on the Early Childhood Standards </a:t>
            </a:r>
            <a:r>
              <a:rPr lang="en-US" sz="3500" u="sng">
                <a:solidFill>
                  <a:srgbClr val="0563C1"/>
                </a:solidFill>
                <a:highlight>
                  <a:srgbClr val="FFFFFF"/>
                </a:highlight>
                <a:hlinkClick r:id="rId4">
                  <a:extLst>
                    <a:ext uri="{A12FA001-AC4F-418D-AE19-62706E023703}">
                      <ahyp:hlinkClr xmlns:ahyp="http://schemas.microsoft.com/office/drawing/2018/hyperlinkcolor" val="tx"/>
                    </a:ext>
                  </a:extLst>
                </a:hlinkClick>
              </a:rPr>
              <a:t>webpage</a:t>
            </a:r>
            <a:r>
              <a:rPr lang="en-US" sz="3500">
                <a:solidFill>
                  <a:srgbClr val="000000"/>
                </a:solidFill>
                <a:highlight>
                  <a:srgbClr val="FFFFFF"/>
                </a:highlight>
              </a:rPr>
              <a:t> </a:t>
            </a:r>
            <a:endParaRPr sz="3500">
              <a:solidFill>
                <a:srgbClr val="000000"/>
              </a:solidFill>
              <a:highlight>
                <a:srgbClr val="FFFFFF"/>
              </a:highlight>
            </a:endParaRPr>
          </a:p>
          <a:p>
            <a:pPr marL="0" lvl="0" indent="0" algn="l" rtl="0">
              <a:lnSpc>
                <a:spcPct val="90000"/>
              </a:lnSpc>
              <a:spcBef>
                <a:spcPts val="1200"/>
              </a:spcBef>
              <a:spcAft>
                <a:spcPts val="0"/>
              </a:spcAft>
              <a:buNone/>
            </a:pPr>
            <a:endParaRPr sz="21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2"/>
          <p:cNvSpPr txBox="1">
            <a:spLocks noGrp="1"/>
          </p:cNvSpPr>
          <p:nvPr>
            <p:ph type="title"/>
          </p:nvPr>
        </p:nvSpPr>
        <p:spPr>
          <a:xfrm>
            <a:off x="795128" y="1"/>
            <a:ext cx="108138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Local Support: AEA Consultants</a:t>
            </a:r>
            <a:endParaRPr/>
          </a:p>
        </p:txBody>
      </p:sp>
      <p:sp>
        <p:nvSpPr>
          <p:cNvPr id="57" name="Google Shape;57;p12"/>
          <p:cNvSpPr txBox="1">
            <a:spLocks noGrp="1"/>
          </p:cNvSpPr>
          <p:nvPr>
            <p:ph type="body" idx="1"/>
          </p:nvPr>
        </p:nvSpPr>
        <p:spPr>
          <a:xfrm>
            <a:off x="795128" y="1460499"/>
            <a:ext cx="10813800" cy="4351200"/>
          </a:xfrm>
          <a:prstGeom prst="rect">
            <a:avLst/>
          </a:prstGeom>
        </p:spPr>
        <p:txBody>
          <a:bodyPr spcFirstLastPara="1" wrap="square" lIns="91425" tIns="45700" rIns="91425" bIns="45700" anchor="t" anchorCtr="0">
            <a:normAutofit/>
          </a:bodyPr>
          <a:lstStyle/>
          <a:p>
            <a:pPr marL="457200" lvl="0" indent="0" algn="l" rtl="0">
              <a:spcBef>
                <a:spcPts val="750"/>
              </a:spcBef>
              <a:spcAft>
                <a:spcPts val="0"/>
              </a:spcAft>
              <a:buNone/>
            </a:pPr>
            <a:endParaRPr/>
          </a:p>
          <a:p>
            <a:pPr marL="457200" lvl="0" indent="0" algn="l" rtl="0">
              <a:spcBef>
                <a:spcPts val="750"/>
              </a:spcBef>
              <a:spcAft>
                <a:spcPts val="0"/>
              </a:spcAft>
              <a:buNone/>
            </a:pPr>
            <a:r>
              <a:rPr lang="en-US" sz="2900" b="1"/>
              <a:t>Local AEA consultants can offer:</a:t>
            </a:r>
            <a:endParaRPr sz="2900" b="1"/>
          </a:p>
          <a:p>
            <a:pPr marL="0" lvl="0" indent="0" algn="l" rtl="0">
              <a:spcBef>
                <a:spcPts val="750"/>
              </a:spcBef>
              <a:spcAft>
                <a:spcPts val="0"/>
              </a:spcAft>
              <a:buNone/>
            </a:pPr>
            <a:endParaRPr sz="2900" b="1"/>
          </a:p>
          <a:p>
            <a:pPr marL="1371600" lvl="0" indent="-412750" algn="l" rtl="0">
              <a:spcBef>
                <a:spcPts val="750"/>
              </a:spcBef>
              <a:spcAft>
                <a:spcPts val="0"/>
              </a:spcAft>
              <a:buSzPts val="2900"/>
              <a:buChar char="•"/>
            </a:pPr>
            <a:r>
              <a:rPr lang="en-US" sz="3200"/>
              <a:t>Processes</a:t>
            </a:r>
            <a:endParaRPr sz="3200"/>
          </a:p>
          <a:p>
            <a:pPr marL="1371600" lvl="0" indent="0" algn="l" rtl="0">
              <a:spcBef>
                <a:spcPts val="750"/>
              </a:spcBef>
              <a:spcAft>
                <a:spcPts val="0"/>
              </a:spcAft>
              <a:buNone/>
            </a:pPr>
            <a:endParaRPr sz="3200"/>
          </a:p>
          <a:p>
            <a:pPr marL="1371600" lvl="0" indent="-412750" algn="l" rtl="0">
              <a:spcBef>
                <a:spcPts val="750"/>
              </a:spcBef>
              <a:spcAft>
                <a:spcPts val="0"/>
              </a:spcAft>
              <a:buSzPts val="2900"/>
              <a:buChar char="•"/>
            </a:pPr>
            <a:r>
              <a:rPr lang="en-US" sz="3200"/>
              <a:t>Tools</a:t>
            </a:r>
            <a:endParaRPr sz="3200"/>
          </a:p>
          <a:p>
            <a:pPr marL="457200" lvl="0" indent="0" algn="l" rtl="0">
              <a:spcBef>
                <a:spcPts val="750"/>
              </a:spcBef>
              <a:spcAft>
                <a:spcPts val="0"/>
              </a:spcAft>
              <a:buNone/>
            </a:pPr>
            <a:endParaRPr sz="3200"/>
          </a:p>
          <a:p>
            <a:pPr marL="1371600" lvl="0" indent="-431800" algn="l" rtl="0">
              <a:spcBef>
                <a:spcPts val="750"/>
              </a:spcBef>
              <a:spcAft>
                <a:spcPts val="0"/>
              </a:spcAft>
              <a:buSzPts val="3200"/>
              <a:buChar char="•"/>
            </a:pPr>
            <a:r>
              <a:rPr lang="en-US" sz="3200"/>
              <a:t>Resources </a:t>
            </a:r>
            <a:endParaRPr sz="3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795128" y="1"/>
            <a:ext cx="10813800" cy="11661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300"/>
              <a:buFont typeface="Arial"/>
              <a:buNone/>
            </a:pPr>
            <a:r>
              <a:rPr lang="en-US" sz="3600"/>
              <a:t>Item 4: Assessment</a:t>
            </a:r>
            <a:endParaRPr sz="3600"/>
          </a:p>
        </p:txBody>
      </p:sp>
      <p:sp>
        <p:nvSpPr>
          <p:cNvPr id="63" name="Google Shape;63;p13"/>
          <p:cNvSpPr txBox="1">
            <a:spLocks noGrp="1"/>
          </p:cNvSpPr>
          <p:nvPr>
            <p:ph type="body" idx="1"/>
          </p:nvPr>
        </p:nvSpPr>
        <p:spPr>
          <a:xfrm>
            <a:off x="795125" y="1460500"/>
            <a:ext cx="10813800" cy="4820400"/>
          </a:xfrm>
          <a:prstGeom prst="rect">
            <a:avLst/>
          </a:prstGeom>
          <a:noFill/>
          <a:ln>
            <a:noFill/>
          </a:ln>
        </p:spPr>
        <p:txBody>
          <a:bodyPr spcFirstLastPara="1" wrap="square" lIns="91425" tIns="45700" rIns="91425" bIns="45700" anchor="t" anchorCtr="0">
            <a:normAutofit/>
          </a:bodyPr>
          <a:lstStyle/>
          <a:p>
            <a:pPr marL="171450" lvl="0" indent="-38100" algn="l" rtl="0">
              <a:lnSpc>
                <a:spcPct val="90000"/>
              </a:lnSpc>
              <a:spcBef>
                <a:spcPts val="0"/>
              </a:spcBef>
              <a:spcAft>
                <a:spcPts val="0"/>
              </a:spcAft>
              <a:buClr>
                <a:schemeClr val="dk1"/>
              </a:buClr>
              <a:buSzPts val="2100"/>
              <a:buNone/>
            </a:pPr>
            <a:r>
              <a:rPr lang="en-US" sz="2400" b="1"/>
              <a:t>Program Standards Overview</a:t>
            </a:r>
            <a:endParaRPr sz="2400" b="1"/>
          </a:p>
          <a:p>
            <a:pPr marL="457200" lvl="0" indent="-361950" algn="l" rtl="0">
              <a:lnSpc>
                <a:spcPct val="90000"/>
              </a:lnSpc>
              <a:spcBef>
                <a:spcPts val="0"/>
              </a:spcBef>
              <a:spcAft>
                <a:spcPts val="0"/>
              </a:spcAft>
              <a:buSzPts val="2100"/>
              <a:buChar char="•"/>
            </a:pPr>
            <a:r>
              <a:rPr lang="en-US" sz="2400"/>
              <a:t>IQPPS Program Standard 4: Assessment</a:t>
            </a:r>
            <a:endParaRPr sz="2400"/>
          </a:p>
          <a:p>
            <a:pPr marL="457200" lvl="0" indent="-361950" algn="l" rtl="0">
              <a:lnSpc>
                <a:spcPct val="90000"/>
              </a:lnSpc>
              <a:spcBef>
                <a:spcPts val="0"/>
              </a:spcBef>
              <a:spcAft>
                <a:spcPts val="0"/>
              </a:spcAft>
              <a:buSzPts val="2100"/>
              <a:buChar char="•"/>
            </a:pPr>
            <a:r>
              <a:rPr lang="en-US" sz="2400"/>
              <a:t>Criteria/Criterion 4.1</a:t>
            </a:r>
            <a:endParaRPr sz="2400"/>
          </a:p>
          <a:p>
            <a:pPr marL="171450" lvl="0" indent="-38100" algn="l" rtl="0">
              <a:lnSpc>
                <a:spcPct val="90000"/>
              </a:lnSpc>
              <a:spcBef>
                <a:spcPts val="0"/>
              </a:spcBef>
              <a:spcAft>
                <a:spcPts val="0"/>
              </a:spcAft>
              <a:buClr>
                <a:schemeClr val="dk1"/>
              </a:buClr>
              <a:buSzPts val="2100"/>
              <a:buNone/>
            </a:pPr>
            <a:endParaRPr/>
          </a:p>
          <a:p>
            <a:pPr marL="171450" lvl="0" indent="-38100" algn="l" rtl="0">
              <a:lnSpc>
                <a:spcPct val="90000"/>
              </a:lnSpc>
              <a:spcBef>
                <a:spcPts val="0"/>
              </a:spcBef>
              <a:spcAft>
                <a:spcPts val="0"/>
              </a:spcAft>
              <a:buClr>
                <a:schemeClr val="dk1"/>
              </a:buClr>
              <a:buSzPts val="2100"/>
              <a:buNone/>
            </a:pPr>
            <a:r>
              <a:rPr lang="en-US" sz="2400" b="1"/>
              <a:t>Evidence to Submit: </a:t>
            </a:r>
            <a:endParaRPr sz="2400" b="1"/>
          </a:p>
          <a:p>
            <a:pPr marL="914400" lvl="1" indent="-381000" algn="l" rtl="0">
              <a:lnSpc>
                <a:spcPct val="90000"/>
              </a:lnSpc>
              <a:spcBef>
                <a:spcPts val="0"/>
              </a:spcBef>
              <a:spcAft>
                <a:spcPts val="0"/>
              </a:spcAft>
              <a:buSzPts val="2400"/>
              <a:buChar char="•"/>
            </a:pPr>
            <a:r>
              <a:rPr lang="en-US" sz="2400"/>
              <a:t>Upload the preschool program’s written plan for assessment, which must outline:</a:t>
            </a:r>
            <a:endParaRPr sz="2400"/>
          </a:p>
          <a:p>
            <a:pPr marL="1371600" lvl="2" indent="-381000" algn="l" rtl="0">
              <a:lnSpc>
                <a:spcPct val="90000"/>
              </a:lnSpc>
              <a:spcBef>
                <a:spcPts val="0"/>
              </a:spcBef>
              <a:spcAft>
                <a:spcPts val="0"/>
              </a:spcAft>
              <a:buSzPts val="2400"/>
              <a:buChar char="•"/>
            </a:pPr>
            <a:r>
              <a:rPr lang="en-US" sz="2400"/>
              <a:t>conditions under which children will be assessed, </a:t>
            </a:r>
            <a:endParaRPr sz="2400"/>
          </a:p>
          <a:p>
            <a:pPr marL="1371600" lvl="2" indent="-381000" algn="l" rtl="0">
              <a:lnSpc>
                <a:spcPct val="90000"/>
              </a:lnSpc>
              <a:spcBef>
                <a:spcPts val="0"/>
              </a:spcBef>
              <a:spcAft>
                <a:spcPts val="0"/>
              </a:spcAft>
              <a:buSzPts val="2400"/>
              <a:buChar char="•"/>
            </a:pPr>
            <a:r>
              <a:rPr lang="en-US" sz="2400"/>
              <a:t>timelines associated with assessments that occur throughout the year, </a:t>
            </a:r>
            <a:endParaRPr sz="2400"/>
          </a:p>
          <a:p>
            <a:pPr marL="1371600" lvl="2" indent="-381000" algn="l" rtl="0">
              <a:lnSpc>
                <a:spcPct val="90000"/>
              </a:lnSpc>
              <a:spcBef>
                <a:spcPts val="0"/>
              </a:spcBef>
              <a:spcAft>
                <a:spcPts val="0"/>
              </a:spcAft>
              <a:buSzPts val="2400"/>
              <a:buChar char="•"/>
            </a:pPr>
            <a:r>
              <a:rPr lang="en-US" sz="2400"/>
              <a:t>procedures to keep individual child records confidential, </a:t>
            </a:r>
            <a:endParaRPr sz="2400"/>
          </a:p>
          <a:p>
            <a:pPr marL="1371600" lvl="2" indent="-381000" algn="l" rtl="0">
              <a:lnSpc>
                <a:spcPct val="90000"/>
              </a:lnSpc>
              <a:spcBef>
                <a:spcPts val="0"/>
              </a:spcBef>
              <a:spcAft>
                <a:spcPts val="0"/>
              </a:spcAft>
              <a:buSzPts val="2400"/>
              <a:buChar char="•"/>
            </a:pPr>
            <a:r>
              <a:rPr lang="en-US" sz="2400"/>
              <a:t>ways to involve families in planning and implementing assessments, </a:t>
            </a:r>
            <a:endParaRPr sz="2400"/>
          </a:p>
          <a:p>
            <a:pPr marL="1371600" lvl="2" indent="-381000" algn="l" rtl="0">
              <a:lnSpc>
                <a:spcPct val="90000"/>
              </a:lnSpc>
              <a:spcBef>
                <a:spcPts val="0"/>
              </a:spcBef>
              <a:spcAft>
                <a:spcPts val="0"/>
              </a:spcAft>
              <a:buSzPts val="2400"/>
              <a:buChar char="•"/>
            </a:pPr>
            <a:r>
              <a:rPr lang="en-US" sz="2400"/>
              <a:t>methods to effectively communicate assessment information to families</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1874520" y="182880"/>
            <a:ext cx="9453300" cy="1460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Examples of Evidence</a:t>
            </a:r>
            <a:endParaRPr/>
          </a:p>
        </p:txBody>
      </p:sp>
      <p:sp>
        <p:nvSpPr>
          <p:cNvPr id="69" name="Google Shape;69;p14"/>
          <p:cNvSpPr txBox="1">
            <a:spLocks noGrp="1"/>
          </p:cNvSpPr>
          <p:nvPr>
            <p:ph type="body" idx="1"/>
          </p:nvPr>
        </p:nvSpPr>
        <p:spPr>
          <a:xfrm>
            <a:off x="2155685" y="1460499"/>
            <a:ext cx="9453300" cy="4874100"/>
          </a:xfrm>
          <a:prstGeom prst="rect">
            <a:avLst/>
          </a:prstGeom>
        </p:spPr>
        <p:txBody>
          <a:bodyPr spcFirstLastPara="1" wrap="square" lIns="91425" tIns="45700" rIns="91425" bIns="45700" anchor="t" anchorCtr="0">
            <a:normAutofit/>
          </a:bodyPr>
          <a:lstStyle/>
          <a:p>
            <a:pPr marL="0" lvl="0" indent="0" algn="l" rtl="0">
              <a:spcBef>
                <a:spcPts val="750"/>
              </a:spcBef>
              <a:spcAft>
                <a:spcPts val="0"/>
              </a:spcAft>
              <a:buNone/>
            </a:pPr>
            <a:endParaRPr/>
          </a:p>
          <a:p>
            <a:pPr marL="0" lvl="0" indent="0" algn="l" rtl="0">
              <a:spcBef>
                <a:spcPts val="750"/>
              </a:spcBef>
              <a:spcAft>
                <a:spcPts val="0"/>
              </a:spcAft>
              <a:buNone/>
            </a:pPr>
            <a:r>
              <a:rPr lang="en-US" sz="2700"/>
              <a:t>Provide district-level evidence of implementation</a:t>
            </a:r>
            <a:endParaRPr sz="2700"/>
          </a:p>
          <a:p>
            <a:pPr marL="0" lvl="0" indent="0" algn="l" rtl="0">
              <a:spcBef>
                <a:spcPts val="750"/>
              </a:spcBef>
              <a:spcAft>
                <a:spcPts val="0"/>
              </a:spcAft>
              <a:buNone/>
            </a:pPr>
            <a:endParaRPr sz="2700"/>
          </a:p>
          <a:p>
            <a:pPr marL="0" lvl="0" indent="0" algn="l" rtl="0">
              <a:spcBef>
                <a:spcPts val="750"/>
              </a:spcBef>
              <a:spcAft>
                <a:spcPts val="0"/>
              </a:spcAft>
              <a:buNone/>
            </a:pPr>
            <a:r>
              <a:rPr lang="en-US" sz="2700"/>
              <a:t>Examples: </a:t>
            </a:r>
            <a:endParaRPr sz="2700"/>
          </a:p>
          <a:p>
            <a:pPr marL="457200" lvl="0" indent="-381000" algn="l" rtl="0">
              <a:spcBef>
                <a:spcPts val="750"/>
              </a:spcBef>
              <a:spcAft>
                <a:spcPts val="0"/>
              </a:spcAft>
              <a:buSzPts val="2400"/>
              <a:buChar char="•"/>
            </a:pPr>
            <a:r>
              <a:rPr lang="en-US" sz="2700"/>
              <a:t>Written plan that describes how children are assessed (e.g., by whom, in groups or individually, timeline, familiarity with adults involved. </a:t>
            </a:r>
            <a:endParaRPr sz="27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1874520" y="182880"/>
            <a:ext cx="94533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Additional Considerations</a:t>
            </a:r>
            <a:endParaRPr/>
          </a:p>
        </p:txBody>
      </p:sp>
      <p:sp>
        <p:nvSpPr>
          <p:cNvPr id="75" name="Google Shape;75;p15"/>
          <p:cNvSpPr txBox="1">
            <a:spLocks noGrp="1"/>
          </p:cNvSpPr>
          <p:nvPr>
            <p:ph type="body" idx="1"/>
          </p:nvPr>
        </p:nvSpPr>
        <p:spPr>
          <a:xfrm>
            <a:off x="2099085" y="1463040"/>
            <a:ext cx="9453300" cy="4874100"/>
          </a:xfrm>
          <a:prstGeom prst="rect">
            <a:avLst/>
          </a:prstGeom>
        </p:spPr>
        <p:txBody>
          <a:bodyPr spcFirstLastPara="1" wrap="square" lIns="91425" tIns="45700" rIns="91425" bIns="45700" anchor="t" anchorCtr="0">
            <a:normAutofit/>
          </a:bodyPr>
          <a:lstStyle/>
          <a:p>
            <a:pPr marL="457200" lvl="0" indent="-381000" algn="l" rtl="0">
              <a:lnSpc>
                <a:spcPct val="115000"/>
              </a:lnSpc>
              <a:spcBef>
                <a:spcPts val="750"/>
              </a:spcBef>
              <a:spcAft>
                <a:spcPts val="0"/>
              </a:spcAft>
              <a:buSzPts val="2400"/>
              <a:buChar char="•"/>
            </a:pPr>
            <a:r>
              <a:rPr lang="en-US" sz="2700"/>
              <a:t>Current practices should align with the written plan. </a:t>
            </a:r>
            <a:endParaRPr sz="2700"/>
          </a:p>
          <a:p>
            <a:pPr marL="457200" lvl="0" indent="-400050" algn="l" rtl="0">
              <a:lnSpc>
                <a:spcPct val="115000"/>
              </a:lnSpc>
              <a:spcBef>
                <a:spcPts val="0"/>
              </a:spcBef>
              <a:spcAft>
                <a:spcPts val="0"/>
              </a:spcAft>
              <a:buSzPts val="2700"/>
              <a:buChar char="•"/>
            </a:pPr>
            <a:r>
              <a:rPr lang="en-US" sz="2700"/>
              <a:t>Some information for this item may be in the handbook</a:t>
            </a:r>
            <a:endParaRPr sz="2700"/>
          </a:p>
          <a:p>
            <a:pPr marL="457200" lvl="0" indent="-400050" algn="l" rtl="0">
              <a:lnSpc>
                <a:spcPct val="115000"/>
              </a:lnSpc>
              <a:spcBef>
                <a:spcPts val="0"/>
              </a:spcBef>
              <a:spcAft>
                <a:spcPts val="0"/>
              </a:spcAft>
              <a:buSzPts val="2700"/>
              <a:buChar char="•"/>
            </a:pPr>
            <a:r>
              <a:rPr lang="en-US" sz="2700"/>
              <a:t>Ensure references and assessment tools are current </a:t>
            </a:r>
            <a:endParaRPr sz="2700"/>
          </a:p>
          <a:p>
            <a:pPr marL="457200" lvl="0" indent="-400050" algn="l" rtl="0">
              <a:lnSpc>
                <a:spcPct val="115000"/>
              </a:lnSpc>
              <a:spcBef>
                <a:spcPts val="0"/>
              </a:spcBef>
              <a:spcAft>
                <a:spcPts val="0"/>
              </a:spcAft>
              <a:buSzPts val="2700"/>
              <a:buChar char="•"/>
            </a:pPr>
            <a:r>
              <a:rPr lang="en-US" sz="2700"/>
              <a:t>Ensure all bullets are documented somewhere in the evidence or handbook</a:t>
            </a:r>
            <a:endParaRPr sz="27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1874520" y="182880"/>
            <a:ext cx="9453300" cy="1166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Timeline </a:t>
            </a:r>
            <a:endParaRPr/>
          </a:p>
        </p:txBody>
      </p:sp>
      <p:sp>
        <p:nvSpPr>
          <p:cNvPr id="81" name="Google Shape;81;p16"/>
          <p:cNvSpPr txBox="1"/>
          <p:nvPr/>
        </p:nvSpPr>
        <p:spPr>
          <a:xfrm>
            <a:off x="2155685" y="1271016"/>
            <a:ext cx="9453300" cy="4874100"/>
          </a:xfrm>
          <a:prstGeom prst="rect">
            <a:avLst/>
          </a:prstGeom>
          <a:noFill/>
          <a:ln>
            <a:noFill/>
          </a:ln>
        </p:spPr>
        <p:txBody>
          <a:bodyPr spcFirstLastPara="1" wrap="square" lIns="91425" tIns="45700" rIns="91425" bIns="45700" anchor="t" anchorCtr="0">
            <a:normAutofit fontScale="92500"/>
          </a:bodyPr>
          <a:lstStyle/>
          <a:p>
            <a:pPr marL="457200" lvl="0" indent="-398938" algn="l" rtl="0">
              <a:lnSpc>
                <a:spcPct val="115000"/>
              </a:lnSpc>
              <a:spcBef>
                <a:spcPts val="0"/>
              </a:spcBef>
              <a:spcAft>
                <a:spcPts val="0"/>
              </a:spcAft>
              <a:buClr>
                <a:srgbClr val="000000"/>
              </a:buClr>
              <a:buSzPct val="100000"/>
              <a:buChar char="•"/>
            </a:pPr>
            <a:r>
              <a:rPr lang="en-US" sz="2900" b="1">
                <a:solidFill>
                  <a:srgbClr val="000000"/>
                </a:solidFill>
              </a:rPr>
              <a:t>September 15:</a:t>
            </a:r>
            <a:r>
              <a:rPr lang="en-US" sz="2900">
                <a:solidFill>
                  <a:srgbClr val="000000"/>
                </a:solidFill>
              </a:rPr>
              <a:t> Desk audit opens in CASA </a:t>
            </a:r>
            <a:endParaRPr sz="2900">
              <a:solidFill>
                <a:srgbClr val="000000"/>
              </a:solidFill>
            </a:endParaRPr>
          </a:p>
          <a:p>
            <a:pPr marL="457200" lvl="0" indent="0" algn="l" rtl="0">
              <a:lnSpc>
                <a:spcPct val="115000"/>
              </a:lnSpc>
              <a:spcBef>
                <a:spcPts val="0"/>
              </a:spcBef>
              <a:spcAft>
                <a:spcPts val="0"/>
              </a:spcAft>
              <a:buNone/>
            </a:pPr>
            <a:endParaRPr sz="2900">
              <a:solidFill>
                <a:srgbClr val="000000"/>
              </a:solidFill>
            </a:endParaRPr>
          </a:p>
          <a:p>
            <a:pPr marL="457200" lvl="0" indent="-398938" algn="l" rtl="0">
              <a:lnSpc>
                <a:spcPct val="115000"/>
              </a:lnSpc>
              <a:spcBef>
                <a:spcPts val="0"/>
              </a:spcBef>
              <a:spcAft>
                <a:spcPts val="0"/>
              </a:spcAft>
              <a:buClr>
                <a:srgbClr val="000000"/>
              </a:buClr>
              <a:buSzPct val="100000"/>
              <a:buChar char="•"/>
            </a:pPr>
            <a:r>
              <a:rPr lang="en-US" sz="2900" b="1">
                <a:solidFill>
                  <a:srgbClr val="000000"/>
                </a:solidFill>
              </a:rPr>
              <a:t>December 15:</a:t>
            </a:r>
            <a:r>
              <a:rPr lang="en-US" sz="2900">
                <a:solidFill>
                  <a:srgbClr val="000000"/>
                </a:solidFill>
              </a:rPr>
              <a:t> Initial district desk audit submission due </a:t>
            </a:r>
            <a:endParaRPr sz="2900">
              <a:solidFill>
                <a:srgbClr val="000000"/>
              </a:solidFill>
            </a:endParaRPr>
          </a:p>
          <a:p>
            <a:pPr marL="457200" lvl="0" indent="0" algn="l" rtl="0">
              <a:lnSpc>
                <a:spcPct val="115000"/>
              </a:lnSpc>
              <a:spcBef>
                <a:spcPts val="0"/>
              </a:spcBef>
              <a:spcAft>
                <a:spcPts val="0"/>
              </a:spcAft>
              <a:buNone/>
            </a:pPr>
            <a:endParaRPr sz="2900">
              <a:solidFill>
                <a:srgbClr val="000000"/>
              </a:solidFill>
            </a:endParaRPr>
          </a:p>
          <a:p>
            <a:pPr marL="457200" lvl="0" indent="-398938" algn="l" rtl="0">
              <a:lnSpc>
                <a:spcPct val="115000"/>
              </a:lnSpc>
              <a:spcBef>
                <a:spcPts val="0"/>
              </a:spcBef>
              <a:spcAft>
                <a:spcPts val="0"/>
              </a:spcAft>
              <a:buClr>
                <a:srgbClr val="000000"/>
              </a:buClr>
              <a:buSzPct val="100000"/>
              <a:buChar char="•"/>
            </a:pPr>
            <a:r>
              <a:rPr lang="en-US" sz="2900" b="1">
                <a:solidFill>
                  <a:srgbClr val="000000"/>
                </a:solidFill>
              </a:rPr>
              <a:t>March 15:</a:t>
            </a:r>
            <a:r>
              <a:rPr lang="en-US" sz="2900">
                <a:solidFill>
                  <a:srgbClr val="000000"/>
                </a:solidFill>
              </a:rPr>
              <a:t> Initial state review completed </a:t>
            </a:r>
            <a:endParaRPr sz="2900">
              <a:solidFill>
                <a:srgbClr val="000000"/>
              </a:solidFill>
            </a:endParaRPr>
          </a:p>
          <a:p>
            <a:pPr marL="457200" lvl="0" indent="0" algn="l" rtl="0">
              <a:lnSpc>
                <a:spcPct val="115000"/>
              </a:lnSpc>
              <a:spcBef>
                <a:spcPts val="0"/>
              </a:spcBef>
              <a:spcAft>
                <a:spcPts val="0"/>
              </a:spcAft>
              <a:buNone/>
            </a:pPr>
            <a:endParaRPr sz="2900">
              <a:solidFill>
                <a:srgbClr val="000000"/>
              </a:solidFill>
            </a:endParaRPr>
          </a:p>
          <a:p>
            <a:pPr marL="457200" lvl="0" indent="-398938" algn="l" rtl="0">
              <a:lnSpc>
                <a:spcPct val="115000"/>
              </a:lnSpc>
              <a:spcBef>
                <a:spcPts val="0"/>
              </a:spcBef>
              <a:spcAft>
                <a:spcPts val="0"/>
              </a:spcAft>
              <a:buClr>
                <a:srgbClr val="000000"/>
              </a:buClr>
              <a:buSzPct val="100000"/>
              <a:buChar char="•"/>
            </a:pPr>
            <a:r>
              <a:rPr lang="en-US" sz="2900" b="1">
                <a:solidFill>
                  <a:srgbClr val="000000"/>
                </a:solidFill>
              </a:rPr>
              <a:t>April 15:</a:t>
            </a:r>
            <a:r>
              <a:rPr lang="en-US" sz="2900">
                <a:solidFill>
                  <a:srgbClr val="000000"/>
                </a:solidFill>
              </a:rPr>
              <a:t> Final district submission due; Desk audit closes</a:t>
            </a:r>
            <a:endParaRPr sz="2900">
              <a:solidFill>
                <a:srgbClr val="000000"/>
              </a:solidFill>
            </a:endParaRPr>
          </a:p>
          <a:p>
            <a:pPr marL="457200" lvl="0" indent="0" algn="l" rtl="0">
              <a:lnSpc>
                <a:spcPct val="115000"/>
              </a:lnSpc>
              <a:spcBef>
                <a:spcPts val="0"/>
              </a:spcBef>
              <a:spcAft>
                <a:spcPts val="0"/>
              </a:spcAft>
              <a:buNone/>
            </a:pPr>
            <a:endParaRPr sz="2900">
              <a:solidFill>
                <a:srgbClr val="000000"/>
              </a:solidFill>
            </a:endParaRPr>
          </a:p>
          <a:p>
            <a:pPr marL="457200" lvl="0" indent="-398938" algn="l" rtl="0">
              <a:lnSpc>
                <a:spcPct val="115000"/>
              </a:lnSpc>
              <a:spcBef>
                <a:spcPts val="0"/>
              </a:spcBef>
              <a:spcAft>
                <a:spcPts val="0"/>
              </a:spcAft>
              <a:buClr>
                <a:srgbClr val="000000"/>
              </a:buClr>
              <a:buSzPct val="100000"/>
              <a:buChar char="•"/>
            </a:pPr>
            <a:r>
              <a:rPr lang="en-US" sz="2900" b="1">
                <a:solidFill>
                  <a:srgbClr val="000000"/>
                </a:solidFill>
              </a:rPr>
              <a:t>April 30: </a:t>
            </a:r>
            <a:r>
              <a:rPr lang="en-US" sz="2900">
                <a:solidFill>
                  <a:srgbClr val="000000"/>
                </a:solidFill>
              </a:rPr>
              <a:t>Final state review completed; District status identified and follow-up action as applicable</a:t>
            </a:r>
            <a:endParaRPr sz="3000">
              <a:solidFill>
                <a:srgbClr val="000000"/>
              </a:solidFill>
            </a:endParaRPr>
          </a:p>
        </p:txBody>
      </p:sp>
    </p:spTree>
  </p:cSld>
  <p:clrMapOvr>
    <a:masterClrMapping/>
  </p:clrMapOvr>
</p:sld>
</file>

<file path=ppt/theme/theme1.xml><?xml version="1.0" encoding="utf-8"?>
<a:theme xmlns:a="http://schemas.openxmlformats.org/drawingml/2006/main"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1330</Words>
  <Application>Microsoft Office PowerPoint</Application>
  <PresentationFormat>Widescreen</PresentationFormat>
  <Paragraphs>105</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Theme1</vt:lpstr>
      <vt:lpstr>IQPPS Desk Audit 23-24</vt:lpstr>
      <vt:lpstr>Purpose of the Preschool Desk Audit  </vt:lpstr>
      <vt:lpstr>Guidelines for the Desk Audit </vt:lpstr>
      <vt:lpstr>IQPPS (2017 Version) and IQPPS Web Page</vt:lpstr>
      <vt:lpstr>Local Support: AEA Consultants</vt:lpstr>
      <vt:lpstr>Item 4: Assessment</vt:lpstr>
      <vt:lpstr>Examples of Evidence</vt:lpstr>
      <vt:lpstr>Additional Considerations</vt:lpstr>
      <vt:lpstr>Timeline </vt:lpstr>
      <vt:lpstr>Reviewer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IQPPS Desk Audit 23-24</dc:title>
  <dc:creator>Albers, Lisa [IDOE]</dc:creator>
  <cp:lastModifiedBy>Albers, Lisa [IDOE]</cp:lastModifiedBy>
  <cp:revision>1</cp:revision>
  <dcterms:modified xsi:type="dcterms:W3CDTF">2023-09-21T16:44:01Z</dcterms:modified>
</cp:coreProperties>
</file>