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SWTOOxaNhWt3w8fjS108cCpG0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63D39F-BF6F-410A-9F70-E7869F688255}">
  <a:tblStyle styleId="{AB63D39F-BF6F-410A-9F70-E7869F688255}"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AEA"/>
          </a:solidFill>
        </a:fill>
      </a:tcStyle>
    </a:wholeTbl>
    <a:band1H>
      <a:tcTxStyle/>
      <a:tcStyle>
        <a:tcBdr/>
        <a:fill>
          <a:solidFill>
            <a:srgbClr val="FEF4D2"/>
          </a:solidFill>
        </a:fill>
      </a:tcStyle>
    </a:band1H>
    <a:band2H>
      <a:tcTxStyle/>
      <a:tcStyle>
        <a:tcBdr/>
      </a:tcStyle>
    </a:band2H>
    <a:band1V>
      <a:tcTxStyle/>
      <a:tcStyle>
        <a:tcBdr/>
        <a:fill>
          <a:solidFill>
            <a:srgbClr val="FEF4D2"/>
          </a:solidFill>
        </a:fill>
      </a:tcStyle>
    </a:band1V>
    <a:band2V>
      <a:tcTxStyle/>
      <a:tcStyle>
        <a:tcBdr/>
      </a:tcStyle>
    </a:band2V>
    <a:lastCol>
      <a:tcTxStyle b="on" i="off">
        <a:font>
          <a:latin typeface="Arial"/>
          <a:ea typeface="Arial"/>
          <a:cs typeface="Arial"/>
        </a:font>
        <a:schemeClr val="lt1"/>
      </a:tcTxStyle>
      <a:tcStyle>
        <a:tcBdr/>
        <a:fill>
          <a:solidFill>
            <a:schemeClr val="accent2"/>
          </a:solidFill>
        </a:fill>
      </a:tcStyle>
    </a:lastCol>
    <a:firstCol>
      <a:tcTxStyle b="on" i="off">
        <a:font>
          <a:latin typeface="Arial"/>
          <a:ea typeface="Arial"/>
          <a:cs typeface="Arial"/>
        </a:font>
        <a:schemeClr val="lt1"/>
      </a:tcTxStyle>
      <a:tcStyle>
        <a:tcBdr/>
        <a:fill>
          <a:solidFill>
            <a:schemeClr val="accent2"/>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E3149754-9FAE-4251-A9BF-B4731E4B2533}"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9F0"/>
          </a:solidFill>
        </a:fill>
      </a:tcStyle>
    </a:wholeTbl>
    <a:band1H>
      <a:tcTxStyle/>
      <a:tcStyle>
        <a:tcBdr/>
        <a:fill>
          <a:solidFill>
            <a:srgbClr val="CAD1E0"/>
          </a:solidFill>
        </a:fill>
      </a:tcStyle>
    </a:band1H>
    <a:band2H>
      <a:tcTxStyle/>
      <a:tcStyle>
        <a:tcBdr/>
      </a:tcStyle>
    </a:band2H>
    <a:band1V>
      <a:tcTxStyle/>
      <a:tcStyle>
        <a:tcBdr/>
        <a:fill>
          <a:solidFill>
            <a:srgbClr val="CAD1E0"/>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60" y="8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 name="Google Shape;3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Report period end date must be for the current claim period. It cannot include a reporting period that has not occurred.</a:t>
            </a:r>
            <a:endParaRPr/>
          </a:p>
        </p:txBody>
      </p:sp>
      <p:sp>
        <p:nvSpPr>
          <p:cNvPr id="173" name="Google Shape;17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12"/>
        <p:cNvGrpSpPr/>
        <p:nvPr/>
      </p:nvGrpSpPr>
      <p:grpSpPr>
        <a:xfrm>
          <a:off x="0" y="0"/>
          <a:ext cx="0" cy="0"/>
          <a:chOff x="0" y="0"/>
          <a:chExt cx="0" cy="0"/>
        </a:xfrm>
      </p:grpSpPr>
      <p:sp>
        <p:nvSpPr>
          <p:cNvPr id="13" name="Google Shape;13;p28"/>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Arial"/>
              <a:buNone/>
              <a:defRPr sz="45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8"/>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2400"/>
              <a:buNone/>
              <a:defRPr sz="2400" b="1">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5" name="Google Shape;15;p28"/>
          <p:cNvPicPr preferRelativeResize="0"/>
          <p:nvPr/>
        </p:nvPicPr>
        <p:blipFill rotWithShape="1">
          <a:blip r:embed="rId2">
            <a:alphaModFix/>
          </a:blip>
          <a:srcRect/>
          <a:stretch/>
        </p:blipFill>
        <p:spPr>
          <a:xfrm>
            <a:off x="1099884" y="5866793"/>
            <a:ext cx="4996116" cy="4580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6"/>
        <p:cNvGrpSpPr/>
        <p:nvPr/>
      </p:nvGrpSpPr>
      <p:grpSpPr>
        <a:xfrm>
          <a:off x="0" y="0"/>
          <a:ext cx="0" cy="0"/>
          <a:chOff x="0" y="0"/>
          <a:chExt cx="0" cy="0"/>
        </a:xfrm>
      </p:grpSpPr>
      <p:sp>
        <p:nvSpPr>
          <p:cNvPr id="17" name="Google Shape;17;p29"/>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29"/>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9"/>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20"/>
        <p:cNvGrpSpPr/>
        <p:nvPr/>
      </p:nvGrpSpPr>
      <p:grpSpPr>
        <a:xfrm>
          <a:off x="0" y="0"/>
          <a:ext cx="0" cy="0"/>
          <a:chOff x="0" y="0"/>
          <a:chExt cx="0" cy="0"/>
        </a:xfrm>
      </p:grpSpPr>
      <p:sp>
        <p:nvSpPr>
          <p:cNvPr id="21" name="Google Shape;21;p30"/>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30"/>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24"/>
        <p:cNvGrpSpPr/>
        <p:nvPr/>
      </p:nvGrpSpPr>
      <p:grpSpPr>
        <a:xfrm>
          <a:off x="0" y="0"/>
          <a:ext cx="0" cy="0"/>
          <a:chOff x="0" y="0"/>
          <a:chExt cx="0" cy="0"/>
        </a:xfrm>
      </p:grpSpPr>
      <p:sp>
        <p:nvSpPr>
          <p:cNvPr id="25" name="Google Shape;25;p31"/>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 name="Google Shape;26;p31"/>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1"/>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8"/>
        <p:cNvGrpSpPr/>
        <p:nvPr/>
      </p:nvGrpSpPr>
      <p:grpSpPr>
        <a:xfrm>
          <a:off x="0" y="0"/>
          <a:ext cx="0" cy="0"/>
          <a:chOff x="0" y="0"/>
          <a:chExt cx="0" cy="0"/>
        </a:xfrm>
      </p:grpSpPr>
      <p:sp>
        <p:nvSpPr>
          <p:cNvPr id="29" name="Google Shape;29;p32"/>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Google Shape;30;p32"/>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2"/>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2" name="Google Shape;32;p32"/>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32"/>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4" name="Google Shape;34;p32"/>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e.iowa.gov/pk-12/essa/guidance-allocations/stronger-connections-grant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oese.ed.gov/files/2023/10/23-0083.BSCA-FAQs-approved-April-Final-Updated-October-2023.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owagrants.gov/index.do"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owagrants.gov/index.do"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educate.iowa.gov/media/8524/download?inlin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iowagrants.gov/index.do"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safesupportivelearning.ed.gov/working-well-resource-directory"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s3.amazonaws.com/simplifymy/c/titlei/ondemand/files/attachments/1449-PresentationSlideDeck.pdf/PresentationSlideDeck.pdf" TargetMode="External"/><Relationship Id="rId4" Type="http://schemas.openxmlformats.org/officeDocument/2006/relationships/hyperlink" Target="https://safesupportivelearning.ed.gov/miniseries-supporting-students-social-emotional-behavioral-and-academic-well-being-and-succes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veronica.andersen@iowa.gov"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s://educate.iowa.gov/pk-12/essa/guidance-allocations/stronger-connections-grants" TargetMode="External"/><Relationship Id="rId4" Type="http://schemas.openxmlformats.org/officeDocument/2006/relationships/hyperlink" Target="mailto:isbelia.arzolaarocha@iow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afesupportivelearning.ed.gov/title-iv-part-a-statute#Sec%20410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ecfr.gov/current/title-2/subtitle-A/chapter-II/part-200/subpart-E/subject-group-ECFRea20080eff2ea53/section-200.40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ecfr.gov/current/title-2/subtitle-A/chapter-II/part-200/subpart-E/subject-group-ECFRed1f39f9b3d4e72/section-200.438" TargetMode="External"/><Relationship Id="rId4" Type="http://schemas.openxmlformats.org/officeDocument/2006/relationships/hyperlink" Target="https://www.ecfr.gov/current/title-2/subtitle-A/chapter-II/part-200/subpart-E/subject-group-ECFRea20080eff2ea53/section-200.40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ese.ed.gov/files/2023/10/23-0083.BSCA-FAQs-approved-April-Final-Updated-October-2023.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ecfr.gov/current/title-2/subtitle-A/chapter-II/part-200/subpart-E/subject-group-ECFRed1f39f9b3d4e72/section-200.438"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1"/>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500"/>
              <a:buFont typeface="Arial"/>
              <a:buNone/>
            </a:pPr>
            <a:r>
              <a:rPr lang="en-US"/>
              <a:t>Stronger Connections Grant</a:t>
            </a:r>
            <a:endParaRPr/>
          </a:p>
        </p:txBody>
      </p:sp>
      <p:sp>
        <p:nvSpPr>
          <p:cNvPr id="40" name="Google Shape;40;p1"/>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a:t>Creating Safer and Healthier Learning</a:t>
            </a:r>
            <a:endParaRPr/>
          </a:p>
          <a:p>
            <a:pPr marL="0" lvl="0" indent="0" algn="ctr" rtl="0">
              <a:lnSpc>
                <a:spcPct val="90000"/>
              </a:lnSpc>
              <a:spcBef>
                <a:spcPts val="750"/>
              </a:spcBef>
              <a:spcAft>
                <a:spcPts val="0"/>
              </a:spcAft>
              <a:buClr>
                <a:schemeClr val="lt1"/>
              </a:buClr>
              <a:buSzPts val="2400"/>
              <a:buNone/>
            </a:pPr>
            <a:r>
              <a:rPr lang="en-US"/>
              <a:t>Environments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0"/>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Allowable Activities Resources</a:t>
            </a:r>
            <a:endParaRPr/>
          </a:p>
        </p:txBody>
      </p:sp>
      <p:sp>
        <p:nvSpPr>
          <p:cNvPr id="94" name="Google Shape;94;p10"/>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b="1"/>
              <a:t>SCG Allowability Resources</a:t>
            </a:r>
            <a:r>
              <a:rPr lang="en-US"/>
              <a:t>:</a:t>
            </a: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r>
              <a:rPr lang="en-US"/>
              <a:t>		• </a:t>
            </a:r>
            <a:r>
              <a:rPr lang="en-US" u="sng">
                <a:solidFill>
                  <a:schemeClr val="hlink"/>
                </a:solidFill>
                <a:hlinkClick r:id="rId3"/>
              </a:rPr>
              <a:t>Stronger Connections Grant Webpage</a:t>
            </a: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r>
              <a:rPr lang="en-US"/>
              <a:t>		• </a:t>
            </a:r>
            <a:r>
              <a:rPr lang="en-US" u="sng">
                <a:solidFill>
                  <a:schemeClr val="hlink"/>
                </a:solidFill>
                <a:hlinkClick r:id="rId4"/>
              </a:rPr>
              <a:t>Stronger Connections Grant Program Frequently Asked Questions</a:t>
            </a:r>
            <a:endParaRPr/>
          </a:p>
          <a:p>
            <a:pPr marL="0" lvl="0" indent="0" algn="l" rtl="0">
              <a:lnSpc>
                <a:spcPct val="90000"/>
              </a:lnSpc>
              <a:spcBef>
                <a:spcPts val="750"/>
              </a:spcBef>
              <a:spcAft>
                <a:spcPts val="0"/>
              </a:spcAft>
              <a:buClr>
                <a:schemeClr val="dk1"/>
              </a:buClr>
              <a:buSzPts val="2100"/>
              <a:buNone/>
            </a:pPr>
            <a:r>
              <a:rPr lang="en-US"/>
              <a:t>			Allowable Expenditures- pg. 14 - 29</a:t>
            </a:r>
            <a:endParaRPr/>
          </a:p>
          <a:p>
            <a:pPr marL="0" lvl="0" indent="0" algn="l" rtl="0">
              <a:lnSpc>
                <a:spcPct val="90000"/>
              </a:lnSpc>
              <a:spcBef>
                <a:spcPts val="750"/>
              </a:spcBef>
              <a:spcAft>
                <a:spcPts val="0"/>
              </a:spcAft>
              <a:buClr>
                <a:schemeClr val="dk1"/>
              </a:buClr>
              <a:buSzPts val="2100"/>
              <a:buNone/>
            </a:pPr>
            <a:r>
              <a:rPr lang="en-US"/>
              <a:t>			Prohibited Use of Funds - pg. 30</a:t>
            </a:r>
            <a:endParaRPr/>
          </a:p>
          <a:p>
            <a:pPr marL="0" lvl="0" indent="0" algn="l" rtl="0">
              <a:lnSpc>
                <a:spcPct val="90000"/>
              </a:lnSpc>
              <a:spcBef>
                <a:spcPts val="750"/>
              </a:spcBef>
              <a:spcAft>
                <a:spcPts val="0"/>
              </a:spcAft>
              <a:buClr>
                <a:schemeClr val="dk1"/>
              </a:buClr>
              <a:buSzPts val="2100"/>
              <a:buNone/>
            </a:pPr>
            <a:r>
              <a:rPr lang="en-US"/>
              <a:t>			Equitable Services - pg. 31-32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1"/>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Equitable Services</a:t>
            </a:r>
            <a:endParaRPr/>
          </a:p>
        </p:txBody>
      </p:sp>
      <p:sp>
        <p:nvSpPr>
          <p:cNvPr id="100" name="Google Shape;100;p11"/>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00000"/>
              <a:buNone/>
            </a:pPr>
            <a:r>
              <a:rPr lang="en-US" b="1"/>
              <a:t>Must an LEA receiving Stronger Connections Grant funds provide for the</a:t>
            </a:r>
            <a:endParaRPr/>
          </a:p>
          <a:p>
            <a:pPr marL="0" lvl="0" indent="0" algn="l" rtl="0">
              <a:lnSpc>
                <a:spcPct val="90000"/>
              </a:lnSpc>
              <a:spcBef>
                <a:spcPts val="750"/>
              </a:spcBef>
              <a:spcAft>
                <a:spcPts val="0"/>
              </a:spcAft>
              <a:buClr>
                <a:schemeClr val="dk1"/>
              </a:buClr>
              <a:buSzPct val="100000"/>
              <a:buNone/>
            </a:pPr>
            <a:r>
              <a:rPr lang="en-US" b="1"/>
              <a:t>equitable participation of non public school children and educators?</a:t>
            </a:r>
            <a:endParaRPr/>
          </a:p>
          <a:p>
            <a:pPr marL="0" lvl="0" indent="0" algn="l" rtl="0">
              <a:lnSpc>
                <a:spcPct val="90000"/>
              </a:lnSpc>
              <a:spcBef>
                <a:spcPts val="750"/>
              </a:spcBef>
              <a:spcAft>
                <a:spcPts val="0"/>
              </a:spcAft>
              <a:buClr>
                <a:schemeClr val="dk1"/>
              </a:buClr>
              <a:buSzPct val="100000"/>
              <a:buNone/>
            </a:pPr>
            <a:endParaRPr/>
          </a:p>
          <a:p>
            <a:pPr marL="0" lvl="0" indent="0" algn="l" rtl="0">
              <a:lnSpc>
                <a:spcPct val="90000"/>
              </a:lnSpc>
              <a:spcBef>
                <a:spcPts val="750"/>
              </a:spcBef>
              <a:spcAft>
                <a:spcPts val="0"/>
              </a:spcAft>
              <a:buClr>
                <a:schemeClr val="dk1"/>
              </a:buClr>
              <a:buSzPct val="100000"/>
              <a:buNone/>
            </a:pPr>
            <a:r>
              <a:rPr lang="en-US"/>
              <a:t>Yes. Because this funding was provided through Title IV, Part A, each eligible LEA receiving a</a:t>
            </a:r>
            <a:endParaRPr/>
          </a:p>
          <a:p>
            <a:pPr marL="0" lvl="0" indent="0" algn="l" rtl="0">
              <a:lnSpc>
                <a:spcPct val="90000"/>
              </a:lnSpc>
              <a:spcBef>
                <a:spcPts val="750"/>
              </a:spcBef>
              <a:spcAft>
                <a:spcPts val="0"/>
              </a:spcAft>
              <a:buClr>
                <a:schemeClr val="dk1"/>
              </a:buClr>
              <a:buSzPct val="100000"/>
              <a:buNone/>
            </a:pPr>
            <a:r>
              <a:rPr lang="en-US"/>
              <a:t>Stronger Connections subgrant must, after timely and meaningful consultation with appropriate</a:t>
            </a:r>
            <a:endParaRPr/>
          </a:p>
          <a:p>
            <a:pPr marL="0" lvl="0" indent="0" algn="l" rtl="0">
              <a:lnSpc>
                <a:spcPct val="90000"/>
              </a:lnSpc>
              <a:spcBef>
                <a:spcPts val="750"/>
              </a:spcBef>
              <a:spcAft>
                <a:spcPts val="0"/>
              </a:spcAft>
              <a:buClr>
                <a:schemeClr val="dk1"/>
              </a:buClr>
              <a:buSzPct val="100000"/>
              <a:buNone/>
            </a:pPr>
            <a:r>
              <a:rPr lang="en-US"/>
              <a:t>private school officials, provide eligible non public school students and educators services and other benefits that are equitable in comparison to services and other benefits provided with Stronger Connections funds to public school students and educators. (ESEA section 8501(a)(1), (3)(A)).</a:t>
            </a:r>
            <a:endParaRPr/>
          </a:p>
          <a:p>
            <a:pPr marL="0" lvl="0" indent="0" algn="l" rtl="0">
              <a:lnSpc>
                <a:spcPct val="90000"/>
              </a:lnSpc>
              <a:spcBef>
                <a:spcPts val="750"/>
              </a:spcBef>
              <a:spcAft>
                <a:spcPts val="0"/>
              </a:spcAft>
              <a:buClr>
                <a:schemeClr val="dk1"/>
              </a:buClr>
              <a:buSzPct val="100000"/>
              <a:buNone/>
            </a:pPr>
            <a:endParaRPr/>
          </a:p>
          <a:p>
            <a:pPr marL="0" lvl="0" indent="0" algn="l" rtl="0">
              <a:lnSpc>
                <a:spcPct val="90000"/>
              </a:lnSpc>
              <a:spcBef>
                <a:spcPts val="750"/>
              </a:spcBef>
              <a:spcAft>
                <a:spcPts val="0"/>
              </a:spcAft>
              <a:buClr>
                <a:schemeClr val="dk1"/>
              </a:buClr>
              <a:buSzPct val="100000"/>
              <a:buNone/>
            </a:pPr>
            <a:r>
              <a:rPr lang="en-US"/>
              <a:t>After timely and meaningful consultation, an LEA makes the final decisions with respect to the</a:t>
            </a:r>
            <a:endParaRPr/>
          </a:p>
          <a:p>
            <a:pPr marL="0" lvl="0" indent="0" algn="l" rtl="0">
              <a:lnSpc>
                <a:spcPct val="90000"/>
              </a:lnSpc>
              <a:spcBef>
                <a:spcPts val="750"/>
              </a:spcBef>
              <a:spcAft>
                <a:spcPts val="0"/>
              </a:spcAft>
              <a:buClr>
                <a:schemeClr val="dk1"/>
              </a:buClr>
              <a:buSzPct val="100000"/>
              <a:buNone/>
            </a:pPr>
            <a:r>
              <a:rPr lang="en-US"/>
              <a:t>services it will provide to eligible non public school students and educators (34 C.F.R. § 299.7(b)(3)).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2"/>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Equitable Services Determinations</a:t>
            </a:r>
            <a:endParaRPr/>
          </a:p>
        </p:txBody>
      </p:sp>
      <p:sp>
        <p:nvSpPr>
          <p:cNvPr id="106" name="Google Shape;106;p12"/>
          <p:cNvSpPr txBox="1">
            <a:spLocks noGrp="1"/>
          </p:cNvSpPr>
          <p:nvPr>
            <p:ph type="body" idx="1"/>
          </p:nvPr>
        </p:nvSpPr>
        <p:spPr>
          <a:xfrm>
            <a:off x="426315" y="1064030"/>
            <a:ext cx="11269691" cy="536170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b="1"/>
              <a:t>How does an LEA determine the amount of funds for equitable services to</a:t>
            </a:r>
            <a:endParaRPr/>
          </a:p>
          <a:p>
            <a:pPr marL="0" lvl="0" indent="0" algn="l" rtl="0">
              <a:lnSpc>
                <a:spcPct val="90000"/>
              </a:lnSpc>
              <a:spcBef>
                <a:spcPts val="750"/>
              </a:spcBef>
              <a:spcAft>
                <a:spcPts val="0"/>
              </a:spcAft>
              <a:buClr>
                <a:schemeClr val="dk1"/>
              </a:buClr>
              <a:buSzPct val="100000"/>
              <a:buNone/>
            </a:pPr>
            <a:r>
              <a:rPr lang="en-US" b="1"/>
              <a:t>resident students attending non public schools and educators in its subgrant?</a:t>
            </a:r>
            <a:endParaRPr/>
          </a:p>
          <a:p>
            <a:pPr marL="0" lvl="0" indent="0" algn="l" rtl="0">
              <a:lnSpc>
                <a:spcPct val="90000"/>
              </a:lnSpc>
              <a:spcBef>
                <a:spcPts val="750"/>
              </a:spcBef>
              <a:spcAft>
                <a:spcPts val="0"/>
              </a:spcAft>
              <a:buClr>
                <a:schemeClr val="dk1"/>
              </a:buClr>
              <a:buSzPct val="100000"/>
              <a:buNone/>
            </a:pPr>
            <a:endParaRPr b="1"/>
          </a:p>
          <a:p>
            <a:pPr marL="0" lvl="0" indent="0" algn="l" rtl="0">
              <a:lnSpc>
                <a:spcPct val="90000"/>
              </a:lnSpc>
              <a:spcBef>
                <a:spcPts val="750"/>
              </a:spcBef>
              <a:spcAft>
                <a:spcPts val="0"/>
              </a:spcAft>
              <a:buClr>
                <a:schemeClr val="dk1"/>
              </a:buClr>
              <a:buSzPct val="100000"/>
              <a:buNone/>
            </a:pPr>
            <a:r>
              <a:rPr lang="en-US"/>
              <a:t>Section 8501(a)(4) of the ESEA requires an LEA to ensure that its expenditures for equitable</a:t>
            </a:r>
            <a:endParaRPr/>
          </a:p>
          <a:p>
            <a:pPr marL="0" lvl="0" indent="0" algn="l" rtl="0">
              <a:lnSpc>
                <a:spcPct val="90000"/>
              </a:lnSpc>
              <a:spcBef>
                <a:spcPts val="750"/>
              </a:spcBef>
              <a:spcAft>
                <a:spcPts val="0"/>
              </a:spcAft>
              <a:buClr>
                <a:schemeClr val="dk1"/>
              </a:buClr>
              <a:buSzPct val="100000"/>
              <a:buNone/>
            </a:pPr>
            <a:r>
              <a:rPr lang="en-US"/>
              <a:t>services for eligible non public school students and educators under covered ESEA programs are</a:t>
            </a:r>
            <a:endParaRPr/>
          </a:p>
          <a:p>
            <a:pPr marL="0" lvl="0" indent="0" algn="l" rtl="0">
              <a:lnSpc>
                <a:spcPct val="90000"/>
              </a:lnSpc>
              <a:spcBef>
                <a:spcPts val="750"/>
              </a:spcBef>
              <a:spcAft>
                <a:spcPts val="0"/>
              </a:spcAft>
              <a:buClr>
                <a:schemeClr val="dk1"/>
              </a:buClr>
              <a:buSzPct val="100000"/>
              <a:buNone/>
            </a:pPr>
            <a:r>
              <a:rPr lang="en-US"/>
              <a:t>equal on a per-pupil basis to the expenditures for participating public school students and</a:t>
            </a:r>
            <a:endParaRPr/>
          </a:p>
          <a:p>
            <a:pPr marL="0" lvl="0" indent="0" algn="l" rtl="0">
              <a:lnSpc>
                <a:spcPct val="90000"/>
              </a:lnSpc>
              <a:spcBef>
                <a:spcPts val="750"/>
              </a:spcBef>
              <a:spcAft>
                <a:spcPts val="0"/>
              </a:spcAft>
              <a:buClr>
                <a:schemeClr val="dk1"/>
              </a:buClr>
              <a:buSzPct val="100000"/>
              <a:buNone/>
            </a:pPr>
            <a:r>
              <a:rPr lang="en-US"/>
              <a:t>educators, taking into account the number and needs of the eligible non public school students and</a:t>
            </a:r>
            <a:endParaRPr/>
          </a:p>
          <a:p>
            <a:pPr marL="0" lvl="0" indent="0" algn="l" rtl="0">
              <a:lnSpc>
                <a:spcPct val="90000"/>
              </a:lnSpc>
              <a:spcBef>
                <a:spcPts val="750"/>
              </a:spcBef>
              <a:spcAft>
                <a:spcPts val="0"/>
              </a:spcAft>
              <a:buClr>
                <a:schemeClr val="dk1"/>
              </a:buClr>
              <a:buSzPct val="100000"/>
              <a:buNone/>
            </a:pPr>
            <a:r>
              <a:rPr lang="en-US"/>
              <a:t>educators.</a:t>
            </a:r>
            <a:endParaRPr/>
          </a:p>
          <a:p>
            <a:pPr marL="0" lvl="0" indent="0" algn="l" rtl="0">
              <a:lnSpc>
                <a:spcPct val="90000"/>
              </a:lnSpc>
              <a:spcBef>
                <a:spcPts val="750"/>
              </a:spcBef>
              <a:spcAft>
                <a:spcPts val="0"/>
              </a:spcAft>
              <a:buClr>
                <a:schemeClr val="dk1"/>
              </a:buClr>
              <a:buSzPct val="100000"/>
              <a:buNone/>
            </a:pPr>
            <a:endParaRPr/>
          </a:p>
          <a:p>
            <a:pPr marL="0" lvl="0" indent="0" algn="l" rtl="0">
              <a:lnSpc>
                <a:spcPct val="90000"/>
              </a:lnSpc>
              <a:spcBef>
                <a:spcPts val="750"/>
              </a:spcBef>
              <a:spcAft>
                <a:spcPts val="0"/>
              </a:spcAft>
              <a:buClr>
                <a:schemeClr val="dk1"/>
              </a:buClr>
              <a:buSzPct val="100000"/>
              <a:buNone/>
            </a:pPr>
            <a:r>
              <a:rPr lang="en-US"/>
              <a:t>After timely and meaningful consultation with appropriate non public school officials, an LEA could</a:t>
            </a:r>
            <a:endParaRPr/>
          </a:p>
          <a:p>
            <a:pPr marL="0" lvl="0" indent="0" algn="l" rtl="0">
              <a:lnSpc>
                <a:spcPct val="90000"/>
              </a:lnSpc>
              <a:spcBef>
                <a:spcPts val="750"/>
              </a:spcBef>
              <a:spcAft>
                <a:spcPts val="0"/>
              </a:spcAft>
              <a:buClr>
                <a:schemeClr val="dk1"/>
              </a:buClr>
              <a:buSzPct val="100000"/>
              <a:buNone/>
            </a:pPr>
            <a:r>
              <a:rPr lang="en-US"/>
              <a:t>choose to calculate equal expenditures strictly on the basis of the relative enrollments of public and</a:t>
            </a:r>
            <a:endParaRPr/>
          </a:p>
          <a:p>
            <a:pPr marL="0" lvl="0" indent="0" algn="l" rtl="0">
              <a:lnSpc>
                <a:spcPct val="90000"/>
              </a:lnSpc>
              <a:spcBef>
                <a:spcPts val="750"/>
              </a:spcBef>
              <a:spcAft>
                <a:spcPts val="0"/>
              </a:spcAft>
              <a:buClr>
                <a:schemeClr val="dk1"/>
              </a:buClr>
              <a:buSzPct val="100000"/>
              <a:buNone/>
            </a:pPr>
            <a:r>
              <a:rPr lang="en-US"/>
              <a:t>private schools in the LEA on the assumption that these numbers accurately reflect the relative</a:t>
            </a:r>
            <a:endParaRPr/>
          </a:p>
          <a:p>
            <a:pPr marL="0" lvl="0" indent="0" algn="l" rtl="0">
              <a:lnSpc>
                <a:spcPct val="90000"/>
              </a:lnSpc>
              <a:spcBef>
                <a:spcPts val="750"/>
              </a:spcBef>
              <a:spcAft>
                <a:spcPts val="0"/>
              </a:spcAft>
              <a:buClr>
                <a:schemeClr val="dk1"/>
              </a:buClr>
              <a:buSzPct val="100000"/>
              <a:buNone/>
            </a:pPr>
            <a:r>
              <a:rPr lang="en-US"/>
              <a:t>needs of children and educators in public and non public schools.</a:t>
            </a:r>
            <a:endParaRPr/>
          </a:p>
          <a:p>
            <a:pPr marL="0" lvl="0" indent="0" algn="l" rtl="0">
              <a:lnSpc>
                <a:spcPct val="90000"/>
              </a:lnSpc>
              <a:spcBef>
                <a:spcPts val="750"/>
              </a:spcBef>
              <a:spcAft>
                <a:spcPts val="0"/>
              </a:spcAft>
              <a:buClr>
                <a:schemeClr val="dk1"/>
              </a:buClr>
              <a:buSzPct val="100000"/>
              <a:buNone/>
            </a:pPr>
            <a:endParaRPr/>
          </a:p>
          <a:p>
            <a:pPr marL="0" lvl="0" indent="0" algn="l" rtl="0">
              <a:lnSpc>
                <a:spcPct val="90000"/>
              </a:lnSpc>
              <a:spcBef>
                <a:spcPts val="750"/>
              </a:spcBef>
              <a:spcAft>
                <a:spcPts val="0"/>
              </a:spcAft>
              <a:buClr>
                <a:schemeClr val="dk1"/>
              </a:buClr>
              <a:buSzPct val="100000"/>
              <a:buNone/>
            </a:pPr>
            <a:r>
              <a:rPr lang="en-US"/>
              <a:t>Alternatively, an LEA could choose to use other factors relating to the needs of public and non public</a:t>
            </a:r>
            <a:endParaRPr/>
          </a:p>
          <a:p>
            <a:pPr marL="0" lvl="0" indent="0" algn="l" rtl="0">
              <a:lnSpc>
                <a:spcPct val="90000"/>
              </a:lnSpc>
              <a:spcBef>
                <a:spcPts val="750"/>
              </a:spcBef>
              <a:spcAft>
                <a:spcPts val="0"/>
              </a:spcAft>
              <a:buClr>
                <a:schemeClr val="dk1"/>
              </a:buClr>
              <a:buSzPct val="100000"/>
              <a:buNone/>
            </a:pPr>
            <a:r>
              <a:rPr lang="en-US"/>
              <a:t>school children and not base its equal expenditures only on relative enrollments. For example, if an</a:t>
            </a:r>
            <a:endParaRPr/>
          </a:p>
          <a:p>
            <a:pPr marL="0" lvl="0" indent="0" algn="l" rtl="0">
              <a:lnSpc>
                <a:spcPct val="90000"/>
              </a:lnSpc>
              <a:spcBef>
                <a:spcPts val="750"/>
              </a:spcBef>
              <a:spcAft>
                <a:spcPts val="0"/>
              </a:spcAft>
              <a:buClr>
                <a:schemeClr val="dk1"/>
              </a:buClr>
              <a:buSzPct val="100000"/>
              <a:buNone/>
            </a:pPr>
            <a:r>
              <a:rPr lang="en-US"/>
              <a:t>LEA targets services to a specific group of schools such as those that experienced a violent event,</a:t>
            </a:r>
            <a:endParaRPr/>
          </a:p>
          <a:p>
            <a:pPr marL="0" lvl="0" indent="0" algn="l" rtl="0">
              <a:lnSpc>
                <a:spcPct val="90000"/>
              </a:lnSpc>
              <a:spcBef>
                <a:spcPts val="750"/>
              </a:spcBef>
              <a:spcAft>
                <a:spcPts val="0"/>
              </a:spcAft>
              <a:buClr>
                <a:schemeClr val="dk1"/>
              </a:buClr>
              <a:buSzPct val="100000"/>
              <a:buNone/>
            </a:pPr>
            <a:r>
              <a:rPr lang="en-US"/>
              <a:t>then the LEA would determine expenditures for equitable services consistent with that targeting.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3"/>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Next Steps in IowaGrants.gov</a:t>
            </a:r>
            <a:endParaRPr/>
          </a:p>
        </p:txBody>
      </p:sp>
      <p:sp>
        <p:nvSpPr>
          <p:cNvPr id="112" name="Google Shape;112;p13"/>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b="1" u="sng">
                <a:solidFill>
                  <a:schemeClr val="hlink"/>
                </a:solidFill>
                <a:hlinkClick r:id="rId3"/>
              </a:rPr>
              <a:t>IowaGrants.gov</a:t>
            </a:r>
            <a:endParaRPr b="1"/>
          </a:p>
          <a:p>
            <a:pPr marL="0" lvl="0" indent="0" algn="l" rtl="0">
              <a:lnSpc>
                <a:spcPct val="90000"/>
              </a:lnSpc>
              <a:spcBef>
                <a:spcPts val="750"/>
              </a:spcBef>
              <a:spcAft>
                <a:spcPts val="0"/>
              </a:spcAft>
              <a:buClr>
                <a:schemeClr val="dk1"/>
              </a:buClr>
              <a:buSzPts val="2100"/>
              <a:buNone/>
            </a:pPr>
            <a:endParaRPr b="1"/>
          </a:p>
          <a:p>
            <a:pPr marL="0" lvl="0" indent="0" algn="l" rtl="0">
              <a:lnSpc>
                <a:spcPct val="90000"/>
              </a:lnSpc>
              <a:spcBef>
                <a:spcPts val="750"/>
              </a:spcBef>
              <a:spcAft>
                <a:spcPts val="0"/>
              </a:spcAft>
              <a:buClr>
                <a:schemeClr val="dk1"/>
              </a:buClr>
              <a:buSzPts val="2100"/>
              <a:buNone/>
            </a:pPr>
            <a:r>
              <a:rPr lang="en-US"/>
              <a:t>	➔ </a:t>
            </a:r>
            <a:r>
              <a:rPr lang="en-US" b="1"/>
              <a:t>Submit Reimbursement Claims Quarterly</a:t>
            </a:r>
            <a:endParaRPr/>
          </a:p>
          <a:p>
            <a:pPr marL="0" lvl="0" indent="0" algn="l" rtl="0">
              <a:lnSpc>
                <a:spcPct val="90000"/>
              </a:lnSpc>
              <a:spcBef>
                <a:spcPts val="750"/>
              </a:spcBef>
              <a:spcAft>
                <a:spcPts val="0"/>
              </a:spcAft>
              <a:buClr>
                <a:schemeClr val="dk1"/>
              </a:buClr>
              <a:buSzPts val="2100"/>
              <a:buNone/>
            </a:pPr>
            <a:r>
              <a:rPr lang="en-US"/>
              <a:t>		Upload expenditure ledger</a:t>
            </a:r>
            <a:endParaRPr/>
          </a:p>
          <a:p>
            <a:pPr marL="0" lvl="0" indent="0" algn="l" rtl="0">
              <a:lnSpc>
                <a:spcPct val="90000"/>
              </a:lnSpc>
              <a:spcBef>
                <a:spcPts val="750"/>
              </a:spcBef>
              <a:spcAft>
                <a:spcPts val="0"/>
              </a:spcAft>
              <a:buClr>
                <a:schemeClr val="dk1"/>
              </a:buClr>
              <a:buSzPts val="2100"/>
              <a:buNone/>
            </a:pPr>
            <a:r>
              <a:rPr lang="en-US"/>
              <a:t>	➔ </a:t>
            </a:r>
            <a:r>
              <a:rPr lang="en-US" b="1"/>
              <a:t>Annually Complete Status Reports</a:t>
            </a:r>
            <a:endParaRPr/>
          </a:p>
          <a:p>
            <a:pPr marL="0" lvl="0" indent="0" algn="l" rtl="0">
              <a:lnSpc>
                <a:spcPct val="90000"/>
              </a:lnSpc>
              <a:spcBef>
                <a:spcPts val="750"/>
              </a:spcBef>
              <a:spcAft>
                <a:spcPts val="0"/>
              </a:spcAft>
              <a:buClr>
                <a:schemeClr val="dk1"/>
              </a:buClr>
              <a:buSzPts val="2100"/>
              <a:buNone/>
            </a:pPr>
            <a:r>
              <a:rPr lang="en-US"/>
              <a:t>		Report status and progress with Action Plan Implementation</a:t>
            </a:r>
            <a:endParaRPr/>
          </a:p>
          <a:p>
            <a:pPr marL="0" lvl="0" indent="0" algn="l" rtl="0">
              <a:lnSpc>
                <a:spcPct val="90000"/>
              </a:lnSpc>
              <a:spcBef>
                <a:spcPts val="750"/>
              </a:spcBef>
              <a:spcAft>
                <a:spcPts val="0"/>
              </a:spcAft>
              <a:buClr>
                <a:schemeClr val="dk1"/>
              </a:buClr>
              <a:buSzPts val="2100"/>
              <a:buNone/>
            </a:pPr>
            <a:r>
              <a:rPr lang="en-US"/>
              <a:t>	➔ </a:t>
            </a:r>
            <a:r>
              <a:rPr lang="en-US" b="1"/>
              <a:t>Annually Evaluate Effectiveness of Action Plan</a:t>
            </a:r>
            <a:endParaRPr/>
          </a:p>
          <a:p>
            <a:pPr marL="914400" lvl="0" indent="0" algn="l" rtl="0">
              <a:lnSpc>
                <a:spcPct val="90000"/>
              </a:lnSpc>
              <a:spcBef>
                <a:spcPts val="750"/>
              </a:spcBef>
              <a:spcAft>
                <a:spcPts val="0"/>
              </a:spcAft>
              <a:buClr>
                <a:schemeClr val="dk1"/>
              </a:buClr>
              <a:buSzPts val="2100"/>
              <a:buNone/>
            </a:pPr>
            <a:r>
              <a:rPr lang="en-US"/>
              <a:t>Upload evaluation data with annual status report and describe progress with 		grant goals based on the data provided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4"/>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Annual Status Reports</a:t>
            </a:r>
            <a:endParaRPr/>
          </a:p>
        </p:txBody>
      </p:sp>
      <p:sp>
        <p:nvSpPr>
          <p:cNvPr id="118" name="Google Shape;118;p14"/>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b="1"/>
              <a:t>Annual Status Reports Due: 9/30</a:t>
            </a:r>
            <a:endParaRPr/>
          </a:p>
          <a:p>
            <a:pPr marL="0" lvl="0" indent="0" algn="l" rtl="0">
              <a:lnSpc>
                <a:spcPct val="90000"/>
              </a:lnSpc>
              <a:spcBef>
                <a:spcPts val="750"/>
              </a:spcBef>
              <a:spcAft>
                <a:spcPts val="0"/>
              </a:spcAft>
              <a:buClr>
                <a:schemeClr val="dk1"/>
              </a:buClr>
              <a:buSzPts val="2100"/>
              <a:buNone/>
            </a:pPr>
            <a:r>
              <a:rPr lang="en-US"/>
              <a:t>Grantees will report progress with action plan and evaluate effectiveness of proposed</a:t>
            </a:r>
            <a:endParaRPr/>
          </a:p>
          <a:p>
            <a:pPr marL="0" lvl="0" indent="0" algn="l" rtl="0">
              <a:lnSpc>
                <a:spcPct val="90000"/>
              </a:lnSpc>
              <a:spcBef>
                <a:spcPts val="750"/>
              </a:spcBef>
              <a:spcAft>
                <a:spcPts val="0"/>
              </a:spcAft>
              <a:buClr>
                <a:schemeClr val="dk1"/>
              </a:buClr>
              <a:buSzPts val="2100"/>
              <a:buNone/>
            </a:pPr>
            <a:r>
              <a:rPr lang="en-US"/>
              <a:t>action plan for the fiscal year annually on September 30 through 2026.</a:t>
            </a:r>
            <a:endParaRPr/>
          </a:p>
          <a:p>
            <a:pPr marL="0" lvl="0" indent="0" algn="l" rtl="0">
              <a:lnSpc>
                <a:spcPct val="90000"/>
              </a:lnSpc>
              <a:spcBef>
                <a:spcPts val="750"/>
              </a:spcBef>
              <a:spcAft>
                <a:spcPts val="0"/>
              </a:spcAft>
              <a:buClr>
                <a:schemeClr val="dk1"/>
              </a:buClr>
              <a:buSzPts val="2100"/>
              <a:buNone/>
            </a:pPr>
            <a:endParaRPr b="1"/>
          </a:p>
          <a:p>
            <a:pPr marL="0" lvl="0" indent="0" algn="l" rtl="0">
              <a:lnSpc>
                <a:spcPct val="90000"/>
              </a:lnSpc>
              <a:spcBef>
                <a:spcPts val="750"/>
              </a:spcBef>
              <a:spcAft>
                <a:spcPts val="0"/>
              </a:spcAft>
              <a:buClr>
                <a:schemeClr val="dk1"/>
              </a:buClr>
              <a:buSzPts val="2100"/>
              <a:buNone/>
            </a:pPr>
            <a:r>
              <a:rPr lang="en-US" b="1"/>
              <a:t>	Status Reports Must Include</a:t>
            </a:r>
            <a:r>
              <a:rPr lang="en-US"/>
              <a:t>:</a:t>
            </a:r>
            <a:endParaRPr/>
          </a:p>
          <a:p>
            <a:pPr marL="0" lvl="0" indent="0" algn="l" rtl="0">
              <a:lnSpc>
                <a:spcPct val="90000"/>
              </a:lnSpc>
              <a:spcBef>
                <a:spcPts val="750"/>
              </a:spcBef>
              <a:spcAft>
                <a:spcPts val="0"/>
              </a:spcAft>
              <a:buClr>
                <a:schemeClr val="dk1"/>
              </a:buClr>
              <a:buSzPts val="2100"/>
              <a:buNone/>
            </a:pPr>
            <a:r>
              <a:rPr lang="en-US"/>
              <a:t>		• Program Action Plan Implementation Steps and Status Updates (all 3 areas)</a:t>
            </a:r>
            <a:endParaRPr/>
          </a:p>
          <a:p>
            <a:pPr marL="1371600" lvl="0" indent="0" algn="l" rtl="0">
              <a:lnSpc>
                <a:spcPct val="90000"/>
              </a:lnSpc>
              <a:spcBef>
                <a:spcPts val="750"/>
              </a:spcBef>
              <a:spcAft>
                <a:spcPts val="0"/>
              </a:spcAft>
              <a:buClr>
                <a:schemeClr val="dk1"/>
              </a:buClr>
              <a:buSzPts val="2100"/>
              <a:buNone/>
            </a:pPr>
            <a:r>
              <a:rPr lang="en-US" sz="1800"/>
              <a:t>Any changes to the action plan must be noted here and must meet allowability requirements for the Stronger Connections Grant</a:t>
            </a:r>
            <a:endParaRPr/>
          </a:p>
          <a:p>
            <a:pPr marL="0" lvl="0" indent="0" algn="l" rtl="0">
              <a:lnSpc>
                <a:spcPct val="90000"/>
              </a:lnSpc>
              <a:spcBef>
                <a:spcPts val="750"/>
              </a:spcBef>
              <a:spcAft>
                <a:spcPts val="0"/>
              </a:spcAft>
              <a:buClr>
                <a:schemeClr val="dk1"/>
              </a:buClr>
              <a:buSzPts val="2100"/>
              <a:buNone/>
            </a:pPr>
            <a:r>
              <a:rPr lang="en-US"/>
              <a:t>		• Annual Action Plan Evaluation Data Uploaded</a:t>
            </a:r>
            <a:endParaRPr/>
          </a:p>
          <a:p>
            <a:pPr marL="0" lvl="0" indent="0" algn="l" rtl="0">
              <a:lnSpc>
                <a:spcPct val="90000"/>
              </a:lnSpc>
              <a:spcBef>
                <a:spcPts val="750"/>
              </a:spcBef>
              <a:spcAft>
                <a:spcPts val="0"/>
              </a:spcAft>
              <a:buClr>
                <a:schemeClr val="dk1"/>
              </a:buClr>
              <a:buSzPts val="2100"/>
              <a:buNone/>
            </a:pPr>
            <a:r>
              <a:rPr lang="en-US"/>
              <a:t>		• Year End Action Plan Impact Analysis- based on evaluation data results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Annual Status Report- Access, Edit and Submit</a:t>
            </a:r>
            <a:endParaRPr/>
          </a:p>
        </p:txBody>
      </p:sp>
      <p:sp>
        <p:nvSpPr>
          <p:cNvPr id="124" name="Google Shape;124;p15"/>
          <p:cNvSpPr txBox="1">
            <a:spLocks noGrp="1"/>
          </p:cNvSpPr>
          <p:nvPr>
            <p:ph type="body" idx="1"/>
          </p:nvPr>
        </p:nvSpPr>
        <p:spPr>
          <a:xfrm>
            <a:off x="154112" y="852754"/>
            <a:ext cx="11835829" cy="592818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sz="1600" b="1"/>
              <a:t>Steps for Completing Annual Status Reports</a:t>
            </a:r>
            <a:endParaRPr/>
          </a:p>
          <a:p>
            <a:pPr marL="0" lvl="0" indent="0" algn="l" rtl="0">
              <a:lnSpc>
                <a:spcPct val="90000"/>
              </a:lnSpc>
              <a:spcBef>
                <a:spcPts val="750"/>
              </a:spcBef>
              <a:spcAft>
                <a:spcPts val="0"/>
              </a:spcAft>
              <a:buClr>
                <a:schemeClr val="dk1"/>
              </a:buClr>
              <a:buSzPts val="1600"/>
              <a:buNone/>
            </a:pPr>
            <a:r>
              <a:rPr lang="en-US" sz="1600"/>
              <a:t>Go to IowaGrants.gov</a:t>
            </a:r>
            <a:endParaRPr/>
          </a:p>
          <a:p>
            <a:pPr marL="0" lvl="0" indent="0" algn="l" rtl="0">
              <a:lnSpc>
                <a:spcPct val="90000"/>
              </a:lnSpc>
              <a:spcBef>
                <a:spcPts val="750"/>
              </a:spcBef>
              <a:spcAft>
                <a:spcPts val="0"/>
              </a:spcAft>
              <a:buClr>
                <a:schemeClr val="dk1"/>
              </a:buClr>
              <a:buSzPts val="1600"/>
              <a:buNone/>
            </a:pPr>
            <a:r>
              <a:rPr lang="en-US" sz="1600"/>
              <a:t>Select</a:t>
            </a:r>
            <a:endParaRPr/>
          </a:p>
          <a:p>
            <a:pPr marL="0" lvl="0" indent="0" algn="l" rtl="0">
              <a:lnSpc>
                <a:spcPct val="90000"/>
              </a:lnSpc>
              <a:spcBef>
                <a:spcPts val="750"/>
              </a:spcBef>
              <a:spcAft>
                <a:spcPts val="0"/>
              </a:spcAft>
              <a:buClr>
                <a:schemeClr val="dk1"/>
              </a:buClr>
              <a:buSzPts val="1600"/>
              <a:buNone/>
            </a:pPr>
            <a:r>
              <a:rPr lang="en-US" sz="1600" b="1"/>
              <a:t>	● Grants</a:t>
            </a:r>
            <a:endParaRPr/>
          </a:p>
          <a:p>
            <a:pPr marL="0" lvl="0" indent="0" algn="l" rtl="0">
              <a:lnSpc>
                <a:spcPct val="90000"/>
              </a:lnSpc>
              <a:spcBef>
                <a:spcPts val="750"/>
              </a:spcBef>
              <a:spcAft>
                <a:spcPts val="0"/>
              </a:spcAft>
              <a:buClr>
                <a:schemeClr val="dk1"/>
              </a:buClr>
              <a:buSzPts val="1600"/>
              <a:buNone/>
            </a:pPr>
            <a:r>
              <a:rPr lang="en-US" sz="1600" b="1"/>
              <a:t>	● Stronger Connections Grant </a:t>
            </a:r>
            <a:r>
              <a:rPr lang="en-US" sz="1600" i="1"/>
              <a:t>(locate in the list of grants and click on)</a:t>
            </a:r>
            <a:endParaRPr/>
          </a:p>
          <a:p>
            <a:pPr marL="0" lvl="0" indent="0" algn="l" rtl="0">
              <a:lnSpc>
                <a:spcPct val="90000"/>
              </a:lnSpc>
              <a:spcBef>
                <a:spcPts val="750"/>
              </a:spcBef>
              <a:spcAft>
                <a:spcPts val="0"/>
              </a:spcAft>
              <a:buClr>
                <a:schemeClr val="dk1"/>
              </a:buClr>
              <a:buSzPts val="1600"/>
              <a:buNone/>
            </a:pPr>
            <a:r>
              <a:rPr lang="en-US" sz="1600" b="1"/>
              <a:t>	● Grant Components</a:t>
            </a:r>
            <a:endParaRPr/>
          </a:p>
          <a:p>
            <a:pPr marL="0" lvl="0" indent="0" algn="l" rtl="0">
              <a:lnSpc>
                <a:spcPct val="90000"/>
              </a:lnSpc>
              <a:spcBef>
                <a:spcPts val="750"/>
              </a:spcBef>
              <a:spcAft>
                <a:spcPts val="0"/>
              </a:spcAft>
              <a:buClr>
                <a:schemeClr val="dk1"/>
              </a:buClr>
              <a:buSzPts val="1600"/>
              <a:buNone/>
            </a:pPr>
            <a:r>
              <a:rPr lang="en-US" sz="1600" b="1"/>
              <a:t>	● Status Reports</a:t>
            </a:r>
            <a:endParaRPr/>
          </a:p>
          <a:p>
            <a:pPr marL="0" lvl="0" indent="0" algn="l" rtl="0">
              <a:lnSpc>
                <a:spcPct val="90000"/>
              </a:lnSpc>
              <a:spcBef>
                <a:spcPts val="750"/>
              </a:spcBef>
              <a:spcAft>
                <a:spcPts val="0"/>
              </a:spcAft>
              <a:buClr>
                <a:schemeClr val="dk1"/>
              </a:buClr>
              <a:buSzPts val="1600"/>
              <a:buNone/>
            </a:pPr>
            <a:r>
              <a:rPr lang="en-US" sz="1600" b="1"/>
              <a:t>		FYXX SCG Annual Status Report, Edit Status Report, District Action Plan</a:t>
            </a:r>
            <a:endParaRPr/>
          </a:p>
          <a:p>
            <a:pPr marL="0" lvl="0" indent="0" algn="l" rtl="0">
              <a:lnSpc>
                <a:spcPct val="90000"/>
              </a:lnSpc>
              <a:spcBef>
                <a:spcPts val="750"/>
              </a:spcBef>
              <a:spcAft>
                <a:spcPts val="0"/>
              </a:spcAft>
              <a:buClr>
                <a:schemeClr val="dk1"/>
              </a:buClr>
              <a:buSzPts val="1600"/>
              <a:buNone/>
            </a:pPr>
            <a:r>
              <a:rPr lang="en-US" sz="1600"/>
              <a:t>		1. Click on </a:t>
            </a:r>
            <a:r>
              <a:rPr lang="en-US" sz="1600" b="1"/>
              <a:t>Edit Form</a:t>
            </a:r>
            <a:endParaRPr/>
          </a:p>
          <a:p>
            <a:pPr marL="1828800" lvl="0" indent="-330200" algn="l" rtl="0">
              <a:lnSpc>
                <a:spcPct val="90000"/>
              </a:lnSpc>
              <a:spcBef>
                <a:spcPts val="750"/>
              </a:spcBef>
              <a:spcAft>
                <a:spcPts val="0"/>
              </a:spcAft>
              <a:buSzPts val="1600"/>
              <a:buChar char="•"/>
            </a:pPr>
            <a:r>
              <a:rPr lang="en-US" sz="1600"/>
              <a:t>Complete status report by </a:t>
            </a:r>
            <a:r>
              <a:rPr lang="en-US" sz="1600" b="1"/>
              <a:t>responding to each question </a:t>
            </a:r>
            <a:r>
              <a:rPr lang="en-US" sz="1600"/>
              <a:t>for all of the components of your action plan with descriptions of your current implementation steps taken and projected plans to proceed. Be sure to include any changes made to your action plan and the reasoning for those changes. </a:t>
            </a:r>
            <a:endParaRPr/>
          </a:p>
          <a:p>
            <a:pPr marL="1828800" lvl="0" indent="-330200" algn="l" rtl="0">
              <a:lnSpc>
                <a:spcPct val="90000"/>
              </a:lnSpc>
              <a:spcBef>
                <a:spcPts val="0"/>
              </a:spcBef>
              <a:spcAft>
                <a:spcPts val="0"/>
              </a:spcAft>
              <a:buSzPts val="1600"/>
              <a:buChar char="•"/>
            </a:pPr>
            <a:r>
              <a:rPr lang="en-US" sz="1600"/>
              <a:t>Then, </a:t>
            </a:r>
            <a:r>
              <a:rPr lang="en-US" sz="1600" b="1"/>
              <a:t>upload Evaluation Data</a:t>
            </a:r>
            <a:r>
              <a:rPr lang="en-US" sz="1600"/>
              <a:t>. For the first annual report data will most likely serve as a baseline for future data comparisons to evaluate progress. </a:t>
            </a:r>
            <a:endParaRPr/>
          </a:p>
          <a:p>
            <a:pPr marL="1828800" lvl="0" indent="-330200" algn="l" rtl="0">
              <a:lnSpc>
                <a:spcPct val="90000"/>
              </a:lnSpc>
              <a:spcBef>
                <a:spcPts val="0"/>
              </a:spcBef>
              <a:spcAft>
                <a:spcPts val="0"/>
              </a:spcAft>
              <a:buSzPts val="1600"/>
              <a:buChar char="•"/>
            </a:pPr>
            <a:r>
              <a:rPr lang="en-US" sz="1600"/>
              <a:t>Lastly, respond to </a:t>
            </a:r>
            <a:r>
              <a:rPr lang="en-US" sz="1600" b="1"/>
              <a:t>Year End Action Plan Impact Analysis</a:t>
            </a:r>
            <a:r>
              <a:rPr lang="en-US" sz="1600"/>
              <a:t>- based on data results what do you hope to achieve and what has been accomplished.</a:t>
            </a:r>
            <a:endParaRPr/>
          </a:p>
          <a:p>
            <a:pPr marL="0" lvl="0" indent="0" algn="l" rtl="0">
              <a:lnSpc>
                <a:spcPct val="90000"/>
              </a:lnSpc>
              <a:spcBef>
                <a:spcPts val="750"/>
              </a:spcBef>
              <a:spcAft>
                <a:spcPts val="0"/>
              </a:spcAft>
              <a:buClr>
                <a:schemeClr val="dk1"/>
              </a:buClr>
              <a:buSzPts val="1600"/>
              <a:buNone/>
            </a:pPr>
            <a:r>
              <a:rPr lang="en-US" sz="1600"/>
              <a:t>		2. Click on </a:t>
            </a:r>
            <a:r>
              <a:rPr lang="en-US" sz="1600" b="1"/>
              <a:t>Save Form</a:t>
            </a:r>
            <a:endParaRPr/>
          </a:p>
          <a:p>
            <a:pPr marL="0" lvl="0" indent="0" algn="l" rtl="0">
              <a:lnSpc>
                <a:spcPct val="90000"/>
              </a:lnSpc>
              <a:spcBef>
                <a:spcPts val="750"/>
              </a:spcBef>
              <a:spcAft>
                <a:spcPts val="0"/>
              </a:spcAft>
              <a:buClr>
                <a:schemeClr val="dk1"/>
              </a:buClr>
              <a:buSzPts val="1600"/>
              <a:buNone/>
            </a:pPr>
            <a:r>
              <a:rPr lang="en-US" sz="1600"/>
              <a:t>		3. Review and if correct, click on </a:t>
            </a:r>
            <a:r>
              <a:rPr lang="en-US" sz="1600" b="1"/>
              <a:t>Mark as Complete</a:t>
            </a:r>
            <a:endParaRPr/>
          </a:p>
          <a:p>
            <a:pPr marL="0" lvl="0" indent="0" algn="l" rtl="0">
              <a:lnSpc>
                <a:spcPct val="90000"/>
              </a:lnSpc>
              <a:spcBef>
                <a:spcPts val="750"/>
              </a:spcBef>
              <a:spcAft>
                <a:spcPts val="0"/>
              </a:spcAft>
              <a:buClr>
                <a:schemeClr val="dk1"/>
              </a:buClr>
              <a:buSzPts val="1600"/>
              <a:buNone/>
            </a:pPr>
            <a:r>
              <a:rPr lang="en-US" sz="1600"/>
              <a:t>		4. If status report is ready for submission click on, </a:t>
            </a:r>
            <a:r>
              <a:rPr lang="en-US" sz="1600" b="1"/>
              <a:t>Submit Status Report</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6"/>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Annual Status Reports - Steps to Access</a:t>
            </a:r>
            <a:endParaRPr/>
          </a:p>
        </p:txBody>
      </p:sp>
      <p:sp>
        <p:nvSpPr>
          <p:cNvPr id="130" name="Google Shape;130;p16"/>
          <p:cNvSpPr txBox="1">
            <a:spLocks noGrp="1"/>
          </p:cNvSpPr>
          <p:nvPr>
            <p:ph type="body" idx="1"/>
          </p:nvPr>
        </p:nvSpPr>
        <p:spPr>
          <a:xfrm>
            <a:off x="689112" y="1460498"/>
            <a:ext cx="10919700" cy="4841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r>
              <a:rPr lang="en-US"/>
              <a:t>Go to IowaGrants.gov</a:t>
            </a:r>
            <a:endParaRPr/>
          </a:p>
          <a:p>
            <a:pPr marL="514350" lvl="1" indent="-171450" algn="l" rtl="0">
              <a:lnSpc>
                <a:spcPct val="90000"/>
              </a:lnSpc>
              <a:spcBef>
                <a:spcPts val="375"/>
              </a:spcBef>
              <a:spcAft>
                <a:spcPts val="0"/>
              </a:spcAft>
              <a:buClr>
                <a:schemeClr val="dk1"/>
              </a:buClr>
              <a:buSzPts val="1800"/>
              <a:buChar char="•"/>
            </a:pPr>
            <a:r>
              <a:rPr lang="en-US"/>
              <a:t>Click on </a:t>
            </a:r>
            <a:r>
              <a:rPr lang="en-US" b="1"/>
              <a:t>Grants</a:t>
            </a:r>
            <a:endParaRPr/>
          </a:p>
          <a:p>
            <a:pPr marL="514350" lvl="1" indent="-171450" algn="l" rtl="0">
              <a:lnSpc>
                <a:spcPct val="90000"/>
              </a:lnSpc>
              <a:spcBef>
                <a:spcPts val="375"/>
              </a:spcBef>
              <a:spcAft>
                <a:spcPts val="0"/>
              </a:spcAft>
              <a:buClr>
                <a:schemeClr val="dk1"/>
              </a:buClr>
              <a:buSzPts val="1800"/>
              <a:buChar char="•"/>
            </a:pPr>
            <a:r>
              <a:rPr lang="en-US"/>
              <a:t>Select the Stronger Connections Grant</a:t>
            </a:r>
            <a:endParaRPr/>
          </a:p>
          <a:p>
            <a:pPr marL="514350" lvl="1" indent="-171450" algn="l" rtl="0">
              <a:lnSpc>
                <a:spcPct val="90000"/>
              </a:lnSpc>
              <a:spcBef>
                <a:spcPts val="375"/>
              </a:spcBef>
              <a:spcAft>
                <a:spcPts val="0"/>
              </a:spcAft>
              <a:buClr>
                <a:schemeClr val="dk1"/>
              </a:buClr>
              <a:buSzPts val="1800"/>
              <a:buChar char="•"/>
            </a:pPr>
            <a:r>
              <a:rPr lang="en-US"/>
              <a:t>Then under </a:t>
            </a:r>
            <a:r>
              <a:rPr lang="en-US" b="1"/>
              <a:t>Grant Components </a:t>
            </a:r>
            <a:r>
              <a:rPr lang="en-US"/>
              <a:t>click on, </a:t>
            </a:r>
            <a:r>
              <a:rPr lang="en-US" b="1"/>
              <a:t>Status Reports</a:t>
            </a:r>
            <a:endParaRPr/>
          </a:p>
          <a:p>
            <a:pPr marL="0" lvl="0" indent="0" algn="l" rtl="0">
              <a:lnSpc>
                <a:spcPct val="90000"/>
              </a:lnSpc>
              <a:spcBef>
                <a:spcPts val="750"/>
              </a:spcBef>
              <a:spcAft>
                <a:spcPts val="0"/>
              </a:spcAft>
              <a:buClr>
                <a:schemeClr val="dk1"/>
              </a:buClr>
              <a:buSzPts val="2100"/>
              <a:buNone/>
            </a:pPr>
            <a:endParaRPr b="1"/>
          </a:p>
          <a:p>
            <a:pPr marL="0" lvl="0" indent="0" algn="l" rtl="0">
              <a:lnSpc>
                <a:spcPct val="90000"/>
              </a:lnSpc>
              <a:spcBef>
                <a:spcPts val="750"/>
              </a:spcBef>
              <a:spcAft>
                <a:spcPts val="0"/>
              </a:spcAft>
              <a:buClr>
                <a:schemeClr val="dk1"/>
              </a:buClr>
              <a:buSzPts val="2100"/>
              <a:buNone/>
            </a:pPr>
            <a:endParaRPr/>
          </a:p>
        </p:txBody>
      </p:sp>
      <p:grpSp>
        <p:nvGrpSpPr>
          <p:cNvPr id="131" name="Google Shape;131;p16">
            <a:extLst>
              <a:ext uri="{C183D7F6-B498-43B3-948B-1728B52AA6E4}">
                <adec:decorative xmlns:adec="http://schemas.microsoft.com/office/drawing/2017/decorative" val="1"/>
              </a:ext>
            </a:extLst>
          </p:cNvPr>
          <p:cNvGrpSpPr/>
          <p:nvPr/>
        </p:nvGrpSpPr>
        <p:grpSpPr>
          <a:xfrm>
            <a:off x="5578386" y="1234048"/>
            <a:ext cx="4952625" cy="4577789"/>
            <a:chOff x="4653" y="977"/>
            <a:chExt cx="2762" cy="2631"/>
          </a:xfrm>
        </p:grpSpPr>
        <p:sp>
          <p:nvSpPr>
            <p:cNvPr id="132" name="Google Shape;132;p16" hidden="1"/>
            <p:cNvSpPr/>
            <p:nvPr/>
          </p:nvSpPr>
          <p:spPr>
            <a:xfrm>
              <a:off x="4653" y="977"/>
              <a:ext cx="2762" cy="26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33" name="Google Shape;133;p16" descr="Steps to access IowaGrants.gov"/>
            <p:cNvPicPr preferRelativeResize="0"/>
            <p:nvPr/>
          </p:nvPicPr>
          <p:blipFill rotWithShape="1">
            <a:blip r:embed="rId3">
              <a:alphaModFix/>
            </a:blip>
            <a:srcRect l="2589" t="48420"/>
            <a:stretch/>
          </p:blipFill>
          <p:spPr>
            <a:xfrm>
              <a:off x="4724" y="2251"/>
              <a:ext cx="2691" cy="1357"/>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Annual Status Reports - Steps to Access and Edit</a:t>
            </a:r>
            <a:endParaRPr/>
          </a:p>
        </p:txBody>
      </p:sp>
      <p:sp>
        <p:nvSpPr>
          <p:cNvPr id="139" name="Google Shape;139;p17"/>
          <p:cNvSpPr txBox="1">
            <a:spLocks noGrp="1"/>
          </p:cNvSpPr>
          <p:nvPr>
            <p:ph type="body" idx="1"/>
          </p:nvPr>
        </p:nvSpPr>
        <p:spPr>
          <a:xfrm>
            <a:off x="689111" y="1460498"/>
            <a:ext cx="11002879" cy="483755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a:t>Next, click on the status report template listed for the Fiscal Year to open</a:t>
            </a: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r>
              <a:rPr lang="en-US"/>
              <a:t>Then click on the top right to “</a:t>
            </a:r>
            <a:r>
              <a:rPr lang="en-US" b="1"/>
              <a:t>Edit Status Report</a:t>
            </a:r>
            <a:r>
              <a:rPr lang="en-US"/>
              <a:t>”</a:t>
            </a:r>
            <a:endParaRPr/>
          </a:p>
        </p:txBody>
      </p:sp>
      <p:pic>
        <p:nvPicPr>
          <p:cNvPr id="140" name="Google Shape;140;p17" descr="Example fiscal year 2023 Stronger Connections Grant Annual Status Report"/>
          <p:cNvPicPr preferRelativeResize="0"/>
          <p:nvPr/>
        </p:nvPicPr>
        <p:blipFill rotWithShape="1">
          <a:blip r:embed="rId3">
            <a:alphaModFix/>
          </a:blip>
          <a:srcRect/>
          <a:stretch/>
        </p:blipFill>
        <p:spPr>
          <a:xfrm>
            <a:off x="5577538" y="2184978"/>
            <a:ext cx="4975245" cy="1540933"/>
          </a:xfrm>
          <a:prstGeom prst="rect">
            <a:avLst/>
          </a:prstGeom>
          <a:noFill/>
          <a:ln>
            <a:noFill/>
          </a:ln>
        </p:spPr>
      </p:pic>
      <p:pic>
        <p:nvPicPr>
          <p:cNvPr id="141" name="Google Shape;141;p17" descr="Click &quot;Edit Status Report&quot;"/>
          <p:cNvPicPr preferRelativeResize="0"/>
          <p:nvPr/>
        </p:nvPicPr>
        <p:blipFill rotWithShape="1">
          <a:blip r:embed="rId4">
            <a:alphaModFix/>
          </a:blip>
          <a:srcRect/>
          <a:stretch/>
        </p:blipFill>
        <p:spPr>
          <a:xfrm>
            <a:off x="2487889" y="4448990"/>
            <a:ext cx="8064894" cy="1574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Annual Status Reports - Steps to Edit</a:t>
            </a:r>
            <a:endParaRPr/>
          </a:p>
        </p:txBody>
      </p:sp>
      <p:sp>
        <p:nvSpPr>
          <p:cNvPr id="147" name="Google Shape;147;p18" descr="upload evaluation data&#10;"/>
          <p:cNvSpPr txBox="1">
            <a:spLocks noGrp="1"/>
          </p:cNvSpPr>
          <p:nvPr>
            <p:ph type="body" idx="1"/>
          </p:nvPr>
        </p:nvSpPr>
        <p:spPr>
          <a:xfrm>
            <a:off x="339213" y="1099335"/>
            <a:ext cx="11269691" cy="5486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dirty="0"/>
              <a:t>Then click on “</a:t>
            </a:r>
            <a:r>
              <a:rPr lang="en-US" b="1" dirty="0"/>
              <a:t>District Action Plan” </a:t>
            </a:r>
            <a:r>
              <a:rPr lang="en-US" dirty="0"/>
              <a:t>to open and add implementation detail descriptions of each part of the action plan</a:t>
            </a:r>
            <a:endParaRPr dirty="0"/>
          </a:p>
          <a:p>
            <a:pPr marL="0" lvl="0" indent="0" algn="l" rtl="0">
              <a:lnSpc>
                <a:spcPct val="90000"/>
              </a:lnSpc>
              <a:spcBef>
                <a:spcPts val="750"/>
              </a:spcBef>
              <a:spcAft>
                <a:spcPts val="0"/>
              </a:spcAft>
              <a:buClr>
                <a:schemeClr val="dk1"/>
              </a:buClr>
              <a:buSzPts val="2100"/>
              <a:buNone/>
            </a:pPr>
            <a:endParaRPr dirty="0"/>
          </a:p>
          <a:p>
            <a:pPr marL="0" lvl="0" indent="0" algn="l" rtl="0">
              <a:lnSpc>
                <a:spcPct val="90000"/>
              </a:lnSpc>
              <a:spcBef>
                <a:spcPts val="750"/>
              </a:spcBef>
              <a:spcAft>
                <a:spcPts val="0"/>
              </a:spcAft>
              <a:buClr>
                <a:schemeClr val="dk1"/>
              </a:buClr>
              <a:buSzPts val="2100"/>
              <a:buNone/>
            </a:pPr>
            <a:endParaRPr dirty="0"/>
          </a:p>
          <a:p>
            <a:pPr marL="0" lvl="0" indent="0" algn="l" rtl="0">
              <a:lnSpc>
                <a:spcPct val="90000"/>
              </a:lnSpc>
              <a:spcBef>
                <a:spcPts val="750"/>
              </a:spcBef>
              <a:spcAft>
                <a:spcPts val="0"/>
              </a:spcAft>
              <a:buClr>
                <a:schemeClr val="dk1"/>
              </a:buClr>
              <a:buSzPts val="2100"/>
              <a:buNone/>
            </a:pPr>
            <a:r>
              <a:rPr lang="en-US" dirty="0"/>
              <a:t>Once open</a:t>
            </a:r>
            <a:endParaRPr dirty="0"/>
          </a:p>
          <a:p>
            <a:pPr marL="0" lvl="0" indent="0" algn="l" rtl="0">
              <a:lnSpc>
                <a:spcPct val="90000"/>
              </a:lnSpc>
              <a:spcBef>
                <a:spcPts val="750"/>
              </a:spcBef>
              <a:spcAft>
                <a:spcPts val="0"/>
              </a:spcAft>
              <a:buClr>
                <a:schemeClr val="dk1"/>
              </a:buClr>
              <a:buSzPts val="2100"/>
              <a:buNone/>
            </a:pPr>
            <a:r>
              <a:rPr lang="en-US" dirty="0"/>
              <a:t>Click on “</a:t>
            </a:r>
            <a:r>
              <a:rPr lang="en-US" b="1" dirty="0"/>
              <a:t>Edit Form”</a:t>
            </a:r>
            <a:endParaRPr dirty="0"/>
          </a:p>
          <a:p>
            <a:pPr marL="0" lvl="0" indent="0" algn="l" rtl="0">
              <a:lnSpc>
                <a:spcPct val="90000"/>
              </a:lnSpc>
              <a:spcBef>
                <a:spcPts val="750"/>
              </a:spcBef>
              <a:spcAft>
                <a:spcPts val="0"/>
              </a:spcAft>
              <a:buClr>
                <a:schemeClr val="dk1"/>
              </a:buClr>
              <a:buSzPts val="2100"/>
              <a:buNone/>
            </a:pPr>
            <a:endParaRPr b="1" dirty="0"/>
          </a:p>
          <a:p>
            <a:pPr marL="0" lvl="0" indent="0" algn="l" rtl="0">
              <a:lnSpc>
                <a:spcPct val="90000"/>
              </a:lnSpc>
              <a:spcBef>
                <a:spcPts val="750"/>
              </a:spcBef>
              <a:spcAft>
                <a:spcPts val="0"/>
              </a:spcAft>
              <a:buClr>
                <a:schemeClr val="dk1"/>
              </a:buClr>
              <a:buSzPts val="2100"/>
              <a:buNone/>
            </a:pPr>
            <a:endParaRPr b="1" dirty="0"/>
          </a:p>
          <a:p>
            <a:pPr marL="0" lvl="0" indent="0" algn="l" rtl="0">
              <a:lnSpc>
                <a:spcPct val="90000"/>
              </a:lnSpc>
              <a:spcBef>
                <a:spcPts val="750"/>
              </a:spcBef>
              <a:spcAft>
                <a:spcPts val="0"/>
              </a:spcAft>
              <a:buClr>
                <a:schemeClr val="dk1"/>
              </a:buClr>
              <a:buSzPts val="2100"/>
              <a:buNone/>
            </a:pPr>
            <a:endParaRPr dirty="0"/>
          </a:p>
          <a:p>
            <a:pPr marL="0" lvl="0" indent="0" algn="l" rtl="0">
              <a:lnSpc>
                <a:spcPct val="90000"/>
              </a:lnSpc>
              <a:spcBef>
                <a:spcPts val="750"/>
              </a:spcBef>
              <a:spcAft>
                <a:spcPts val="0"/>
              </a:spcAft>
              <a:buClr>
                <a:schemeClr val="dk1"/>
              </a:buClr>
              <a:buSzPts val="2100"/>
              <a:buNone/>
            </a:pPr>
            <a:endParaRPr dirty="0"/>
          </a:p>
          <a:p>
            <a:pPr marL="0" lvl="0" indent="0" algn="l" rtl="0">
              <a:lnSpc>
                <a:spcPct val="90000"/>
              </a:lnSpc>
              <a:spcBef>
                <a:spcPts val="750"/>
              </a:spcBef>
              <a:spcAft>
                <a:spcPts val="0"/>
              </a:spcAft>
              <a:buClr>
                <a:schemeClr val="dk1"/>
              </a:buClr>
              <a:buSzPts val="2100"/>
              <a:buNone/>
            </a:pPr>
            <a:r>
              <a:rPr lang="en-US" dirty="0"/>
              <a:t>At the bottom of the District Action Plan </a:t>
            </a:r>
            <a:r>
              <a:rPr lang="en-US" b="1" dirty="0"/>
              <a:t>upload evaluation data.</a:t>
            </a:r>
            <a:endParaRPr dirty="0"/>
          </a:p>
          <a:p>
            <a:pPr marL="0" lvl="0" indent="0" algn="l" rtl="0">
              <a:lnSpc>
                <a:spcPct val="90000"/>
              </a:lnSpc>
              <a:spcBef>
                <a:spcPts val="750"/>
              </a:spcBef>
              <a:spcAft>
                <a:spcPts val="0"/>
              </a:spcAft>
              <a:buClr>
                <a:schemeClr val="dk1"/>
              </a:buClr>
              <a:buSzPts val="2100"/>
              <a:buNone/>
            </a:pPr>
            <a:r>
              <a:rPr lang="en-US" dirty="0"/>
              <a:t>Then, provide a description of the grant progress and goals for</a:t>
            </a:r>
            <a:endParaRPr dirty="0"/>
          </a:p>
          <a:p>
            <a:pPr marL="0" lvl="0" indent="0" algn="l" rtl="0">
              <a:lnSpc>
                <a:spcPct val="90000"/>
              </a:lnSpc>
              <a:spcBef>
                <a:spcPts val="750"/>
              </a:spcBef>
              <a:spcAft>
                <a:spcPts val="0"/>
              </a:spcAft>
              <a:buClr>
                <a:schemeClr val="dk1"/>
              </a:buClr>
              <a:buSzPts val="2100"/>
              <a:buNone/>
            </a:pPr>
            <a:r>
              <a:rPr lang="en-US" dirty="0"/>
              <a:t>improvement utilizing and based on the evaluation data in the </a:t>
            </a:r>
            <a:r>
              <a:rPr lang="en-US" b="1" dirty="0"/>
              <a:t>Year-End</a:t>
            </a:r>
            <a:endParaRPr dirty="0"/>
          </a:p>
          <a:p>
            <a:pPr marL="0" lvl="0" indent="0" algn="l" rtl="0">
              <a:lnSpc>
                <a:spcPct val="90000"/>
              </a:lnSpc>
              <a:spcBef>
                <a:spcPts val="750"/>
              </a:spcBef>
              <a:spcAft>
                <a:spcPts val="0"/>
              </a:spcAft>
              <a:buClr>
                <a:schemeClr val="dk1"/>
              </a:buClr>
              <a:buSzPts val="2100"/>
              <a:buNone/>
            </a:pPr>
            <a:r>
              <a:rPr lang="en-US" b="1" dirty="0"/>
              <a:t>Action Plan Impact Analysis</a:t>
            </a:r>
            <a:r>
              <a:rPr lang="en-US" dirty="0"/>
              <a:t>.</a:t>
            </a:r>
            <a:endParaRPr b="1" dirty="0"/>
          </a:p>
          <a:p>
            <a:pPr marL="0" lvl="0" indent="0" algn="l" rtl="0">
              <a:lnSpc>
                <a:spcPct val="90000"/>
              </a:lnSpc>
              <a:spcBef>
                <a:spcPts val="750"/>
              </a:spcBef>
              <a:spcAft>
                <a:spcPts val="0"/>
              </a:spcAft>
              <a:buClr>
                <a:schemeClr val="dk1"/>
              </a:buClr>
              <a:buSzPts val="2100"/>
              <a:buNone/>
            </a:pPr>
            <a:endParaRPr dirty="0"/>
          </a:p>
        </p:txBody>
      </p:sp>
      <p:pic>
        <p:nvPicPr>
          <p:cNvPr id="148" name="Google Shape;148;p18" descr="District Action Plan is located under the Component options in the status report details"/>
          <p:cNvPicPr preferRelativeResize="0"/>
          <p:nvPr/>
        </p:nvPicPr>
        <p:blipFill rotWithShape="1">
          <a:blip r:embed="rId3">
            <a:alphaModFix/>
          </a:blip>
          <a:srcRect r="36035"/>
          <a:stretch/>
        </p:blipFill>
        <p:spPr>
          <a:xfrm>
            <a:off x="3845432" y="1656596"/>
            <a:ext cx="3749132" cy="2269067"/>
          </a:xfrm>
          <a:prstGeom prst="rect">
            <a:avLst/>
          </a:prstGeom>
          <a:noFill/>
          <a:ln>
            <a:noFill/>
          </a:ln>
        </p:spPr>
      </p:pic>
      <p:pic>
        <p:nvPicPr>
          <p:cNvPr id="149" name="Google Shape;149;p18" descr="Upload evaluation data"/>
          <p:cNvPicPr preferRelativeResize="0"/>
          <p:nvPr/>
        </p:nvPicPr>
        <p:blipFill>
          <a:blip r:embed="rId4">
            <a:alphaModFix/>
          </a:blip>
          <a:stretch>
            <a:fillRect/>
          </a:stretch>
        </p:blipFill>
        <p:spPr>
          <a:xfrm>
            <a:off x="9055088" y="3925675"/>
            <a:ext cx="2428875" cy="1981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9"/>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Annual Status Report - Steps to Submit</a:t>
            </a:r>
            <a:endParaRPr/>
          </a:p>
        </p:txBody>
      </p:sp>
      <p:sp>
        <p:nvSpPr>
          <p:cNvPr id="155" name="Google Shape;155;p19"/>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r>
              <a:rPr lang="en-US"/>
              <a:t>Once the Status Report is complete and ready to submit</a:t>
            </a:r>
            <a:endParaRPr/>
          </a:p>
          <a:p>
            <a:pPr marL="0" lvl="0" indent="0" algn="l" rtl="0">
              <a:lnSpc>
                <a:spcPct val="90000"/>
              </a:lnSpc>
              <a:spcBef>
                <a:spcPts val="750"/>
              </a:spcBef>
              <a:spcAft>
                <a:spcPts val="0"/>
              </a:spcAft>
              <a:buClr>
                <a:schemeClr val="dk1"/>
              </a:buClr>
              <a:buSzPts val="2100"/>
              <a:buNone/>
            </a:pPr>
            <a:r>
              <a:rPr lang="en-US"/>
              <a:t>	</a:t>
            </a:r>
            <a:endParaRPr/>
          </a:p>
          <a:p>
            <a:pPr marL="0" lvl="0" indent="0" algn="l" rtl="0">
              <a:lnSpc>
                <a:spcPct val="90000"/>
              </a:lnSpc>
              <a:spcBef>
                <a:spcPts val="750"/>
              </a:spcBef>
              <a:spcAft>
                <a:spcPts val="0"/>
              </a:spcAft>
              <a:buClr>
                <a:schemeClr val="dk1"/>
              </a:buClr>
              <a:buSzPts val="2100"/>
              <a:buNone/>
            </a:pPr>
            <a:r>
              <a:rPr lang="en-US"/>
              <a:t>	❏ Click on </a:t>
            </a:r>
            <a:r>
              <a:rPr lang="en-US" b="1"/>
              <a:t>Save Form</a:t>
            </a:r>
            <a:endParaRPr/>
          </a:p>
          <a:p>
            <a:pPr marL="0" lvl="0" indent="0" algn="l" rtl="0">
              <a:lnSpc>
                <a:spcPct val="90000"/>
              </a:lnSpc>
              <a:spcBef>
                <a:spcPts val="750"/>
              </a:spcBef>
              <a:spcAft>
                <a:spcPts val="0"/>
              </a:spcAft>
              <a:buClr>
                <a:schemeClr val="dk1"/>
              </a:buClr>
              <a:buSzPts val="2100"/>
              <a:buNone/>
            </a:pPr>
            <a:r>
              <a:rPr lang="en-US"/>
              <a:t>	❏ Review entries and if correct click on, </a:t>
            </a:r>
            <a:r>
              <a:rPr lang="en-US" b="1"/>
              <a:t>Mark as Complete</a:t>
            </a:r>
            <a:endParaRPr/>
          </a:p>
          <a:p>
            <a:pPr marL="0" lvl="0" indent="0" algn="l" rtl="0">
              <a:lnSpc>
                <a:spcPct val="90000"/>
              </a:lnSpc>
              <a:spcBef>
                <a:spcPts val="750"/>
              </a:spcBef>
              <a:spcAft>
                <a:spcPts val="0"/>
              </a:spcAft>
              <a:buClr>
                <a:schemeClr val="dk1"/>
              </a:buClr>
              <a:buSzPts val="2100"/>
              <a:buNone/>
            </a:pPr>
            <a:r>
              <a:rPr lang="en-US"/>
              <a:t>	❏ If status report is ready for submission click on, </a:t>
            </a:r>
            <a:r>
              <a:rPr lang="en-US" b="1"/>
              <a:t>Submit Status Report</a:t>
            </a: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r>
              <a:rPr lang="en-US"/>
              <a:t>To submit the status report all 3 of these approval process steps must be completed.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title"/>
          </p:nvPr>
        </p:nvSpPr>
        <p:spPr>
          <a:xfrm>
            <a:off x="831851" y="1709740"/>
            <a:ext cx="10515600" cy="259625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a:t>Stronger Connections Grant</a:t>
            </a:r>
            <a:br>
              <a:rPr lang="en-US"/>
            </a:br>
            <a:r>
              <a:rPr lang="en-US" sz="4000"/>
              <a:t>Implementation Webinar </a:t>
            </a:r>
            <a:br>
              <a:rPr lang="en-US"/>
            </a:br>
            <a:r>
              <a:rPr lang="en-US" sz="3600"/>
              <a:t>Spring 2025</a:t>
            </a:r>
            <a:endParaRPr/>
          </a:p>
        </p:txBody>
      </p:sp>
      <p:sp>
        <p:nvSpPr>
          <p:cNvPr id="46" name="Google Shape;46;p2"/>
          <p:cNvSpPr txBox="1">
            <a:spLocks noGrp="1"/>
          </p:cNvSpPr>
          <p:nvPr>
            <p:ph type="body" idx="1"/>
          </p:nvPr>
        </p:nvSpPr>
        <p:spPr>
          <a:xfrm>
            <a:off x="831851" y="4779818"/>
            <a:ext cx="10515600" cy="13098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800"/>
              <a:buNone/>
            </a:pPr>
            <a:r>
              <a:rPr lang="en-US" b="1" dirty="0"/>
              <a:t>Veronica Andersen, Education Program Consultant - Federal Programs</a:t>
            </a:r>
            <a:endParaRPr dirty="0"/>
          </a:p>
          <a:p>
            <a:pPr marL="0" lvl="0" indent="0" algn="l" rtl="0">
              <a:lnSpc>
                <a:spcPct val="90000"/>
              </a:lnSpc>
              <a:spcBef>
                <a:spcPts val="750"/>
              </a:spcBef>
              <a:spcAft>
                <a:spcPts val="0"/>
              </a:spcAft>
              <a:buClr>
                <a:schemeClr val="lt1"/>
              </a:buClr>
              <a:buSzPts val="1800"/>
              <a:buNone/>
            </a:pPr>
            <a:r>
              <a:rPr lang="en-US" b="1" dirty="0"/>
              <a:t>Isbelia Arzola, Administrative Consultant - Federal Programs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Quarterly Claims- Reimbursement Form Process</a:t>
            </a:r>
            <a:endParaRPr/>
          </a:p>
        </p:txBody>
      </p:sp>
      <p:sp>
        <p:nvSpPr>
          <p:cNvPr id="161" name="Google Shape;161;p20"/>
          <p:cNvSpPr txBox="1">
            <a:spLocks noGrp="1"/>
          </p:cNvSpPr>
          <p:nvPr>
            <p:ph type="body" idx="1"/>
          </p:nvPr>
        </p:nvSpPr>
        <p:spPr>
          <a:xfrm>
            <a:off x="339213" y="1460499"/>
            <a:ext cx="1116367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endParaRPr b="1"/>
          </a:p>
          <a:p>
            <a:pPr marL="0" lvl="0" indent="0" algn="l" rtl="0">
              <a:lnSpc>
                <a:spcPct val="90000"/>
              </a:lnSpc>
              <a:spcBef>
                <a:spcPts val="750"/>
              </a:spcBef>
              <a:spcAft>
                <a:spcPts val="0"/>
              </a:spcAft>
              <a:buClr>
                <a:schemeClr val="dk1"/>
              </a:buClr>
              <a:buSzPts val="2100"/>
              <a:buNone/>
            </a:pPr>
            <a:r>
              <a:rPr lang="en-US" b="1"/>
              <a:t>Claims Submission: </a:t>
            </a:r>
            <a:r>
              <a:rPr lang="en-US" b="1" u="sng">
                <a:solidFill>
                  <a:schemeClr val="hlink"/>
                </a:solidFill>
                <a:hlinkClick r:id="rId3"/>
              </a:rPr>
              <a:t>IowaGrants.gov</a:t>
            </a:r>
            <a:endParaRPr b="1"/>
          </a:p>
          <a:p>
            <a:pPr marL="0" lvl="0" indent="0" algn="l" rtl="0">
              <a:lnSpc>
                <a:spcPct val="90000"/>
              </a:lnSpc>
              <a:spcBef>
                <a:spcPts val="750"/>
              </a:spcBef>
              <a:spcAft>
                <a:spcPts val="0"/>
              </a:spcAft>
              <a:buClr>
                <a:schemeClr val="dk1"/>
              </a:buClr>
              <a:buSzPts val="2100"/>
              <a:buNone/>
            </a:pPr>
            <a:r>
              <a:rPr lang="en-US"/>
              <a:t>	Reimbursement claims are directly aligned with your grant budget</a:t>
            </a:r>
            <a:endParaRPr/>
          </a:p>
          <a:p>
            <a:pPr marL="0" lvl="0" indent="0" algn="l" rtl="0">
              <a:lnSpc>
                <a:spcPct val="90000"/>
              </a:lnSpc>
              <a:spcBef>
                <a:spcPts val="750"/>
              </a:spcBef>
              <a:spcAft>
                <a:spcPts val="0"/>
              </a:spcAft>
              <a:buClr>
                <a:schemeClr val="dk1"/>
              </a:buClr>
              <a:buSzPts val="2100"/>
              <a:buNone/>
            </a:pPr>
            <a:endParaRPr b="1"/>
          </a:p>
          <a:p>
            <a:pPr marL="0" lvl="0" indent="0" algn="l" rtl="0">
              <a:lnSpc>
                <a:spcPct val="90000"/>
              </a:lnSpc>
              <a:spcBef>
                <a:spcPts val="750"/>
              </a:spcBef>
              <a:spcAft>
                <a:spcPts val="0"/>
              </a:spcAft>
              <a:buClr>
                <a:schemeClr val="dk1"/>
              </a:buClr>
              <a:buSzPts val="2100"/>
              <a:buNone/>
            </a:pPr>
            <a:r>
              <a:rPr lang="en-US" b="1"/>
              <a:t>Requirements:</a:t>
            </a:r>
            <a:endParaRPr/>
          </a:p>
          <a:p>
            <a:pPr marL="0" lvl="0" indent="0" algn="l" rtl="0">
              <a:lnSpc>
                <a:spcPct val="90000"/>
              </a:lnSpc>
              <a:spcBef>
                <a:spcPts val="750"/>
              </a:spcBef>
              <a:spcAft>
                <a:spcPts val="0"/>
              </a:spcAft>
              <a:buClr>
                <a:schemeClr val="dk1"/>
              </a:buClr>
              <a:buSzPts val="2100"/>
              <a:buNone/>
            </a:pPr>
            <a:r>
              <a:rPr lang="en-US"/>
              <a:t>	An uploaded </a:t>
            </a:r>
            <a:r>
              <a:rPr lang="en-US" u="sng">
                <a:solidFill>
                  <a:schemeClr val="hlink"/>
                </a:solidFill>
                <a:hlinkClick r:id="rId4"/>
              </a:rPr>
              <a:t>year-to-date general ledger</a:t>
            </a:r>
            <a:r>
              <a:rPr lang="en-US"/>
              <a:t> (7/1-6/30) that includes:</a:t>
            </a:r>
            <a:endParaRPr/>
          </a:p>
          <a:p>
            <a:pPr marL="0" lvl="0" indent="0" algn="l" rtl="0">
              <a:lnSpc>
                <a:spcPct val="90000"/>
              </a:lnSpc>
              <a:spcBef>
                <a:spcPts val="750"/>
              </a:spcBef>
              <a:spcAft>
                <a:spcPts val="0"/>
              </a:spcAft>
              <a:buClr>
                <a:schemeClr val="dk1"/>
              </a:buClr>
              <a:buSzPts val="2100"/>
              <a:buNone/>
            </a:pPr>
            <a:r>
              <a:rPr lang="en-US"/>
              <a:t>		1. Project code- </a:t>
            </a:r>
            <a:r>
              <a:rPr lang="en-US" b="1"/>
              <a:t>4668</a:t>
            </a:r>
            <a:endParaRPr/>
          </a:p>
          <a:p>
            <a:pPr marL="0" lvl="0" indent="0" algn="l" rtl="0">
              <a:lnSpc>
                <a:spcPct val="90000"/>
              </a:lnSpc>
              <a:spcBef>
                <a:spcPts val="750"/>
              </a:spcBef>
              <a:spcAft>
                <a:spcPts val="0"/>
              </a:spcAft>
              <a:buClr>
                <a:schemeClr val="dk1"/>
              </a:buClr>
              <a:buSzPts val="2100"/>
              <a:buNone/>
            </a:pPr>
            <a:r>
              <a:rPr lang="en-US"/>
              <a:t>		2. Project code totals</a:t>
            </a:r>
            <a:endParaRPr/>
          </a:p>
          <a:p>
            <a:pPr marL="0" lvl="0" indent="0" algn="l" rtl="0">
              <a:lnSpc>
                <a:spcPct val="90000"/>
              </a:lnSpc>
              <a:spcBef>
                <a:spcPts val="750"/>
              </a:spcBef>
              <a:spcAft>
                <a:spcPts val="0"/>
              </a:spcAft>
              <a:buClr>
                <a:schemeClr val="dk1"/>
              </a:buClr>
              <a:buSzPts val="2100"/>
              <a:buNone/>
            </a:pPr>
            <a:r>
              <a:rPr lang="en-US"/>
              <a:t>		3. Object codes</a:t>
            </a:r>
            <a:endParaRPr/>
          </a:p>
          <a:p>
            <a:pPr marL="0" lvl="0" indent="0" algn="l" rtl="0">
              <a:lnSpc>
                <a:spcPct val="90000"/>
              </a:lnSpc>
              <a:spcBef>
                <a:spcPts val="750"/>
              </a:spcBef>
              <a:spcAft>
                <a:spcPts val="0"/>
              </a:spcAft>
              <a:buClr>
                <a:schemeClr val="dk1"/>
              </a:buClr>
              <a:buSzPts val="2100"/>
              <a:buNone/>
            </a:pPr>
            <a:r>
              <a:rPr lang="en-US"/>
              <a:t>		4. Purchase Information- Expenditure Description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Submitting Claims Steps to Begin</a:t>
            </a:r>
            <a:endParaRPr/>
          </a:p>
        </p:txBody>
      </p:sp>
      <p:sp>
        <p:nvSpPr>
          <p:cNvPr id="167" name="Google Shape;167;p21"/>
          <p:cNvSpPr txBox="1">
            <a:spLocks noGrp="1"/>
          </p:cNvSpPr>
          <p:nvPr>
            <p:ph type="body" idx="1"/>
          </p:nvPr>
        </p:nvSpPr>
        <p:spPr>
          <a:xfrm>
            <a:off x="523702" y="1072342"/>
            <a:ext cx="11330247" cy="541158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a:t>To Submit a claim go to </a:t>
            </a:r>
            <a:r>
              <a:rPr lang="en-US" u="sng">
                <a:solidFill>
                  <a:schemeClr val="hlink"/>
                </a:solidFill>
                <a:hlinkClick r:id="rId3"/>
              </a:rPr>
              <a:t>IowaGrants.gov</a:t>
            </a:r>
            <a:endParaRPr/>
          </a:p>
          <a:p>
            <a:pPr marL="0" lvl="0" indent="0" algn="l" rtl="0">
              <a:lnSpc>
                <a:spcPct val="90000"/>
              </a:lnSpc>
              <a:spcBef>
                <a:spcPts val="750"/>
              </a:spcBef>
              <a:spcAft>
                <a:spcPts val="0"/>
              </a:spcAft>
              <a:buClr>
                <a:schemeClr val="dk1"/>
              </a:buClr>
              <a:buSzPts val="2100"/>
              <a:buNone/>
            </a:pPr>
            <a:r>
              <a:rPr lang="en-US"/>
              <a:t>	</a:t>
            </a:r>
            <a:endParaRPr/>
          </a:p>
          <a:p>
            <a:pPr marL="0" lvl="0" indent="0" algn="l" rtl="0">
              <a:lnSpc>
                <a:spcPct val="90000"/>
              </a:lnSpc>
              <a:spcBef>
                <a:spcPts val="750"/>
              </a:spcBef>
              <a:spcAft>
                <a:spcPts val="0"/>
              </a:spcAft>
              <a:buClr>
                <a:schemeClr val="dk1"/>
              </a:buClr>
              <a:buSzPts val="2100"/>
              <a:buNone/>
            </a:pPr>
            <a:r>
              <a:rPr lang="en-US"/>
              <a:t>1. Go to </a:t>
            </a:r>
            <a:r>
              <a:rPr lang="en-US" b="1"/>
              <a:t>Grants </a:t>
            </a:r>
            <a:r>
              <a:rPr lang="en-US"/>
              <a:t>and select the </a:t>
            </a:r>
            <a:r>
              <a:rPr lang="en-US" b="1"/>
              <a:t>Stronger Connections Grant</a:t>
            </a:r>
            <a:r>
              <a:rPr lang="en-US"/>
              <a:t>.</a:t>
            </a: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r>
              <a:rPr lang="en-US"/>
              <a:t>2. Click on “</a:t>
            </a:r>
            <a:r>
              <a:rPr lang="en-US" b="1"/>
              <a:t>Claims</a:t>
            </a:r>
            <a:r>
              <a:rPr lang="en-US"/>
              <a:t>” under the “</a:t>
            </a:r>
            <a:r>
              <a:rPr lang="en-US" b="1"/>
              <a:t>Grant Components</a:t>
            </a:r>
            <a:r>
              <a:rPr lang="en-US"/>
              <a:t>”</a:t>
            </a: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r>
              <a:rPr lang="en-US"/>
              <a:t>3. Click “</a:t>
            </a:r>
            <a:r>
              <a:rPr lang="en-US" b="1"/>
              <a:t>Add Claim</a:t>
            </a:r>
            <a:r>
              <a:rPr lang="en-US"/>
              <a:t>” on the top right to create a claim.</a:t>
            </a:r>
            <a:endParaRPr/>
          </a:p>
        </p:txBody>
      </p:sp>
      <p:pic>
        <p:nvPicPr>
          <p:cNvPr id="168" name="Google Shape;168;p21" descr="click &quot;Grant Components&quot;"/>
          <p:cNvPicPr preferRelativeResize="0"/>
          <p:nvPr/>
        </p:nvPicPr>
        <p:blipFill rotWithShape="1">
          <a:blip r:embed="rId4">
            <a:alphaModFix/>
          </a:blip>
          <a:srcRect/>
          <a:stretch/>
        </p:blipFill>
        <p:spPr>
          <a:xfrm>
            <a:off x="7015941" y="2678956"/>
            <a:ext cx="3816626" cy="1732844"/>
          </a:xfrm>
          <a:prstGeom prst="rect">
            <a:avLst/>
          </a:prstGeom>
          <a:noFill/>
          <a:ln>
            <a:noFill/>
          </a:ln>
        </p:spPr>
      </p:pic>
      <p:pic>
        <p:nvPicPr>
          <p:cNvPr id="169" name="Google Shape;169;p21" descr="click &quot;Add Claim&quot;"/>
          <p:cNvPicPr preferRelativeResize="0"/>
          <p:nvPr/>
        </p:nvPicPr>
        <p:blipFill rotWithShape="1">
          <a:blip r:embed="rId5">
            <a:alphaModFix/>
          </a:blip>
          <a:srcRect t="27994"/>
          <a:stretch/>
        </p:blipFill>
        <p:spPr>
          <a:xfrm>
            <a:off x="813924" y="5237019"/>
            <a:ext cx="8110330" cy="70719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Submitting Claims General Information Tab</a:t>
            </a:r>
            <a:endParaRPr/>
          </a:p>
        </p:txBody>
      </p:sp>
      <p:sp>
        <p:nvSpPr>
          <p:cNvPr id="176" name="Google Shape;176;p22"/>
          <p:cNvSpPr txBox="1">
            <a:spLocks noGrp="1"/>
          </p:cNvSpPr>
          <p:nvPr>
            <p:ph type="body" idx="1"/>
          </p:nvPr>
        </p:nvSpPr>
        <p:spPr>
          <a:xfrm>
            <a:off x="408025" y="1101075"/>
            <a:ext cx="11418900" cy="5248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sz="2000"/>
              <a:t>You will then be directed to the ‘Claim General Information’. </a:t>
            </a:r>
            <a:endParaRPr sz="2000"/>
          </a:p>
          <a:p>
            <a:pPr marL="0" lvl="0" indent="0" algn="l" rtl="0">
              <a:lnSpc>
                <a:spcPct val="90000"/>
              </a:lnSpc>
              <a:spcBef>
                <a:spcPts val="0"/>
              </a:spcBef>
              <a:spcAft>
                <a:spcPts val="0"/>
              </a:spcAft>
              <a:buClr>
                <a:schemeClr val="dk1"/>
              </a:buClr>
              <a:buSzPts val="2100"/>
              <a:buNone/>
            </a:pPr>
            <a:endParaRPr sz="2000"/>
          </a:p>
          <a:p>
            <a:pPr marL="0" lvl="0" indent="0" algn="l" rtl="0">
              <a:lnSpc>
                <a:spcPct val="90000"/>
              </a:lnSpc>
              <a:spcBef>
                <a:spcPts val="0"/>
              </a:spcBef>
              <a:spcAft>
                <a:spcPts val="0"/>
              </a:spcAft>
              <a:buClr>
                <a:schemeClr val="dk1"/>
              </a:buClr>
              <a:buSzPts val="2100"/>
              <a:buNone/>
            </a:pPr>
            <a:r>
              <a:rPr lang="en-US" sz="2000"/>
              <a:t>Select Type “Reimbursement” and add the Report Period start date and end date that reflects the dates for the current claim period being submitted for reimbursement. Then click ‘Save Form’ on the top right.</a:t>
            </a:r>
            <a:endParaRPr sz="2000"/>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r>
              <a:rPr lang="en-US" sz="2000"/>
              <a:t>Note: The system has created a claim number as soon as you clicked ‘Save’. If you log out of the system at this point or any future point, you will click on the existing claim until it has been submitted.</a:t>
            </a:r>
            <a:endParaRPr sz="2000"/>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endParaRPr/>
          </a:p>
        </p:txBody>
      </p:sp>
      <p:pic>
        <p:nvPicPr>
          <p:cNvPr id="177" name="Google Shape;177;p22" descr="image shows the general information section, for type select reimbursement, for report period, include dates for expenditures included then click on save form at the top right."/>
          <p:cNvPicPr preferRelativeResize="0"/>
          <p:nvPr/>
        </p:nvPicPr>
        <p:blipFill rotWithShape="1">
          <a:blip r:embed="rId3">
            <a:alphaModFix/>
          </a:blip>
          <a:srcRect l="3045" t="22015" r="3396" b="23728"/>
          <a:stretch/>
        </p:blipFill>
        <p:spPr>
          <a:xfrm>
            <a:off x="599475" y="2558650"/>
            <a:ext cx="10749200" cy="1918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t>Submitting Claims – Claim Components and Submission</a:t>
            </a:r>
            <a:endParaRPr/>
          </a:p>
        </p:txBody>
      </p:sp>
      <p:sp>
        <p:nvSpPr>
          <p:cNvPr id="183" name="Google Shape;183;p23"/>
          <p:cNvSpPr txBox="1">
            <a:spLocks noGrp="1"/>
          </p:cNvSpPr>
          <p:nvPr>
            <p:ph type="body" idx="1"/>
          </p:nvPr>
        </p:nvSpPr>
        <p:spPr>
          <a:xfrm>
            <a:off x="689112" y="1117600"/>
            <a:ext cx="10813776" cy="469423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ts val="2100"/>
              <a:buNone/>
            </a:pPr>
            <a:r>
              <a:rPr lang="en-US" dirty="0"/>
              <a:t>Once the General Information for the claim has been completed, you will be returned to:</a:t>
            </a:r>
            <a:endParaRPr dirty="0"/>
          </a:p>
          <a:p>
            <a:pPr marL="0" lvl="0" indent="0" algn="l" rtl="0">
              <a:lnSpc>
                <a:spcPct val="90000"/>
              </a:lnSpc>
              <a:spcBef>
                <a:spcPts val="750"/>
              </a:spcBef>
              <a:spcAft>
                <a:spcPts val="0"/>
              </a:spcAft>
              <a:buClr>
                <a:schemeClr val="dk1"/>
              </a:buClr>
              <a:buSzPts val="2100"/>
              <a:buNone/>
            </a:pPr>
            <a:endParaRPr b="1" u="sng" dirty="0"/>
          </a:p>
          <a:p>
            <a:pPr marL="0" lvl="0" indent="0" rtl="0">
              <a:lnSpc>
                <a:spcPct val="90000"/>
              </a:lnSpc>
              <a:spcBef>
                <a:spcPts val="750"/>
              </a:spcBef>
              <a:spcAft>
                <a:spcPts val="0"/>
              </a:spcAft>
              <a:buClr>
                <a:schemeClr val="dk1"/>
              </a:buClr>
              <a:buSzPts val="2100"/>
              <a:buNone/>
            </a:pPr>
            <a:r>
              <a:rPr lang="en-US" b="1" u="sng" dirty="0"/>
              <a:t>Claim Components</a:t>
            </a:r>
            <a:r>
              <a:rPr lang="en-US" u="sng" dirty="0"/>
              <a:t>:</a:t>
            </a:r>
            <a:r>
              <a:rPr lang="en-US" dirty="0"/>
              <a:t> </a:t>
            </a:r>
          </a:p>
          <a:p>
            <a:pPr marL="0" lvl="0" indent="0" rtl="0">
              <a:lnSpc>
                <a:spcPct val="90000"/>
              </a:lnSpc>
              <a:spcBef>
                <a:spcPts val="750"/>
              </a:spcBef>
              <a:spcAft>
                <a:spcPts val="0"/>
              </a:spcAft>
              <a:buClr>
                <a:schemeClr val="dk1"/>
              </a:buClr>
              <a:buSzPts val="2100"/>
              <a:buNone/>
            </a:pPr>
            <a:r>
              <a:rPr lang="en-US" dirty="0"/>
              <a:t>This is a complete listing of all claim forms that are to be completed in order to submit the claim.</a:t>
            </a:r>
          </a:p>
          <a:p>
            <a:pPr marL="0" lvl="0" indent="0" rtl="0">
              <a:lnSpc>
                <a:spcPct val="90000"/>
              </a:lnSpc>
              <a:spcBef>
                <a:spcPts val="750"/>
              </a:spcBef>
              <a:spcAft>
                <a:spcPts val="0"/>
              </a:spcAft>
              <a:buClr>
                <a:schemeClr val="dk1"/>
              </a:buClr>
              <a:buSzPts val="2100"/>
              <a:buNone/>
            </a:pPr>
            <a:endParaRPr dirty="0"/>
          </a:p>
          <a:p>
            <a:pPr marL="457200" lvl="1" indent="0">
              <a:spcBef>
                <a:spcPts val="750"/>
              </a:spcBef>
              <a:buSzPts val="2100"/>
              <a:buNone/>
            </a:pPr>
            <a:r>
              <a:rPr lang="en-US" dirty="0"/>
              <a:t>Note: All claim forms:</a:t>
            </a:r>
          </a:p>
          <a:p>
            <a:pPr marL="742950" lvl="1" indent="-285750">
              <a:spcBef>
                <a:spcPts val="750"/>
              </a:spcBef>
              <a:buSzPts val="2100"/>
            </a:pPr>
            <a:r>
              <a:rPr lang="en-US" dirty="0"/>
              <a:t>can be edited and saved as often as necessary but,</a:t>
            </a:r>
          </a:p>
          <a:p>
            <a:pPr marL="742950" lvl="1" indent="-285750">
              <a:spcBef>
                <a:spcPts val="750"/>
              </a:spcBef>
              <a:buSzPts val="2100"/>
            </a:pPr>
            <a:r>
              <a:rPr lang="en-US" dirty="0"/>
              <a:t>the system will require that ALL fields marked as required MUST have entries.</a:t>
            </a:r>
          </a:p>
          <a:p>
            <a:pPr marL="742950" lvl="1" indent="-285750">
              <a:spcBef>
                <a:spcPts val="750"/>
              </a:spcBef>
              <a:buSzPts val="2100"/>
            </a:pPr>
            <a:r>
              <a:rPr lang="en-US" dirty="0"/>
              <a:t>EVERY form must be ‘</a:t>
            </a:r>
            <a:r>
              <a:rPr lang="en-US" b="1" dirty="0"/>
              <a:t>Marked as Complete</a:t>
            </a:r>
            <a:r>
              <a:rPr lang="en-US" dirty="0"/>
              <a:t>’ to submit*.</a:t>
            </a:r>
          </a:p>
          <a:p>
            <a:pPr marL="742950" lvl="1" indent="-285750">
              <a:spcBef>
                <a:spcPts val="750"/>
              </a:spcBef>
              <a:buSzPts val="2100"/>
            </a:pPr>
            <a:endParaRPr lang="en-US" sz="1700" i="1" dirty="0"/>
          </a:p>
          <a:p>
            <a:pPr marL="0" indent="0">
              <a:buSzPts val="2100"/>
              <a:buNone/>
            </a:pPr>
            <a:r>
              <a:rPr lang="en-US" sz="2000" i="1" dirty="0"/>
              <a:t>*You will receive a pop-up message notifying you of this if you try to submit without completing these steps.</a:t>
            </a:r>
            <a:endParaRPr dirty="0"/>
          </a:p>
          <a:p>
            <a:pPr marL="0" lvl="0" indent="0" algn="l" rtl="0">
              <a:lnSpc>
                <a:spcPct val="90000"/>
              </a:lnSpc>
              <a:spcBef>
                <a:spcPts val="750"/>
              </a:spcBef>
              <a:spcAft>
                <a:spcPts val="0"/>
              </a:spcAft>
              <a:buClr>
                <a:schemeClr val="dk1"/>
              </a:buClr>
              <a:buSzPts val="1100"/>
              <a:buNone/>
            </a:pPr>
            <a:endParaRPr sz="1100" dirty="0"/>
          </a:p>
          <a:p>
            <a:pPr marL="0" lvl="0" indent="0" algn="l" rtl="0">
              <a:lnSpc>
                <a:spcPct val="90000"/>
              </a:lnSpc>
              <a:spcBef>
                <a:spcPts val="750"/>
              </a:spcBef>
              <a:spcAft>
                <a:spcPts val="0"/>
              </a:spcAft>
              <a:buClr>
                <a:schemeClr val="dk1"/>
              </a:buClr>
              <a:buSzPts val="2100"/>
              <a:buNone/>
            </a:pPr>
            <a:r>
              <a:rPr lang="en-US" b="1" dirty="0"/>
              <a:t>Once you have filled out all required fields</a:t>
            </a:r>
            <a:r>
              <a:rPr lang="en-US" dirty="0"/>
              <a:t>:</a:t>
            </a:r>
          </a:p>
          <a:p>
            <a:pPr marL="342900">
              <a:buSzPts val="2100"/>
            </a:pPr>
            <a:r>
              <a:rPr lang="en-US" dirty="0"/>
              <a:t>Mark the form complete</a:t>
            </a:r>
          </a:p>
          <a:p>
            <a:pPr marL="342900">
              <a:buSzPts val="2100"/>
            </a:pPr>
            <a:r>
              <a:rPr lang="en-US" dirty="0"/>
              <a:t>Submit your claim</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Quarterly Claims- Reimbursement Submission Timeline</a:t>
            </a:r>
            <a:endParaRPr/>
          </a:p>
        </p:txBody>
      </p:sp>
      <p:graphicFrame>
        <p:nvGraphicFramePr>
          <p:cNvPr id="189" name="Google Shape;189;p24"/>
          <p:cNvGraphicFramePr/>
          <p:nvPr>
            <p:extLst>
              <p:ext uri="{D42A27DB-BD31-4B8C-83A1-F6EECF244321}">
                <p14:modId xmlns:p14="http://schemas.microsoft.com/office/powerpoint/2010/main" val="292446050"/>
              </p:ext>
            </p:extLst>
          </p:nvPr>
        </p:nvGraphicFramePr>
        <p:xfrm>
          <a:off x="688979" y="1043940"/>
          <a:ext cx="10919925" cy="5090150"/>
        </p:xfrm>
        <a:graphic>
          <a:graphicData uri="http://schemas.openxmlformats.org/drawingml/2006/table">
            <a:tbl>
              <a:tblPr firstRow="1" bandRow="1">
                <a:noFill/>
                <a:tableStyleId>{E3149754-9FAE-4251-A9BF-B4731E4B2533}</a:tableStyleId>
              </a:tblPr>
              <a:tblGrid>
                <a:gridCol w="2422175">
                  <a:extLst>
                    <a:ext uri="{9D8B030D-6E8A-4147-A177-3AD203B41FA5}">
                      <a16:colId xmlns:a16="http://schemas.microsoft.com/office/drawing/2014/main" val="20000"/>
                    </a:ext>
                  </a:extLst>
                </a:gridCol>
                <a:gridCol w="3037800">
                  <a:extLst>
                    <a:ext uri="{9D8B030D-6E8A-4147-A177-3AD203B41FA5}">
                      <a16:colId xmlns:a16="http://schemas.microsoft.com/office/drawing/2014/main" val="20001"/>
                    </a:ext>
                  </a:extLst>
                </a:gridCol>
                <a:gridCol w="2729975">
                  <a:extLst>
                    <a:ext uri="{9D8B030D-6E8A-4147-A177-3AD203B41FA5}">
                      <a16:colId xmlns:a16="http://schemas.microsoft.com/office/drawing/2014/main" val="20002"/>
                    </a:ext>
                  </a:extLst>
                </a:gridCol>
                <a:gridCol w="2729975">
                  <a:extLst>
                    <a:ext uri="{9D8B030D-6E8A-4147-A177-3AD203B41FA5}">
                      <a16:colId xmlns:a16="http://schemas.microsoft.com/office/drawing/2014/main" val="20003"/>
                    </a:ext>
                  </a:extLst>
                </a:gridCol>
              </a:tblGrid>
              <a:tr h="988050">
                <a:tc>
                  <a:txBody>
                    <a:bodyPr/>
                    <a:lstStyle/>
                    <a:p>
                      <a:pPr marL="0" marR="0" lvl="0" indent="0" algn="ctr" rtl="0">
                        <a:spcBef>
                          <a:spcPts val="0"/>
                        </a:spcBef>
                        <a:spcAft>
                          <a:spcPts val="0"/>
                        </a:spcAft>
                        <a:buNone/>
                      </a:pPr>
                      <a:endParaRPr sz="1350" u="none" strike="noStrike" cap="none"/>
                    </a:p>
                    <a:p>
                      <a:pPr marL="0" marR="0" lvl="0" indent="0" algn="ctr" rtl="0">
                        <a:spcBef>
                          <a:spcPts val="0"/>
                        </a:spcBef>
                        <a:spcAft>
                          <a:spcPts val="0"/>
                        </a:spcAft>
                        <a:buNone/>
                      </a:pPr>
                      <a:endParaRPr sz="1350" u="none" strike="noStrike" cap="none"/>
                    </a:p>
                    <a:p>
                      <a:pPr marL="0" marR="0" lvl="0" indent="0" algn="ctr" rtl="0">
                        <a:spcBef>
                          <a:spcPts val="0"/>
                        </a:spcBef>
                        <a:spcAft>
                          <a:spcPts val="0"/>
                        </a:spcAft>
                        <a:buNone/>
                      </a:pPr>
                      <a:r>
                        <a:rPr lang="en-US" sz="1350" u="none" strike="noStrike" cap="none"/>
                        <a:t>Claim Period</a:t>
                      </a:r>
                      <a:endParaRPr/>
                    </a:p>
                  </a:txBody>
                  <a:tcPr marL="91450" marR="91450" marT="45725" marB="45725"/>
                </a:tc>
                <a:tc>
                  <a:txBody>
                    <a:bodyPr/>
                    <a:lstStyle/>
                    <a:p>
                      <a:pPr marL="0" marR="0" lvl="0" indent="0" algn="ctr" rtl="0">
                        <a:spcBef>
                          <a:spcPts val="0"/>
                        </a:spcBef>
                        <a:spcAft>
                          <a:spcPts val="0"/>
                        </a:spcAft>
                        <a:buNone/>
                      </a:pPr>
                      <a:endParaRPr sz="1350" u="none" strike="noStrike" cap="none"/>
                    </a:p>
                    <a:p>
                      <a:pPr marL="0" marR="0" lvl="0" indent="0" algn="ctr" rtl="0">
                        <a:spcBef>
                          <a:spcPts val="0"/>
                        </a:spcBef>
                        <a:spcAft>
                          <a:spcPts val="0"/>
                        </a:spcAft>
                        <a:buNone/>
                      </a:pPr>
                      <a:r>
                        <a:rPr lang="en-US" sz="1350" u="none" strike="noStrike" cap="none"/>
                        <a:t>Last Day to Submit </a:t>
                      </a:r>
                      <a:endParaRPr/>
                    </a:p>
                    <a:p>
                      <a:pPr marL="0" marR="0" lvl="0" indent="0" algn="ctr" rtl="0">
                        <a:spcBef>
                          <a:spcPts val="0"/>
                        </a:spcBef>
                        <a:spcAft>
                          <a:spcPts val="0"/>
                        </a:spcAft>
                        <a:buNone/>
                      </a:pPr>
                      <a:r>
                        <a:rPr lang="en-US" sz="1350" u="none" strike="noStrike" cap="none"/>
                        <a:t>“Not Started” and “In Progress” Claims</a:t>
                      </a:r>
                      <a:endParaRPr/>
                    </a:p>
                  </a:txBody>
                  <a:tcPr marL="91450" marR="91450" marT="45725" marB="45725"/>
                </a:tc>
                <a:tc>
                  <a:txBody>
                    <a:bodyPr/>
                    <a:lstStyle/>
                    <a:p>
                      <a:pPr marL="0" marR="0" lvl="0" indent="0" algn="ctr" rtl="0">
                        <a:spcBef>
                          <a:spcPts val="0"/>
                        </a:spcBef>
                        <a:spcAft>
                          <a:spcPts val="0"/>
                        </a:spcAft>
                        <a:buNone/>
                      </a:pPr>
                      <a:endParaRPr sz="1350" u="none" strike="noStrike" cap="none" dirty="0"/>
                    </a:p>
                    <a:p>
                      <a:pPr marL="0" marR="0" lvl="0" indent="0" algn="ctr" rtl="0">
                        <a:spcBef>
                          <a:spcPts val="0"/>
                        </a:spcBef>
                        <a:spcAft>
                          <a:spcPts val="0"/>
                        </a:spcAft>
                        <a:buNone/>
                      </a:pPr>
                      <a:r>
                        <a:rPr lang="en-US" sz="1350" u="none" strike="noStrike" cap="none" dirty="0"/>
                        <a:t>Date that the Department will move unsubmitted claims to “Failed to Submit”</a:t>
                      </a:r>
                      <a:endParaRPr dirty="0"/>
                    </a:p>
                  </a:txBody>
                  <a:tcPr marL="91450" marR="91450" marT="45725" marB="45725"/>
                </a:tc>
                <a:tc>
                  <a:txBody>
                    <a:bodyPr/>
                    <a:lstStyle/>
                    <a:p>
                      <a:pPr marL="0" marR="0" lvl="0" indent="0" algn="ctr" rtl="0">
                        <a:spcBef>
                          <a:spcPts val="0"/>
                        </a:spcBef>
                        <a:spcAft>
                          <a:spcPts val="0"/>
                        </a:spcAft>
                        <a:buNone/>
                      </a:pPr>
                      <a:endParaRPr sz="1350" u="none" strike="noStrike" cap="none"/>
                    </a:p>
                    <a:p>
                      <a:pPr marL="0" marR="0" lvl="0" indent="0" algn="ctr" rtl="0">
                        <a:spcBef>
                          <a:spcPts val="0"/>
                        </a:spcBef>
                        <a:spcAft>
                          <a:spcPts val="0"/>
                        </a:spcAft>
                        <a:buNone/>
                      </a:pPr>
                      <a:r>
                        <a:rPr lang="en-US" sz="1350" u="none" strike="noStrike" cap="none"/>
                        <a:t>Last Day to Submit Corrections to “Action Required” Claims (Cut-off Date)</a:t>
                      </a:r>
                      <a:endParaRPr/>
                    </a:p>
                  </a:txBody>
                  <a:tcPr marL="91450" marR="91450" marT="45725" marB="45725"/>
                </a:tc>
                <a:extLst>
                  <a:ext uri="{0D108BD9-81ED-4DB2-BD59-A6C34878D82A}">
                    <a16:rowId xmlns:a16="http://schemas.microsoft.com/office/drawing/2014/main" val="10000"/>
                  </a:ext>
                </a:extLst>
              </a:tr>
              <a:tr h="988050">
                <a:tc>
                  <a:txBody>
                    <a:bodyPr/>
                    <a:lstStyle/>
                    <a:p>
                      <a:pPr marL="0" marR="0" lvl="0" indent="0" algn="l" rtl="0">
                        <a:spcBef>
                          <a:spcPts val="0"/>
                        </a:spcBef>
                        <a:spcAft>
                          <a:spcPts val="0"/>
                        </a:spcAft>
                        <a:buNone/>
                      </a:pPr>
                      <a:r>
                        <a:rPr lang="en-US" sz="1600" b="1" u="none" strike="noStrike" cap="none"/>
                        <a:t>Quarter 1: </a:t>
                      </a:r>
                      <a:endParaRPr/>
                    </a:p>
                    <a:p>
                      <a:pPr marL="0" marR="0" lvl="0" indent="0" algn="l" rtl="0">
                        <a:spcBef>
                          <a:spcPts val="0"/>
                        </a:spcBef>
                        <a:spcAft>
                          <a:spcPts val="0"/>
                        </a:spcAft>
                        <a:buNone/>
                      </a:pPr>
                      <a:r>
                        <a:rPr lang="en-US" sz="1600" b="1"/>
                        <a:t>November 1-30</a:t>
                      </a:r>
                      <a:endParaRPr/>
                    </a:p>
                  </a:txBody>
                  <a:tcPr marL="91450" marR="91450" marT="45725" marB="45725"/>
                </a:tc>
                <a:tc>
                  <a:txBody>
                    <a:bodyPr/>
                    <a:lstStyle/>
                    <a:p>
                      <a:pPr marL="0" marR="0" lvl="0" indent="0" algn="ctr" rtl="0">
                        <a:spcBef>
                          <a:spcPts val="0"/>
                        </a:spcBef>
                        <a:spcAft>
                          <a:spcPts val="0"/>
                        </a:spcAft>
                        <a:buNone/>
                      </a:pPr>
                      <a:endParaRPr sz="1600" b="1"/>
                    </a:p>
                    <a:p>
                      <a:pPr marL="0" marR="0" lvl="0" indent="0" algn="ctr" rtl="0">
                        <a:spcBef>
                          <a:spcPts val="0"/>
                        </a:spcBef>
                        <a:spcAft>
                          <a:spcPts val="0"/>
                        </a:spcAft>
                        <a:buNone/>
                      </a:pPr>
                      <a:r>
                        <a:rPr lang="en-US" sz="1600" b="1"/>
                        <a:t>Nov. 30</a:t>
                      </a:r>
                      <a:endParaRPr/>
                    </a:p>
                  </a:txBody>
                  <a:tcPr marL="91450" marR="91450" marT="45725" marB="45725"/>
                </a:tc>
                <a:tc>
                  <a:txBody>
                    <a:bodyPr/>
                    <a:lstStyle/>
                    <a:p>
                      <a:pPr marL="0" marR="0" lvl="0" indent="0" algn="ctr" rtl="0">
                        <a:spcBef>
                          <a:spcPts val="0"/>
                        </a:spcBef>
                        <a:spcAft>
                          <a:spcPts val="0"/>
                        </a:spcAft>
                        <a:buNone/>
                      </a:pPr>
                      <a:endParaRPr sz="1600" b="1"/>
                    </a:p>
                    <a:p>
                      <a:pPr marL="0" marR="0" lvl="0" indent="0" algn="ctr" rtl="0">
                        <a:spcBef>
                          <a:spcPts val="0"/>
                        </a:spcBef>
                        <a:spcAft>
                          <a:spcPts val="0"/>
                        </a:spcAft>
                        <a:buNone/>
                      </a:pPr>
                      <a:r>
                        <a:rPr lang="en-US" sz="1600" b="1"/>
                        <a:t>Dec. 1</a:t>
                      </a:r>
                      <a:endParaRPr/>
                    </a:p>
                  </a:txBody>
                  <a:tcPr marL="91450" marR="91450" marT="45725" marB="45725"/>
                </a:tc>
                <a:tc>
                  <a:txBody>
                    <a:bodyPr/>
                    <a:lstStyle/>
                    <a:p>
                      <a:pPr marL="0" marR="0" lvl="0" indent="0" algn="ctr" rtl="0">
                        <a:spcBef>
                          <a:spcPts val="0"/>
                        </a:spcBef>
                        <a:spcAft>
                          <a:spcPts val="0"/>
                        </a:spcAft>
                        <a:buNone/>
                      </a:pPr>
                      <a:endParaRPr sz="1600" b="1"/>
                    </a:p>
                    <a:p>
                      <a:pPr marL="0" marR="0" lvl="0" indent="0" algn="ctr" rtl="0">
                        <a:spcBef>
                          <a:spcPts val="0"/>
                        </a:spcBef>
                        <a:spcAft>
                          <a:spcPts val="0"/>
                        </a:spcAft>
                        <a:buNone/>
                      </a:pPr>
                      <a:r>
                        <a:rPr lang="en-US" sz="1600" b="1"/>
                        <a:t>Dec. 10</a:t>
                      </a:r>
                      <a:endParaRPr/>
                    </a:p>
                  </a:txBody>
                  <a:tcPr marL="91450" marR="91450" marT="45725" marB="45725"/>
                </a:tc>
                <a:extLst>
                  <a:ext uri="{0D108BD9-81ED-4DB2-BD59-A6C34878D82A}">
                    <a16:rowId xmlns:a16="http://schemas.microsoft.com/office/drawing/2014/main" val="10001"/>
                  </a:ext>
                </a:extLst>
              </a:tr>
              <a:tr h="988050">
                <a:tc>
                  <a:txBody>
                    <a:bodyPr/>
                    <a:lstStyle/>
                    <a:p>
                      <a:pPr marL="0" marR="0" lvl="0" indent="0" algn="l" rtl="0">
                        <a:spcBef>
                          <a:spcPts val="0"/>
                        </a:spcBef>
                        <a:spcAft>
                          <a:spcPts val="0"/>
                        </a:spcAft>
                        <a:buNone/>
                      </a:pPr>
                      <a:r>
                        <a:rPr lang="en-US" sz="1600" b="1"/>
                        <a:t>Quarter 2: </a:t>
                      </a:r>
                      <a:endParaRPr/>
                    </a:p>
                    <a:p>
                      <a:pPr marL="0" marR="0" lvl="0" indent="0" algn="l" rtl="0">
                        <a:spcBef>
                          <a:spcPts val="0"/>
                        </a:spcBef>
                        <a:spcAft>
                          <a:spcPts val="0"/>
                        </a:spcAft>
                        <a:buNone/>
                      </a:pPr>
                      <a:r>
                        <a:rPr lang="en-US" sz="1600" b="1"/>
                        <a:t>January 1-31</a:t>
                      </a:r>
                      <a:endParaRPr/>
                    </a:p>
                  </a:txBody>
                  <a:tcPr marL="91450" marR="91450" marT="45725" marB="45725"/>
                </a:tc>
                <a:tc>
                  <a:txBody>
                    <a:bodyPr/>
                    <a:lstStyle/>
                    <a:p>
                      <a:pPr marL="0" marR="0" lvl="0" indent="0" algn="ctr" rtl="0">
                        <a:spcBef>
                          <a:spcPts val="0"/>
                        </a:spcBef>
                        <a:spcAft>
                          <a:spcPts val="0"/>
                        </a:spcAft>
                        <a:buNone/>
                      </a:pPr>
                      <a:endParaRPr sz="1600" b="1"/>
                    </a:p>
                    <a:p>
                      <a:pPr marL="0" marR="0" lvl="0" indent="0" algn="ctr" rtl="0">
                        <a:spcBef>
                          <a:spcPts val="0"/>
                        </a:spcBef>
                        <a:spcAft>
                          <a:spcPts val="0"/>
                        </a:spcAft>
                        <a:buNone/>
                      </a:pPr>
                      <a:r>
                        <a:rPr lang="en-US" sz="1600" b="1"/>
                        <a:t>Jan. 31</a:t>
                      </a:r>
                      <a:endParaRPr/>
                    </a:p>
                  </a:txBody>
                  <a:tcPr marL="91450" marR="91450" marT="45725" marB="45725"/>
                </a:tc>
                <a:tc>
                  <a:txBody>
                    <a:bodyPr/>
                    <a:lstStyle/>
                    <a:p>
                      <a:pPr marL="0" marR="0" lvl="0" indent="0" algn="ctr" rtl="0">
                        <a:spcBef>
                          <a:spcPts val="0"/>
                        </a:spcBef>
                        <a:spcAft>
                          <a:spcPts val="0"/>
                        </a:spcAft>
                        <a:buNone/>
                      </a:pPr>
                      <a:endParaRPr sz="1600" b="1"/>
                    </a:p>
                    <a:p>
                      <a:pPr marL="0" marR="0" lvl="0" indent="0" algn="ctr" rtl="0">
                        <a:spcBef>
                          <a:spcPts val="0"/>
                        </a:spcBef>
                        <a:spcAft>
                          <a:spcPts val="0"/>
                        </a:spcAft>
                        <a:buNone/>
                      </a:pPr>
                      <a:r>
                        <a:rPr lang="en-US" sz="1600" b="1"/>
                        <a:t>Feb. 1</a:t>
                      </a:r>
                      <a:endParaRPr/>
                    </a:p>
                  </a:txBody>
                  <a:tcPr marL="91450" marR="91450" marT="45725" marB="45725"/>
                </a:tc>
                <a:tc>
                  <a:txBody>
                    <a:bodyPr/>
                    <a:lstStyle/>
                    <a:p>
                      <a:pPr marL="0" marR="0" lvl="0" indent="0" algn="ctr" rtl="0">
                        <a:spcBef>
                          <a:spcPts val="0"/>
                        </a:spcBef>
                        <a:spcAft>
                          <a:spcPts val="0"/>
                        </a:spcAft>
                        <a:buNone/>
                      </a:pPr>
                      <a:endParaRPr sz="1600" b="1"/>
                    </a:p>
                    <a:p>
                      <a:pPr marL="0" marR="0" lvl="0" indent="0" algn="ctr" rtl="0">
                        <a:spcBef>
                          <a:spcPts val="0"/>
                        </a:spcBef>
                        <a:spcAft>
                          <a:spcPts val="0"/>
                        </a:spcAft>
                        <a:buNone/>
                      </a:pPr>
                      <a:r>
                        <a:rPr lang="en-US" sz="1600" b="1"/>
                        <a:t>Feb. 10</a:t>
                      </a:r>
                      <a:endParaRPr/>
                    </a:p>
                  </a:txBody>
                  <a:tcPr marL="91450" marR="91450" marT="45725" marB="45725"/>
                </a:tc>
                <a:extLst>
                  <a:ext uri="{0D108BD9-81ED-4DB2-BD59-A6C34878D82A}">
                    <a16:rowId xmlns:a16="http://schemas.microsoft.com/office/drawing/2014/main" val="10002"/>
                  </a:ext>
                </a:extLst>
              </a:tr>
              <a:tr h="988050">
                <a:tc>
                  <a:txBody>
                    <a:bodyPr/>
                    <a:lstStyle/>
                    <a:p>
                      <a:pPr marL="0" marR="0" lvl="0" indent="0" algn="l" rtl="0">
                        <a:spcBef>
                          <a:spcPts val="0"/>
                        </a:spcBef>
                        <a:spcAft>
                          <a:spcPts val="0"/>
                        </a:spcAft>
                        <a:buNone/>
                      </a:pPr>
                      <a:r>
                        <a:rPr lang="en-US" sz="1600" b="1"/>
                        <a:t>Quarter 3: </a:t>
                      </a:r>
                      <a:endParaRPr/>
                    </a:p>
                    <a:p>
                      <a:pPr marL="0" marR="0" lvl="0" indent="0" algn="l" rtl="0">
                        <a:spcBef>
                          <a:spcPts val="0"/>
                        </a:spcBef>
                        <a:spcAft>
                          <a:spcPts val="0"/>
                        </a:spcAft>
                        <a:buNone/>
                      </a:pPr>
                      <a:r>
                        <a:rPr lang="en-US" sz="1600" b="1"/>
                        <a:t>April 1-30</a:t>
                      </a:r>
                      <a:endParaRPr/>
                    </a:p>
                  </a:txBody>
                  <a:tcPr marL="91450" marR="91450" marT="45725" marB="45725"/>
                </a:tc>
                <a:tc>
                  <a:txBody>
                    <a:bodyPr/>
                    <a:lstStyle/>
                    <a:p>
                      <a:pPr marL="0" marR="0" lvl="0" indent="0" algn="ctr" rtl="0">
                        <a:spcBef>
                          <a:spcPts val="0"/>
                        </a:spcBef>
                        <a:spcAft>
                          <a:spcPts val="0"/>
                        </a:spcAft>
                        <a:buNone/>
                      </a:pPr>
                      <a:endParaRPr sz="1600" b="1"/>
                    </a:p>
                    <a:p>
                      <a:pPr marL="0" marR="0" lvl="0" indent="0" algn="ctr" rtl="0">
                        <a:spcBef>
                          <a:spcPts val="0"/>
                        </a:spcBef>
                        <a:spcAft>
                          <a:spcPts val="0"/>
                        </a:spcAft>
                        <a:buNone/>
                      </a:pPr>
                      <a:r>
                        <a:rPr lang="en-US" sz="1600" b="1"/>
                        <a:t>April 30</a:t>
                      </a:r>
                      <a:endParaRPr/>
                    </a:p>
                  </a:txBody>
                  <a:tcPr marL="91450" marR="91450" marT="45725" marB="45725"/>
                </a:tc>
                <a:tc>
                  <a:txBody>
                    <a:bodyPr/>
                    <a:lstStyle/>
                    <a:p>
                      <a:pPr marL="0" marR="0" lvl="0" indent="0" algn="ctr" rtl="0">
                        <a:spcBef>
                          <a:spcPts val="0"/>
                        </a:spcBef>
                        <a:spcAft>
                          <a:spcPts val="0"/>
                        </a:spcAft>
                        <a:buNone/>
                      </a:pPr>
                      <a:endParaRPr sz="1600" b="1"/>
                    </a:p>
                    <a:p>
                      <a:pPr marL="0" marR="0" lvl="0" indent="0" algn="ctr" rtl="0">
                        <a:spcBef>
                          <a:spcPts val="0"/>
                        </a:spcBef>
                        <a:spcAft>
                          <a:spcPts val="0"/>
                        </a:spcAft>
                        <a:buNone/>
                      </a:pPr>
                      <a:r>
                        <a:rPr lang="en-US" sz="1600" b="1"/>
                        <a:t>May 1</a:t>
                      </a:r>
                      <a:endParaRPr/>
                    </a:p>
                  </a:txBody>
                  <a:tcPr marL="91450" marR="91450" marT="45725" marB="45725"/>
                </a:tc>
                <a:tc>
                  <a:txBody>
                    <a:bodyPr/>
                    <a:lstStyle/>
                    <a:p>
                      <a:pPr marL="0" marR="0" lvl="0" indent="0" algn="ctr" rtl="0">
                        <a:spcBef>
                          <a:spcPts val="0"/>
                        </a:spcBef>
                        <a:spcAft>
                          <a:spcPts val="0"/>
                        </a:spcAft>
                        <a:buNone/>
                      </a:pPr>
                      <a:endParaRPr sz="1600" b="1"/>
                    </a:p>
                    <a:p>
                      <a:pPr marL="0" marR="0" lvl="0" indent="0" algn="ctr" rtl="0">
                        <a:spcBef>
                          <a:spcPts val="0"/>
                        </a:spcBef>
                        <a:spcAft>
                          <a:spcPts val="0"/>
                        </a:spcAft>
                        <a:buNone/>
                      </a:pPr>
                      <a:r>
                        <a:rPr lang="en-US" sz="1600" b="1"/>
                        <a:t>May 10</a:t>
                      </a:r>
                      <a:endParaRPr/>
                    </a:p>
                  </a:txBody>
                  <a:tcPr marL="91450" marR="91450" marT="45725" marB="45725"/>
                </a:tc>
                <a:extLst>
                  <a:ext uri="{0D108BD9-81ED-4DB2-BD59-A6C34878D82A}">
                    <a16:rowId xmlns:a16="http://schemas.microsoft.com/office/drawing/2014/main" val="10003"/>
                  </a:ext>
                </a:extLst>
              </a:tr>
              <a:tr h="988050">
                <a:tc>
                  <a:txBody>
                    <a:bodyPr/>
                    <a:lstStyle/>
                    <a:p>
                      <a:pPr marL="0" marR="0" lvl="0" indent="0" algn="l" rtl="0">
                        <a:spcBef>
                          <a:spcPts val="0"/>
                        </a:spcBef>
                        <a:spcAft>
                          <a:spcPts val="0"/>
                        </a:spcAft>
                        <a:buNone/>
                      </a:pPr>
                      <a:r>
                        <a:rPr lang="en-US" sz="1600" b="1"/>
                        <a:t>Quarter 4: </a:t>
                      </a:r>
                      <a:endParaRPr/>
                    </a:p>
                    <a:p>
                      <a:pPr marL="0" marR="0" lvl="0" indent="0" algn="l" rtl="0">
                        <a:spcBef>
                          <a:spcPts val="0"/>
                        </a:spcBef>
                        <a:spcAft>
                          <a:spcPts val="0"/>
                        </a:spcAft>
                        <a:buNone/>
                      </a:pPr>
                      <a:r>
                        <a:rPr lang="en-US" sz="1600" b="1"/>
                        <a:t>June 1 – July 15 </a:t>
                      </a:r>
                      <a:r>
                        <a:rPr lang="en-US" sz="1400" b="1" i="1"/>
                        <a:t>(expenses MUST occur by June 30</a:t>
                      </a:r>
                      <a:r>
                        <a:rPr lang="en-US" sz="1400" b="1" i="1" baseline="30000"/>
                        <a:t>th</a:t>
                      </a:r>
                      <a:r>
                        <a:rPr lang="en-US" sz="1400" b="1" i="1"/>
                        <a:t>)</a:t>
                      </a:r>
                      <a:endParaRPr/>
                    </a:p>
                  </a:txBody>
                  <a:tcPr marL="91450" marR="91450" marT="45725" marB="45725"/>
                </a:tc>
                <a:tc>
                  <a:txBody>
                    <a:bodyPr/>
                    <a:lstStyle/>
                    <a:p>
                      <a:pPr marL="0" marR="0" lvl="0" indent="0" algn="ctr" rtl="0">
                        <a:spcBef>
                          <a:spcPts val="0"/>
                        </a:spcBef>
                        <a:spcAft>
                          <a:spcPts val="0"/>
                        </a:spcAft>
                        <a:buNone/>
                      </a:pPr>
                      <a:endParaRPr sz="1600" b="1"/>
                    </a:p>
                    <a:p>
                      <a:pPr marL="0" marR="0" lvl="0" indent="0" algn="ctr" rtl="0">
                        <a:spcBef>
                          <a:spcPts val="0"/>
                        </a:spcBef>
                        <a:spcAft>
                          <a:spcPts val="0"/>
                        </a:spcAft>
                        <a:buNone/>
                      </a:pPr>
                      <a:r>
                        <a:rPr lang="en-US" sz="1600" b="1"/>
                        <a:t>July 15</a:t>
                      </a:r>
                      <a:endParaRPr/>
                    </a:p>
                  </a:txBody>
                  <a:tcPr marL="91450" marR="91450" marT="45725" marB="45725"/>
                </a:tc>
                <a:tc>
                  <a:txBody>
                    <a:bodyPr/>
                    <a:lstStyle/>
                    <a:p>
                      <a:pPr marL="0" marR="0" lvl="0" indent="0" algn="ctr" rtl="0">
                        <a:spcBef>
                          <a:spcPts val="0"/>
                        </a:spcBef>
                        <a:spcAft>
                          <a:spcPts val="0"/>
                        </a:spcAft>
                        <a:buNone/>
                      </a:pPr>
                      <a:endParaRPr sz="1600" b="1"/>
                    </a:p>
                    <a:p>
                      <a:pPr marL="0" marR="0" lvl="0" indent="0" algn="ctr" rtl="0">
                        <a:spcBef>
                          <a:spcPts val="0"/>
                        </a:spcBef>
                        <a:spcAft>
                          <a:spcPts val="0"/>
                        </a:spcAft>
                        <a:buNone/>
                      </a:pPr>
                      <a:r>
                        <a:rPr lang="en-US" sz="1600" b="1"/>
                        <a:t>July 16</a:t>
                      </a:r>
                      <a:endParaRPr/>
                    </a:p>
                  </a:txBody>
                  <a:tcPr marL="91450" marR="91450" marT="45725" marB="45725"/>
                </a:tc>
                <a:tc>
                  <a:txBody>
                    <a:bodyPr/>
                    <a:lstStyle/>
                    <a:p>
                      <a:pPr marL="0" marR="0" lvl="0" indent="0" algn="ctr" rtl="0">
                        <a:spcBef>
                          <a:spcPts val="0"/>
                        </a:spcBef>
                        <a:spcAft>
                          <a:spcPts val="0"/>
                        </a:spcAft>
                        <a:buNone/>
                      </a:pPr>
                      <a:endParaRPr sz="1600" b="1" dirty="0"/>
                    </a:p>
                    <a:p>
                      <a:pPr marL="0" marR="0" lvl="0" indent="0" algn="ctr" rtl="0">
                        <a:spcBef>
                          <a:spcPts val="0"/>
                        </a:spcBef>
                        <a:spcAft>
                          <a:spcPts val="0"/>
                        </a:spcAft>
                        <a:buNone/>
                      </a:pPr>
                      <a:r>
                        <a:rPr lang="en-US" sz="1600" b="1" dirty="0"/>
                        <a:t>July 25</a:t>
                      </a:r>
                      <a:endParaRPr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Resources</a:t>
            </a:r>
            <a:endParaRPr/>
          </a:p>
        </p:txBody>
      </p:sp>
      <p:sp>
        <p:nvSpPr>
          <p:cNvPr id="195" name="Google Shape;195;p25"/>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u="sng" dirty="0">
                <a:solidFill>
                  <a:schemeClr val="hlink"/>
                </a:solidFill>
                <a:hlinkClick r:id="rId3"/>
              </a:rPr>
              <a:t>Working Well Directory </a:t>
            </a:r>
            <a:r>
              <a:rPr lang="en-US" dirty="0"/>
              <a:t>designed to help districts and schools promote</a:t>
            </a:r>
            <a:endParaRPr dirty="0"/>
          </a:p>
          <a:p>
            <a:pPr marL="0" lvl="0" indent="0" algn="l" rtl="0">
              <a:lnSpc>
                <a:spcPct val="90000"/>
              </a:lnSpc>
              <a:spcBef>
                <a:spcPts val="750"/>
              </a:spcBef>
              <a:spcAft>
                <a:spcPts val="0"/>
              </a:spcAft>
              <a:buClr>
                <a:schemeClr val="dk1"/>
              </a:buClr>
              <a:buSzPts val="2100"/>
              <a:buNone/>
            </a:pPr>
            <a:r>
              <a:rPr lang="en-US" dirty="0"/>
              <a:t>well-being among administrators, teachers, and other staff.</a:t>
            </a:r>
            <a:endParaRPr dirty="0"/>
          </a:p>
          <a:p>
            <a:pPr marL="0" lvl="0" indent="0" algn="l" rtl="0">
              <a:lnSpc>
                <a:spcPct val="90000"/>
              </a:lnSpc>
              <a:spcBef>
                <a:spcPts val="750"/>
              </a:spcBef>
              <a:spcAft>
                <a:spcPts val="0"/>
              </a:spcAft>
              <a:buClr>
                <a:schemeClr val="dk1"/>
              </a:buClr>
              <a:buSzPts val="2100"/>
              <a:buNone/>
            </a:pPr>
            <a:endParaRPr dirty="0"/>
          </a:p>
          <a:p>
            <a:pPr marL="0" lvl="0" indent="0" algn="l" rtl="0">
              <a:lnSpc>
                <a:spcPct val="90000"/>
              </a:lnSpc>
              <a:spcBef>
                <a:spcPts val="750"/>
              </a:spcBef>
              <a:spcAft>
                <a:spcPts val="0"/>
              </a:spcAft>
              <a:buClr>
                <a:schemeClr val="dk1"/>
              </a:buClr>
              <a:buSzPts val="2100"/>
              <a:buNone/>
            </a:pPr>
            <a:r>
              <a:rPr lang="en-US" u="sng" dirty="0">
                <a:solidFill>
                  <a:schemeClr val="hlink"/>
                </a:solidFill>
                <a:hlinkClick r:id="rId4"/>
              </a:rPr>
              <a:t>National Center on Safe and Supportive Learning Environments </a:t>
            </a:r>
            <a:r>
              <a:rPr lang="en-US" dirty="0"/>
              <a:t>Lessons</a:t>
            </a:r>
            <a:endParaRPr dirty="0"/>
          </a:p>
          <a:p>
            <a:pPr marL="0" lvl="0" indent="0" algn="l" rtl="0">
              <a:lnSpc>
                <a:spcPct val="90000"/>
              </a:lnSpc>
              <a:spcBef>
                <a:spcPts val="750"/>
              </a:spcBef>
              <a:spcAft>
                <a:spcPts val="0"/>
              </a:spcAft>
              <a:buClr>
                <a:schemeClr val="dk1"/>
              </a:buClr>
              <a:buSzPts val="2100"/>
              <a:buNone/>
            </a:pPr>
            <a:r>
              <a:rPr lang="en-US" dirty="0"/>
              <a:t>From the Field- Miniseries on Supporting Students’ Social, Emotional,</a:t>
            </a:r>
            <a:endParaRPr dirty="0"/>
          </a:p>
          <a:p>
            <a:pPr marL="0" lvl="0" indent="0" algn="l" rtl="0">
              <a:lnSpc>
                <a:spcPct val="90000"/>
              </a:lnSpc>
              <a:spcBef>
                <a:spcPts val="750"/>
              </a:spcBef>
              <a:spcAft>
                <a:spcPts val="0"/>
              </a:spcAft>
              <a:buClr>
                <a:schemeClr val="dk1"/>
              </a:buClr>
              <a:buSzPts val="2100"/>
              <a:buNone/>
            </a:pPr>
            <a:r>
              <a:rPr lang="en-US" dirty="0"/>
              <a:t>Behavioral and Academic Well-Being and Success.</a:t>
            </a:r>
            <a:endParaRPr dirty="0"/>
          </a:p>
          <a:p>
            <a:pPr marL="0" lvl="0" indent="0" algn="l" rtl="0">
              <a:lnSpc>
                <a:spcPct val="90000"/>
              </a:lnSpc>
              <a:spcBef>
                <a:spcPts val="750"/>
              </a:spcBef>
              <a:spcAft>
                <a:spcPts val="0"/>
              </a:spcAft>
              <a:buClr>
                <a:schemeClr val="dk1"/>
              </a:buClr>
              <a:buSzPts val="2100"/>
              <a:buNone/>
            </a:pPr>
            <a:endParaRPr dirty="0"/>
          </a:p>
          <a:p>
            <a:pPr marL="0" lvl="0" indent="0" algn="l" rtl="0">
              <a:lnSpc>
                <a:spcPct val="90000"/>
              </a:lnSpc>
              <a:spcBef>
                <a:spcPts val="750"/>
              </a:spcBef>
              <a:spcAft>
                <a:spcPts val="0"/>
              </a:spcAft>
              <a:buClr>
                <a:schemeClr val="dk1"/>
              </a:buClr>
              <a:buSzPts val="2100"/>
              <a:buNone/>
            </a:pPr>
            <a:r>
              <a:rPr lang="en-US" u="sng" dirty="0">
                <a:solidFill>
                  <a:schemeClr val="hlink"/>
                </a:solidFill>
                <a:hlinkClick r:id="rId5"/>
              </a:rPr>
              <a:t>Federal Resources to Support Family Engagement </a:t>
            </a:r>
            <a:r>
              <a:rPr lang="en-US" dirty="0"/>
              <a:t>Engaging Families of</a:t>
            </a:r>
            <a:endParaRPr dirty="0"/>
          </a:p>
          <a:p>
            <a:pPr marL="0" lvl="0" indent="0" algn="l" rtl="0">
              <a:lnSpc>
                <a:spcPct val="90000"/>
              </a:lnSpc>
              <a:spcBef>
                <a:spcPts val="750"/>
              </a:spcBef>
              <a:spcAft>
                <a:spcPts val="0"/>
              </a:spcAft>
              <a:buClr>
                <a:schemeClr val="dk1"/>
              </a:buClr>
              <a:buSzPts val="2100"/>
              <a:buNone/>
            </a:pPr>
            <a:r>
              <a:rPr lang="en-US" dirty="0"/>
              <a:t>English Learners and Engaging Families of Students with Disabilities.</a:t>
            </a:r>
            <a:endParaRPr dirty="0"/>
          </a:p>
          <a:p>
            <a:pPr marL="0" lvl="0" indent="0" algn="l" rtl="0">
              <a:lnSpc>
                <a:spcPct val="90000"/>
              </a:lnSpc>
              <a:spcBef>
                <a:spcPts val="750"/>
              </a:spcBef>
              <a:spcAft>
                <a:spcPts val="0"/>
              </a:spcAft>
              <a:buClr>
                <a:schemeClr val="dk1"/>
              </a:buClr>
              <a:buSzPts val="2100"/>
              <a:buNone/>
            </a:pPr>
            <a:endParaRPr dirty="0"/>
          </a:p>
          <a:p>
            <a:pPr marL="0" lvl="0" indent="0" algn="l" rtl="0">
              <a:lnSpc>
                <a:spcPct val="90000"/>
              </a:lnSpc>
              <a:spcBef>
                <a:spcPts val="750"/>
              </a:spcBef>
              <a:spcAft>
                <a:spcPts val="0"/>
              </a:spcAft>
              <a:buClr>
                <a:schemeClr val="dk1"/>
              </a:buClr>
              <a:buSzPts val="1300"/>
              <a:buNone/>
            </a:pPr>
            <a:r>
              <a:rPr lang="en-US" sz="1300" dirty="0"/>
              <a:t>On behalf of the U.S. Department of Education, Office of Elementary and Secondary Education, Office of Safe and Supportive Schools, the National Center on Safe Supportive Learning Environments (NCSSLE)</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Technical Assistance &amp; SCG Resources</a:t>
            </a:r>
            <a:endParaRPr/>
          </a:p>
        </p:txBody>
      </p:sp>
      <p:sp>
        <p:nvSpPr>
          <p:cNvPr id="201" name="Google Shape;201;p26"/>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b="1" dirty="0"/>
              <a:t>Contacts:</a:t>
            </a:r>
            <a:endParaRPr dirty="0"/>
          </a:p>
          <a:p>
            <a:pPr marL="457200" lvl="1" indent="0">
              <a:spcBef>
                <a:spcPts val="750"/>
              </a:spcBef>
              <a:buSzPts val="2100"/>
              <a:buNone/>
            </a:pPr>
            <a:r>
              <a:rPr lang="en-US" dirty="0"/>
              <a:t>Veronica Andersen</a:t>
            </a:r>
          </a:p>
          <a:p>
            <a:pPr marL="457200" lvl="1" indent="0">
              <a:spcBef>
                <a:spcPts val="750"/>
              </a:spcBef>
              <a:buSzPts val="2100"/>
              <a:buNone/>
            </a:pPr>
            <a:r>
              <a:rPr lang="en-US" dirty="0"/>
              <a:t>515-402-2736</a:t>
            </a:r>
          </a:p>
          <a:p>
            <a:pPr marL="457200" lvl="1" indent="0">
              <a:spcBef>
                <a:spcPts val="750"/>
              </a:spcBef>
              <a:buSzPts val="2100"/>
              <a:buNone/>
            </a:pPr>
            <a:r>
              <a:rPr lang="en-US" u="sng" dirty="0">
                <a:solidFill>
                  <a:schemeClr val="hlink"/>
                </a:solidFill>
                <a:hlinkClick r:id="rId3"/>
              </a:rPr>
              <a:t>veronica.andersen@iowa.gov</a:t>
            </a:r>
            <a:endParaRPr dirty="0"/>
          </a:p>
          <a:p>
            <a:pPr marL="0" lvl="0" indent="0" algn="l" rtl="0">
              <a:lnSpc>
                <a:spcPct val="90000"/>
              </a:lnSpc>
              <a:spcBef>
                <a:spcPts val="750"/>
              </a:spcBef>
              <a:spcAft>
                <a:spcPts val="0"/>
              </a:spcAft>
              <a:buClr>
                <a:schemeClr val="dk1"/>
              </a:buClr>
              <a:buSzPts val="2100"/>
              <a:buNone/>
            </a:pPr>
            <a:endParaRPr dirty="0"/>
          </a:p>
          <a:p>
            <a:pPr marL="457200" lvl="1" indent="0">
              <a:spcBef>
                <a:spcPts val="750"/>
              </a:spcBef>
              <a:buSzPts val="2100"/>
              <a:buNone/>
            </a:pPr>
            <a:r>
              <a:rPr lang="en-US" dirty="0"/>
              <a:t>Isbelia Arzola</a:t>
            </a:r>
          </a:p>
          <a:p>
            <a:pPr marL="457200" lvl="1" indent="0">
              <a:spcBef>
                <a:spcPts val="750"/>
              </a:spcBef>
              <a:buSzPts val="2100"/>
              <a:buNone/>
            </a:pPr>
            <a:r>
              <a:rPr lang="en-US" dirty="0"/>
              <a:t>515-326-5962</a:t>
            </a:r>
          </a:p>
          <a:p>
            <a:pPr marL="457200" lvl="1" indent="0">
              <a:spcBef>
                <a:spcPts val="750"/>
              </a:spcBef>
              <a:buSzPts val="2100"/>
              <a:buNone/>
            </a:pPr>
            <a:r>
              <a:rPr lang="en-US" u="sng" dirty="0">
                <a:solidFill>
                  <a:schemeClr val="hlink"/>
                </a:solidFill>
                <a:hlinkClick r:id="rId4"/>
              </a:rPr>
              <a:t>isbelia.arzolaarocha@iowa.gov</a:t>
            </a:r>
            <a:endParaRPr dirty="0"/>
          </a:p>
          <a:p>
            <a:pPr marL="0" lvl="0" indent="0" algn="l" rtl="0">
              <a:lnSpc>
                <a:spcPct val="90000"/>
              </a:lnSpc>
              <a:spcBef>
                <a:spcPts val="750"/>
              </a:spcBef>
              <a:spcAft>
                <a:spcPts val="0"/>
              </a:spcAft>
              <a:buClr>
                <a:schemeClr val="dk1"/>
              </a:buClr>
              <a:buSzPts val="2100"/>
              <a:buNone/>
            </a:pPr>
            <a:endParaRPr dirty="0"/>
          </a:p>
          <a:p>
            <a:pPr marL="457200" lvl="1" indent="0">
              <a:spcBef>
                <a:spcPts val="750"/>
              </a:spcBef>
              <a:buSzPts val="2100"/>
              <a:buNone/>
            </a:pPr>
            <a:r>
              <a:rPr lang="en-US" u="sng" dirty="0">
                <a:solidFill>
                  <a:schemeClr val="hlink"/>
                </a:solidFill>
                <a:hlinkClick r:id="rId5"/>
              </a:rPr>
              <a:t>Stronger Connections </a:t>
            </a:r>
            <a:r>
              <a:rPr lang="en-US" u="sng">
                <a:solidFill>
                  <a:schemeClr val="hlink"/>
                </a:solidFill>
                <a:hlinkClick r:id="rId5"/>
              </a:rPr>
              <a:t>Grant Webpage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3"/>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Agenda</a:t>
            </a:r>
            <a:endParaRPr/>
          </a:p>
        </p:txBody>
      </p:sp>
      <p:graphicFrame>
        <p:nvGraphicFramePr>
          <p:cNvPr id="52" name="Google Shape;52;p3"/>
          <p:cNvGraphicFramePr/>
          <p:nvPr>
            <p:extLst>
              <p:ext uri="{D42A27DB-BD31-4B8C-83A1-F6EECF244321}">
                <p14:modId xmlns:p14="http://schemas.microsoft.com/office/powerpoint/2010/main" val="797529125"/>
              </p:ext>
            </p:extLst>
          </p:nvPr>
        </p:nvGraphicFramePr>
        <p:xfrm>
          <a:off x="2015375" y="1555561"/>
          <a:ext cx="7564575" cy="4559890"/>
        </p:xfrm>
        <a:graphic>
          <a:graphicData uri="http://schemas.openxmlformats.org/drawingml/2006/table">
            <a:tbl>
              <a:tblPr firstRow="1" bandRow="1">
                <a:noFill/>
                <a:tableStyleId>{AB63D39F-BF6F-410A-9F70-E7869F688255}</a:tableStyleId>
              </a:tblPr>
              <a:tblGrid>
                <a:gridCol w="7564575">
                  <a:extLst>
                    <a:ext uri="{9D8B030D-6E8A-4147-A177-3AD203B41FA5}">
                      <a16:colId xmlns:a16="http://schemas.microsoft.com/office/drawing/2014/main" val="20000"/>
                    </a:ext>
                  </a:extLst>
                </a:gridCol>
              </a:tblGrid>
              <a:tr h="682050">
                <a:tc>
                  <a:txBody>
                    <a:bodyPr/>
                    <a:lstStyle/>
                    <a:p>
                      <a:pPr marL="0" marR="0" lvl="0" indent="0" algn="ctr" rtl="0">
                        <a:spcBef>
                          <a:spcPts val="0"/>
                        </a:spcBef>
                        <a:spcAft>
                          <a:spcPts val="0"/>
                        </a:spcAft>
                        <a:buNone/>
                      </a:pPr>
                      <a:r>
                        <a:rPr lang="en-US" sz="4000" b="1" i="0" u="none" strike="noStrike" cap="none">
                          <a:solidFill>
                            <a:schemeClr val="dk1"/>
                          </a:solidFill>
                          <a:latin typeface="Arial"/>
                          <a:ea typeface="Arial"/>
                          <a:cs typeface="Arial"/>
                          <a:sym typeface="Arial"/>
                        </a:rPr>
                        <a:t>Agenda</a:t>
                      </a:r>
                      <a:endParaRPr sz="4000" u="none" strike="noStrike" cap="none">
                        <a:solidFill>
                          <a:schemeClr val="dk1"/>
                        </a:solidFill>
                      </a:endParaRPr>
                    </a:p>
                  </a:txBody>
                  <a:tcPr marL="91450" marR="91450" marT="45725" marB="45725"/>
                </a:tc>
                <a:extLst>
                  <a:ext uri="{0D108BD9-81ED-4DB2-BD59-A6C34878D82A}">
                    <a16:rowId xmlns:a16="http://schemas.microsoft.com/office/drawing/2014/main" val="10000"/>
                  </a:ext>
                </a:extLst>
              </a:tr>
              <a:tr h="709700">
                <a:tc>
                  <a:txBody>
                    <a:bodyPr/>
                    <a:lstStyle/>
                    <a:p>
                      <a:pPr marL="0" marR="0" lvl="0" indent="0" algn="ctr" rtl="0">
                        <a:spcBef>
                          <a:spcPts val="0"/>
                        </a:spcBef>
                        <a:spcAft>
                          <a:spcPts val="0"/>
                        </a:spcAft>
                        <a:buNone/>
                      </a:pPr>
                      <a:r>
                        <a:rPr lang="en-US" sz="3600" b="0" i="0" u="none" strike="noStrike" cap="none">
                          <a:solidFill>
                            <a:schemeClr val="dk1"/>
                          </a:solidFill>
                          <a:latin typeface="Arial"/>
                          <a:ea typeface="Arial"/>
                          <a:cs typeface="Arial"/>
                          <a:sym typeface="Arial"/>
                        </a:rPr>
                        <a:t>Allowable Activities</a:t>
                      </a:r>
                      <a:endParaRPr/>
                    </a:p>
                  </a:txBody>
                  <a:tcPr marL="91450" marR="91450" marT="45725" marB="45725"/>
                </a:tc>
                <a:extLst>
                  <a:ext uri="{0D108BD9-81ED-4DB2-BD59-A6C34878D82A}">
                    <a16:rowId xmlns:a16="http://schemas.microsoft.com/office/drawing/2014/main" val="10001"/>
                  </a:ext>
                </a:extLst>
              </a:tr>
              <a:tr h="457200">
                <a:tc>
                  <a:txBody>
                    <a:bodyPr/>
                    <a:lstStyle/>
                    <a:p>
                      <a:pPr marL="0" marR="0" lvl="0" indent="0" algn="ctr" rtl="0">
                        <a:lnSpc>
                          <a:spcPct val="100000"/>
                        </a:lnSpc>
                        <a:spcBef>
                          <a:spcPts val="0"/>
                        </a:spcBef>
                        <a:spcAft>
                          <a:spcPts val="0"/>
                        </a:spcAft>
                        <a:buClr>
                          <a:schemeClr val="dk1"/>
                        </a:buClr>
                        <a:buSzPts val="3600"/>
                        <a:buFont typeface="Arial"/>
                        <a:buNone/>
                      </a:pPr>
                      <a:r>
                        <a:rPr lang="en-US" sz="3600" b="0" i="0" u="none" strike="noStrike" cap="none" dirty="0">
                          <a:solidFill>
                            <a:schemeClr val="dk1"/>
                          </a:solidFill>
                          <a:latin typeface="Arial"/>
                          <a:ea typeface="Arial"/>
                          <a:cs typeface="Arial"/>
                          <a:sym typeface="Arial"/>
                        </a:rPr>
                        <a:t>Equitable Services</a:t>
                      </a:r>
                      <a:endParaRPr dirty="0"/>
                    </a:p>
                  </a:txBody>
                  <a:tcPr marL="91450" marR="91450" marT="45725" marB="45725"/>
                </a:tc>
                <a:extLst>
                  <a:ext uri="{0D108BD9-81ED-4DB2-BD59-A6C34878D82A}">
                    <a16:rowId xmlns:a16="http://schemas.microsoft.com/office/drawing/2014/main" val="10002"/>
                  </a:ext>
                </a:extLst>
              </a:tr>
              <a:tr h="836350">
                <a:tc>
                  <a:txBody>
                    <a:bodyPr/>
                    <a:lstStyle/>
                    <a:p>
                      <a:pPr marL="0" marR="0" lvl="0" indent="0" algn="ctr"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Annual Status Reports</a:t>
                      </a:r>
                      <a:endParaRPr/>
                    </a:p>
                  </a:txBody>
                  <a:tcPr marL="91450" marR="91450" marT="45725" marB="45725"/>
                </a:tc>
                <a:extLst>
                  <a:ext uri="{0D108BD9-81ED-4DB2-BD59-A6C34878D82A}">
                    <a16:rowId xmlns:a16="http://schemas.microsoft.com/office/drawing/2014/main" val="10003"/>
                  </a:ext>
                </a:extLst>
              </a:tr>
              <a:tr h="836350">
                <a:tc>
                  <a:txBody>
                    <a:bodyPr/>
                    <a:lstStyle/>
                    <a:p>
                      <a:pPr marL="0" marR="0" lvl="0" indent="0" algn="ctr" rtl="0">
                        <a:lnSpc>
                          <a:spcPct val="100000"/>
                        </a:lnSpc>
                        <a:spcBef>
                          <a:spcPts val="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Claims and Expenditures</a:t>
                      </a:r>
                      <a:endParaRPr/>
                    </a:p>
                  </a:txBody>
                  <a:tcPr marL="91450" marR="91450" marT="45725" marB="45725"/>
                </a:tc>
                <a:extLst>
                  <a:ext uri="{0D108BD9-81ED-4DB2-BD59-A6C34878D82A}">
                    <a16:rowId xmlns:a16="http://schemas.microsoft.com/office/drawing/2014/main" val="10004"/>
                  </a:ext>
                </a:extLst>
              </a:tr>
              <a:tr h="836350">
                <a:tc>
                  <a:txBody>
                    <a:bodyPr/>
                    <a:lstStyle/>
                    <a:p>
                      <a:pPr marL="0" marR="0" lvl="0" indent="0" algn="ctr" rtl="0">
                        <a:lnSpc>
                          <a:spcPct val="100000"/>
                        </a:lnSpc>
                        <a:spcBef>
                          <a:spcPts val="0"/>
                        </a:spcBef>
                        <a:spcAft>
                          <a:spcPts val="0"/>
                        </a:spcAft>
                        <a:buClr>
                          <a:schemeClr val="dk1"/>
                        </a:buClr>
                        <a:buSzPts val="3600"/>
                        <a:buFont typeface="Arial"/>
                        <a:buNone/>
                      </a:pPr>
                      <a:r>
                        <a:rPr lang="en-US" sz="3600" b="0" i="0" u="none" strike="noStrike" cap="none" dirty="0">
                          <a:solidFill>
                            <a:schemeClr val="dk1"/>
                          </a:solidFill>
                          <a:latin typeface="Arial"/>
                          <a:ea typeface="Arial"/>
                          <a:cs typeface="Arial"/>
                          <a:sym typeface="Arial"/>
                        </a:rPr>
                        <a:t>Resources &amp; Contacts</a:t>
                      </a:r>
                      <a:endParaRPr sz="3600" b="0" u="none" strike="noStrike" cap="none" dirty="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Grant Purpose</a:t>
            </a:r>
            <a:endParaRPr/>
          </a:p>
        </p:txBody>
      </p:sp>
      <p:sp>
        <p:nvSpPr>
          <p:cNvPr id="58" name="Google Shape;58;p4"/>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endParaRPr b="1" dirty="0"/>
          </a:p>
          <a:p>
            <a:pPr marL="0" lvl="0" indent="0" algn="l" rtl="0">
              <a:lnSpc>
                <a:spcPct val="90000"/>
              </a:lnSpc>
              <a:spcBef>
                <a:spcPts val="750"/>
              </a:spcBef>
              <a:spcAft>
                <a:spcPts val="0"/>
              </a:spcAft>
              <a:buClr>
                <a:schemeClr val="dk1"/>
              </a:buClr>
              <a:buSzPts val="2100"/>
              <a:buNone/>
            </a:pPr>
            <a:r>
              <a:rPr lang="en-US" b="1" dirty="0"/>
              <a:t>	Activities to Support Safe and Healthy Learning</a:t>
            </a:r>
            <a:endParaRPr dirty="0"/>
          </a:p>
          <a:p>
            <a:pPr marL="0" lvl="0" indent="0" algn="l" rtl="0">
              <a:lnSpc>
                <a:spcPct val="90000"/>
              </a:lnSpc>
              <a:spcBef>
                <a:spcPts val="750"/>
              </a:spcBef>
              <a:spcAft>
                <a:spcPts val="0"/>
              </a:spcAft>
              <a:buClr>
                <a:schemeClr val="dk1"/>
              </a:buClr>
              <a:buSzPts val="2100"/>
              <a:buNone/>
            </a:pPr>
            <a:r>
              <a:rPr lang="en-US" dirty="0"/>
              <a:t>			(</a:t>
            </a:r>
            <a:r>
              <a:rPr lang="en-US" u="sng" dirty="0">
                <a:solidFill>
                  <a:schemeClr val="hlink"/>
                </a:solidFill>
                <a:hlinkClick r:id="rId3"/>
              </a:rPr>
              <a:t>Title IV, Part A Statute, Section 4108</a:t>
            </a:r>
            <a:r>
              <a:rPr lang="en-US" dirty="0"/>
              <a:t>)</a:t>
            </a:r>
            <a:endParaRPr dirty="0"/>
          </a:p>
          <a:p>
            <a:pPr marL="0" lvl="0" indent="0" algn="l" rtl="0">
              <a:lnSpc>
                <a:spcPct val="90000"/>
              </a:lnSpc>
              <a:spcBef>
                <a:spcPts val="750"/>
              </a:spcBef>
              <a:spcAft>
                <a:spcPts val="0"/>
              </a:spcAft>
              <a:buClr>
                <a:schemeClr val="dk1"/>
              </a:buClr>
              <a:buSzPts val="2100"/>
              <a:buNone/>
            </a:pPr>
            <a:endParaRPr dirty="0"/>
          </a:p>
          <a:p>
            <a:pPr marL="0" lvl="0" indent="0" algn="l" rtl="0">
              <a:lnSpc>
                <a:spcPct val="90000"/>
              </a:lnSpc>
              <a:spcBef>
                <a:spcPts val="750"/>
              </a:spcBef>
              <a:spcAft>
                <a:spcPts val="0"/>
              </a:spcAft>
              <a:buClr>
                <a:schemeClr val="dk1"/>
              </a:buClr>
              <a:buSzPts val="2100"/>
              <a:buNone/>
            </a:pPr>
            <a:r>
              <a:rPr lang="en-US" dirty="0"/>
              <a:t>		The Stronger Connections Grant goal is to help schools provide all</a:t>
            </a:r>
          </a:p>
          <a:p>
            <a:pPr marL="0" lvl="0" indent="0" algn="l" rtl="0">
              <a:lnSpc>
                <a:spcPct val="90000"/>
              </a:lnSpc>
              <a:spcBef>
                <a:spcPts val="750"/>
              </a:spcBef>
              <a:spcAft>
                <a:spcPts val="0"/>
              </a:spcAft>
              <a:buClr>
                <a:schemeClr val="dk1"/>
              </a:buClr>
              <a:buSzPts val="2100"/>
              <a:buNone/>
            </a:pPr>
            <a:r>
              <a:rPr lang="en-US" dirty="0"/>
              <a:t>		students with safe and supportive learning opportunities and</a:t>
            </a:r>
          </a:p>
          <a:p>
            <a:pPr marL="0" lvl="0" indent="0" algn="l" rtl="0">
              <a:lnSpc>
                <a:spcPct val="90000"/>
              </a:lnSpc>
              <a:spcBef>
                <a:spcPts val="750"/>
              </a:spcBef>
              <a:spcAft>
                <a:spcPts val="0"/>
              </a:spcAft>
              <a:buClr>
                <a:schemeClr val="dk1"/>
              </a:buClr>
              <a:buSzPts val="2100"/>
              <a:buNone/>
            </a:pPr>
            <a:r>
              <a:rPr lang="en-US" dirty="0"/>
              <a:t>		environments that are critical for their success by establishing</a:t>
            </a:r>
          </a:p>
          <a:p>
            <a:pPr marL="0" lvl="0" indent="0" algn="l" rtl="0">
              <a:lnSpc>
                <a:spcPct val="90000"/>
              </a:lnSpc>
              <a:spcBef>
                <a:spcPts val="750"/>
              </a:spcBef>
              <a:spcAft>
                <a:spcPts val="0"/>
              </a:spcAft>
              <a:buClr>
                <a:schemeClr val="dk1"/>
              </a:buClr>
              <a:buSzPts val="2100"/>
              <a:buNone/>
            </a:pPr>
            <a:r>
              <a:rPr lang="en-US" dirty="0"/>
              <a:t>		emergency operation plans, a positive school culture and climate,</a:t>
            </a:r>
          </a:p>
          <a:p>
            <a:pPr marL="0" lvl="0" indent="0" algn="l" rtl="0">
              <a:lnSpc>
                <a:spcPct val="90000"/>
              </a:lnSpc>
              <a:spcBef>
                <a:spcPts val="750"/>
              </a:spcBef>
              <a:spcAft>
                <a:spcPts val="0"/>
              </a:spcAft>
              <a:buClr>
                <a:schemeClr val="dk1"/>
              </a:buClr>
              <a:buSzPts val="2100"/>
              <a:buNone/>
            </a:pPr>
            <a:r>
              <a:rPr lang="en-US" dirty="0"/>
              <a:t>		and prioritizing student wellness.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5"/>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Prohibited Uses of Funds</a:t>
            </a:r>
            <a:endParaRPr/>
          </a:p>
        </p:txBody>
      </p:sp>
      <p:sp>
        <p:nvSpPr>
          <p:cNvPr id="64" name="Google Shape;64;p5"/>
          <p:cNvSpPr txBox="1">
            <a:spLocks noGrp="1"/>
          </p:cNvSpPr>
          <p:nvPr>
            <p:ph type="body" idx="1"/>
          </p:nvPr>
        </p:nvSpPr>
        <p:spPr>
          <a:xfrm>
            <a:off x="339225" y="1335825"/>
            <a:ext cx="11605800" cy="4864800"/>
          </a:xfrm>
          <a:prstGeom prst="rect">
            <a:avLst/>
          </a:prstGeom>
          <a:noFill/>
          <a:ln>
            <a:noFill/>
          </a:ln>
        </p:spPr>
        <p:txBody>
          <a:bodyPr spcFirstLastPara="1" wrap="square" lIns="91425" tIns="45700" rIns="91425" bIns="45700" anchor="t" anchorCtr="0">
            <a:normAutofit/>
          </a:bodyPr>
          <a:lstStyle/>
          <a:p>
            <a:pPr marL="457200" lvl="0" indent="-355600" algn="l" rtl="0">
              <a:lnSpc>
                <a:spcPct val="90000"/>
              </a:lnSpc>
              <a:spcBef>
                <a:spcPts val="750"/>
              </a:spcBef>
              <a:spcAft>
                <a:spcPts val="0"/>
              </a:spcAft>
              <a:buSzPts val="2000"/>
              <a:buChar char="•"/>
            </a:pPr>
            <a:r>
              <a:rPr lang="en-US" sz="2000"/>
              <a:t>An LEA that receives a Stronger Connections award may not transfer funds out of that award to another authorized program.</a:t>
            </a:r>
            <a:endParaRPr sz="2000"/>
          </a:p>
          <a:p>
            <a:pPr marL="0" lvl="0" indent="0" algn="l" rtl="0">
              <a:lnSpc>
                <a:spcPct val="90000"/>
              </a:lnSpc>
              <a:spcBef>
                <a:spcPts val="750"/>
              </a:spcBef>
              <a:spcAft>
                <a:spcPts val="0"/>
              </a:spcAft>
              <a:buClr>
                <a:schemeClr val="dk1"/>
              </a:buClr>
              <a:buSzPts val="2100"/>
              <a:buNone/>
            </a:pPr>
            <a:endParaRPr sz="2000"/>
          </a:p>
          <a:p>
            <a:pPr marL="457200" lvl="0" indent="-355600" algn="l" rtl="0">
              <a:lnSpc>
                <a:spcPct val="90000"/>
              </a:lnSpc>
              <a:spcBef>
                <a:spcPts val="750"/>
              </a:spcBef>
              <a:spcAft>
                <a:spcPts val="0"/>
              </a:spcAft>
              <a:buSzPts val="2000"/>
              <a:buChar char="•"/>
            </a:pPr>
            <a:r>
              <a:rPr lang="en-US" sz="2000"/>
              <a:t>An LEA cannot use funds for school construction, renovation, or repair of any school facility, except as authorized under this chapter; ESEA 8526.</a:t>
            </a:r>
            <a:endParaRPr sz="2000"/>
          </a:p>
          <a:p>
            <a:pPr marL="0" lvl="0" indent="0" algn="l" rtl="0">
              <a:lnSpc>
                <a:spcPct val="90000"/>
              </a:lnSpc>
              <a:spcBef>
                <a:spcPts val="750"/>
              </a:spcBef>
              <a:spcAft>
                <a:spcPts val="0"/>
              </a:spcAft>
              <a:buClr>
                <a:schemeClr val="dk1"/>
              </a:buClr>
              <a:buSzPts val="2100"/>
              <a:buNone/>
            </a:pPr>
            <a:endParaRPr sz="2000"/>
          </a:p>
          <a:p>
            <a:pPr marL="457200" lvl="0" indent="-355600" algn="l" rtl="0">
              <a:lnSpc>
                <a:spcPct val="90000"/>
              </a:lnSpc>
              <a:spcBef>
                <a:spcPts val="750"/>
              </a:spcBef>
              <a:spcAft>
                <a:spcPts val="0"/>
              </a:spcAft>
              <a:buSzPts val="2000"/>
              <a:buChar char="•"/>
            </a:pPr>
            <a:r>
              <a:rPr lang="en-US" sz="2000"/>
              <a:t>SEC. 4110. [20 U.S.C. 7120] SUPPLEMENT, NOT SUPPLANT. Funds made available under this subpart shall be used to supplement, and not supplant, non-Federal funds that would otherwise be used for activities authorized under this subpart.</a:t>
            </a:r>
            <a:endParaRPr sz="2000"/>
          </a:p>
          <a:p>
            <a:pPr marL="0" lvl="0" indent="0" algn="l" rtl="0">
              <a:lnSpc>
                <a:spcPct val="90000"/>
              </a:lnSpc>
              <a:spcBef>
                <a:spcPts val="750"/>
              </a:spcBef>
              <a:spcAft>
                <a:spcPts val="0"/>
              </a:spcAft>
              <a:buClr>
                <a:schemeClr val="dk1"/>
              </a:buClr>
              <a:buSzPts val="2100"/>
              <a:buNone/>
            </a:pPr>
            <a:endParaRPr sz="2000"/>
          </a:p>
          <a:p>
            <a:pPr marL="457200" lvl="0" indent="-355600" algn="l" rtl="0">
              <a:lnSpc>
                <a:spcPct val="90000"/>
              </a:lnSpc>
              <a:spcBef>
                <a:spcPts val="750"/>
              </a:spcBef>
              <a:spcAft>
                <a:spcPts val="0"/>
              </a:spcAft>
              <a:buSzPts val="2000"/>
              <a:buChar char="•"/>
            </a:pPr>
            <a:r>
              <a:rPr lang="en-US" sz="2000"/>
              <a:t>§ 200.438 Entertainment costs.  Costs of entertainment, including amusement, diversion, and social activities and any associated costs (such as gifts), are unallowable unless they have a specific and direct programmatic purpose and are included in a Federal award.</a:t>
            </a:r>
            <a:endParaRPr sz="2000"/>
          </a:p>
          <a:p>
            <a:pPr marL="0" lvl="0" indent="0" algn="l" rtl="0">
              <a:lnSpc>
                <a:spcPct val="90000"/>
              </a:lnSpc>
              <a:spcBef>
                <a:spcPts val="750"/>
              </a:spcBef>
              <a:spcAft>
                <a:spcPts val="0"/>
              </a:spcAft>
              <a:buClr>
                <a:schemeClr val="dk1"/>
              </a:buClr>
              <a:buSzPts val="2100"/>
              <a:buNone/>
            </a:pP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6"/>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Prohibited Uses of Funds Updates</a:t>
            </a:r>
            <a:endParaRPr/>
          </a:p>
        </p:txBody>
      </p:sp>
      <p:sp>
        <p:nvSpPr>
          <p:cNvPr id="70" name="Google Shape;70;p6"/>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None/>
            </a:pPr>
            <a:r>
              <a:rPr lang="en-US" b="1"/>
              <a:t>Funds cannot be used for the provision to any person of a dangerous weapon</a:t>
            </a:r>
            <a:r>
              <a:rPr lang="en-US"/>
              <a:t>, as</a:t>
            </a:r>
            <a:endParaRPr/>
          </a:p>
          <a:p>
            <a:pPr marL="0" lvl="0" indent="0" algn="l" rtl="0">
              <a:lnSpc>
                <a:spcPct val="90000"/>
              </a:lnSpc>
              <a:spcBef>
                <a:spcPts val="750"/>
              </a:spcBef>
              <a:spcAft>
                <a:spcPts val="0"/>
              </a:spcAft>
              <a:buClr>
                <a:schemeClr val="dk1"/>
              </a:buClr>
              <a:buSzPct val="100000"/>
              <a:buNone/>
            </a:pPr>
            <a:r>
              <a:rPr lang="en-US"/>
              <a:t>defined in section 930(g)(2) of title 18, or training in the use of a dangerous weapon. (Funds</a:t>
            </a:r>
            <a:endParaRPr/>
          </a:p>
          <a:p>
            <a:pPr marL="0" lvl="0" indent="0" algn="l" rtl="0">
              <a:lnSpc>
                <a:spcPct val="90000"/>
              </a:lnSpc>
              <a:spcBef>
                <a:spcPts val="750"/>
              </a:spcBef>
              <a:spcAft>
                <a:spcPts val="0"/>
              </a:spcAft>
              <a:buClr>
                <a:schemeClr val="dk1"/>
              </a:buClr>
              <a:buSzPct val="100000"/>
              <a:buNone/>
            </a:pPr>
            <a:r>
              <a:rPr lang="en-US"/>
              <a:t>may not be used to purchase a firearm or to train teachers to use a firearm) ESEA section</a:t>
            </a:r>
            <a:endParaRPr/>
          </a:p>
          <a:p>
            <a:pPr marL="0" lvl="0" indent="0" algn="l" rtl="0">
              <a:lnSpc>
                <a:spcPct val="90000"/>
              </a:lnSpc>
              <a:spcBef>
                <a:spcPts val="750"/>
              </a:spcBef>
              <a:spcAft>
                <a:spcPts val="0"/>
              </a:spcAft>
              <a:buClr>
                <a:schemeClr val="dk1"/>
              </a:buClr>
              <a:buSzPct val="100000"/>
              <a:buNone/>
            </a:pPr>
            <a:r>
              <a:rPr lang="en-US"/>
              <a:t>8526.</a:t>
            </a:r>
            <a:endParaRPr/>
          </a:p>
          <a:p>
            <a:pPr marL="0" lvl="0" indent="0" algn="l" rtl="0">
              <a:lnSpc>
                <a:spcPct val="90000"/>
              </a:lnSpc>
              <a:spcBef>
                <a:spcPts val="750"/>
              </a:spcBef>
              <a:spcAft>
                <a:spcPts val="0"/>
              </a:spcAft>
              <a:buClr>
                <a:schemeClr val="dk1"/>
              </a:buClr>
              <a:buSzPct val="100000"/>
              <a:buNone/>
            </a:pPr>
            <a:r>
              <a:rPr lang="en-US" b="1"/>
              <a:t>	Recent Updates</a:t>
            </a:r>
            <a:r>
              <a:rPr lang="en-US"/>
              <a:t>:</a:t>
            </a:r>
            <a:endParaRPr/>
          </a:p>
          <a:p>
            <a:pPr marL="0" lvl="0" indent="0" algn="l" rtl="0">
              <a:lnSpc>
                <a:spcPct val="90000"/>
              </a:lnSpc>
              <a:spcBef>
                <a:spcPts val="750"/>
              </a:spcBef>
              <a:spcAft>
                <a:spcPts val="0"/>
              </a:spcAft>
              <a:buClr>
                <a:schemeClr val="dk1"/>
              </a:buClr>
              <a:buSzPct val="100000"/>
              <a:buNone/>
            </a:pPr>
            <a:r>
              <a:rPr lang="en-US"/>
              <a:t>	On October 6, 2023, President Biden signed into law a bipartisan bill amending section</a:t>
            </a:r>
            <a:endParaRPr/>
          </a:p>
          <a:p>
            <a:pPr marL="0" lvl="0" indent="0" algn="l" rtl="0">
              <a:lnSpc>
                <a:spcPct val="90000"/>
              </a:lnSpc>
              <a:spcBef>
                <a:spcPts val="750"/>
              </a:spcBef>
              <a:spcAft>
                <a:spcPts val="0"/>
              </a:spcAft>
              <a:buClr>
                <a:schemeClr val="dk1"/>
              </a:buClr>
              <a:buSzPct val="100000"/>
              <a:buNone/>
            </a:pPr>
            <a:r>
              <a:rPr lang="en-US"/>
              <a:t>	8526 regarding use of ESEA funds for the provision of, and training in, dangerous</a:t>
            </a:r>
            <a:endParaRPr/>
          </a:p>
          <a:p>
            <a:pPr marL="0" lvl="0" indent="0" algn="l" rtl="0">
              <a:lnSpc>
                <a:spcPct val="90000"/>
              </a:lnSpc>
              <a:spcBef>
                <a:spcPts val="750"/>
              </a:spcBef>
              <a:spcAft>
                <a:spcPts val="0"/>
              </a:spcAft>
              <a:buClr>
                <a:schemeClr val="dk1"/>
              </a:buClr>
              <a:buSzPct val="100000"/>
              <a:buNone/>
            </a:pPr>
            <a:r>
              <a:rPr lang="en-US"/>
              <a:t>	weapons (as defined in section 930(g)(2) of title 18 of the United States Code).</a:t>
            </a:r>
            <a:endParaRPr/>
          </a:p>
          <a:p>
            <a:pPr marL="0" lvl="0" indent="0" algn="l" rtl="0">
              <a:lnSpc>
                <a:spcPct val="90000"/>
              </a:lnSpc>
              <a:spcBef>
                <a:spcPts val="750"/>
              </a:spcBef>
              <a:spcAft>
                <a:spcPts val="0"/>
              </a:spcAft>
              <a:buClr>
                <a:schemeClr val="dk1"/>
              </a:buClr>
              <a:buSzPct val="100000"/>
              <a:buNone/>
            </a:pPr>
            <a:endParaRPr/>
          </a:p>
          <a:p>
            <a:pPr marL="0" lvl="0" indent="0" algn="l" rtl="0">
              <a:lnSpc>
                <a:spcPct val="90000"/>
              </a:lnSpc>
              <a:spcBef>
                <a:spcPts val="750"/>
              </a:spcBef>
              <a:spcAft>
                <a:spcPts val="0"/>
              </a:spcAft>
              <a:buClr>
                <a:schemeClr val="dk1"/>
              </a:buClr>
              <a:buSzPct val="100000"/>
              <a:buNone/>
            </a:pPr>
            <a:r>
              <a:rPr lang="en-US"/>
              <a:t>	Section 8526 now clarifies that the prohibition does not apply to the use of ESEA funds</a:t>
            </a:r>
            <a:endParaRPr/>
          </a:p>
          <a:p>
            <a:pPr marL="0" lvl="0" indent="0" algn="l" rtl="0">
              <a:lnSpc>
                <a:spcPct val="90000"/>
              </a:lnSpc>
              <a:spcBef>
                <a:spcPts val="750"/>
              </a:spcBef>
              <a:spcAft>
                <a:spcPts val="0"/>
              </a:spcAft>
              <a:buClr>
                <a:schemeClr val="dk1"/>
              </a:buClr>
              <a:buSzPct val="100000"/>
              <a:buNone/>
            </a:pPr>
            <a:r>
              <a:rPr lang="en-US"/>
              <a:t>	For activities that are carried out under ESEA programs and that are otherwise</a:t>
            </a:r>
            <a:endParaRPr/>
          </a:p>
          <a:p>
            <a:pPr marL="0" lvl="0" indent="0" algn="l" rtl="0">
              <a:lnSpc>
                <a:spcPct val="90000"/>
              </a:lnSpc>
              <a:spcBef>
                <a:spcPts val="750"/>
              </a:spcBef>
              <a:spcAft>
                <a:spcPts val="0"/>
              </a:spcAft>
              <a:buClr>
                <a:schemeClr val="dk1"/>
              </a:buClr>
              <a:buSzPct val="100000"/>
              <a:buNone/>
            </a:pPr>
            <a:r>
              <a:rPr lang="en-US"/>
              <a:t>	permissible, and that “provide students with educational instruction or educational</a:t>
            </a:r>
            <a:endParaRPr/>
          </a:p>
          <a:p>
            <a:pPr marL="0" lvl="0" indent="0" algn="l" rtl="0">
              <a:lnSpc>
                <a:spcPct val="90000"/>
              </a:lnSpc>
              <a:spcBef>
                <a:spcPts val="750"/>
              </a:spcBef>
              <a:spcAft>
                <a:spcPts val="0"/>
              </a:spcAft>
              <a:buClr>
                <a:schemeClr val="dk1"/>
              </a:buClr>
              <a:buSzPct val="100000"/>
              <a:buNone/>
            </a:pPr>
            <a:r>
              <a:rPr lang="en-US"/>
              <a:t>	enrichment activities, such as archery, hunting, other shooting sports, or culinary arts.”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8"/>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Allowable Activities - Food</a:t>
            </a:r>
            <a:endParaRPr/>
          </a:p>
        </p:txBody>
      </p:sp>
      <p:sp>
        <p:nvSpPr>
          <p:cNvPr id="76" name="Google Shape;76;p8"/>
          <p:cNvSpPr txBox="1">
            <a:spLocks noGrp="1"/>
          </p:cNvSpPr>
          <p:nvPr>
            <p:ph type="body" idx="1"/>
          </p:nvPr>
        </p:nvSpPr>
        <p:spPr>
          <a:xfrm>
            <a:off x="418011" y="1010194"/>
            <a:ext cx="11084877" cy="54155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300"/>
              <a:buNone/>
            </a:pPr>
            <a:r>
              <a:rPr lang="en-US" sz="2300" b="1"/>
              <a:t>Stronger Connections Grant Allowability: </a:t>
            </a:r>
            <a:r>
              <a:rPr lang="en-US" sz="2600" b="1"/>
              <a:t>Food</a:t>
            </a:r>
            <a:endParaRPr/>
          </a:p>
          <a:p>
            <a:pPr marL="0" lvl="0" indent="0" algn="l" rtl="0">
              <a:lnSpc>
                <a:spcPct val="90000"/>
              </a:lnSpc>
              <a:spcBef>
                <a:spcPts val="750"/>
              </a:spcBef>
              <a:spcAft>
                <a:spcPts val="0"/>
              </a:spcAft>
              <a:buClr>
                <a:schemeClr val="dk1"/>
              </a:buClr>
              <a:buSzPts val="1300"/>
              <a:buNone/>
            </a:pPr>
            <a:endParaRPr sz="1300"/>
          </a:p>
          <a:p>
            <a:pPr marL="0" lvl="0" indent="0" algn="l" rtl="0">
              <a:lnSpc>
                <a:spcPct val="100000"/>
              </a:lnSpc>
              <a:spcBef>
                <a:spcPts val="750"/>
              </a:spcBef>
              <a:spcAft>
                <a:spcPts val="0"/>
              </a:spcAft>
              <a:buClr>
                <a:schemeClr val="dk1"/>
              </a:buClr>
              <a:buSzPts val="1900"/>
              <a:buNone/>
            </a:pPr>
            <a:r>
              <a:rPr lang="en-US" sz="1900"/>
              <a:t>Federal funds may be used to provide light refreshments at family events or workshops that are provided for an educational purpose for families, particularly when an event overlaps with normal mealtimes, as long as they adhere to federal cost principles, such as "reasonable, necessary and allocable." They must also adhere to state and local regulations. </a:t>
            </a:r>
            <a:r>
              <a:rPr lang="en-US" sz="1900" u="sng">
                <a:solidFill>
                  <a:schemeClr val="hlink"/>
                </a:solidFill>
                <a:hlinkClick r:id="rId3"/>
              </a:rPr>
              <a:t>2 CFR 200.404</a:t>
            </a:r>
            <a:r>
              <a:rPr lang="en-US" sz="1900"/>
              <a:t>.; and </a:t>
            </a:r>
            <a:r>
              <a:rPr lang="en-US" sz="1900" u="sng">
                <a:solidFill>
                  <a:schemeClr val="hlink"/>
                </a:solidFill>
                <a:hlinkClick r:id="rId4"/>
              </a:rPr>
              <a:t>2 CFR 200.405</a:t>
            </a:r>
            <a:r>
              <a:rPr lang="en-US" sz="1900"/>
              <a:t>. Full meals are not allowable.</a:t>
            </a:r>
            <a:endParaRPr/>
          </a:p>
          <a:p>
            <a:pPr marL="0" lvl="0" indent="0" algn="l" rtl="0">
              <a:lnSpc>
                <a:spcPct val="100000"/>
              </a:lnSpc>
              <a:spcBef>
                <a:spcPts val="1350"/>
              </a:spcBef>
              <a:spcAft>
                <a:spcPts val="0"/>
              </a:spcAft>
              <a:buClr>
                <a:schemeClr val="dk1"/>
              </a:buClr>
              <a:buSzPts val="1900"/>
              <a:buNone/>
            </a:pPr>
            <a:endParaRPr sz="1900"/>
          </a:p>
          <a:p>
            <a:pPr marL="0" lvl="0" indent="0" algn="l" rtl="0">
              <a:lnSpc>
                <a:spcPct val="100000"/>
              </a:lnSpc>
              <a:spcBef>
                <a:spcPts val="1350"/>
              </a:spcBef>
              <a:spcAft>
                <a:spcPts val="0"/>
              </a:spcAft>
              <a:buClr>
                <a:schemeClr val="dk1"/>
              </a:buClr>
              <a:buSzPts val="1900"/>
              <a:buNone/>
            </a:pPr>
            <a:r>
              <a:rPr lang="en-US" sz="1900"/>
              <a:t>Districts should not use federal funds to provide food for a purely social occasion; it should have an instructional element for parents. </a:t>
            </a:r>
            <a:r>
              <a:rPr lang="en-US" sz="1900" i="1"/>
              <a:t>See </a:t>
            </a:r>
            <a:r>
              <a:rPr lang="en-US" sz="1900" u="sng">
                <a:solidFill>
                  <a:schemeClr val="hlink"/>
                </a:solidFill>
                <a:hlinkClick r:id="rId5"/>
              </a:rPr>
              <a:t>2 CFR 200.438</a:t>
            </a:r>
            <a:r>
              <a:rPr lang="en-US" sz="1900"/>
              <a:t>. Schools must consider whether the expense for food is excessive and whether other funding sources or donations could be available for procuring refreshments before using federal funds. The time of day the parent and family engagement activity takes place is another consideration.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Allowable Activities</a:t>
            </a:r>
            <a:endParaRPr/>
          </a:p>
        </p:txBody>
      </p:sp>
      <p:sp>
        <p:nvSpPr>
          <p:cNvPr id="82" name="Google Shape;82;p7"/>
          <p:cNvSpPr txBox="1">
            <a:spLocks noGrp="1"/>
          </p:cNvSpPr>
          <p:nvPr>
            <p:ph type="body" idx="1"/>
          </p:nvPr>
        </p:nvSpPr>
        <p:spPr>
          <a:xfrm>
            <a:off x="689112" y="1080654"/>
            <a:ext cx="10813776" cy="537002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100"/>
              <a:buNone/>
            </a:pPr>
            <a:r>
              <a:rPr lang="en-US" b="1"/>
              <a:t>Security Equipment and Minor Remodeling Clarifications:</a:t>
            </a: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r>
              <a:rPr lang="en-US"/>
              <a:t>Federal regulatory definition of “</a:t>
            </a:r>
            <a:r>
              <a:rPr lang="en-US" b="1"/>
              <a:t>Equipment</a:t>
            </a:r>
            <a:r>
              <a:rPr lang="en-US"/>
              <a:t>” - means tangible personal property (including information technology systems) having a useful life of more than one year and a per-unit acquisition cost that equals or exceeds the lesser of the capitalization level established by the recipient or subrecipient for financial statement purposes, or $10,000.” 2 CFR 200.1.</a:t>
            </a:r>
            <a:endParaRPr/>
          </a:p>
          <a:p>
            <a:pPr marL="0" lvl="0" indent="0" algn="l" rtl="0">
              <a:lnSpc>
                <a:spcPct val="90000"/>
              </a:lnSpc>
              <a:spcBef>
                <a:spcPts val="750"/>
              </a:spcBef>
              <a:spcAft>
                <a:spcPts val="0"/>
              </a:spcAft>
              <a:buClr>
                <a:schemeClr val="dk1"/>
              </a:buClr>
              <a:buSzPts val="2100"/>
              <a:buNone/>
            </a:pPr>
            <a:endParaRPr b="1"/>
          </a:p>
          <a:p>
            <a:pPr marL="0" lvl="0" indent="0" algn="l" rtl="0">
              <a:lnSpc>
                <a:spcPct val="90000"/>
              </a:lnSpc>
              <a:spcBef>
                <a:spcPts val="750"/>
              </a:spcBef>
              <a:spcAft>
                <a:spcPts val="0"/>
              </a:spcAft>
              <a:buClr>
                <a:schemeClr val="dk1"/>
              </a:buClr>
              <a:buSzPts val="2100"/>
              <a:buNone/>
            </a:pPr>
            <a:r>
              <a:rPr lang="en-US" b="1"/>
              <a:t>“Minor remodeling” </a:t>
            </a:r>
            <a:r>
              <a:rPr lang="en-US"/>
              <a:t>means minor alterations in a previously completed building or the</a:t>
            </a:r>
            <a:endParaRPr/>
          </a:p>
          <a:p>
            <a:pPr marL="0" lvl="0" indent="0" algn="l" rtl="0">
              <a:lnSpc>
                <a:spcPct val="90000"/>
              </a:lnSpc>
              <a:spcBef>
                <a:spcPts val="750"/>
              </a:spcBef>
              <a:spcAft>
                <a:spcPts val="0"/>
              </a:spcAft>
              <a:buClr>
                <a:schemeClr val="dk1"/>
              </a:buClr>
              <a:buSzPts val="2100"/>
              <a:buNone/>
            </a:pPr>
            <a:r>
              <a:rPr lang="en-US"/>
              <a:t>extension of utility lines, such as water and electricity, from point beyond the confines of the space in which the minor remodeling is undertaken but within the confines of the previously completed building.</a:t>
            </a:r>
            <a:endParaRPr/>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1500"/>
              <a:buNone/>
            </a:pPr>
            <a:r>
              <a:rPr lang="en-US" sz="1500"/>
              <a:t>If an LEA chooses to use SCG funds to install surveillance cameras, the </a:t>
            </a:r>
            <a:r>
              <a:rPr lang="en-US" sz="1500" i="1"/>
              <a:t>LEA should have a </a:t>
            </a:r>
            <a:r>
              <a:rPr lang="en-US" sz="1500" b="1" i="1"/>
              <a:t>clearly</a:t>
            </a:r>
            <a:r>
              <a:rPr lang="en-US"/>
              <a:t> </a:t>
            </a:r>
            <a:r>
              <a:rPr lang="en-US" sz="1500" b="1" i="1"/>
              <a:t>established policy</a:t>
            </a:r>
            <a:r>
              <a:rPr lang="en-US" sz="1500" i="1"/>
              <a:t> </a:t>
            </a:r>
            <a:r>
              <a:rPr lang="en-US" sz="1500"/>
              <a:t>on the use of video systems on school property. </a:t>
            </a:r>
            <a:endParaRPr sz="1500"/>
          </a:p>
          <a:p>
            <a:pPr marL="0" lvl="0" indent="0" algn="l" rtl="0">
              <a:lnSpc>
                <a:spcPct val="90000"/>
              </a:lnSpc>
              <a:spcBef>
                <a:spcPts val="750"/>
              </a:spcBef>
              <a:spcAft>
                <a:spcPts val="0"/>
              </a:spcAft>
              <a:buClr>
                <a:schemeClr val="dk1"/>
              </a:buClr>
              <a:buSzPts val="1500"/>
              <a:buNone/>
            </a:pPr>
            <a:endParaRPr sz="1500"/>
          </a:p>
          <a:p>
            <a:pPr marL="0" lvl="0" indent="0" algn="l" rtl="0">
              <a:lnSpc>
                <a:spcPct val="90000"/>
              </a:lnSpc>
              <a:spcBef>
                <a:spcPts val="750"/>
              </a:spcBef>
              <a:spcAft>
                <a:spcPts val="0"/>
              </a:spcAft>
              <a:buClr>
                <a:schemeClr val="dk1"/>
              </a:buClr>
              <a:buSzPts val="1500"/>
              <a:buNone/>
            </a:pPr>
            <a:r>
              <a:rPr lang="en-US" sz="1500" i="1"/>
              <a:t>(see page 29 of the </a:t>
            </a:r>
            <a:r>
              <a:rPr lang="en-US" sz="1500" b="1" i="1" u="sng">
                <a:solidFill>
                  <a:schemeClr val="hlink"/>
                </a:solidFill>
                <a:hlinkClick r:id="rId3"/>
              </a:rPr>
              <a:t>Bipartisan Safer Communities Act Stronger Connections Grant Program Frequently Asked Questions</a:t>
            </a:r>
            <a:r>
              <a:rPr lang="en-US" sz="1500" b="1" i="1"/>
              <a:t>)</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9"/>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Allowable Activities – Positive Behavior Incentives</a:t>
            </a:r>
            <a:endParaRPr/>
          </a:p>
        </p:txBody>
      </p:sp>
      <p:sp>
        <p:nvSpPr>
          <p:cNvPr id="88" name="Google Shape;88;p9"/>
          <p:cNvSpPr txBox="1">
            <a:spLocks noGrp="1"/>
          </p:cNvSpPr>
          <p:nvPr>
            <p:ph type="body" idx="1"/>
          </p:nvPr>
        </p:nvSpPr>
        <p:spPr>
          <a:xfrm>
            <a:off x="339225" y="1034000"/>
            <a:ext cx="11619600" cy="51090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ts val="2100"/>
              <a:buNone/>
            </a:pPr>
            <a:r>
              <a:rPr lang="en-US" sz="2000" b="1"/>
              <a:t>Important Clarifications regarding Positive Behavior Incentives</a:t>
            </a:r>
            <a:r>
              <a:rPr lang="en-US" sz="2000"/>
              <a:t>:</a:t>
            </a:r>
            <a:endParaRPr sz="2000"/>
          </a:p>
          <a:p>
            <a:pPr marL="0" lvl="0" indent="0" algn="l" rtl="0">
              <a:lnSpc>
                <a:spcPct val="90000"/>
              </a:lnSpc>
              <a:spcBef>
                <a:spcPts val="0"/>
              </a:spcBef>
              <a:spcAft>
                <a:spcPts val="0"/>
              </a:spcAft>
              <a:buClr>
                <a:schemeClr val="dk1"/>
              </a:buClr>
              <a:buSzPts val="2100"/>
              <a:buNone/>
            </a:pPr>
            <a:endParaRPr sz="2000"/>
          </a:p>
          <a:p>
            <a:pPr marL="0" lvl="0" indent="0" algn="l" rtl="0">
              <a:lnSpc>
                <a:spcPct val="90000"/>
              </a:lnSpc>
              <a:spcBef>
                <a:spcPts val="0"/>
              </a:spcBef>
              <a:spcAft>
                <a:spcPts val="0"/>
              </a:spcAft>
              <a:buClr>
                <a:schemeClr val="dk1"/>
              </a:buClr>
              <a:buSzPts val="2100"/>
              <a:buNone/>
            </a:pPr>
            <a:endParaRPr sz="2000"/>
          </a:p>
          <a:p>
            <a:pPr marL="0" lvl="0" indent="0" algn="l" rtl="0">
              <a:lnSpc>
                <a:spcPct val="90000"/>
              </a:lnSpc>
              <a:spcBef>
                <a:spcPts val="750"/>
              </a:spcBef>
              <a:spcAft>
                <a:spcPts val="0"/>
              </a:spcAft>
              <a:buClr>
                <a:schemeClr val="dk1"/>
              </a:buClr>
              <a:buSzPts val="2100"/>
              <a:buNone/>
            </a:pPr>
            <a:r>
              <a:rPr lang="en-US" sz="2000"/>
              <a:t>Costs of prizes or challenges are allowable if they have a specific and direct programmatic purpose and are included in the Federal award (</a:t>
            </a:r>
            <a:r>
              <a:rPr lang="en-US" sz="2000" u="sng">
                <a:solidFill>
                  <a:schemeClr val="hlink"/>
                </a:solidFill>
                <a:hlinkClick r:id="rId3"/>
              </a:rPr>
              <a:t>§ 200.438</a:t>
            </a:r>
            <a:r>
              <a:rPr lang="en-US" sz="2000"/>
              <a:t>).</a:t>
            </a:r>
            <a:endParaRPr sz="2000"/>
          </a:p>
          <a:p>
            <a:pPr marL="0" lvl="0" indent="0" algn="l" rtl="0">
              <a:lnSpc>
                <a:spcPct val="90000"/>
              </a:lnSpc>
              <a:spcBef>
                <a:spcPts val="750"/>
              </a:spcBef>
              <a:spcAft>
                <a:spcPts val="0"/>
              </a:spcAft>
              <a:buClr>
                <a:schemeClr val="dk1"/>
              </a:buClr>
              <a:buSzPts val="2100"/>
              <a:buNone/>
            </a:pPr>
            <a:endParaRPr sz="2000"/>
          </a:p>
          <a:p>
            <a:pPr marL="914400" lvl="0" indent="-336550" algn="l" rtl="0">
              <a:lnSpc>
                <a:spcPct val="90000"/>
              </a:lnSpc>
              <a:spcBef>
                <a:spcPts val="750"/>
              </a:spcBef>
              <a:spcAft>
                <a:spcPts val="0"/>
              </a:spcAft>
              <a:buSzPts val="1700"/>
              <a:buChar char="•"/>
            </a:pPr>
            <a:r>
              <a:rPr lang="en-US" sz="2000"/>
              <a:t>Incentives purchased with federal funds should be educationally-related, such as books or educational games. Souvenirs, memorabilia, or promotional items, such as T-shirts, caps, tote bags, imprinted pens, magnets and keychains may not be purchased with federal funds.</a:t>
            </a:r>
            <a:endParaRPr sz="2000"/>
          </a:p>
          <a:p>
            <a:pPr marL="914400" lvl="0" indent="0" algn="l" rtl="0">
              <a:lnSpc>
                <a:spcPct val="90000"/>
              </a:lnSpc>
              <a:spcBef>
                <a:spcPts val="750"/>
              </a:spcBef>
              <a:spcAft>
                <a:spcPts val="0"/>
              </a:spcAft>
              <a:buNone/>
            </a:pPr>
            <a:endParaRPr sz="2000"/>
          </a:p>
          <a:p>
            <a:pPr marL="914400" lvl="0" indent="-336550" algn="l" rtl="0">
              <a:lnSpc>
                <a:spcPct val="90000"/>
              </a:lnSpc>
              <a:spcBef>
                <a:spcPts val="750"/>
              </a:spcBef>
              <a:spcAft>
                <a:spcPts val="0"/>
              </a:spcAft>
              <a:buSzPts val="1700"/>
              <a:buChar char="•"/>
            </a:pPr>
            <a:r>
              <a:rPr lang="en-US" sz="2000"/>
              <a:t>Incentives should be for meeting educational goals such as regularly attending school or  finishing a project.</a:t>
            </a:r>
            <a:endParaRPr sz="2000"/>
          </a:p>
          <a:p>
            <a:pPr marL="914400" lvl="0" indent="0" algn="l" rtl="0">
              <a:lnSpc>
                <a:spcPct val="90000"/>
              </a:lnSpc>
              <a:spcBef>
                <a:spcPts val="750"/>
              </a:spcBef>
              <a:spcAft>
                <a:spcPts val="0"/>
              </a:spcAft>
              <a:buNone/>
            </a:pPr>
            <a:endParaRPr sz="2000"/>
          </a:p>
          <a:p>
            <a:pPr marL="914400" lvl="0" indent="-336550" algn="l" rtl="0">
              <a:lnSpc>
                <a:spcPct val="90000"/>
              </a:lnSpc>
              <a:spcBef>
                <a:spcPts val="750"/>
              </a:spcBef>
              <a:spcAft>
                <a:spcPts val="0"/>
              </a:spcAft>
              <a:buSzPts val="1700"/>
              <a:buChar char="•"/>
            </a:pPr>
            <a:r>
              <a:rPr lang="en-US" sz="2000" b="1"/>
              <a:t>Gift cards are not allowable </a:t>
            </a:r>
            <a:r>
              <a:rPr lang="en-US" sz="2000"/>
              <a:t>as there is no guarantee they are educationally- related. The only exception would be a gift card to a bookstore that is also reasonable and nominal.</a:t>
            </a:r>
            <a:endParaRPr sz="2000"/>
          </a:p>
          <a:p>
            <a:pPr marL="0" lvl="0" indent="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1800"/>
              <a:buNone/>
            </a:pPr>
            <a:r>
              <a:rPr lang="en-US" sz="1800"/>
              <a:t>The U.S. Department of Education has urged state agency personnel to carefully monitor and approve expenditures for incentives.</a:t>
            </a:r>
            <a:endParaRPr/>
          </a:p>
        </p:txBody>
      </p:sp>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2580</Words>
  <Application>Microsoft Office PowerPoint</Application>
  <PresentationFormat>Widescreen</PresentationFormat>
  <Paragraphs>302</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Theme1</vt:lpstr>
      <vt:lpstr>Stronger Connections Grant</vt:lpstr>
      <vt:lpstr>Stronger Connections Grant Implementation Webinar  Spring 2025</vt:lpstr>
      <vt:lpstr>Agenda</vt:lpstr>
      <vt:lpstr>Grant Purpose</vt:lpstr>
      <vt:lpstr>Prohibited Uses of Funds</vt:lpstr>
      <vt:lpstr>Prohibited Uses of Funds Updates</vt:lpstr>
      <vt:lpstr>Allowable Activities - Food</vt:lpstr>
      <vt:lpstr>Allowable Activities</vt:lpstr>
      <vt:lpstr>Allowable Activities – Positive Behavior Incentives</vt:lpstr>
      <vt:lpstr>Allowable Activities Resources</vt:lpstr>
      <vt:lpstr>Equitable Services</vt:lpstr>
      <vt:lpstr>Equitable Services Determinations</vt:lpstr>
      <vt:lpstr>Next Steps in IowaGrants.gov</vt:lpstr>
      <vt:lpstr>Annual Status Reports</vt:lpstr>
      <vt:lpstr>Annual Status Report- Access, Edit and Submit</vt:lpstr>
      <vt:lpstr>Annual Status Reports - Steps to Access</vt:lpstr>
      <vt:lpstr>Annual Status Reports - Steps to Access and Edit</vt:lpstr>
      <vt:lpstr>Annual Status Reports - Steps to Edit</vt:lpstr>
      <vt:lpstr>Annual Status Report - Steps to Submit</vt:lpstr>
      <vt:lpstr>Quarterly Claims- Reimbursement Form Process</vt:lpstr>
      <vt:lpstr>Submitting Claims Steps to Begin</vt:lpstr>
      <vt:lpstr>Submitting Claims General Information Tab</vt:lpstr>
      <vt:lpstr>Submitting Claims – Claim Components and Submission</vt:lpstr>
      <vt:lpstr>Quarterly Claims- Reimbursement Submission Timeline</vt:lpstr>
      <vt:lpstr>Resources</vt:lpstr>
      <vt:lpstr>Technical Assistance &amp; SCG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Connections Grant</dc:title>
  <dc:creator>Andersen, Veronica [IDOE]</dc:creator>
  <cp:lastModifiedBy>Foust, Zacchary [IDOE]</cp:lastModifiedBy>
  <cp:revision>3</cp:revision>
  <dcterms:created xsi:type="dcterms:W3CDTF">2024-03-13T14:22:13Z</dcterms:created>
  <dcterms:modified xsi:type="dcterms:W3CDTF">2025-01-14T20:19:42Z</dcterms:modified>
</cp:coreProperties>
</file>