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4"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AB6FCF2-D62B-4180-8E86-4298E59166E9}">
  <a:tblStyle styleId="{7AB6FCF2-D62B-4180-8E86-4298E59166E9}"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9" d="100"/>
          <a:sy n="89" d="100"/>
        </p:scale>
        <p:origin x="90"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
        <p:cNvGrpSpPr/>
        <p:nvPr/>
      </p:nvGrpSpPr>
      <p:grpSpPr>
        <a:xfrm>
          <a:off x="0" y="0"/>
          <a:ext cx="0" cy="0"/>
          <a:chOff x="0" y="0"/>
          <a:chExt cx="0" cy="0"/>
        </a:xfrm>
      </p:grpSpPr>
      <p:sp>
        <p:nvSpPr>
          <p:cNvPr id="29" name="Google Shape;29;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0" name="Google Shape;3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44ee91529a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44ee91529a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244ee91529a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244ee91529a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2464c4d4b5a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2464c4d4b5a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2464c4d4b5a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2464c4d4b5a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The first claims reimbursement period will start late, June 15th and end on July 15th. All other claims periods will follow the regular quarterly schedule.</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44ee91529a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44ee91529a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44ee91529a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44ee91529a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44ee91529a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244ee91529a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
        <p:cNvGrpSpPr/>
        <p:nvPr/>
      </p:nvGrpSpPr>
      <p:grpSpPr>
        <a:xfrm>
          <a:off x="0" y="0"/>
          <a:ext cx="0" cy="0"/>
          <a:chOff x="0" y="0"/>
          <a:chExt cx="0" cy="0"/>
        </a:xfrm>
      </p:grpSpPr>
      <p:sp>
        <p:nvSpPr>
          <p:cNvPr id="35" name="Google Shape;35;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6" name="Google Shape;36;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
        <p:cNvGrpSpPr/>
        <p:nvPr/>
      </p:nvGrpSpPr>
      <p:grpSpPr>
        <a:xfrm>
          <a:off x="0" y="0"/>
          <a:ext cx="0" cy="0"/>
          <a:chOff x="0" y="0"/>
          <a:chExt cx="0" cy="0"/>
        </a:xfrm>
      </p:grpSpPr>
      <p:sp>
        <p:nvSpPr>
          <p:cNvPr id="41" name="Google Shape;41;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2" name="Google Shape;42;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
        <p:cNvGrpSpPr/>
        <p:nvPr/>
      </p:nvGrpSpPr>
      <p:grpSpPr>
        <a:xfrm>
          <a:off x="0" y="0"/>
          <a:ext cx="0" cy="0"/>
          <a:chOff x="0" y="0"/>
          <a:chExt cx="0" cy="0"/>
        </a:xfrm>
      </p:grpSpPr>
      <p:sp>
        <p:nvSpPr>
          <p:cNvPr id="48" name="Google Shape;48;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9" name="Google Shape;49;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g244ee91529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 name="Google Shape;56;g244ee91529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2464c4d4b5a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2464c4d4b5a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Veronica</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244ee91529a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244ee91529a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244ee91529a_0_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244ee91529a_0_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244ee91529a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244ee91529a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blipFill>
          <a:blip r:embed="rId2">
            <a:alphaModFix/>
          </a:blip>
          <a:stretch>
            <a:fillRect/>
          </a:stretch>
        </a:blipFill>
        <a:effectLst/>
      </p:bgPr>
    </p:bg>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3533915" y="0"/>
            <a:ext cx="8282608" cy="2160104"/>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2"/>
              </a:buClr>
              <a:buSzPts val="4500"/>
              <a:buFont typeface="Arial"/>
              <a:buNone/>
              <a:defRPr sz="4500" b="1">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 name="Google Shape;10;p2"/>
          <p:cNvSpPr txBox="1">
            <a:spLocks noGrp="1"/>
          </p:cNvSpPr>
          <p:nvPr>
            <p:ph type="subTitle" idx="1"/>
          </p:nvPr>
        </p:nvSpPr>
        <p:spPr>
          <a:xfrm>
            <a:off x="4170015" y="2597426"/>
            <a:ext cx="7646505" cy="1282148"/>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dk2"/>
              </a:buClr>
              <a:buSzPts val="2400"/>
              <a:buNone/>
              <a:defRPr sz="2400" b="1">
                <a:solidFill>
                  <a:schemeClr val="dk2"/>
                </a:solidFill>
              </a:defRPr>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bg>
      <p:bgPr>
        <a:blipFill>
          <a:blip r:embed="rId2">
            <a:alphaModFix/>
          </a:blip>
          <a:stretch>
            <a:fillRect/>
          </a:stretch>
        </a:blipFill>
        <a:effectLst/>
      </p:bgPr>
    </p:bg>
    <p:spTree>
      <p:nvGrpSpPr>
        <p:cNvPr id="1" name="Shape 11"/>
        <p:cNvGrpSpPr/>
        <p:nvPr/>
      </p:nvGrpSpPr>
      <p:grpSpPr>
        <a:xfrm>
          <a:off x="0" y="0"/>
          <a:ext cx="0" cy="0"/>
          <a:chOff x="0" y="0"/>
          <a:chExt cx="0" cy="0"/>
        </a:xfrm>
      </p:grpSpPr>
      <p:sp>
        <p:nvSpPr>
          <p:cNvPr id="12" name="Google Shape;12;p3"/>
          <p:cNvSpPr txBox="1">
            <a:spLocks noGrp="1"/>
          </p:cNvSpPr>
          <p:nvPr>
            <p:ph type="title"/>
          </p:nvPr>
        </p:nvSpPr>
        <p:spPr>
          <a:xfrm>
            <a:off x="795128" y="1"/>
            <a:ext cx="10813776" cy="1166191"/>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3"/>
          <p:cNvSpPr txBox="1">
            <a:spLocks noGrp="1"/>
          </p:cNvSpPr>
          <p:nvPr>
            <p:ph type="body" idx="1"/>
          </p:nvPr>
        </p:nvSpPr>
        <p:spPr>
          <a:xfrm>
            <a:off x="795128" y="1460499"/>
            <a:ext cx="10813776"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Title and Content">
  <p:cSld name="1_Title and Content">
    <p:bg>
      <p:bgPr>
        <a:blipFill>
          <a:blip r:embed="rId2">
            <a:alphaModFix/>
          </a:blip>
          <a:stretch>
            <a:fillRect/>
          </a:stretch>
        </a:blipFill>
        <a:effectLst/>
      </p:bgPr>
    </p:bg>
    <p:spTree>
      <p:nvGrpSpPr>
        <p:cNvPr id="1" name="Shape 14"/>
        <p:cNvGrpSpPr/>
        <p:nvPr/>
      </p:nvGrpSpPr>
      <p:grpSpPr>
        <a:xfrm>
          <a:off x="0" y="0"/>
          <a:ext cx="0" cy="0"/>
          <a:chOff x="0" y="0"/>
          <a:chExt cx="0" cy="0"/>
        </a:xfrm>
      </p:grpSpPr>
      <p:sp>
        <p:nvSpPr>
          <p:cNvPr id="15" name="Google Shape;15;p4"/>
          <p:cNvSpPr txBox="1">
            <a:spLocks noGrp="1"/>
          </p:cNvSpPr>
          <p:nvPr>
            <p:ph type="title"/>
          </p:nvPr>
        </p:nvSpPr>
        <p:spPr>
          <a:xfrm>
            <a:off x="2155686" y="1"/>
            <a:ext cx="9453217" cy="1166191"/>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2"/>
              </a:buClr>
              <a:buSzPts val="3300"/>
              <a:buFont typeface="Arial"/>
              <a:buNone/>
              <a:defRPr>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4"/>
          <p:cNvSpPr txBox="1">
            <a:spLocks noGrp="1"/>
          </p:cNvSpPr>
          <p:nvPr>
            <p:ph type="body" idx="1"/>
          </p:nvPr>
        </p:nvSpPr>
        <p:spPr>
          <a:xfrm>
            <a:off x="2155685" y="1460499"/>
            <a:ext cx="9453219" cy="487404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blipFill>
          <a:blip r:embed="rId2">
            <a:alphaModFix/>
          </a:blip>
          <a:stretch>
            <a:fillRect/>
          </a:stretch>
        </a:blipFill>
        <a:effectLst/>
      </p:bgPr>
    </p:bg>
    <p:spTree>
      <p:nvGrpSpPr>
        <p:cNvPr id="1" name="Shape 17"/>
        <p:cNvGrpSpPr/>
        <p:nvPr/>
      </p:nvGrpSpPr>
      <p:grpSpPr>
        <a:xfrm>
          <a:off x="0" y="0"/>
          <a:ext cx="0" cy="0"/>
          <a:chOff x="0" y="0"/>
          <a:chExt cx="0" cy="0"/>
        </a:xfrm>
      </p:grpSpPr>
      <p:sp>
        <p:nvSpPr>
          <p:cNvPr id="18" name="Google Shape;18;p5"/>
          <p:cNvSpPr txBox="1">
            <a:spLocks noGrp="1"/>
          </p:cNvSpPr>
          <p:nvPr>
            <p:ph type="title"/>
          </p:nvPr>
        </p:nvSpPr>
        <p:spPr>
          <a:xfrm>
            <a:off x="831851" y="1709740"/>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2"/>
              </a:buClr>
              <a:buSzPts val="4500"/>
              <a:buFont typeface="Arial"/>
              <a:buNone/>
              <a:defRPr sz="45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5"/>
          <p:cNvSpPr txBox="1">
            <a:spLocks noGrp="1"/>
          </p:cNvSpPr>
          <p:nvPr>
            <p:ph type="body" idx="1"/>
          </p:nvPr>
        </p:nvSpPr>
        <p:spPr>
          <a:xfrm>
            <a:off x="831851" y="4589465"/>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rgbClr val="888888"/>
              </a:buClr>
              <a:buSzPts val="1800"/>
              <a:buNone/>
              <a:defRPr sz="1800">
                <a:solidFill>
                  <a:srgbClr val="888888"/>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0"/>
        <p:cNvGrpSpPr/>
        <p:nvPr/>
      </p:nvGrpSpPr>
      <p:grpSpPr>
        <a:xfrm>
          <a:off x="0" y="0"/>
          <a:ext cx="0" cy="0"/>
          <a:chOff x="0" y="0"/>
          <a:chExt cx="0" cy="0"/>
        </a:xfrm>
      </p:grpSpPr>
      <p:sp>
        <p:nvSpPr>
          <p:cNvPr id="21" name="Google Shape;21;p6"/>
          <p:cNvSpPr txBox="1">
            <a:spLocks noGrp="1"/>
          </p:cNvSpPr>
          <p:nvPr>
            <p:ph type="title"/>
          </p:nvPr>
        </p:nvSpPr>
        <p:spPr>
          <a:xfrm>
            <a:off x="892797" y="1"/>
            <a:ext cx="10515600" cy="119269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2" name="Google Shape;22;p6"/>
          <p:cNvSpPr txBox="1">
            <a:spLocks noGrp="1"/>
          </p:cNvSpPr>
          <p:nvPr>
            <p:ph type="body" idx="1"/>
          </p:nvPr>
        </p:nvSpPr>
        <p:spPr>
          <a:xfrm>
            <a:off x="892799" y="1548641"/>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23" name="Google Shape;23;p6"/>
          <p:cNvSpPr txBox="1">
            <a:spLocks noGrp="1"/>
          </p:cNvSpPr>
          <p:nvPr>
            <p:ph type="body" idx="2"/>
          </p:nvPr>
        </p:nvSpPr>
        <p:spPr>
          <a:xfrm>
            <a:off x="892799" y="2372553"/>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4" name="Google Shape;24;p6"/>
          <p:cNvSpPr txBox="1">
            <a:spLocks noGrp="1"/>
          </p:cNvSpPr>
          <p:nvPr>
            <p:ph type="body" idx="3"/>
          </p:nvPr>
        </p:nvSpPr>
        <p:spPr>
          <a:xfrm>
            <a:off x="6225210" y="1548641"/>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25" name="Google Shape;25;p6"/>
          <p:cNvSpPr txBox="1">
            <a:spLocks noGrp="1"/>
          </p:cNvSpPr>
          <p:nvPr>
            <p:ph type="body" idx="4"/>
          </p:nvPr>
        </p:nvSpPr>
        <p:spPr>
          <a:xfrm>
            <a:off x="6225210" y="2372553"/>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6"/>
        <p:cNvGrpSpPr/>
        <p:nvPr/>
      </p:nvGrpSpPr>
      <p:grpSpPr>
        <a:xfrm>
          <a:off x="0" y="0"/>
          <a:ext cx="0" cy="0"/>
          <a:chOff x="0" y="0"/>
          <a:chExt cx="0" cy="0"/>
        </a:xfrm>
      </p:grpSpPr>
      <p:sp>
        <p:nvSpPr>
          <p:cNvPr id="27" name="Google Shape;27;p7"/>
          <p:cNvSpPr txBox="1">
            <a:spLocks noGrp="1"/>
          </p:cNvSpPr>
          <p:nvPr>
            <p:ph type="title"/>
          </p:nvPr>
        </p:nvSpPr>
        <p:spPr>
          <a:xfrm>
            <a:off x="795128" y="1"/>
            <a:ext cx="10813776" cy="1166191"/>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8">
            <a:alphaModFix/>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95128" y="1"/>
            <a:ext cx="10813776" cy="1166191"/>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3300"/>
              <a:buFont typeface="Arial"/>
              <a:buNone/>
              <a:defRPr sz="3300" b="1"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795128" y="1460499"/>
            <a:ext cx="10813776" cy="4351338"/>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owagrants.gov/"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drive.google.com/drive/search?q=codes"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educateiowa.gov/pk-12/every-student-succeeds-act-essa/essa-guidance-and-allocations/stronger-connections-grants"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docs.google.com/forms/d/e/1FAIpQLSeUErB2URUuT1KQZoLlrZzTY9qo4bQz1dTe7RYtBpv1rqOINA/viewform?usp=sf_link" TargetMode="External"/><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educateiowa.gov/article/districts-awarded-grants-aimed-creating-safe-healthy-learning-environments"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safesupportivelearning.ed.gov/title-iv-part-a-statute#Sec%204108"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iowagrants.gov/index.do"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educateiowa.gov/sites/default/files/2023-02/StrongerConnectionsGrantGuidelines2023-02-03.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oese.ed.gov/files/2023/04/23-0083.BSCA-FAQ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1"/>
        <p:cNvGrpSpPr/>
        <p:nvPr/>
      </p:nvGrpSpPr>
      <p:grpSpPr>
        <a:xfrm>
          <a:off x="0" y="0"/>
          <a:ext cx="0" cy="0"/>
          <a:chOff x="0" y="0"/>
          <a:chExt cx="0" cy="0"/>
        </a:xfrm>
      </p:grpSpPr>
      <p:sp>
        <p:nvSpPr>
          <p:cNvPr id="32" name="Google Shape;32;p8"/>
          <p:cNvSpPr txBox="1">
            <a:spLocks noGrp="1"/>
          </p:cNvSpPr>
          <p:nvPr>
            <p:ph type="ctrTitle"/>
          </p:nvPr>
        </p:nvSpPr>
        <p:spPr>
          <a:xfrm>
            <a:off x="3533915" y="0"/>
            <a:ext cx="8282608" cy="2160104"/>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2"/>
              </a:buClr>
              <a:buSzPts val="4500"/>
              <a:buFont typeface="Arial"/>
              <a:buNone/>
            </a:pPr>
            <a:r>
              <a:rPr lang="en-US"/>
              <a:t>Stronger Connections Grant</a:t>
            </a:r>
            <a:endParaRPr/>
          </a:p>
        </p:txBody>
      </p:sp>
      <p:sp>
        <p:nvSpPr>
          <p:cNvPr id="33" name="Google Shape;33;p8"/>
          <p:cNvSpPr txBox="1">
            <a:spLocks noGrp="1"/>
          </p:cNvSpPr>
          <p:nvPr>
            <p:ph type="subTitle" idx="1"/>
          </p:nvPr>
        </p:nvSpPr>
        <p:spPr>
          <a:xfrm>
            <a:off x="4170015" y="2597426"/>
            <a:ext cx="7646505" cy="1282148"/>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2"/>
              </a:buClr>
              <a:buSzPts val="2400"/>
              <a:buNone/>
            </a:pPr>
            <a:r>
              <a:rPr lang="en-US"/>
              <a:t>Creating Safer and Healthier Learning Environments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7"/>
          <p:cNvSpPr txBox="1">
            <a:spLocks noGrp="1"/>
          </p:cNvSpPr>
          <p:nvPr>
            <p:ph type="title"/>
          </p:nvPr>
        </p:nvSpPr>
        <p:spPr>
          <a:xfrm>
            <a:off x="795128" y="1"/>
            <a:ext cx="10813800" cy="1166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Next Steps</a:t>
            </a:r>
            <a:endParaRPr/>
          </a:p>
        </p:txBody>
      </p:sp>
      <p:sp>
        <p:nvSpPr>
          <p:cNvPr id="89" name="Google Shape;89;p17"/>
          <p:cNvSpPr txBox="1">
            <a:spLocks noGrp="1"/>
          </p:cNvSpPr>
          <p:nvPr>
            <p:ph type="body" idx="1"/>
          </p:nvPr>
        </p:nvSpPr>
        <p:spPr>
          <a:xfrm>
            <a:off x="795125" y="1249925"/>
            <a:ext cx="10813800" cy="5075700"/>
          </a:xfrm>
          <a:prstGeom prst="rect">
            <a:avLst/>
          </a:prstGeom>
        </p:spPr>
        <p:txBody>
          <a:bodyPr spcFirstLastPara="1" wrap="square" lIns="91425" tIns="45700" rIns="91425" bIns="45700" anchor="t" anchorCtr="0">
            <a:normAutofit fontScale="85000" lnSpcReduction="20000"/>
          </a:bodyPr>
          <a:lstStyle/>
          <a:p>
            <a:pPr marL="0" lvl="0" indent="0" algn="l" rtl="0">
              <a:spcBef>
                <a:spcPts val="750"/>
              </a:spcBef>
              <a:spcAft>
                <a:spcPts val="0"/>
              </a:spcAft>
              <a:buNone/>
            </a:pPr>
            <a:endParaRPr/>
          </a:p>
          <a:p>
            <a:pPr marL="0" lvl="0" indent="0" algn="l" rtl="0">
              <a:spcBef>
                <a:spcPts val="750"/>
              </a:spcBef>
              <a:spcAft>
                <a:spcPts val="0"/>
              </a:spcAft>
              <a:buNone/>
            </a:pPr>
            <a:r>
              <a:rPr lang="en-US" sz="2735" b="1"/>
              <a:t>1.</a:t>
            </a:r>
            <a:r>
              <a:rPr lang="en-US" sz="2735" b="1" u="sng"/>
              <a:t>	Finalize &amp; Implement Action Plan</a:t>
            </a:r>
            <a:r>
              <a:rPr lang="en-US" sz="2735"/>
              <a:t>- </a:t>
            </a:r>
            <a:r>
              <a:rPr lang="en-US" sz="2518"/>
              <a:t>Must Address the Following</a:t>
            </a:r>
            <a:endParaRPr sz="2518"/>
          </a:p>
          <a:p>
            <a:pPr marL="914400" lvl="0" indent="0" algn="l" rtl="0">
              <a:spcBef>
                <a:spcPts val="750"/>
              </a:spcBef>
              <a:spcAft>
                <a:spcPts val="0"/>
              </a:spcAft>
              <a:buNone/>
            </a:pPr>
            <a:r>
              <a:rPr lang="en-US" sz="2518"/>
              <a:t>•</a:t>
            </a:r>
            <a:r>
              <a:rPr lang="en-US" sz="2120"/>
              <a:t> Implementing evidence-based strategies that meet students’ social, emotional, physical and mental well-being needs; create positive, inclusive, and supportive school environments; and increase access to place-based interventions and services.</a:t>
            </a:r>
            <a:endParaRPr sz="2120"/>
          </a:p>
          <a:p>
            <a:pPr marL="914400" lvl="0" indent="0" algn="l" rtl="0">
              <a:spcBef>
                <a:spcPts val="750"/>
              </a:spcBef>
              <a:spcAft>
                <a:spcPts val="0"/>
              </a:spcAft>
              <a:buNone/>
            </a:pPr>
            <a:r>
              <a:rPr lang="en-US" sz="2553"/>
              <a:t>•</a:t>
            </a:r>
            <a:r>
              <a:rPr lang="en-US" sz="2120"/>
              <a:t> Engaging students, families, educators, staff and community organizations in the selection and implementation of strategies and interventions to create safe, inclusive and supportive learning environments.</a:t>
            </a:r>
            <a:endParaRPr sz="2120"/>
          </a:p>
          <a:p>
            <a:pPr marL="914400" lvl="0" indent="0" algn="l" rtl="0">
              <a:spcBef>
                <a:spcPts val="750"/>
              </a:spcBef>
              <a:spcAft>
                <a:spcPts val="0"/>
              </a:spcAft>
              <a:buNone/>
            </a:pPr>
            <a:r>
              <a:rPr lang="en-US" sz="2553"/>
              <a:t>•</a:t>
            </a:r>
            <a:r>
              <a:rPr lang="en-US" sz="2120"/>
              <a:t> Designing and implementing policies and practices that advance equity and are responsive to underserved students, protect student rights, and demonstrate respect for student dignity and potential. </a:t>
            </a:r>
            <a:endParaRPr sz="2120"/>
          </a:p>
          <a:p>
            <a:pPr marL="0" lvl="0" indent="0" algn="l" rtl="0">
              <a:spcBef>
                <a:spcPts val="750"/>
              </a:spcBef>
              <a:spcAft>
                <a:spcPts val="0"/>
              </a:spcAft>
              <a:buNone/>
            </a:pPr>
            <a:endParaRPr sz="2120"/>
          </a:p>
          <a:p>
            <a:pPr marL="0" lvl="0" indent="0" algn="l" rtl="0">
              <a:spcBef>
                <a:spcPts val="750"/>
              </a:spcBef>
              <a:spcAft>
                <a:spcPts val="0"/>
              </a:spcAft>
              <a:buNone/>
            </a:pPr>
            <a:r>
              <a:rPr lang="en-US" sz="2735" b="1"/>
              <a:t>2.	</a:t>
            </a:r>
            <a:r>
              <a:rPr lang="en-US" sz="2735" b="1" u="sng"/>
              <a:t>Submit Reimbursement Claims Quarterly</a:t>
            </a:r>
            <a:r>
              <a:rPr lang="en-US" sz="2735" b="1"/>
              <a:t> </a:t>
            </a:r>
            <a:r>
              <a:rPr lang="en-US" sz="2382"/>
              <a:t>for Expenditures in IowaGrants.gov</a:t>
            </a:r>
            <a:endParaRPr sz="2382"/>
          </a:p>
          <a:p>
            <a:pPr marL="0" lvl="0" indent="0" algn="l" rtl="0">
              <a:spcBef>
                <a:spcPts val="750"/>
              </a:spcBef>
              <a:spcAft>
                <a:spcPts val="0"/>
              </a:spcAft>
              <a:buNone/>
            </a:pPr>
            <a:endParaRPr sz="2735" b="1" u="sng"/>
          </a:p>
          <a:p>
            <a:pPr marL="0" lvl="0" indent="0" algn="l" rtl="0">
              <a:spcBef>
                <a:spcPts val="750"/>
              </a:spcBef>
              <a:spcAft>
                <a:spcPts val="0"/>
              </a:spcAft>
              <a:buNone/>
            </a:pPr>
            <a:r>
              <a:rPr lang="en-US" sz="2735" b="1"/>
              <a:t>3.</a:t>
            </a:r>
            <a:r>
              <a:rPr lang="en-US" sz="2735" b="1" u="sng"/>
              <a:t>	Annually Evaluate Effectiveness of Action Plan</a:t>
            </a:r>
            <a:endParaRPr sz="2735" b="1" u="sng"/>
          </a:p>
          <a:p>
            <a:pPr marL="457200" lvl="0" indent="0" algn="l" rtl="0">
              <a:spcBef>
                <a:spcPts val="750"/>
              </a:spcBef>
              <a:spcAft>
                <a:spcPts val="0"/>
              </a:spcAft>
              <a:buNone/>
            </a:pPr>
            <a:endParaRPr sz="2735" b="1" u="sng"/>
          </a:p>
          <a:p>
            <a:pPr marL="0" lvl="0" indent="0" algn="l" rtl="0">
              <a:spcBef>
                <a:spcPts val="750"/>
              </a:spcBef>
              <a:spcAft>
                <a:spcPts val="0"/>
              </a:spcAft>
              <a:buNone/>
            </a:pPr>
            <a:r>
              <a:rPr lang="en-US" sz="2735" b="1"/>
              <a:t>4.  </a:t>
            </a:r>
            <a:r>
              <a:rPr lang="en-US" sz="2735" b="1" u="sng"/>
              <a:t>Annually Provide Status Reports</a:t>
            </a:r>
            <a:r>
              <a:rPr lang="en-US" sz="2735" b="1"/>
              <a:t> </a:t>
            </a:r>
            <a:endParaRPr sz="2735" b="1"/>
          </a:p>
          <a:p>
            <a:pPr marL="914400" lvl="0" indent="0" algn="l" rtl="0">
              <a:spcBef>
                <a:spcPts val="750"/>
              </a:spcBef>
              <a:spcAft>
                <a:spcPts val="0"/>
              </a:spcAft>
              <a:buNone/>
            </a:pPr>
            <a:r>
              <a:rPr lang="en-US" sz="2118"/>
              <a:t>Report status with Action Plan Implementation and Evaluation Results in IowaGrants</a:t>
            </a:r>
            <a:endParaRPr sz="2118"/>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8"/>
          <p:cNvSpPr txBox="1">
            <a:spLocks noGrp="1"/>
          </p:cNvSpPr>
          <p:nvPr>
            <p:ph type="title"/>
          </p:nvPr>
        </p:nvSpPr>
        <p:spPr>
          <a:xfrm>
            <a:off x="795128" y="1"/>
            <a:ext cx="10813800" cy="1166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Appropriations/Allocations- Live in IowaGrants</a:t>
            </a:r>
            <a:endParaRPr/>
          </a:p>
        </p:txBody>
      </p:sp>
      <p:sp>
        <p:nvSpPr>
          <p:cNvPr id="95" name="Google Shape;95;p18"/>
          <p:cNvSpPr txBox="1">
            <a:spLocks noGrp="1"/>
          </p:cNvSpPr>
          <p:nvPr>
            <p:ph type="body" idx="1"/>
          </p:nvPr>
        </p:nvSpPr>
        <p:spPr>
          <a:xfrm>
            <a:off x="795125" y="1340975"/>
            <a:ext cx="10813800" cy="4925700"/>
          </a:xfrm>
          <a:prstGeom prst="rect">
            <a:avLst/>
          </a:prstGeom>
          <a:solidFill>
            <a:schemeClr val="accent2"/>
          </a:solidFill>
        </p:spPr>
        <p:txBody>
          <a:bodyPr spcFirstLastPara="1" wrap="square" lIns="91425" tIns="45700" rIns="91425" bIns="45700" anchor="t" anchorCtr="0">
            <a:normAutofit fontScale="85000" lnSpcReduction="20000"/>
          </a:bodyPr>
          <a:lstStyle/>
          <a:p>
            <a:pPr marL="0" lvl="0" indent="0" algn="l" rtl="0">
              <a:spcBef>
                <a:spcPts val="750"/>
              </a:spcBef>
              <a:spcAft>
                <a:spcPts val="0"/>
              </a:spcAft>
              <a:buNone/>
            </a:pPr>
            <a:endParaRPr/>
          </a:p>
          <a:p>
            <a:pPr marL="0" lvl="0" indent="0" algn="ctr" rtl="0">
              <a:spcBef>
                <a:spcPts val="750"/>
              </a:spcBef>
              <a:spcAft>
                <a:spcPts val="0"/>
              </a:spcAft>
              <a:buNone/>
            </a:pPr>
            <a:r>
              <a:rPr lang="en-US" sz="3700"/>
              <a:t>    </a:t>
            </a:r>
            <a:endParaRPr sz="3700"/>
          </a:p>
          <a:p>
            <a:pPr marL="0" lvl="0" indent="0" algn="ctr" rtl="0">
              <a:spcBef>
                <a:spcPts val="750"/>
              </a:spcBef>
              <a:spcAft>
                <a:spcPts val="0"/>
              </a:spcAft>
              <a:buNone/>
            </a:pPr>
            <a:r>
              <a:rPr lang="en-US" sz="3700"/>
              <a:t> Date: </a:t>
            </a:r>
            <a:r>
              <a:rPr lang="en-US" sz="3700" b="1"/>
              <a:t>June 15, 2023</a:t>
            </a:r>
            <a:endParaRPr sz="3700" b="1"/>
          </a:p>
          <a:p>
            <a:pPr marL="0" lvl="0" indent="0" algn="ctr" rtl="0">
              <a:spcBef>
                <a:spcPts val="750"/>
              </a:spcBef>
              <a:spcAft>
                <a:spcPts val="0"/>
              </a:spcAft>
              <a:buNone/>
            </a:pPr>
            <a:endParaRPr sz="3700"/>
          </a:p>
          <a:p>
            <a:pPr marL="0" lvl="0" indent="0" algn="ctr" rtl="0">
              <a:spcBef>
                <a:spcPts val="750"/>
              </a:spcBef>
              <a:spcAft>
                <a:spcPts val="0"/>
              </a:spcAft>
              <a:buNone/>
            </a:pPr>
            <a:r>
              <a:rPr lang="en-US" sz="3700"/>
              <a:t>1st Claim/ Reimbursement Window</a:t>
            </a:r>
            <a:endParaRPr sz="3700"/>
          </a:p>
          <a:p>
            <a:pPr marL="0" lvl="0" indent="0" algn="ctr" rtl="0">
              <a:spcBef>
                <a:spcPts val="750"/>
              </a:spcBef>
              <a:spcAft>
                <a:spcPts val="0"/>
              </a:spcAft>
              <a:buNone/>
            </a:pPr>
            <a:endParaRPr sz="2288"/>
          </a:p>
          <a:p>
            <a:pPr marL="0" lvl="0" indent="457200" algn="ctr" rtl="0">
              <a:spcBef>
                <a:spcPts val="750"/>
              </a:spcBef>
              <a:spcAft>
                <a:spcPts val="0"/>
              </a:spcAft>
              <a:buNone/>
            </a:pPr>
            <a:r>
              <a:rPr lang="en-US" sz="3700" b="1"/>
              <a:t>June 15th - July 15th*</a:t>
            </a:r>
            <a:endParaRPr sz="3700" b="1"/>
          </a:p>
          <a:p>
            <a:pPr marL="0" lvl="0" indent="457200" algn="ctr" rtl="0">
              <a:spcBef>
                <a:spcPts val="750"/>
              </a:spcBef>
              <a:spcAft>
                <a:spcPts val="0"/>
              </a:spcAft>
              <a:buNone/>
            </a:pPr>
            <a:endParaRPr sz="3700" b="1"/>
          </a:p>
          <a:p>
            <a:pPr marL="0" lvl="0" indent="457200" algn="ctr" rtl="0">
              <a:spcBef>
                <a:spcPts val="750"/>
              </a:spcBef>
              <a:spcAft>
                <a:spcPts val="0"/>
              </a:spcAft>
              <a:buNone/>
            </a:pPr>
            <a:r>
              <a:rPr lang="en-US" sz="2787" i="1"/>
              <a:t>*Expenses must occur by June 30, 2023</a:t>
            </a:r>
            <a:endParaRPr sz="2787" i="1"/>
          </a:p>
          <a:p>
            <a:pPr marL="0" lvl="0" indent="0" algn="l" rtl="0">
              <a:spcBef>
                <a:spcPts val="750"/>
              </a:spcBef>
              <a:spcAft>
                <a:spcPts val="0"/>
              </a:spcAft>
              <a:buNone/>
            </a:pPr>
            <a:endParaRPr sz="3700" b="1"/>
          </a:p>
          <a:p>
            <a:pPr marL="0" lvl="0" indent="0" algn="l" rtl="0">
              <a:spcBef>
                <a:spcPts val="750"/>
              </a:spcBef>
              <a:spcAft>
                <a:spcPts val="0"/>
              </a:spcAft>
              <a:buClr>
                <a:schemeClr val="dk1"/>
              </a:buClr>
              <a:buSzPct val="47948"/>
              <a:buFont typeface="Arial"/>
              <a:buNone/>
            </a:pPr>
            <a:r>
              <a:rPr lang="en-US" sz="2294" u="sng"/>
              <a:t>NOTE</a:t>
            </a:r>
            <a:r>
              <a:rPr lang="en-US" sz="2294"/>
              <a:t>: </a:t>
            </a:r>
            <a:r>
              <a:rPr lang="en-US" sz="2094" i="1"/>
              <a:t>You will not have access to submit reimbursements until your budget and action plan are updated.</a:t>
            </a:r>
            <a:endParaRPr sz="2794" b="1"/>
          </a:p>
          <a:p>
            <a:pPr marL="0" lvl="0" indent="0" algn="l" rtl="0">
              <a:spcBef>
                <a:spcPts val="750"/>
              </a:spcBef>
              <a:spcAft>
                <a:spcPts val="0"/>
              </a:spcAft>
              <a:buNone/>
            </a:pPr>
            <a:endParaRPr/>
          </a:p>
          <a:p>
            <a:pPr marL="0" lvl="0" indent="0" algn="l" rtl="0">
              <a:spcBef>
                <a:spcPts val="750"/>
              </a:spcBef>
              <a:spcAft>
                <a:spcPts val="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795128" y="1"/>
            <a:ext cx="10813800" cy="1166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Quarterly Claims- Reimbursement Form Process</a:t>
            </a:r>
            <a:endParaRPr/>
          </a:p>
        </p:txBody>
      </p:sp>
      <p:sp>
        <p:nvSpPr>
          <p:cNvPr id="101" name="Google Shape;101;p19"/>
          <p:cNvSpPr txBox="1"/>
          <p:nvPr/>
        </p:nvSpPr>
        <p:spPr>
          <a:xfrm>
            <a:off x="304800" y="834150"/>
            <a:ext cx="11562600" cy="5654400"/>
          </a:xfrm>
          <a:prstGeom prst="rect">
            <a:avLst/>
          </a:prstGeom>
          <a:no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None/>
            </a:pPr>
            <a:endParaRPr sz="100" b="1" u="sng">
              <a:solidFill>
                <a:srgbClr val="393939"/>
              </a:solidFill>
              <a:highlight>
                <a:srgbClr val="FFFFFF"/>
              </a:highlight>
            </a:endParaRPr>
          </a:p>
          <a:p>
            <a:pPr marL="0" lvl="0" indent="0" algn="l" rtl="0">
              <a:lnSpc>
                <a:spcPct val="115000"/>
              </a:lnSpc>
              <a:spcBef>
                <a:spcPts val="800"/>
              </a:spcBef>
              <a:spcAft>
                <a:spcPts val="0"/>
              </a:spcAft>
              <a:buNone/>
            </a:pPr>
            <a:endParaRPr sz="3000" b="1">
              <a:solidFill>
                <a:srgbClr val="002A4B"/>
              </a:solidFill>
            </a:endParaRPr>
          </a:p>
          <a:p>
            <a:pPr marL="0" lvl="0" indent="0" algn="l" rtl="0">
              <a:lnSpc>
                <a:spcPct val="115000"/>
              </a:lnSpc>
              <a:spcBef>
                <a:spcPts val="800"/>
              </a:spcBef>
              <a:spcAft>
                <a:spcPts val="0"/>
              </a:spcAft>
              <a:buNone/>
            </a:pPr>
            <a:r>
              <a:rPr lang="en-US" sz="3000" b="1">
                <a:solidFill>
                  <a:srgbClr val="002A4B"/>
                </a:solidFill>
              </a:rPr>
              <a:t>Where?    </a:t>
            </a:r>
            <a:r>
              <a:rPr lang="en-US" sz="3000" b="1" u="sng">
                <a:solidFill>
                  <a:schemeClr val="hlink"/>
                </a:solidFill>
                <a:hlinkClick r:id="rId3"/>
              </a:rPr>
              <a:t>IowaGrants.gov</a:t>
            </a:r>
            <a:endParaRPr sz="3000" b="1">
              <a:solidFill>
                <a:srgbClr val="002A4B"/>
              </a:solidFill>
            </a:endParaRPr>
          </a:p>
          <a:p>
            <a:pPr marL="0" lvl="0" indent="0" algn="l" rtl="0">
              <a:lnSpc>
                <a:spcPct val="115000"/>
              </a:lnSpc>
              <a:spcBef>
                <a:spcPts val="800"/>
              </a:spcBef>
              <a:spcAft>
                <a:spcPts val="0"/>
              </a:spcAft>
              <a:buNone/>
            </a:pPr>
            <a:r>
              <a:rPr lang="en-US" sz="3000" b="1">
                <a:solidFill>
                  <a:srgbClr val="002A4B"/>
                </a:solidFill>
              </a:rPr>
              <a:t>What?     </a:t>
            </a:r>
            <a:r>
              <a:rPr lang="en-US" sz="2700">
                <a:solidFill>
                  <a:srgbClr val="002A4B"/>
                </a:solidFill>
              </a:rPr>
              <a:t>Reimbursement claims are directly aligned with your budget and must include:</a:t>
            </a:r>
            <a:endParaRPr sz="2700">
              <a:solidFill>
                <a:srgbClr val="002A4B"/>
              </a:solidFill>
            </a:endParaRPr>
          </a:p>
          <a:p>
            <a:pPr marL="0" lvl="0" indent="0" algn="l" rtl="0">
              <a:lnSpc>
                <a:spcPct val="115000"/>
              </a:lnSpc>
              <a:spcBef>
                <a:spcPts val="800"/>
              </a:spcBef>
              <a:spcAft>
                <a:spcPts val="0"/>
              </a:spcAft>
              <a:buNone/>
            </a:pPr>
            <a:endParaRPr sz="100" b="1">
              <a:solidFill>
                <a:srgbClr val="002A4B"/>
              </a:solidFill>
            </a:endParaRPr>
          </a:p>
          <a:p>
            <a:pPr marL="0" lvl="0" indent="457200" algn="l" rtl="0">
              <a:lnSpc>
                <a:spcPct val="115000"/>
              </a:lnSpc>
              <a:spcBef>
                <a:spcPts val="800"/>
              </a:spcBef>
              <a:spcAft>
                <a:spcPts val="0"/>
              </a:spcAft>
              <a:buNone/>
            </a:pPr>
            <a:r>
              <a:rPr lang="en-US" sz="2500">
                <a:solidFill>
                  <a:srgbClr val="002A4B"/>
                </a:solidFill>
              </a:rPr>
              <a:t>An uploaded year-to-date general ledger (7/1-6/30) that includes:</a:t>
            </a:r>
            <a:endParaRPr sz="2500">
              <a:solidFill>
                <a:srgbClr val="002A4B"/>
              </a:solidFill>
            </a:endParaRPr>
          </a:p>
          <a:p>
            <a:pPr marL="1828800" lvl="0" indent="-374650" algn="l" rtl="0">
              <a:lnSpc>
                <a:spcPct val="115000"/>
              </a:lnSpc>
              <a:spcBef>
                <a:spcPts val="800"/>
              </a:spcBef>
              <a:spcAft>
                <a:spcPts val="0"/>
              </a:spcAft>
              <a:buClr>
                <a:srgbClr val="002A4B"/>
              </a:buClr>
              <a:buSzPts val="2300"/>
              <a:buAutoNum type="arabicPeriod"/>
            </a:pPr>
            <a:r>
              <a:rPr lang="en-US" sz="2300">
                <a:solidFill>
                  <a:srgbClr val="002A4B"/>
                </a:solidFill>
              </a:rPr>
              <a:t>Project code- </a:t>
            </a:r>
            <a:r>
              <a:rPr lang="en-US" sz="2500" b="1">
                <a:solidFill>
                  <a:srgbClr val="002A4B"/>
                </a:solidFill>
              </a:rPr>
              <a:t>33SC</a:t>
            </a:r>
            <a:endParaRPr sz="2300" b="1">
              <a:solidFill>
                <a:srgbClr val="002A4B"/>
              </a:solidFill>
            </a:endParaRPr>
          </a:p>
          <a:p>
            <a:pPr marL="1828800" lvl="0" indent="-374650" algn="l" rtl="0">
              <a:lnSpc>
                <a:spcPct val="115000"/>
              </a:lnSpc>
              <a:spcBef>
                <a:spcPts val="0"/>
              </a:spcBef>
              <a:spcAft>
                <a:spcPts val="0"/>
              </a:spcAft>
              <a:buClr>
                <a:srgbClr val="002A4B"/>
              </a:buClr>
              <a:buSzPts val="2300"/>
              <a:buAutoNum type="arabicPeriod"/>
            </a:pPr>
            <a:r>
              <a:rPr lang="en-US" sz="2300">
                <a:solidFill>
                  <a:srgbClr val="002A4B"/>
                </a:solidFill>
              </a:rPr>
              <a:t>Project code totals</a:t>
            </a:r>
            <a:endParaRPr sz="2300">
              <a:solidFill>
                <a:srgbClr val="002A4B"/>
              </a:solidFill>
            </a:endParaRPr>
          </a:p>
          <a:p>
            <a:pPr marL="1828800" lvl="0" indent="-374650" algn="l" rtl="0">
              <a:lnSpc>
                <a:spcPct val="115000"/>
              </a:lnSpc>
              <a:spcBef>
                <a:spcPts val="0"/>
              </a:spcBef>
              <a:spcAft>
                <a:spcPts val="0"/>
              </a:spcAft>
              <a:buClr>
                <a:srgbClr val="002A4B"/>
              </a:buClr>
              <a:buSzPts val="2300"/>
              <a:buAutoNum type="arabicPeriod"/>
            </a:pPr>
            <a:r>
              <a:rPr lang="en-US" sz="2300" u="sng">
                <a:solidFill>
                  <a:schemeClr val="hlink"/>
                </a:solidFill>
                <a:hlinkClick r:id="rId4"/>
              </a:rPr>
              <a:t>Object codes</a:t>
            </a:r>
            <a:endParaRPr sz="2300">
              <a:solidFill>
                <a:srgbClr val="002A4B"/>
              </a:solidFill>
            </a:endParaRPr>
          </a:p>
          <a:p>
            <a:pPr marL="1828800" lvl="0" indent="-374650" algn="l" rtl="0">
              <a:lnSpc>
                <a:spcPct val="115000"/>
              </a:lnSpc>
              <a:spcBef>
                <a:spcPts val="0"/>
              </a:spcBef>
              <a:spcAft>
                <a:spcPts val="0"/>
              </a:spcAft>
              <a:buClr>
                <a:srgbClr val="002A4B"/>
              </a:buClr>
              <a:buSzPts val="2300"/>
              <a:buAutoNum type="arabicPeriod"/>
            </a:pPr>
            <a:r>
              <a:rPr lang="en-US" sz="2300">
                <a:solidFill>
                  <a:srgbClr val="002A4B"/>
                </a:solidFill>
              </a:rPr>
              <a:t>Purchase Information- Expenditure Description</a:t>
            </a:r>
            <a:endParaRPr sz="2300">
              <a:solidFill>
                <a:srgbClr val="002A4B"/>
              </a:solidFill>
            </a:endParaRPr>
          </a:p>
          <a:p>
            <a:pPr marL="1828800" lvl="0" indent="-374650" algn="l" rtl="0">
              <a:lnSpc>
                <a:spcPct val="115000"/>
              </a:lnSpc>
              <a:spcBef>
                <a:spcPts val="0"/>
              </a:spcBef>
              <a:spcAft>
                <a:spcPts val="0"/>
              </a:spcAft>
              <a:buClr>
                <a:srgbClr val="002A4B"/>
              </a:buClr>
              <a:buSzPts val="2300"/>
              <a:buAutoNum type="arabicPeriod"/>
            </a:pPr>
            <a:r>
              <a:rPr lang="en-US" sz="2300">
                <a:solidFill>
                  <a:srgbClr val="002A4B"/>
                </a:solidFill>
              </a:rPr>
              <a:t>Salary and wage information</a:t>
            </a:r>
            <a:endParaRPr sz="1500">
              <a:solidFill>
                <a:srgbClr val="002A4B"/>
              </a:solidFill>
            </a:endParaRPr>
          </a:p>
          <a:p>
            <a:pPr marL="0" lvl="0" indent="0" algn="l" rtl="0">
              <a:lnSpc>
                <a:spcPct val="115000"/>
              </a:lnSpc>
              <a:spcBef>
                <a:spcPts val="800"/>
              </a:spcBef>
              <a:spcAft>
                <a:spcPts val="0"/>
              </a:spcAft>
              <a:buNone/>
            </a:pPr>
            <a:r>
              <a:rPr lang="en-US" sz="1700">
                <a:solidFill>
                  <a:srgbClr val="002A4B"/>
                </a:solidFill>
              </a:rPr>
              <a:t>Must include only allowable expenses for the program and should be consistent with the approved program application.</a:t>
            </a:r>
            <a:endParaRPr sz="2800">
              <a:solidFill>
                <a:srgbClr val="393939"/>
              </a:solidFill>
              <a:highlight>
                <a:srgbClr val="FFFFFF"/>
              </a:highligh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20"/>
          <p:cNvSpPr txBox="1">
            <a:spLocks noGrp="1"/>
          </p:cNvSpPr>
          <p:nvPr>
            <p:ph type="title"/>
          </p:nvPr>
        </p:nvSpPr>
        <p:spPr>
          <a:xfrm>
            <a:off x="795128" y="1"/>
            <a:ext cx="10813800" cy="1166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Quarterly Claims- Reimbursement Form Process</a:t>
            </a:r>
            <a:endParaRPr/>
          </a:p>
        </p:txBody>
      </p:sp>
      <p:sp>
        <p:nvSpPr>
          <p:cNvPr id="107" name="Google Shape;107;p20" descr="Quarterly Claims - Reimbursement Form Process"/>
          <p:cNvSpPr txBox="1">
            <a:spLocks noGrp="1"/>
          </p:cNvSpPr>
          <p:nvPr>
            <p:ph type="body" idx="1"/>
          </p:nvPr>
        </p:nvSpPr>
        <p:spPr>
          <a:xfrm>
            <a:off x="304800" y="1166100"/>
            <a:ext cx="11887200" cy="5316300"/>
          </a:xfrm>
          <a:prstGeom prst="rect">
            <a:avLst/>
          </a:prstGeom>
        </p:spPr>
        <p:txBody>
          <a:bodyPr spcFirstLastPara="1" wrap="square" lIns="91425" tIns="45700" rIns="91425" bIns="45700" anchor="t" anchorCtr="0">
            <a:normAutofit/>
          </a:bodyPr>
          <a:lstStyle/>
          <a:p>
            <a:pPr marL="0" lvl="0" indent="0" algn="l" rtl="0">
              <a:spcBef>
                <a:spcPts val="750"/>
              </a:spcBef>
              <a:spcAft>
                <a:spcPts val="0"/>
              </a:spcAft>
              <a:buNone/>
            </a:pPr>
            <a:endParaRPr b="1"/>
          </a:p>
          <a:p>
            <a:pPr marL="0" lvl="0" indent="0" algn="l" rtl="0">
              <a:spcBef>
                <a:spcPts val="750"/>
              </a:spcBef>
              <a:spcAft>
                <a:spcPts val="0"/>
              </a:spcAft>
              <a:buNone/>
            </a:pPr>
            <a:endParaRPr/>
          </a:p>
        </p:txBody>
      </p:sp>
      <p:pic>
        <p:nvPicPr>
          <p:cNvPr id="109" name="Google Shape;109;p20" descr="Quarterly Claims - Reimbursement Form Process"/>
          <p:cNvPicPr preferRelativeResize="0"/>
          <p:nvPr/>
        </p:nvPicPr>
        <p:blipFill>
          <a:blip r:embed="rId3">
            <a:alphaModFix/>
          </a:blip>
          <a:stretch>
            <a:fillRect/>
          </a:stretch>
        </p:blipFill>
        <p:spPr>
          <a:xfrm>
            <a:off x="674000" y="1166100"/>
            <a:ext cx="10707599" cy="53163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1"/>
          <p:cNvSpPr txBox="1">
            <a:spLocks noGrp="1"/>
          </p:cNvSpPr>
          <p:nvPr>
            <p:ph type="title"/>
          </p:nvPr>
        </p:nvSpPr>
        <p:spPr>
          <a:xfrm>
            <a:off x="795128" y="1"/>
            <a:ext cx="10813800" cy="1166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Annual Status Reports</a:t>
            </a:r>
            <a:endParaRPr/>
          </a:p>
        </p:txBody>
      </p:sp>
      <p:sp>
        <p:nvSpPr>
          <p:cNvPr id="115" name="Google Shape;115;p21"/>
          <p:cNvSpPr txBox="1">
            <a:spLocks noGrp="1"/>
          </p:cNvSpPr>
          <p:nvPr>
            <p:ph type="body" idx="1"/>
          </p:nvPr>
        </p:nvSpPr>
        <p:spPr>
          <a:xfrm>
            <a:off x="795128" y="1460499"/>
            <a:ext cx="10813800" cy="4351200"/>
          </a:xfrm>
          <a:prstGeom prst="rect">
            <a:avLst/>
          </a:prstGeom>
        </p:spPr>
        <p:txBody>
          <a:bodyPr spcFirstLastPara="1" wrap="square" lIns="91425" tIns="45700" rIns="91425" bIns="45700" anchor="t" anchorCtr="0">
            <a:normAutofit/>
          </a:bodyPr>
          <a:lstStyle/>
          <a:p>
            <a:pPr marL="457200" lvl="0" indent="0" algn="l" rtl="0">
              <a:spcBef>
                <a:spcPts val="750"/>
              </a:spcBef>
              <a:spcAft>
                <a:spcPts val="0"/>
              </a:spcAft>
              <a:buNone/>
            </a:pPr>
            <a:endParaRPr/>
          </a:p>
          <a:p>
            <a:pPr marL="0" lvl="0" indent="0" algn="l" rtl="0">
              <a:spcBef>
                <a:spcPts val="750"/>
              </a:spcBef>
              <a:spcAft>
                <a:spcPts val="0"/>
              </a:spcAft>
              <a:buNone/>
            </a:pPr>
            <a:r>
              <a:rPr lang="en-US" sz="3200" b="1" i="1"/>
              <a:t>What are these?</a:t>
            </a:r>
            <a:r>
              <a:rPr lang="en-US" sz="3000"/>
              <a:t>  </a:t>
            </a:r>
            <a:endParaRPr sz="3000"/>
          </a:p>
          <a:p>
            <a:pPr marL="0" lvl="0" indent="0" algn="l" rtl="0">
              <a:spcBef>
                <a:spcPts val="750"/>
              </a:spcBef>
              <a:spcAft>
                <a:spcPts val="0"/>
              </a:spcAft>
              <a:buNone/>
            </a:pPr>
            <a:r>
              <a:rPr lang="en-US"/>
              <a:t>Grantees will report progress with action plan and to evaluate effectiveness of proposed action plan annually starting </a:t>
            </a:r>
            <a:r>
              <a:rPr lang="en-US" sz="2200" b="1"/>
              <a:t>September 30, 2023 through September 30, 2026</a:t>
            </a:r>
            <a:r>
              <a:rPr lang="en-US"/>
              <a:t>.</a:t>
            </a:r>
            <a:endParaRPr/>
          </a:p>
          <a:p>
            <a:pPr marL="0" lvl="0" indent="0" algn="l" rtl="0">
              <a:spcBef>
                <a:spcPts val="750"/>
              </a:spcBef>
              <a:spcAft>
                <a:spcPts val="0"/>
              </a:spcAft>
              <a:buNone/>
            </a:pPr>
            <a:endParaRPr/>
          </a:p>
          <a:p>
            <a:pPr marL="0" lvl="0" indent="0" algn="l" rtl="0">
              <a:spcBef>
                <a:spcPts val="750"/>
              </a:spcBef>
              <a:spcAft>
                <a:spcPts val="0"/>
              </a:spcAft>
              <a:buNone/>
            </a:pPr>
            <a:r>
              <a:rPr lang="en-US"/>
              <a:t>Status Reports are directly aligned with your SCG Action Plan and Must Include:</a:t>
            </a:r>
            <a:endParaRPr/>
          </a:p>
          <a:p>
            <a:pPr marL="914400" lvl="0" indent="-342900" algn="l" rtl="0">
              <a:spcBef>
                <a:spcPts val="750"/>
              </a:spcBef>
              <a:spcAft>
                <a:spcPts val="0"/>
              </a:spcAft>
              <a:buSzPts val="1800"/>
              <a:buChar char="•"/>
            </a:pPr>
            <a:r>
              <a:rPr lang="en-US"/>
              <a:t>Program Action Plan Implementation Steps and Status (all 3 areas)</a:t>
            </a:r>
            <a:endParaRPr i="1"/>
          </a:p>
          <a:p>
            <a:pPr marL="457200" lvl="0" indent="0" algn="l" rtl="0">
              <a:spcBef>
                <a:spcPts val="750"/>
              </a:spcBef>
              <a:spcAft>
                <a:spcPts val="0"/>
              </a:spcAft>
              <a:buNone/>
            </a:pPr>
            <a:endParaRPr/>
          </a:p>
          <a:p>
            <a:pPr marL="914400" lvl="0" indent="-342900" algn="l" rtl="0">
              <a:spcBef>
                <a:spcPts val="750"/>
              </a:spcBef>
              <a:spcAft>
                <a:spcPts val="0"/>
              </a:spcAft>
              <a:buSzPts val="1800"/>
              <a:buChar char="•"/>
            </a:pPr>
            <a:r>
              <a:rPr lang="en-US"/>
              <a:t>Annual Action Plan Evaluation Data Uploaded</a:t>
            </a:r>
            <a:endParaRPr/>
          </a:p>
          <a:p>
            <a:pPr marL="0" lvl="0" indent="0" algn="l" rtl="0">
              <a:spcBef>
                <a:spcPts val="750"/>
              </a:spcBef>
              <a:spcAft>
                <a:spcPts val="0"/>
              </a:spcAft>
              <a:buNone/>
            </a:pPr>
            <a:endParaRPr/>
          </a:p>
          <a:p>
            <a:pPr marL="914400" lvl="0" indent="-342900" algn="l" rtl="0">
              <a:spcBef>
                <a:spcPts val="750"/>
              </a:spcBef>
              <a:spcAft>
                <a:spcPts val="0"/>
              </a:spcAft>
              <a:buSzPts val="1800"/>
              <a:buChar char="•"/>
            </a:pPr>
            <a:r>
              <a:rPr lang="en-US"/>
              <a:t>Year End Action Plan Impact Analysis- based on evaluation data results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2"/>
          <p:cNvSpPr txBox="1">
            <a:spLocks noGrp="1"/>
          </p:cNvSpPr>
          <p:nvPr>
            <p:ph type="title"/>
          </p:nvPr>
        </p:nvSpPr>
        <p:spPr>
          <a:xfrm>
            <a:off x="795128" y="1"/>
            <a:ext cx="10813800" cy="1166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Future Technical Assistance/Training</a:t>
            </a:r>
            <a:endParaRPr/>
          </a:p>
        </p:txBody>
      </p:sp>
      <p:sp>
        <p:nvSpPr>
          <p:cNvPr id="121" name="Google Shape;121;p22"/>
          <p:cNvSpPr txBox="1">
            <a:spLocks noGrp="1"/>
          </p:cNvSpPr>
          <p:nvPr>
            <p:ph type="body" idx="1"/>
          </p:nvPr>
        </p:nvSpPr>
        <p:spPr>
          <a:xfrm>
            <a:off x="689103" y="1474749"/>
            <a:ext cx="10813800" cy="4351200"/>
          </a:xfrm>
          <a:prstGeom prst="rect">
            <a:avLst/>
          </a:prstGeom>
        </p:spPr>
        <p:txBody>
          <a:bodyPr spcFirstLastPara="1" wrap="square" lIns="91425" tIns="45700" rIns="91425" bIns="45700" anchor="t" anchorCtr="0">
            <a:normAutofit fontScale="92500" lnSpcReduction="20000"/>
          </a:bodyPr>
          <a:lstStyle/>
          <a:p>
            <a:pPr marL="457200" lvl="0" indent="0" algn="l" rtl="0">
              <a:spcBef>
                <a:spcPts val="750"/>
              </a:spcBef>
              <a:spcAft>
                <a:spcPts val="0"/>
              </a:spcAft>
              <a:buNone/>
            </a:pPr>
            <a:endParaRPr/>
          </a:p>
          <a:p>
            <a:pPr marL="0" lvl="0" indent="0" algn="l" rtl="0">
              <a:spcBef>
                <a:spcPts val="750"/>
              </a:spcBef>
              <a:spcAft>
                <a:spcPts val="0"/>
              </a:spcAft>
              <a:buNone/>
            </a:pPr>
            <a:r>
              <a:rPr lang="en-US" b="1" u="sng">
                <a:solidFill>
                  <a:schemeClr val="hlink"/>
                </a:solidFill>
                <a:hlinkClick r:id="rId3"/>
              </a:rPr>
              <a:t>Stronger Connections Grant Webpage</a:t>
            </a:r>
            <a:endParaRPr b="1"/>
          </a:p>
          <a:p>
            <a:pPr marL="0" lvl="0" indent="0" algn="l" rtl="0">
              <a:spcBef>
                <a:spcPts val="750"/>
              </a:spcBef>
              <a:spcAft>
                <a:spcPts val="0"/>
              </a:spcAft>
              <a:buNone/>
            </a:pPr>
            <a:r>
              <a:rPr lang="en-US"/>
              <a:t>This webinar will be posted on the website and along any future technical assistance.</a:t>
            </a:r>
            <a:endParaRPr/>
          </a:p>
          <a:p>
            <a:pPr marL="0" lvl="0" indent="0" algn="l" rtl="0">
              <a:spcBef>
                <a:spcPts val="750"/>
              </a:spcBef>
              <a:spcAft>
                <a:spcPts val="0"/>
              </a:spcAft>
              <a:buNone/>
            </a:pPr>
            <a:endParaRPr b="1"/>
          </a:p>
          <a:p>
            <a:pPr marL="0" lvl="0" indent="0" algn="l" rtl="0">
              <a:spcBef>
                <a:spcPts val="750"/>
              </a:spcBef>
              <a:spcAft>
                <a:spcPts val="0"/>
              </a:spcAft>
              <a:buNone/>
            </a:pPr>
            <a:r>
              <a:rPr lang="en-US" b="1"/>
              <a:t>Stronger Connections Grant Contacts:</a:t>
            </a:r>
            <a:endParaRPr b="1"/>
          </a:p>
          <a:p>
            <a:pPr marL="0" lvl="0" indent="0" algn="l" rtl="0">
              <a:spcBef>
                <a:spcPts val="750"/>
              </a:spcBef>
              <a:spcAft>
                <a:spcPts val="0"/>
              </a:spcAft>
              <a:buClr>
                <a:schemeClr val="dk1"/>
              </a:buClr>
              <a:buSzPct val="91666"/>
              <a:buFont typeface="Arial"/>
              <a:buNone/>
            </a:pPr>
            <a:endParaRPr sz="1200">
              <a:solidFill>
                <a:srgbClr val="1B1B1B"/>
              </a:solidFill>
            </a:endParaRPr>
          </a:p>
          <a:p>
            <a:pPr marL="0" marR="1955800" lvl="0" indent="0" algn="l" rtl="0">
              <a:lnSpc>
                <a:spcPct val="115000"/>
              </a:lnSpc>
              <a:spcBef>
                <a:spcPts val="0"/>
              </a:spcBef>
              <a:spcAft>
                <a:spcPts val="0"/>
              </a:spcAft>
              <a:buClr>
                <a:schemeClr val="dk1"/>
              </a:buClr>
              <a:buSzPct val="50000"/>
              <a:buFont typeface="Arial"/>
              <a:buNone/>
            </a:pPr>
            <a:r>
              <a:rPr lang="en-US" sz="2200">
                <a:solidFill>
                  <a:srgbClr val="1B1B1B"/>
                </a:solidFill>
              </a:rPr>
              <a:t>Jillian Dotson</a:t>
            </a:r>
            <a:endParaRPr sz="2200">
              <a:solidFill>
                <a:srgbClr val="1B1B1B"/>
              </a:solidFill>
            </a:endParaRPr>
          </a:p>
          <a:p>
            <a:pPr marL="0" marR="1955800" lvl="0" indent="0" algn="l" rtl="0">
              <a:lnSpc>
                <a:spcPct val="115000"/>
              </a:lnSpc>
              <a:spcBef>
                <a:spcPts val="0"/>
              </a:spcBef>
              <a:spcAft>
                <a:spcPts val="0"/>
              </a:spcAft>
              <a:buClr>
                <a:schemeClr val="dk1"/>
              </a:buClr>
              <a:buSzPct val="50000"/>
              <a:buFont typeface="Arial"/>
              <a:buNone/>
            </a:pPr>
            <a:r>
              <a:rPr lang="en-US" sz="2200">
                <a:solidFill>
                  <a:srgbClr val="2A5192"/>
                </a:solidFill>
              </a:rPr>
              <a:t>515-979-7237</a:t>
            </a:r>
            <a:endParaRPr sz="2200">
              <a:solidFill>
                <a:srgbClr val="2A5192"/>
              </a:solidFill>
            </a:endParaRPr>
          </a:p>
          <a:p>
            <a:pPr marL="0" marR="1955800" lvl="0" indent="0" algn="l" rtl="0">
              <a:lnSpc>
                <a:spcPct val="115000"/>
              </a:lnSpc>
              <a:spcBef>
                <a:spcPts val="0"/>
              </a:spcBef>
              <a:spcAft>
                <a:spcPts val="0"/>
              </a:spcAft>
              <a:buClr>
                <a:schemeClr val="dk1"/>
              </a:buClr>
              <a:buSzPct val="50000"/>
              <a:buFont typeface="Arial"/>
              <a:buNone/>
            </a:pPr>
            <a:r>
              <a:rPr lang="en-US" sz="2200">
                <a:solidFill>
                  <a:srgbClr val="2A5192"/>
                </a:solidFill>
              </a:rPr>
              <a:t>jillian.dotson@iowa.gov</a:t>
            </a:r>
            <a:endParaRPr sz="2200">
              <a:solidFill>
                <a:srgbClr val="2A5192"/>
              </a:solidFill>
            </a:endParaRPr>
          </a:p>
          <a:p>
            <a:pPr marL="0" marR="1955800" lvl="0" indent="0" algn="l" rtl="0">
              <a:lnSpc>
                <a:spcPct val="115000"/>
              </a:lnSpc>
              <a:spcBef>
                <a:spcPts val="0"/>
              </a:spcBef>
              <a:spcAft>
                <a:spcPts val="0"/>
              </a:spcAft>
              <a:buNone/>
            </a:pPr>
            <a:endParaRPr sz="2200">
              <a:solidFill>
                <a:srgbClr val="1B1B1B"/>
              </a:solidFill>
            </a:endParaRPr>
          </a:p>
          <a:p>
            <a:pPr marL="0" marR="1955800" lvl="0" indent="0" algn="l" rtl="0">
              <a:lnSpc>
                <a:spcPct val="115000"/>
              </a:lnSpc>
              <a:spcBef>
                <a:spcPts val="0"/>
              </a:spcBef>
              <a:spcAft>
                <a:spcPts val="0"/>
              </a:spcAft>
              <a:buClr>
                <a:schemeClr val="dk1"/>
              </a:buClr>
              <a:buSzPct val="50000"/>
              <a:buFont typeface="Arial"/>
              <a:buNone/>
            </a:pPr>
            <a:r>
              <a:rPr lang="en-US" sz="2200">
                <a:solidFill>
                  <a:srgbClr val="1B1B1B"/>
                </a:solidFill>
              </a:rPr>
              <a:t>Veronica Andersen</a:t>
            </a:r>
            <a:endParaRPr sz="2200">
              <a:solidFill>
                <a:srgbClr val="1B1B1B"/>
              </a:solidFill>
            </a:endParaRPr>
          </a:p>
          <a:p>
            <a:pPr marL="0" marR="1955800" lvl="0" indent="0" algn="l" rtl="0">
              <a:lnSpc>
                <a:spcPct val="115000"/>
              </a:lnSpc>
              <a:spcBef>
                <a:spcPts val="0"/>
              </a:spcBef>
              <a:spcAft>
                <a:spcPts val="0"/>
              </a:spcAft>
              <a:buClr>
                <a:schemeClr val="dk1"/>
              </a:buClr>
              <a:buSzPct val="50000"/>
              <a:buFont typeface="Arial"/>
              <a:buNone/>
            </a:pPr>
            <a:r>
              <a:rPr lang="en-US" sz="2200">
                <a:solidFill>
                  <a:srgbClr val="2A5192"/>
                </a:solidFill>
              </a:rPr>
              <a:t>515-402-2736</a:t>
            </a:r>
            <a:endParaRPr sz="2200">
              <a:solidFill>
                <a:srgbClr val="2A5192"/>
              </a:solidFill>
            </a:endParaRPr>
          </a:p>
          <a:p>
            <a:pPr marL="0" marR="1955800" lvl="0" indent="0" algn="l" rtl="0">
              <a:lnSpc>
                <a:spcPct val="115000"/>
              </a:lnSpc>
              <a:spcBef>
                <a:spcPts val="0"/>
              </a:spcBef>
              <a:spcAft>
                <a:spcPts val="0"/>
              </a:spcAft>
              <a:buClr>
                <a:schemeClr val="dk1"/>
              </a:buClr>
              <a:buSzPct val="50000"/>
              <a:buFont typeface="Arial"/>
              <a:buNone/>
            </a:pPr>
            <a:r>
              <a:rPr lang="en-US" sz="2200">
                <a:solidFill>
                  <a:srgbClr val="2A5192"/>
                </a:solidFill>
              </a:rPr>
              <a:t>veronica.andersen@iowa.gov</a:t>
            </a:r>
            <a:endParaRPr sz="2200">
              <a:solidFill>
                <a:srgbClr val="2A5192"/>
              </a:solidFill>
            </a:endParaRPr>
          </a:p>
          <a:p>
            <a:pPr marL="0" lvl="0" indent="0" algn="l" rtl="0">
              <a:spcBef>
                <a:spcPts val="750"/>
              </a:spcBef>
              <a:spcAft>
                <a:spcPts val="0"/>
              </a:spcAft>
              <a:buNone/>
            </a:pPr>
            <a:endParaRPr b="1"/>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3"/>
          <p:cNvSpPr txBox="1">
            <a:spLocks noGrp="1"/>
          </p:cNvSpPr>
          <p:nvPr>
            <p:ph type="title"/>
          </p:nvPr>
        </p:nvSpPr>
        <p:spPr>
          <a:xfrm>
            <a:off x="2155686" y="1"/>
            <a:ext cx="9453300" cy="1166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Survey</a:t>
            </a:r>
            <a:endParaRPr/>
          </a:p>
        </p:txBody>
      </p:sp>
      <p:sp>
        <p:nvSpPr>
          <p:cNvPr id="127" name="Google Shape;127;p23"/>
          <p:cNvSpPr txBox="1">
            <a:spLocks noGrp="1"/>
          </p:cNvSpPr>
          <p:nvPr>
            <p:ph type="body" idx="1"/>
          </p:nvPr>
        </p:nvSpPr>
        <p:spPr>
          <a:xfrm>
            <a:off x="2155685" y="1460499"/>
            <a:ext cx="9453300" cy="4874100"/>
          </a:xfrm>
          <a:prstGeom prst="rect">
            <a:avLst/>
          </a:prstGeom>
        </p:spPr>
        <p:txBody>
          <a:bodyPr spcFirstLastPara="1" wrap="square" lIns="91425" tIns="45700" rIns="91425" bIns="45700" anchor="t" anchorCtr="0">
            <a:normAutofit/>
          </a:bodyPr>
          <a:lstStyle/>
          <a:p>
            <a:pPr marL="0" lvl="0" indent="0" algn="l" rtl="0">
              <a:spcBef>
                <a:spcPts val="750"/>
              </a:spcBef>
              <a:spcAft>
                <a:spcPts val="0"/>
              </a:spcAft>
              <a:buNone/>
            </a:pPr>
            <a:endParaRPr/>
          </a:p>
          <a:p>
            <a:pPr marL="0" lvl="0" indent="0" algn="l" rtl="0">
              <a:spcBef>
                <a:spcPts val="750"/>
              </a:spcBef>
              <a:spcAft>
                <a:spcPts val="0"/>
              </a:spcAft>
              <a:buNone/>
            </a:pPr>
            <a:r>
              <a:rPr lang="en-US"/>
              <a:t>Help guide our technical assistance to support you, complete our survey:</a:t>
            </a:r>
            <a:endParaRPr/>
          </a:p>
          <a:p>
            <a:pPr marL="0" lvl="0" indent="0" algn="l" rtl="0">
              <a:spcBef>
                <a:spcPts val="750"/>
              </a:spcBef>
              <a:spcAft>
                <a:spcPts val="0"/>
              </a:spcAft>
              <a:buNone/>
            </a:pPr>
            <a:endParaRPr/>
          </a:p>
          <a:p>
            <a:pPr marL="0" lvl="0" indent="0" algn="ctr" rtl="0">
              <a:spcBef>
                <a:spcPts val="750"/>
              </a:spcBef>
              <a:spcAft>
                <a:spcPts val="0"/>
              </a:spcAft>
              <a:buNone/>
            </a:pPr>
            <a:r>
              <a:rPr lang="en-US" u="sng">
                <a:solidFill>
                  <a:schemeClr val="hlink"/>
                </a:solidFill>
                <a:hlinkClick r:id="rId3"/>
              </a:rPr>
              <a:t>Stronger Connections Webinar Recording 06/08/23 Survey</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7"/>
        <p:cNvGrpSpPr/>
        <p:nvPr/>
      </p:nvGrpSpPr>
      <p:grpSpPr>
        <a:xfrm>
          <a:off x="0" y="0"/>
          <a:ext cx="0" cy="0"/>
          <a:chOff x="0" y="0"/>
          <a:chExt cx="0" cy="0"/>
        </a:xfrm>
      </p:grpSpPr>
      <p:sp>
        <p:nvSpPr>
          <p:cNvPr id="38" name="Google Shape;38;p9"/>
          <p:cNvSpPr txBox="1">
            <a:spLocks noGrp="1"/>
          </p:cNvSpPr>
          <p:nvPr>
            <p:ph type="title"/>
          </p:nvPr>
        </p:nvSpPr>
        <p:spPr>
          <a:xfrm>
            <a:off x="831850" y="936250"/>
            <a:ext cx="10515600" cy="2865900"/>
          </a:xfrm>
          <a:prstGeom prst="rect">
            <a:avLst/>
          </a:prstGeom>
          <a:solidFill>
            <a:schemeClr val="lt1"/>
          </a:solid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3300"/>
              <a:buFont typeface="Arial"/>
              <a:buNone/>
            </a:pPr>
            <a:r>
              <a:rPr lang="en-US"/>
              <a:t>Stronger Connections Grant </a:t>
            </a:r>
            <a:endParaRPr/>
          </a:p>
          <a:p>
            <a:pPr marL="0" lvl="0" indent="0" algn="ctr" rtl="0">
              <a:lnSpc>
                <a:spcPct val="90000"/>
              </a:lnSpc>
              <a:spcBef>
                <a:spcPts val="0"/>
              </a:spcBef>
              <a:spcAft>
                <a:spcPts val="0"/>
              </a:spcAft>
              <a:buClr>
                <a:schemeClr val="lt1"/>
              </a:buClr>
              <a:buSzPts val="3300"/>
              <a:buFont typeface="Arial"/>
              <a:buNone/>
            </a:pPr>
            <a:r>
              <a:rPr lang="en-US" sz="4277"/>
              <a:t>Webinar Recording- June 8, 2023</a:t>
            </a:r>
            <a:endParaRPr sz="4277"/>
          </a:p>
          <a:p>
            <a:pPr marL="0" lvl="0" indent="0" algn="l" rtl="0">
              <a:lnSpc>
                <a:spcPct val="100000"/>
              </a:lnSpc>
              <a:spcBef>
                <a:spcPts val="0"/>
              </a:spcBef>
              <a:spcAft>
                <a:spcPts val="0"/>
              </a:spcAft>
              <a:buClr>
                <a:schemeClr val="dk1"/>
              </a:buClr>
              <a:buSzPts val="1100"/>
              <a:buFont typeface="Arial"/>
              <a:buNone/>
            </a:pPr>
            <a:endParaRPr/>
          </a:p>
        </p:txBody>
      </p:sp>
      <p:sp>
        <p:nvSpPr>
          <p:cNvPr id="39" name="Google Shape;39;p9"/>
          <p:cNvSpPr txBox="1">
            <a:spLocks noGrp="1"/>
          </p:cNvSpPr>
          <p:nvPr>
            <p:ph type="body" idx="1"/>
          </p:nvPr>
        </p:nvSpPr>
        <p:spPr>
          <a:xfrm>
            <a:off x="831850" y="4115753"/>
            <a:ext cx="10515600" cy="1974000"/>
          </a:xfrm>
          <a:prstGeom prst="rect">
            <a:avLst/>
          </a:prstGeom>
          <a:solidFill>
            <a:schemeClr val="accent2"/>
          </a:solid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None/>
            </a:pPr>
            <a:endParaRPr sz="2000" b="1">
              <a:solidFill>
                <a:schemeClr val="dk2"/>
              </a:solidFill>
            </a:endParaRPr>
          </a:p>
          <a:p>
            <a:pPr marL="0" lvl="0" indent="0" algn="l" rtl="0">
              <a:lnSpc>
                <a:spcPct val="100000"/>
              </a:lnSpc>
              <a:spcBef>
                <a:spcPts val="0"/>
              </a:spcBef>
              <a:spcAft>
                <a:spcPts val="0"/>
              </a:spcAft>
              <a:buNone/>
            </a:pPr>
            <a:r>
              <a:rPr lang="en-US" sz="2000" b="1">
                <a:solidFill>
                  <a:schemeClr val="dk2"/>
                </a:solidFill>
              </a:rPr>
              <a:t>Jillian Dotson, Bureau Chief for Federal Programs</a:t>
            </a:r>
            <a:endParaRPr sz="2000" b="1">
              <a:solidFill>
                <a:schemeClr val="dk2"/>
              </a:solidFill>
            </a:endParaRPr>
          </a:p>
          <a:p>
            <a:pPr marL="0" lvl="0" indent="0" algn="l" rtl="0">
              <a:lnSpc>
                <a:spcPct val="100000"/>
              </a:lnSpc>
              <a:spcBef>
                <a:spcPts val="0"/>
              </a:spcBef>
              <a:spcAft>
                <a:spcPts val="0"/>
              </a:spcAft>
              <a:buNone/>
            </a:pPr>
            <a:r>
              <a:rPr lang="en-US" sz="2000" b="1">
                <a:solidFill>
                  <a:schemeClr val="dk2"/>
                </a:solidFill>
              </a:rPr>
              <a:t>Stronger Connections Grant Administrator</a:t>
            </a:r>
            <a:endParaRPr sz="2000" b="1">
              <a:solidFill>
                <a:schemeClr val="dk2"/>
              </a:solidFill>
            </a:endParaRPr>
          </a:p>
          <a:p>
            <a:pPr marL="0" lvl="0" indent="0" algn="l" rtl="0">
              <a:lnSpc>
                <a:spcPct val="100000"/>
              </a:lnSpc>
              <a:spcBef>
                <a:spcPts val="0"/>
              </a:spcBef>
              <a:spcAft>
                <a:spcPts val="0"/>
              </a:spcAft>
              <a:buNone/>
            </a:pPr>
            <a:endParaRPr sz="2000" b="1">
              <a:solidFill>
                <a:schemeClr val="dk2"/>
              </a:solidFill>
            </a:endParaRPr>
          </a:p>
          <a:p>
            <a:pPr marL="0" lvl="0" indent="0" algn="l" rtl="0">
              <a:lnSpc>
                <a:spcPct val="100000"/>
              </a:lnSpc>
              <a:spcBef>
                <a:spcPts val="0"/>
              </a:spcBef>
              <a:spcAft>
                <a:spcPts val="0"/>
              </a:spcAft>
              <a:buNone/>
            </a:pPr>
            <a:r>
              <a:rPr lang="en-US" b="1">
                <a:solidFill>
                  <a:schemeClr val="dk2"/>
                </a:solidFill>
              </a:rPr>
              <a:t>Veronica Andersen, Education Program Consultant- Federal Programs</a:t>
            </a:r>
            <a:endParaRPr b="1">
              <a:solidFill>
                <a:schemeClr val="dk2"/>
              </a:solidFill>
            </a:endParaRPr>
          </a:p>
          <a:p>
            <a:pPr marL="0" lvl="0" indent="0" algn="l" rtl="0">
              <a:lnSpc>
                <a:spcPct val="100000"/>
              </a:lnSpc>
              <a:spcBef>
                <a:spcPts val="0"/>
              </a:spcBef>
              <a:spcAft>
                <a:spcPts val="0"/>
              </a:spcAft>
              <a:buClr>
                <a:schemeClr val="dk1"/>
              </a:buClr>
              <a:buSzPts val="1100"/>
              <a:buFont typeface="Arial"/>
              <a:buNone/>
            </a:pPr>
            <a:r>
              <a:rPr lang="en-US" b="1">
                <a:solidFill>
                  <a:schemeClr val="dk2"/>
                </a:solidFill>
              </a:rPr>
              <a:t>Stronger Connections Grant Manager</a:t>
            </a:r>
            <a:endParaRPr b="1">
              <a:solidFill>
                <a:schemeClr val="dk2"/>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3"/>
        <p:cNvGrpSpPr/>
        <p:nvPr/>
      </p:nvGrpSpPr>
      <p:grpSpPr>
        <a:xfrm>
          <a:off x="0" y="0"/>
          <a:ext cx="0" cy="0"/>
          <a:chOff x="0" y="0"/>
          <a:chExt cx="0" cy="0"/>
        </a:xfrm>
      </p:grpSpPr>
      <p:sp>
        <p:nvSpPr>
          <p:cNvPr id="44" name="Google Shape;44;p10"/>
          <p:cNvSpPr txBox="1">
            <a:spLocks noGrp="1"/>
          </p:cNvSpPr>
          <p:nvPr>
            <p:ph type="title"/>
          </p:nvPr>
        </p:nvSpPr>
        <p:spPr>
          <a:xfrm>
            <a:off x="2155686" y="1"/>
            <a:ext cx="9453217" cy="1166191"/>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3300"/>
              <a:buFont typeface="Arial"/>
              <a:buNone/>
            </a:pPr>
            <a:r>
              <a:rPr lang="en-US" sz="3700"/>
              <a:t>Agenda</a:t>
            </a:r>
            <a:endParaRPr sz="3700"/>
          </a:p>
        </p:txBody>
      </p:sp>
      <p:sp>
        <p:nvSpPr>
          <p:cNvPr id="45" name="Google Shape;45;p10"/>
          <p:cNvSpPr txBox="1">
            <a:spLocks noGrp="1"/>
          </p:cNvSpPr>
          <p:nvPr>
            <p:ph type="body" idx="1"/>
          </p:nvPr>
        </p:nvSpPr>
        <p:spPr>
          <a:xfrm>
            <a:off x="2033250" y="849950"/>
            <a:ext cx="9453300" cy="5679300"/>
          </a:xfrm>
          <a:prstGeom prst="rect">
            <a:avLst/>
          </a:prstGeom>
          <a:noFill/>
          <a:ln>
            <a:noFill/>
          </a:ln>
        </p:spPr>
        <p:txBody>
          <a:bodyPr spcFirstLastPara="1" wrap="square" lIns="91425" tIns="45700" rIns="91425" bIns="45700" anchor="t" anchorCtr="0">
            <a:normAutofit/>
          </a:bodyPr>
          <a:lstStyle/>
          <a:p>
            <a:pPr marL="171450" lvl="0" indent="-38100" algn="l" rtl="0">
              <a:lnSpc>
                <a:spcPct val="90000"/>
              </a:lnSpc>
              <a:spcBef>
                <a:spcPts val="0"/>
              </a:spcBef>
              <a:spcAft>
                <a:spcPts val="0"/>
              </a:spcAft>
              <a:buClr>
                <a:schemeClr val="dk1"/>
              </a:buClr>
              <a:buSzPts val="2100"/>
              <a:buNone/>
            </a:pPr>
            <a:endParaRPr b="1"/>
          </a:p>
        </p:txBody>
      </p:sp>
      <p:graphicFrame>
        <p:nvGraphicFramePr>
          <p:cNvPr id="46" name="Google Shape;46;p10"/>
          <p:cNvGraphicFramePr/>
          <p:nvPr>
            <p:extLst>
              <p:ext uri="{D42A27DB-BD31-4B8C-83A1-F6EECF244321}">
                <p14:modId xmlns:p14="http://schemas.microsoft.com/office/powerpoint/2010/main" val="2516115125"/>
              </p:ext>
            </p:extLst>
          </p:nvPr>
        </p:nvGraphicFramePr>
        <p:xfrm>
          <a:off x="2280300" y="958975"/>
          <a:ext cx="8959200" cy="5237675"/>
        </p:xfrm>
        <a:graphic>
          <a:graphicData uri="http://schemas.openxmlformats.org/drawingml/2006/table">
            <a:tbl>
              <a:tblPr firstRow="1">
                <a:noFill/>
                <a:tableStyleId>{7AB6FCF2-D62B-4180-8E86-4298E59166E9}</a:tableStyleId>
              </a:tblPr>
              <a:tblGrid>
                <a:gridCol w="2701300">
                  <a:extLst>
                    <a:ext uri="{9D8B030D-6E8A-4147-A177-3AD203B41FA5}">
                      <a16:colId xmlns:a16="http://schemas.microsoft.com/office/drawing/2014/main" val="20000"/>
                    </a:ext>
                  </a:extLst>
                </a:gridCol>
                <a:gridCol w="3128950">
                  <a:extLst>
                    <a:ext uri="{9D8B030D-6E8A-4147-A177-3AD203B41FA5}">
                      <a16:colId xmlns:a16="http://schemas.microsoft.com/office/drawing/2014/main" val="20001"/>
                    </a:ext>
                  </a:extLst>
                </a:gridCol>
                <a:gridCol w="3128950">
                  <a:extLst>
                    <a:ext uri="{9D8B030D-6E8A-4147-A177-3AD203B41FA5}">
                      <a16:colId xmlns:a16="http://schemas.microsoft.com/office/drawing/2014/main" val="20002"/>
                    </a:ext>
                  </a:extLst>
                </a:gridCol>
              </a:tblGrid>
              <a:tr h="854875">
                <a:tc>
                  <a:txBody>
                    <a:bodyPr/>
                    <a:lstStyle/>
                    <a:p>
                      <a:pPr marL="0" lvl="0" indent="0" algn="ctr" rtl="0">
                        <a:spcBef>
                          <a:spcPts val="0"/>
                        </a:spcBef>
                        <a:spcAft>
                          <a:spcPts val="0"/>
                        </a:spcAft>
                        <a:buNone/>
                      </a:pPr>
                      <a:r>
                        <a:rPr lang="en-US" sz="3700" b="1"/>
                        <a:t>Topic</a:t>
                      </a:r>
                      <a:endParaRPr sz="3700" b="1"/>
                    </a:p>
                  </a:txBody>
                  <a:tcPr marL="91425" marR="91425" marT="91425" marB="91425">
                    <a:lnL w="38100" cap="flat" cmpd="sng">
                      <a:solidFill>
                        <a:srgbClr val="9E9E9E"/>
                      </a:solidFill>
                      <a:prstDash val="solid"/>
                      <a:round/>
                      <a:headEnd type="none" w="sm" len="sm"/>
                      <a:tailEnd type="none" w="sm" len="sm"/>
                    </a:lnL>
                    <a:lnR w="38100" cap="flat" cmpd="sng">
                      <a:solidFill>
                        <a:srgbClr val="9E9E9E"/>
                      </a:solidFill>
                      <a:prstDash val="solid"/>
                      <a:round/>
                      <a:headEnd type="none" w="sm" len="sm"/>
                      <a:tailEnd type="none" w="sm" len="sm"/>
                    </a:lnR>
                    <a:lnT w="38100" cap="flat" cmpd="sng">
                      <a:solidFill>
                        <a:srgbClr val="9E9E9E"/>
                      </a:solidFill>
                      <a:prstDash val="solid"/>
                      <a:round/>
                      <a:headEnd type="none" w="sm" len="sm"/>
                      <a:tailEnd type="none" w="sm" len="sm"/>
                    </a:lnT>
                    <a:lnB w="38100" cap="flat" cmpd="sng">
                      <a:solidFill>
                        <a:srgbClr val="9E9E9E"/>
                      </a:solidFill>
                      <a:prstDash val="solid"/>
                      <a:round/>
                      <a:headEnd type="none" w="sm" len="sm"/>
                      <a:tailEnd type="none" w="sm" len="sm"/>
                    </a:lnB>
                    <a:solidFill>
                      <a:schemeClr val="accent2"/>
                    </a:solidFill>
                  </a:tcPr>
                </a:tc>
                <a:tc>
                  <a:txBody>
                    <a:bodyPr/>
                    <a:lstStyle/>
                    <a:p>
                      <a:pPr marL="0" lvl="0" indent="0" algn="ctr" rtl="0">
                        <a:spcBef>
                          <a:spcPts val="0"/>
                        </a:spcBef>
                        <a:spcAft>
                          <a:spcPts val="0"/>
                        </a:spcAft>
                        <a:buNone/>
                      </a:pPr>
                      <a:r>
                        <a:rPr lang="en-US" sz="3700" b="1"/>
                        <a:t>Time</a:t>
                      </a:r>
                      <a:endParaRPr sz="3700" b="1"/>
                    </a:p>
                  </a:txBody>
                  <a:tcPr marL="91425" marR="91425" marT="91425" marB="91425">
                    <a:lnL w="38100" cap="flat" cmpd="sng">
                      <a:solidFill>
                        <a:srgbClr val="9E9E9E"/>
                      </a:solidFill>
                      <a:prstDash val="solid"/>
                      <a:round/>
                      <a:headEnd type="none" w="sm" len="sm"/>
                      <a:tailEnd type="none" w="sm" len="sm"/>
                    </a:lnL>
                    <a:lnR w="38100" cap="flat" cmpd="sng">
                      <a:solidFill>
                        <a:srgbClr val="9E9E9E"/>
                      </a:solidFill>
                      <a:prstDash val="solid"/>
                      <a:round/>
                      <a:headEnd type="none" w="sm" len="sm"/>
                      <a:tailEnd type="none" w="sm" len="sm"/>
                    </a:lnR>
                    <a:lnT w="38100" cap="flat" cmpd="sng">
                      <a:solidFill>
                        <a:srgbClr val="9E9E9E"/>
                      </a:solidFill>
                      <a:prstDash val="solid"/>
                      <a:round/>
                      <a:headEnd type="none" w="sm" len="sm"/>
                      <a:tailEnd type="none" w="sm" len="sm"/>
                    </a:lnT>
                    <a:lnB w="38100" cap="flat" cmpd="sng">
                      <a:solidFill>
                        <a:srgbClr val="9E9E9E"/>
                      </a:solidFill>
                      <a:prstDash val="solid"/>
                      <a:round/>
                      <a:headEnd type="none" w="sm" len="sm"/>
                      <a:tailEnd type="none" w="sm" len="sm"/>
                    </a:lnB>
                    <a:solidFill>
                      <a:schemeClr val="accent2"/>
                    </a:solidFill>
                  </a:tcPr>
                </a:tc>
                <a:tc>
                  <a:txBody>
                    <a:bodyPr/>
                    <a:lstStyle/>
                    <a:p>
                      <a:pPr marL="0" lvl="0" indent="0" algn="ctr" rtl="0">
                        <a:spcBef>
                          <a:spcPts val="0"/>
                        </a:spcBef>
                        <a:spcAft>
                          <a:spcPts val="0"/>
                        </a:spcAft>
                        <a:buNone/>
                      </a:pPr>
                      <a:r>
                        <a:rPr lang="en-US" sz="3700" b="1"/>
                        <a:t>Presenter</a:t>
                      </a:r>
                      <a:endParaRPr sz="3700" b="1"/>
                    </a:p>
                  </a:txBody>
                  <a:tcPr marL="91425" marR="91425" marT="91425" marB="91425">
                    <a:lnL w="38100" cap="flat" cmpd="sng">
                      <a:solidFill>
                        <a:srgbClr val="9E9E9E"/>
                      </a:solidFill>
                      <a:prstDash val="solid"/>
                      <a:round/>
                      <a:headEnd type="none" w="sm" len="sm"/>
                      <a:tailEnd type="none" w="sm" len="sm"/>
                    </a:lnL>
                    <a:lnR w="38100" cap="flat" cmpd="sng">
                      <a:solidFill>
                        <a:srgbClr val="9E9E9E"/>
                      </a:solidFill>
                      <a:prstDash val="solid"/>
                      <a:round/>
                      <a:headEnd type="none" w="sm" len="sm"/>
                      <a:tailEnd type="none" w="sm" len="sm"/>
                    </a:lnR>
                    <a:lnT w="38100" cap="flat" cmpd="sng">
                      <a:solidFill>
                        <a:srgbClr val="9E9E9E"/>
                      </a:solidFill>
                      <a:prstDash val="solid"/>
                      <a:round/>
                      <a:headEnd type="none" w="sm" len="sm"/>
                      <a:tailEnd type="none" w="sm" len="sm"/>
                    </a:lnT>
                    <a:lnB w="38100" cap="flat" cmpd="sng">
                      <a:solidFill>
                        <a:srgbClr val="9E9E9E"/>
                      </a:solidFill>
                      <a:prstDash val="solid"/>
                      <a:round/>
                      <a:headEnd type="none" w="sm" len="sm"/>
                      <a:tailEnd type="none" w="sm" len="sm"/>
                    </a:lnB>
                    <a:solidFill>
                      <a:schemeClr val="accent2"/>
                    </a:solidFill>
                  </a:tcPr>
                </a:tc>
                <a:extLst>
                  <a:ext uri="{0D108BD9-81ED-4DB2-BD59-A6C34878D82A}">
                    <a16:rowId xmlns:a16="http://schemas.microsoft.com/office/drawing/2014/main" val="10000"/>
                  </a:ext>
                </a:extLst>
              </a:tr>
              <a:tr h="1535300">
                <a:tc>
                  <a:txBody>
                    <a:bodyPr/>
                    <a:lstStyle/>
                    <a:p>
                      <a:pPr marL="0" lvl="0" indent="0" algn="ctr" rtl="0">
                        <a:spcBef>
                          <a:spcPts val="0"/>
                        </a:spcBef>
                        <a:spcAft>
                          <a:spcPts val="0"/>
                        </a:spcAft>
                        <a:buNone/>
                      </a:pPr>
                      <a:endParaRPr sz="1900" b="1"/>
                    </a:p>
                    <a:p>
                      <a:pPr marL="0" lvl="0" indent="0" algn="ctr" rtl="0">
                        <a:spcBef>
                          <a:spcPts val="0"/>
                        </a:spcBef>
                        <a:spcAft>
                          <a:spcPts val="0"/>
                        </a:spcAft>
                        <a:buNone/>
                      </a:pPr>
                      <a:r>
                        <a:rPr lang="en-US" sz="1900" b="1"/>
                        <a:t>Introduction of Grantee’s and Purpose</a:t>
                      </a:r>
                      <a:endParaRPr sz="1900" b="1"/>
                    </a:p>
                  </a:txBody>
                  <a:tcPr marL="91425" marR="91425" marT="91425" marB="91425">
                    <a:lnL w="38100" cap="flat" cmpd="sng">
                      <a:solidFill>
                        <a:srgbClr val="9E9E9E"/>
                      </a:solidFill>
                      <a:prstDash val="solid"/>
                      <a:round/>
                      <a:headEnd type="none" w="sm" len="sm"/>
                      <a:tailEnd type="none" w="sm" len="sm"/>
                    </a:lnL>
                    <a:lnR w="38100" cap="flat" cmpd="sng">
                      <a:solidFill>
                        <a:srgbClr val="9E9E9E"/>
                      </a:solidFill>
                      <a:prstDash val="solid"/>
                      <a:round/>
                      <a:headEnd type="none" w="sm" len="sm"/>
                      <a:tailEnd type="none" w="sm" len="sm"/>
                    </a:lnR>
                    <a:lnT w="38100" cap="flat" cmpd="sng">
                      <a:solidFill>
                        <a:srgbClr val="9E9E9E"/>
                      </a:solidFill>
                      <a:prstDash val="solid"/>
                      <a:round/>
                      <a:headEnd type="none" w="sm" len="sm"/>
                      <a:tailEnd type="none" w="sm" len="sm"/>
                    </a:lnT>
                    <a:lnB w="38100"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endParaRPr dirty="0"/>
                    </a:p>
                    <a:p>
                      <a:pPr marL="0" lvl="0" indent="0" algn="ctr" rtl="0">
                        <a:spcBef>
                          <a:spcPts val="0"/>
                        </a:spcBef>
                        <a:spcAft>
                          <a:spcPts val="0"/>
                        </a:spcAft>
                        <a:buNone/>
                      </a:pPr>
                      <a:endParaRPr dirty="0"/>
                    </a:p>
                    <a:p>
                      <a:pPr marL="0" lvl="0" indent="0" algn="ctr" rtl="0">
                        <a:spcBef>
                          <a:spcPts val="0"/>
                        </a:spcBef>
                        <a:spcAft>
                          <a:spcPts val="0"/>
                        </a:spcAft>
                        <a:buNone/>
                      </a:pPr>
                      <a:r>
                        <a:rPr lang="en-US" sz="1900" b="1" dirty="0"/>
                        <a:t>2 minutes</a:t>
                      </a:r>
                      <a:endParaRPr sz="1900" b="1" dirty="0"/>
                    </a:p>
                  </a:txBody>
                  <a:tcPr marL="91425" marR="91425" marT="91425" marB="91425">
                    <a:lnL w="38100" cap="flat" cmpd="sng">
                      <a:solidFill>
                        <a:srgbClr val="9E9E9E"/>
                      </a:solidFill>
                      <a:prstDash val="solid"/>
                      <a:round/>
                      <a:headEnd type="none" w="sm" len="sm"/>
                      <a:tailEnd type="none" w="sm" len="sm"/>
                    </a:lnL>
                    <a:lnR w="38100" cap="flat" cmpd="sng">
                      <a:solidFill>
                        <a:srgbClr val="9E9E9E"/>
                      </a:solidFill>
                      <a:prstDash val="solid"/>
                      <a:round/>
                      <a:headEnd type="none" w="sm" len="sm"/>
                      <a:tailEnd type="none" w="sm" len="sm"/>
                    </a:lnR>
                    <a:lnT w="38100" cap="flat" cmpd="sng">
                      <a:solidFill>
                        <a:srgbClr val="9E9E9E"/>
                      </a:solidFill>
                      <a:prstDash val="solid"/>
                      <a:round/>
                      <a:headEnd type="none" w="sm" len="sm"/>
                      <a:tailEnd type="none" w="sm" len="sm"/>
                    </a:lnT>
                    <a:lnB w="38100"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endParaRPr/>
                    </a:p>
                    <a:p>
                      <a:pPr marL="0" lvl="0" indent="0" algn="ctr" rtl="0">
                        <a:spcBef>
                          <a:spcPts val="0"/>
                        </a:spcBef>
                        <a:spcAft>
                          <a:spcPts val="0"/>
                        </a:spcAft>
                        <a:buNone/>
                      </a:pPr>
                      <a:r>
                        <a:rPr lang="en-US" sz="1900" b="1"/>
                        <a:t>Jillian Dotson</a:t>
                      </a:r>
                      <a:endParaRPr sz="1900" b="1"/>
                    </a:p>
                  </a:txBody>
                  <a:tcPr marL="91425" marR="91425" marT="91425" marB="91425">
                    <a:lnL w="38100" cap="flat" cmpd="sng">
                      <a:solidFill>
                        <a:srgbClr val="9E9E9E"/>
                      </a:solidFill>
                      <a:prstDash val="solid"/>
                      <a:round/>
                      <a:headEnd type="none" w="sm" len="sm"/>
                      <a:tailEnd type="none" w="sm" len="sm"/>
                    </a:lnL>
                    <a:lnR w="38100" cap="flat" cmpd="sng">
                      <a:solidFill>
                        <a:srgbClr val="9E9E9E"/>
                      </a:solidFill>
                      <a:prstDash val="solid"/>
                      <a:round/>
                      <a:headEnd type="none" w="sm" len="sm"/>
                      <a:tailEnd type="none" w="sm" len="sm"/>
                    </a:lnR>
                    <a:lnT w="38100" cap="flat" cmpd="sng">
                      <a:solidFill>
                        <a:srgbClr val="9E9E9E"/>
                      </a:solidFill>
                      <a:prstDash val="solid"/>
                      <a:round/>
                      <a:headEnd type="none" w="sm" len="sm"/>
                      <a:tailEnd type="none" w="sm" len="sm"/>
                    </a:lnT>
                    <a:lnB w="38100" cap="flat" cmpd="sng">
                      <a:solidFill>
                        <a:srgbClr val="9E9E9E"/>
                      </a:solidFill>
                      <a:prstDash val="solid"/>
                      <a:round/>
                      <a:headEnd type="none" w="sm" len="sm"/>
                      <a:tailEnd type="none" w="sm" len="sm"/>
                    </a:lnB>
                  </a:tcPr>
                </a:tc>
                <a:extLst>
                  <a:ext uri="{0D108BD9-81ED-4DB2-BD59-A6C34878D82A}">
                    <a16:rowId xmlns:a16="http://schemas.microsoft.com/office/drawing/2014/main" val="10001"/>
                  </a:ext>
                </a:extLst>
              </a:tr>
              <a:tr h="1423750">
                <a:tc>
                  <a:txBody>
                    <a:bodyPr/>
                    <a:lstStyle/>
                    <a:p>
                      <a:pPr marL="0" lvl="0" indent="0" algn="ctr" rtl="0">
                        <a:spcBef>
                          <a:spcPts val="0"/>
                        </a:spcBef>
                        <a:spcAft>
                          <a:spcPts val="0"/>
                        </a:spcAft>
                        <a:buNone/>
                      </a:pPr>
                      <a:endParaRPr sz="1900" b="1"/>
                    </a:p>
                    <a:p>
                      <a:pPr marL="0" lvl="0" indent="0" algn="ctr" rtl="0">
                        <a:spcBef>
                          <a:spcPts val="0"/>
                        </a:spcBef>
                        <a:spcAft>
                          <a:spcPts val="0"/>
                        </a:spcAft>
                        <a:buNone/>
                      </a:pPr>
                      <a:r>
                        <a:rPr lang="en-US" sz="1900" b="1"/>
                        <a:t>Required Next Steps and Grant Management</a:t>
                      </a:r>
                      <a:endParaRPr sz="1900" b="1"/>
                    </a:p>
                  </a:txBody>
                  <a:tcPr marL="91425" marR="91425" marT="91425" marB="91425">
                    <a:lnL w="38100" cap="flat" cmpd="sng">
                      <a:solidFill>
                        <a:srgbClr val="9E9E9E"/>
                      </a:solidFill>
                      <a:prstDash val="solid"/>
                      <a:round/>
                      <a:headEnd type="none" w="sm" len="sm"/>
                      <a:tailEnd type="none" w="sm" len="sm"/>
                    </a:lnL>
                    <a:lnR w="38100" cap="flat" cmpd="sng">
                      <a:solidFill>
                        <a:srgbClr val="9E9E9E"/>
                      </a:solidFill>
                      <a:prstDash val="solid"/>
                      <a:round/>
                      <a:headEnd type="none" w="sm" len="sm"/>
                      <a:tailEnd type="none" w="sm" len="sm"/>
                    </a:lnR>
                    <a:lnT w="38100" cap="flat" cmpd="sng">
                      <a:solidFill>
                        <a:srgbClr val="9E9E9E"/>
                      </a:solidFill>
                      <a:prstDash val="solid"/>
                      <a:round/>
                      <a:headEnd type="none" w="sm" len="sm"/>
                      <a:tailEnd type="none" w="sm" len="sm"/>
                    </a:lnT>
                    <a:lnB w="38100"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endParaRPr dirty="0"/>
                    </a:p>
                    <a:p>
                      <a:pPr marL="0" lvl="0" indent="0" algn="ctr" rtl="0">
                        <a:spcBef>
                          <a:spcPts val="0"/>
                        </a:spcBef>
                        <a:spcAft>
                          <a:spcPts val="0"/>
                        </a:spcAft>
                        <a:buNone/>
                      </a:pPr>
                      <a:r>
                        <a:rPr lang="en-US" sz="1900" b="1" dirty="0"/>
                        <a:t>8 minutes</a:t>
                      </a:r>
                      <a:endParaRPr sz="1900" b="1" dirty="0"/>
                    </a:p>
                  </a:txBody>
                  <a:tcPr marL="91425" marR="91425" marT="91425" marB="91425">
                    <a:lnL w="38100" cap="flat" cmpd="sng">
                      <a:solidFill>
                        <a:srgbClr val="9E9E9E"/>
                      </a:solidFill>
                      <a:prstDash val="solid"/>
                      <a:round/>
                      <a:headEnd type="none" w="sm" len="sm"/>
                      <a:tailEnd type="none" w="sm" len="sm"/>
                    </a:lnL>
                    <a:lnR w="38100" cap="flat" cmpd="sng">
                      <a:solidFill>
                        <a:srgbClr val="9E9E9E"/>
                      </a:solidFill>
                      <a:prstDash val="solid"/>
                      <a:round/>
                      <a:headEnd type="none" w="sm" len="sm"/>
                      <a:tailEnd type="none" w="sm" len="sm"/>
                    </a:lnR>
                    <a:lnT w="38100" cap="flat" cmpd="sng">
                      <a:solidFill>
                        <a:srgbClr val="9E9E9E"/>
                      </a:solidFill>
                      <a:prstDash val="solid"/>
                      <a:round/>
                      <a:headEnd type="none" w="sm" len="sm"/>
                      <a:tailEnd type="none" w="sm" len="sm"/>
                    </a:lnT>
                    <a:lnB w="38100"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endParaRPr/>
                    </a:p>
                    <a:p>
                      <a:pPr marL="0" lvl="0" indent="0" algn="ctr" rtl="0">
                        <a:spcBef>
                          <a:spcPts val="0"/>
                        </a:spcBef>
                        <a:spcAft>
                          <a:spcPts val="0"/>
                        </a:spcAft>
                        <a:buNone/>
                      </a:pPr>
                      <a:r>
                        <a:rPr lang="en-US" sz="1900" b="1"/>
                        <a:t>Veronica Andersen</a:t>
                      </a:r>
                      <a:endParaRPr sz="1900" b="1"/>
                    </a:p>
                  </a:txBody>
                  <a:tcPr marL="91425" marR="91425" marT="91425" marB="91425">
                    <a:lnL w="38100" cap="flat" cmpd="sng">
                      <a:solidFill>
                        <a:srgbClr val="9E9E9E"/>
                      </a:solidFill>
                      <a:prstDash val="solid"/>
                      <a:round/>
                      <a:headEnd type="none" w="sm" len="sm"/>
                      <a:tailEnd type="none" w="sm" len="sm"/>
                    </a:lnL>
                    <a:lnR w="38100" cap="flat" cmpd="sng">
                      <a:solidFill>
                        <a:srgbClr val="9E9E9E"/>
                      </a:solidFill>
                      <a:prstDash val="solid"/>
                      <a:round/>
                      <a:headEnd type="none" w="sm" len="sm"/>
                      <a:tailEnd type="none" w="sm" len="sm"/>
                    </a:lnR>
                    <a:lnT w="38100" cap="flat" cmpd="sng">
                      <a:solidFill>
                        <a:srgbClr val="9E9E9E"/>
                      </a:solidFill>
                      <a:prstDash val="solid"/>
                      <a:round/>
                      <a:headEnd type="none" w="sm" len="sm"/>
                      <a:tailEnd type="none" w="sm" len="sm"/>
                    </a:lnT>
                    <a:lnB w="38100" cap="flat" cmpd="sng">
                      <a:solidFill>
                        <a:srgbClr val="9E9E9E"/>
                      </a:solidFill>
                      <a:prstDash val="solid"/>
                      <a:round/>
                      <a:headEnd type="none" w="sm" len="sm"/>
                      <a:tailEnd type="none" w="sm" len="sm"/>
                    </a:lnB>
                  </a:tcPr>
                </a:tc>
                <a:extLst>
                  <a:ext uri="{0D108BD9-81ED-4DB2-BD59-A6C34878D82A}">
                    <a16:rowId xmlns:a16="http://schemas.microsoft.com/office/drawing/2014/main" val="10002"/>
                  </a:ext>
                </a:extLst>
              </a:tr>
              <a:tr h="1423750">
                <a:tc>
                  <a:txBody>
                    <a:bodyPr/>
                    <a:lstStyle/>
                    <a:p>
                      <a:pPr marL="0" lvl="0" indent="0" algn="ctr" rtl="0">
                        <a:spcBef>
                          <a:spcPts val="0"/>
                        </a:spcBef>
                        <a:spcAft>
                          <a:spcPts val="0"/>
                        </a:spcAft>
                        <a:buNone/>
                      </a:pPr>
                      <a:endParaRPr sz="1900" b="1"/>
                    </a:p>
                    <a:p>
                      <a:pPr marL="0" lvl="0" indent="0" algn="ctr" rtl="0">
                        <a:spcBef>
                          <a:spcPts val="0"/>
                        </a:spcBef>
                        <a:spcAft>
                          <a:spcPts val="0"/>
                        </a:spcAft>
                        <a:buNone/>
                      </a:pPr>
                      <a:r>
                        <a:rPr lang="en-US" sz="1900" b="1"/>
                        <a:t>Future Technical Assistance</a:t>
                      </a:r>
                      <a:endParaRPr sz="1900" b="1"/>
                    </a:p>
                  </a:txBody>
                  <a:tcPr marL="91425" marR="91425" marT="91425" marB="91425">
                    <a:lnL w="38100" cap="flat" cmpd="sng">
                      <a:solidFill>
                        <a:srgbClr val="9E9E9E"/>
                      </a:solidFill>
                      <a:prstDash val="solid"/>
                      <a:round/>
                      <a:headEnd type="none" w="sm" len="sm"/>
                      <a:tailEnd type="none" w="sm" len="sm"/>
                    </a:lnL>
                    <a:lnR w="38100" cap="flat" cmpd="sng">
                      <a:solidFill>
                        <a:srgbClr val="9E9E9E"/>
                      </a:solidFill>
                      <a:prstDash val="solid"/>
                      <a:round/>
                      <a:headEnd type="none" w="sm" len="sm"/>
                      <a:tailEnd type="none" w="sm" len="sm"/>
                    </a:lnR>
                    <a:lnT w="38100" cap="flat" cmpd="sng">
                      <a:solidFill>
                        <a:srgbClr val="9E9E9E"/>
                      </a:solidFill>
                      <a:prstDash val="solid"/>
                      <a:round/>
                      <a:headEnd type="none" w="sm" len="sm"/>
                      <a:tailEnd type="none" w="sm" len="sm"/>
                    </a:lnT>
                    <a:lnB w="38100"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endParaRPr dirty="0"/>
                    </a:p>
                    <a:p>
                      <a:pPr marL="0" lvl="0" indent="0" algn="ctr" rtl="0">
                        <a:spcBef>
                          <a:spcPts val="0"/>
                        </a:spcBef>
                        <a:spcAft>
                          <a:spcPts val="0"/>
                        </a:spcAft>
                        <a:buNone/>
                      </a:pPr>
                      <a:r>
                        <a:rPr lang="en-US" sz="1900" b="1" dirty="0"/>
                        <a:t>3 minutes</a:t>
                      </a:r>
                      <a:endParaRPr sz="1900" b="1" dirty="0"/>
                    </a:p>
                  </a:txBody>
                  <a:tcPr marL="91425" marR="91425" marT="91425" marB="91425">
                    <a:lnL w="38100" cap="flat" cmpd="sng">
                      <a:solidFill>
                        <a:srgbClr val="9E9E9E"/>
                      </a:solidFill>
                      <a:prstDash val="solid"/>
                      <a:round/>
                      <a:headEnd type="none" w="sm" len="sm"/>
                      <a:tailEnd type="none" w="sm" len="sm"/>
                    </a:lnL>
                    <a:lnR w="38100" cap="flat" cmpd="sng">
                      <a:solidFill>
                        <a:srgbClr val="9E9E9E"/>
                      </a:solidFill>
                      <a:prstDash val="solid"/>
                      <a:round/>
                      <a:headEnd type="none" w="sm" len="sm"/>
                      <a:tailEnd type="none" w="sm" len="sm"/>
                    </a:lnR>
                    <a:lnT w="38100" cap="flat" cmpd="sng">
                      <a:solidFill>
                        <a:srgbClr val="9E9E9E"/>
                      </a:solidFill>
                      <a:prstDash val="solid"/>
                      <a:round/>
                      <a:headEnd type="none" w="sm" len="sm"/>
                      <a:tailEnd type="none" w="sm" len="sm"/>
                    </a:lnT>
                    <a:lnB w="38100"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endParaRPr dirty="0"/>
                    </a:p>
                    <a:p>
                      <a:pPr marL="0" lvl="0" indent="0" algn="ctr" rtl="0">
                        <a:spcBef>
                          <a:spcPts val="0"/>
                        </a:spcBef>
                        <a:spcAft>
                          <a:spcPts val="0"/>
                        </a:spcAft>
                        <a:buNone/>
                      </a:pPr>
                      <a:r>
                        <a:rPr lang="en-US" sz="1900" b="1" dirty="0"/>
                        <a:t>Veronica Andersen</a:t>
                      </a:r>
                      <a:endParaRPr sz="1900" b="1" dirty="0"/>
                    </a:p>
                  </a:txBody>
                  <a:tcPr marL="91425" marR="91425" marT="91425" marB="91425">
                    <a:lnL w="38100" cap="flat" cmpd="sng">
                      <a:solidFill>
                        <a:srgbClr val="9E9E9E"/>
                      </a:solidFill>
                      <a:prstDash val="solid"/>
                      <a:round/>
                      <a:headEnd type="none" w="sm" len="sm"/>
                      <a:tailEnd type="none" w="sm" len="sm"/>
                    </a:lnL>
                    <a:lnR w="38100" cap="flat" cmpd="sng">
                      <a:solidFill>
                        <a:srgbClr val="9E9E9E"/>
                      </a:solidFill>
                      <a:prstDash val="solid"/>
                      <a:round/>
                      <a:headEnd type="none" w="sm" len="sm"/>
                      <a:tailEnd type="none" w="sm" len="sm"/>
                    </a:lnR>
                    <a:lnT w="38100" cap="flat" cmpd="sng">
                      <a:solidFill>
                        <a:srgbClr val="9E9E9E"/>
                      </a:solidFill>
                      <a:prstDash val="solid"/>
                      <a:round/>
                      <a:headEnd type="none" w="sm" len="sm"/>
                      <a:tailEnd type="none" w="sm" len="sm"/>
                    </a:lnT>
                    <a:lnB w="38100" cap="flat" cmpd="sng">
                      <a:solidFill>
                        <a:srgbClr val="9E9E9E"/>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0"/>
        <p:cNvGrpSpPr/>
        <p:nvPr/>
      </p:nvGrpSpPr>
      <p:grpSpPr>
        <a:xfrm>
          <a:off x="0" y="0"/>
          <a:ext cx="0" cy="0"/>
          <a:chOff x="0" y="0"/>
          <a:chExt cx="0" cy="0"/>
        </a:xfrm>
      </p:grpSpPr>
      <p:sp>
        <p:nvSpPr>
          <p:cNvPr id="51" name="Google Shape;51;p11"/>
          <p:cNvSpPr txBox="1">
            <a:spLocks noGrp="1"/>
          </p:cNvSpPr>
          <p:nvPr>
            <p:ph type="title"/>
          </p:nvPr>
        </p:nvSpPr>
        <p:spPr>
          <a:xfrm>
            <a:off x="2155686" y="142576"/>
            <a:ext cx="9453300" cy="1166100"/>
          </a:xfrm>
          <a:prstGeom prst="rect">
            <a:avLst/>
          </a:prstGeom>
          <a:solidFill>
            <a:schemeClr val="accent2"/>
          </a:solid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2"/>
              </a:buClr>
              <a:buSzPts val="4500"/>
              <a:buFont typeface="Arial"/>
              <a:buNone/>
            </a:pPr>
            <a:r>
              <a:rPr lang="en-US" u="sng">
                <a:solidFill>
                  <a:schemeClr val="hlink"/>
                </a:solidFill>
                <a:hlinkClick r:id="rId3"/>
              </a:rPr>
              <a:t>Stronger Connections Grant Recipients</a:t>
            </a:r>
            <a:endParaRPr/>
          </a:p>
        </p:txBody>
      </p:sp>
      <p:sp>
        <p:nvSpPr>
          <p:cNvPr id="52" name="Google Shape;52;p11"/>
          <p:cNvSpPr txBox="1">
            <a:spLocks noGrp="1"/>
          </p:cNvSpPr>
          <p:nvPr>
            <p:ph type="body" idx="1"/>
          </p:nvPr>
        </p:nvSpPr>
        <p:spPr>
          <a:xfrm>
            <a:off x="2155685" y="1460499"/>
            <a:ext cx="9453300" cy="4874100"/>
          </a:xfrm>
          <a:prstGeom prst="rect">
            <a:avLst/>
          </a:prstGeom>
        </p:spPr>
        <p:txBody>
          <a:bodyPr spcFirstLastPara="1" wrap="square" lIns="91425" tIns="45700" rIns="91425" bIns="45700" anchor="t" anchorCtr="0">
            <a:normAutofit/>
          </a:bodyPr>
          <a:lstStyle/>
          <a:p>
            <a:pPr marL="0" lvl="0" indent="0" algn="l" rtl="0">
              <a:spcBef>
                <a:spcPts val="750"/>
              </a:spcBef>
              <a:spcAft>
                <a:spcPts val="0"/>
              </a:spcAft>
              <a:buNone/>
            </a:pPr>
            <a:endParaRPr/>
          </a:p>
        </p:txBody>
      </p:sp>
      <p:graphicFrame>
        <p:nvGraphicFramePr>
          <p:cNvPr id="53" name="Google Shape;53;p11"/>
          <p:cNvGraphicFramePr/>
          <p:nvPr>
            <p:extLst>
              <p:ext uri="{D42A27DB-BD31-4B8C-83A1-F6EECF244321}">
                <p14:modId xmlns:p14="http://schemas.microsoft.com/office/powerpoint/2010/main" val="403155137"/>
              </p:ext>
            </p:extLst>
          </p:nvPr>
        </p:nvGraphicFramePr>
        <p:xfrm>
          <a:off x="1599225" y="1245500"/>
          <a:ext cx="10009725" cy="5650200"/>
        </p:xfrm>
        <a:graphic>
          <a:graphicData uri="http://schemas.openxmlformats.org/drawingml/2006/table">
            <a:tbl>
              <a:tblPr firstRow="1">
                <a:noFill/>
                <a:tableStyleId>{7AB6FCF2-D62B-4180-8E86-4298E59166E9}</a:tableStyleId>
              </a:tblPr>
              <a:tblGrid>
                <a:gridCol w="3304900">
                  <a:extLst>
                    <a:ext uri="{9D8B030D-6E8A-4147-A177-3AD203B41FA5}">
                      <a16:colId xmlns:a16="http://schemas.microsoft.com/office/drawing/2014/main" val="20000"/>
                    </a:ext>
                  </a:extLst>
                </a:gridCol>
                <a:gridCol w="3558325">
                  <a:extLst>
                    <a:ext uri="{9D8B030D-6E8A-4147-A177-3AD203B41FA5}">
                      <a16:colId xmlns:a16="http://schemas.microsoft.com/office/drawing/2014/main" val="20001"/>
                    </a:ext>
                  </a:extLst>
                </a:gridCol>
                <a:gridCol w="3146500">
                  <a:extLst>
                    <a:ext uri="{9D8B030D-6E8A-4147-A177-3AD203B41FA5}">
                      <a16:colId xmlns:a16="http://schemas.microsoft.com/office/drawing/2014/main" val="20002"/>
                    </a:ext>
                  </a:extLst>
                </a:gridCol>
              </a:tblGrid>
              <a:tr h="5089100">
                <a:tc>
                  <a:txBody>
                    <a:bodyPr/>
                    <a:lstStyle/>
                    <a:p>
                      <a:pPr marL="457200" lvl="0" indent="-349250" algn="l" rtl="0">
                        <a:lnSpc>
                          <a:spcPct val="115000"/>
                        </a:lnSpc>
                        <a:spcBef>
                          <a:spcPts val="1200"/>
                        </a:spcBef>
                        <a:spcAft>
                          <a:spcPts val="0"/>
                        </a:spcAft>
                        <a:buClr>
                          <a:schemeClr val="dk2"/>
                        </a:buClr>
                        <a:buSzPts val="1900"/>
                        <a:buChar char="●"/>
                      </a:pPr>
                      <a:r>
                        <a:rPr lang="en-US" sz="1900" b="1">
                          <a:solidFill>
                            <a:schemeClr val="dk2"/>
                          </a:solidFill>
                          <a:highlight>
                            <a:srgbClr val="FFFFFF"/>
                          </a:highlight>
                        </a:rPr>
                        <a:t>AGWSR</a:t>
                      </a:r>
                      <a:endParaRPr sz="1900" b="1">
                        <a:solidFill>
                          <a:schemeClr val="dk2"/>
                        </a:solidFill>
                        <a:highlight>
                          <a:srgbClr val="FFFFFF"/>
                        </a:highlight>
                      </a:endParaRPr>
                    </a:p>
                    <a:p>
                      <a:pPr marL="457200" lvl="0" indent="-349250" algn="l" rtl="0">
                        <a:lnSpc>
                          <a:spcPct val="115000"/>
                        </a:lnSpc>
                        <a:spcBef>
                          <a:spcPts val="0"/>
                        </a:spcBef>
                        <a:spcAft>
                          <a:spcPts val="0"/>
                        </a:spcAft>
                        <a:buClr>
                          <a:schemeClr val="dk2"/>
                        </a:buClr>
                        <a:buSzPts val="1900"/>
                        <a:buChar char="●"/>
                      </a:pPr>
                      <a:r>
                        <a:rPr lang="en-US" sz="1900" b="1">
                          <a:solidFill>
                            <a:schemeClr val="dk2"/>
                          </a:solidFill>
                          <a:highlight>
                            <a:srgbClr val="FFFFFF"/>
                          </a:highlight>
                        </a:rPr>
                        <a:t>Bedford</a:t>
                      </a:r>
                      <a:endParaRPr sz="1900" b="1">
                        <a:solidFill>
                          <a:schemeClr val="dk2"/>
                        </a:solidFill>
                        <a:highlight>
                          <a:srgbClr val="FFFFFF"/>
                        </a:highlight>
                      </a:endParaRPr>
                    </a:p>
                    <a:p>
                      <a:pPr marL="457200" lvl="0" indent="-349250" algn="l" rtl="0">
                        <a:lnSpc>
                          <a:spcPct val="115000"/>
                        </a:lnSpc>
                        <a:spcBef>
                          <a:spcPts val="0"/>
                        </a:spcBef>
                        <a:spcAft>
                          <a:spcPts val="0"/>
                        </a:spcAft>
                        <a:buClr>
                          <a:schemeClr val="dk2"/>
                        </a:buClr>
                        <a:buSzPts val="1900"/>
                        <a:buChar char="●"/>
                      </a:pPr>
                      <a:r>
                        <a:rPr lang="en-US" sz="1900" b="1">
                          <a:solidFill>
                            <a:schemeClr val="dk2"/>
                          </a:solidFill>
                          <a:highlight>
                            <a:srgbClr val="FFFFFF"/>
                          </a:highlight>
                        </a:rPr>
                        <a:t>Burlington</a:t>
                      </a:r>
                      <a:endParaRPr sz="1900" b="1">
                        <a:solidFill>
                          <a:schemeClr val="dk2"/>
                        </a:solidFill>
                        <a:highlight>
                          <a:srgbClr val="FFFFFF"/>
                        </a:highlight>
                      </a:endParaRPr>
                    </a:p>
                    <a:p>
                      <a:pPr marL="457200" lvl="0" indent="-349250" algn="l" rtl="0">
                        <a:lnSpc>
                          <a:spcPct val="115000"/>
                        </a:lnSpc>
                        <a:spcBef>
                          <a:spcPts val="0"/>
                        </a:spcBef>
                        <a:spcAft>
                          <a:spcPts val="0"/>
                        </a:spcAft>
                        <a:buClr>
                          <a:schemeClr val="dk2"/>
                        </a:buClr>
                        <a:buSzPts val="1900"/>
                        <a:buChar char="●"/>
                      </a:pPr>
                      <a:r>
                        <a:rPr lang="en-US" sz="1900" b="1">
                          <a:solidFill>
                            <a:schemeClr val="dk2"/>
                          </a:solidFill>
                          <a:highlight>
                            <a:srgbClr val="FFFFFF"/>
                          </a:highlight>
                        </a:rPr>
                        <a:t>Cardinal</a:t>
                      </a:r>
                      <a:endParaRPr sz="1900" b="1">
                        <a:solidFill>
                          <a:schemeClr val="dk2"/>
                        </a:solidFill>
                        <a:highlight>
                          <a:srgbClr val="FFFFFF"/>
                        </a:highlight>
                      </a:endParaRPr>
                    </a:p>
                    <a:p>
                      <a:pPr marL="457200" lvl="0" indent="-349250" algn="l" rtl="0">
                        <a:lnSpc>
                          <a:spcPct val="115000"/>
                        </a:lnSpc>
                        <a:spcBef>
                          <a:spcPts val="0"/>
                        </a:spcBef>
                        <a:spcAft>
                          <a:spcPts val="0"/>
                        </a:spcAft>
                        <a:buClr>
                          <a:schemeClr val="dk2"/>
                        </a:buClr>
                        <a:buSzPts val="1900"/>
                        <a:buChar char="●"/>
                      </a:pPr>
                      <a:r>
                        <a:rPr lang="en-US" sz="1900" b="1">
                          <a:solidFill>
                            <a:schemeClr val="dk2"/>
                          </a:solidFill>
                          <a:highlight>
                            <a:srgbClr val="FFFFFF"/>
                          </a:highlight>
                        </a:rPr>
                        <a:t>Cedar Rapids</a:t>
                      </a:r>
                      <a:endParaRPr sz="1900" b="1">
                        <a:solidFill>
                          <a:schemeClr val="dk2"/>
                        </a:solidFill>
                        <a:highlight>
                          <a:srgbClr val="FFFFFF"/>
                        </a:highlight>
                      </a:endParaRPr>
                    </a:p>
                    <a:p>
                      <a:pPr marL="457200" lvl="0" indent="-349250" algn="l" rtl="0">
                        <a:lnSpc>
                          <a:spcPct val="115000"/>
                        </a:lnSpc>
                        <a:spcBef>
                          <a:spcPts val="0"/>
                        </a:spcBef>
                        <a:spcAft>
                          <a:spcPts val="0"/>
                        </a:spcAft>
                        <a:buClr>
                          <a:schemeClr val="dk2"/>
                        </a:buClr>
                        <a:buSzPts val="1900"/>
                        <a:buChar char="●"/>
                      </a:pPr>
                      <a:r>
                        <a:rPr lang="en-US" sz="1900" b="1">
                          <a:solidFill>
                            <a:schemeClr val="dk2"/>
                          </a:solidFill>
                          <a:highlight>
                            <a:srgbClr val="FFFFFF"/>
                          </a:highlight>
                        </a:rPr>
                        <a:t>Centerville</a:t>
                      </a:r>
                      <a:endParaRPr sz="1900" b="1">
                        <a:solidFill>
                          <a:schemeClr val="dk2"/>
                        </a:solidFill>
                        <a:highlight>
                          <a:srgbClr val="FFFFFF"/>
                        </a:highlight>
                      </a:endParaRPr>
                    </a:p>
                    <a:p>
                      <a:pPr marL="457200" lvl="0" indent="-349250" algn="l" rtl="0">
                        <a:lnSpc>
                          <a:spcPct val="115000"/>
                        </a:lnSpc>
                        <a:spcBef>
                          <a:spcPts val="0"/>
                        </a:spcBef>
                        <a:spcAft>
                          <a:spcPts val="0"/>
                        </a:spcAft>
                        <a:buClr>
                          <a:schemeClr val="dk2"/>
                        </a:buClr>
                        <a:buSzPts val="1900"/>
                        <a:buChar char="●"/>
                      </a:pPr>
                      <a:r>
                        <a:rPr lang="en-US" sz="1900" b="1">
                          <a:solidFill>
                            <a:schemeClr val="dk2"/>
                          </a:solidFill>
                          <a:highlight>
                            <a:srgbClr val="FFFFFF"/>
                          </a:highlight>
                        </a:rPr>
                        <a:t>Chariton</a:t>
                      </a:r>
                      <a:endParaRPr sz="1900" b="1">
                        <a:solidFill>
                          <a:schemeClr val="dk2"/>
                        </a:solidFill>
                        <a:highlight>
                          <a:srgbClr val="FFFFFF"/>
                        </a:highlight>
                      </a:endParaRPr>
                    </a:p>
                    <a:p>
                      <a:pPr marL="457200" lvl="0" indent="-349250" algn="l" rtl="0">
                        <a:lnSpc>
                          <a:spcPct val="115000"/>
                        </a:lnSpc>
                        <a:spcBef>
                          <a:spcPts val="0"/>
                        </a:spcBef>
                        <a:spcAft>
                          <a:spcPts val="0"/>
                        </a:spcAft>
                        <a:buClr>
                          <a:schemeClr val="dk2"/>
                        </a:buClr>
                        <a:buSzPts val="1900"/>
                        <a:buChar char="●"/>
                      </a:pPr>
                      <a:r>
                        <a:rPr lang="en-US" sz="1900" b="1">
                          <a:solidFill>
                            <a:schemeClr val="dk2"/>
                          </a:solidFill>
                          <a:highlight>
                            <a:srgbClr val="FFFFFF"/>
                          </a:highlight>
                        </a:rPr>
                        <a:t>Choice Charter</a:t>
                      </a:r>
                      <a:endParaRPr sz="1900" b="1">
                        <a:solidFill>
                          <a:schemeClr val="dk2"/>
                        </a:solidFill>
                        <a:highlight>
                          <a:srgbClr val="FFFFFF"/>
                        </a:highlight>
                      </a:endParaRPr>
                    </a:p>
                    <a:p>
                      <a:pPr marL="457200" lvl="0" indent="-349250" algn="l" rtl="0">
                        <a:lnSpc>
                          <a:spcPct val="115000"/>
                        </a:lnSpc>
                        <a:spcBef>
                          <a:spcPts val="0"/>
                        </a:spcBef>
                        <a:spcAft>
                          <a:spcPts val="0"/>
                        </a:spcAft>
                        <a:buClr>
                          <a:schemeClr val="dk2"/>
                        </a:buClr>
                        <a:buSzPts val="1900"/>
                        <a:buChar char="●"/>
                      </a:pPr>
                      <a:r>
                        <a:rPr lang="en-US" sz="1900" b="1">
                          <a:solidFill>
                            <a:schemeClr val="dk2"/>
                          </a:solidFill>
                          <a:highlight>
                            <a:srgbClr val="FFFFFF"/>
                          </a:highlight>
                        </a:rPr>
                        <a:t>Colfax-Mingo</a:t>
                      </a:r>
                      <a:endParaRPr sz="1900" b="1">
                        <a:solidFill>
                          <a:schemeClr val="dk2"/>
                        </a:solidFill>
                        <a:highlight>
                          <a:srgbClr val="FFFFFF"/>
                        </a:highlight>
                      </a:endParaRPr>
                    </a:p>
                    <a:p>
                      <a:pPr marL="457200" lvl="0" indent="-349250" algn="l" rtl="0">
                        <a:lnSpc>
                          <a:spcPct val="115000"/>
                        </a:lnSpc>
                        <a:spcBef>
                          <a:spcPts val="0"/>
                        </a:spcBef>
                        <a:spcAft>
                          <a:spcPts val="0"/>
                        </a:spcAft>
                        <a:buClr>
                          <a:schemeClr val="dk2"/>
                        </a:buClr>
                        <a:buSzPts val="1900"/>
                        <a:buChar char="●"/>
                      </a:pPr>
                      <a:r>
                        <a:rPr lang="en-US" sz="1900" b="1">
                          <a:solidFill>
                            <a:schemeClr val="dk2"/>
                          </a:solidFill>
                          <a:highlight>
                            <a:srgbClr val="FFFFFF"/>
                          </a:highlight>
                        </a:rPr>
                        <a:t>Columbus</a:t>
                      </a:r>
                      <a:endParaRPr sz="1900" b="1">
                        <a:solidFill>
                          <a:schemeClr val="dk2"/>
                        </a:solidFill>
                        <a:highlight>
                          <a:srgbClr val="FFFFFF"/>
                        </a:highlight>
                      </a:endParaRPr>
                    </a:p>
                    <a:p>
                      <a:pPr marL="457200" lvl="0" indent="-349250" algn="l" rtl="0">
                        <a:lnSpc>
                          <a:spcPct val="115000"/>
                        </a:lnSpc>
                        <a:spcBef>
                          <a:spcPts val="0"/>
                        </a:spcBef>
                        <a:spcAft>
                          <a:spcPts val="0"/>
                        </a:spcAft>
                        <a:buClr>
                          <a:schemeClr val="dk2"/>
                        </a:buClr>
                        <a:buSzPts val="1900"/>
                        <a:buChar char="●"/>
                      </a:pPr>
                      <a:r>
                        <a:rPr lang="en-US" sz="1900" b="1">
                          <a:solidFill>
                            <a:schemeClr val="dk2"/>
                          </a:solidFill>
                          <a:highlight>
                            <a:srgbClr val="FFFFFF"/>
                          </a:highlight>
                        </a:rPr>
                        <a:t>Des Moines</a:t>
                      </a:r>
                      <a:endParaRPr sz="1900" b="1">
                        <a:solidFill>
                          <a:schemeClr val="dk2"/>
                        </a:solidFill>
                        <a:highlight>
                          <a:srgbClr val="FFFFFF"/>
                        </a:highlight>
                      </a:endParaRPr>
                    </a:p>
                    <a:p>
                      <a:pPr marL="457200" lvl="0" indent="-349250" algn="l" rtl="0">
                        <a:lnSpc>
                          <a:spcPct val="115000"/>
                        </a:lnSpc>
                        <a:spcBef>
                          <a:spcPts val="0"/>
                        </a:spcBef>
                        <a:spcAft>
                          <a:spcPts val="0"/>
                        </a:spcAft>
                        <a:buClr>
                          <a:schemeClr val="dk2"/>
                        </a:buClr>
                        <a:buSzPts val="1900"/>
                        <a:buChar char="●"/>
                      </a:pPr>
                      <a:r>
                        <a:rPr lang="en-US" sz="1900" b="1">
                          <a:solidFill>
                            <a:schemeClr val="dk2"/>
                          </a:solidFill>
                          <a:highlight>
                            <a:srgbClr val="FFFFFF"/>
                          </a:highlight>
                        </a:rPr>
                        <a:t>Dubuque</a:t>
                      </a:r>
                      <a:endParaRPr sz="1900" b="1">
                        <a:solidFill>
                          <a:schemeClr val="dk2"/>
                        </a:solidFill>
                        <a:highlight>
                          <a:srgbClr val="FFFFFF"/>
                        </a:highlight>
                      </a:endParaRPr>
                    </a:p>
                    <a:p>
                      <a:pPr marL="457200" lvl="0" indent="-349250" algn="l" rtl="0">
                        <a:lnSpc>
                          <a:spcPct val="115000"/>
                        </a:lnSpc>
                        <a:spcBef>
                          <a:spcPts val="0"/>
                        </a:spcBef>
                        <a:spcAft>
                          <a:spcPts val="0"/>
                        </a:spcAft>
                        <a:buClr>
                          <a:schemeClr val="dk2"/>
                        </a:buClr>
                        <a:buSzPts val="1900"/>
                        <a:buChar char="●"/>
                      </a:pPr>
                      <a:r>
                        <a:rPr lang="en-US" sz="1900" b="1">
                          <a:solidFill>
                            <a:schemeClr val="dk2"/>
                          </a:solidFill>
                          <a:highlight>
                            <a:srgbClr val="FFFFFF"/>
                          </a:highlight>
                        </a:rPr>
                        <a:t>Fort Dodge</a:t>
                      </a:r>
                      <a:endParaRPr sz="1900" b="1">
                        <a:solidFill>
                          <a:schemeClr val="dk2"/>
                        </a:solidFill>
                        <a:highlight>
                          <a:srgbClr val="FFFFFF"/>
                        </a:highlight>
                      </a:endParaRPr>
                    </a:p>
                    <a:p>
                      <a:pPr marL="457200" lvl="0" indent="-349250" algn="l" rtl="0">
                        <a:lnSpc>
                          <a:spcPct val="115000"/>
                        </a:lnSpc>
                        <a:spcBef>
                          <a:spcPts val="0"/>
                        </a:spcBef>
                        <a:spcAft>
                          <a:spcPts val="0"/>
                        </a:spcAft>
                        <a:buClr>
                          <a:schemeClr val="dk2"/>
                        </a:buClr>
                        <a:buSzPts val="1900"/>
                        <a:buChar char="●"/>
                      </a:pPr>
                      <a:r>
                        <a:rPr lang="en-US" sz="1900" b="1">
                          <a:solidFill>
                            <a:schemeClr val="dk2"/>
                          </a:solidFill>
                          <a:highlight>
                            <a:srgbClr val="FFFFFF"/>
                          </a:highlight>
                        </a:rPr>
                        <a:t>Fort Madison</a:t>
                      </a:r>
                      <a:endParaRPr sz="1900" b="1">
                        <a:solidFill>
                          <a:schemeClr val="dk2"/>
                        </a:solidFill>
                        <a:highlight>
                          <a:srgbClr val="FFFFFF"/>
                        </a:highlight>
                      </a:endParaRPr>
                    </a:p>
                    <a:p>
                      <a:pPr marL="457200" lvl="0" indent="-349250" algn="l" rtl="0">
                        <a:lnSpc>
                          <a:spcPct val="115000"/>
                        </a:lnSpc>
                        <a:spcBef>
                          <a:spcPts val="0"/>
                        </a:spcBef>
                        <a:spcAft>
                          <a:spcPts val="0"/>
                        </a:spcAft>
                        <a:buClr>
                          <a:schemeClr val="dk2"/>
                        </a:buClr>
                        <a:buSzPts val="1900"/>
                        <a:buChar char="●"/>
                      </a:pPr>
                      <a:r>
                        <a:rPr lang="en-US" sz="1900" b="1">
                          <a:solidFill>
                            <a:schemeClr val="dk2"/>
                          </a:solidFill>
                          <a:highlight>
                            <a:srgbClr val="FFFFFF"/>
                          </a:highlight>
                        </a:rPr>
                        <a:t>Gilmore City Bradgate</a:t>
                      </a:r>
                      <a:endParaRPr sz="1900" b="1">
                        <a:solidFill>
                          <a:schemeClr val="dk2"/>
                        </a:solidFill>
                        <a:highlight>
                          <a:srgbClr val="FFFFFF"/>
                        </a:highlight>
                      </a:endParaRPr>
                    </a:p>
                    <a:p>
                      <a:pPr marL="0" lvl="0" indent="0" algn="l" rtl="0">
                        <a:spcBef>
                          <a:spcPts val="1200"/>
                        </a:spcBef>
                        <a:spcAft>
                          <a:spcPts val="0"/>
                        </a:spcAft>
                        <a:buNone/>
                      </a:pPr>
                      <a:endParaRPr sz="2100" b="1">
                        <a:solidFill>
                          <a:schemeClr val="dk2"/>
                        </a:solidFill>
                      </a:endParaRPr>
                    </a:p>
                  </a:txBody>
                  <a:tcPr marL="91425" marR="91425" marT="91425" marB="91425"/>
                </a:tc>
                <a:tc>
                  <a:txBody>
                    <a:bodyPr/>
                    <a:lstStyle/>
                    <a:p>
                      <a:pPr marL="457200" lvl="0" indent="-349250" algn="l" rtl="0">
                        <a:lnSpc>
                          <a:spcPct val="115000"/>
                        </a:lnSpc>
                        <a:spcBef>
                          <a:spcPts val="1200"/>
                        </a:spcBef>
                        <a:spcAft>
                          <a:spcPts val="0"/>
                        </a:spcAft>
                        <a:buClr>
                          <a:schemeClr val="dk2"/>
                        </a:buClr>
                        <a:buSzPts val="1900"/>
                        <a:buChar char="●"/>
                      </a:pPr>
                      <a:r>
                        <a:rPr lang="en-US" sz="1900" b="1">
                          <a:solidFill>
                            <a:schemeClr val="dk2"/>
                          </a:solidFill>
                          <a:highlight>
                            <a:srgbClr val="FFFFFF"/>
                          </a:highlight>
                        </a:rPr>
                        <a:t>Graettinger-Terril</a:t>
                      </a:r>
                      <a:endParaRPr sz="1900" b="1">
                        <a:solidFill>
                          <a:schemeClr val="dk2"/>
                        </a:solidFill>
                        <a:highlight>
                          <a:srgbClr val="FFFFFF"/>
                        </a:highlight>
                      </a:endParaRPr>
                    </a:p>
                    <a:p>
                      <a:pPr marL="457200" lvl="0" indent="-349250" algn="l" rtl="0">
                        <a:lnSpc>
                          <a:spcPct val="115000"/>
                        </a:lnSpc>
                        <a:spcBef>
                          <a:spcPts val="0"/>
                        </a:spcBef>
                        <a:spcAft>
                          <a:spcPts val="0"/>
                        </a:spcAft>
                        <a:buClr>
                          <a:schemeClr val="dk2"/>
                        </a:buClr>
                        <a:buSzPts val="1900"/>
                        <a:buChar char="●"/>
                      </a:pPr>
                      <a:r>
                        <a:rPr lang="en-US" sz="1900" b="1">
                          <a:solidFill>
                            <a:schemeClr val="dk2"/>
                          </a:solidFill>
                          <a:highlight>
                            <a:srgbClr val="FFFFFF"/>
                          </a:highlight>
                        </a:rPr>
                        <a:t>Greene County</a:t>
                      </a:r>
                      <a:endParaRPr sz="1900" b="1">
                        <a:solidFill>
                          <a:schemeClr val="dk2"/>
                        </a:solidFill>
                        <a:highlight>
                          <a:srgbClr val="FFFFFF"/>
                        </a:highlight>
                      </a:endParaRPr>
                    </a:p>
                    <a:p>
                      <a:pPr marL="457200" lvl="0" indent="-349250" algn="l" rtl="0">
                        <a:lnSpc>
                          <a:spcPct val="115000"/>
                        </a:lnSpc>
                        <a:spcBef>
                          <a:spcPts val="0"/>
                        </a:spcBef>
                        <a:spcAft>
                          <a:spcPts val="0"/>
                        </a:spcAft>
                        <a:buClr>
                          <a:schemeClr val="dk2"/>
                        </a:buClr>
                        <a:buSzPts val="1900"/>
                        <a:buChar char="●"/>
                      </a:pPr>
                      <a:r>
                        <a:rPr lang="en-US" sz="1900" b="1">
                          <a:solidFill>
                            <a:schemeClr val="dk2"/>
                          </a:solidFill>
                          <a:highlight>
                            <a:srgbClr val="FFFFFF"/>
                          </a:highlight>
                        </a:rPr>
                        <a:t>Hamburg</a:t>
                      </a:r>
                      <a:endParaRPr sz="1900" b="1">
                        <a:solidFill>
                          <a:schemeClr val="dk2"/>
                        </a:solidFill>
                        <a:highlight>
                          <a:srgbClr val="FFFFFF"/>
                        </a:highlight>
                      </a:endParaRPr>
                    </a:p>
                    <a:p>
                      <a:pPr marL="457200" lvl="0" indent="-349250" algn="l" rtl="0">
                        <a:lnSpc>
                          <a:spcPct val="115000"/>
                        </a:lnSpc>
                        <a:spcBef>
                          <a:spcPts val="0"/>
                        </a:spcBef>
                        <a:spcAft>
                          <a:spcPts val="0"/>
                        </a:spcAft>
                        <a:buClr>
                          <a:schemeClr val="dk2"/>
                        </a:buClr>
                        <a:buSzPts val="1900"/>
                        <a:buChar char="●"/>
                      </a:pPr>
                      <a:r>
                        <a:rPr lang="en-US" sz="1900" b="1">
                          <a:solidFill>
                            <a:schemeClr val="dk2"/>
                          </a:solidFill>
                          <a:highlight>
                            <a:srgbClr val="FFFFFF"/>
                          </a:highlight>
                        </a:rPr>
                        <a:t>Hampton Dumont</a:t>
                      </a:r>
                      <a:endParaRPr sz="1900" b="1">
                        <a:solidFill>
                          <a:schemeClr val="dk2"/>
                        </a:solidFill>
                        <a:highlight>
                          <a:srgbClr val="FFFFFF"/>
                        </a:highlight>
                      </a:endParaRPr>
                    </a:p>
                    <a:p>
                      <a:pPr marL="457200" lvl="0" indent="-349250" algn="l" rtl="0">
                        <a:lnSpc>
                          <a:spcPct val="115000"/>
                        </a:lnSpc>
                        <a:spcBef>
                          <a:spcPts val="0"/>
                        </a:spcBef>
                        <a:spcAft>
                          <a:spcPts val="0"/>
                        </a:spcAft>
                        <a:buClr>
                          <a:schemeClr val="dk2"/>
                        </a:buClr>
                        <a:buSzPts val="1900"/>
                        <a:buChar char="●"/>
                      </a:pPr>
                      <a:r>
                        <a:rPr lang="en-US" sz="1900" b="1">
                          <a:solidFill>
                            <a:schemeClr val="dk2"/>
                          </a:solidFill>
                          <a:highlight>
                            <a:srgbClr val="FFFFFF"/>
                          </a:highlight>
                        </a:rPr>
                        <a:t>Hartley-Melvin</a:t>
                      </a:r>
                      <a:endParaRPr sz="1900" b="1">
                        <a:solidFill>
                          <a:schemeClr val="dk2"/>
                        </a:solidFill>
                        <a:highlight>
                          <a:srgbClr val="FFFFFF"/>
                        </a:highlight>
                      </a:endParaRPr>
                    </a:p>
                    <a:p>
                      <a:pPr marL="457200" lvl="0" indent="-349250" algn="l" rtl="0">
                        <a:lnSpc>
                          <a:spcPct val="115000"/>
                        </a:lnSpc>
                        <a:spcBef>
                          <a:spcPts val="0"/>
                        </a:spcBef>
                        <a:spcAft>
                          <a:spcPts val="0"/>
                        </a:spcAft>
                        <a:buClr>
                          <a:schemeClr val="dk2"/>
                        </a:buClr>
                        <a:buSzPts val="1900"/>
                        <a:buChar char="●"/>
                      </a:pPr>
                      <a:r>
                        <a:rPr lang="en-US" sz="1900" b="1">
                          <a:solidFill>
                            <a:schemeClr val="dk2"/>
                          </a:solidFill>
                          <a:highlight>
                            <a:srgbClr val="FFFFFF"/>
                          </a:highlight>
                        </a:rPr>
                        <a:t>Keokuk</a:t>
                      </a:r>
                      <a:endParaRPr sz="1900" b="1">
                        <a:solidFill>
                          <a:schemeClr val="dk2"/>
                        </a:solidFill>
                        <a:highlight>
                          <a:srgbClr val="FFFFFF"/>
                        </a:highlight>
                      </a:endParaRPr>
                    </a:p>
                    <a:p>
                      <a:pPr marL="457200" lvl="0" indent="-349250" algn="l" rtl="0">
                        <a:lnSpc>
                          <a:spcPct val="115000"/>
                        </a:lnSpc>
                        <a:spcBef>
                          <a:spcPts val="0"/>
                        </a:spcBef>
                        <a:spcAft>
                          <a:spcPts val="0"/>
                        </a:spcAft>
                        <a:buClr>
                          <a:schemeClr val="dk2"/>
                        </a:buClr>
                        <a:buSzPts val="1900"/>
                        <a:buChar char="●"/>
                      </a:pPr>
                      <a:r>
                        <a:rPr lang="en-US" sz="1900" b="1">
                          <a:solidFill>
                            <a:schemeClr val="dk2"/>
                          </a:solidFill>
                          <a:highlight>
                            <a:srgbClr val="FFFFFF"/>
                          </a:highlight>
                        </a:rPr>
                        <a:t>Maple Valley-Anthon Oto</a:t>
                      </a:r>
                      <a:endParaRPr sz="1900" b="1">
                        <a:solidFill>
                          <a:schemeClr val="dk2"/>
                        </a:solidFill>
                        <a:highlight>
                          <a:srgbClr val="FFFFFF"/>
                        </a:highlight>
                      </a:endParaRPr>
                    </a:p>
                    <a:p>
                      <a:pPr marL="457200" lvl="0" indent="-349250" algn="l" rtl="0">
                        <a:lnSpc>
                          <a:spcPct val="115000"/>
                        </a:lnSpc>
                        <a:spcBef>
                          <a:spcPts val="0"/>
                        </a:spcBef>
                        <a:spcAft>
                          <a:spcPts val="0"/>
                        </a:spcAft>
                        <a:buClr>
                          <a:schemeClr val="dk2"/>
                        </a:buClr>
                        <a:buSzPts val="1900"/>
                        <a:buChar char="●"/>
                      </a:pPr>
                      <a:r>
                        <a:rPr lang="en-US" sz="1900" b="1">
                          <a:solidFill>
                            <a:schemeClr val="dk2"/>
                          </a:solidFill>
                          <a:highlight>
                            <a:srgbClr val="FFFFFF"/>
                          </a:highlight>
                        </a:rPr>
                        <a:t>Marshalltown</a:t>
                      </a:r>
                      <a:endParaRPr sz="1900" b="1">
                        <a:solidFill>
                          <a:schemeClr val="dk2"/>
                        </a:solidFill>
                        <a:highlight>
                          <a:srgbClr val="FFFFFF"/>
                        </a:highlight>
                      </a:endParaRPr>
                    </a:p>
                    <a:p>
                      <a:pPr marL="457200" lvl="0" indent="-349250" algn="l" rtl="0">
                        <a:lnSpc>
                          <a:spcPct val="115000"/>
                        </a:lnSpc>
                        <a:spcBef>
                          <a:spcPts val="0"/>
                        </a:spcBef>
                        <a:spcAft>
                          <a:spcPts val="0"/>
                        </a:spcAft>
                        <a:buClr>
                          <a:schemeClr val="dk2"/>
                        </a:buClr>
                        <a:buSzPts val="1900"/>
                        <a:buChar char="●"/>
                      </a:pPr>
                      <a:r>
                        <a:rPr lang="en-US" sz="1900" b="1">
                          <a:solidFill>
                            <a:schemeClr val="dk2"/>
                          </a:solidFill>
                          <a:highlight>
                            <a:srgbClr val="FFFFFF"/>
                          </a:highlight>
                        </a:rPr>
                        <a:t>Mason City</a:t>
                      </a:r>
                      <a:endParaRPr sz="1900" b="1">
                        <a:solidFill>
                          <a:schemeClr val="dk2"/>
                        </a:solidFill>
                        <a:highlight>
                          <a:srgbClr val="FFFFFF"/>
                        </a:highlight>
                      </a:endParaRPr>
                    </a:p>
                    <a:p>
                      <a:pPr marL="457200" lvl="0" indent="-349250" algn="l" rtl="0">
                        <a:lnSpc>
                          <a:spcPct val="115000"/>
                        </a:lnSpc>
                        <a:spcBef>
                          <a:spcPts val="0"/>
                        </a:spcBef>
                        <a:spcAft>
                          <a:spcPts val="0"/>
                        </a:spcAft>
                        <a:buClr>
                          <a:schemeClr val="dk2"/>
                        </a:buClr>
                        <a:buSzPts val="1900"/>
                        <a:buChar char="●"/>
                      </a:pPr>
                      <a:r>
                        <a:rPr lang="en-US" sz="1900" b="1">
                          <a:solidFill>
                            <a:schemeClr val="dk2"/>
                          </a:solidFill>
                          <a:highlight>
                            <a:srgbClr val="FFFFFF"/>
                          </a:highlight>
                        </a:rPr>
                        <a:t>Midland</a:t>
                      </a:r>
                      <a:endParaRPr sz="1900" b="1">
                        <a:solidFill>
                          <a:schemeClr val="dk2"/>
                        </a:solidFill>
                        <a:highlight>
                          <a:srgbClr val="FFFFFF"/>
                        </a:highlight>
                      </a:endParaRPr>
                    </a:p>
                    <a:p>
                      <a:pPr marL="457200" lvl="0" indent="-349250" algn="l" rtl="0">
                        <a:lnSpc>
                          <a:spcPct val="115000"/>
                        </a:lnSpc>
                        <a:spcBef>
                          <a:spcPts val="0"/>
                        </a:spcBef>
                        <a:spcAft>
                          <a:spcPts val="0"/>
                        </a:spcAft>
                        <a:buClr>
                          <a:schemeClr val="dk2"/>
                        </a:buClr>
                        <a:buSzPts val="1900"/>
                        <a:buChar char="●"/>
                      </a:pPr>
                      <a:r>
                        <a:rPr lang="en-US" sz="1900" b="1">
                          <a:solidFill>
                            <a:schemeClr val="dk2"/>
                          </a:solidFill>
                          <a:highlight>
                            <a:srgbClr val="FFFFFF"/>
                          </a:highlight>
                        </a:rPr>
                        <a:t>Monticello</a:t>
                      </a:r>
                      <a:endParaRPr sz="1900" b="1">
                        <a:solidFill>
                          <a:schemeClr val="dk2"/>
                        </a:solidFill>
                        <a:highlight>
                          <a:srgbClr val="FFFFFF"/>
                        </a:highlight>
                      </a:endParaRPr>
                    </a:p>
                    <a:p>
                      <a:pPr marL="457200" lvl="0" indent="-349250" algn="l" rtl="0">
                        <a:lnSpc>
                          <a:spcPct val="115000"/>
                        </a:lnSpc>
                        <a:spcBef>
                          <a:spcPts val="0"/>
                        </a:spcBef>
                        <a:spcAft>
                          <a:spcPts val="0"/>
                        </a:spcAft>
                        <a:buClr>
                          <a:schemeClr val="dk2"/>
                        </a:buClr>
                        <a:buSzPts val="1900"/>
                        <a:buChar char="●"/>
                      </a:pPr>
                      <a:r>
                        <a:rPr lang="en-US" sz="1900" b="1">
                          <a:solidFill>
                            <a:schemeClr val="dk2"/>
                          </a:solidFill>
                          <a:highlight>
                            <a:srgbClr val="FFFFFF"/>
                          </a:highlight>
                        </a:rPr>
                        <a:t>Muscatine</a:t>
                      </a:r>
                      <a:endParaRPr sz="1900" b="1">
                        <a:solidFill>
                          <a:schemeClr val="dk2"/>
                        </a:solidFill>
                        <a:highlight>
                          <a:srgbClr val="FFFFFF"/>
                        </a:highlight>
                      </a:endParaRPr>
                    </a:p>
                    <a:p>
                      <a:pPr marL="457200" lvl="0" indent="-349250" algn="l" rtl="0">
                        <a:lnSpc>
                          <a:spcPct val="115000"/>
                        </a:lnSpc>
                        <a:spcBef>
                          <a:spcPts val="0"/>
                        </a:spcBef>
                        <a:spcAft>
                          <a:spcPts val="0"/>
                        </a:spcAft>
                        <a:buClr>
                          <a:schemeClr val="dk2"/>
                        </a:buClr>
                        <a:buSzPts val="1900"/>
                        <a:buChar char="●"/>
                      </a:pPr>
                      <a:r>
                        <a:rPr lang="en-US" sz="1900" b="1">
                          <a:solidFill>
                            <a:schemeClr val="dk2"/>
                          </a:solidFill>
                          <a:highlight>
                            <a:srgbClr val="FFFFFF"/>
                          </a:highlight>
                        </a:rPr>
                        <a:t>Newton</a:t>
                      </a:r>
                      <a:endParaRPr sz="1900" b="1">
                        <a:solidFill>
                          <a:schemeClr val="dk2"/>
                        </a:solidFill>
                        <a:highlight>
                          <a:srgbClr val="FFFFFF"/>
                        </a:highlight>
                      </a:endParaRPr>
                    </a:p>
                    <a:p>
                      <a:pPr marL="457200" lvl="0" indent="-349250" algn="l" rtl="0">
                        <a:lnSpc>
                          <a:spcPct val="115000"/>
                        </a:lnSpc>
                        <a:spcBef>
                          <a:spcPts val="0"/>
                        </a:spcBef>
                        <a:spcAft>
                          <a:spcPts val="0"/>
                        </a:spcAft>
                        <a:buClr>
                          <a:schemeClr val="dk2"/>
                        </a:buClr>
                        <a:buSzPts val="1900"/>
                        <a:buChar char="●"/>
                      </a:pPr>
                      <a:r>
                        <a:rPr lang="en-US" sz="1900" b="1">
                          <a:solidFill>
                            <a:schemeClr val="dk2"/>
                          </a:solidFill>
                          <a:highlight>
                            <a:srgbClr val="FFFFFF"/>
                          </a:highlight>
                        </a:rPr>
                        <a:t>Ottumwa</a:t>
                      </a:r>
                      <a:endParaRPr sz="1900" b="1">
                        <a:solidFill>
                          <a:schemeClr val="dk2"/>
                        </a:solidFill>
                        <a:highlight>
                          <a:srgbClr val="FFFFFF"/>
                        </a:highlight>
                      </a:endParaRPr>
                    </a:p>
                    <a:p>
                      <a:pPr marL="457200" lvl="0" indent="-349250" algn="l" rtl="0">
                        <a:lnSpc>
                          <a:spcPct val="115000"/>
                        </a:lnSpc>
                        <a:spcBef>
                          <a:spcPts val="0"/>
                        </a:spcBef>
                        <a:spcAft>
                          <a:spcPts val="0"/>
                        </a:spcAft>
                        <a:buClr>
                          <a:schemeClr val="dk2"/>
                        </a:buClr>
                        <a:buSzPts val="1900"/>
                        <a:buChar char="●"/>
                      </a:pPr>
                      <a:r>
                        <a:rPr lang="en-US" sz="1900" b="1">
                          <a:solidFill>
                            <a:schemeClr val="dk2"/>
                          </a:solidFill>
                          <a:highlight>
                            <a:srgbClr val="FFFFFF"/>
                          </a:highlight>
                        </a:rPr>
                        <a:t>Paton Churdan</a:t>
                      </a:r>
                      <a:endParaRPr sz="1900" b="1">
                        <a:solidFill>
                          <a:schemeClr val="dk2"/>
                        </a:solidFill>
                        <a:highlight>
                          <a:srgbClr val="FFFFFF"/>
                        </a:highlight>
                      </a:endParaRPr>
                    </a:p>
                    <a:p>
                      <a:pPr marL="0" lvl="0" indent="0" algn="l" rtl="0">
                        <a:spcBef>
                          <a:spcPts val="1200"/>
                        </a:spcBef>
                        <a:spcAft>
                          <a:spcPts val="0"/>
                        </a:spcAft>
                        <a:buNone/>
                      </a:pPr>
                      <a:endParaRPr sz="2100" b="1">
                        <a:solidFill>
                          <a:schemeClr val="dk2"/>
                        </a:solidFill>
                      </a:endParaRPr>
                    </a:p>
                  </a:txBody>
                  <a:tcPr marL="91425" marR="91425" marT="91425" marB="91425"/>
                </a:tc>
                <a:tc>
                  <a:txBody>
                    <a:bodyPr/>
                    <a:lstStyle/>
                    <a:p>
                      <a:pPr marL="457200" lvl="0" indent="-349250" algn="l" rtl="0">
                        <a:lnSpc>
                          <a:spcPct val="115000"/>
                        </a:lnSpc>
                        <a:spcBef>
                          <a:spcPts val="1200"/>
                        </a:spcBef>
                        <a:spcAft>
                          <a:spcPts val="0"/>
                        </a:spcAft>
                        <a:buClr>
                          <a:schemeClr val="dk2"/>
                        </a:buClr>
                        <a:buSzPts val="1900"/>
                        <a:buChar char="●"/>
                      </a:pPr>
                      <a:r>
                        <a:rPr lang="en-US" sz="1900" b="1" dirty="0">
                          <a:solidFill>
                            <a:schemeClr val="dk2"/>
                          </a:solidFill>
                          <a:highlight>
                            <a:srgbClr val="FFFFFF"/>
                          </a:highlight>
                        </a:rPr>
                        <a:t>Perry</a:t>
                      </a:r>
                      <a:endParaRPr sz="1900" b="1" dirty="0">
                        <a:solidFill>
                          <a:schemeClr val="dk2"/>
                        </a:solidFill>
                        <a:highlight>
                          <a:srgbClr val="FFFFFF"/>
                        </a:highlight>
                      </a:endParaRPr>
                    </a:p>
                    <a:p>
                      <a:pPr marL="457200" lvl="0" indent="-349250" algn="l" rtl="0">
                        <a:lnSpc>
                          <a:spcPct val="115000"/>
                        </a:lnSpc>
                        <a:spcBef>
                          <a:spcPts val="0"/>
                        </a:spcBef>
                        <a:spcAft>
                          <a:spcPts val="0"/>
                        </a:spcAft>
                        <a:buClr>
                          <a:schemeClr val="dk2"/>
                        </a:buClr>
                        <a:buSzPts val="1900"/>
                        <a:buChar char="●"/>
                      </a:pPr>
                      <a:r>
                        <a:rPr lang="en-US" sz="1900" b="1" dirty="0">
                          <a:solidFill>
                            <a:schemeClr val="dk2"/>
                          </a:solidFill>
                          <a:highlight>
                            <a:srgbClr val="FFFFFF"/>
                          </a:highlight>
                        </a:rPr>
                        <a:t>Riverside</a:t>
                      </a:r>
                      <a:endParaRPr sz="1900" b="1" dirty="0">
                        <a:solidFill>
                          <a:schemeClr val="dk2"/>
                        </a:solidFill>
                        <a:highlight>
                          <a:srgbClr val="FFFFFF"/>
                        </a:highlight>
                      </a:endParaRPr>
                    </a:p>
                    <a:p>
                      <a:pPr marL="457200" lvl="0" indent="-349250" algn="l" rtl="0">
                        <a:lnSpc>
                          <a:spcPct val="115000"/>
                        </a:lnSpc>
                        <a:spcBef>
                          <a:spcPts val="0"/>
                        </a:spcBef>
                        <a:spcAft>
                          <a:spcPts val="0"/>
                        </a:spcAft>
                        <a:buClr>
                          <a:schemeClr val="dk2"/>
                        </a:buClr>
                        <a:buSzPts val="1900"/>
                        <a:buChar char="●"/>
                      </a:pPr>
                      <a:r>
                        <a:rPr lang="en-US" sz="1900" b="1" dirty="0">
                          <a:solidFill>
                            <a:schemeClr val="dk2"/>
                          </a:solidFill>
                          <a:highlight>
                            <a:srgbClr val="FFFFFF"/>
                          </a:highlight>
                        </a:rPr>
                        <a:t>Ruthven-Ayrshire</a:t>
                      </a:r>
                      <a:endParaRPr sz="1900" b="1" dirty="0">
                        <a:solidFill>
                          <a:schemeClr val="dk2"/>
                        </a:solidFill>
                        <a:highlight>
                          <a:srgbClr val="FFFFFF"/>
                        </a:highlight>
                      </a:endParaRPr>
                    </a:p>
                    <a:p>
                      <a:pPr marL="457200" lvl="0" indent="-349250" algn="l" rtl="0">
                        <a:lnSpc>
                          <a:spcPct val="115000"/>
                        </a:lnSpc>
                        <a:spcBef>
                          <a:spcPts val="0"/>
                        </a:spcBef>
                        <a:spcAft>
                          <a:spcPts val="0"/>
                        </a:spcAft>
                        <a:buClr>
                          <a:schemeClr val="dk2"/>
                        </a:buClr>
                        <a:buSzPts val="1900"/>
                        <a:buChar char="●"/>
                      </a:pPr>
                      <a:r>
                        <a:rPr lang="en-US" sz="1900" b="1" dirty="0" err="1">
                          <a:solidFill>
                            <a:schemeClr val="dk2"/>
                          </a:solidFill>
                          <a:highlight>
                            <a:srgbClr val="FFFFFF"/>
                          </a:highlight>
                        </a:rPr>
                        <a:t>Saydel</a:t>
                      </a:r>
                      <a:endParaRPr sz="1900" b="1" dirty="0">
                        <a:solidFill>
                          <a:schemeClr val="dk2"/>
                        </a:solidFill>
                        <a:highlight>
                          <a:srgbClr val="FFFFFF"/>
                        </a:highlight>
                      </a:endParaRPr>
                    </a:p>
                    <a:p>
                      <a:pPr marL="457200" lvl="0" indent="-349250" algn="l" rtl="0">
                        <a:lnSpc>
                          <a:spcPct val="115000"/>
                        </a:lnSpc>
                        <a:spcBef>
                          <a:spcPts val="0"/>
                        </a:spcBef>
                        <a:spcAft>
                          <a:spcPts val="0"/>
                        </a:spcAft>
                        <a:buClr>
                          <a:schemeClr val="dk2"/>
                        </a:buClr>
                        <a:buSzPts val="1900"/>
                        <a:buChar char="●"/>
                      </a:pPr>
                      <a:r>
                        <a:rPr lang="en-US" sz="1900" b="1" dirty="0">
                          <a:solidFill>
                            <a:schemeClr val="dk2"/>
                          </a:solidFill>
                          <a:highlight>
                            <a:srgbClr val="FFFFFF"/>
                          </a:highlight>
                        </a:rPr>
                        <a:t>Seymour</a:t>
                      </a:r>
                      <a:endParaRPr sz="1900" b="1" dirty="0">
                        <a:solidFill>
                          <a:schemeClr val="dk2"/>
                        </a:solidFill>
                        <a:highlight>
                          <a:srgbClr val="FFFFFF"/>
                        </a:highlight>
                      </a:endParaRPr>
                    </a:p>
                    <a:p>
                      <a:pPr marL="457200" lvl="0" indent="-349250" algn="l" rtl="0">
                        <a:lnSpc>
                          <a:spcPct val="115000"/>
                        </a:lnSpc>
                        <a:spcBef>
                          <a:spcPts val="0"/>
                        </a:spcBef>
                        <a:spcAft>
                          <a:spcPts val="0"/>
                        </a:spcAft>
                        <a:buClr>
                          <a:schemeClr val="dk2"/>
                        </a:buClr>
                        <a:buSzPts val="1900"/>
                        <a:buChar char="●"/>
                      </a:pPr>
                      <a:r>
                        <a:rPr lang="en-US" sz="1900" b="1" dirty="0">
                          <a:solidFill>
                            <a:schemeClr val="dk2"/>
                          </a:solidFill>
                          <a:highlight>
                            <a:srgbClr val="FFFFFF"/>
                          </a:highlight>
                        </a:rPr>
                        <a:t>Sheldon</a:t>
                      </a:r>
                      <a:endParaRPr sz="1900" b="1" dirty="0">
                        <a:solidFill>
                          <a:schemeClr val="dk2"/>
                        </a:solidFill>
                        <a:highlight>
                          <a:srgbClr val="FFFFFF"/>
                        </a:highlight>
                      </a:endParaRPr>
                    </a:p>
                    <a:p>
                      <a:pPr marL="457200" lvl="0" indent="-349250" algn="l" rtl="0">
                        <a:lnSpc>
                          <a:spcPct val="115000"/>
                        </a:lnSpc>
                        <a:spcBef>
                          <a:spcPts val="0"/>
                        </a:spcBef>
                        <a:spcAft>
                          <a:spcPts val="0"/>
                        </a:spcAft>
                        <a:buClr>
                          <a:schemeClr val="dk2"/>
                        </a:buClr>
                        <a:buSzPts val="1900"/>
                        <a:buChar char="●"/>
                      </a:pPr>
                      <a:r>
                        <a:rPr lang="en-US" sz="1900" b="1" dirty="0">
                          <a:solidFill>
                            <a:schemeClr val="dk2"/>
                          </a:solidFill>
                          <a:highlight>
                            <a:srgbClr val="FFFFFF"/>
                          </a:highlight>
                        </a:rPr>
                        <a:t>Sioux Center</a:t>
                      </a:r>
                      <a:endParaRPr sz="1900" b="1" dirty="0">
                        <a:solidFill>
                          <a:schemeClr val="dk2"/>
                        </a:solidFill>
                        <a:highlight>
                          <a:srgbClr val="FFFFFF"/>
                        </a:highlight>
                      </a:endParaRPr>
                    </a:p>
                    <a:p>
                      <a:pPr marL="457200" lvl="0" indent="-349250" algn="l" rtl="0">
                        <a:lnSpc>
                          <a:spcPct val="115000"/>
                        </a:lnSpc>
                        <a:spcBef>
                          <a:spcPts val="0"/>
                        </a:spcBef>
                        <a:spcAft>
                          <a:spcPts val="0"/>
                        </a:spcAft>
                        <a:buClr>
                          <a:schemeClr val="dk2"/>
                        </a:buClr>
                        <a:buSzPts val="1900"/>
                        <a:buChar char="●"/>
                      </a:pPr>
                      <a:r>
                        <a:rPr lang="en-US" sz="1900" b="1" dirty="0">
                          <a:solidFill>
                            <a:schemeClr val="dk2"/>
                          </a:solidFill>
                          <a:highlight>
                            <a:srgbClr val="FFFFFF"/>
                          </a:highlight>
                        </a:rPr>
                        <a:t>South </a:t>
                      </a:r>
                      <a:r>
                        <a:rPr lang="en-US" sz="1900" b="1" dirty="0" err="1">
                          <a:solidFill>
                            <a:schemeClr val="dk2"/>
                          </a:solidFill>
                          <a:highlight>
                            <a:srgbClr val="FFFFFF"/>
                          </a:highlight>
                        </a:rPr>
                        <a:t>Tama</a:t>
                      </a:r>
                      <a:endParaRPr sz="1900" b="1" dirty="0">
                        <a:solidFill>
                          <a:schemeClr val="dk2"/>
                        </a:solidFill>
                        <a:highlight>
                          <a:srgbClr val="FFFFFF"/>
                        </a:highlight>
                      </a:endParaRPr>
                    </a:p>
                    <a:p>
                      <a:pPr marL="457200" lvl="0" indent="-349250" algn="l" rtl="0">
                        <a:lnSpc>
                          <a:spcPct val="115000"/>
                        </a:lnSpc>
                        <a:spcBef>
                          <a:spcPts val="0"/>
                        </a:spcBef>
                        <a:spcAft>
                          <a:spcPts val="0"/>
                        </a:spcAft>
                        <a:buClr>
                          <a:schemeClr val="dk2"/>
                        </a:buClr>
                        <a:buSzPts val="1900"/>
                        <a:buChar char="●"/>
                      </a:pPr>
                      <a:r>
                        <a:rPr lang="en-US" sz="1900" b="1" dirty="0">
                          <a:solidFill>
                            <a:schemeClr val="dk2"/>
                          </a:solidFill>
                          <a:highlight>
                            <a:srgbClr val="FFFFFF"/>
                          </a:highlight>
                        </a:rPr>
                        <a:t>Spencer</a:t>
                      </a:r>
                      <a:endParaRPr sz="1900" b="1" dirty="0">
                        <a:solidFill>
                          <a:schemeClr val="dk2"/>
                        </a:solidFill>
                        <a:highlight>
                          <a:srgbClr val="FFFFFF"/>
                        </a:highlight>
                      </a:endParaRPr>
                    </a:p>
                    <a:p>
                      <a:pPr marL="457200" lvl="0" indent="-349250" algn="l" rtl="0">
                        <a:lnSpc>
                          <a:spcPct val="115000"/>
                        </a:lnSpc>
                        <a:spcBef>
                          <a:spcPts val="0"/>
                        </a:spcBef>
                        <a:spcAft>
                          <a:spcPts val="0"/>
                        </a:spcAft>
                        <a:buClr>
                          <a:schemeClr val="dk2"/>
                        </a:buClr>
                        <a:buSzPts val="1900"/>
                        <a:buChar char="●"/>
                      </a:pPr>
                      <a:r>
                        <a:rPr lang="en-US" sz="1900" b="1" dirty="0">
                          <a:solidFill>
                            <a:schemeClr val="dk2"/>
                          </a:solidFill>
                          <a:highlight>
                            <a:srgbClr val="FFFFFF"/>
                          </a:highlight>
                        </a:rPr>
                        <a:t>Storm Lake</a:t>
                      </a:r>
                      <a:endParaRPr sz="1900" b="1" dirty="0">
                        <a:solidFill>
                          <a:schemeClr val="dk2"/>
                        </a:solidFill>
                        <a:highlight>
                          <a:srgbClr val="FFFFFF"/>
                        </a:highlight>
                      </a:endParaRPr>
                    </a:p>
                    <a:p>
                      <a:pPr marL="457200" lvl="0" indent="-349250" algn="l" rtl="0">
                        <a:lnSpc>
                          <a:spcPct val="115000"/>
                        </a:lnSpc>
                        <a:spcBef>
                          <a:spcPts val="0"/>
                        </a:spcBef>
                        <a:spcAft>
                          <a:spcPts val="0"/>
                        </a:spcAft>
                        <a:buClr>
                          <a:schemeClr val="dk2"/>
                        </a:buClr>
                        <a:buSzPts val="1900"/>
                        <a:buChar char="●"/>
                      </a:pPr>
                      <a:r>
                        <a:rPr lang="en-US" sz="1900" b="1" dirty="0">
                          <a:solidFill>
                            <a:schemeClr val="dk2"/>
                          </a:solidFill>
                          <a:highlight>
                            <a:srgbClr val="FFFFFF"/>
                          </a:highlight>
                        </a:rPr>
                        <a:t>Waterloo</a:t>
                      </a:r>
                      <a:endParaRPr sz="1900" b="1" dirty="0">
                        <a:solidFill>
                          <a:schemeClr val="dk2"/>
                        </a:solidFill>
                        <a:highlight>
                          <a:srgbClr val="FFFFFF"/>
                        </a:highlight>
                      </a:endParaRPr>
                    </a:p>
                    <a:p>
                      <a:pPr marL="457200" lvl="0" indent="-349250" algn="l" rtl="0">
                        <a:lnSpc>
                          <a:spcPct val="115000"/>
                        </a:lnSpc>
                        <a:spcBef>
                          <a:spcPts val="0"/>
                        </a:spcBef>
                        <a:spcAft>
                          <a:spcPts val="0"/>
                        </a:spcAft>
                        <a:buClr>
                          <a:schemeClr val="dk2"/>
                        </a:buClr>
                        <a:buSzPts val="1900"/>
                        <a:buChar char="●"/>
                      </a:pPr>
                      <a:r>
                        <a:rPr lang="en-US" sz="1900" b="1" dirty="0">
                          <a:solidFill>
                            <a:schemeClr val="dk2"/>
                          </a:solidFill>
                          <a:highlight>
                            <a:srgbClr val="FFFFFF"/>
                          </a:highlight>
                        </a:rPr>
                        <a:t>West Monona</a:t>
                      </a:r>
                      <a:endParaRPr sz="1900" b="1" dirty="0">
                        <a:solidFill>
                          <a:schemeClr val="dk2"/>
                        </a:solidFill>
                        <a:highlight>
                          <a:srgbClr val="FFFFFF"/>
                        </a:highlight>
                      </a:endParaRPr>
                    </a:p>
                    <a:p>
                      <a:pPr marL="457200" lvl="0" indent="-349250" algn="l" rtl="0">
                        <a:lnSpc>
                          <a:spcPct val="115000"/>
                        </a:lnSpc>
                        <a:spcBef>
                          <a:spcPts val="0"/>
                        </a:spcBef>
                        <a:spcAft>
                          <a:spcPts val="0"/>
                        </a:spcAft>
                        <a:buClr>
                          <a:schemeClr val="dk2"/>
                        </a:buClr>
                        <a:buSzPts val="1900"/>
                        <a:buChar char="●"/>
                      </a:pPr>
                      <a:r>
                        <a:rPr lang="en-US" sz="1900" b="1" dirty="0">
                          <a:solidFill>
                            <a:schemeClr val="dk2"/>
                          </a:solidFill>
                          <a:highlight>
                            <a:srgbClr val="FFFFFF"/>
                          </a:highlight>
                        </a:rPr>
                        <a:t>Westwood</a:t>
                      </a:r>
                      <a:endParaRPr sz="1900" b="1" dirty="0">
                        <a:solidFill>
                          <a:schemeClr val="dk2"/>
                        </a:solidFill>
                        <a:highlight>
                          <a:srgbClr val="FFFFFF"/>
                        </a:highlight>
                      </a:endParaRPr>
                    </a:p>
                    <a:p>
                      <a:pPr marL="457200" lvl="0" indent="-349250" algn="l" rtl="0">
                        <a:lnSpc>
                          <a:spcPct val="115000"/>
                        </a:lnSpc>
                        <a:spcBef>
                          <a:spcPts val="0"/>
                        </a:spcBef>
                        <a:spcAft>
                          <a:spcPts val="0"/>
                        </a:spcAft>
                        <a:buClr>
                          <a:schemeClr val="dk2"/>
                        </a:buClr>
                        <a:buSzPts val="1900"/>
                        <a:buChar char="●"/>
                      </a:pPr>
                      <a:r>
                        <a:rPr lang="en-US" sz="1900" b="1" dirty="0">
                          <a:solidFill>
                            <a:schemeClr val="dk2"/>
                          </a:solidFill>
                          <a:highlight>
                            <a:srgbClr val="FFFFFF"/>
                          </a:highlight>
                        </a:rPr>
                        <a:t>Winfield- Mt. Union</a:t>
                      </a:r>
                      <a:endParaRPr sz="1900" b="1" dirty="0">
                        <a:solidFill>
                          <a:schemeClr val="dk2"/>
                        </a:solidFill>
                        <a:highlight>
                          <a:srgbClr val="FFFFFF"/>
                        </a:highlight>
                      </a:endParaRPr>
                    </a:p>
                    <a:p>
                      <a:pPr marL="0" lvl="0" indent="0" algn="l" rtl="0">
                        <a:spcBef>
                          <a:spcPts val="1200"/>
                        </a:spcBef>
                        <a:spcAft>
                          <a:spcPts val="0"/>
                        </a:spcAft>
                        <a:buNone/>
                      </a:pPr>
                      <a:endParaRPr sz="2100" b="1" dirty="0">
                        <a:solidFill>
                          <a:schemeClr val="dk2"/>
                        </a:solidFill>
                      </a:endParaRPr>
                    </a:p>
                  </a:txBody>
                  <a:tcPr marL="91425" marR="91425" marT="91425" marB="91425"/>
                </a:tc>
                <a:extLst>
                  <a:ext uri="{0D108BD9-81ED-4DB2-BD59-A6C34878D82A}">
                    <a16:rowId xmlns:a16="http://schemas.microsoft.com/office/drawing/2014/main" val="10000"/>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12"/>
          <p:cNvSpPr txBox="1">
            <a:spLocks noGrp="1"/>
          </p:cNvSpPr>
          <p:nvPr>
            <p:ph type="title"/>
          </p:nvPr>
        </p:nvSpPr>
        <p:spPr>
          <a:xfrm>
            <a:off x="795128" y="1"/>
            <a:ext cx="10813800" cy="1166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Grant Purpose</a:t>
            </a:r>
            <a:endParaRPr/>
          </a:p>
        </p:txBody>
      </p:sp>
      <p:sp>
        <p:nvSpPr>
          <p:cNvPr id="59" name="Google Shape;59;p12"/>
          <p:cNvSpPr txBox="1">
            <a:spLocks noGrp="1"/>
          </p:cNvSpPr>
          <p:nvPr>
            <p:ph type="body" idx="1"/>
          </p:nvPr>
        </p:nvSpPr>
        <p:spPr>
          <a:xfrm>
            <a:off x="795128" y="1460499"/>
            <a:ext cx="10813800" cy="4351200"/>
          </a:xfrm>
          <a:prstGeom prst="rect">
            <a:avLst/>
          </a:prstGeom>
        </p:spPr>
        <p:txBody>
          <a:bodyPr spcFirstLastPara="1" wrap="square" lIns="91425" tIns="45700" rIns="91425" bIns="45700" anchor="t" anchorCtr="0">
            <a:normAutofit/>
          </a:bodyPr>
          <a:lstStyle/>
          <a:p>
            <a:pPr marL="0" lvl="0" indent="0" algn="l" rtl="0">
              <a:spcBef>
                <a:spcPts val="750"/>
              </a:spcBef>
              <a:spcAft>
                <a:spcPts val="0"/>
              </a:spcAft>
              <a:buNone/>
            </a:pPr>
            <a:endParaRPr/>
          </a:p>
          <a:p>
            <a:pPr marL="0" lvl="0" indent="0" algn="ctr" rtl="0">
              <a:spcBef>
                <a:spcPts val="750"/>
              </a:spcBef>
              <a:spcAft>
                <a:spcPts val="0"/>
              </a:spcAft>
              <a:buNone/>
            </a:pPr>
            <a:r>
              <a:rPr lang="en-US" sz="3000" b="1"/>
              <a:t>Activities to Support Safe and Healthy Learning</a:t>
            </a:r>
            <a:r>
              <a:rPr lang="en-US" sz="3000"/>
              <a:t> </a:t>
            </a:r>
            <a:endParaRPr sz="3000"/>
          </a:p>
          <a:p>
            <a:pPr marL="0" lvl="0" indent="0" algn="ctr" rtl="0">
              <a:spcBef>
                <a:spcPts val="750"/>
              </a:spcBef>
              <a:spcAft>
                <a:spcPts val="0"/>
              </a:spcAft>
              <a:buNone/>
            </a:pPr>
            <a:r>
              <a:rPr lang="en-US" sz="2000" u="sng">
                <a:solidFill>
                  <a:schemeClr val="hlink"/>
                </a:solidFill>
                <a:hlinkClick r:id="rId3"/>
              </a:rPr>
              <a:t>(Title IV, Part A Statute,Section 4108)</a:t>
            </a:r>
            <a:endParaRPr sz="2000"/>
          </a:p>
          <a:p>
            <a:pPr marL="0" lvl="0" indent="0" algn="l" rtl="0">
              <a:spcBef>
                <a:spcPts val="750"/>
              </a:spcBef>
              <a:spcAft>
                <a:spcPts val="0"/>
              </a:spcAft>
              <a:buNone/>
            </a:pPr>
            <a:endParaRPr/>
          </a:p>
          <a:p>
            <a:pPr marL="457200" lvl="0" indent="0" algn="l" rtl="0">
              <a:spcBef>
                <a:spcPts val="750"/>
              </a:spcBef>
              <a:spcAft>
                <a:spcPts val="0"/>
              </a:spcAft>
              <a:buNone/>
            </a:pPr>
            <a:r>
              <a:rPr lang="en-US" sz="2300"/>
              <a:t>The Stronger Connections grants goal is to help schools provide all students with safe and supportive learning opportunities and environments that are critical for their success by establishing emergency operation plans, a positive school culture and climate and prioritizing student wellness.</a:t>
            </a:r>
            <a:endParaRPr sz="23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13"/>
          <p:cNvSpPr txBox="1">
            <a:spLocks noGrp="1"/>
          </p:cNvSpPr>
          <p:nvPr>
            <p:ph type="title"/>
          </p:nvPr>
        </p:nvSpPr>
        <p:spPr>
          <a:xfrm>
            <a:off x="795128" y="1"/>
            <a:ext cx="10813800" cy="1166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First Step - Do Immediately</a:t>
            </a:r>
            <a:endParaRPr/>
          </a:p>
        </p:txBody>
      </p:sp>
      <p:sp>
        <p:nvSpPr>
          <p:cNvPr id="65" name="Google Shape;65;p13"/>
          <p:cNvSpPr txBox="1">
            <a:spLocks noGrp="1"/>
          </p:cNvSpPr>
          <p:nvPr>
            <p:ph type="body" idx="1"/>
          </p:nvPr>
        </p:nvSpPr>
        <p:spPr>
          <a:xfrm>
            <a:off x="274525" y="1293475"/>
            <a:ext cx="11783700" cy="5147400"/>
          </a:xfrm>
          <a:prstGeom prst="rect">
            <a:avLst/>
          </a:prstGeom>
          <a:solidFill>
            <a:schemeClr val="accent2"/>
          </a:solidFill>
        </p:spPr>
        <p:txBody>
          <a:bodyPr spcFirstLastPara="1" wrap="square" lIns="91425" tIns="45700" rIns="91425" bIns="45700" anchor="t" anchorCtr="0">
            <a:normAutofit fontScale="85000" lnSpcReduction="20000"/>
          </a:bodyPr>
          <a:lstStyle/>
          <a:p>
            <a:pPr marL="0" lvl="0" indent="0" algn="l" rtl="0">
              <a:spcBef>
                <a:spcPts val="750"/>
              </a:spcBef>
              <a:spcAft>
                <a:spcPts val="0"/>
              </a:spcAft>
              <a:buNone/>
            </a:pPr>
            <a:endParaRPr dirty="0"/>
          </a:p>
          <a:p>
            <a:pPr marL="0" lvl="0" indent="0" algn="l" rtl="0">
              <a:spcBef>
                <a:spcPts val="750"/>
              </a:spcBef>
              <a:spcAft>
                <a:spcPts val="0"/>
              </a:spcAft>
              <a:buNone/>
            </a:pPr>
            <a:r>
              <a:rPr lang="en-US" sz="3200" b="1" dirty="0"/>
              <a:t>REQUIRED:  </a:t>
            </a:r>
            <a:r>
              <a:rPr lang="en-US" sz="3200" b="1" u="sng" dirty="0"/>
              <a:t>Finalize Budget and Action Plan</a:t>
            </a:r>
            <a:endParaRPr sz="3200" b="1" u="sng" dirty="0"/>
          </a:p>
          <a:p>
            <a:pPr marL="0" lvl="0" indent="0" algn="l" rtl="0">
              <a:spcBef>
                <a:spcPts val="750"/>
              </a:spcBef>
              <a:spcAft>
                <a:spcPts val="0"/>
              </a:spcAft>
              <a:buNone/>
            </a:pPr>
            <a:endParaRPr dirty="0"/>
          </a:p>
          <a:p>
            <a:pPr marL="0" lvl="0" indent="457200" algn="l" rtl="0">
              <a:spcBef>
                <a:spcPts val="750"/>
              </a:spcBef>
              <a:spcAft>
                <a:spcPts val="0"/>
              </a:spcAft>
              <a:buNone/>
            </a:pPr>
            <a:r>
              <a:rPr lang="en-US" sz="3000" dirty="0"/>
              <a:t>Go to: </a:t>
            </a:r>
            <a:r>
              <a:rPr lang="en-US" sz="3400" b="1" u="sng" dirty="0">
                <a:solidFill>
                  <a:schemeClr val="hlink"/>
                </a:solidFill>
                <a:hlinkClick r:id="rId3"/>
              </a:rPr>
              <a:t>IowaGrants.gov</a:t>
            </a:r>
            <a:r>
              <a:rPr lang="en-US" sz="3400" b="1" u="sng" dirty="0"/>
              <a:t> </a:t>
            </a:r>
            <a:r>
              <a:rPr lang="en-US" sz="3400" b="1" dirty="0"/>
              <a:t>- </a:t>
            </a:r>
            <a:r>
              <a:rPr lang="en-US" sz="2542" b="1" i="1" dirty="0"/>
              <a:t>you will receive an email alert from </a:t>
            </a:r>
            <a:r>
              <a:rPr lang="en-US" sz="2542" b="1" i="1" dirty="0" err="1"/>
              <a:t>IowaGrants</a:t>
            </a:r>
            <a:endParaRPr sz="2542" b="1" i="1" dirty="0"/>
          </a:p>
          <a:p>
            <a:pPr marL="0" lvl="0" indent="0" algn="l" rtl="0">
              <a:spcBef>
                <a:spcPts val="750"/>
              </a:spcBef>
              <a:spcAft>
                <a:spcPts val="0"/>
              </a:spcAft>
              <a:buNone/>
            </a:pPr>
            <a:endParaRPr sz="2071" b="1" i="1" dirty="0"/>
          </a:p>
          <a:p>
            <a:pPr marL="457200" lvl="0" indent="457200" algn="l" rtl="0">
              <a:spcBef>
                <a:spcPts val="750"/>
              </a:spcBef>
              <a:spcAft>
                <a:spcPts val="0"/>
              </a:spcAft>
              <a:buNone/>
            </a:pPr>
            <a:r>
              <a:rPr lang="en-US" sz="3000" b="1" dirty="0"/>
              <a:t>Step 1:</a:t>
            </a:r>
            <a:r>
              <a:rPr lang="en-US" sz="3000" dirty="0"/>
              <a:t>	Open your Stronger Connections Grant Application</a:t>
            </a:r>
            <a:endParaRPr sz="3000" dirty="0"/>
          </a:p>
          <a:p>
            <a:pPr marL="914400" lvl="0" indent="0" algn="l" rtl="0">
              <a:spcBef>
                <a:spcPts val="750"/>
              </a:spcBef>
              <a:spcAft>
                <a:spcPts val="0"/>
              </a:spcAft>
              <a:buNone/>
            </a:pPr>
            <a:endParaRPr sz="3000" dirty="0"/>
          </a:p>
          <a:p>
            <a:pPr marL="457200" lvl="0" indent="457200" algn="l" rtl="0">
              <a:spcBef>
                <a:spcPts val="750"/>
              </a:spcBef>
              <a:spcAft>
                <a:spcPts val="0"/>
              </a:spcAft>
              <a:buNone/>
            </a:pPr>
            <a:r>
              <a:rPr lang="en-US" sz="3000" b="1" dirty="0"/>
              <a:t>Step 2:	Update Budget</a:t>
            </a:r>
            <a:r>
              <a:rPr lang="en-US" sz="3000" dirty="0"/>
              <a:t> to reflect funds as listed on your award letter </a:t>
            </a:r>
            <a:endParaRPr sz="3000" dirty="0"/>
          </a:p>
          <a:p>
            <a:pPr marL="1828800" lvl="0" indent="0" algn="l" rtl="0">
              <a:spcBef>
                <a:spcPts val="750"/>
              </a:spcBef>
              <a:spcAft>
                <a:spcPts val="0"/>
              </a:spcAft>
              <a:buNone/>
            </a:pPr>
            <a:endParaRPr sz="664" i="1" dirty="0"/>
          </a:p>
          <a:p>
            <a:pPr marL="3200400" lvl="0" indent="-368935" algn="l" rtl="0">
              <a:spcBef>
                <a:spcPts val="750"/>
              </a:spcBef>
              <a:spcAft>
                <a:spcPts val="0"/>
              </a:spcAft>
              <a:buSzPct val="100000"/>
              <a:buChar char="➢"/>
            </a:pPr>
            <a:r>
              <a:rPr lang="en-US" sz="2600" dirty="0"/>
              <a:t>distribute all funds awarded into your budget</a:t>
            </a:r>
            <a:endParaRPr sz="2600" dirty="0"/>
          </a:p>
          <a:p>
            <a:pPr marL="914400" lvl="0" indent="0" algn="l" rtl="0">
              <a:spcBef>
                <a:spcPts val="750"/>
              </a:spcBef>
              <a:spcAft>
                <a:spcPts val="0"/>
              </a:spcAft>
              <a:buNone/>
            </a:pPr>
            <a:endParaRPr sz="2600" i="1" dirty="0"/>
          </a:p>
          <a:p>
            <a:pPr marL="457200" lvl="0" indent="457200" algn="l" rtl="0">
              <a:spcBef>
                <a:spcPts val="750"/>
              </a:spcBef>
              <a:spcAft>
                <a:spcPts val="0"/>
              </a:spcAft>
              <a:buNone/>
            </a:pPr>
            <a:r>
              <a:rPr lang="en-US" sz="3000" b="1" dirty="0"/>
              <a:t>Step 3:	Update Action Plan</a:t>
            </a:r>
            <a:r>
              <a:rPr lang="en-US" sz="3000" dirty="0"/>
              <a:t> </a:t>
            </a:r>
            <a:endParaRPr sz="3000" dirty="0"/>
          </a:p>
          <a:p>
            <a:pPr marL="3200400" lvl="0" indent="-369631" algn="l" rtl="0">
              <a:spcBef>
                <a:spcPts val="750"/>
              </a:spcBef>
              <a:spcAft>
                <a:spcPts val="0"/>
              </a:spcAft>
              <a:buSzPct val="100000"/>
              <a:buChar char="➢"/>
            </a:pPr>
            <a:r>
              <a:rPr lang="en-US" sz="2612" dirty="0"/>
              <a:t>address additional funding and action plan adjustments</a:t>
            </a:r>
            <a:endParaRPr sz="2612" dirty="0"/>
          </a:p>
          <a:p>
            <a:pPr marL="0" lvl="0" indent="0" algn="l" rtl="0">
              <a:spcBef>
                <a:spcPts val="750"/>
              </a:spcBef>
              <a:spcAft>
                <a:spcPts val="0"/>
              </a:spcAft>
              <a:buNone/>
            </a:pPr>
            <a:endParaRPr sz="3000" dirty="0"/>
          </a:p>
          <a:p>
            <a:pPr marL="0" lvl="0" indent="0" algn="l" rtl="0">
              <a:spcBef>
                <a:spcPts val="750"/>
              </a:spcBef>
              <a:spcAft>
                <a:spcPts val="0"/>
              </a:spcAft>
              <a:buNone/>
            </a:pPr>
            <a:r>
              <a:rPr lang="en-US" sz="2259" dirty="0"/>
              <a:t>NOTE: </a:t>
            </a:r>
            <a:r>
              <a:rPr lang="en-US" sz="2259" i="1" dirty="0"/>
              <a:t>You will </a:t>
            </a:r>
            <a:r>
              <a:rPr lang="en-US" sz="2259" b="1" i="1" u="sng" dirty="0"/>
              <a:t>not</a:t>
            </a:r>
            <a:r>
              <a:rPr lang="en-US" sz="2259" i="1" dirty="0"/>
              <a:t> have access to submit reimbursements until your budget and action plan are updated.</a:t>
            </a:r>
            <a:endParaRPr sz="2259" i="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14"/>
          <p:cNvSpPr txBox="1">
            <a:spLocks noGrp="1"/>
          </p:cNvSpPr>
          <p:nvPr>
            <p:ph type="title"/>
          </p:nvPr>
        </p:nvSpPr>
        <p:spPr>
          <a:xfrm>
            <a:off x="795128" y="1"/>
            <a:ext cx="10813800" cy="1166100"/>
          </a:xfrm>
          <a:prstGeom prst="rect">
            <a:avLst/>
          </a:prstGeom>
        </p:spPr>
        <p:txBody>
          <a:bodyPr spcFirstLastPara="1" wrap="square" lIns="91425" tIns="45700" rIns="91425" bIns="45700" anchor="ctr" anchorCtr="0">
            <a:normAutofit/>
          </a:bodyPr>
          <a:lstStyle/>
          <a:p>
            <a:pPr marL="457200" lvl="0" indent="0" algn="l" rtl="0">
              <a:spcBef>
                <a:spcPts val="0"/>
              </a:spcBef>
              <a:spcAft>
                <a:spcPts val="0"/>
              </a:spcAft>
              <a:buNone/>
            </a:pPr>
            <a:r>
              <a:rPr lang="en-US"/>
              <a:t>Allowables/Adjustables</a:t>
            </a:r>
            <a:endParaRPr/>
          </a:p>
        </p:txBody>
      </p:sp>
      <p:sp>
        <p:nvSpPr>
          <p:cNvPr id="71" name="Google Shape;71;p14"/>
          <p:cNvSpPr txBox="1">
            <a:spLocks noGrp="1"/>
          </p:cNvSpPr>
          <p:nvPr>
            <p:ph type="body" idx="1"/>
          </p:nvPr>
        </p:nvSpPr>
        <p:spPr>
          <a:xfrm>
            <a:off x="318425" y="1460500"/>
            <a:ext cx="11290500" cy="4351200"/>
          </a:xfrm>
          <a:prstGeom prst="rect">
            <a:avLst/>
          </a:prstGeom>
        </p:spPr>
        <p:txBody>
          <a:bodyPr spcFirstLastPara="1" wrap="square" lIns="91425" tIns="45700" rIns="91425" bIns="45700" anchor="t" anchorCtr="0">
            <a:normAutofit/>
          </a:bodyPr>
          <a:lstStyle/>
          <a:p>
            <a:pPr marL="0" lvl="0" indent="0" algn="l" rtl="0">
              <a:spcBef>
                <a:spcPts val="750"/>
              </a:spcBef>
              <a:spcAft>
                <a:spcPts val="0"/>
              </a:spcAft>
              <a:buNone/>
            </a:pPr>
            <a:r>
              <a:rPr lang="en-US" sz="2500" b="1" i="1"/>
              <a:t>What are allowable expenditures for SCG?</a:t>
            </a:r>
            <a:endParaRPr sz="2500" b="1" i="1"/>
          </a:p>
          <a:p>
            <a:pPr marL="0" lvl="0" indent="0" algn="l" rtl="0">
              <a:spcBef>
                <a:spcPts val="750"/>
              </a:spcBef>
              <a:spcAft>
                <a:spcPts val="0"/>
              </a:spcAft>
              <a:buNone/>
            </a:pPr>
            <a:endParaRPr/>
          </a:p>
          <a:p>
            <a:pPr marL="0" lvl="0" indent="0" algn="l" rtl="0">
              <a:spcBef>
                <a:spcPts val="750"/>
              </a:spcBef>
              <a:spcAft>
                <a:spcPts val="0"/>
              </a:spcAft>
              <a:buNone/>
            </a:pPr>
            <a:r>
              <a:rPr lang="en-US" b="1"/>
              <a:t>Guidance Resources</a:t>
            </a:r>
            <a:r>
              <a:rPr lang="en-US"/>
              <a:t>:</a:t>
            </a:r>
            <a:endParaRPr/>
          </a:p>
          <a:p>
            <a:pPr marL="0" lvl="0" indent="0" algn="l" rtl="0">
              <a:spcBef>
                <a:spcPts val="750"/>
              </a:spcBef>
              <a:spcAft>
                <a:spcPts val="0"/>
              </a:spcAft>
              <a:buNone/>
            </a:pPr>
            <a:endParaRPr/>
          </a:p>
          <a:p>
            <a:pPr marL="457200" lvl="0" indent="-381000" algn="l" rtl="0">
              <a:spcBef>
                <a:spcPts val="750"/>
              </a:spcBef>
              <a:spcAft>
                <a:spcPts val="0"/>
              </a:spcAft>
              <a:buSzPts val="2400"/>
              <a:buChar char="•"/>
            </a:pPr>
            <a:r>
              <a:rPr lang="en-US" u="sng">
                <a:solidFill>
                  <a:schemeClr val="hlink"/>
                </a:solidFill>
                <a:hlinkClick r:id="rId3"/>
              </a:rPr>
              <a:t>Stronger Connections Grant Guidance</a:t>
            </a:r>
            <a:endParaRPr/>
          </a:p>
          <a:p>
            <a:pPr marL="457200" lvl="0" indent="0" algn="l" rtl="0">
              <a:spcBef>
                <a:spcPts val="750"/>
              </a:spcBef>
              <a:spcAft>
                <a:spcPts val="0"/>
              </a:spcAft>
              <a:buNone/>
            </a:pPr>
            <a:endParaRPr/>
          </a:p>
          <a:p>
            <a:pPr marL="457200" lvl="0" indent="-381000" algn="l" rtl="0">
              <a:spcBef>
                <a:spcPts val="750"/>
              </a:spcBef>
              <a:spcAft>
                <a:spcPts val="0"/>
              </a:spcAft>
              <a:buSzPts val="2400"/>
              <a:buChar char="•"/>
            </a:pPr>
            <a:r>
              <a:rPr lang="en-US" u="sng">
                <a:solidFill>
                  <a:schemeClr val="hlink"/>
                </a:solidFill>
                <a:hlinkClick r:id="rId4"/>
              </a:rPr>
              <a:t>Bipartisan Safer Communities Act Stronger Connections Grant Program Frequently Asked Questions</a:t>
            </a:r>
            <a:endParaRPr sz="500"/>
          </a:p>
          <a:p>
            <a:pPr marL="0" lvl="0" indent="0" algn="l" rtl="0">
              <a:spcBef>
                <a:spcPts val="750"/>
              </a:spcBef>
              <a:spcAft>
                <a:spcPts val="0"/>
              </a:spcAft>
              <a:buNone/>
            </a:pPr>
            <a:r>
              <a:rPr lang="en-US"/>
              <a:t>				Allowable Expenditures- pg. 14 - 29</a:t>
            </a:r>
            <a:endParaRPr/>
          </a:p>
          <a:p>
            <a:pPr marL="0" lvl="0" indent="0" algn="l" rtl="0">
              <a:spcBef>
                <a:spcPts val="750"/>
              </a:spcBef>
              <a:spcAft>
                <a:spcPts val="0"/>
              </a:spcAft>
              <a:buNone/>
            </a:pPr>
            <a:r>
              <a:rPr lang="en-US"/>
              <a:t>				Prohibited Use of Funds - pg. 30</a:t>
            </a:r>
            <a:endParaRPr/>
          </a:p>
          <a:p>
            <a:pPr marL="0" lvl="0" indent="0" algn="l" rtl="0">
              <a:spcBef>
                <a:spcPts val="750"/>
              </a:spcBef>
              <a:spcAft>
                <a:spcPts val="0"/>
              </a:spcAft>
              <a:buNone/>
            </a:pPr>
            <a:r>
              <a:rPr lang="en-US"/>
              <a:t>				Equitable Services - pg. 31-32</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5"/>
          <p:cNvSpPr txBox="1">
            <a:spLocks noGrp="1"/>
          </p:cNvSpPr>
          <p:nvPr>
            <p:ph type="title"/>
          </p:nvPr>
        </p:nvSpPr>
        <p:spPr>
          <a:xfrm>
            <a:off x="795128" y="1"/>
            <a:ext cx="10813800" cy="1166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Unallowables- Reminders</a:t>
            </a:r>
            <a:endParaRPr/>
          </a:p>
        </p:txBody>
      </p:sp>
      <p:sp>
        <p:nvSpPr>
          <p:cNvPr id="77" name="Google Shape;77;p15"/>
          <p:cNvSpPr txBox="1">
            <a:spLocks noGrp="1"/>
          </p:cNvSpPr>
          <p:nvPr>
            <p:ph type="body" idx="1"/>
          </p:nvPr>
        </p:nvSpPr>
        <p:spPr>
          <a:xfrm>
            <a:off x="795128" y="1460499"/>
            <a:ext cx="10813800" cy="4351200"/>
          </a:xfrm>
          <a:prstGeom prst="rect">
            <a:avLst/>
          </a:prstGeom>
        </p:spPr>
        <p:txBody>
          <a:bodyPr spcFirstLastPara="1" wrap="square" lIns="91425" tIns="45700" rIns="91425" bIns="45700" anchor="t" anchorCtr="0">
            <a:normAutofit lnSpcReduction="20000"/>
          </a:bodyPr>
          <a:lstStyle/>
          <a:p>
            <a:pPr marL="0" lvl="0" indent="0" algn="l" rtl="0">
              <a:spcBef>
                <a:spcPts val="750"/>
              </a:spcBef>
              <a:spcAft>
                <a:spcPts val="0"/>
              </a:spcAft>
              <a:buClr>
                <a:schemeClr val="dk1"/>
              </a:buClr>
              <a:buSzPts val="1100"/>
              <a:buFont typeface="Arial"/>
              <a:buNone/>
            </a:pPr>
            <a:endParaRPr/>
          </a:p>
          <a:p>
            <a:pPr marL="457200" lvl="0" indent="-342900" algn="l" rtl="0">
              <a:spcBef>
                <a:spcPts val="750"/>
              </a:spcBef>
              <a:spcAft>
                <a:spcPts val="0"/>
              </a:spcAft>
              <a:buSzPts val="1800"/>
              <a:buChar char="•"/>
            </a:pPr>
            <a:r>
              <a:rPr lang="en-US"/>
              <a:t>An LEA that receives a Stronger Connections award may not transfer funds out of that award to another authorized program.</a:t>
            </a:r>
            <a:endParaRPr/>
          </a:p>
          <a:p>
            <a:pPr marL="0" lvl="0" indent="0" algn="l" rtl="0">
              <a:spcBef>
                <a:spcPts val="750"/>
              </a:spcBef>
              <a:spcAft>
                <a:spcPts val="0"/>
              </a:spcAft>
              <a:buNone/>
            </a:pPr>
            <a:endParaRPr/>
          </a:p>
          <a:p>
            <a:pPr marL="457200" lvl="0" indent="-342900" algn="l" rtl="0">
              <a:spcBef>
                <a:spcPts val="750"/>
              </a:spcBef>
              <a:spcAft>
                <a:spcPts val="0"/>
              </a:spcAft>
              <a:buSzPts val="1800"/>
              <a:buChar char="•"/>
            </a:pPr>
            <a:r>
              <a:rPr lang="en-US"/>
              <a:t>An LEA cannot use funds for school construction, renovation, or repair of any school facility, except as authorized under this chapter; ESEA 8526</a:t>
            </a:r>
            <a:endParaRPr/>
          </a:p>
          <a:p>
            <a:pPr marL="0" lvl="0" indent="0" algn="l" rtl="0">
              <a:spcBef>
                <a:spcPts val="750"/>
              </a:spcBef>
              <a:spcAft>
                <a:spcPts val="0"/>
              </a:spcAft>
              <a:buNone/>
            </a:pPr>
            <a:endParaRPr/>
          </a:p>
          <a:p>
            <a:pPr marL="457200" lvl="0" indent="-342900" algn="l" rtl="0">
              <a:spcBef>
                <a:spcPts val="750"/>
              </a:spcBef>
              <a:spcAft>
                <a:spcPts val="0"/>
              </a:spcAft>
              <a:buSzPts val="1800"/>
              <a:buChar char="•"/>
            </a:pPr>
            <a:r>
              <a:rPr lang="en-US"/>
              <a:t>Funds cannot be used for the provision to any person of a dangerous weapon, as defined in section 930(g)(2) of title 18, or training in the use of a dangerous weapon. (Funds may not be used to purchase a firearm or to train teachers to use a firearm) ESEA section 8526</a:t>
            </a:r>
            <a:endParaRPr/>
          </a:p>
          <a:p>
            <a:pPr marL="457200" lvl="0" indent="0" algn="l" rtl="0">
              <a:spcBef>
                <a:spcPts val="750"/>
              </a:spcBef>
              <a:spcAft>
                <a:spcPts val="0"/>
              </a:spcAft>
              <a:buNone/>
            </a:pPr>
            <a:endParaRPr/>
          </a:p>
          <a:p>
            <a:pPr marL="457200" lvl="0" indent="-342900" algn="l" rtl="0">
              <a:spcBef>
                <a:spcPts val="750"/>
              </a:spcBef>
              <a:spcAft>
                <a:spcPts val="0"/>
              </a:spcAft>
              <a:buSzPts val="1800"/>
              <a:buChar char="•"/>
            </a:pPr>
            <a:r>
              <a:rPr lang="en-US"/>
              <a:t>SEC. 4110. [20 U.S.C. 7120] SUPPLEMENT, NOT SUPPLANT. Funds made available under this subpart shall be used to supplement, and not supplant, non-Federal funds that would otherwise be used for activities authorized under this subpart.</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6"/>
          <p:cNvSpPr txBox="1">
            <a:spLocks noGrp="1"/>
          </p:cNvSpPr>
          <p:nvPr>
            <p:ph type="title"/>
          </p:nvPr>
        </p:nvSpPr>
        <p:spPr>
          <a:xfrm>
            <a:off x="795128" y="1"/>
            <a:ext cx="10813800" cy="1166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Nonpublic Equitable Services &amp; Consultation</a:t>
            </a:r>
            <a:endParaRPr/>
          </a:p>
        </p:txBody>
      </p:sp>
      <p:sp>
        <p:nvSpPr>
          <p:cNvPr id="83" name="Google Shape;83;p16"/>
          <p:cNvSpPr txBox="1">
            <a:spLocks noGrp="1"/>
          </p:cNvSpPr>
          <p:nvPr>
            <p:ph type="body" idx="1"/>
          </p:nvPr>
        </p:nvSpPr>
        <p:spPr>
          <a:xfrm>
            <a:off x="795125" y="1325150"/>
            <a:ext cx="10813800" cy="4973100"/>
          </a:xfrm>
          <a:prstGeom prst="rect">
            <a:avLst/>
          </a:prstGeom>
        </p:spPr>
        <p:txBody>
          <a:bodyPr spcFirstLastPara="1" wrap="square" lIns="91425" tIns="45700" rIns="91425" bIns="45700" anchor="t" anchorCtr="0">
            <a:normAutofit fontScale="92500" lnSpcReduction="10000"/>
          </a:bodyPr>
          <a:lstStyle/>
          <a:p>
            <a:pPr marL="0" lvl="0" indent="0" algn="l" rtl="0">
              <a:spcBef>
                <a:spcPts val="750"/>
              </a:spcBef>
              <a:spcAft>
                <a:spcPts val="0"/>
              </a:spcAft>
              <a:buNone/>
            </a:pPr>
            <a:endParaRPr/>
          </a:p>
          <a:p>
            <a:pPr marL="0" lvl="0" indent="0" algn="l" rtl="0">
              <a:spcBef>
                <a:spcPts val="750"/>
              </a:spcBef>
              <a:spcAft>
                <a:spcPts val="0"/>
              </a:spcAft>
              <a:buNone/>
            </a:pPr>
            <a:r>
              <a:rPr lang="en-US"/>
              <a:t>Each eligible LEA receiving a Stronger Connections subgrant </a:t>
            </a:r>
            <a:r>
              <a:rPr lang="en-US" b="1" i="1"/>
              <a:t>must</a:t>
            </a:r>
            <a:r>
              <a:rPr lang="en-US"/>
              <a:t>, after timely and meaningful consultation with appropriate private school officials:</a:t>
            </a:r>
            <a:endParaRPr/>
          </a:p>
          <a:p>
            <a:pPr marL="0" lvl="0" indent="0" algn="l" rtl="0">
              <a:spcBef>
                <a:spcPts val="750"/>
              </a:spcBef>
              <a:spcAft>
                <a:spcPts val="0"/>
              </a:spcAft>
              <a:buNone/>
            </a:pPr>
            <a:endParaRPr/>
          </a:p>
          <a:p>
            <a:pPr marL="0" lvl="0" indent="0" algn="l" rtl="0">
              <a:spcBef>
                <a:spcPts val="750"/>
              </a:spcBef>
              <a:spcAft>
                <a:spcPts val="0"/>
              </a:spcAft>
              <a:buNone/>
            </a:pPr>
            <a:r>
              <a:rPr lang="en-US" b="1"/>
              <a:t>PROVIDE NOTICE OF ALLOCATION</a:t>
            </a:r>
            <a:endParaRPr b="1"/>
          </a:p>
          <a:p>
            <a:pPr marL="457200" lvl="0" indent="-404812" algn="l" rtl="0">
              <a:spcBef>
                <a:spcPts val="750"/>
              </a:spcBef>
              <a:spcAft>
                <a:spcPts val="0"/>
              </a:spcAft>
              <a:buSzPct val="142857"/>
              <a:buChar char="•"/>
            </a:pPr>
            <a:r>
              <a:rPr lang="en-US"/>
              <a:t>An SEA must provide notice in a timely manner to appropriate private school officials in the State of the allocation of funds for educational services and other benefits for each covered ESEA program that an LEA has determined are available for eligible private school children or educators (ESEA section 8501(a)(4)(C); 34 C.F.R. § 299.7(a)(4)).</a:t>
            </a:r>
            <a:endParaRPr/>
          </a:p>
          <a:p>
            <a:pPr marL="457200" lvl="0" indent="-404812" algn="l" rtl="0">
              <a:spcBef>
                <a:spcPts val="0"/>
              </a:spcBef>
              <a:spcAft>
                <a:spcPts val="0"/>
              </a:spcAft>
              <a:buSzPct val="142857"/>
              <a:buChar char="•"/>
            </a:pPr>
            <a:r>
              <a:rPr lang="en-US"/>
              <a:t>Ensure that its expenditures for equitable services for eligible private school children and educators under covered ESEA programs are equal on a per-pupil basis to the expenditures for participating public school children and educators, taking into account the number and educational needs of the eligible private school children and educators. (ESEA section 8501(a)(4); 34 C.F.R. § 299.7(a)).</a:t>
            </a:r>
            <a:endParaRPr/>
          </a:p>
          <a:p>
            <a:pPr marL="0" lvl="0" indent="0" algn="l" rtl="0">
              <a:spcBef>
                <a:spcPts val="750"/>
              </a:spcBef>
              <a:spcAft>
                <a:spcPts val="0"/>
              </a:spcAft>
              <a:buNone/>
            </a:pPr>
            <a:endParaRPr/>
          </a:p>
          <a:p>
            <a:pPr marL="0" lvl="0" indent="0" algn="l" rtl="0">
              <a:spcBef>
                <a:spcPts val="750"/>
              </a:spcBef>
              <a:spcAft>
                <a:spcPts val="0"/>
              </a:spcAft>
              <a:buNone/>
            </a:pPr>
            <a:r>
              <a:rPr lang="en-US" b="1" u="sng"/>
              <a:t>Note</a:t>
            </a:r>
            <a:r>
              <a:rPr lang="en-US"/>
              <a:t>: </a:t>
            </a:r>
            <a:r>
              <a:rPr lang="en-US" sz="1900"/>
              <a:t>After timely and meaningful consultation, the LEA makes the final decisions with respect to the services it will provide to eligible private school students and educators (34 C.F.R. § 299.7(b)(3)).</a:t>
            </a:r>
            <a:endParaRPr sz="1900"/>
          </a:p>
        </p:txBody>
      </p:sp>
    </p:spTree>
  </p:cSld>
  <p:clrMapOvr>
    <a:masterClrMapping/>
  </p:clrMapOvr>
</p:sld>
</file>

<file path=ppt/theme/theme1.xml><?xml version="1.0" encoding="utf-8"?>
<a:theme xmlns:a="http://schemas.openxmlformats.org/drawingml/2006/main" name="Theme1">
  <a:themeElements>
    <a:clrScheme name="Iowa Department of Education">
      <a:dk1>
        <a:srgbClr val="000000"/>
      </a:dk1>
      <a:lt1>
        <a:srgbClr val="FFFFFF"/>
      </a:lt1>
      <a:dk2>
        <a:srgbClr val="002152"/>
      </a:dk2>
      <a:lt2>
        <a:srgbClr val="E6E6E6"/>
      </a:lt2>
      <a:accent1>
        <a:srgbClr val="005CA3"/>
      </a:accent1>
      <a:accent2>
        <a:srgbClr val="FDE263"/>
      </a:accent2>
      <a:accent3>
        <a:srgbClr val="96BCDE"/>
      </a:accent3>
      <a:accent4>
        <a:srgbClr val="A5A5A5"/>
      </a:accent4>
      <a:accent5>
        <a:srgbClr val="DC6400"/>
      </a:accent5>
      <a:accent6>
        <a:srgbClr val="FFC200"/>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1188</Words>
  <Application>Microsoft Office PowerPoint</Application>
  <PresentationFormat>Widescreen</PresentationFormat>
  <Paragraphs>200</Paragraphs>
  <Slides>16</Slides>
  <Notes>16</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16</vt:i4>
      </vt:variant>
    </vt:vector>
  </HeadingPairs>
  <TitlesOfParts>
    <vt:vector size="18" baseType="lpstr">
      <vt:lpstr>Arial</vt:lpstr>
      <vt:lpstr>Theme1</vt:lpstr>
      <vt:lpstr>Stronger Connections Grant</vt:lpstr>
      <vt:lpstr>Stronger Connections Grant  Webinar Recording- June 8, 2023 </vt:lpstr>
      <vt:lpstr>Agenda</vt:lpstr>
      <vt:lpstr>Stronger Connections Grant Recipients</vt:lpstr>
      <vt:lpstr>Grant Purpose</vt:lpstr>
      <vt:lpstr>First Step - Do Immediately</vt:lpstr>
      <vt:lpstr>Allowables/Adjustables</vt:lpstr>
      <vt:lpstr>Unallowables- Reminders</vt:lpstr>
      <vt:lpstr>Nonpublic Equitable Services &amp; Consultation</vt:lpstr>
      <vt:lpstr>Next Steps</vt:lpstr>
      <vt:lpstr>Appropriations/Allocations- Live in IowaGrants</vt:lpstr>
      <vt:lpstr>Quarterly Claims- Reimbursement Form Process</vt:lpstr>
      <vt:lpstr>Quarterly Claims- Reimbursement Form Process</vt:lpstr>
      <vt:lpstr>Annual Status Reports</vt:lpstr>
      <vt:lpstr>Future Technical Assistance/Training</vt:lpstr>
      <vt:lpstr>Survey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Stronger Connections Grant</dc:title>
  <dc:creator>Andersen, Veronica [IDOE]</dc:creator>
  <cp:lastModifiedBy>Albers, Lisa [IDOE]</cp:lastModifiedBy>
  <cp:revision>4</cp:revision>
  <dcterms:modified xsi:type="dcterms:W3CDTF">2023-06-14T19:15:29Z</dcterms:modified>
</cp:coreProperties>
</file>