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Inter" panose="020B0604020202020204" charset="0"/>
      <p:regular r:id="rId46"/>
      <p:bold r:id="rId47"/>
    </p:embeddedFont>
    <p:embeddedFont>
      <p:font typeface="Lora" panose="020B0604020202020204" charset="0"/>
      <p:regular r:id="rId48"/>
      <p:bold r:id="rId49"/>
      <p:italic r:id="rId50"/>
      <p:boldItalic r:id="rId51"/>
    </p:embeddedFont>
    <p:embeddedFont>
      <p:font typeface="Lora Medium" panose="020B0604020202020204" charset="0"/>
      <p:regular r:id="rId52"/>
      <p:bold r:id="rId53"/>
      <p:italic r:id="rId54"/>
      <p:boldItalic r:id="rId55"/>
    </p:embeddedFont>
    <p:embeddedFont>
      <p:font typeface="Lora SemiBold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4EEEC7-7F05-4972-AAE7-DB476786FF5B}">
  <a:tblStyle styleId="{AD4EEEC7-7F05-4972-AAE7-DB476786FF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3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6fc6321e7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6fc6321e7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16d92547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416d9254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16d92547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16d92547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30b168a9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30b168a9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16d92547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16d92547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30b168a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30b168a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16d92547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416d92547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16d92547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16d92547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16d925477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416d92547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373b194a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4373b194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ecb4690c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ecb4690c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30b168a9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230b168a9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16d92547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16d92547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30b168a9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30b168a9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16d92547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16d92547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16d92547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416d92547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16d92547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416d92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30b168a9e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230b168a9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373b194a1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4373b194a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30b168a9e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230b168a9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24eea3bb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24eea3b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4eea3bbf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24eea3bbf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4379a0fb5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1f4379a0fb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4eea3bbf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24eea3bb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24eea3bb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24eea3bb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373b194a1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4373b194a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4eea3bbf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24eea3bb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24c8369d3a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24c8369d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4c8369d3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24c8369d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16d92547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416d92547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10dcdbd00c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10dcdbd00c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230b168a9e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230b168a9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4e2662a22_6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44e2662a22_6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4379a0fb5_1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1f4379a0fb5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42e26175a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f42e26175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30b168a9e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230b168a9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16d9254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416d9254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30b168a9e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230b168a9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29df44fe9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429df44fe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r="1841" b="7352"/>
          <a:stretch/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382979" y="2360221"/>
            <a:ext cx="3054900" cy="872700"/>
          </a:xfrm>
          <a:prstGeom prst="rect">
            <a:avLst/>
          </a:prstGeom>
          <a:solidFill>
            <a:srgbClr val="144C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865" y="1232226"/>
            <a:ext cx="2925041" cy="184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1">
  <p:cSld name="PICTURE_WITH_CAPTION_TEX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>
            <a:spLocks noGrp="1"/>
          </p:cNvSpPr>
          <p:nvPr>
            <p:ph type="pic" idx="2"/>
          </p:nvPr>
        </p:nvSpPr>
        <p:spPr>
          <a:xfrm>
            <a:off x="4475650" y="0"/>
            <a:ext cx="4668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7822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 rot="5400000">
            <a:off x="307746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1EA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None/>
              <a:defRPr sz="18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6581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7028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7078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762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9635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7822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68500" y="806575"/>
            <a:ext cx="4163776" cy="3354800"/>
          </a:xfrm>
          <a:prstGeom prst="rect">
            <a:avLst/>
          </a:prstGeom>
          <a:noFill/>
          <a:ln>
            <a:noFill/>
          </a:ln>
          <a:effectLst>
            <a:outerShdw blurRad="57150" dist="47625" algn="bl" rotWithShape="0">
              <a:srgbClr val="000000">
                <a:alpha val="50000"/>
              </a:srgbClr>
            </a:outerShdw>
          </a:effectLst>
        </p:spPr>
      </p:pic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pic" idx="2"/>
          </p:nvPr>
        </p:nvSpPr>
        <p:spPr>
          <a:xfrm>
            <a:off x="4830375" y="967925"/>
            <a:ext cx="3840000" cy="2326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822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525900" cy="5143500"/>
          </a:xfrm>
          <a:prstGeom prst="rect">
            <a:avLst/>
          </a:prstGeom>
          <a:solidFill>
            <a:srgbClr val="144C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ora"/>
              <a:buNone/>
              <a:defRPr sz="33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6581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Char char="•"/>
              <a:defRPr sz="21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18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sz="15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r="81473"/>
          <a:stretch/>
        </p:blipFill>
        <p:spPr>
          <a:xfrm>
            <a:off x="108716" y="189201"/>
            <a:ext cx="308344" cy="1885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educateiowa.gov/pk-12/students-first-education-savings-accounts&amp;sa=D&amp;source=editors&amp;ust=1685023383305728&amp;usg=AOvVaw33jdgpOTDE3JExJsReesX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pk-12/students-first-education-savings-account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pk-12/students-first-education-savings-accoun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pk-12/students-first-education-savings-account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sfirst@iowa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ucateiowa.gov/pk-12/students-first-education-savings-account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2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-68575" y="3231450"/>
            <a:ext cx="4144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Iowa’s Students First Act</a:t>
            </a:r>
            <a:endParaRPr sz="15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Cuentas de ahorro para Educación</a:t>
            </a:r>
            <a:endParaRPr sz="15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Capacitación para padres/guardianes</a:t>
            </a:r>
            <a:endParaRPr sz="15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Introducción a la Solicitud de Padres/Guardianes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37125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Pantalla de Inicio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782252" y="1634150"/>
            <a:ext cx="34908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62500" lnSpcReduction="10000"/>
          </a:bodyPr>
          <a:lstStyle/>
          <a:p>
            <a:pPr marL="457200" lvl="0" indent="-29210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Mensaje debajo de los cuadros de texto: “Al registrarme, entiendo que Odyssey necesita recopilar y compartir información sobre cada niño para el cual busco un ESA y para cada reclamo que hago contra el ESA de ese niño. Doy mi consentimiento para que Odyssey recopile y comparta la información necesaria para implementar la participación de mi hijo en el programa ESA, incluso con el Departamento de Educación de Iowa y con las escuelas no públicas acreditadas y los proveedores que atienden a mi hijo. Entiendo que mi hijo no podrá participar en el programa Students First Act ESA si me niego a otorgar mi consentimiento a Odyssey para recopilar y compartir la información necesaria”.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7" name="Google Shape;16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274" y="606575"/>
            <a:ext cx="2527726" cy="43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37125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padre/guardián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782252" y="1634150"/>
            <a:ext cx="34908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Información de padres/guardianes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Nombre legal de pariente/guardián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Correo electrónico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Número de teléfono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Idioma preferido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Datos del Domicilio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Dirección del domicilio actual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 su declaración de impuestos del estado de Iowa de 2022 incluye una dirección diferente, marque la caja e ingrese esa dirección.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Información del hogar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Agregar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Función de Actualizar y Guardar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5" name="Google Shape;17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35" t="2735" r="10567" b="6380"/>
          <a:stretch/>
        </p:blipFill>
        <p:spPr>
          <a:xfrm>
            <a:off x="5120425" y="453625"/>
            <a:ext cx="2344950" cy="43977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782241" y="114500"/>
            <a:ext cx="29493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Estudiante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782250" y="1350750"/>
            <a:ext cx="4063800" cy="314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Nombre Legal de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Fecha de Nacimiento de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Dirección del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Información escolar para el año escolar 2022-2023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¿Este estudiante asistió a una escuela no pública acreditada de Iowa durante el año escolar 2022-2023 en cualquier grado entre kinder y grado 12? </a:t>
            </a:r>
            <a:r>
              <a:rPr lang="en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Si el estudiante es elegible para matricularse en kindergarten para el año escolar 2023-2024, seleccione "no”.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83" name="Google Shape;18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473" t="7018" r="9449" b="8720"/>
          <a:stretch/>
        </p:blipFill>
        <p:spPr>
          <a:xfrm>
            <a:off x="4938325" y="878175"/>
            <a:ext cx="3598152" cy="3715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782241" y="114500"/>
            <a:ext cx="29493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Elegibilidad del programa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782250" y="1765225"/>
            <a:ext cx="3293100" cy="314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07340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Tipo de identificación del padre/guardián y número de identificación del padre/guardián</a:t>
            </a:r>
            <a:endParaRPr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Tipo de identificación de padre/cónyuge y número de identificación de padre/cónyuge</a:t>
            </a:r>
            <a:endParaRPr b="1"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Esta información se utilizará para verificar la residencia en Iowa y, en algunos casos, verificar los ingresos con el Departamento de Ingresos de Iowa.</a:t>
            </a:r>
            <a:endParaRPr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 no declaró los impuestos del 2022 de Iowa, por favor marque la casilla.</a:t>
            </a:r>
            <a:endParaRPr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91" name="Google Shape;19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544" t="4490" r="8595" b="53300"/>
          <a:stretch/>
        </p:blipFill>
        <p:spPr>
          <a:xfrm>
            <a:off x="4572000" y="1479175"/>
            <a:ext cx="3847499" cy="26642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782251" y="114500"/>
            <a:ext cx="32139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Consentimiento y Aprobaciones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782250" y="1765225"/>
            <a:ext cx="3708600" cy="314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Comprobación de tutela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Lanzamiento de la plataforma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Consentimiento para la comunicación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Correo electrónico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Número teléfonico </a:t>
            </a:r>
            <a:endParaRPr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99" name="Google Shape;19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186" t="43089" r="8361" b="4317"/>
          <a:stretch/>
        </p:blipFill>
        <p:spPr>
          <a:xfrm>
            <a:off x="4572000" y="999300"/>
            <a:ext cx="3897977" cy="35060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34305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Reconocimientos de Padres/Guardianes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782251" y="1634150"/>
            <a:ext cx="32058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Revise cada declaración y marque la casilla para afirmar su entendimiento y acuerdo.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Firme electrónicamente.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Haga clic en "Enviar solicitud" cuando haya terminado.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07" name="Google Shape;20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816" t="7495" r="8009" b="5547"/>
          <a:stretch/>
        </p:blipFill>
        <p:spPr>
          <a:xfrm>
            <a:off x="4643750" y="607375"/>
            <a:ext cx="3513576" cy="4207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765800" y="121448"/>
            <a:ext cx="78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Estado de la Solicitud: Final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761675" y="708025"/>
            <a:ext cx="52971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Enviada</a:t>
            </a:r>
            <a:endParaRPr sz="1500" b="1" i="1"/>
          </a:p>
          <a:p>
            <a:pPr marL="3429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La solicitud ha sido enviada.</a:t>
            </a:r>
            <a:endParaRPr sz="11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Aprobada</a:t>
            </a:r>
            <a:endParaRPr sz="1500" b="1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Arial"/>
                <a:ea typeface="Arial"/>
                <a:cs typeface="Arial"/>
                <a:sym typeface="Arial"/>
              </a:rPr>
              <a:t>Escenario 1: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El estudiante asistió a la escuela </a:t>
            </a:r>
            <a:r>
              <a:rPr lang="en" sz="1100" u="sng"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en 2022-2023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 residencia fue verificada con la declaración de impuestos del estado de Iowa de 2022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Arial"/>
                <a:ea typeface="Arial"/>
                <a:cs typeface="Arial"/>
                <a:sym typeface="Arial"/>
              </a:rPr>
              <a:t>Escenario 2: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El estudiante asistió a una escuela </a:t>
            </a:r>
            <a:r>
              <a:rPr lang="en" sz="1100" u="sng">
                <a:latin typeface="Arial"/>
                <a:ea typeface="Arial"/>
                <a:cs typeface="Arial"/>
                <a:sym typeface="Arial"/>
              </a:rPr>
              <a:t>no pública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acreditada de Iowa en 2022-2023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 residencia y la elegibilidad de ingresos fue verificada con la declaración de impuestos del estado de Iowa de 2022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300" b="1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Inelegible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Arial"/>
                <a:ea typeface="Arial"/>
                <a:cs typeface="Arial"/>
                <a:sym typeface="Arial"/>
              </a:rPr>
              <a:t>Escenario 1: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El estudiante asistió a una escuela </a:t>
            </a:r>
            <a:r>
              <a:rPr lang="en" sz="1100" u="sng">
                <a:latin typeface="Arial"/>
                <a:ea typeface="Arial"/>
                <a:cs typeface="Arial"/>
                <a:sym typeface="Arial"/>
              </a:rPr>
              <a:t>no pública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acreditada de Iowa en 2022-2023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 residencia fue verificada con la declaración de impuestos del estado de Iowa de 2022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 declaración de impuestos del estado de Iowa de 2022 no verificó la elegibilidad de ingresos</a:t>
            </a:r>
            <a:endParaRPr sz="1550"/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840150" y="1268050"/>
            <a:ext cx="24801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 mayoría de las solicitudes se aprobarán a través del proceso de aprobación automática.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Este proceso hará que las aprobaciones sean simples, directas y fáciles para los padres.</a:t>
            </a:r>
            <a:endParaRPr sz="16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Estado de la Solicitud: En Proceso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647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Este estado se aplicará a muy pocos escenarios donde se puede requerir documentación adicional y revisión manual.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 b="1" i="1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 b="1" i="1"/>
              <a:t>Documentación Adicional Requerida</a:t>
            </a:r>
            <a:endParaRPr sz="1600" b="1" i="1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Los padres podrán subir la documentación aprobada en el portal Odyssey.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Escenario 1: Declaración de impuestos del estado de Iowa de 2022 no presentada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No se pueden verificar los ingresos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No se puede verificar la residencia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 i="1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 b="1" i="1"/>
              <a:t>En Revisión Manual</a:t>
            </a:r>
            <a:endParaRPr sz="1600" b="1" i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La aplicación no se pudo verificar automáticamente.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Se revisará la documentación de verificación.</a:t>
            </a:r>
            <a:endParaRPr sz="1650"/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25" y="925350"/>
            <a:ext cx="4920550" cy="4014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594950" y="113925"/>
            <a:ext cx="8444400" cy="577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Estado de la Aplicación: Tiempo de Duración </a:t>
            </a:r>
            <a:endParaRPr sz="3000"/>
          </a:p>
        </p:txBody>
      </p:sp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782241" y="1354150"/>
            <a:ext cx="29493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 solicitud se actualiza con respuestas dentro de los 30 minutos posteriores al envío.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 verificación de ingresos solo se realizará para hogares con estudiantes que asistieron a una escuela no pública acreditada de Iowa en 2022-2023.</a:t>
            </a: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31" name="Google Shape;23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2325" y="2295000"/>
            <a:ext cx="10128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7050" y="2944625"/>
            <a:ext cx="10128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Preguntas Durante la Capacitación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7250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 tiene preguntas durante la capacitación, introdúzcalas en la función de seminario web de Zoom llamado preguntas y respuestas.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Preguntas frecuentes (FAQs) están disponibles en la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p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ágina web</a:t>
            </a:r>
            <a:r>
              <a:rPr lang="en" sz="1500"/>
              <a:t> del Departamento de Educación de Iowa para el Students First Act.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Las preguntas enviadas durante el seminario web se abordarán en las preguntas frecuentes actualizadas o a través del correo electrónico utilizado para registrarse para el seminario. 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7887300" cy="577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Estado de la Solicitud: Aprobado</a:t>
            </a:r>
            <a:endParaRPr sz="3300"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833175" y="1278750"/>
            <a:ext cx="3487800" cy="37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La solicitud de matrícula en una escuela no pública acreditada de Iowa es un proceso independiente de la solicitud de una ESA a través de la plataforma Odyssey. La matrícula en escuelas no públicas no está relacionada con la solicitud de Students First Act ESA y es estrictamente entre la familia y la escuela.</a:t>
            </a:r>
            <a:endParaRPr/>
          </a:p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Cuando se haya aprobado la elegibilidad de un estudiante para el ESA, los botones de estado se actualizarán a "Aprobado".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Próximo paso del padre/guardián: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Disponible el 15 de julio:</a:t>
            </a:r>
            <a:r>
              <a:rPr lang="en" sz="1200"/>
              <a:t> el padre/guardián selecciona la escuela a la que planea asistir cada estudiante para el año escolar 2023-2024.</a:t>
            </a:r>
            <a:endParaRPr sz="1200"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40" name="Google Shape;240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700" y="1078625"/>
            <a:ext cx="3594687" cy="39179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Información escolar 2023-2024</a:t>
            </a: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866675" y="1945600"/>
            <a:ext cx="2899500" cy="254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La solicitud de matrícula en una escuela no pública acreditada de Iowa es un proceso independiente de la solicitud de una ESA a través de la plataforma Odyssey.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 La matrícula en escuelas no públicas no está relacionada con la solicitud de Students First Act ESA y es estrictamente entre la familia y la escuela.</a:t>
            </a:r>
            <a:endParaRPr sz="14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Para cada estudiante:</a:t>
            </a:r>
            <a:endParaRPr sz="1400"/>
          </a:p>
          <a:p>
            <a:pPr marL="457200" lvl="0" indent="-304165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Seleccione la escuela.</a:t>
            </a:r>
            <a:endParaRPr sz="1400"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Seleccionar grado.</a:t>
            </a:r>
            <a:endParaRPr sz="1400"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Haga clic en "Completar" para terminar.</a:t>
            </a:r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48" name="Google Shape;24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700" y="699775"/>
            <a:ext cx="4610724" cy="3743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57379"/>
          <a:stretch/>
        </p:blipFill>
        <p:spPr>
          <a:xfrm>
            <a:off x="4055850" y="1359288"/>
            <a:ext cx="4724344" cy="33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782250" y="241875"/>
            <a:ext cx="8103900" cy="516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Estado de la Solicitud: Revisión Manual</a:t>
            </a:r>
            <a:endParaRPr sz="3300"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782250" y="1634150"/>
            <a:ext cx="32736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Si el proceso automatizado no puede confirmar la elegibilidad, Odyssey solicitará al padre/guardián que suba documentos adicionales.</a:t>
            </a: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57" name="Google Shape;257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5000" y="2906025"/>
            <a:ext cx="10128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5000" y="3518625"/>
            <a:ext cx="10128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362"/>
          <a:stretch/>
        </p:blipFill>
        <p:spPr>
          <a:xfrm>
            <a:off x="4635125" y="761500"/>
            <a:ext cx="4227076" cy="43064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782250" y="108650"/>
            <a:ext cx="8361900" cy="58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Estado de la Solicitud: Revisión Manual</a:t>
            </a:r>
            <a:endParaRPr sz="3300"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782250" y="1142400"/>
            <a:ext cx="30951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Una vez suban los documentos, el equipo de Odyssey los revisará manualmente.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Si se requiere documentación adicional, Odyssey se comunicará con el padre/guardián.</a:t>
            </a:r>
            <a:endParaRPr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67" name="Google Shape;267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2725" y="2715650"/>
            <a:ext cx="10128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2725" y="2149900"/>
            <a:ext cx="10128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Cómo Odyssey verifica la elegibilidad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Cómo Odyssey Verifica la Elegibilidad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896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Conexión con el Sistema del Departamento de Ingresos de Iowa</a:t>
            </a:r>
            <a:endParaRPr sz="1500" b="1" i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Odyssey trabaja con el Departamento de Ingresos de Iowa para determinar automáticamente la residencia en Iowa y, en algunos casos, la elegibilidad de ingresos, a través de la declaración de impuestos del estado de Iowa de 2022 de cada solicitante.</a:t>
            </a:r>
            <a:endParaRPr sz="1200"/>
          </a:p>
          <a:p>
            <a:pPr marL="914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lang="en" sz="1200" b="1"/>
              <a:t>Esto verificará a la mayoría de los solicitantes.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500" b="1" i="1"/>
              <a:t>Si se necesita verificación adicional</a:t>
            </a:r>
            <a:endParaRPr sz="15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Si la verificación automática falla, el sistema de Odyssey solicitará a un padre/guardián que suba documentos de verificación adicionales para mostrar la elegibilidad de ingresos y/o residencia en Iowa.</a:t>
            </a:r>
            <a:endParaRPr sz="1550"/>
          </a:p>
        </p:txBody>
      </p:sp>
      <p:sp>
        <p:nvSpPr>
          <p:cNvPr id="281" name="Google Shape;281;p3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628649" y="284050"/>
            <a:ext cx="8377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Cómo Odyssey Verifica la Elegibilidad: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Residencia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628650" y="1278250"/>
            <a:ext cx="85143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Si se necesita una verificación de residencia adicional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200"/>
              <a:t>Si la verificación automática de residencia no tiene éxito, el sistema de Odyssey solicitará al padre/guardián que suba documentos de verificación adicionales.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Ejemplos de Documentación de Verificación de Residencia</a:t>
            </a:r>
            <a:endParaRPr sz="1500" b="1" i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Licencia de conducir actual de Iowa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Comprobante de residencia (hipoteca actual, contrato de arrendamiento, factura de servicios públicos) y uno de los siguientes: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Tarjeta de registro de votante de Iowa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Reclamo de crédito por vivienda familiar o exención de impuestos militares en una casa en Iowa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Cuenta corriente o de ahorros activa con una dirección en Iowa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Otros documentos y correspondencia iniciados durante periodos impositivos con una dirección en Iowa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Narración escrita y firmada por el padre/guardián que incluya un reclamo declarado de residencia en Iowa y documentación relacionada que refleje la residencia.</a:t>
            </a:r>
            <a:endParaRPr sz="1200"/>
          </a:p>
        </p:txBody>
      </p:sp>
      <p:sp>
        <p:nvSpPr>
          <p:cNvPr id="288" name="Google Shape;288;p3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765810" y="248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Cómo Odyssey Verifica la Elegibilidad: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Ingreso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765800" y="1319200"/>
            <a:ext cx="82989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Si se necesita verificación de ingresos adicionales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/>
              <a:t> Si la verificación automática de ingresos no tiene éxito, el sistema de Odyssey solicitará al padre/guardián que suba documentos de verificación adicionales.</a:t>
            </a:r>
            <a:endParaRPr sz="11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Ejemplos de documentación de verificación de ingresos</a:t>
            </a:r>
            <a:endParaRPr sz="1500"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 b="1"/>
              <a:t>Residente de Iowa</a:t>
            </a:r>
            <a:endParaRPr sz="1100" b="1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Prueba de inscripción en un programa de Iowa con elegibilidad de ingresos por debajo del umbral de ingresos del ESA.</a:t>
            </a:r>
            <a:endParaRPr sz="1100"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Los programas elegibles incluyen SNAP, asistencia para el cuidado de niños o asistencia en efectivo.</a:t>
            </a:r>
            <a:endParaRPr sz="1100"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La documentación incluye el Aviso de decisión del HHS de Iowa o la imagen de la tarjeta SNAP con el nombre del padre que coincide.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 b="1"/>
              <a:t>Nuevo residente de Iowa</a:t>
            </a:r>
            <a:endParaRPr sz="1100" b="1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Declaración de impuestos de 2022 de otro estado</a:t>
            </a:r>
            <a:endParaRPr sz="11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Recibo de pago más reciente de ambos padres/guardianes y una carta de cada empleador que verifique los ingresos anuales del empleado.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 b="1"/>
              <a:t>Otro</a:t>
            </a:r>
            <a:endParaRPr sz="1100" b="1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Narrativa escrita y firmada por el padre/guardián que incluya una declaración declarada de ingresos netos y tamaño del hogar, y documentación relacionada que demuestre ingresos netos y/o tamaño del hogar.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Asistencia a la Escuela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765800" y="1268050"/>
            <a:ext cx="82374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/>
              <a:t>Las escuelas deben informar a Odyssey sí se presentó una factura para un estudiante que no asistió.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 b="1" i="1"/>
              <a:t>Escenario:</a:t>
            </a:r>
            <a:endParaRPr sz="1300" b="1" i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/>
              <a:t>La matrícula se facturó a Odyssey el 15 de julio, la escuela comenzó el 23 de agosto, pero el estudiante no asistió.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 b="1"/>
              <a:t>Los estudiantes </a:t>
            </a:r>
            <a:r>
              <a:rPr lang="en" sz="1300" b="1" u="sng"/>
              <a:t>NO</a:t>
            </a:r>
            <a:r>
              <a:rPr lang="en" sz="1300" b="1"/>
              <a:t> son elegibles para una ESA si no </a:t>
            </a:r>
            <a:r>
              <a:rPr lang="en" sz="1300" b="1" u="sng"/>
              <a:t>asisten</a:t>
            </a:r>
            <a:r>
              <a:rPr lang="en" sz="1300" b="1"/>
              <a:t> a una escuela no pública acreditada de Iowa.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 b="1"/>
              <a:t>Los fondos de ESA </a:t>
            </a:r>
            <a:r>
              <a:rPr lang="en" sz="1300" b="1" u="sng"/>
              <a:t>deben</a:t>
            </a:r>
            <a:r>
              <a:rPr lang="en" sz="1300" b="1"/>
              <a:t> ser devueltos por la escuela para el semestre en el que el estudiante NO asistió.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★"/>
            </a:pPr>
            <a:r>
              <a:rPr lang="en" sz="1300"/>
              <a:t>La inelegibilidad de ESA no absuelve a las personas de las obligaciones financieras que hayan contraído directamente con una escuela no pública o cualquier otro proveedor.</a:t>
            </a:r>
            <a:endParaRPr sz="1300"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03" name="Google Shape;303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647876" y="1273000"/>
            <a:ext cx="83676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¿Cómo puedo usar mis fondos del ESA?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09" name="Google Shape;309;p4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Agenda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83" name="Google Shape;83;p16"/>
          <p:cNvGraphicFramePr/>
          <p:nvPr>
            <p:extLst>
              <p:ext uri="{D42A27DB-BD31-4B8C-83A1-F6EECF244321}">
                <p14:modId xmlns:p14="http://schemas.microsoft.com/office/powerpoint/2010/main" val="1692580910"/>
              </p:ext>
            </p:extLst>
          </p:nvPr>
        </p:nvGraphicFramePr>
        <p:xfrm>
          <a:off x="952500" y="1188000"/>
          <a:ext cx="7239000" cy="3291600"/>
        </p:xfrm>
        <a:graphic>
          <a:graphicData uri="http://schemas.openxmlformats.org/drawingml/2006/table">
            <a:tbl>
              <a:tblPr firstRow="1">
                <a:noFill/>
                <a:tableStyleId>{AD4EEEC7-7F05-4972-AAE7-DB476786FF5B}</a:tableStyleId>
              </a:tblPr>
              <a:tblGrid>
                <a:gridCol w="567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Temas</a:t>
                      </a:r>
                      <a:endParaRPr sz="15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Lora"/>
                          <a:ea typeface="Lora"/>
                          <a:cs typeface="Lora"/>
                          <a:sym typeface="Lora"/>
                        </a:rPr>
                        <a:t>Duración</a:t>
                      </a:r>
                      <a:endParaRPr sz="15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¿Qué es un ESA?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Criterios de elegibilidad de ESA del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Iowa Students First Act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Cronología de los Padres/Guardianes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Introducción a la Solicitud de Padres/Guardianes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 minutos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Cómo Odyssey verifica la elegibilidad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¿Cómo puedo usar mis fondos del ESA?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 minutos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Equipo de servicio al cliente de Odyssey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 dirty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1006050" y="1422750"/>
            <a:ext cx="71319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Los fondos del ESA deben usarse </a:t>
            </a:r>
            <a:r>
              <a:rPr lang="en" u="sng"/>
              <a:t>primero</a:t>
            </a:r>
            <a:r>
              <a:rPr lang="en"/>
              <a:t> para pagar la matrícula y las cuotas de las escuelas no públicas acreditadas.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5" name="Google Shape;315;p4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16" name="Google Shape;316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Después de Matrícula y Cuotas . . .</a:t>
            </a:r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1"/>
          </p:nvPr>
        </p:nvSpPr>
        <p:spPr>
          <a:xfrm>
            <a:off x="765799" y="1369225"/>
            <a:ext cx="83313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Los fondos restantes del ESA se pueden usar para pagar otros gastos educativos elegibles.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Una lista del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ESA - Costos elegibles y no elegibles</a:t>
            </a:r>
            <a:r>
              <a:rPr lang="en" sz="1500"/>
              <a:t> está disponible en la página web del ESA del Departamento de Educación de Iowa.</a:t>
            </a:r>
            <a:endParaRPr sz="1500"/>
          </a:p>
        </p:txBody>
      </p:sp>
      <p:sp>
        <p:nvSpPr>
          <p:cNvPr id="323" name="Google Shape;323;p4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Gastos Elegibles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921825" y="1309300"/>
            <a:ext cx="7675800" cy="3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Más allá de la matrícula y las cuotas, a continuación se proporcionan ejemplos de gastos elegibles: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Productos de Microsoft Office y Adobe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Laptops, computadoras de escritorio y tabletas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Libros de texto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Tutoría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Materiales del curso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Una lista del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ESA - Costos elegibles y no elegibles</a:t>
            </a:r>
            <a:r>
              <a:rPr lang="en" sz="1500"/>
              <a:t> está disponible en la página web de la ESA del Departamento de Educación de Iowa.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30" name="Google Shape;330;p4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Gastos no elegibles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765800" y="1495325"/>
            <a:ext cx="8185200" cy="3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 continuación se proporcionan ejemplos de gastos no elegibles: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Bolsos personales (p. ej., mochila, maletín para computadora portátil, cartera)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Ropa (p. ej., uniformes, sombreros)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Suministros escolares básicos (p. ej., papel, pegamento, bolígrafos, lápices, artículos de limpieza)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Cuidado de niños (p. ej., cuidado antes y después de la escuela)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Campamentos (p. ej., verano, invierno, vacaciones, atléticos)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Una lista del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 ESA - Gastos elegibles y no elegibles</a:t>
            </a:r>
            <a:r>
              <a:rPr lang="en" sz="1500"/>
              <a:t> está disponible en la página web de ESA del Departamento de Educación de Iowa.</a:t>
            </a:r>
            <a:endParaRPr sz="1500"/>
          </a:p>
        </p:txBody>
      </p:sp>
      <p:sp>
        <p:nvSpPr>
          <p:cNvPr id="337" name="Google Shape;337;p4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38" name="Google Shape;33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¿Cómo gasto mis fondos del ESA?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89600" cy="3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300" b="1" i="1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Las compras con fondos del ESA solo se pueden realizar a través del Mercado de Odyssey.</a:t>
            </a: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Cualquier compra realizada fuera del Mercado de Odyssey no es elegible y </a:t>
            </a:r>
            <a:r>
              <a:rPr lang="en" sz="1500" u="sng"/>
              <a:t>no</a:t>
            </a:r>
            <a:r>
              <a:rPr lang="en" sz="1500"/>
              <a:t> será reembolsada.</a:t>
            </a: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5" name="Google Shape;345;p4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¿Qué es el Mercado de Odyssey?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1" name="Google Shape;351;p48"/>
          <p:cNvSpPr txBox="1">
            <a:spLocks noGrp="1"/>
          </p:cNvSpPr>
          <p:nvPr>
            <p:ph type="body" idx="1"/>
          </p:nvPr>
        </p:nvSpPr>
        <p:spPr>
          <a:xfrm>
            <a:off x="765800" y="1293025"/>
            <a:ext cx="7689600" cy="3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El Mercado de Odyssey es un mercado cerrado con proveedores elegibles, productos y ofertas de servicios aprobados específicamente para el programa ESA del Students First Act de Iowa.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Los ejemplos de proveedores en el Mercado de Odyssey incluyen: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Librerías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Tiendas de Informática/Computadoras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Terapias Educativas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Tutoría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Vendedores Locales y Nacionales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52" name="Google Shape;352;p4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546975" y="1282300"/>
            <a:ext cx="85971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Equipo de Servicio al Cliente de Odyssey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Disponibilidad de Servicio al Cliente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4" name="Google Shape;364;p50"/>
          <p:cNvSpPr txBox="1">
            <a:spLocks noGrp="1"/>
          </p:cNvSpPr>
          <p:nvPr>
            <p:ph type="body" idx="1"/>
          </p:nvPr>
        </p:nvSpPr>
        <p:spPr>
          <a:xfrm>
            <a:off x="765800" y="1174000"/>
            <a:ext cx="8378400" cy="3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i="1"/>
              <a:t>Comuníquese con Odyssey para problemas técnicos.</a:t>
            </a:r>
            <a:endParaRPr sz="1300" b="1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Contamos con un equipo fantástico de servicio al cliente que tiene experiencia trabajando con padres y proveedores para ayudarlos a responder sus preguntas y solucionar cualquier problema.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Nosotros proporcionamos servicio en inglés y español por teléfono, chat y correo electrónico.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El servicio al cliente estará disponible desde el 31 de mayo del 2023.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Lunes- Viernes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7am-9pm CT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Sábado- Domingo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10am-4pm CT</a:t>
            </a:r>
            <a:endParaRPr sz="1300"/>
          </a:p>
        </p:txBody>
      </p:sp>
      <p:sp>
        <p:nvSpPr>
          <p:cNvPr id="365" name="Google Shape;365;p5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66" name="Google Shape;366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Preguntas Después de la Capacitación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2" name="Google Shape;372;p51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7250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 tiene preguntas después del seminario web o necesita ayuda para el proceso, comuníquese con el Departamento de Educación de Iowa durante el horario normal de trabajo en: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studentsfirst@iowa.gov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515-954-5652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Esta presentación de diapositivas está disponible en el sitio web del Departamento de Educación de Iowa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Students First Act ESA</a:t>
            </a:r>
            <a:r>
              <a:rPr lang="en" sz="1500"/>
              <a:t>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373" name="Google Shape;373;p5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2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¡Gracias por su atención!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79" name="Google Shape;379;p5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¿Qué es un ESA?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¿Qué es un ESA?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918200" y="1369225"/>
            <a:ext cx="47628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/>
              <a:t>ESA</a:t>
            </a:r>
            <a:r>
              <a:rPr lang="en" sz="1500"/>
              <a:t> es un acrónimo para “</a:t>
            </a:r>
            <a:r>
              <a:rPr lang="en" sz="1500" b="1"/>
              <a:t>E</a:t>
            </a:r>
            <a:r>
              <a:rPr lang="en" sz="1500"/>
              <a:t>ducation </a:t>
            </a:r>
            <a:r>
              <a:rPr lang="en" sz="1500" b="1"/>
              <a:t>S</a:t>
            </a:r>
            <a:r>
              <a:rPr lang="en" sz="1500"/>
              <a:t>avings </a:t>
            </a:r>
            <a:r>
              <a:rPr lang="en" sz="1500" b="1"/>
              <a:t>A</a:t>
            </a:r>
            <a:r>
              <a:rPr lang="en" sz="1500"/>
              <a:t>ccount” el cual se refiere a una cuenta de ahorros para la educación.</a:t>
            </a:r>
            <a:endParaRPr sz="15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Un ESA retiene fondos para un estudiante elegible hasta que se utilizan en gastos de educación elegibles.</a:t>
            </a:r>
            <a:endParaRPr sz="15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Cada estado que ofrece ESA tiene diferentes reglas y pautas, según lo determina la ley.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7" name="Google Shape;9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157417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253127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348837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075" y="1354944"/>
            <a:ext cx="2999200" cy="2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689599" y="121450"/>
            <a:ext cx="8292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Students First Act de Iowa ESA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39741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50"/>
              <a:t>Para el ESA del </a:t>
            </a:r>
            <a:r>
              <a:rPr lang="en" sz="1500"/>
              <a:t>Iowa Students First Act</a:t>
            </a:r>
            <a:r>
              <a:rPr lang="en" sz="1550"/>
              <a:t>, los fondos </a:t>
            </a:r>
            <a:r>
              <a:rPr lang="en" sz="1550" i="1"/>
              <a:t>primero</a:t>
            </a:r>
            <a:r>
              <a:rPr lang="en" sz="1550"/>
              <a:t> deben usarse para pagar la matrícula y las cuotas de las escuelas no públicas acreditadas.</a:t>
            </a:r>
            <a:endParaRPr sz="155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50"/>
              <a:t>Los fondos que sobran se pueden utilizar para pagar otros gastos educativos elegibles.</a:t>
            </a:r>
            <a:endParaRPr sz="155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8" name="Google Shape;10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950" y="1111175"/>
            <a:ext cx="2819025" cy="37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518200" y="1282300"/>
            <a:ext cx="8625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Iowa Students First Act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Criterios de elegibilidad del ESA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900"/>
              <a:t>Criterios de elegibilidad de ESA del Iowa’s Students First Act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918200" y="1445425"/>
            <a:ext cx="44964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El estudiante es residente de Iowa.</a:t>
            </a: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Se inscribirá y asistirá a una escuela no pública acreditada de Iowa para el año escolar 2023-2024.</a:t>
            </a: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Si el estudiante asistió a una escuela no pública acreditada de Iowa durante el año escolar 2022-2023, se requiere una verificación de ingresos.</a:t>
            </a:r>
            <a:endParaRPr sz="1500"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300"/>
              <a:t>Ingreso familiar igual o inferior al 300% de las pautas federales de pobreza de 2023, $90,000 para una familia de cuatro.</a:t>
            </a:r>
            <a:endParaRPr sz="1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2" name="Google Shape;12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144542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1874800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270772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975" y="1211112"/>
            <a:ext cx="2446424" cy="366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1" name="Google Shape;13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750" y="1668550"/>
            <a:ext cx="8623200" cy="904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4C48"/>
              </a:gs>
              <a:gs pos="100000">
                <a:srgbClr val="F3F1EA"/>
              </a:gs>
            </a:gsLst>
            <a:lin ang="0" scaled="0"/>
          </a:gradFill>
          <a:ln w="28575" cap="flat" cmpd="sng">
            <a:solidFill>
              <a:srgbClr val="144C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8663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2699375" y="2999600"/>
            <a:ext cx="209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Solicitudes para padres/guardianes se cierran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8600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683675" y="2999600"/>
            <a:ext cx="209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Solicitudes para padres/guardianes se abren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1475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726350" y="2999600"/>
            <a:ext cx="183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Verificación (automatizada y manual)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5000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562650" y="2939575"/>
            <a:ext cx="183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Primer día para financiar las solicitudes aprobadas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0" name="Google Shape;14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974" y="1836450"/>
            <a:ext cx="622400" cy="6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6075" y="84100"/>
            <a:ext cx="77466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Cronología de los Padres/Guardianes</a:t>
            </a:r>
            <a:endParaRPr/>
          </a:p>
        </p:txBody>
      </p:sp>
      <p:pic>
        <p:nvPicPr>
          <p:cNvPr id="142" name="Google Shape;14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463" y="1782763"/>
            <a:ext cx="273900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2650" y="1853350"/>
            <a:ext cx="534900" cy="5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2927225" y="4017725"/>
            <a:ext cx="1591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30 de junio de 2023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815750" y="4017725"/>
            <a:ext cx="183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31 de mayo de 2023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684663" y="4017725"/>
            <a:ext cx="18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Mayo, Junio y Julio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6664488" y="4017725"/>
            <a:ext cx="163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15 de julio de 2023*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8" name="Google Shape;14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5840" y="1755921"/>
            <a:ext cx="729807" cy="729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32425" y="4356550"/>
            <a:ext cx="640080" cy="640080"/>
            <a:chOff x="6762850" y="4060550"/>
            <a:chExt cx="1143000" cy="1143000"/>
          </a:xfrm>
        </p:grpSpPr>
        <p:sp>
          <p:nvSpPr>
            <p:cNvPr id="150" name="Google Shape;150;p22"/>
            <p:cNvSpPr/>
            <p:nvPr/>
          </p:nvSpPr>
          <p:spPr>
            <a:xfrm>
              <a:off x="6762850" y="4060550"/>
              <a:ext cx="1143000" cy="1143000"/>
            </a:xfrm>
            <a:prstGeom prst="ellipse">
              <a:avLst/>
            </a:prstGeom>
            <a:solidFill>
              <a:srgbClr val="144C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151" name="Google Shape;151;p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23150" y="4320850"/>
              <a:ext cx="622400" cy="622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8075" y="1755913"/>
            <a:ext cx="729800" cy="7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5158723" y="4722725"/>
            <a:ext cx="317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*o 30 días después de la aprobación de la solicitud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2494</Words>
  <Application>Microsoft Office PowerPoint</Application>
  <PresentationFormat>On-screen Show (16:9)</PresentationFormat>
  <Paragraphs>314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Inter</vt:lpstr>
      <vt:lpstr>Lora</vt:lpstr>
      <vt:lpstr>Lora Medium</vt:lpstr>
      <vt:lpstr>Arial</vt:lpstr>
      <vt:lpstr>Calibri</vt:lpstr>
      <vt:lpstr>Lora SemiBold</vt:lpstr>
      <vt:lpstr>Office Theme</vt:lpstr>
      <vt:lpstr>PowerPoint Presentation</vt:lpstr>
      <vt:lpstr>Preguntas Durante la Capacitación</vt:lpstr>
      <vt:lpstr>Agenda</vt:lpstr>
      <vt:lpstr>¿Qué es un ESA?</vt:lpstr>
      <vt:lpstr>¿Qué es un ESA?</vt:lpstr>
      <vt:lpstr>Students First Act de Iowa ESA</vt:lpstr>
      <vt:lpstr>Iowa Students First Act Criterios de elegibilidad del ESA </vt:lpstr>
      <vt:lpstr>Criterios de elegibilidad de ESA del Iowa’s Students First Act </vt:lpstr>
      <vt:lpstr>Cronología de los Padres/Guardianes</vt:lpstr>
      <vt:lpstr>Introducción a la Solicitud de Padres/Guardianes</vt:lpstr>
      <vt:lpstr>Pantalla de Inicio </vt:lpstr>
      <vt:lpstr>Solicitud de padre/guardián</vt:lpstr>
      <vt:lpstr>Solicitud de Estudiante</vt:lpstr>
      <vt:lpstr>Elegibilidad del programa</vt:lpstr>
      <vt:lpstr>Consentimiento y Aprobaciones</vt:lpstr>
      <vt:lpstr>Reconocimientos de Padres/Guardianes</vt:lpstr>
      <vt:lpstr>Estado de la Solicitud: Final</vt:lpstr>
      <vt:lpstr>Estado de la Solicitud: En Proceso</vt:lpstr>
      <vt:lpstr>Estado de la Aplicación: Tiempo de Duración </vt:lpstr>
      <vt:lpstr>Estado de la Solicitud: Aprobado</vt:lpstr>
      <vt:lpstr>Información escolar 2023-2024</vt:lpstr>
      <vt:lpstr>Estado de la Solicitud: Revisión Manual</vt:lpstr>
      <vt:lpstr>Estado de la Solicitud: Revisión Manual</vt:lpstr>
      <vt:lpstr>Cómo Odyssey verifica la elegibilidad</vt:lpstr>
      <vt:lpstr>Cómo Odyssey Verifica la Elegibilidad</vt:lpstr>
      <vt:lpstr>Cómo Odyssey Verifica la Elegibilidad: Residencia </vt:lpstr>
      <vt:lpstr>Cómo Odyssey Verifica la Elegibilidad: Ingreso </vt:lpstr>
      <vt:lpstr>Asistencia a la Escuela</vt:lpstr>
      <vt:lpstr>¿Cómo puedo usar mis fondos del ESA?</vt:lpstr>
      <vt:lpstr>Los fondos del ESA deben usarse primero para pagar la matrícula y las cuotas de las escuelas no públicas acreditadas.</vt:lpstr>
      <vt:lpstr>Después de Matrícula y Cuotas . . .</vt:lpstr>
      <vt:lpstr>Gastos Elegibles</vt:lpstr>
      <vt:lpstr>Gastos no elegibles</vt:lpstr>
      <vt:lpstr>¿Cómo gasto mis fondos del ESA?</vt:lpstr>
      <vt:lpstr>¿Qué es el Mercado de Odyssey?</vt:lpstr>
      <vt:lpstr>Equipo de Servicio al Cliente de Odyssey</vt:lpstr>
      <vt:lpstr>Disponibilidad de Servicio al Cliente</vt:lpstr>
      <vt:lpstr>Preguntas Después de la Capacitación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Albers, Lisa [IDOE]</dc:creator>
  <cp:lastModifiedBy>Albers, Lisa [IDOE]</cp:lastModifiedBy>
  <cp:revision>1</cp:revision>
  <dcterms:modified xsi:type="dcterms:W3CDTF">2023-05-26T18:05:13Z</dcterms:modified>
</cp:coreProperties>
</file>