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Inter" panose="020B0604020202020204" charset="0"/>
      <p:regular r:id="rId46"/>
      <p:bold r:id="rId47"/>
    </p:embeddedFont>
    <p:embeddedFont>
      <p:font typeface="Lora" panose="00000500000000000000" pitchFamily="2" charset="0"/>
      <p:regular r:id="rId48"/>
      <p:bold r:id="rId49"/>
      <p:italic r:id="rId50"/>
      <p:boldItalic r:id="rId51"/>
    </p:embeddedFont>
    <p:embeddedFont>
      <p:font typeface="Lora Medium" panose="020B0604020202020204" charset="0"/>
      <p:regular r:id="rId52"/>
      <p:bold r:id="rId53"/>
      <p:italic r:id="rId54"/>
      <p:boldItalic r:id="rId55"/>
    </p:embeddedFont>
    <p:embeddedFont>
      <p:font typeface="Lora SemiBold" panose="020B060402020202020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13D895-FA05-4332-9AA2-3A003C15180A}">
  <a:tblStyle styleId="{D313D895-FA05-4332-9AA2-3A003C1518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 snapToGrid="0">
      <p:cViewPr varScale="1">
        <p:scale>
          <a:sx n="140" d="100"/>
          <a:sy n="140" d="100"/>
        </p:scale>
        <p:origin x="132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6fc6321e7_2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06fc6321e7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ab771c9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cab771c9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6d92547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16d92547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30b168a9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30b168a9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16d92547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16d92547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ab771c96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ab771c96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16d92547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16d92547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16d92547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16d92547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ab771c96a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cab771c96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ecb4690c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1ecb4690c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16d92547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16d92547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4379a0fb5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1f4379a0fb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4373b194a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4373b194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16d92547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16d92547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16d92547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416d92547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a775848a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a775848a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230b168a9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230b168a9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16d92547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416d92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230b168a9e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230b168a9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373b194a1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4373b194a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30b168a9e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2230b168a9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4eea3bbf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24eea3b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4379a0fb5_1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1f4379a0fb5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4eea3bbf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224eea3bbf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4eea3bbf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24eea3bb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4eea3bb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24eea3bb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373b194a1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4373b194a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24eea3bbf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24eea3bb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4c8369d3a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24c8369d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4c8369d3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24c8369d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16d92547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416d92547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10dcdbd00c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210dcdbd00c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30b168a9e_0_2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230b168a9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42e26175a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f42e26175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230b168a9e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230b168a9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16d9254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416d9254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30b168a9e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230b168a9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29df44fe9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429df44fe9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6d92547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416d9254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r="1841" b="7352"/>
          <a:stretch/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382979" y="2360221"/>
            <a:ext cx="3054900" cy="872700"/>
          </a:xfrm>
          <a:prstGeom prst="rect">
            <a:avLst/>
          </a:prstGeom>
          <a:solidFill>
            <a:srgbClr val="144C4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865" y="1232226"/>
            <a:ext cx="2925041" cy="184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1">
  <p:cSld name="PICTURE_WITH_CAPTION_TEX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>
            <a:spLocks noGrp="1"/>
          </p:cNvSpPr>
          <p:nvPr>
            <p:ph type="pic" idx="2"/>
          </p:nvPr>
        </p:nvSpPr>
        <p:spPr>
          <a:xfrm>
            <a:off x="4475650" y="0"/>
            <a:ext cx="4668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7822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 rot="5400000">
            <a:off x="307746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1EA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 Medium"/>
              <a:buNone/>
              <a:defRPr sz="1800">
                <a:latin typeface="Lora Medium"/>
                <a:ea typeface="Lora Medium"/>
                <a:cs typeface="Lora Medium"/>
                <a:sym typeface="Lora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6581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7028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7078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762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9635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7822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68500" y="806575"/>
            <a:ext cx="4163776" cy="3354800"/>
          </a:xfrm>
          <a:prstGeom prst="rect">
            <a:avLst/>
          </a:prstGeom>
          <a:noFill/>
          <a:ln>
            <a:noFill/>
          </a:ln>
          <a:effectLst>
            <a:outerShdw blurRad="57150" dist="47625" algn="bl" rotWithShape="0">
              <a:srgbClr val="000000">
                <a:alpha val="50000"/>
              </a:srgbClr>
            </a:outerShdw>
          </a:effectLst>
        </p:spPr>
      </p:pic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822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pic" idx="2"/>
          </p:nvPr>
        </p:nvSpPr>
        <p:spPr>
          <a:xfrm>
            <a:off x="4830375" y="967925"/>
            <a:ext cx="3840000" cy="23265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822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E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525900" cy="5143500"/>
          </a:xfrm>
          <a:prstGeom prst="rect">
            <a:avLst/>
          </a:prstGeom>
          <a:solidFill>
            <a:srgbClr val="144C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ora"/>
              <a:buNone/>
              <a:defRPr sz="33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6581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Char char="•"/>
              <a:defRPr sz="21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18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sz="15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•"/>
              <a:defRPr sz="140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r="81473"/>
          <a:stretch/>
        </p:blipFill>
        <p:spPr>
          <a:xfrm>
            <a:off x="108716" y="189201"/>
            <a:ext cx="308344" cy="1885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8595/download?inline=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8595/download?inline=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media/8595/download?inline=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.ia@withodyssey.co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ucate.iowa.gov/pk-12/educational-choice/education-savings-accoun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28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4294967295"/>
          </p:nvPr>
        </p:nvSpPr>
        <p:spPr>
          <a:xfrm>
            <a:off x="-68575" y="3231450"/>
            <a:ext cx="4144800" cy="87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Iowa’s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s-E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Students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s-E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First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 </a:t>
            </a:r>
            <a:r>
              <a:rPr kumimoji="0" lang="es-ES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Act</a:t>
            </a:r>
            <a:endParaRPr kumimoji="0" lang="es-ES" sz="15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Cuentas de Ahorros Educativos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Capacitación para Padres/Guardianes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Estudiantes que continúan el programa ESA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647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Se requieren solicitudes anuales de ESA para todos los posibles participantes de ESA.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Un estudiante que fue aprobado y utilizó una ESA en el año escolar 2023-2024 no está sujeto a los requisitos de ingresos del hogar para el año escolar 2024-2025. </a:t>
            </a:r>
            <a:endParaRPr sz="1700"/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•"/>
            </a:pPr>
            <a:r>
              <a:rPr lang="en" sz="1700"/>
              <a:t>Los padres/guardianes usarán la misma dirección de correo electrónico y contraseña para ingresar a su cuenta y completar la solicitud 2024-2025.</a:t>
            </a:r>
            <a:endParaRPr sz="1700"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782250" y="205150"/>
            <a:ext cx="4046100" cy="2586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Pantalla de Inicio</a:t>
            </a:r>
            <a:endParaRPr sz="2650"/>
          </a:p>
          <a:p>
            <a:pPr marL="457200" lvl="0" indent="-31051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Inter"/>
              <a:buChar char="★"/>
            </a:pPr>
            <a:r>
              <a:rPr lang="en" sz="1433" b="0">
                <a:latin typeface="Inter"/>
                <a:ea typeface="Inter"/>
                <a:cs typeface="Inter"/>
                <a:sym typeface="Inter"/>
              </a:rPr>
              <a:t>La solicitud de inscripción en una escuela no pública acreditada en Iowa es un proceso independiente de la solicitud de una ESA a través de la plataforma Odyssey.</a:t>
            </a:r>
            <a:endParaRPr sz="1433" b="0">
              <a:latin typeface="Inter"/>
              <a:ea typeface="Inter"/>
              <a:cs typeface="Inter"/>
              <a:sym typeface="Inter"/>
            </a:endParaRPr>
          </a:p>
          <a:p>
            <a:pPr marL="457200" lvl="0" indent="-2914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744"/>
              <a:buChar char="★"/>
            </a:pPr>
            <a:r>
              <a:rPr lang="en" sz="1433" b="0">
                <a:latin typeface="Inter"/>
                <a:ea typeface="Inter"/>
                <a:cs typeface="Inter"/>
                <a:sym typeface="Inter"/>
              </a:rPr>
              <a:t>La inscripción en una escuela no pública no está relacionada con la solicitud de Students First ESA y se realiza estrictamente entre la familia y la escuela.</a:t>
            </a:r>
            <a:endParaRPr sz="1433" b="0"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33" b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782250" y="2439875"/>
            <a:ext cx="3490800" cy="249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 b="1"/>
              <a:t>Lenguaje debajo de los cuadros de texto:</a:t>
            </a:r>
            <a:r>
              <a:rPr lang="en" sz="4000"/>
              <a:t> </a:t>
            </a:r>
            <a:endParaRPr sz="4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“</a:t>
            </a:r>
            <a:r>
              <a:rPr lang="en" sz="3200"/>
              <a:t>Al inscribirme, entiendo que Odyssey necesita recopilar y compartir información sobre cada niño para el cual solicitó una ESA y para cada reclamo que hago contra la ESA de ese niño. Doy mi consentimiento a Odyssey para que recopile y comparta la información necesaria para implementar la participación de mi hijo en el programa ESA, incluso con el Departamento de Educación de Iowa y con las escuelas no públicas acreditadas y los proveedores que atienden a mi hijo. Entiendo que mi hijo no podrá participar en el programa Students First Act ESA si me niego a otorgar mi consentimiento a Odyssey para recopilar y compartir la información necesaria.”</a:t>
            </a:r>
            <a:br>
              <a:rPr lang="en" sz="3200"/>
            </a:br>
            <a:br>
              <a:rPr lang="en" sz="4000"/>
            </a:br>
            <a:r>
              <a:rPr lang="en" sz="3200"/>
              <a:t>Solicitar la inscripción en una escuela no pública acreditada en Iowa es un proceso separado de solicitar una ESA a través de la plataforma Odyssey. La inscripción en una escuela no pública no está relacionada con la solicitud de la ESA Students First y es estrictamente entre la familia y la escuela</a:t>
            </a:r>
            <a:br>
              <a:rPr lang="en" sz="3200"/>
            </a:br>
            <a:br>
              <a:rPr lang="en" sz="4000"/>
            </a:br>
            <a:endParaRPr sz="4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8" name="Google Shape;16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300" y="121325"/>
            <a:ext cx="2764701" cy="502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37125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Padre/Guardián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782252" y="1634150"/>
            <a:ext cx="34908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Información de Padres/Guardianes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Nombre legal del Padre/Guardián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Correo electrónico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Número de teléfono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Idioma preferido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Datos del Domicilio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Dirección del domicilio actual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 su Declaración de Impuestos del Estado de Iowa de 2023 incluye una dirección diferente, marque la caja e ingrese esa dirección.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Función Guardar y Salir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6" name="Google Shape;17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450" y="66937"/>
            <a:ext cx="4309650" cy="50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782241" y="114500"/>
            <a:ext cx="29493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Solicitud de Estudiantes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782250" y="1350750"/>
            <a:ext cx="4063800" cy="314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Nombre Legal del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Fecha de Nacimiento del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Dirección del Estudiante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Información Escolar para el año escolar 2023-2024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¿Este estudiante asistió a una escuela no pública acreditada de Iowa durante el año escolar 2023-2024 en cualquier grado entre Kinder y Grado 12? </a:t>
            </a:r>
            <a:r>
              <a:rPr lang="en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Si el estudiante es elegible para matricularse en kindergarten para el año escolar 2024-2025, seleccione "No”.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84" name="Google Shape;18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50" y="427475"/>
            <a:ext cx="3993149" cy="435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782250" y="379725"/>
            <a:ext cx="3525600" cy="54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Elegibilidad del Programa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782250" y="1331525"/>
            <a:ext cx="3293100" cy="314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Tipo de identificación del padre/guardián y Número de identificación del padre/tutor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Tipo de identificación del cónyuge y número de identificación del cónyuge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Esta información se utilizará para verificar la residencia en Iowa, y en algunos casos verificar los ingresos, con el Departamento de Ingresos de Iowa.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Si usted no presentó una Declaración de Impuestos del Estado de Iowa 2023, por favor haga clic en la casilla de verificación.</a:t>
            </a:r>
            <a:endParaRPr sz="1200"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92" name="Google Shape;19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7223"/>
          <a:stretch/>
        </p:blipFill>
        <p:spPr>
          <a:xfrm>
            <a:off x="4504875" y="1170412"/>
            <a:ext cx="4424325" cy="280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782251" y="114500"/>
            <a:ext cx="32139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Consentimiento y Aprobaciones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782250" y="1765225"/>
            <a:ext cx="3474600" cy="314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Comprobación de Tutela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Lanzamiento de la Plataforma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Consentimiento para la Comunicación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00" name="Google Shape;20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5539"/>
          <a:stretch/>
        </p:blipFill>
        <p:spPr>
          <a:xfrm>
            <a:off x="4312600" y="1457100"/>
            <a:ext cx="4685925" cy="250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3430500" cy="1200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Reconocimientos de Padres/Guardianes</a:t>
            </a: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782251" y="1634150"/>
            <a:ext cx="32058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Revise cada declaración y marque la casilla para afirmar su entendimiento y acuerdo.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Firme electrónicamente.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Haga clic en "Enviar Solicitud" cuando haya terminado.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08" name="Google Shape;20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750" y="191863"/>
            <a:ext cx="4632649" cy="47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765800" y="273848"/>
            <a:ext cx="78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Estado de la Solicitud: Final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4442700" y="864575"/>
            <a:ext cx="4573200" cy="4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400" b="1" i="1"/>
              <a:t>Aprobado</a:t>
            </a:r>
            <a:endParaRPr sz="1400"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/>
              <a:t>Escenario 1: </a:t>
            </a:r>
            <a:endParaRPr sz="1000"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El estudiante asistió a una escuela no pública en 2023-2024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Estudiante recibió ESA en 2023-2024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La declaración de impuestos del estado de Iowa de 2023 verificó la residencia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Escenario 2:</a:t>
            </a:r>
            <a:endParaRPr sz="1000"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El estudiante no asistió a una escuela no pública acreditada de Iowa en 2023-2024.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La Declaración de Impuestos del Estado de Iowa de 2023 verificó la residencia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/>
              <a:t>Escenario 3: </a:t>
            </a:r>
            <a:endParaRPr sz="1000"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El estudiante asistió a una escuela no pública acreditada de Iowa en 2023-2024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La Declaración de Impuestos Estatales de Iowa de 2023 verificó residencia y elegibilidad de ingresos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400" b="1" i="1"/>
              <a:t>No Elegible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/>
              <a:t>Escenario 1: </a:t>
            </a:r>
            <a:endParaRPr sz="1000"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El estudiante asistió a una escuela no pública acreditada de Iowa y no tuvo una ESA en 2023-2024 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La declaración de impuestos del estado de Iowa de 2023 verificó la residencia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La declaración de impuestos del estado de Iowa no verificó la elegibilidad de ingresos</a:t>
            </a:r>
            <a:endParaRPr sz="1100"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840150" y="1268050"/>
            <a:ext cx="34122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 mayoría de las solicitudes se aprobarán mediante el proceso de aprobación automática.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Este proceso hará que las aprobaciones sean sencillas, directas y fáciles para los padres.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217" name="Google Shape;217;p30"/>
          <p:cNvSpPr txBox="1"/>
          <p:nvPr/>
        </p:nvSpPr>
        <p:spPr>
          <a:xfrm>
            <a:off x="844250" y="3799175"/>
            <a:ext cx="31389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b="1" i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Pendiente</a:t>
            </a:r>
            <a:endParaRPr b="1" i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●"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 solicitud está siendo revisada. Este proceso puede durar hasta 30 minutos.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594950" y="113925"/>
            <a:ext cx="8444400" cy="577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Estado de la Aplicación: Pendiente</a:t>
            </a:r>
            <a:endParaRPr sz="3000"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1"/>
          </p:nvPr>
        </p:nvSpPr>
        <p:spPr>
          <a:xfrm>
            <a:off x="782241" y="1354150"/>
            <a:ext cx="29493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 aplicación se actualiza con respuestas normalmente en cuestión de segundos tras su envío.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 verificación de ingresos solo se realizará para hogares con estudiantes que asistieron a una escuela no pública acreditada de Iowa en 2023-2024.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25" name="Google Shape;22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316" y="1532950"/>
            <a:ext cx="5107657" cy="250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2650" y="3114900"/>
            <a:ext cx="423900" cy="12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3856450" y="3047250"/>
            <a:ext cx="104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Estudiante A</a:t>
            </a:r>
            <a:endParaRPr sz="5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8625" y="3114900"/>
            <a:ext cx="1048200" cy="126300"/>
          </a:xfrm>
          <a:prstGeom prst="rect">
            <a:avLst/>
          </a:prstGeom>
          <a:solidFill>
            <a:srgbClr val="FBF6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4320225" y="3047250"/>
            <a:ext cx="1245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D7A437"/>
                </a:solidFill>
                <a:latin typeface="Inter"/>
                <a:ea typeface="Inter"/>
                <a:cs typeface="Inter"/>
                <a:sym typeface="Inter"/>
              </a:rPr>
              <a:t>Estado de la solicitud: Pendiente</a:t>
            </a:r>
            <a:endParaRPr sz="500" b="1">
              <a:solidFill>
                <a:srgbClr val="D7A4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59150" y="3600250"/>
            <a:ext cx="1048200" cy="126300"/>
          </a:xfrm>
          <a:prstGeom prst="rect">
            <a:avLst/>
          </a:prstGeom>
          <a:solidFill>
            <a:srgbClr val="FBF6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4297900" y="3532600"/>
            <a:ext cx="1245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D7A437"/>
                </a:solidFill>
                <a:latin typeface="Inter"/>
                <a:ea typeface="Inter"/>
                <a:cs typeface="Inter"/>
                <a:sym typeface="Inter"/>
              </a:rPr>
              <a:t>Verificando Elegibilidad </a:t>
            </a:r>
            <a:endParaRPr sz="700">
              <a:solidFill>
                <a:srgbClr val="D7A437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2" name="Google Shape;23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5450" y="2638350"/>
            <a:ext cx="1150500" cy="1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4033050" y="2531000"/>
            <a:ext cx="1433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Aplicaciones del ESA</a:t>
            </a:r>
            <a:endParaRPr sz="9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4" name="Google Shape;23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4300" y="2027225"/>
            <a:ext cx="1572600" cy="162900"/>
          </a:xfrm>
          <a:prstGeom prst="rect">
            <a:avLst/>
          </a:prstGeom>
          <a:solidFill>
            <a:srgbClr val="F9F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3955450" y="1984438"/>
            <a:ext cx="232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Los Estudiantes de Iowa First ESA</a:t>
            </a:r>
            <a:endParaRPr sz="9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7887300" cy="577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Estado de la Solicitud: Aprobado</a:t>
            </a:r>
            <a:endParaRPr sz="3300"/>
          </a:p>
        </p:txBody>
      </p:sp>
      <p:sp>
        <p:nvSpPr>
          <p:cNvPr id="241" name="Google Shape;241;p32"/>
          <p:cNvSpPr txBox="1">
            <a:spLocks noGrp="1"/>
          </p:cNvSpPr>
          <p:nvPr>
            <p:ph type="body" idx="1"/>
          </p:nvPr>
        </p:nvSpPr>
        <p:spPr>
          <a:xfrm>
            <a:off x="833175" y="1278750"/>
            <a:ext cx="3487800" cy="371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La solicitud de matrícula en una escuela no pública acreditada de Iowa es un proceso independiente de la solicitud de una ESA a través de la plataforma Odyssey. La matrícula en escuelas no públicas no está relacionada con la solicitud de Students First Act ESA y es estrictamente entre la familia y la escuela.</a:t>
            </a:r>
            <a:endParaRPr/>
          </a:p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El estado de la solicitud de un estudiante aparece después de su nombre.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/>
              <a:t>Nuevo Este Año</a:t>
            </a:r>
            <a:r>
              <a:rPr lang="en" sz="1200"/>
              <a:t>: Tan pronto como el estado de la solicitud cambie a "Aprobado", los padres podrán seleccionar la escuela a la que cada estudiante planea asistir para el año escolar 2024-2025.</a:t>
            </a:r>
            <a:endParaRPr sz="1200"/>
          </a:p>
        </p:txBody>
      </p:sp>
      <p:sp>
        <p:nvSpPr>
          <p:cNvPr id="242" name="Google Shape;242;p3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43" name="Google Shape;243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600" y="1235675"/>
            <a:ext cx="3962075" cy="33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Agenda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76" name="Google Shape;76;p15"/>
          <p:cNvGraphicFramePr/>
          <p:nvPr>
            <p:extLst>
              <p:ext uri="{D42A27DB-BD31-4B8C-83A1-F6EECF244321}">
                <p14:modId xmlns:p14="http://schemas.microsoft.com/office/powerpoint/2010/main" val="2369677071"/>
              </p:ext>
            </p:extLst>
          </p:nvPr>
        </p:nvGraphicFramePr>
        <p:xfrm>
          <a:off x="952500" y="1188000"/>
          <a:ext cx="7239000" cy="3291600"/>
        </p:xfrm>
        <a:graphic>
          <a:graphicData uri="http://schemas.openxmlformats.org/drawingml/2006/table">
            <a:tbl>
              <a:tblPr firstRow="1">
                <a:noFill/>
                <a:tableStyleId>{D313D895-FA05-4332-9AA2-3A003C15180A}</a:tableStyleId>
              </a:tblPr>
              <a:tblGrid>
                <a:gridCol w="567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Temas</a:t>
                      </a:r>
                      <a:endParaRPr sz="15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Lora"/>
                          <a:ea typeface="Lora"/>
                          <a:cs typeface="Lora"/>
                          <a:sym typeface="Lora"/>
                        </a:rPr>
                        <a:t>Duración</a:t>
                      </a:r>
                      <a:endParaRPr sz="15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¿Qué es un ESA?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Criterios de Elegibilidad de ESA del </a:t>
                      </a: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Iowa Students First Act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Cronología de los Padres/Guardianes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Introducción a la Solicitud de Padres/Guardianes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 minutos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Cómo Odyssey verifica la Elegibilidad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¿Cómo puedo usar mis fondos del ESA?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 minutos</a:t>
                      </a:r>
                      <a:endParaRPr sz="15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Lora"/>
                          <a:ea typeface="Lora"/>
                          <a:cs typeface="Lora"/>
                          <a:sym typeface="Lora"/>
                        </a:rPr>
                        <a:t>Equipo de Servicio al Cliente de Odyssey</a:t>
                      </a:r>
                      <a:endParaRPr sz="15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Lora"/>
                          <a:ea typeface="Lora"/>
                          <a:cs typeface="Lora"/>
                          <a:sym typeface="Lora"/>
                        </a:rPr>
                        <a:t>5 minutos</a:t>
                      </a:r>
                      <a:endParaRPr sz="1500" dirty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Estado de la Solicitud: En Revisión</a:t>
            </a:r>
            <a:r>
              <a:rPr lang="en" sz="1600" i="1"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647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Este estado se aplicará a escenarios pocos comunes donde se pueda requerir documentación adicional y revisión manual.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 b="1" i="1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 b="1" i="1"/>
              <a:t>Documentación Adicional Requerida</a:t>
            </a:r>
            <a:endParaRPr sz="1600" b="1" i="1"/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Los padres podrán subir la documentación aprobada en el portal Odyssey.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Escenario 1: No se pueden verificar los ingresos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Escenario 2: No se puede verificar la residencia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200" b="1">
                <a:latin typeface="Arial"/>
                <a:ea typeface="Arial"/>
                <a:cs typeface="Arial"/>
                <a:sym typeface="Arial"/>
              </a:rPr>
              <a:t>Escenario 3: No se pueden verificar los ingresos y la residencia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 i="1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 b="1" i="1"/>
              <a:t>En Revisión Manual</a:t>
            </a:r>
            <a:endParaRPr sz="1600" b="1" i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La solicitud no pudo ser verificada automáticamente.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/>
              <a:t>La documentación de verificación será revisada.</a:t>
            </a:r>
            <a:endParaRPr sz="1650"/>
          </a:p>
        </p:txBody>
      </p:sp>
      <p:sp>
        <p:nvSpPr>
          <p:cNvPr id="250" name="Google Shape;250;p3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/>
          </p:nvPr>
        </p:nvSpPr>
        <p:spPr>
          <a:xfrm>
            <a:off x="782250" y="241875"/>
            <a:ext cx="8103900" cy="725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Estado de la Solicitud: Requiere Revisión Manual</a:t>
            </a:r>
            <a:endParaRPr sz="2800"/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1"/>
          </p:nvPr>
        </p:nvSpPr>
        <p:spPr>
          <a:xfrm>
            <a:off x="782250" y="1135675"/>
            <a:ext cx="3273600" cy="3357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Si el proceso automatizado no puede confirmar la elegibilidad, Odyssey solicitará al padre/guardián que suba documentos adicionales.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58" name="Google Shape;25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967275"/>
            <a:ext cx="4161773" cy="387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782250" y="108650"/>
            <a:ext cx="8361900" cy="581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Estado de la Solicitud: Revisión Manual</a:t>
            </a:r>
            <a:endParaRPr sz="3300"/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782250" y="1142400"/>
            <a:ext cx="33135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Haga clic en el enlace para cargar los documentos de verificación de ingresos y residencia.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Los tipos de archivo aceptados son: png, gif, jpg, pdf, img, docx y doc.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66" name="Google Shape;266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025" y="804450"/>
            <a:ext cx="3535232" cy="414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847350" y="322600"/>
            <a:ext cx="7449300" cy="783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Estado de la Solicitud: Revisión Manual</a:t>
            </a:r>
            <a:endParaRPr sz="3300"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782250" y="1142400"/>
            <a:ext cx="3095100" cy="285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/>
              <a:t>Una vez cargados los documentos, el equipo de Odyssey los revisará manualmente.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/>
              <a:t>Si se requiere documentación adicional, Odyssey se pondrá en contacto con el padre/guardián.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74" name="Google Shape;27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425" y="851300"/>
            <a:ext cx="4102416" cy="387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782250" y="342900"/>
            <a:ext cx="2949300" cy="697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Información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Escolar 2024-2025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703400" y="886325"/>
            <a:ext cx="3656100" cy="422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La solicitud de matrícula en una escuela no pública acreditada de Iowa es un proceso independiente de la solicitud de una ESA a través de la plataforma Odyssey. Inmediatamente después de ser aprobado el padre/guardián seleccionará la escuela 2024-2025 de su estudiante.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La matrícula en escuelas no públicas no está relacionada con la solicitud de Students First Act ESA y es estrictamente entre la familia y la escuela.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Para cada estudiante:</a:t>
            </a:r>
            <a:endParaRPr sz="1100"/>
          </a:p>
          <a:p>
            <a: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Seleccione la escuela.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Seleccionar grado.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Haga clic en "Entregar" para terminar.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Es posible que una escuela recién acreditada para el año escolar 2024-2025 no esté disponible para seleccionar de inmediato.</a:t>
            </a:r>
            <a:endParaRPr sz="11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1" name="Google Shape;281;p3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82" name="Google Shape;282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6040"/>
          <a:stretch/>
        </p:blipFill>
        <p:spPr>
          <a:xfrm>
            <a:off x="4489600" y="1230713"/>
            <a:ext cx="4479700" cy="26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Cómo Odyssey verifica la elegibilidad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288" name="Google Shape;288;p3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Cómo Odyssey Verifica la Elegibilidad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896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Conexión con el Sistema del Departamento de Ingresos de Iowa</a:t>
            </a:r>
            <a:endParaRPr sz="1500" b="1" i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Odyssey trabaja con el Departamento de Ingresos de Iowa para determinar automáticamente la residencia en Iowa y, en algunos casos, la elegibilidad de ingresos, a través de la Declaración de Impuestos del Estado de Iowa de 2023 de cada solicitante.</a:t>
            </a:r>
            <a:endParaRPr sz="1200"/>
          </a:p>
          <a:p>
            <a:pPr marL="9144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★"/>
            </a:pPr>
            <a:r>
              <a:rPr lang="en" sz="1200" b="1"/>
              <a:t>Esto verificará a la mayoría de los solicitantes.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500" b="1" i="1"/>
              <a:t>Si se necesita verificación adicional</a:t>
            </a:r>
            <a:endParaRPr sz="15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Si la verificación automática falla, el sistema de Odyssey solicitará a un padre/guardián que suba documentos de verificación adicionales para mostrar la elegibilidad de ingresos y/o residencia en Iowa.</a:t>
            </a:r>
            <a:endParaRPr sz="1550"/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628650" y="284050"/>
            <a:ext cx="8377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Cómo Odyssey Verifica la Elegibilidad: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Residencia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628650" y="1040425"/>
            <a:ext cx="8514300" cy="4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/>
              <a:t>Si se necesita una verificación adicional de la residencia</a:t>
            </a:r>
            <a:endParaRPr sz="1400" b="1"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Si la comprobación automática de la residencia no tiene éxito, el sistema Odyssey solicitará al padre/guardián que cargue documentos de verificación adicionales.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/>
              <a:t>Opción 1</a:t>
            </a:r>
            <a:endParaRPr sz="11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Licencia de Conducir de Iowa Vigente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/>
              <a:t>Opción 2</a:t>
            </a:r>
            <a:endParaRPr sz="11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Prueba de Residencia (hipoteca actual, contrato de alquiler, factura de servicios públicos) </a:t>
            </a:r>
            <a:r>
              <a:rPr lang="en" sz="1100" i="1"/>
              <a:t>y</a:t>
            </a:r>
            <a:r>
              <a:rPr lang="en" sz="1100"/>
              <a:t> </a:t>
            </a:r>
            <a:r>
              <a:rPr lang="en" sz="1100" i="1"/>
              <a:t>uno de los siguientes:</a:t>
            </a:r>
            <a:endParaRPr sz="1100" i="1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Tarjeta de Registro de Votante de Iowa.</a:t>
            </a:r>
            <a:endParaRPr sz="11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Reclamación de Homestead Credit o Crédito Fiscal Militar sobre una vivienda en Iowa.</a:t>
            </a:r>
            <a:endParaRPr sz="11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Cuenta corriente o de ahorro activa con dirección en Iowa.</a:t>
            </a:r>
            <a:endParaRPr sz="11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Otros documentos y correspondencia iniciados durante períodos fiscales con una dirección en Iowa.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/>
              <a:t>Opción 3:</a:t>
            </a:r>
            <a:endParaRPr sz="11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Narración escrita y firmada por el padre/guardián que incluya una declaración de residencia en Iowa, y documentación relacionada que refleje la residencia.</a:t>
            </a:r>
            <a:endParaRPr sz="1100"/>
          </a:p>
        </p:txBody>
      </p:sp>
      <p:sp>
        <p:nvSpPr>
          <p:cNvPr id="302" name="Google Shape;302;p4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765810" y="248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Cómo Odyssey Verifica la Elegibilidad: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Ingreso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body" idx="1"/>
          </p:nvPr>
        </p:nvSpPr>
        <p:spPr>
          <a:xfrm>
            <a:off x="765800" y="1025775"/>
            <a:ext cx="8298900" cy="3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 b="1" i="1"/>
              <a:t>Si se necesita verificación de ingresos adicionales</a:t>
            </a:r>
            <a:endParaRPr sz="1500" b="1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200"/>
              <a:t>Si la comprobación automática de los ingresos no tiene éxito, el sistema Odyssey solicitará al padre/guardián que cargue documentos de verificación adicionales. Si los documentos enumerados en la opción 1 no están disponibles, proporcione documentación de las opciones 2, 3 o 4.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 b="1"/>
              <a:t>Opción 1:</a:t>
            </a:r>
            <a:endParaRPr sz="1100" b="1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Declaración de Impuestos del Estado de Iowa 2023, u otra Declaración de Impuestos del Estado o Federal 2023.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 b="1"/>
              <a:t>Opción 2:</a:t>
            </a:r>
            <a:endParaRPr sz="1100" b="1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Prueba de inscripción en un programa de Iowa que tenga un componente de elegibilidad de ingresos por debajo del umbral de ingresos. Programa elegible: </a:t>
            </a:r>
            <a:endParaRPr sz="1100"/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SNAP, asistencia para el cuidado de niños, asistencia en efectivo o Medicaid de Iowa.</a:t>
            </a: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Documentación requerida:</a:t>
            </a:r>
            <a:endParaRPr sz="1100"/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Notificación de decisión del HHS de Iowa o tarjeta SNAP con el nombre del padre/guardián que coincida,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 b="1"/>
              <a:t>Opción 3:</a:t>
            </a:r>
            <a:endParaRPr sz="1100" b="1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Narrativa escrita y firmada indicando la declaración de ingresos netos y el tamaño del hogar, y el talón de pago más reciente de ambos padres/guardianes y una carta de cada empleador verificando los ingresos anuales del empleado. 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100" b="1"/>
              <a:t>Opción 4:</a:t>
            </a:r>
            <a:r>
              <a:rPr lang="en" sz="1100"/>
              <a:t> </a:t>
            </a:r>
            <a:r>
              <a:rPr lang="en" sz="1100" b="1"/>
              <a:t>Si la información anterior no esta disponible, por favor proporcione:</a:t>
            </a:r>
            <a:endParaRPr sz="1100" b="1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Una narración escrita y firmada de la situación por parte del padre/guardián.</a:t>
            </a: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Declaración de los ingresos netos y del tamaño de la unidad familiar.</a:t>
            </a:r>
            <a:endParaRPr sz="1100"/>
          </a:p>
          <a:p>
            <a:pPr marL="45720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Documentación relacionada que demuestre los ingresos netos y/o el tamaño del hogar (por ejemplo, sentencia de divorcio en caso de divorcio, carta de desempleo en caso de empleo).</a:t>
            </a:r>
            <a:endParaRPr sz="1100"/>
          </a:p>
        </p:txBody>
      </p:sp>
      <p:sp>
        <p:nvSpPr>
          <p:cNvPr id="309" name="Google Shape;309;p4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Asistencia a la Escuela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>
            <a:off x="765800" y="1268050"/>
            <a:ext cx="82374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/>
              <a:t>Las escuelas deben informar a Odyssey sí se presentó una factura para un estudiante que no asistió.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 b="1" i="1"/>
              <a:t>Escenario:</a:t>
            </a:r>
            <a:endParaRPr sz="1300" b="1" i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/>
              <a:t>La matrícula se facturó a Odyssey el 15 de julio, la escuela comenzó el 23 de agosto, pero el estudiante no asistió.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 b="1"/>
              <a:t>Los estudiantes </a:t>
            </a:r>
            <a:r>
              <a:rPr lang="en" sz="1300" b="1" u="sng"/>
              <a:t>NO</a:t>
            </a:r>
            <a:r>
              <a:rPr lang="en" sz="1300" b="1"/>
              <a:t> son elegibles para una ESA si no </a:t>
            </a:r>
            <a:r>
              <a:rPr lang="en" sz="1300" b="1" u="sng"/>
              <a:t>asisten</a:t>
            </a:r>
            <a:r>
              <a:rPr lang="en" sz="1300" b="1"/>
              <a:t> a una escuela no pública acreditada de Iowa.</a:t>
            </a: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00" b="1"/>
              <a:t>Los fondos de ESA </a:t>
            </a:r>
            <a:r>
              <a:rPr lang="en" sz="1300" b="1" u="sng"/>
              <a:t>deben</a:t>
            </a:r>
            <a:r>
              <a:rPr lang="en" sz="1300" b="1"/>
              <a:t> ser devueltos por la escuela para el semestre en el que el estudiante NO asistió.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00"/>
          </a:p>
          <a:p>
            <a:pPr marL="457200" lvl="0" indent="-3111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Char char="★"/>
            </a:pPr>
            <a:r>
              <a:rPr lang="en" sz="1300"/>
              <a:t>La inelegibilidad de ESA no absuelve a las personas de las obligaciones financieras que hayan contraído directamente con una escuela no pública o cualquier otro proveedor.</a:t>
            </a:r>
            <a:endParaRPr sz="1300"/>
          </a:p>
        </p:txBody>
      </p:sp>
      <p:sp>
        <p:nvSpPr>
          <p:cNvPr id="316" name="Google Shape;316;p4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17" name="Google Shape;317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¿Qué es un ESA?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>
            <a:spLocks noGrp="1"/>
          </p:cNvSpPr>
          <p:nvPr>
            <p:ph type="title"/>
          </p:nvPr>
        </p:nvSpPr>
        <p:spPr>
          <a:xfrm>
            <a:off x="647876" y="1273000"/>
            <a:ext cx="83676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¿Cómo puedo usar mis fondos del ESA?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23" name="Google Shape;323;p43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1006050" y="1422750"/>
            <a:ext cx="71319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Los fondos del ESA deben usarse </a:t>
            </a:r>
            <a:r>
              <a:rPr lang="en" u="sng"/>
              <a:t>primero</a:t>
            </a:r>
            <a:r>
              <a:rPr lang="en"/>
              <a:t> para pagar la matrícula y las cuotas de las escuelas no públicas acreditadas.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9" name="Google Shape;329;p44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30" name="Google Shape;33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Después de Matrícula y Cuotas . . .</a:t>
            </a:r>
            <a:endParaRPr/>
          </a:p>
        </p:txBody>
      </p:sp>
      <p:sp>
        <p:nvSpPr>
          <p:cNvPr id="336" name="Google Shape;336;p45"/>
          <p:cNvSpPr txBox="1">
            <a:spLocks noGrp="1"/>
          </p:cNvSpPr>
          <p:nvPr>
            <p:ph type="body" idx="1"/>
          </p:nvPr>
        </p:nvSpPr>
        <p:spPr>
          <a:xfrm>
            <a:off x="765799" y="1369225"/>
            <a:ext cx="83313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Los fondos restantes del ESA se pueden usar para pagar otros gastos educativos elegibles.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 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Una lista del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ESA - Costos elegibles y no elegibles</a:t>
            </a:r>
            <a:r>
              <a:rPr lang="en" sz="1500"/>
              <a:t> está disponible en la página web del ESA del Departamento de Educación de Iowa.</a:t>
            </a:r>
            <a:endParaRPr sz="1500"/>
          </a:p>
        </p:txBody>
      </p:sp>
      <p:sp>
        <p:nvSpPr>
          <p:cNvPr id="337" name="Google Shape;337;p45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Gastos Elegibles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3" name="Google Shape;343;p46"/>
          <p:cNvSpPr txBox="1">
            <a:spLocks noGrp="1"/>
          </p:cNvSpPr>
          <p:nvPr>
            <p:ph type="body" idx="1"/>
          </p:nvPr>
        </p:nvSpPr>
        <p:spPr>
          <a:xfrm>
            <a:off x="921825" y="1309300"/>
            <a:ext cx="7675800" cy="3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Más allá de la matrícula y las cuotas, a continuación se proporcionan ejemplos de gastos elegibles: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Productos de Microsoft Office y Adobe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Laptops, computadoras de escritorio y tabletas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Libros de texto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Tutoría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Materiales del curso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Una lista del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ESA - Costos elegibles y no elegibles</a:t>
            </a:r>
            <a:r>
              <a:rPr lang="en" sz="1500"/>
              <a:t> está disponible en la página web de la ESA del Departamento de Educación de Iowa.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44" name="Google Shape;344;p46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Gastos No Elegibles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0" name="Google Shape;350;p47"/>
          <p:cNvSpPr txBox="1">
            <a:spLocks noGrp="1"/>
          </p:cNvSpPr>
          <p:nvPr>
            <p:ph type="body" idx="1"/>
          </p:nvPr>
        </p:nvSpPr>
        <p:spPr>
          <a:xfrm>
            <a:off x="765800" y="1495325"/>
            <a:ext cx="8185200" cy="3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 continuación se proporcionan ejemplos de gastos no elegibles: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Bolsos personales (p. ej., mochila, maletín para computadora portátil, cartera)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Ropa (p. ej., uniformes, sombreros)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Suministros escolares básicos (p. ej., papel, pegamento, bolígrafos, lápices, artículos de limpieza)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Cuidado de niños (p. ej., cuidado antes y después de la escuela)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Campamentos (p. ej., verano, invierno, vacaciones, atléticos)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Una lista del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 ESA - Gastos elegibles y no elegibles</a:t>
            </a:r>
            <a:r>
              <a:rPr lang="en" sz="1500"/>
              <a:t> está disponible en la página web de ESA del Departamento de Educación de Iowa.</a:t>
            </a:r>
            <a:endParaRPr sz="1500"/>
          </a:p>
        </p:txBody>
      </p:sp>
      <p:sp>
        <p:nvSpPr>
          <p:cNvPr id="351" name="Google Shape;351;p4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52" name="Google Shape;352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¿Cómo gasto mis fondos del ESA?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689600" cy="3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300" b="1" i="1"/>
          </a:p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500"/>
              <a:t>Las compras con fondos del ESA solo se pueden realizar a través del Mercado de Odyssey.</a:t>
            </a: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Cualquier compra realizada fuera del Mercado de Odyssey no es elegible y </a:t>
            </a:r>
            <a:r>
              <a:rPr lang="en" sz="1500" u="sng"/>
              <a:t>no</a:t>
            </a:r>
            <a:r>
              <a:rPr lang="en" sz="1500"/>
              <a:t> será reembolsada.</a:t>
            </a: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59" name="Google Shape;359;p4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¿Qué es el Mercado de Odyssey?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765800" y="1293025"/>
            <a:ext cx="7689600" cy="3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El Mercado de Odyssey es un mercado cerrado con proveedores elegibles, productos y ofertas de servicios aprobados específicamente para el programa ESA del Students First Act de Iowa.</a:t>
            </a:r>
            <a:endParaRPr sz="15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Los ejemplos de proveedores en el Mercado de Odyssey incluyen: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Escuelas no públicas acreditadas de Iowa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Librerías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Tiendas de Informática/Computadoras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Terapias Educativas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Tutoría</a:t>
            </a:r>
            <a:endParaRPr sz="1500"/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Vendedores Locales y Nacionales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66" name="Google Shape;366;p4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title"/>
          </p:nvPr>
        </p:nvSpPr>
        <p:spPr>
          <a:xfrm>
            <a:off x="546975" y="1282300"/>
            <a:ext cx="85971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Equipo de Servicio al Cliente de Odyssey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72" name="Google Shape;372;p5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Disponibilidad de Servicio al Cliente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765800" y="1174000"/>
            <a:ext cx="7000800" cy="3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i="1"/>
              <a:t>Comuníquese con Odyssey para problemas técnicos.</a:t>
            </a:r>
            <a:endParaRPr sz="1600" b="1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Contamos con un equipo fantástico de servicio al cliente que tiene experiencia trabajando con padres y proveedores para ayudarlos a responder sus preguntas y solucionar cualquier problema.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Nosotros proporcionamos servicio en inglés y español por teléfono, chat y correo electrónico.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Lunes- Viernes</a:t>
            </a:r>
            <a:endParaRPr sz="150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7am-9pm CT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Sábado- Domingo</a:t>
            </a:r>
            <a:endParaRPr sz="150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10am-4pm CT</a:t>
            </a:r>
            <a:endParaRPr sz="150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80" name="Google Shape;380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850" y="4261150"/>
            <a:ext cx="260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1"/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2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Preguntas Después de la Capacitación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86" name="Google Shape;386;p52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77250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 tiene preguntas sobre la solicitud, por favor contacte al equipo de asistencia de Odyssey durante nuestro horario de servicio a: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help.ia@withodyssey.com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515-368-9564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★"/>
            </a:pPr>
            <a:r>
              <a:rPr lang="en" sz="1500"/>
              <a:t>Esta presentación de diapositivas está disponible en el sitio web del Departamento de Educación de Iowa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Students First Act ESA</a:t>
            </a:r>
            <a:r>
              <a:rPr lang="en" sz="1500"/>
              <a:t>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387" name="Google Shape;387;p5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dirty="0"/>
              <a:t>¿Qué es un ESA?</a:t>
            </a:r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946537" y="1354944"/>
            <a:ext cx="4870200" cy="3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None/>
            </a:pPr>
            <a:endParaRPr sz="1500" dirty="0"/>
          </a:p>
          <a:p>
            <a:pPr marL="13970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384"/>
              <a:buNone/>
            </a:pPr>
            <a:r>
              <a:rPr lang="en" sz="5200" dirty="0"/>
              <a:t>  </a:t>
            </a:r>
            <a:r>
              <a:rPr lang="en" sz="5200" b="1" dirty="0"/>
              <a:t>ESA</a:t>
            </a:r>
            <a:r>
              <a:rPr lang="en" sz="5200" dirty="0"/>
              <a:t> es un acrónimo para “</a:t>
            </a:r>
            <a:r>
              <a:rPr lang="en" sz="5200" b="1" dirty="0"/>
              <a:t>E</a:t>
            </a:r>
            <a:r>
              <a:rPr lang="en" sz="5200" dirty="0"/>
              <a:t>ducation </a:t>
            </a:r>
            <a:r>
              <a:rPr lang="en" sz="5200" b="1" dirty="0"/>
              <a:t>S</a:t>
            </a:r>
            <a:r>
              <a:rPr lang="en" sz="5200" dirty="0"/>
              <a:t>avings </a:t>
            </a:r>
            <a:r>
              <a:rPr lang="en" sz="5200" b="1" dirty="0"/>
              <a:t>A</a:t>
            </a:r>
            <a:r>
              <a:rPr lang="en" sz="5200" dirty="0"/>
              <a:t>ccount” el cual se refiere a una cuenta de ahorros para la educación.</a:t>
            </a:r>
            <a:endParaRPr sz="5200" dirty="0"/>
          </a:p>
          <a:p>
            <a:pPr marL="13970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500"/>
              <a:buNone/>
            </a:pPr>
            <a:endParaRPr sz="5600" dirty="0"/>
          </a:p>
          <a:p>
            <a:pPr marL="13970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384"/>
              <a:buNone/>
            </a:pPr>
            <a:r>
              <a:rPr lang="en" sz="5200" dirty="0"/>
              <a:t>  Un ESA retiene fondos para un estudiante elegible hasta que se utilizan en gastos de educación elegibles.</a:t>
            </a:r>
            <a:endParaRPr sz="5200" dirty="0"/>
          </a:p>
          <a:p>
            <a:pPr marL="13970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500"/>
              <a:buNone/>
            </a:pPr>
            <a:r>
              <a:rPr lang="en" sz="5600" dirty="0"/>
              <a:t>  </a:t>
            </a:r>
            <a:endParaRPr sz="5600" dirty="0"/>
          </a:p>
          <a:p>
            <a:pPr marL="13970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384"/>
              <a:buNone/>
            </a:pPr>
            <a:r>
              <a:rPr lang="en" sz="5200" dirty="0"/>
              <a:t>  Cada estado que ofrece ESA tiene diferentes reglas y pautas,según lo determina la ley.</a:t>
            </a:r>
            <a:endParaRPr sz="5200" dirty="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999"/>
              <a:buNone/>
            </a:pPr>
            <a:endParaRPr sz="2000" dirty="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000"/>
              <a:buNone/>
            </a:pPr>
            <a:r>
              <a:rPr lang="en" sz="2500" dirty="0"/>
              <a:t> </a:t>
            </a:r>
            <a:endParaRPr sz="250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" sz="4800" dirty="0"/>
              <a:t>Solicitar la inscripción en una escuela no pública acreditada de Iowa es un proceso separado de solicitar una ESA a través de la plataforma Odyssey. La inscripción en escuelas no públicas no está relacionada con la solicitud de la ESA Students First y es estrictamente entre la familia y la escuela.</a:t>
            </a:r>
            <a:endParaRPr sz="4800" dirty="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151"/>
              <a:buNone/>
            </a:pPr>
            <a:endParaRPr sz="3807" dirty="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endParaRPr sz="1400" dirty="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5483"/>
              <a:buNone/>
            </a:pPr>
            <a:endParaRPr sz="155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0" name="Google Shape;9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00" y="2102538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Picture of a stud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075" y="1354944"/>
            <a:ext cx="2999200" cy="29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675" y="146282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800" y="2742275"/>
            <a:ext cx="224525" cy="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89599" y="121450"/>
            <a:ext cx="8292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/>
              <a:t>Students First Act de Iowa ESA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765800" y="1369225"/>
            <a:ext cx="39741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50"/>
              <a:t>Para el ESA del </a:t>
            </a:r>
            <a:r>
              <a:rPr lang="en" sz="1500"/>
              <a:t>Iowa Students First Act</a:t>
            </a:r>
            <a:r>
              <a:rPr lang="en" sz="1550"/>
              <a:t>, los fondos </a:t>
            </a:r>
            <a:r>
              <a:rPr lang="en" sz="1550" i="1"/>
              <a:t>primero</a:t>
            </a:r>
            <a:r>
              <a:rPr lang="en" sz="1550"/>
              <a:t> deben usarse para pagar la matrícula y las cuotas de las escuelas no públicas acreditadas.</a:t>
            </a:r>
            <a:endParaRPr sz="155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  <a:p>
            <a:pPr marL="177800" lvl="0" indent="-38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50"/>
              <a:t>Los fondos que sobran se pueden utilizar para pagar otros gastos educativos elegibles.</a:t>
            </a:r>
            <a:endParaRPr sz="155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1" name="Google Shape;101;p18" descr="Picture of a stud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950" y="1111175"/>
            <a:ext cx="2819025" cy="37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518200" y="1282300"/>
            <a:ext cx="8625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Iowa Students First Act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/>
              <a:t>Criterios de Elegibilidad del ESA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76581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900"/>
              <a:t>Criterios de Elegibilidad de ESA del Iowa’s Students First Act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888900" y="1445425"/>
            <a:ext cx="44964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 El estudiante es residente de Iowa.</a:t>
            </a: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 Se inscribirá y asistirá a una escuela no pública acreditada de Iowa para el año escolar 2024-2025.</a:t>
            </a: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500"/>
              <a:t> Si el estudiante asistió a una escuela no pública acreditada de Iowa durante el año escolar 2023-2024, se requiere una verificación de ingresos.</a:t>
            </a:r>
            <a:endParaRPr sz="1500"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300"/>
              <a:t>Ingreso familiar igual o inferior al 400% de las pautas federales de pobreza de 2023, $124,800 para una familia de cuatro.</a:t>
            </a:r>
            <a:endParaRPr sz="13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/>
              <a:t>Un estudiante que fue aprobado y utilizó una ESA en el</a:t>
            </a:r>
            <a:endParaRPr sz="125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/>
              <a:t>año escolar 2023-2024 no está sujeto a los requisitos de ingresos familiares para el año escolar 2024-2025.</a:t>
            </a:r>
            <a:endParaRPr sz="1250"/>
          </a:p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550"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5" name="Google Shape;11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1445425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1874800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2459488"/>
            <a:ext cx="224525" cy="2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975" y="1211112"/>
            <a:ext cx="2446424" cy="366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400" y="3776000"/>
            <a:ext cx="224525" cy="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5" name="Google Shape;125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0750" y="1668550"/>
            <a:ext cx="8623200" cy="9045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44C48"/>
              </a:gs>
              <a:gs pos="100000">
                <a:srgbClr val="F3F1EA"/>
              </a:gs>
            </a:gsLst>
            <a:lin ang="0" scaled="0"/>
          </a:gradFill>
          <a:ln w="28575" cap="flat" cmpd="sng">
            <a:solidFill>
              <a:srgbClr val="144C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8663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2699375" y="2999600"/>
            <a:ext cx="2091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Cierre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Solicitudes para </a:t>
            </a:r>
            <a:r>
              <a:rPr lang="en" sz="15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Padres/Guardianes 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8600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83675" y="2999600"/>
            <a:ext cx="2091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Apertura 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Solicitudes para </a:t>
            </a:r>
            <a:r>
              <a:rPr lang="en" sz="15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Padres/Guardianes 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1475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726350" y="2999600"/>
            <a:ext cx="183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Verificación (Automatizada y Manual)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2" name="Google Shape;13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5000" y="1549300"/>
            <a:ext cx="1143000" cy="1143000"/>
          </a:xfrm>
          <a:prstGeom prst="ellipse">
            <a:avLst/>
          </a:prstGeom>
          <a:solidFill>
            <a:srgbClr val="144C4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6562650" y="2939575"/>
            <a:ext cx="183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Primer día para financiar las solicitudes Aprobadas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4" name="Google Shape;134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974" y="1836450"/>
            <a:ext cx="622400" cy="6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836075" y="84100"/>
            <a:ext cx="77466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Cronología de los Padres/Guardianes</a:t>
            </a:r>
            <a:endParaRPr/>
          </a:p>
        </p:txBody>
      </p:sp>
      <p:pic>
        <p:nvPicPr>
          <p:cNvPr id="136" name="Google Shape;13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463" y="1782763"/>
            <a:ext cx="273900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2650" y="1853350"/>
            <a:ext cx="534900" cy="5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2927225" y="4017725"/>
            <a:ext cx="159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Junio 30, 2024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815750" y="4017725"/>
            <a:ext cx="18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Abril 16, 2024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684663" y="4017725"/>
            <a:ext cx="183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Abril, Mayo, Junio y Julio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664488" y="4017725"/>
            <a:ext cx="163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Julio 15, 2024*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2" name="Google Shape;142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5840" y="1755921"/>
            <a:ext cx="729807" cy="729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32425" y="4356550"/>
            <a:ext cx="640080" cy="640080"/>
            <a:chOff x="6762850" y="4060550"/>
            <a:chExt cx="1143000" cy="1143000"/>
          </a:xfrm>
        </p:grpSpPr>
        <p:sp>
          <p:nvSpPr>
            <p:cNvPr id="144" name="Google Shape;144;p21"/>
            <p:cNvSpPr/>
            <p:nvPr/>
          </p:nvSpPr>
          <p:spPr>
            <a:xfrm>
              <a:off x="6762850" y="4060550"/>
              <a:ext cx="1143000" cy="1143000"/>
            </a:xfrm>
            <a:prstGeom prst="ellipse">
              <a:avLst/>
            </a:prstGeom>
            <a:solidFill>
              <a:srgbClr val="144C4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145" name="Google Shape;145;p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23150" y="4320850"/>
              <a:ext cx="622400" cy="622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6" name="Google Shape;14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58075" y="1755913"/>
            <a:ext cx="729800" cy="7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5158725" y="4633325"/>
            <a:ext cx="317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*o 30 días después de la aprobación de la solicitud, lo que ocurra más tarde.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7762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"/>
              <a:t>Introducción a la Solicitud de Padres/Guardianes</a:t>
            </a:r>
            <a:endParaRPr b="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66749" y="4722731"/>
            <a:ext cx="392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2901</Words>
  <Application>Microsoft Office PowerPoint</Application>
  <PresentationFormat>On-screen Show (16:9)</PresentationFormat>
  <Paragraphs>341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Lora SemiBold</vt:lpstr>
      <vt:lpstr>Lora Medium</vt:lpstr>
      <vt:lpstr>Arial</vt:lpstr>
      <vt:lpstr>Calibri</vt:lpstr>
      <vt:lpstr>Inter</vt:lpstr>
      <vt:lpstr>Lora</vt:lpstr>
      <vt:lpstr>Office Theme</vt:lpstr>
      <vt:lpstr>Iowa’s Students First Act Cuentas de Ahorros Educativos Capacitación para Padres/Guardianes</vt:lpstr>
      <vt:lpstr>Agenda</vt:lpstr>
      <vt:lpstr>¿Qué es un ESA?</vt:lpstr>
      <vt:lpstr>¿Qué es un ESA?</vt:lpstr>
      <vt:lpstr>Students First Act de Iowa ESA</vt:lpstr>
      <vt:lpstr>Iowa Students First Act Criterios de Elegibilidad del ESA </vt:lpstr>
      <vt:lpstr>Criterios de Elegibilidad de ESA del Iowa’s Students First Act </vt:lpstr>
      <vt:lpstr>Cronología de los Padres/Guardianes</vt:lpstr>
      <vt:lpstr>Introducción a la Solicitud de Padres/Guardianes</vt:lpstr>
      <vt:lpstr>Estudiantes que continúan el programa ESA</vt:lpstr>
      <vt:lpstr>Pantalla de Inicio La solicitud de inscripción en una escuela no pública acreditada en Iowa es un proceso independiente de la solicitud de una ESA a través de la plataforma Odyssey. La inscripción en una escuela no pública no está relacionada con la solicitud de Students First ESA y se realiza estrictamente entre la familia y la escuela. </vt:lpstr>
      <vt:lpstr>Solicitud de Padre/Guardián</vt:lpstr>
      <vt:lpstr>Solicitud de Estudiantes</vt:lpstr>
      <vt:lpstr>Elegibilidad del Programa</vt:lpstr>
      <vt:lpstr>Consentimiento y Aprobaciones</vt:lpstr>
      <vt:lpstr>Reconocimientos de Padres/Guardianes</vt:lpstr>
      <vt:lpstr>Estado de la Solicitud: Final</vt:lpstr>
      <vt:lpstr>Estado de la Aplicación: Pendiente</vt:lpstr>
      <vt:lpstr>Estado de la Solicitud: Aprobado</vt:lpstr>
      <vt:lpstr>Estado de la Solicitud: En Revisión </vt:lpstr>
      <vt:lpstr>Estado de la Solicitud: Requiere Revisión Manual</vt:lpstr>
      <vt:lpstr>Estado de la Solicitud: Revisión Manual</vt:lpstr>
      <vt:lpstr>Estado de la Solicitud: Revisión Manual</vt:lpstr>
      <vt:lpstr>Información Escolar 2024-2025</vt:lpstr>
      <vt:lpstr>Cómo Odyssey verifica la elegibilidad</vt:lpstr>
      <vt:lpstr>Cómo Odyssey Verifica la Elegibilidad</vt:lpstr>
      <vt:lpstr>Cómo Odyssey Verifica la Elegibilidad: Residencia </vt:lpstr>
      <vt:lpstr>Cómo Odyssey Verifica la Elegibilidad: Ingreso </vt:lpstr>
      <vt:lpstr>Asistencia a la Escuela</vt:lpstr>
      <vt:lpstr>¿Cómo puedo usar mis fondos del ESA?</vt:lpstr>
      <vt:lpstr>Los fondos del ESA deben usarse primero para pagar la matrícula y las cuotas de las escuelas no públicas acreditadas.</vt:lpstr>
      <vt:lpstr>Después de Matrícula y Cuotas . . .</vt:lpstr>
      <vt:lpstr>Gastos Elegibles</vt:lpstr>
      <vt:lpstr>Gastos No Elegibles</vt:lpstr>
      <vt:lpstr>¿Cómo gasto mis fondos del ESA?</vt:lpstr>
      <vt:lpstr>¿Qué es el Mercado de Odyssey?</vt:lpstr>
      <vt:lpstr>Equipo de Servicio al Cliente de Odyssey</vt:lpstr>
      <vt:lpstr>Disponibilidad de Servicio al Cliente</vt:lpstr>
      <vt:lpstr>Preguntas Después de la Capacitación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Iowa’s Students First Act Cuentas de Ahorros Educativos Capacitación para Padres/Guardianes</dc:title>
  <dc:creator>Rathje, Jen</dc:creator>
  <cp:lastModifiedBy>Marolf, Holli [IDOE]</cp:lastModifiedBy>
  <cp:revision>2</cp:revision>
  <dcterms:modified xsi:type="dcterms:W3CDTF">2024-05-17T13:22:49Z</dcterms:modified>
</cp:coreProperties>
</file>