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Inter" panose="020B0604020202020204" charset="0"/>
      <p:regular r:id="rId46"/>
      <p:bold r:id="rId47"/>
    </p:embeddedFont>
    <p:embeddedFont>
      <p:font typeface="Lora" panose="020B0604020202020204" charset="0"/>
      <p:regular r:id="rId48"/>
      <p:bold r:id="rId49"/>
      <p:italic r:id="rId50"/>
      <p:boldItalic r:id="rId51"/>
    </p:embeddedFont>
    <p:embeddedFont>
      <p:font typeface="Lora Medium" panose="020B0604020202020204" charset="0"/>
      <p:regular r:id="rId52"/>
      <p:bold r:id="rId53"/>
      <p:italic r:id="rId54"/>
      <p:boldItalic r:id="rId55"/>
    </p:embeddedFont>
    <p:embeddedFont>
      <p:font typeface="Lora SemiBold"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45547-9BBF-4C16-9A60-14AE10B99E14}">
  <a:tblStyle styleId="{D9145547-9BBF-4C16-9A60-14AE10B99E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6fc6321e7_2_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g206fc6321e7_2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52a756ff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1f52a756f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16d92547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416d92547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30b168a9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30b168a9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16d92547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416d92547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230b168a9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230b168a9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16d925477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16d92547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16d92547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16d92547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416d925477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2416d92547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1ecb4690c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1ecb4690c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16d92547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16d92547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f4379a0fb5_1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g1f4379a0fb5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373b194a1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24373b194a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416d92547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416d92547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f52a756ff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f52a756ff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f52a756ff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f52a756ff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30b168a9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30b168a9e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416d925477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2416d92547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230b168a9e_0_1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2230b168a9e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373b194a1_1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24373b194a1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230b168a9e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2230b168a9e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24eea3bbf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224eea3bbf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f4379a0fb5_1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1f4379a0fb5_1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24eea3bbf3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24eea3bbf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24eea3bbf3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224eea3bbf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24eea3bbf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24eea3bbf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373b194a1_1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24373b194a1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24eea3bbf3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24eea3bbf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24c8369d3a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224c8369d3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24c8369d3a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224c8369d3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16d925477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2416d92547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10dcdbd00c_2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210dcdbd00c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230b168a9e_0_2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2230b168a9e_0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42e26175a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1f42e26175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30b168a9e_0_1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2230b168a9e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16d925477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416d9254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30b168a9e_0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2230b168a9e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429df44fe9_1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2429df44fe9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16d925477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416d92547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rotWithShape="1">
          <a:blip r:embed="rId2">
            <a:alphaModFix/>
          </a:blip>
          <a:srcRect r="1841" b="7352"/>
          <a:stretch/>
        </p:blipFill>
        <p:spPr>
          <a:xfrm>
            <a:off x="0" y="0"/>
            <a:ext cx="9143998" cy="5143498"/>
          </a:xfrm>
          <a:prstGeom prst="rect">
            <a:avLst/>
          </a:prstGeom>
          <a:noFill/>
          <a:ln>
            <a:noFill/>
          </a:ln>
        </p:spPr>
      </p:pic>
      <p:sp>
        <p:nvSpPr>
          <p:cNvPr id="16" name="Google Shape;16;p2"/>
          <p:cNvSpPr/>
          <p:nvPr/>
        </p:nvSpPr>
        <p:spPr>
          <a:xfrm>
            <a:off x="382979" y="2360221"/>
            <a:ext cx="3054900" cy="872700"/>
          </a:xfrm>
          <a:prstGeom prst="rect">
            <a:avLst/>
          </a:prstGeom>
          <a:solidFill>
            <a:srgbClr val="144C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7" name="Google Shape;17;p2"/>
          <p:cNvPicPr preferRelativeResize="0"/>
          <p:nvPr/>
        </p:nvPicPr>
        <p:blipFill rotWithShape="1">
          <a:blip r:embed="rId3">
            <a:alphaModFix/>
          </a:blip>
          <a:srcRect/>
          <a:stretch/>
        </p:blipFill>
        <p:spPr>
          <a:xfrm>
            <a:off x="512865" y="1232226"/>
            <a:ext cx="2925041" cy="18452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7822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 name="Google Shape;53;p11"/>
          <p:cNvSpPr>
            <a:spLocks noGrp="1"/>
          </p:cNvSpPr>
          <p:nvPr>
            <p:ph type="pic" idx="2"/>
          </p:nvPr>
        </p:nvSpPr>
        <p:spPr>
          <a:xfrm>
            <a:off x="4475650" y="0"/>
            <a:ext cx="4668300" cy="5143500"/>
          </a:xfrm>
          <a:prstGeom prst="rect">
            <a:avLst/>
          </a:prstGeom>
          <a:noFill/>
          <a:ln>
            <a:noFill/>
          </a:ln>
        </p:spPr>
      </p:sp>
      <p:sp>
        <p:nvSpPr>
          <p:cNvPr id="54" name="Google Shape;54;p11"/>
          <p:cNvSpPr txBox="1">
            <a:spLocks noGrp="1"/>
          </p:cNvSpPr>
          <p:nvPr>
            <p:ph type="body" idx="1"/>
          </p:nvPr>
        </p:nvSpPr>
        <p:spPr>
          <a:xfrm>
            <a:off x="7822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115000"/>
              </a:lnSpc>
              <a:spcBef>
                <a:spcPts val="800"/>
              </a:spcBef>
              <a:spcAft>
                <a:spcPts val="0"/>
              </a:spcAft>
              <a:buClr>
                <a:schemeClr val="dk1"/>
              </a:buClr>
              <a:buSzPts val="1600"/>
              <a:buNone/>
              <a:defRPr sz="1600"/>
            </a:lvl1pPr>
            <a:lvl2pPr marL="914400" lvl="1" indent="-228600" algn="l" rtl="0">
              <a:lnSpc>
                <a:spcPct val="100000"/>
              </a:lnSpc>
              <a:spcBef>
                <a:spcPts val="400"/>
              </a:spcBef>
              <a:spcAft>
                <a:spcPts val="0"/>
              </a:spcAft>
              <a:buClr>
                <a:schemeClr val="dk1"/>
              </a:buClr>
              <a:buSzPts val="1100"/>
              <a:buNone/>
              <a:defRPr sz="1100"/>
            </a:lvl2pPr>
            <a:lvl3pPr marL="1371600" lvl="2" indent="-228600" algn="l" rtl="0">
              <a:lnSpc>
                <a:spcPct val="100000"/>
              </a:lnSpc>
              <a:spcBef>
                <a:spcPts val="400"/>
              </a:spcBef>
              <a:spcAft>
                <a:spcPts val="0"/>
              </a:spcAft>
              <a:buClr>
                <a:schemeClr val="dk1"/>
              </a:buClr>
              <a:buSzPts val="900"/>
              <a:buNone/>
              <a:defRPr sz="900"/>
            </a:lvl3pPr>
            <a:lvl4pPr marL="1828800" lvl="3" indent="-228600" algn="l" rtl="0">
              <a:lnSpc>
                <a:spcPct val="100000"/>
              </a:lnSpc>
              <a:spcBef>
                <a:spcPts val="400"/>
              </a:spcBef>
              <a:spcAft>
                <a:spcPts val="0"/>
              </a:spcAft>
              <a:buClr>
                <a:schemeClr val="dk1"/>
              </a:buClr>
              <a:buSzPts val="800"/>
              <a:buNone/>
              <a:defRPr sz="800"/>
            </a:lvl4pPr>
            <a:lvl5pPr marL="2286000" lvl="4" indent="-228600" algn="l" rtl="0">
              <a:lnSpc>
                <a:spcPct val="100000"/>
              </a:lnSpc>
              <a:spcBef>
                <a:spcPts val="400"/>
              </a:spcBef>
              <a:spcAft>
                <a:spcPts val="0"/>
              </a:spcAft>
              <a:buClr>
                <a:schemeClr val="dk1"/>
              </a:buClr>
              <a:buSzPts val="800"/>
              <a:buNone/>
              <a:defRPr sz="800"/>
            </a:lvl5pPr>
            <a:lvl6pPr marL="2743200" lvl="5" indent="-228600" algn="l" rtl="0">
              <a:lnSpc>
                <a:spcPct val="100000"/>
              </a:lnSpc>
              <a:spcBef>
                <a:spcPts val="400"/>
              </a:spcBef>
              <a:spcAft>
                <a:spcPts val="0"/>
              </a:spcAft>
              <a:buClr>
                <a:schemeClr val="dk1"/>
              </a:buClr>
              <a:buSzPts val="800"/>
              <a:buNone/>
              <a:defRPr sz="800"/>
            </a:lvl6pPr>
            <a:lvl7pPr marL="3200400" lvl="6" indent="-228600" algn="l" rtl="0">
              <a:lnSpc>
                <a:spcPct val="100000"/>
              </a:lnSpc>
              <a:spcBef>
                <a:spcPts val="400"/>
              </a:spcBef>
              <a:spcAft>
                <a:spcPts val="0"/>
              </a:spcAft>
              <a:buClr>
                <a:schemeClr val="dk1"/>
              </a:buClr>
              <a:buSzPts val="800"/>
              <a:buNone/>
              <a:defRPr sz="800"/>
            </a:lvl7pPr>
            <a:lvl8pPr marL="3657600" lvl="7" indent="-228600" algn="l" rtl="0">
              <a:lnSpc>
                <a:spcPct val="100000"/>
              </a:lnSpc>
              <a:spcBef>
                <a:spcPts val="400"/>
              </a:spcBef>
              <a:spcAft>
                <a:spcPts val="0"/>
              </a:spcAft>
              <a:buClr>
                <a:schemeClr val="dk1"/>
              </a:buClr>
              <a:buSzPts val="800"/>
              <a:buNone/>
              <a:defRPr sz="800"/>
            </a:lvl8pPr>
            <a:lvl9pPr marL="4114800" lvl="8" indent="-228600" algn="l" rtl="0">
              <a:lnSpc>
                <a:spcPct val="100000"/>
              </a:lnSpc>
              <a:spcBef>
                <a:spcPts val="400"/>
              </a:spcBef>
              <a:spcAft>
                <a:spcPts val="0"/>
              </a:spcAft>
              <a:buClr>
                <a:schemeClr val="dk1"/>
              </a:buClr>
              <a:buSzPts val="800"/>
              <a:buNone/>
              <a:defRPr sz="800"/>
            </a:lvl9pPr>
          </a:lstStyle>
          <a:p>
            <a:endParaRPr/>
          </a:p>
        </p:txBody>
      </p:sp>
      <p:sp>
        <p:nvSpPr>
          <p:cNvPr id="55" name="Google Shape;55;p11"/>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2"/>
          <p:cNvSpPr txBox="1">
            <a:spLocks noGrp="1"/>
          </p:cNvSpPr>
          <p:nvPr>
            <p:ph type="body" idx="1"/>
          </p:nvPr>
        </p:nvSpPr>
        <p:spPr>
          <a:xfrm rot="5400000">
            <a:off x="307746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59" name="Google Shape;59;p12"/>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3" name="Google Shape;63;p13"/>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3F1EA"/>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None/>
              <a:defRPr sz="450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p3"/>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800"/>
              </a:spcBef>
              <a:spcAft>
                <a:spcPts val="0"/>
              </a:spcAft>
              <a:buClr>
                <a:schemeClr val="dk1"/>
              </a:buClr>
              <a:buSzPts val="1800"/>
              <a:buFont typeface="Lora Medium"/>
              <a:buNone/>
              <a:defRPr sz="1800">
                <a:latin typeface="Lora Medium"/>
                <a:ea typeface="Lora Medium"/>
                <a:cs typeface="Lora Medium"/>
                <a:sym typeface="Lora Medium"/>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 name="Google Shape;21;p3"/>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900" b="0" i="0" u="none" strike="noStrike" cap="none">
                <a:solidFill>
                  <a:schemeClr val="lt1"/>
                </a:solidFill>
                <a:latin typeface="Arial"/>
                <a:ea typeface="Arial"/>
                <a:cs typeface="Arial"/>
                <a:sym typeface="Arial"/>
              </a:defRPr>
            </a:lvl1pPr>
            <a:lvl2pPr marL="0" lvl="1" indent="0" algn="ctr">
              <a:spcBef>
                <a:spcPts val="0"/>
              </a:spcBef>
              <a:buNone/>
              <a:defRPr sz="900" b="0" i="0" u="none" strike="noStrike" cap="none">
                <a:solidFill>
                  <a:schemeClr val="lt1"/>
                </a:solidFill>
                <a:latin typeface="Arial"/>
                <a:ea typeface="Arial"/>
                <a:cs typeface="Arial"/>
                <a:sym typeface="Arial"/>
              </a:defRPr>
            </a:lvl2pPr>
            <a:lvl3pPr marL="0" lvl="2" indent="0" algn="ctr">
              <a:spcBef>
                <a:spcPts val="0"/>
              </a:spcBef>
              <a:buNone/>
              <a:defRPr sz="900" b="0" i="0" u="none" strike="noStrike" cap="none">
                <a:solidFill>
                  <a:schemeClr val="lt1"/>
                </a:solidFill>
                <a:latin typeface="Arial"/>
                <a:ea typeface="Arial"/>
                <a:cs typeface="Arial"/>
                <a:sym typeface="Arial"/>
              </a:defRPr>
            </a:lvl3pPr>
            <a:lvl4pPr marL="0" lvl="3" indent="0" algn="ctr">
              <a:spcBef>
                <a:spcPts val="0"/>
              </a:spcBef>
              <a:buNone/>
              <a:defRPr sz="900" b="0" i="0" u="none" strike="noStrike" cap="none">
                <a:solidFill>
                  <a:schemeClr val="lt1"/>
                </a:solidFill>
                <a:latin typeface="Arial"/>
                <a:ea typeface="Arial"/>
                <a:cs typeface="Arial"/>
                <a:sym typeface="Arial"/>
              </a:defRPr>
            </a:lvl4pPr>
            <a:lvl5pPr marL="0" lvl="4" indent="0" algn="ctr">
              <a:spcBef>
                <a:spcPts val="0"/>
              </a:spcBef>
              <a:buNone/>
              <a:defRPr sz="900" b="0" i="0" u="none" strike="noStrike" cap="none">
                <a:solidFill>
                  <a:schemeClr val="lt1"/>
                </a:solidFill>
                <a:latin typeface="Arial"/>
                <a:ea typeface="Arial"/>
                <a:cs typeface="Arial"/>
                <a:sym typeface="Arial"/>
              </a:defRPr>
            </a:lvl5pPr>
            <a:lvl6pPr marL="0" lvl="5" indent="0" algn="ctr">
              <a:spcBef>
                <a:spcPts val="0"/>
              </a:spcBef>
              <a:buNone/>
              <a:defRPr sz="900" b="0" i="0" u="none" strike="noStrike" cap="none">
                <a:solidFill>
                  <a:schemeClr val="lt1"/>
                </a:solidFill>
                <a:latin typeface="Arial"/>
                <a:ea typeface="Arial"/>
                <a:cs typeface="Arial"/>
                <a:sym typeface="Arial"/>
              </a:defRPr>
            </a:lvl6pPr>
            <a:lvl7pPr marL="0" lvl="6" indent="0" algn="ctr">
              <a:spcBef>
                <a:spcPts val="0"/>
              </a:spcBef>
              <a:buNone/>
              <a:defRPr sz="900" b="0" i="0" u="none" strike="noStrike" cap="none">
                <a:solidFill>
                  <a:schemeClr val="lt1"/>
                </a:solidFill>
                <a:latin typeface="Arial"/>
                <a:ea typeface="Arial"/>
                <a:cs typeface="Arial"/>
                <a:sym typeface="Arial"/>
              </a:defRPr>
            </a:lvl7pPr>
            <a:lvl8pPr marL="0" lvl="7" indent="0" algn="ctr">
              <a:spcBef>
                <a:spcPts val="0"/>
              </a:spcBef>
              <a:buNone/>
              <a:defRPr sz="900" b="0" i="0" u="none" strike="noStrike" cap="none">
                <a:solidFill>
                  <a:schemeClr val="lt1"/>
                </a:solidFill>
                <a:latin typeface="Arial"/>
                <a:ea typeface="Arial"/>
                <a:cs typeface="Arial"/>
                <a:sym typeface="Arial"/>
              </a:defRPr>
            </a:lvl8pPr>
            <a:lvl9pPr marL="0" lvl="8" indent="0" algn="ctr">
              <a:spcBef>
                <a:spcPts val="0"/>
              </a:spcBef>
              <a:buNone/>
              <a:defRPr sz="9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p4"/>
          <p:cNvSpPr txBox="1">
            <a:spLocks noGrp="1"/>
          </p:cNvSpPr>
          <p:nvPr>
            <p:ph type="body" idx="1"/>
          </p:nvPr>
        </p:nvSpPr>
        <p:spPr>
          <a:xfrm>
            <a:off x="76581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25" name="Google Shape;25;p4"/>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770281"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body" idx="2"/>
          </p:nvPr>
        </p:nvSpPr>
        <p:spPr>
          <a:xfrm>
            <a:off x="4770781"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30" name="Google Shape;30;p5"/>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7762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 name="Google Shape;36;p7"/>
          <p:cNvSpPr txBox="1">
            <a:spLocks noGrp="1"/>
          </p:cNvSpPr>
          <p:nvPr>
            <p:ph type="body" idx="1"/>
          </p:nvPr>
        </p:nvSpPr>
        <p:spPr>
          <a:xfrm>
            <a:off x="7762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7" name="Google Shape;37;p7"/>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sp>
        <p:nvSpPr>
          <p:cNvPr id="39" name="Google Shape;39;p8"/>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7822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 name="Google Shape;42;p9"/>
          <p:cNvSpPr txBox="1">
            <a:spLocks noGrp="1"/>
          </p:cNvSpPr>
          <p:nvPr>
            <p:ph type="body" idx="1"/>
          </p:nvPr>
        </p:nvSpPr>
        <p:spPr>
          <a:xfrm>
            <a:off x="39635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100000"/>
              </a:lnSpc>
              <a:spcBef>
                <a:spcPts val="800"/>
              </a:spcBef>
              <a:spcAft>
                <a:spcPts val="0"/>
              </a:spcAft>
              <a:buClr>
                <a:schemeClr val="dk1"/>
              </a:buClr>
              <a:buSzPts val="2400"/>
              <a:buChar char="•"/>
              <a:defRPr sz="2400"/>
            </a:lvl1pPr>
            <a:lvl2pPr marL="914400" lvl="1" indent="-361950" algn="l">
              <a:lnSpc>
                <a:spcPct val="100000"/>
              </a:lnSpc>
              <a:spcBef>
                <a:spcPts val="400"/>
              </a:spcBef>
              <a:spcAft>
                <a:spcPts val="0"/>
              </a:spcAft>
              <a:buClr>
                <a:schemeClr val="dk1"/>
              </a:buClr>
              <a:buSzPts val="2100"/>
              <a:buChar char="•"/>
              <a:defRPr sz="2100"/>
            </a:lvl2pPr>
            <a:lvl3pPr marL="1371600" lvl="2" indent="-342900" algn="l">
              <a:lnSpc>
                <a:spcPct val="100000"/>
              </a:lnSpc>
              <a:spcBef>
                <a:spcPts val="400"/>
              </a:spcBef>
              <a:spcAft>
                <a:spcPts val="0"/>
              </a:spcAft>
              <a:buClr>
                <a:schemeClr val="dk1"/>
              </a:buClr>
              <a:buSzPts val="1800"/>
              <a:buChar char="•"/>
              <a:defRPr sz="1800"/>
            </a:lvl3pPr>
            <a:lvl4pPr marL="1828800" lvl="3" indent="-323850" algn="l">
              <a:lnSpc>
                <a:spcPct val="100000"/>
              </a:lnSpc>
              <a:spcBef>
                <a:spcPts val="400"/>
              </a:spcBef>
              <a:spcAft>
                <a:spcPts val="0"/>
              </a:spcAft>
              <a:buClr>
                <a:schemeClr val="dk1"/>
              </a:buClr>
              <a:buSzPts val="1500"/>
              <a:buChar char="•"/>
              <a:defRPr sz="1500"/>
            </a:lvl4pPr>
            <a:lvl5pPr marL="2286000" lvl="4" indent="-323850" algn="l">
              <a:lnSpc>
                <a:spcPct val="100000"/>
              </a:lnSpc>
              <a:spcBef>
                <a:spcPts val="400"/>
              </a:spcBef>
              <a:spcAft>
                <a:spcPts val="0"/>
              </a:spcAft>
              <a:buClr>
                <a:schemeClr val="dk1"/>
              </a:buClr>
              <a:buSzPts val="1500"/>
              <a:buChar char="•"/>
              <a:defRPr sz="1500"/>
            </a:lvl5pPr>
            <a:lvl6pPr marL="2743200" lvl="5" indent="-323850" algn="l">
              <a:lnSpc>
                <a:spcPct val="100000"/>
              </a:lnSpc>
              <a:spcBef>
                <a:spcPts val="400"/>
              </a:spcBef>
              <a:spcAft>
                <a:spcPts val="0"/>
              </a:spcAft>
              <a:buClr>
                <a:schemeClr val="dk1"/>
              </a:buClr>
              <a:buSzPts val="1500"/>
              <a:buChar char="•"/>
              <a:defRPr sz="1500"/>
            </a:lvl6pPr>
            <a:lvl7pPr marL="3200400" lvl="6" indent="-323850" algn="l">
              <a:lnSpc>
                <a:spcPct val="100000"/>
              </a:lnSpc>
              <a:spcBef>
                <a:spcPts val="400"/>
              </a:spcBef>
              <a:spcAft>
                <a:spcPts val="0"/>
              </a:spcAft>
              <a:buClr>
                <a:schemeClr val="dk1"/>
              </a:buClr>
              <a:buSzPts val="1500"/>
              <a:buChar char="•"/>
              <a:defRPr sz="1500"/>
            </a:lvl7pPr>
            <a:lvl8pPr marL="3657600" lvl="7" indent="-323850" algn="l">
              <a:lnSpc>
                <a:spcPct val="100000"/>
              </a:lnSpc>
              <a:spcBef>
                <a:spcPts val="400"/>
              </a:spcBef>
              <a:spcAft>
                <a:spcPts val="0"/>
              </a:spcAft>
              <a:buClr>
                <a:schemeClr val="dk1"/>
              </a:buClr>
              <a:buSzPts val="1500"/>
              <a:buChar char="•"/>
              <a:defRPr sz="1500"/>
            </a:lvl8pPr>
            <a:lvl9pPr marL="4114800" lvl="8" indent="-323850" algn="l">
              <a:lnSpc>
                <a:spcPct val="100000"/>
              </a:lnSpc>
              <a:spcBef>
                <a:spcPts val="400"/>
              </a:spcBef>
              <a:spcAft>
                <a:spcPts val="0"/>
              </a:spcAft>
              <a:buClr>
                <a:schemeClr val="dk1"/>
              </a:buClr>
              <a:buSzPts val="1500"/>
              <a:buChar char="•"/>
              <a:defRPr sz="1500"/>
            </a:lvl9pPr>
          </a:lstStyle>
          <a:p>
            <a:endParaRPr/>
          </a:p>
        </p:txBody>
      </p:sp>
      <p:sp>
        <p:nvSpPr>
          <p:cNvPr id="43" name="Google Shape;43;p9"/>
          <p:cNvSpPr txBox="1">
            <a:spLocks noGrp="1"/>
          </p:cNvSpPr>
          <p:nvPr>
            <p:ph type="body" idx="2"/>
          </p:nvPr>
        </p:nvSpPr>
        <p:spPr>
          <a:xfrm>
            <a:off x="7822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200"/>
              <a:buNone/>
              <a:defRPr sz="12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900"/>
              <a:buNone/>
              <a:defRPr sz="900"/>
            </a:lvl3pPr>
            <a:lvl4pPr marL="1828800" lvl="3" indent="-228600" algn="l">
              <a:lnSpc>
                <a:spcPct val="100000"/>
              </a:lnSpc>
              <a:spcBef>
                <a:spcPts val="400"/>
              </a:spcBef>
              <a:spcAft>
                <a:spcPts val="0"/>
              </a:spcAft>
              <a:buClr>
                <a:schemeClr val="dk1"/>
              </a:buClr>
              <a:buSzPts val="800"/>
              <a:buNone/>
              <a:defRPr sz="800"/>
            </a:lvl4pPr>
            <a:lvl5pPr marL="2286000" lvl="4" indent="-228600" algn="l">
              <a:lnSpc>
                <a:spcPct val="100000"/>
              </a:lnSpc>
              <a:spcBef>
                <a:spcPts val="400"/>
              </a:spcBef>
              <a:spcAft>
                <a:spcPts val="0"/>
              </a:spcAft>
              <a:buClr>
                <a:schemeClr val="dk1"/>
              </a:buClr>
              <a:buSzPts val="800"/>
              <a:buNone/>
              <a:defRPr sz="800"/>
            </a:lvl5pPr>
            <a:lvl6pPr marL="2743200" lvl="5" indent="-228600" algn="l">
              <a:lnSpc>
                <a:spcPct val="100000"/>
              </a:lnSpc>
              <a:spcBef>
                <a:spcPts val="400"/>
              </a:spcBef>
              <a:spcAft>
                <a:spcPts val="0"/>
              </a:spcAft>
              <a:buClr>
                <a:schemeClr val="dk1"/>
              </a:buClr>
              <a:buSzPts val="800"/>
              <a:buNone/>
              <a:defRPr sz="800"/>
            </a:lvl6pPr>
            <a:lvl7pPr marL="3200400" lvl="6" indent="-228600" algn="l">
              <a:lnSpc>
                <a:spcPct val="100000"/>
              </a:lnSpc>
              <a:spcBef>
                <a:spcPts val="400"/>
              </a:spcBef>
              <a:spcAft>
                <a:spcPts val="0"/>
              </a:spcAft>
              <a:buClr>
                <a:schemeClr val="dk1"/>
              </a:buClr>
              <a:buSzPts val="800"/>
              <a:buNone/>
              <a:defRPr sz="800"/>
            </a:lvl7pPr>
            <a:lvl8pPr marL="3657600" lvl="7" indent="-228600" algn="l">
              <a:lnSpc>
                <a:spcPct val="100000"/>
              </a:lnSpc>
              <a:spcBef>
                <a:spcPts val="400"/>
              </a:spcBef>
              <a:spcAft>
                <a:spcPts val="0"/>
              </a:spcAft>
              <a:buClr>
                <a:schemeClr val="dk1"/>
              </a:buClr>
              <a:buSzPts val="800"/>
              <a:buNone/>
              <a:defRPr sz="800"/>
            </a:lvl8pPr>
            <a:lvl9pPr marL="4114800" lvl="8" indent="-228600" algn="l">
              <a:lnSpc>
                <a:spcPct val="100000"/>
              </a:lnSpc>
              <a:spcBef>
                <a:spcPts val="400"/>
              </a:spcBef>
              <a:spcAft>
                <a:spcPts val="0"/>
              </a:spcAft>
              <a:buClr>
                <a:schemeClr val="dk1"/>
              </a:buClr>
              <a:buSzPts val="800"/>
              <a:buNone/>
              <a:defRPr sz="800"/>
            </a:lvl9pPr>
          </a:lstStyle>
          <a:p>
            <a:endParaRPr/>
          </a:p>
        </p:txBody>
      </p:sp>
      <p:sp>
        <p:nvSpPr>
          <p:cNvPr id="44" name="Google Shape;44;p9"/>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pic>
        <p:nvPicPr>
          <p:cNvPr id="46" name="Google Shape;46;p10"/>
          <p:cNvPicPr preferRelativeResize="0"/>
          <p:nvPr/>
        </p:nvPicPr>
        <p:blipFill>
          <a:blip r:embed="rId2">
            <a:alphaModFix/>
          </a:blip>
          <a:stretch>
            <a:fillRect/>
          </a:stretch>
        </p:blipFill>
        <p:spPr>
          <a:xfrm>
            <a:off x="4668500" y="806575"/>
            <a:ext cx="4163776" cy="3354800"/>
          </a:xfrm>
          <a:prstGeom prst="rect">
            <a:avLst/>
          </a:prstGeom>
          <a:noFill/>
          <a:ln>
            <a:noFill/>
          </a:ln>
          <a:effectLst>
            <a:outerShdw blurRad="57150" dist="47625" algn="bl" rotWithShape="0">
              <a:srgbClr val="000000">
                <a:alpha val="50000"/>
              </a:srgbClr>
            </a:outerShdw>
          </a:effectLst>
        </p:spPr>
      </p:pic>
      <p:sp>
        <p:nvSpPr>
          <p:cNvPr id="47" name="Google Shape;47;p10"/>
          <p:cNvSpPr txBox="1">
            <a:spLocks noGrp="1"/>
          </p:cNvSpPr>
          <p:nvPr>
            <p:ph type="title"/>
          </p:nvPr>
        </p:nvSpPr>
        <p:spPr>
          <a:xfrm>
            <a:off x="7822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10"/>
          <p:cNvSpPr>
            <a:spLocks noGrp="1"/>
          </p:cNvSpPr>
          <p:nvPr>
            <p:ph type="pic" idx="2"/>
          </p:nvPr>
        </p:nvSpPr>
        <p:spPr>
          <a:xfrm>
            <a:off x="4830375" y="967925"/>
            <a:ext cx="3840000" cy="2326500"/>
          </a:xfrm>
          <a:prstGeom prst="rect">
            <a:avLst/>
          </a:prstGeom>
          <a:noFill/>
          <a:ln>
            <a:noFill/>
          </a:ln>
        </p:spPr>
      </p:sp>
      <p:sp>
        <p:nvSpPr>
          <p:cNvPr id="49" name="Google Shape;49;p10"/>
          <p:cNvSpPr txBox="1">
            <a:spLocks noGrp="1"/>
          </p:cNvSpPr>
          <p:nvPr>
            <p:ph type="body" idx="1"/>
          </p:nvPr>
        </p:nvSpPr>
        <p:spPr>
          <a:xfrm>
            <a:off x="7822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200"/>
              <a:buNone/>
              <a:defRPr sz="12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900"/>
              <a:buNone/>
              <a:defRPr sz="900"/>
            </a:lvl3pPr>
            <a:lvl4pPr marL="1828800" lvl="3" indent="-228600" algn="l">
              <a:lnSpc>
                <a:spcPct val="100000"/>
              </a:lnSpc>
              <a:spcBef>
                <a:spcPts val="400"/>
              </a:spcBef>
              <a:spcAft>
                <a:spcPts val="0"/>
              </a:spcAft>
              <a:buClr>
                <a:schemeClr val="dk1"/>
              </a:buClr>
              <a:buSzPts val="800"/>
              <a:buNone/>
              <a:defRPr sz="800"/>
            </a:lvl4pPr>
            <a:lvl5pPr marL="2286000" lvl="4" indent="-228600" algn="l">
              <a:lnSpc>
                <a:spcPct val="100000"/>
              </a:lnSpc>
              <a:spcBef>
                <a:spcPts val="400"/>
              </a:spcBef>
              <a:spcAft>
                <a:spcPts val="0"/>
              </a:spcAft>
              <a:buClr>
                <a:schemeClr val="dk1"/>
              </a:buClr>
              <a:buSzPts val="800"/>
              <a:buNone/>
              <a:defRPr sz="800"/>
            </a:lvl5pPr>
            <a:lvl6pPr marL="2743200" lvl="5" indent="-228600" algn="l">
              <a:lnSpc>
                <a:spcPct val="100000"/>
              </a:lnSpc>
              <a:spcBef>
                <a:spcPts val="400"/>
              </a:spcBef>
              <a:spcAft>
                <a:spcPts val="0"/>
              </a:spcAft>
              <a:buClr>
                <a:schemeClr val="dk1"/>
              </a:buClr>
              <a:buSzPts val="800"/>
              <a:buNone/>
              <a:defRPr sz="800"/>
            </a:lvl6pPr>
            <a:lvl7pPr marL="3200400" lvl="6" indent="-228600" algn="l">
              <a:lnSpc>
                <a:spcPct val="100000"/>
              </a:lnSpc>
              <a:spcBef>
                <a:spcPts val="400"/>
              </a:spcBef>
              <a:spcAft>
                <a:spcPts val="0"/>
              </a:spcAft>
              <a:buClr>
                <a:schemeClr val="dk1"/>
              </a:buClr>
              <a:buSzPts val="800"/>
              <a:buNone/>
              <a:defRPr sz="800"/>
            </a:lvl7pPr>
            <a:lvl8pPr marL="3657600" lvl="7" indent="-228600" algn="l">
              <a:lnSpc>
                <a:spcPct val="100000"/>
              </a:lnSpc>
              <a:spcBef>
                <a:spcPts val="400"/>
              </a:spcBef>
              <a:spcAft>
                <a:spcPts val="0"/>
              </a:spcAft>
              <a:buClr>
                <a:schemeClr val="dk1"/>
              </a:buClr>
              <a:buSzPts val="800"/>
              <a:buNone/>
              <a:defRPr sz="800"/>
            </a:lvl8pPr>
            <a:lvl9pPr marL="4114800" lvl="8" indent="-228600" algn="l">
              <a:lnSpc>
                <a:spcPct val="100000"/>
              </a:lnSpc>
              <a:spcBef>
                <a:spcPts val="400"/>
              </a:spcBef>
              <a:spcAft>
                <a:spcPts val="0"/>
              </a:spcAft>
              <a:buClr>
                <a:schemeClr val="dk1"/>
              </a:buClr>
              <a:buSzPts val="800"/>
              <a:buNone/>
              <a:defRPr sz="800"/>
            </a:lvl9pPr>
          </a:lstStyle>
          <a:p>
            <a:endParaRPr/>
          </a:p>
        </p:txBody>
      </p:sp>
      <p:sp>
        <p:nvSpPr>
          <p:cNvPr id="50" name="Google Shape;50;p10"/>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1EA"/>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525900" cy="5143500"/>
          </a:xfrm>
          <a:prstGeom prst="rect">
            <a:avLst/>
          </a:prstGeom>
          <a:solidFill>
            <a:srgbClr val="144C4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Lora"/>
              <a:buNone/>
              <a:defRPr sz="3300" b="1" i="0" u="none" strike="noStrike" cap="none">
                <a:solidFill>
                  <a:schemeClr val="dk1"/>
                </a:solidFill>
                <a:latin typeface="Lora"/>
                <a:ea typeface="Lora"/>
                <a:cs typeface="Lora"/>
                <a:sym typeface="Lor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76581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chemeClr val="dk1"/>
              </a:buClr>
              <a:buSzPts val="2100"/>
              <a:buFont typeface="Inter"/>
              <a:buChar char="•"/>
              <a:defRPr sz="2100" i="0" u="none" strike="noStrike" cap="none">
                <a:solidFill>
                  <a:schemeClr val="dk1"/>
                </a:solidFill>
                <a:latin typeface="Inter"/>
                <a:ea typeface="Inter"/>
                <a:cs typeface="Inter"/>
                <a:sym typeface="Inter"/>
              </a:defRPr>
            </a:lvl1pPr>
            <a:lvl2pPr marL="914400" marR="0" lvl="1" indent="-342900" algn="l" rtl="0">
              <a:lnSpc>
                <a:spcPct val="100000"/>
              </a:lnSpc>
              <a:spcBef>
                <a:spcPts val="400"/>
              </a:spcBef>
              <a:spcAft>
                <a:spcPts val="0"/>
              </a:spcAft>
              <a:buClr>
                <a:schemeClr val="dk1"/>
              </a:buClr>
              <a:buSzPts val="1800"/>
              <a:buFont typeface="Inter"/>
              <a:buChar char="•"/>
              <a:defRPr sz="1800" i="0" u="none" strike="noStrike" cap="none">
                <a:solidFill>
                  <a:schemeClr val="dk1"/>
                </a:solidFill>
                <a:latin typeface="Inter"/>
                <a:ea typeface="Inter"/>
                <a:cs typeface="Inter"/>
                <a:sym typeface="Inter"/>
              </a:defRPr>
            </a:lvl2pPr>
            <a:lvl3pPr marL="1371600" marR="0" lvl="2" indent="-323850" algn="l" rtl="0">
              <a:lnSpc>
                <a:spcPct val="100000"/>
              </a:lnSpc>
              <a:spcBef>
                <a:spcPts val="400"/>
              </a:spcBef>
              <a:spcAft>
                <a:spcPts val="0"/>
              </a:spcAft>
              <a:buClr>
                <a:schemeClr val="dk1"/>
              </a:buClr>
              <a:buSzPts val="1500"/>
              <a:buFont typeface="Inter"/>
              <a:buChar char="•"/>
              <a:defRPr sz="1500" i="0" u="none" strike="noStrike" cap="none">
                <a:solidFill>
                  <a:schemeClr val="dk1"/>
                </a:solidFill>
                <a:latin typeface="Inter"/>
                <a:ea typeface="Inter"/>
                <a:cs typeface="Inter"/>
                <a:sym typeface="Inter"/>
              </a:defRPr>
            </a:lvl3pPr>
            <a:lvl4pPr marL="1828800" marR="0" lvl="3" indent="-317500" algn="l" rtl="0">
              <a:lnSpc>
                <a:spcPct val="100000"/>
              </a:lnSpc>
              <a:spcBef>
                <a:spcPts val="400"/>
              </a:spcBef>
              <a:spcAft>
                <a:spcPts val="0"/>
              </a:spcAft>
              <a:buClr>
                <a:schemeClr val="dk1"/>
              </a:buClr>
              <a:buSzPts val="1400"/>
              <a:buFont typeface="Inter"/>
              <a:buChar char="•"/>
              <a:defRPr sz="1400" i="0" u="none" strike="noStrike" cap="none">
                <a:solidFill>
                  <a:schemeClr val="dk1"/>
                </a:solidFill>
                <a:latin typeface="Inter"/>
                <a:ea typeface="Inter"/>
                <a:cs typeface="Inter"/>
                <a:sym typeface="Inter"/>
              </a:defRPr>
            </a:lvl4pPr>
            <a:lvl5pPr marL="2286000" marR="0" lvl="4" indent="-317500" algn="l" rtl="0">
              <a:lnSpc>
                <a:spcPct val="100000"/>
              </a:lnSpc>
              <a:spcBef>
                <a:spcPts val="400"/>
              </a:spcBef>
              <a:spcAft>
                <a:spcPts val="0"/>
              </a:spcAft>
              <a:buClr>
                <a:schemeClr val="dk1"/>
              </a:buClr>
              <a:buSzPts val="1400"/>
              <a:buFont typeface="Inter"/>
              <a:buChar char="•"/>
              <a:defRPr sz="1400" i="0" u="none" strike="noStrike" cap="none">
                <a:solidFill>
                  <a:schemeClr val="dk1"/>
                </a:solidFill>
                <a:latin typeface="Inter"/>
                <a:ea typeface="Inter"/>
                <a:cs typeface="Inter"/>
                <a:sym typeface="Inter"/>
              </a:defRPr>
            </a:lvl5pPr>
            <a:lvl6pPr marL="2743200" marR="0" lvl="5" indent="-317500" algn="l" rtl="0">
              <a:lnSpc>
                <a:spcPct val="100000"/>
              </a:lnSpc>
              <a:spcBef>
                <a:spcPts val="400"/>
              </a:spcBef>
              <a:spcAft>
                <a:spcPts val="0"/>
              </a:spcAft>
              <a:buClr>
                <a:schemeClr val="dk1"/>
              </a:buClr>
              <a:buSzPts val="1400"/>
              <a:buFont typeface="Inter"/>
              <a:buChar char="•"/>
              <a:defRPr sz="1400" i="0" u="none" strike="noStrike" cap="none">
                <a:solidFill>
                  <a:schemeClr val="dk1"/>
                </a:solidFill>
                <a:latin typeface="Inter"/>
                <a:ea typeface="Inter"/>
                <a:cs typeface="Inter"/>
                <a:sym typeface="Inter"/>
              </a:defRPr>
            </a:lvl6pPr>
            <a:lvl7pPr marL="3200400" marR="0" lvl="6" indent="-317500" algn="l" rtl="0">
              <a:lnSpc>
                <a:spcPct val="100000"/>
              </a:lnSpc>
              <a:spcBef>
                <a:spcPts val="400"/>
              </a:spcBef>
              <a:spcAft>
                <a:spcPts val="0"/>
              </a:spcAft>
              <a:buClr>
                <a:schemeClr val="dk1"/>
              </a:buClr>
              <a:buSzPts val="1400"/>
              <a:buFont typeface="Inter"/>
              <a:buChar char="•"/>
              <a:defRPr sz="1400" i="0" u="none" strike="noStrike" cap="none">
                <a:solidFill>
                  <a:schemeClr val="dk1"/>
                </a:solidFill>
                <a:latin typeface="Inter"/>
                <a:ea typeface="Inter"/>
                <a:cs typeface="Inter"/>
                <a:sym typeface="Inter"/>
              </a:defRPr>
            </a:lvl7pPr>
            <a:lvl8pPr marL="3657600" marR="0" lvl="7" indent="-317500" algn="l" rtl="0">
              <a:lnSpc>
                <a:spcPct val="100000"/>
              </a:lnSpc>
              <a:spcBef>
                <a:spcPts val="400"/>
              </a:spcBef>
              <a:spcAft>
                <a:spcPts val="0"/>
              </a:spcAft>
              <a:buClr>
                <a:schemeClr val="dk1"/>
              </a:buClr>
              <a:buSzPts val="1400"/>
              <a:buFont typeface="Inter"/>
              <a:buChar char="•"/>
              <a:defRPr sz="1400" i="0" u="none" strike="noStrike" cap="none">
                <a:solidFill>
                  <a:schemeClr val="dk1"/>
                </a:solidFill>
                <a:latin typeface="Inter"/>
                <a:ea typeface="Inter"/>
                <a:cs typeface="Inter"/>
                <a:sym typeface="Inter"/>
              </a:defRPr>
            </a:lvl8pPr>
            <a:lvl9pPr marL="4114800" marR="0" lvl="8" indent="-317500" algn="l" rtl="0">
              <a:lnSpc>
                <a:spcPct val="100000"/>
              </a:lnSpc>
              <a:spcBef>
                <a:spcPts val="400"/>
              </a:spcBef>
              <a:spcAft>
                <a:spcPts val="0"/>
              </a:spcAft>
              <a:buClr>
                <a:schemeClr val="dk1"/>
              </a:buClr>
              <a:buSzPts val="1400"/>
              <a:buFont typeface="Inter"/>
              <a:buChar char="•"/>
              <a:defRPr sz="140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sldNum" idx="12"/>
          </p:nvPr>
        </p:nvSpPr>
        <p:spPr>
          <a:xfrm>
            <a:off x="66749" y="4722731"/>
            <a:ext cx="3924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900" b="0" i="0" u="none" strike="noStrike" cap="none">
                <a:solidFill>
                  <a:schemeClr val="lt1"/>
                </a:solidFill>
                <a:latin typeface="Arial"/>
                <a:ea typeface="Arial"/>
                <a:cs typeface="Arial"/>
                <a:sym typeface="Arial"/>
              </a:defRPr>
            </a:lvl1pPr>
            <a:lvl2pPr marL="0" marR="0" lvl="1" indent="0" algn="ctr" rtl="0">
              <a:spcBef>
                <a:spcPts val="0"/>
              </a:spcBef>
              <a:buNone/>
              <a:defRPr sz="900" b="0" i="0" u="none" strike="noStrike" cap="none">
                <a:solidFill>
                  <a:schemeClr val="lt1"/>
                </a:solidFill>
                <a:latin typeface="Arial"/>
                <a:ea typeface="Arial"/>
                <a:cs typeface="Arial"/>
                <a:sym typeface="Arial"/>
              </a:defRPr>
            </a:lvl2pPr>
            <a:lvl3pPr marL="0" marR="0" lvl="2" indent="0" algn="ctr" rtl="0">
              <a:spcBef>
                <a:spcPts val="0"/>
              </a:spcBef>
              <a:buNone/>
              <a:defRPr sz="900" b="0" i="0" u="none" strike="noStrike" cap="none">
                <a:solidFill>
                  <a:schemeClr val="lt1"/>
                </a:solidFill>
                <a:latin typeface="Arial"/>
                <a:ea typeface="Arial"/>
                <a:cs typeface="Arial"/>
                <a:sym typeface="Arial"/>
              </a:defRPr>
            </a:lvl3pPr>
            <a:lvl4pPr marL="0" marR="0" lvl="3" indent="0" algn="ctr" rtl="0">
              <a:spcBef>
                <a:spcPts val="0"/>
              </a:spcBef>
              <a:buNone/>
              <a:defRPr sz="900" b="0" i="0" u="none" strike="noStrike" cap="none">
                <a:solidFill>
                  <a:schemeClr val="lt1"/>
                </a:solidFill>
                <a:latin typeface="Arial"/>
                <a:ea typeface="Arial"/>
                <a:cs typeface="Arial"/>
                <a:sym typeface="Arial"/>
              </a:defRPr>
            </a:lvl4pPr>
            <a:lvl5pPr marL="0" marR="0" lvl="4" indent="0" algn="ctr" rtl="0">
              <a:spcBef>
                <a:spcPts val="0"/>
              </a:spcBef>
              <a:buNone/>
              <a:defRPr sz="900" b="0" i="0" u="none" strike="noStrike" cap="none">
                <a:solidFill>
                  <a:schemeClr val="lt1"/>
                </a:solidFill>
                <a:latin typeface="Arial"/>
                <a:ea typeface="Arial"/>
                <a:cs typeface="Arial"/>
                <a:sym typeface="Arial"/>
              </a:defRPr>
            </a:lvl5pPr>
            <a:lvl6pPr marL="0" marR="0" lvl="5" indent="0" algn="ctr" rtl="0">
              <a:spcBef>
                <a:spcPts val="0"/>
              </a:spcBef>
              <a:buNone/>
              <a:defRPr sz="900" b="0" i="0" u="none" strike="noStrike" cap="none">
                <a:solidFill>
                  <a:schemeClr val="lt1"/>
                </a:solidFill>
                <a:latin typeface="Arial"/>
                <a:ea typeface="Arial"/>
                <a:cs typeface="Arial"/>
                <a:sym typeface="Arial"/>
              </a:defRPr>
            </a:lvl6pPr>
            <a:lvl7pPr marL="0" marR="0" lvl="6" indent="0" algn="ctr" rtl="0">
              <a:spcBef>
                <a:spcPts val="0"/>
              </a:spcBef>
              <a:buNone/>
              <a:defRPr sz="900" b="0" i="0" u="none" strike="noStrike" cap="none">
                <a:solidFill>
                  <a:schemeClr val="lt1"/>
                </a:solidFill>
                <a:latin typeface="Arial"/>
                <a:ea typeface="Arial"/>
                <a:cs typeface="Arial"/>
                <a:sym typeface="Arial"/>
              </a:defRPr>
            </a:lvl7pPr>
            <a:lvl8pPr marL="0" marR="0" lvl="7" indent="0" algn="ctr" rtl="0">
              <a:spcBef>
                <a:spcPts val="0"/>
              </a:spcBef>
              <a:buNone/>
              <a:defRPr sz="900" b="0" i="0" u="none" strike="noStrike" cap="none">
                <a:solidFill>
                  <a:schemeClr val="lt1"/>
                </a:solidFill>
                <a:latin typeface="Arial"/>
                <a:ea typeface="Arial"/>
                <a:cs typeface="Arial"/>
                <a:sym typeface="Arial"/>
              </a:defRPr>
            </a:lvl8pPr>
            <a:lvl9pPr marL="0" marR="0" lvl="8" indent="0" algn="ctr" rtl="0">
              <a:spcBef>
                <a:spcPts val="0"/>
              </a:spcBef>
              <a:buNone/>
              <a:defRPr sz="9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14">
            <a:alphaModFix/>
          </a:blip>
          <a:srcRect r="81473"/>
          <a:stretch/>
        </p:blipFill>
        <p:spPr>
          <a:xfrm>
            <a:off x="108716" y="189201"/>
            <a:ext cx="308344" cy="1885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educate.iowa.gov/media/8595/download?inlin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ducate.iowa.gov/media/8595/download?inlin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educate.iowa.gov/media/8595/download?inline="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educate.iowa.gov/pk-12/educational-choice/education-savings-accounts"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sldNum" idx="12"/>
          </p:nvPr>
        </p:nvSpPr>
        <p:spPr>
          <a:xfrm>
            <a:off x="66749" y="4722731"/>
            <a:ext cx="392282"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a:t>
            </a:fld>
            <a:endParaRPr/>
          </a:p>
        </p:txBody>
      </p:sp>
      <p:sp>
        <p:nvSpPr>
          <p:cNvPr id="69" name="Google Shape;69;p14"/>
          <p:cNvSpPr txBox="1"/>
          <p:nvPr/>
        </p:nvSpPr>
        <p:spPr>
          <a:xfrm>
            <a:off x="-68575" y="3231450"/>
            <a:ext cx="41448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lt1"/>
                </a:solidFill>
                <a:latin typeface="Lora"/>
                <a:ea typeface="Lora"/>
                <a:cs typeface="Lora"/>
                <a:sym typeface="Lora"/>
              </a:rPr>
              <a:t>Iowa’s Students First Act</a:t>
            </a:r>
            <a:endParaRPr sz="1500">
              <a:solidFill>
                <a:schemeClr val="lt1"/>
              </a:solidFill>
              <a:latin typeface="Lora"/>
              <a:ea typeface="Lora"/>
              <a:cs typeface="Lora"/>
              <a:sym typeface="Lora"/>
            </a:endParaRPr>
          </a:p>
          <a:p>
            <a:pPr marL="0" lvl="0" indent="0" algn="ctr" rtl="0">
              <a:spcBef>
                <a:spcPts val="0"/>
              </a:spcBef>
              <a:spcAft>
                <a:spcPts val="0"/>
              </a:spcAft>
              <a:buNone/>
            </a:pPr>
            <a:r>
              <a:rPr lang="en" sz="1500">
                <a:solidFill>
                  <a:schemeClr val="lt1"/>
                </a:solidFill>
                <a:latin typeface="Lora"/>
                <a:ea typeface="Lora"/>
                <a:cs typeface="Lora"/>
                <a:sym typeface="Lora"/>
              </a:rPr>
              <a:t>Education Savings Accounts</a:t>
            </a:r>
            <a:endParaRPr sz="1500">
              <a:solidFill>
                <a:schemeClr val="lt1"/>
              </a:solidFill>
              <a:latin typeface="Lora"/>
              <a:ea typeface="Lora"/>
              <a:cs typeface="Lora"/>
              <a:sym typeface="Lora"/>
            </a:endParaRPr>
          </a:p>
          <a:p>
            <a:pPr marL="0" lvl="0" indent="0" algn="ctr" rtl="0">
              <a:spcBef>
                <a:spcPts val="0"/>
              </a:spcBef>
              <a:spcAft>
                <a:spcPts val="0"/>
              </a:spcAft>
              <a:buNone/>
            </a:pPr>
            <a:r>
              <a:rPr lang="en" sz="1500">
                <a:solidFill>
                  <a:schemeClr val="lt1"/>
                </a:solidFill>
                <a:latin typeface="Lora"/>
                <a:ea typeface="Lora"/>
                <a:cs typeface="Lora"/>
                <a:sym typeface="Lora"/>
              </a:rPr>
              <a:t>Parent/Guardian Training</a:t>
            </a:r>
            <a:endParaRPr sz="1500">
              <a:solidFill>
                <a:schemeClr val="lt1"/>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Students Continuing the ESA Program</a:t>
            </a:r>
            <a:endParaRPr>
              <a:latin typeface="Lora"/>
              <a:ea typeface="Lora"/>
              <a:cs typeface="Lora"/>
              <a:sym typeface="Lora"/>
            </a:endParaRPr>
          </a:p>
        </p:txBody>
      </p:sp>
      <p:sp>
        <p:nvSpPr>
          <p:cNvPr id="159" name="Google Shape;159;p23"/>
          <p:cNvSpPr txBox="1">
            <a:spLocks noGrp="1"/>
          </p:cNvSpPr>
          <p:nvPr>
            <p:ph type="body" idx="1"/>
          </p:nvPr>
        </p:nvSpPr>
        <p:spPr>
          <a:xfrm>
            <a:off x="765800" y="1369225"/>
            <a:ext cx="7664700" cy="3353400"/>
          </a:xfrm>
          <a:prstGeom prst="rect">
            <a:avLst/>
          </a:prstGeom>
          <a:noFill/>
          <a:ln>
            <a:noFill/>
          </a:ln>
        </p:spPr>
        <p:txBody>
          <a:bodyPr spcFirstLastPara="1" wrap="square" lIns="68575" tIns="34275" rIns="68575" bIns="34275" anchor="t" anchorCtr="0">
            <a:noAutofit/>
          </a:bodyPr>
          <a:lstStyle/>
          <a:p>
            <a:pPr marL="457200" lvl="0" indent="0" algn="l" rtl="0">
              <a:lnSpc>
                <a:spcPct val="90000"/>
              </a:lnSpc>
              <a:spcBef>
                <a:spcPts val="0"/>
              </a:spcBef>
              <a:spcAft>
                <a:spcPts val="0"/>
              </a:spcAft>
              <a:buNone/>
            </a:pPr>
            <a:endParaRPr sz="1700"/>
          </a:p>
          <a:p>
            <a:pPr marL="457200" lvl="0" indent="-336550" algn="l" rtl="0">
              <a:lnSpc>
                <a:spcPct val="90000"/>
              </a:lnSpc>
              <a:spcBef>
                <a:spcPts val="0"/>
              </a:spcBef>
              <a:spcAft>
                <a:spcPts val="0"/>
              </a:spcAft>
              <a:buSzPts val="1700"/>
              <a:buChar char="•"/>
            </a:pPr>
            <a:r>
              <a:rPr lang="en" sz="1700"/>
              <a:t>Annual ESA applications are required for all prospective ESA participants.</a:t>
            </a:r>
            <a:endParaRPr sz="1700"/>
          </a:p>
          <a:p>
            <a:pPr marL="457200" lvl="0" indent="-336550" algn="l" rtl="0">
              <a:lnSpc>
                <a:spcPct val="90000"/>
              </a:lnSpc>
              <a:spcBef>
                <a:spcPts val="1000"/>
              </a:spcBef>
              <a:spcAft>
                <a:spcPts val="0"/>
              </a:spcAft>
              <a:buSzPts val="1700"/>
              <a:buChar char="•"/>
            </a:pPr>
            <a:r>
              <a:rPr lang="en" sz="1700"/>
              <a:t>A student who was approved for and used an ESA in the 2023-2024 school year is not subject to household income requirements for the 2024-2025 school year. </a:t>
            </a:r>
            <a:endParaRPr sz="1700"/>
          </a:p>
          <a:p>
            <a:pPr marL="457200" lvl="0" indent="-336550" algn="l" rtl="0">
              <a:lnSpc>
                <a:spcPct val="90000"/>
              </a:lnSpc>
              <a:spcBef>
                <a:spcPts val="1000"/>
              </a:spcBef>
              <a:spcAft>
                <a:spcPts val="1000"/>
              </a:spcAft>
              <a:buSzPts val="1700"/>
              <a:buChar char="•"/>
            </a:pPr>
            <a:r>
              <a:rPr lang="en" sz="1700"/>
              <a:t>Parent/Guardian will use the same email address and password to log into their account and complete the 2024-2025 application.</a:t>
            </a:r>
            <a:endParaRPr sz="1700"/>
          </a:p>
        </p:txBody>
      </p:sp>
      <p:sp>
        <p:nvSpPr>
          <p:cNvPr id="160" name="Google Shape;160;p23"/>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782250" y="291975"/>
            <a:ext cx="3712500" cy="781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Log-in Screen</a:t>
            </a:r>
            <a:endParaRPr/>
          </a:p>
          <a:p>
            <a:pPr marL="0" lvl="0" indent="0" algn="l" rtl="0">
              <a:spcBef>
                <a:spcPts val="0"/>
              </a:spcBef>
              <a:spcAft>
                <a:spcPts val="0"/>
              </a:spcAft>
              <a:buNone/>
            </a:pPr>
            <a:endParaRPr/>
          </a:p>
        </p:txBody>
      </p:sp>
      <p:sp>
        <p:nvSpPr>
          <p:cNvPr id="166" name="Google Shape;166;p24"/>
          <p:cNvSpPr txBox="1">
            <a:spLocks noGrp="1"/>
          </p:cNvSpPr>
          <p:nvPr>
            <p:ph type="body" idx="1"/>
          </p:nvPr>
        </p:nvSpPr>
        <p:spPr>
          <a:xfrm>
            <a:off x="782250" y="880000"/>
            <a:ext cx="3950400" cy="4116600"/>
          </a:xfrm>
          <a:prstGeom prst="rect">
            <a:avLst/>
          </a:prstGeom>
        </p:spPr>
        <p:txBody>
          <a:bodyPr spcFirstLastPara="1" wrap="square" lIns="68575" tIns="34275" rIns="68575" bIns="34275" anchor="t" anchorCtr="0">
            <a:normAutofit fontScale="47500" lnSpcReduction="20000"/>
          </a:bodyPr>
          <a:lstStyle/>
          <a:p>
            <a:pPr marL="457200" lvl="0" indent="-303688" algn="l" rtl="0">
              <a:spcBef>
                <a:spcPts val="800"/>
              </a:spcBef>
              <a:spcAft>
                <a:spcPts val="0"/>
              </a:spcAft>
              <a:buSzPct val="100000"/>
              <a:buChar char="★"/>
            </a:pPr>
            <a:r>
              <a:rPr lang="en" sz="2150"/>
              <a:t>Applying for enrollment to an Iowa accredited nonpublic school is a separate process from applying for an ESA through the Odyssey platform.</a:t>
            </a:r>
            <a:endParaRPr sz="2150"/>
          </a:p>
          <a:p>
            <a:pPr marL="0" lvl="0" indent="0" algn="l" rtl="0">
              <a:spcBef>
                <a:spcPts val="800"/>
              </a:spcBef>
              <a:spcAft>
                <a:spcPts val="0"/>
              </a:spcAft>
              <a:buNone/>
            </a:pPr>
            <a:endParaRPr sz="100"/>
          </a:p>
          <a:p>
            <a:pPr marL="457200" lvl="0" indent="-303688" algn="l" rtl="0">
              <a:spcBef>
                <a:spcPts val="800"/>
              </a:spcBef>
              <a:spcAft>
                <a:spcPts val="0"/>
              </a:spcAft>
              <a:buSzPct val="100000"/>
              <a:buChar char="★"/>
            </a:pPr>
            <a:r>
              <a:rPr lang="en" sz="2150"/>
              <a:t>Nonpublic school enrollment is unrelated to the Students First ESA application and is strictly between the family and the school.</a:t>
            </a:r>
            <a:endParaRPr sz="2150"/>
          </a:p>
          <a:p>
            <a:pPr marL="0" lvl="0" indent="0" algn="l" rtl="0">
              <a:spcBef>
                <a:spcPts val="800"/>
              </a:spcBef>
              <a:spcAft>
                <a:spcPts val="0"/>
              </a:spcAft>
              <a:buNone/>
            </a:pPr>
            <a:endParaRPr sz="1030"/>
          </a:p>
          <a:p>
            <a:pPr marL="0" lvl="0" indent="0" algn="l" rtl="0">
              <a:spcBef>
                <a:spcPts val="800"/>
              </a:spcBef>
              <a:spcAft>
                <a:spcPts val="0"/>
              </a:spcAft>
              <a:buNone/>
            </a:pPr>
            <a:r>
              <a:rPr lang="en" sz="1760"/>
              <a:t>Language below text boxes: “By signing up, I understand that Odyssey needs to gather and share information about each child for which I seek an ESA and for each claim I make against that child’s ESA. I give my consent to Odyssey to gather and share information necessary to implement my child’s participation in the ESA program, including with the Iowa Department of Education and with the accredited nonpublic schools and providers serving my child. I understand my child will not be able to participate in the Students First Act ESA program if I refuse to grant my consent to Odyssey to gather and share necessary information.</a:t>
            </a:r>
            <a:endParaRPr sz="1760"/>
          </a:p>
          <a:p>
            <a:pPr marL="0" lvl="0" indent="0" algn="l" rtl="0">
              <a:spcBef>
                <a:spcPts val="800"/>
              </a:spcBef>
              <a:spcAft>
                <a:spcPts val="0"/>
              </a:spcAft>
              <a:buNone/>
            </a:pPr>
            <a:r>
              <a:rPr lang="en" sz="1760"/>
              <a:t>Applying for enrollment to an Iowa accredited nonpublic school is a separate process from applying for an ESA through the Odyssey platform. Nonpublic school enrollment is unrelated to the Students First ESA application and is strictly between the family and the school.</a:t>
            </a:r>
            <a:endParaRPr sz="1760"/>
          </a:p>
        </p:txBody>
      </p:sp>
      <p:sp>
        <p:nvSpPr>
          <p:cNvPr id="167" name="Google Shape;167;p24"/>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11</a:t>
            </a:fld>
            <a:endParaRPr/>
          </a:p>
        </p:txBody>
      </p:sp>
      <p:pic>
        <p:nvPicPr>
          <p:cNvPr id="168" name="Google Shape;168;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40150" y="152400"/>
            <a:ext cx="2867129" cy="48386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782250" y="342900"/>
            <a:ext cx="3712500" cy="12003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Parent/Guardian  Application</a:t>
            </a:r>
            <a:endParaRPr/>
          </a:p>
        </p:txBody>
      </p:sp>
      <p:sp>
        <p:nvSpPr>
          <p:cNvPr id="174" name="Google Shape;174;p25"/>
          <p:cNvSpPr txBox="1">
            <a:spLocks noGrp="1"/>
          </p:cNvSpPr>
          <p:nvPr>
            <p:ph type="body" idx="1"/>
          </p:nvPr>
        </p:nvSpPr>
        <p:spPr>
          <a:xfrm>
            <a:off x="782252" y="1634150"/>
            <a:ext cx="3490800" cy="28587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Parent/Guardian Information</a:t>
            </a:r>
            <a:endParaRPr/>
          </a:p>
          <a:p>
            <a:pPr marL="914400" lvl="1" indent="-298450" algn="l" rtl="0">
              <a:spcBef>
                <a:spcPts val="0"/>
              </a:spcBef>
              <a:spcAft>
                <a:spcPts val="0"/>
              </a:spcAft>
              <a:buSzPts val="1100"/>
              <a:buChar char="○"/>
            </a:pPr>
            <a:r>
              <a:rPr lang="en"/>
              <a:t>Parent/Guardian Legal Name</a:t>
            </a:r>
            <a:endParaRPr/>
          </a:p>
          <a:p>
            <a:pPr marL="914400" lvl="1" indent="-298450" algn="l" rtl="0">
              <a:spcBef>
                <a:spcPts val="0"/>
              </a:spcBef>
              <a:spcAft>
                <a:spcPts val="0"/>
              </a:spcAft>
              <a:buSzPts val="1100"/>
              <a:buChar char="○"/>
            </a:pPr>
            <a:r>
              <a:rPr lang="en"/>
              <a:t>Email Address </a:t>
            </a:r>
            <a:endParaRPr/>
          </a:p>
          <a:p>
            <a:pPr marL="914400" lvl="1" indent="-298450" algn="l" rtl="0">
              <a:spcBef>
                <a:spcPts val="0"/>
              </a:spcBef>
              <a:spcAft>
                <a:spcPts val="0"/>
              </a:spcAft>
              <a:buSzPts val="1100"/>
              <a:buChar char="○"/>
            </a:pPr>
            <a:r>
              <a:rPr lang="en"/>
              <a:t>Phone Number</a:t>
            </a:r>
            <a:endParaRPr/>
          </a:p>
          <a:p>
            <a:pPr marL="914400" lvl="1" indent="-298450" algn="l" rtl="0">
              <a:spcBef>
                <a:spcPts val="0"/>
              </a:spcBef>
              <a:spcAft>
                <a:spcPts val="0"/>
              </a:spcAft>
              <a:buSzPts val="1100"/>
              <a:buChar char="○"/>
            </a:pPr>
            <a:r>
              <a:rPr lang="en"/>
              <a:t>Preferred Language</a:t>
            </a:r>
            <a:endParaRPr/>
          </a:p>
          <a:p>
            <a:pPr marL="457200" lvl="0" indent="-330200" algn="l" rtl="0">
              <a:spcBef>
                <a:spcPts val="0"/>
              </a:spcBef>
              <a:spcAft>
                <a:spcPts val="0"/>
              </a:spcAft>
              <a:buSzPts val="1600"/>
              <a:buChar char="●"/>
            </a:pPr>
            <a:r>
              <a:rPr lang="en"/>
              <a:t>Address Information</a:t>
            </a:r>
            <a:endParaRPr/>
          </a:p>
          <a:p>
            <a:pPr marL="914400" lvl="1" indent="-298450" algn="l" rtl="0">
              <a:spcBef>
                <a:spcPts val="0"/>
              </a:spcBef>
              <a:spcAft>
                <a:spcPts val="0"/>
              </a:spcAft>
              <a:buSzPts val="1100"/>
              <a:buChar char="○"/>
            </a:pPr>
            <a:r>
              <a:rPr lang="en"/>
              <a:t>Current residential address</a:t>
            </a:r>
            <a:endParaRPr/>
          </a:p>
          <a:p>
            <a:pPr marL="914400" lvl="1" indent="-298450" algn="l" rtl="0">
              <a:spcBef>
                <a:spcPts val="0"/>
              </a:spcBef>
              <a:spcAft>
                <a:spcPts val="0"/>
              </a:spcAft>
              <a:buSzPts val="1100"/>
              <a:buChar char="○"/>
            </a:pPr>
            <a:r>
              <a:rPr lang="en"/>
              <a:t>If your 2023 Iowa State Tax Return lists a different address, please check the box and input that address.</a:t>
            </a:r>
            <a:endParaRPr/>
          </a:p>
          <a:p>
            <a:pPr marL="457200" lvl="0" indent="-330200" algn="l" rtl="0">
              <a:spcBef>
                <a:spcPts val="0"/>
              </a:spcBef>
              <a:spcAft>
                <a:spcPts val="0"/>
              </a:spcAft>
              <a:buSzPts val="1600"/>
              <a:buChar char="●"/>
            </a:pPr>
            <a:r>
              <a:rPr lang="en"/>
              <a:t>Save &amp; Exit feature </a:t>
            </a:r>
            <a:endParaRPr/>
          </a:p>
        </p:txBody>
      </p:sp>
      <p:sp>
        <p:nvSpPr>
          <p:cNvPr id="175" name="Google Shape;175;p25"/>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12</a:t>
            </a:fld>
            <a:endParaRPr/>
          </a:p>
        </p:txBody>
      </p:sp>
      <p:pic>
        <p:nvPicPr>
          <p:cNvPr id="176" name="Google Shape;176;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62625" y="211200"/>
            <a:ext cx="4296000" cy="4721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782241" y="114500"/>
            <a:ext cx="2949300" cy="12003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Student Application</a:t>
            </a:r>
            <a:endParaRPr/>
          </a:p>
        </p:txBody>
      </p:sp>
      <p:sp>
        <p:nvSpPr>
          <p:cNvPr id="182" name="Google Shape;182;p26"/>
          <p:cNvSpPr txBox="1">
            <a:spLocks noGrp="1"/>
          </p:cNvSpPr>
          <p:nvPr>
            <p:ph type="body" idx="1"/>
          </p:nvPr>
        </p:nvSpPr>
        <p:spPr>
          <a:xfrm>
            <a:off x="782250" y="1506600"/>
            <a:ext cx="3293100" cy="3142200"/>
          </a:xfrm>
          <a:prstGeom prst="rect">
            <a:avLst/>
          </a:prstGeom>
        </p:spPr>
        <p:txBody>
          <a:bodyPr spcFirstLastPara="1" wrap="square" lIns="68575" tIns="34275" rIns="68575" bIns="34275" anchor="t" anchorCtr="0">
            <a:normAutofit fontScale="92500"/>
          </a:bodyPr>
          <a:lstStyle/>
          <a:p>
            <a:pPr marL="457200" lvl="0" indent="-330200" algn="l" rtl="0">
              <a:spcBef>
                <a:spcPts val="800"/>
              </a:spcBef>
              <a:spcAft>
                <a:spcPts val="0"/>
              </a:spcAft>
              <a:buSzPts val="1600"/>
              <a:buChar char="●"/>
            </a:pPr>
            <a:r>
              <a:rPr lang="en"/>
              <a:t>Student Legal Name</a:t>
            </a:r>
            <a:endParaRPr/>
          </a:p>
          <a:p>
            <a:pPr marL="457200" lvl="0" indent="-330200" algn="l" rtl="0">
              <a:spcBef>
                <a:spcPts val="1000"/>
              </a:spcBef>
              <a:spcAft>
                <a:spcPts val="0"/>
              </a:spcAft>
              <a:buSzPts val="1600"/>
              <a:buChar char="●"/>
            </a:pPr>
            <a:r>
              <a:rPr lang="en"/>
              <a:t>Student Date of Birth</a:t>
            </a:r>
            <a:endParaRPr/>
          </a:p>
          <a:p>
            <a:pPr marL="457200" lvl="0" indent="-330200" algn="l" rtl="0">
              <a:spcBef>
                <a:spcPts val="1000"/>
              </a:spcBef>
              <a:spcAft>
                <a:spcPts val="0"/>
              </a:spcAft>
              <a:buSzPts val="1600"/>
              <a:buChar char="●"/>
            </a:pPr>
            <a:r>
              <a:rPr lang="en"/>
              <a:t>Student Address</a:t>
            </a:r>
            <a:endParaRPr/>
          </a:p>
          <a:p>
            <a:pPr marL="457200" lvl="0" indent="-330200" algn="l" rtl="0">
              <a:spcBef>
                <a:spcPts val="1000"/>
              </a:spcBef>
              <a:spcAft>
                <a:spcPts val="0"/>
              </a:spcAft>
              <a:buSzPts val="1600"/>
              <a:buChar char="●"/>
            </a:pPr>
            <a:r>
              <a:rPr lang="en"/>
              <a:t>School Information for 2023-2024 school year</a:t>
            </a:r>
            <a:endParaRPr/>
          </a:p>
          <a:p>
            <a:pPr marL="914400" lvl="1" indent="-298450" algn="l" rtl="0">
              <a:spcBef>
                <a:spcPts val="1000"/>
              </a:spcBef>
              <a:spcAft>
                <a:spcPts val="0"/>
              </a:spcAft>
              <a:buSzPts val="1100"/>
              <a:buChar char="○"/>
            </a:pPr>
            <a:r>
              <a:rPr lang="en"/>
              <a:t>Did this student attend an Iowa accredited nonpublic school for the 2023-2024 school year for any grade between kindergarten and 12? If the student is eligible to enroll in kindergarten for the 2024-2025 school year, select “No.”</a:t>
            </a:r>
            <a:endParaRPr/>
          </a:p>
          <a:p>
            <a:pPr marL="0" lvl="0" indent="0" algn="l" rtl="0">
              <a:spcBef>
                <a:spcPts val="800"/>
              </a:spcBef>
              <a:spcAft>
                <a:spcPts val="0"/>
              </a:spcAft>
              <a:buNone/>
            </a:pPr>
            <a:endParaRPr/>
          </a:p>
        </p:txBody>
      </p:sp>
      <p:sp>
        <p:nvSpPr>
          <p:cNvPr id="183" name="Google Shape;183;p26"/>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13</a:t>
            </a:fld>
            <a:endParaRPr/>
          </a:p>
        </p:txBody>
      </p:sp>
      <p:pic>
        <p:nvPicPr>
          <p:cNvPr id="184" name="Google Shape;184;p26">
            <a:extLst>
              <a:ext uri="{C183D7F6-B498-43B3-948B-1728B52AA6E4}">
                <adec:decorative xmlns:adec="http://schemas.microsoft.com/office/drawing/2017/decorative" val="1"/>
              </a:ext>
            </a:extLst>
          </p:cNvPr>
          <p:cNvPicPr preferRelativeResize="0"/>
          <p:nvPr/>
        </p:nvPicPr>
        <p:blipFill rotWithShape="1">
          <a:blip r:embed="rId3">
            <a:alphaModFix/>
          </a:blip>
          <a:srcRect l="961" r="912"/>
          <a:stretch/>
        </p:blipFill>
        <p:spPr>
          <a:xfrm>
            <a:off x="4443575" y="558600"/>
            <a:ext cx="4175701" cy="3142200"/>
          </a:xfrm>
          <a:prstGeom prst="rect">
            <a:avLst/>
          </a:prstGeom>
          <a:noFill/>
          <a:ln>
            <a:noFill/>
          </a:ln>
        </p:spPr>
      </p:pic>
      <p:pic>
        <p:nvPicPr>
          <p:cNvPr id="185" name="Google Shape;185;p26">
            <a:extLst>
              <a:ext uri="{C183D7F6-B498-43B3-948B-1728B52AA6E4}">
                <adec:decorative xmlns:adec="http://schemas.microsoft.com/office/drawing/2017/decorative" val="1"/>
              </a:ext>
            </a:extLst>
          </p:cNvPr>
          <p:cNvPicPr preferRelativeResize="0"/>
          <p:nvPr/>
        </p:nvPicPr>
        <p:blipFill rotWithShape="1">
          <a:blip r:embed="rId4">
            <a:alphaModFix/>
          </a:blip>
          <a:srcRect l="961" t="2522" r="912" b="4721"/>
          <a:stretch/>
        </p:blipFill>
        <p:spPr>
          <a:xfrm>
            <a:off x="4443575" y="3678500"/>
            <a:ext cx="4175700" cy="1044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782250" y="379725"/>
            <a:ext cx="2949300" cy="5433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Program Eligibility</a:t>
            </a:r>
            <a:endParaRPr/>
          </a:p>
        </p:txBody>
      </p:sp>
      <p:sp>
        <p:nvSpPr>
          <p:cNvPr id="191" name="Google Shape;191;p27"/>
          <p:cNvSpPr txBox="1">
            <a:spLocks noGrp="1"/>
          </p:cNvSpPr>
          <p:nvPr>
            <p:ph type="body" idx="1"/>
          </p:nvPr>
        </p:nvSpPr>
        <p:spPr>
          <a:xfrm>
            <a:off x="782250" y="1331525"/>
            <a:ext cx="3293100" cy="3142200"/>
          </a:xfrm>
          <a:prstGeom prst="rect">
            <a:avLst/>
          </a:prstGeom>
        </p:spPr>
        <p:txBody>
          <a:bodyPr spcFirstLastPara="1" wrap="square" lIns="68575" tIns="34275" rIns="68575" bIns="34275" anchor="t" anchorCtr="0">
            <a:normAutofit fontScale="77500" lnSpcReduction="20000"/>
          </a:bodyPr>
          <a:lstStyle/>
          <a:p>
            <a:pPr marL="457200" lvl="0" indent="-314960" algn="l" rtl="0">
              <a:spcBef>
                <a:spcPts val="800"/>
              </a:spcBef>
              <a:spcAft>
                <a:spcPts val="0"/>
              </a:spcAft>
              <a:buSzPct val="100000"/>
              <a:buChar char="●"/>
            </a:pPr>
            <a:r>
              <a:rPr lang="en"/>
              <a:t>Parent/Guardian ID Type and Parent/Guardian Identification Number</a:t>
            </a:r>
            <a:endParaRPr/>
          </a:p>
          <a:p>
            <a:pPr marL="457200" lvl="0" indent="-314960" algn="l" rtl="0">
              <a:spcBef>
                <a:spcPts val="1000"/>
              </a:spcBef>
              <a:spcAft>
                <a:spcPts val="0"/>
              </a:spcAft>
              <a:buSzPct val="100000"/>
              <a:buChar char="●"/>
            </a:pPr>
            <a:r>
              <a:rPr lang="en"/>
              <a:t>Spouse ID type and Spouse Identification Number</a:t>
            </a:r>
            <a:endParaRPr/>
          </a:p>
          <a:p>
            <a:pPr marL="457200" lvl="0" indent="-314960" algn="l" rtl="0">
              <a:spcBef>
                <a:spcPts val="1000"/>
              </a:spcBef>
              <a:spcAft>
                <a:spcPts val="0"/>
              </a:spcAft>
              <a:buSzPct val="100000"/>
              <a:buChar char="●"/>
            </a:pPr>
            <a:r>
              <a:rPr lang="en"/>
              <a:t>This information will be used to verify Iowa residency, and in some cases verify income, with the Iowa Department of Revenue.</a:t>
            </a:r>
            <a:endParaRPr/>
          </a:p>
          <a:p>
            <a:pPr marL="457200" lvl="0" indent="-314960" algn="l" rtl="0">
              <a:spcBef>
                <a:spcPts val="1000"/>
              </a:spcBef>
              <a:spcAft>
                <a:spcPts val="1000"/>
              </a:spcAft>
              <a:buSzPct val="100000"/>
              <a:buChar char="●"/>
            </a:pPr>
            <a:r>
              <a:rPr lang="en"/>
              <a:t>If you did not file a 2023 Iowa State Tax Return, please click the checkbox.</a:t>
            </a:r>
            <a:endParaRPr/>
          </a:p>
        </p:txBody>
      </p:sp>
      <p:sp>
        <p:nvSpPr>
          <p:cNvPr id="192" name="Google Shape;192;p27"/>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14</a:t>
            </a:fld>
            <a:endParaRPr/>
          </a:p>
        </p:txBody>
      </p:sp>
      <p:pic>
        <p:nvPicPr>
          <p:cNvPr id="193" name="Google Shape;193;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35950" y="923025"/>
            <a:ext cx="4763852" cy="32974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782251" y="114500"/>
            <a:ext cx="3213900" cy="12003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Consent &amp; Approvals</a:t>
            </a:r>
            <a:endParaRPr/>
          </a:p>
        </p:txBody>
      </p:sp>
      <p:sp>
        <p:nvSpPr>
          <p:cNvPr id="199" name="Google Shape;199;p28"/>
          <p:cNvSpPr txBox="1">
            <a:spLocks noGrp="1"/>
          </p:cNvSpPr>
          <p:nvPr>
            <p:ph type="body" idx="1"/>
          </p:nvPr>
        </p:nvSpPr>
        <p:spPr>
          <a:xfrm>
            <a:off x="782250" y="1765225"/>
            <a:ext cx="3293100" cy="31422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Guardianship Checks</a:t>
            </a:r>
            <a:endParaRPr/>
          </a:p>
          <a:p>
            <a:pPr marL="457200" lvl="0" indent="-330200" algn="l" rtl="0">
              <a:spcBef>
                <a:spcPts val="1000"/>
              </a:spcBef>
              <a:spcAft>
                <a:spcPts val="0"/>
              </a:spcAft>
              <a:buSzPts val="1600"/>
              <a:buChar char="●"/>
            </a:pPr>
            <a:r>
              <a:rPr lang="en"/>
              <a:t>Site Release</a:t>
            </a:r>
            <a:endParaRPr/>
          </a:p>
          <a:p>
            <a:pPr marL="457200" lvl="0" indent="-330200" algn="l" rtl="0">
              <a:spcBef>
                <a:spcPts val="1000"/>
              </a:spcBef>
              <a:spcAft>
                <a:spcPts val="0"/>
              </a:spcAft>
              <a:buSzPts val="1600"/>
              <a:buChar char="●"/>
            </a:pPr>
            <a:r>
              <a:rPr lang="en"/>
              <a:t>Communication Consent</a:t>
            </a:r>
            <a:endParaRPr/>
          </a:p>
          <a:p>
            <a:pPr marL="914400" lvl="0" indent="0" algn="l" rtl="0">
              <a:spcBef>
                <a:spcPts val="1000"/>
              </a:spcBef>
              <a:spcAft>
                <a:spcPts val="0"/>
              </a:spcAft>
              <a:buNone/>
            </a:pPr>
            <a:endParaRPr/>
          </a:p>
        </p:txBody>
      </p:sp>
      <p:sp>
        <p:nvSpPr>
          <p:cNvPr id="200" name="Google Shape;200;p28"/>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15</a:t>
            </a:fld>
            <a:endParaRPr/>
          </a:p>
        </p:txBody>
      </p:sp>
      <p:pic>
        <p:nvPicPr>
          <p:cNvPr id="201" name="Google Shape;201;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86700" y="1314800"/>
            <a:ext cx="4763852" cy="25204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782250" y="342900"/>
            <a:ext cx="3008100" cy="12003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Parent/Guardian Acknowledgements </a:t>
            </a:r>
            <a:endParaRPr/>
          </a:p>
        </p:txBody>
      </p:sp>
      <p:sp>
        <p:nvSpPr>
          <p:cNvPr id="207" name="Google Shape;207;p29"/>
          <p:cNvSpPr txBox="1">
            <a:spLocks noGrp="1"/>
          </p:cNvSpPr>
          <p:nvPr>
            <p:ph type="body" idx="1"/>
          </p:nvPr>
        </p:nvSpPr>
        <p:spPr>
          <a:xfrm>
            <a:off x="782251" y="1634150"/>
            <a:ext cx="3205800" cy="28587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Review each statement and check the box to affirm your understanding and agreement.</a:t>
            </a:r>
            <a:endParaRPr/>
          </a:p>
          <a:p>
            <a:pPr marL="457200" lvl="0" indent="-330200" algn="l" rtl="0">
              <a:spcBef>
                <a:spcPts val="1000"/>
              </a:spcBef>
              <a:spcAft>
                <a:spcPts val="0"/>
              </a:spcAft>
              <a:buSzPts val="1600"/>
              <a:buChar char="●"/>
            </a:pPr>
            <a:r>
              <a:rPr lang="en"/>
              <a:t>Sign electronically.</a:t>
            </a:r>
            <a:endParaRPr/>
          </a:p>
          <a:p>
            <a:pPr marL="457200" lvl="0" indent="-330200" algn="l" rtl="0">
              <a:spcBef>
                <a:spcPts val="1000"/>
              </a:spcBef>
              <a:spcAft>
                <a:spcPts val="0"/>
              </a:spcAft>
              <a:buSzPts val="1600"/>
              <a:buChar char="●"/>
            </a:pPr>
            <a:r>
              <a:rPr lang="en"/>
              <a:t>Click “Submit” when completed.</a:t>
            </a:r>
            <a:endParaRPr/>
          </a:p>
          <a:p>
            <a:pPr marL="457200" lvl="0" indent="0" algn="l" rtl="0">
              <a:spcBef>
                <a:spcPts val="1000"/>
              </a:spcBef>
              <a:spcAft>
                <a:spcPts val="0"/>
              </a:spcAft>
              <a:buNone/>
            </a:pPr>
            <a:endParaRPr/>
          </a:p>
        </p:txBody>
      </p:sp>
      <p:sp>
        <p:nvSpPr>
          <p:cNvPr id="208" name="Google Shape;208;p29"/>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209" name="Google Shape;209;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78600" y="176225"/>
            <a:ext cx="3983324" cy="48806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765800" y="273848"/>
            <a:ext cx="7886700" cy="646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Application Status: Final</a:t>
            </a:r>
            <a:endParaRPr>
              <a:latin typeface="Lora"/>
              <a:ea typeface="Lora"/>
              <a:cs typeface="Lora"/>
              <a:sym typeface="Lora"/>
            </a:endParaRPr>
          </a:p>
        </p:txBody>
      </p:sp>
      <p:sp>
        <p:nvSpPr>
          <p:cNvPr id="215" name="Google Shape;215;p30"/>
          <p:cNvSpPr txBox="1">
            <a:spLocks noGrp="1"/>
          </p:cNvSpPr>
          <p:nvPr>
            <p:ph type="body" idx="1"/>
          </p:nvPr>
        </p:nvSpPr>
        <p:spPr>
          <a:xfrm>
            <a:off x="4442700" y="947925"/>
            <a:ext cx="4573200" cy="3951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1400" b="1" i="1"/>
              <a:t>Approved</a:t>
            </a:r>
            <a:endParaRPr sz="1400" b="1" i="1"/>
          </a:p>
          <a:p>
            <a:pPr marL="0" lvl="0" indent="0" algn="l" rtl="0">
              <a:lnSpc>
                <a:spcPct val="115000"/>
              </a:lnSpc>
              <a:spcBef>
                <a:spcPts val="0"/>
              </a:spcBef>
              <a:spcAft>
                <a:spcPts val="0"/>
              </a:spcAft>
              <a:buClr>
                <a:schemeClr val="dk1"/>
              </a:buClr>
              <a:buSzPts val="1100"/>
              <a:buFont typeface="Arial"/>
              <a:buNone/>
            </a:pPr>
            <a:r>
              <a:rPr lang="en" sz="1000" b="1">
                <a:latin typeface="Arial"/>
                <a:ea typeface="Arial"/>
                <a:cs typeface="Arial"/>
                <a:sym typeface="Arial"/>
              </a:rPr>
              <a:t>Scenario 1: </a:t>
            </a:r>
            <a:endParaRPr sz="1000" b="1">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Student attended nonpublic school in 2023-2024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Student received ESA in 2023-2024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2023 Iowa State Tax Return verified residency</a:t>
            </a:r>
            <a:endParaRPr sz="1100">
              <a:latin typeface="Arial"/>
              <a:ea typeface="Arial"/>
              <a:cs typeface="Arial"/>
              <a:sym typeface="Arial"/>
            </a:endParaRPr>
          </a:p>
          <a:p>
            <a:pPr marL="0" lvl="0" indent="0" algn="l" rtl="0">
              <a:lnSpc>
                <a:spcPct val="115000"/>
              </a:lnSpc>
              <a:spcBef>
                <a:spcPts val="0"/>
              </a:spcBef>
              <a:spcAft>
                <a:spcPts val="0"/>
              </a:spcAft>
              <a:buNone/>
            </a:pPr>
            <a:r>
              <a:rPr lang="en" sz="1000" b="1">
                <a:latin typeface="Arial"/>
                <a:ea typeface="Arial"/>
                <a:cs typeface="Arial"/>
                <a:sym typeface="Arial"/>
              </a:rPr>
              <a:t>Scenario 2:</a:t>
            </a:r>
            <a:endParaRPr sz="1000" b="1">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Student did not attend an Iowa accredited nonpublic school in 2023-2024</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2023 Iowa State Tax Return verified residency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000" b="1">
                <a:latin typeface="Arial"/>
                <a:ea typeface="Arial"/>
                <a:cs typeface="Arial"/>
                <a:sym typeface="Arial"/>
              </a:rPr>
              <a:t>Scenario 3: </a:t>
            </a:r>
            <a:endParaRPr sz="1000" b="1">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Student attended an Iowa accredited nonpublic school in 2023-2024</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2023 Iowa State Tax Return verified residency &amp; income eligibility</a:t>
            </a:r>
            <a:endParaRPr sz="2000" b="1" i="1"/>
          </a:p>
          <a:p>
            <a:pPr marL="0" lvl="0" indent="0" algn="l" rtl="0">
              <a:lnSpc>
                <a:spcPct val="90000"/>
              </a:lnSpc>
              <a:spcBef>
                <a:spcPts val="0"/>
              </a:spcBef>
              <a:spcAft>
                <a:spcPts val="0"/>
              </a:spcAft>
              <a:buClr>
                <a:schemeClr val="dk1"/>
              </a:buClr>
              <a:buSzPts val="2100"/>
              <a:buNone/>
            </a:pPr>
            <a:endParaRPr sz="1200" b="1" i="1"/>
          </a:p>
          <a:p>
            <a:pPr marL="0" lvl="0" indent="0" algn="l" rtl="0">
              <a:lnSpc>
                <a:spcPct val="90000"/>
              </a:lnSpc>
              <a:spcBef>
                <a:spcPts val="0"/>
              </a:spcBef>
              <a:spcAft>
                <a:spcPts val="0"/>
              </a:spcAft>
              <a:buClr>
                <a:schemeClr val="dk1"/>
              </a:buClr>
              <a:buSzPts val="2100"/>
              <a:buNone/>
            </a:pPr>
            <a:r>
              <a:rPr lang="en" sz="1400" b="1" i="1"/>
              <a:t>Not Eligible</a:t>
            </a:r>
            <a:endParaRPr sz="1400"/>
          </a:p>
          <a:p>
            <a:pPr marL="0" lvl="0" indent="0" algn="l" rtl="0">
              <a:lnSpc>
                <a:spcPct val="115000"/>
              </a:lnSpc>
              <a:spcBef>
                <a:spcPts val="0"/>
              </a:spcBef>
              <a:spcAft>
                <a:spcPts val="0"/>
              </a:spcAft>
              <a:buClr>
                <a:schemeClr val="dk1"/>
              </a:buClr>
              <a:buSzPts val="1100"/>
              <a:buFont typeface="Arial"/>
              <a:buNone/>
            </a:pPr>
            <a:r>
              <a:rPr lang="en" sz="1000" b="1">
                <a:latin typeface="Arial"/>
                <a:ea typeface="Arial"/>
                <a:cs typeface="Arial"/>
                <a:sym typeface="Arial"/>
              </a:rPr>
              <a:t>Scenario 1: </a:t>
            </a:r>
            <a:endParaRPr sz="1000" b="1">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Student attended an Iowa accredited nonpublic school and did not have an ESA in 2023-2024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2023 Iowa State Tax Return verified residency</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 sz="1100">
                <a:latin typeface="Arial"/>
                <a:ea typeface="Arial"/>
                <a:cs typeface="Arial"/>
                <a:sym typeface="Arial"/>
              </a:rPr>
              <a:t>2023 Iowa State Tax Return did not verify income eligibility</a:t>
            </a:r>
            <a:endParaRPr sz="1550"/>
          </a:p>
        </p:txBody>
      </p:sp>
      <p:sp>
        <p:nvSpPr>
          <p:cNvPr id="216" name="Google Shape;216;p30"/>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17</a:t>
            </a:fld>
            <a:endParaRPr/>
          </a:p>
        </p:txBody>
      </p:sp>
      <p:sp>
        <p:nvSpPr>
          <p:cNvPr id="217" name="Google Shape;217;p30"/>
          <p:cNvSpPr txBox="1">
            <a:spLocks noGrp="1"/>
          </p:cNvSpPr>
          <p:nvPr>
            <p:ph type="body" idx="1"/>
          </p:nvPr>
        </p:nvSpPr>
        <p:spPr>
          <a:xfrm>
            <a:off x="840150" y="1268050"/>
            <a:ext cx="3412200" cy="2098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600"/>
              <a:t>The majority of applications will be approved through the automatic approval process.  </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a:t>This process will make approvals simple, straightforward, and easy for parents.  </a:t>
            </a:r>
            <a:endParaRPr sz="1650"/>
          </a:p>
          <a:p>
            <a:pPr marL="0" lvl="0" indent="0" algn="l" rtl="0">
              <a:lnSpc>
                <a:spcPct val="115000"/>
              </a:lnSpc>
              <a:spcBef>
                <a:spcPts val="0"/>
              </a:spcBef>
              <a:spcAft>
                <a:spcPts val="0"/>
              </a:spcAft>
              <a:buNone/>
            </a:pPr>
            <a:endParaRPr sz="1550"/>
          </a:p>
          <a:p>
            <a:pPr marL="0" lvl="0" indent="0" algn="l" rtl="0">
              <a:lnSpc>
                <a:spcPct val="115000"/>
              </a:lnSpc>
              <a:spcBef>
                <a:spcPts val="0"/>
              </a:spcBef>
              <a:spcAft>
                <a:spcPts val="0"/>
              </a:spcAft>
              <a:buClr>
                <a:schemeClr val="dk1"/>
              </a:buClr>
              <a:buSzPts val="2100"/>
              <a:buNone/>
            </a:pPr>
            <a:endParaRPr sz="1550"/>
          </a:p>
        </p:txBody>
      </p:sp>
      <p:sp>
        <p:nvSpPr>
          <p:cNvPr id="218" name="Google Shape;218;p30"/>
          <p:cNvSpPr txBox="1"/>
          <p:nvPr/>
        </p:nvSpPr>
        <p:spPr>
          <a:xfrm>
            <a:off x="844250" y="3799175"/>
            <a:ext cx="3138900" cy="923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100"/>
              <a:buFont typeface="Arial"/>
              <a:buNone/>
            </a:pPr>
            <a:r>
              <a:rPr lang="en" b="1" i="1">
                <a:solidFill>
                  <a:schemeClr val="dk1"/>
                </a:solidFill>
                <a:latin typeface="Inter"/>
                <a:ea typeface="Inter"/>
                <a:cs typeface="Inter"/>
                <a:sym typeface="Inter"/>
              </a:rPr>
              <a:t>Pending</a:t>
            </a:r>
            <a:endParaRPr b="1" i="1">
              <a:solidFill>
                <a:schemeClr val="dk1"/>
              </a:solidFill>
              <a:latin typeface="Inter"/>
              <a:ea typeface="Inter"/>
              <a:cs typeface="Inter"/>
              <a:sym typeface="Inter"/>
            </a:endParaRPr>
          </a:p>
          <a:p>
            <a:pPr marL="457200" lvl="0" indent="-298450" algn="l" rtl="0">
              <a:lnSpc>
                <a:spcPct val="90000"/>
              </a:lnSpc>
              <a:spcBef>
                <a:spcPts val="0"/>
              </a:spcBef>
              <a:spcAft>
                <a:spcPts val="0"/>
              </a:spcAft>
              <a:buClr>
                <a:schemeClr val="dk1"/>
              </a:buClr>
              <a:buSzPts val="1100"/>
              <a:buFont typeface="Inter"/>
              <a:buChar char="●"/>
            </a:pPr>
            <a:r>
              <a:rPr lang="en" sz="1100">
                <a:solidFill>
                  <a:schemeClr val="dk1"/>
                </a:solidFill>
                <a:latin typeface="Inter"/>
                <a:ea typeface="Inter"/>
                <a:cs typeface="Inter"/>
                <a:sym typeface="Inter"/>
              </a:rPr>
              <a:t>Your application is currently being reviewed. This process can take up to 30 minutes. </a:t>
            </a:r>
            <a:endParaRPr sz="2000">
              <a:solidFill>
                <a:schemeClr val="dk1"/>
              </a:solidFill>
              <a:latin typeface="Inter"/>
              <a:ea typeface="Inter"/>
              <a:cs typeface="Inter"/>
              <a:sym typeface="Int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782250" y="200300"/>
            <a:ext cx="7428900" cy="577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300"/>
              <a:t>Application Status: Pending</a:t>
            </a:r>
            <a:endParaRPr sz="3300"/>
          </a:p>
        </p:txBody>
      </p:sp>
      <p:sp>
        <p:nvSpPr>
          <p:cNvPr id="224" name="Google Shape;224;p31"/>
          <p:cNvSpPr txBox="1">
            <a:spLocks noGrp="1"/>
          </p:cNvSpPr>
          <p:nvPr>
            <p:ph type="body" idx="1"/>
          </p:nvPr>
        </p:nvSpPr>
        <p:spPr>
          <a:xfrm>
            <a:off x="782241" y="1354150"/>
            <a:ext cx="2949300" cy="2858700"/>
          </a:xfrm>
          <a:prstGeom prst="rect">
            <a:avLst/>
          </a:prstGeom>
        </p:spPr>
        <p:txBody>
          <a:bodyPr spcFirstLastPara="1" wrap="square" lIns="68575" tIns="34275" rIns="68575" bIns="34275" anchor="t" anchorCtr="0">
            <a:normAutofit fontScale="92500" lnSpcReduction="20000"/>
          </a:bodyPr>
          <a:lstStyle/>
          <a:p>
            <a:pPr marL="457200" lvl="0" indent="-330200" algn="l" rtl="0">
              <a:spcBef>
                <a:spcPts val="800"/>
              </a:spcBef>
              <a:spcAft>
                <a:spcPts val="0"/>
              </a:spcAft>
              <a:buSzPts val="1600"/>
              <a:buChar char="●"/>
            </a:pPr>
            <a:r>
              <a:rPr lang="en"/>
              <a:t>Application is updated with responses typically within seconds of submission.</a:t>
            </a:r>
            <a:endParaRPr/>
          </a:p>
          <a:p>
            <a:pPr marL="457200" lvl="0" indent="-330200" algn="l" rtl="0">
              <a:spcBef>
                <a:spcPts val="1000"/>
              </a:spcBef>
              <a:spcAft>
                <a:spcPts val="1000"/>
              </a:spcAft>
              <a:buSzPts val="1600"/>
              <a:buChar char="●"/>
            </a:pPr>
            <a:r>
              <a:rPr lang="en"/>
              <a:t>Income verification will only be completed for students who attended an Iowa accredited nonpublic school and did not receive an ESA in 2023-2024. </a:t>
            </a:r>
            <a:endParaRPr/>
          </a:p>
        </p:txBody>
      </p:sp>
      <p:sp>
        <p:nvSpPr>
          <p:cNvPr id="225" name="Google Shape;225;p31"/>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226" name="Google Shape;226;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62291" y="1321213"/>
            <a:ext cx="5107657" cy="2501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782250" y="342900"/>
            <a:ext cx="7887300" cy="577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300"/>
              <a:t>Application Status: Approved</a:t>
            </a:r>
            <a:endParaRPr sz="3300"/>
          </a:p>
        </p:txBody>
      </p:sp>
      <p:sp>
        <p:nvSpPr>
          <p:cNvPr id="232" name="Google Shape;232;p32"/>
          <p:cNvSpPr txBox="1">
            <a:spLocks noGrp="1"/>
          </p:cNvSpPr>
          <p:nvPr>
            <p:ph type="body" idx="1"/>
          </p:nvPr>
        </p:nvSpPr>
        <p:spPr>
          <a:xfrm>
            <a:off x="833175" y="1278750"/>
            <a:ext cx="3364500" cy="3717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200"/>
              <a:t>Applying for enrollment to an Iowa accredited nonpublic school is a separate process from applying for an ESA through the Odyssey platform. Nonpublic school enrollment is unrelated to the Students First ESA application and is strictly between the family and the school.</a:t>
            </a:r>
            <a:endParaRPr sz="1200"/>
          </a:p>
          <a:p>
            <a:pPr marL="457200" lvl="0" indent="-298450" algn="l" rtl="0">
              <a:spcBef>
                <a:spcPts val="800"/>
              </a:spcBef>
              <a:spcAft>
                <a:spcPts val="0"/>
              </a:spcAft>
              <a:buSzPts val="1100"/>
              <a:buChar char="●"/>
            </a:pPr>
            <a:r>
              <a:rPr lang="en" sz="1100"/>
              <a:t>A student’s application status appears behind their name. </a:t>
            </a:r>
            <a:endParaRPr sz="1100"/>
          </a:p>
          <a:p>
            <a:pPr marL="914400" lvl="1" indent="-298450" algn="l" rtl="0">
              <a:spcBef>
                <a:spcPts val="1000"/>
              </a:spcBef>
              <a:spcAft>
                <a:spcPts val="0"/>
              </a:spcAft>
              <a:buSzPts val="1100"/>
              <a:buChar char="○"/>
            </a:pPr>
            <a:r>
              <a:rPr lang="en"/>
              <a:t>Student A, Application Status: Approved</a:t>
            </a:r>
            <a:endParaRPr sz="1100"/>
          </a:p>
          <a:p>
            <a:pPr marL="457200" lvl="0" indent="-298450" algn="l" rtl="0">
              <a:spcBef>
                <a:spcPts val="1000"/>
              </a:spcBef>
              <a:spcAft>
                <a:spcPts val="1000"/>
              </a:spcAft>
              <a:buSzPts val="1100"/>
              <a:buChar char="●"/>
            </a:pPr>
            <a:r>
              <a:rPr lang="en" sz="1100" b="1"/>
              <a:t>New This Year:</a:t>
            </a:r>
            <a:r>
              <a:rPr lang="en" sz="1100"/>
              <a:t> As soon as the application status is changed to “Approve”, parents can select the school each student plans to attend for the 2024-2025 school year. </a:t>
            </a:r>
            <a:endParaRPr sz="1100"/>
          </a:p>
        </p:txBody>
      </p:sp>
      <p:sp>
        <p:nvSpPr>
          <p:cNvPr id="233" name="Google Shape;233;p32"/>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234" name="Google Shape;234;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73275" y="996900"/>
            <a:ext cx="3538176" cy="394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b="1">
                <a:latin typeface="Lora"/>
                <a:ea typeface="Lora"/>
                <a:cs typeface="Lora"/>
                <a:sym typeface="Lora"/>
              </a:rPr>
              <a:t>Agenda</a:t>
            </a:r>
            <a:endParaRPr b="1">
              <a:latin typeface="Lora"/>
              <a:ea typeface="Lora"/>
              <a:cs typeface="Lora"/>
              <a:sym typeface="Lora"/>
            </a:endParaRPr>
          </a:p>
        </p:txBody>
      </p:sp>
      <p:sp>
        <p:nvSpPr>
          <p:cNvPr id="75" name="Google Shape;75;p15"/>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a:t>
            </a:fld>
            <a:endParaRPr/>
          </a:p>
        </p:txBody>
      </p:sp>
      <p:graphicFrame>
        <p:nvGraphicFramePr>
          <p:cNvPr id="76" name="Google Shape;76;p15"/>
          <p:cNvGraphicFramePr/>
          <p:nvPr>
            <p:extLst>
              <p:ext uri="{D42A27DB-BD31-4B8C-83A1-F6EECF244321}">
                <p14:modId xmlns:p14="http://schemas.microsoft.com/office/powerpoint/2010/main" val="1075524206"/>
              </p:ext>
            </p:extLst>
          </p:nvPr>
        </p:nvGraphicFramePr>
        <p:xfrm>
          <a:off x="952500" y="1188000"/>
          <a:ext cx="7239000" cy="3291600"/>
        </p:xfrm>
        <a:graphic>
          <a:graphicData uri="http://schemas.openxmlformats.org/drawingml/2006/table">
            <a:tbl>
              <a:tblPr firstRow="1">
                <a:noFill/>
                <a:tableStyleId>{D9145547-9BBF-4C16-9A60-14AE10B99E14}</a:tableStyleId>
              </a:tblPr>
              <a:tblGrid>
                <a:gridCol w="5675650">
                  <a:extLst>
                    <a:ext uri="{9D8B030D-6E8A-4147-A177-3AD203B41FA5}">
                      <a16:colId xmlns:a16="http://schemas.microsoft.com/office/drawing/2014/main" val="20000"/>
                    </a:ext>
                  </a:extLst>
                </a:gridCol>
                <a:gridCol w="15633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Clr>
                          <a:schemeClr val="dk1"/>
                        </a:buClr>
                        <a:buSzPts val="1100"/>
                        <a:buFont typeface="Arial"/>
                        <a:buNone/>
                      </a:pPr>
                      <a:r>
                        <a:rPr lang="en" sz="1500" b="1">
                          <a:solidFill>
                            <a:schemeClr val="dk1"/>
                          </a:solidFill>
                          <a:latin typeface="Lora"/>
                          <a:ea typeface="Lora"/>
                          <a:cs typeface="Lora"/>
                          <a:sym typeface="Lora"/>
                        </a:rPr>
                        <a:t>Overview</a:t>
                      </a:r>
                      <a:endParaRPr sz="1500" b="1">
                        <a:latin typeface="Lora"/>
                        <a:ea typeface="Lora"/>
                        <a:cs typeface="Lora"/>
                        <a:sym typeface="Lora"/>
                      </a:endParaRPr>
                    </a:p>
                  </a:txBody>
                  <a:tcPr marL="91425" marR="91425" marT="91425" marB="91425"/>
                </a:tc>
                <a:tc>
                  <a:txBody>
                    <a:bodyPr/>
                    <a:lstStyle/>
                    <a:p>
                      <a:pPr marL="0" lvl="0" indent="0" algn="l" rtl="0">
                        <a:spcBef>
                          <a:spcPts val="0"/>
                        </a:spcBef>
                        <a:spcAft>
                          <a:spcPts val="0"/>
                        </a:spcAft>
                        <a:buNone/>
                      </a:pPr>
                      <a:r>
                        <a:rPr lang="en" sz="1500" b="1">
                          <a:latin typeface="Lora"/>
                          <a:ea typeface="Lora"/>
                          <a:cs typeface="Lora"/>
                          <a:sym typeface="Lora"/>
                        </a:rPr>
                        <a:t>Duration</a:t>
                      </a:r>
                      <a:endParaRPr sz="1500" b="1">
                        <a:latin typeface="Lora"/>
                        <a:ea typeface="Lora"/>
                        <a:cs typeface="Lora"/>
                        <a:sym typeface="Lora"/>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500">
                          <a:latin typeface="Lora"/>
                          <a:ea typeface="Lora"/>
                          <a:cs typeface="Lora"/>
                          <a:sym typeface="Lora"/>
                        </a:rPr>
                        <a:t>What is an ESA?</a:t>
                      </a:r>
                      <a:endParaRPr sz="1500">
                        <a:latin typeface="Lora"/>
                        <a:ea typeface="Lora"/>
                        <a:cs typeface="Lora"/>
                        <a:sym typeface="Lora"/>
                      </a:endParaRPr>
                    </a:p>
                  </a:txBody>
                  <a:tcPr marL="91425" marR="91425" marT="91425" marB="91425"/>
                </a:tc>
                <a:tc>
                  <a:txBody>
                    <a:bodyPr/>
                    <a:lstStyle/>
                    <a:p>
                      <a:pPr marL="0" lvl="0" indent="0" algn="l" rtl="0">
                        <a:spcBef>
                          <a:spcPts val="0"/>
                        </a:spcBef>
                        <a:spcAft>
                          <a:spcPts val="0"/>
                        </a:spcAft>
                        <a:buNone/>
                      </a:pPr>
                      <a:r>
                        <a:rPr lang="en" sz="1500">
                          <a:latin typeface="Lora"/>
                          <a:ea typeface="Lora"/>
                          <a:cs typeface="Lora"/>
                          <a:sym typeface="Lora"/>
                        </a:rPr>
                        <a:t>5 minutes</a:t>
                      </a:r>
                      <a:endParaRPr sz="1500">
                        <a:latin typeface="Lora"/>
                        <a:ea typeface="Lora"/>
                        <a:cs typeface="Lora"/>
                        <a:sym typeface="Lora"/>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500">
                          <a:latin typeface="Lora"/>
                          <a:ea typeface="Lora"/>
                          <a:cs typeface="Lora"/>
                          <a:sym typeface="Lora"/>
                        </a:rPr>
                        <a:t>Iowa’s Students First Act ESA Eligibility Criteria</a:t>
                      </a:r>
                      <a:endParaRPr sz="1500">
                        <a:latin typeface="Lora"/>
                        <a:ea typeface="Lora"/>
                        <a:cs typeface="Lora"/>
                        <a:sym typeface="Lor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5 minutes</a:t>
                      </a:r>
                      <a:endParaRPr sz="1500">
                        <a:latin typeface="Lora"/>
                        <a:ea typeface="Lora"/>
                        <a:cs typeface="Lora"/>
                        <a:sym typeface="Lora"/>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500">
                          <a:solidFill>
                            <a:schemeClr val="dk1"/>
                          </a:solidFill>
                          <a:latin typeface="Lora"/>
                          <a:ea typeface="Lora"/>
                          <a:cs typeface="Lora"/>
                          <a:sym typeface="Lora"/>
                        </a:rPr>
                        <a:t>Parent/Guardian Timeline</a:t>
                      </a:r>
                      <a:endParaRPr sz="1500">
                        <a:solidFill>
                          <a:schemeClr val="dk1"/>
                        </a:solidFill>
                        <a:latin typeface="Lora"/>
                        <a:ea typeface="Lora"/>
                        <a:cs typeface="Lora"/>
                        <a:sym typeface="Lora"/>
                      </a:endParaRPr>
                    </a:p>
                  </a:txBody>
                  <a:tcPr marL="91425" marR="91425" marT="91425" marB="91425"/>
                </a:tc>
                <a:tc>
                  <a:txBody>
                    <a:bodyPr/>
                    <a:lstStyle/>
                    <a:p>
                      <a:pPr marL="0" lvl="0" indent="0" algn="l" rtl="0">
                        <a:spcBef>
                          <a:spcPts val="0"/>
                        </a:spcBef>
                        <a:spcAft>
                          <a:spcPts val="0"/>
                        </a:spcAft>
                        <a:buNone/>
                      </a:pPr>
                      <a:r>
                        <a:rPr lang="en" sz="1500">
                          <a:solidFill>
                            <a:schemeClr val="dk1"/>
                          </a:solidFill>
                          <a:latin typeface="Lora"/>
                          <a:ea typeface="Lora"/>
                          <a:cs typeface="Lora"/>
                          <a:sym typeface="Lora"/>
                        </a:rPr>
                        <a:t>5 minutes</a:t>
                      </a:r>
                      <a:endParaRPr sz="1500">
                        <a:solidFill>
                          <a:schemeClr val="dk1"/>
                        </a:solidFill>
                        <a:latin typeface="Lora"/>
                        <a:ea typeface="Lora"/>
                        <a:cs typeface="Lora"/>
                        <a:sym typeface="Lora"/>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500">
                          <a:solidFill>
                            <a:schemeClr val="dk1"/>
                          </a:solidFill>
                          <a:latin typeface="Lora"/>
                          <a:ea typeface="Lora"/>
                          <a:cs typeface="Lora"/>
                          <a:sym typeface="Lora"/>
                        </a:rPr>
                        <a:t>Introduction to Parent/Guardian Application</a:t>
                      </a:r>
                      <a:endParaRPr sz="1500">
                        <a:solidFill>
                          <a:schemeClr val="dk1"/>
                        </a:solidFill>
                        <a:latin typeface="Lora"/>
                        <a:ea typeface="Lora"/>
                        <a:cs typeface="Lora"/>
                        <a:sym typeface="Lora"/>
                      </a:endParaRPr>
                    </a:p>
                  </a:txBody>
                  <a:tcPr marL="91425" marR="91425" marT="91425" marB="91425"/>
                </a:tc>
                <a:tc>
                  <a:txBody>
                    <a:bodyPr/>
                    <a:lstStyle/>
                    <a:p>
                      <a:pPr marL="0" lvl="0" indent="0" algn="l" rtl="0">
                        <a:spcBef>
                          <a:spcPts val="0"/>
                        </a:spcBef>
                        <a:spcAft>
                          <a:spcPts val="0"/>
                        </a:spcAft>
                        <a:buNone/>
                      </a:pPr>
                      <a:r>
                        <a:rPr lang="en" sz="1500">
                          <a:solidFill>
                            <a:schemeClr val="dk1"/>
                          </a:solidFill>
                          <a:latin typeface="Lora"/>
                          <a:ea typeface="Lora"/>
                          <a:cs typeface="Lora"/>
                          <a:sym typeface="Lora"/>
                        </a:rPr>
                        <a:t>10 minutes</a:t>
                      </a:r>
                      <a:endParaRPr sz="1500">
                        <a:solidFill>
                          <a:schemeClr val="dk1"/>
                        </a:solidFill>
                        <a:latin typeface="Lora"/>
                        <a:ea typeface="Lora"/>
                        <a:cs typeface="Lora"/>
                        <a:sym typeface="Lora"/>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How Odyssey Verifies Eligibility</a:t>
                      </a:r>
                      <a:endParaRPr sz="1500">
                        <a:latin typeface="Lora"/>
                        <a:ea typeface="Lora"/>
                        <a:cs typeface="Lora"/>
                        <a:sym typeface="Lora"/>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500">
                          <a:solidFill>
                            <a:schemeClr val="dk1"/>
                          </a:solidFill>
                          <a:latin typeface="Lora"/>
                          <a:ea typeface="Lora"/>
                          <a:cs typeface="Lora"/>
                          <a:sym typeface="Lora"/>
                        </a:rPr>
                        <a:t>5 minutes</a:t>
                      </a:r>
                      <a:endParaRPr sz="1500">
                        <a:latin typeface="Lora"/>
                        <a:ea typeface="Lora"/>
                        <a:cs typeface="Lora"/>
                        <a:sym typeface="Lora"/>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500">
                          <a:solidFill>
                            <a:schemeClr val="dk1"/>
                          </a:solidFill>
                          <a:latin typeface="Lora"/>
                          <a:ea typeface="Lora"/>
                          <a:cs typeface="Lora"/>
                          <a:sym typeface="Lora"/>
                        </a:rPr>
                        <a:t>How can I use my ESA funds?</a:t>
                      </a:r>
                      <a:endParaRPr sz="1500">
                        <a:solidFill>
                          <a:schemeClr val="dk1"/>
                        </a:solidFill>
                        <a:latin typeface="Lora"/>
                        <a:ea typeface="Lora"/>
                        <a:cs typeface="Lora"/>
                        <a:sym typeface="Lora"/>
                      </a:endParaRPr>
                    </a:p>
                  </a:txBody>
                  <a:tcPr marL="91425" marR="91425" marT="91425" marB="91425"/>
                </a:tc>
                <a:tc>
                  <a:txBody>
                    <a:bodyPr/>
                    <a:lstStyle/>
                    <a:p>
                      <a:pPr marL="0" lvl="0" indent="0" algn="l" rtl="0">
                        <a:spcBef>
                          <a:spcPts val="0"/>
                        </a:spcBef>
                        <a:spcAft>
                          <a:spcPts val="0"/>
                        </a:spcAft>
                        <a:buNone/>
                      </a:pPr>
                      <a:r>
                        <a:rPr lang="en" sz="1500">
                          <a:solidFill>
                            <a:schemeClr val="dk1"/>
                          </a:solidFill>
                          <a:latin typeface="Lora"/>
                          <a:ea typeface="Lora"/>
                          <a:cs typeface="Lora"/>
                          <a:sym typeface="Lora"/>
                        </a:rPr>
                        <a:t>15 minutes</a:t>
                      </a:r>
                      <a:endParaRPr sz="1500">
                        <a:solidFill>
                          <a:schemeClr val="dk1"/>
                        </a:solidFill>
                        <a:latin typeface="Lora"/>
                        <a:ea typeface="Lora"/>
                        <a:cs typeface="Lora"/>
                        <a:sym typeface="Lora"/>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sz="1500">
                          <a:latin typeface="Lora"/>
                          <a:ea typeface="Lora"/>
                          <a:cs typeface="Lora"/>
                          <a:sym typeface="Lora"/>
                        </a:rPr>
                        <a:t>Odyssey Support Team</a:t>
                      </a:r>
                      <a:endParaRPr sz="1500">
                        <a:latin typeface="Lora"/>
                        <a:ea typeface="Lora"/>
                        <a:cs typeface="Lora"/>
                        <a:sym typeface="Lora"/>
                      </a:endParaRPr>
                    </a:p>
                  </a:txBody>
                  <a:tcPr marL="91425" marR="91425" marT="91425" marB="91425"/>
                </a:tc>
                <a:tc>
                  <a:txBody>
                    <a:bodyPr/>
                    <a:lstStyle/>
                    <a:p>
                      <a:pPr marL="0" lvl="0" indent="0" algn="l" rtl="0">
                        <a:spcBef>
                          <a:spcPts val="0"/>
                        </a:spcBef>
                        <a:spcAft>
                          <a:spcPts val="0"/>
                        </a:spcAft>
                        <a:buNone/>
                      </a:pPr>
                      <a:r>
                        <a:rPr lang="en" sz="1500" dirty="0">
                          <a:latin typeface="Lora"/>
                          <a:ea typeface="Lora"/>
                          <a:cs typeface="Lora"/>
                          <a:sym typeface="Lora"/>
                        </a:rPr>
                        <a:t>5 minutes</a:t>
                      </a:r>
                      <a:endParaRPr sz="1500" dirty="0">
                        <a:latin typeface="Lora"/>
                        <a:ea typeface="Lora"/>
                        <a:cs typeface="Lora"/>
                        <a:sym typeface="Lora"/>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Application Status: Under Review</a:t>
            </a:r>
            <a:endParaRPr>
              <a:latin typeface="Lora"/>
              <a:ea typeface="Lora"/>
              <a:cs typeface="Lora"/>
              <a:sym typeface="Lora"/>
            </a:endParaRPr>
          </a:p>
        </p:txBody>
      </p:sp>
      <p:sp>
        <p:nvSpPr>
          <p:cNvPr id="240" name="Google Shape;240;p33"/>
          <p:cNvSpPr txBox="1">
            <a:spLocks noGrp="1"/>
          </p:cNvSpPr>
          <p:nvPr>
            <p:ph type="body" idx="1"/>
          </p:nvPr>
        </p:nvSpPr>
        <p:spPr>
          <a:xfrm>
            <a:off x="765800" y="1369225"/>
            <a:ext cx="7664700" cy="335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1500"/>
              <a:t>This status will apply to uncommon scenarios where additional documentation and manual review may be required. </a:t>
            </a:r>
            <a:endParaRPr sz="1500"/>
          </a:p>
          <a:p>
            <a:pPr marL="0" lvl="0" indent="0" algn="l" rtl="0">
              <a:lnSpc>
                <a:spcPct val="90000"/>
              </a:lnSpc>
              <a:spcBef>
                <a:spcPts val="0"/>
              </a:spcBef>
              <a:spcAft>
                <a:spcPts val="0"/>
              </a:spcAft>
              <a:buClr>
                <a:schemeClr val="dk1"/>
              </a:buClr>
              <a:buSzPts val="2100"/>
              <a:buNone/>
            </a:pPr>
            <a:endParaRPr sz="2000" b="1" i="1"/>
          </a:p>
          <a:p>
            <a:pPr marL="177800" lvl="0" indent="-38100" algn="l" rtl="0">
              <a:lnSpc>
                <a:spcPct val="90000"/>
              </a:lnSpc>
              <a:spcBef>
                <a:spcPts val="0"/>
              </a:spcBef>
              <a:spcAft>
                <a:spcPts val="0"/>
              </a:spcAft>
              <a:buClr>
                <a:schemeClr val="dk1"/>
              </a:buClr>
              <a:buSzPts val="2100"/>
              <a:buNone/>
            </a:pPr>
            <a:r>
              <a:rPr lang="en" sz="1600" b="1" i="1"/>
              <a:t>Additional Documentation Required</a:t>
            </a:r>
            <a:endParaRPr sz="1600" b="1" i="1"/>
          </a:p>
          <a:p>
            <a:pPr marL="457200" lvl="0" indent="-304800" algn="l" rtl="0">
              <a:lnSpc>
                <a:spcPct val="90000"/>
              </a:lnSpc>
              <a:spcBef>
                <a:spcPts val="0"/>
              </a:spcBef>
              <a:spcAft>
                <a:spcPts val="0"/>
              </a:spcAft>
              <a:buSzPts val="1200"/>
              <a:buFont typeface="Arial"/>
              <a:buChar char="•"/>
            </a:pPr>
            <a:r>
              <a:rPr lang="en" sz="1200">
                <a:latin typeface="Arial"/>
                <a:ea typeface="Arial"/>
                <a:cs typeface="Arial"/>
                <a:sym typeface="Arial"/>
              </a:rPr>
              <a:t>Parents will be able to upload approved documentation to the Odyssey portal.    </a:t>
            </a:r>
            <a:endParaRPr sz="1200">
              <a:latin typeface="Arial"/>
              <a:ea typeface="Arial"/>
              <a:cs typeface="Arial"/>
              <a:sym typeface="Arial"/>
            </a:endParaRPr>
          </a:p>
          <a:p>
            <a:pPr marL="177800" lvl="0" indent="-38100" algn="l" rtl="0">
              <a:lnSpc>
                <a:spcPct val="90000"/>
              </a:lnSpc>
              <a:spcBef>
                <a:spcPts val="0"/>
              </a:spcBef>
              <a:spcAft>
                <a:spcPts val="0"/>
              </a:spcAft>
              <a:buClr>
                <a:schemeClr val="dk1"/>
              </a:buClr>
              <a:buSzPts val="2100"/>
              <a:buNone/>
            </a:pPr>
            <a:endParaRPr sz="1200">
              <a:latin typeface="Arial"/>
              <a:ea typeface="Arial"/>
              <a:cs typeface="Arial"/>
              <a:sym typeface="Arial"/>
            </a:endParaRPr>
          </a:p>
          <a:p>
            <a:pPr marL="177800" lvl="0" indent="-38100" algn="l" rtl="0">
              <a:lnSpc>
                <a:spcPct val="90000"/>
              </a:lnSpc>
              <a:spcBef>
                <a:spcPts val="0"/>
              </a:spcBef>
              <a:spcAft>
                <a:spcPts val="0"/>
              </a:spcAft>
              <a:buClr>
                <a:schemeClr val="dk1"/>
              </a:buClr>
              <a:buSzPts val="2100"/>
              <a:buNone/>
            </a:pPr>
            <a:r>
              <a:rPr lang="en" sz="1200" b="1">
                <a:latin typeface="Arial"/>
                <a:ea typeface="Arial"/>
                <a:cs typeface="Arial"/>
                <a:sym typeface="Arial"/>
              </a:rPr>
              <a:t>Scenario 1: Unable to verify income</a:t>
            </a:r>
            <a:endParaRPr sz="1200">
              <a:latin typeface="Arial"/>
              <a:ea typeface="Arial"/>
              <a:cs typeface="Arial"/>
              <a:sym typeface="Arial"/>
            </a:endParaRPr>
          </a:p>
          <a:p>
            <a:pPr marL="177800" lvl="0" indent="-38100" algn="l" rtl="0">
              <a:lnSpc>
                <a:spcPct val="90000"/>
              </a:lnSpc>
              <a:spcBef>
                <a:spcPts val="0"/>
              </a:spcBef>
              <a:spcAft>
                <a:spcPts val="0"/>
              </a:spcAft>
              <a:buNone/>
            </a:pPr>
            <a:endParaRPr sz="1200" b="1">
              <a:latin typeface="Arial"/>
              <a:ea typeface="Arial"/>
              <a:cs typeface="Arial"/>
              <a:sym typeface="Arial"/>
            </a:endParaRPr>
          </a:p>
          <a:p>
            <a:pPr marL="177800" lvl="0" indent="-38100" algn="l" rtl="0">
              <a:lnSpc>
                <a:spcPct val="90000"/>
              </a:lnSpc>
              <a:spcBef>
                <a:spcPts val="0"/>
              </a:spcBef>
              <a:spcAft>
                <a:spcPts val="0"/>
              </a:spcAft>
              <a:buNone/>
            </a:pPr>
            <a:r>
              <a:rPr lang="en" sz="1200" b="1">
                <a:latin typeface="Arial"/>
                <a:ea typeface="Arial"/>
                <a:cs typeface="Arial"/>
                <a:sym typeface="Arial"/>
              </a:rPr>
              <a:t>Scenario 2: Unable to verify residency </a:t>
            </a:r>
            <a:endParaRPr sz="1200" b="1">
              <a:latin typeface="Arial"/>
              <a:ea typeface="Arial"/>
              <a:cs typeface="Arial"/>
              <a:sym typeface="Arial"/>
            </a:endParaRPr>
          </a:p>
          <a:p>
            <a:pPr marL="177800" lvl="0" indent="-38100" algn="l" rtl="0">
              <a:lnSpc>
                <a:spcPct val="90000"/>
              </a:lnSpc>
              <a:spcBef>
                <a:spcPts val="0"/>
              </a:spcBef>
              <a:spcAft>
                <a:spcPts val="0"/>
              </a:spcAft>
              <a:buNone/>
            </a:pPr>
            <a:endParaRPr sz="1200" b="1">
              <a:latin typeface="Arial"/>
              <a:ea typeface="Arial"/>
              <a:cs typeface="Arial"/>
              <a:sym typeface="Arial"/>
            </a:endParaRPr>
          </a:p>
          <a:p>
            <a:pPr marL="177800" lvl="0" indent="-38100" algn="l" rtl="0">
              <a:lnSpc>
                <a:spcPct val="90000"/>
              </a:lnSpc>
              <a:spcBef>
                <a:spcPts val="0"/>
              </a:spcBef>
              <a:spcAft>
                <a:spcPts val="0"/>
              </a:spcAft>
              <a:buNone/>
            </a:pPr>
            <a:r>
              <a:rPr lang="en" sz="1200" b="1">
                <a:latin typeface="Arial"/>
                <a:ea typeface="Arial"/>
                <a:cs typeface="Arial"/>
                <a:sym typeface="Arial"/>
              </a:rPr>
              <a:t>Scenario 3: Unable to verify residency and income</a:t>
            </a:r>
            <a:endParaRPr sz="1200">
              <a:latin typeface="Arial"/>
              <a:ea typeface="Arial"/>
              <a:cs typeface="Arial"/>
              <a:sym typeface="Arial"/>
            </a:endParaRPr>
          </a:p>
          <a:p>
            <a:pPr marL="0" lvl="0" indent="0" algn="l" rtl="0">
              <a:lnSpc>
                <a:spcPct val="90000"/>
              </a:lnSpc>
              <a:spcBef>
                <a:spcPts val="0"/>
              </a:spcBef>
              <a:spcAft>
                <a:spcPts val="0"/>
              </a:spcAft>
              <a:buClr>
                <a:schemeClr val="dk1"/>
              </a:buClr>
              <a:buSzPts val="2100"/>
              <a:buNone/>
            </a:pPr>
            <a:endParaRPr b="1" i="1"/>
          </a:p>
          <a:p>
            <a:pPr marL="177800" lvl="0" indent="-38100" algn="l" rtl="0">
              <a:lnSpc>
                <a:spcPct val="90000"/>
              </a:lnSpc>
              <a:spcBef>
                <a:spcPts val="0"/>
              </a:spcBef>
              <a:spcAft>
                <a:spcPts val="0"/>
              </a:spcAft>
              <a:buClr>
                <a:schemeClr val="dk1"/>
              </a:buClr>
              <a:buSzPts val="2100"/>
              <a:buNone/>
            </a:pPr>
            <a:r>
              <a:rPr lang="en" sz="1600" b="1" i="1"/>
              <a:t>Under Manual Review</a:t>
            </a:r>
            <a:endParaRPr sz="1600" b="1" i="1"/>
          </a:p>
          <a:p>
            <a:pPr marL="457200" lvl="0" indent="-304800" algn="l" rtl="0">
              <a:lnSpc>
                <a:spcPct val="115000"/>
              </a:lnSpc>
              <a:spcBef>
                <a:spcPts val="0"/>
              </a:spcBef>
              <a:spcAft>
                <a:spcPts val="0"/>
              </a:spcAft>
              <a:buSzPts val="1200"/>
              <a:buChar char="•"/>
            </a:pPr>
            <a:r>
              <a:rPr lang="en" sz="1200"/>
              <a:t>Application was not able to be verified automatically.</a:t>
            </a:r>
            <a:endParaRPr sz="1200"/>
          </a:p>
          <a:p>
            <a:pPr marL="457200" lvl="0" indent="-304800" algn="l" rtl="0">
              <a:lnSpc>
                <a:spcPct val="115000"/>
              </a:lnSpc>
              <a:spcBef>
                <a:spcPts val="0"/>
              </a:spcBef>
              <a:spcAft>
                <a:spcPts val="0"/>
              </a:spcAft>
              <a:buSzPts val="1200"/>
              <a:buChar char="•"/>
            </a:pPr>
            <a:r>
              <a:rPr lang="en" sz="1200"/>
              <a:t>Verification documentation will be reviewed.</a:t>
            </a:r>
            <a:endParaRPr sz="1650"/>
          </a:p>
        </p:txBody>
      </p:sp>
      <p:sp>
        <p:nvSpPr>
          <p:cNvPr id="241" name="Google Shape;241;p33"/>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782250" y="642050"/>
            <a:ext cx="8081400" cy="5814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300"/>
              <a:t>Application Status: Requires Manual Review</a:t>
            </a:r>
            <a:endParaRPr sz="3300"/>
          </a:p>
        </p:txBody>
      </p:sp>
      <p:sp>
        <p:nvSpPr>
          <p:cNvPr id="247" name="Google Shape;247;p34"/>
          <p:cNvSpPr txBox="1">
            <a:spLocks noGrp="1"/>
          </p:cNvSpPr>
          <p:nvPr>
            <p:ph type="body" idx="1"/>
          </p:nvPr>
        </p:nvSpPr>
        <p:spPr>
          <a:xfrm>
            <a:off x="658500" y="1294800"/>
            <a:ext cx="3095100" cy="28587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If the automated process is unable to confirm eligibility, Odyssey will prompt the parent/guardian to upload additional documents.</a:t>
            </a:r>
            <a:endParaRPr/>
          </a:p>
        </p:txBody>
      </p:sp>
      <p:sp>
        <p:nvSpPr>
          <p:cNvPr id="248" name="Google Shape;248;p34"/>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249" name="Google Shape;249;p34"/>
          <p:cNvSpPr txBox="1"/>
          <p:nvPr/>
        </p:nvSpPr>
        <p:spPr>
          <a:xfrm>
            <a:off x="4000500" y="3673675"/>
            <a:ext cx="1012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dk1"/>
                </a:solidFill>
                <a:latin typeface="Inter"/>
                <a:ea typeface="Inter"/>
                <a:cs typeface="Inter"/>
                <a:sym typeface="Inter"/>
              </a:rPr>
              <a:t>Student Name</a:t>
            </a:r>
            <a:endParaRPr sz="800" b="1">
              <a:solidFill>
                <a:schemeClr val="dk1"/>
              </a:solidFill>
              <a:latin typeface="Inter"/>
              <a:ea typeface="Inter"/>
              <a:cs typeface="Inter"/>
              <a:sym typeface="Inter"/>
            </a:endParaRPr>
          </a:p>
        </p:txBody>
      </p:sp>
      <p:grpSp>
        <p:nvGrpSpPr>
          <p:cNvPr id="252" name="Google Shape;252;p34">
            <a:extLst>
              <a:ext uri="{C183D7F6-B498-43B3-948B-1728B52AA6E4}">
                <adec:decorative xmlns:adec="http://schemas.microsoft.com/office/drawing/2017/decorative" val="1"/>
              </a:ext>
            </a:extLst>
          </p:cNvPr>
          <p:cNvGrpSpPr/>
          <p:nvPr/>
        </p:nvGrpSpPr>
        <p:grpSpPr>
          <a:xfrm>
            <a:off x="3862025" y="1361999"/>
            <a:ext cx="4850275" cy="2791501"/>
            <a:chOff x="3844500" y="1361999"/>
            <a:chExt cx="4850275" cy="2791501"/>
          </a:xfrm>
        </p:grpSpPr>
        <p:pic>
          <p:nvPicPr>
            <p:cNvPr id="253" name="Google Shape;253;p34">
              <a:extLst>
                <a:ext uri="{C183D7F6-B498-43B3-948B-1728B52AA6E4}">
                  <adec:decorative xmlns:adec="http://schemas.microsoft.com/office/drawing/2017/decorative" val="1"/>
                </a:ext>
              </a:extLst>
            </p:cNvPr>
            <p:cNvPicPr preferRelativeResize="0"/>
            <p:nvPr/>
          </p:nvPicPr>
          <p:blipFill rotWithShape="1">
            <a:blip r:embed="rId3">
              <a:alphaModFix/>
            </a:blip>
            <a:srcRect b="22142"/>
            <a:stretch/>
          </p:blipFill>
          <p:spPr>
            <a:xfrm>
              <a:off x="3844500" y="1361999"/>
              <a:ext cx="4850275" cy="2791501"/>
            </a:xfrm>
            <a:prstGeom prst="rect">
              <a:avLst/>
            </a:prstGeom>
            <a:noFill/>
            <a:ln>
              <a:noFill/>
            </a:ln>
          </p:spPr>
        </p:pic>
        <p:pic>
          <p:nvPicPr>
            <p:cNvPr id="254" name="Google Shape;254;p34">
              <a:extLst>
                <a:ext uri="{C183D7F6-B498-43B3-948B-1728B52AA6E4}">
                  <adec:decorative xmlns:adec="http://schemas.microsoft.com/office/drawing/2017/decorative" val="1"/>
                </a:ext>
              </a:extLst>
            </p:cNvPr>
            <p:cNvPicPr preferRelativeResize="0"/>
            <p:nvPr/>
          </p:nvPicPr>
          <p:blipFill rotWithShape="1">
            <a:blip r:embed="rId4">
              <a:alphaModFix/>
            </a:blip>
            <a:srcRect l="12775" t="10295" r="58707" b="15690"/>
            <a:stretch/>
          </p:blipFill>
          <p:spPr>
            <a:xfrm>
              <a:off x="4847400" y="3642813"/>
              <a:ext cx="1410325" cy="369525"/>
            </a:xfrm>
            <a:prstGeom prst="rect">
              <a:avLst/>
            </a:prstGeom>
            <a:noFill/>
            <a:ln>
              <a:noFill/>
            </a:ln>
          </p:spPr>
        </p:pic>
      </p:grpSp>
      <p:sp>
        <p:nvSpPr>
          <p:cNvPr id="256" name="Google Shape;256;p34"/>
          <p:cNvSpPr txBox="1"/>
          <p:nvPr/>
        </p:nvSpPr>
        <p:spPr>
          <a:xfrm>
            <a:off x="4076700" y="3673675"/>
            <a:ext cx="831000" cy="2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000000"/>
                </a:solidFill>
                <a:latin typeface="Inter"/>
                <a:ea typeface="Inter"/>
                <a:cs typeface="Inter"/>
                <a:sym typeface="Inter"/>
              </a:rPr>
              <a:t>Student A</a:t>
            </a:r>
            <a:endParaRPr sz="900" b="1">
              <a:solidFill>
                <a:srgbClr val="000000"/>
              </a:solidFill>
              <a:latin typeface="Inter"/>
              <a:ea typeface="Inter"/>
              <a:cs typeface="Inter"/>
              <a:sym typeface="Inter"/>
            </a:endParaRPr>
          </a:p>
        </p:txBody>
      </p:sp>
      <p:pic>
        <p:nvPicPr>
          <p:cNvPr id="258" name="Google Shape;258;p3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862025" y="967563"/>
            <a:ext cx="5143500" cy="38179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782250" y="565850"/>
            <a:ext cx="7449300" cy="5814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300"/>
              <a:t>Application Status: Requires Manual Review</a:t>
            </a:r>
            <a:endParaRPr sz="3300"/>
          </a:p>
        </p:txBody>
      </p:sp>
      <p:sp>
        <p:nvSpPr>
          <p:cNvPr id="264" name="Google Shape;264;p35"/>
          <p:cNvSpPr txBox="1">
            <a:spLocks noGrp="1"/>
          </p:cNvSpPr>
          <p:nvPr>
            <p:ph type="body" idx="1"/>
          </p:nvPr>
        </p:nvSpPr>
        <p:spPr>
          <a:xfrm>
            <a:off x="782250" y="1294800"/>
            <a:ext cx="3095100" cy="28587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Click the link to upload income and residency verification documents. </a:t>
            </a:r>
            <a:endParaRPr/>
          </a:p>
          <a:p>
            <a:pPr marL="457200" lvl="0" indent="-330200" algn="l" rtl="0">
              <a:spcBef>
                <a:spcPts val="0"/>
              </a:spcBef>
              <a:spcAft>
                <a:spcPts val="0"/>
              </a:spcAft>
              <a:buSzPts val="1600"/>
              <a:buChar char="●"/>
            </a:pPr>
            <a:r>
              <a:rPr lang="en"/>
              <a:t>File types accepted are: png, gif, jpg, pdf, docx, and doc.</a:t>
            </a:r>
            <a:endParaRPr/>
          </a:p>
        </p:txBody>
      </p:sp>
      <p:sp>
        <p:nvSpPr>
          <p:cNvPr id="265" name="Google Shape;265;p35"/>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266" name="Google Shape;266;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308950" y="1188451"/>
            <a:ext cx="4247150" cy="2914976"/>
          </a:xfrm>
          <a:prstGeom prst="rect">
            <a:avLst/>
          </a:prstGeom>
          <a:noFill/>
          <a:ln>
            <a:noFill/>
          </a:ln>
        </p:spPr>
      </p:pic>
      <p:pic>
        <p:nvPicPr>
          <p:cNvPr id="267" name="Google Shape;267;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308950" y="4103425"/>
            <a:ext cx="4247150" cy="10317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782250" y="337250"/>
            <a:ext cx="7449300" cy="5814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300"/>
              <a:t>Application Status: Under Review</a:t>
            </a:r>
            <a:endParaRPr sz="3300"/>
          </a:p>
        </p:txBody>
      </p:sp>
      <p:sp>
        <p:nvSpPr>
          <p:cNvPr id="273" name="Google Shape;273;p36"/>
          <p:cNvSpPr txBox="1">
            <a:spLocks noGrp="1"/>
          </p:cNvSpPr>
          <p:nvPr>
            <p:ph type="body" idx="1"/>
          </p:nvPr>
        </p:nvSpPr>
        <p:spPr>
          <a:xfrm>
            <a:off x="782250" y="1142400"/>
            <a:ext cx="3095100" cy="2858700"/>
          </a:xfrm>
          <a:prstGeom prst="rect">
            <a:avLst/>
          </a:prstGeom>
        </p:spPr>
        <p:txBody>
          <a:bodyPr spcFirstLastPara="1" wrap="square" lIns="68575" tIns="34275" rIns="68575" bIns="34275" anchor="t" anchorCtr="0">
            <a:normAutofit/>
          </a:bodyPr>
          <a:lstStyle/>
          <a:p>
            <a:pPr marL="457200" lvl="0" indent="-330200" algn="l" rtl="0">
              <a:spcBef>
                <a:spcPts val="800"/>
              </a:spcBef>
              <a:spcAft>
                <a:spcPts val="0"/>
              </a:spcAft>
              <a:buSzPts val="1600"/>
              <a:buChar char="●"/>
            </a:pPr>
            <a:r>
              <a:rPr lang="en"/>
              <a:t>Once documents have been uploaded, the Odyssey team will manually review.</a:t>
            </a:r>
            <a:endParaRPr/>
          </a:p>
          <a:p>
            <a:pPr marL="457200" lvl="0" indent="-330200" algn="l" rtl="0">
              <a:spcBef>
                <a:spcPts val="0"/>
              </a:spcBef>
              <a:spcAft>
                <a:spcPts val="0"/>
              </a:spcAft>
              <a:buSzPts val="1600"/>
              <a:buChar char="●"/>
            </a:pPr>
            <a:r>
              <a:rPr lang="en"/>
              <a:t>If additional documentation is required, Odyssey will contact the parent/guardian.</a:t>
            </a:r>
            <a:endParaRPr/>
          </a:p>
        </p:txBody>
      </p:sp>
      <p:sp>
        <p:nvSpPr>
          <p:cNvPr id="274" name="Google Shape;274;p36"/>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23</a:t>
            </a:fld>
            <a:endParaRPr/>
          </a:p>
        </p:txBody>
      </p:sp>
      <p:pic>
        <p:nvPicPr>
          <p:cNvPr id="275" name="Google Shape;275;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41950" y="1496625"/>
            <a:ext cx="4961850" cy="22203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782241" y="342900"/>
            <a:ext cx="2949300" cy="1200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2024-2025 School Information</a:t>
            </a:r>
            <a:endParaRPr/>
          </a:p>
        </p:txBody>
      </p:sp>
      <p:sp>
        <p:nvSpPr>
          <p:cNvPr id="281" name="Google Shape;281;p37"/>
          <p:cNvSpPr txBox="1">
            <a:spLocks noGrp="1"/>
          </p:cNvSpPr>
          <p:nvPr>
            <p:ph type="body" idx="1"/>
          </p:nvPr>
        </p:nvSpPr>
        <p:spPr>
          <a:xfrm>
            <a:off x="866675" y="1183600"/>
            <a:ext cx="3361800" cy="3710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200"/>
              <a:t>Applying for enrollment to an Iowa accredited nonpublic school is a separate process from applying for an ESA through the Odyssey platform. Immediately after being approved the Parent/Guardian will select their student’s 2024-2025 school.</a:t>
            </a:r>
            <a:endParaRPr sz="1200"/>
          </a:p>
          <a:p>
            <a:pPr marL="0" lvl="0" indent="0" algn="l" rtl="0">
              <a:spcBef>
                <a:spcPts val="800"/>
              </a:spcBef>
              <a:spcAft>
                <a:spcPts val="0"/>
              </a:spcAft>
              <a:buNone/>
            </a:pPr>
            <a:r>
              <a:rPr lang="en" sz="1200"/>
              <a:t>Nonpublic school enrollment is unrelated to the Students First ESA application and is strictly between the family and the school.</a:t>
            </a:r>
            <a:endParaRPr sz="1400"/>
          </a:p>
          <a:p>
            <a:pPr marL="0" lvl="0" indent="0" algn="l" rtl="0">
              <a:spcBef>
                <a:spcPts val="800"/>
              </a:spcBef>
              <a:spcAft>
                <a:spcPts val="0"/>
              </a:spcAft>
              <a:buNone/>
            </a:pPr>
            <a:r>
              <a:rPr lang="en" sz="1200"/>
              <a:t>For each student:</a:t>
            </a:r>
            <a:endParaRPr sz="1200"/>
          </a:p>
          <a:p>
            <a:pPr marL="457200" lvl="0" indent="-304800" algn="l" rtl="0">
              <a:spcBef>
                <a:spcPts val="800"/>
              </a:spcBef>
              <a:spcAft>
                <a:spcPts val="0"/>
              </a:spcAft>
              <a:buSzPts val="1200"/>
              <a:buChar char="●"/>
            </a:pPr>
            <a:r>
              <a:rPr lang="en" sz="1200"/>
              <a:t>Select school. </a:t>
            </a:r>
            <a:endParaRPr sz="1200"/>
          </a:p>
          <a:p>
            <a:pPr marL="457200" lvl="0" indent="-304800" algn="l" rtl="0">
              <a:spcBef>
                <a:spcPts val="0"/>
              </a:spcBef>
              <a:spcAft>
                <a:spcPts val="0"/>
              </a:spcAft>
              <a:buSzPts val="1200"/>
              <a:buChar char="●"/>
            </a:pPr>
            <a:r>
              <a:rPr lang="en" sz="1200"/>
              <a:t>Select grade.</a:t>
            </a:r>
            <a:endParaRPr sz="1200"/>
          </a:p>
          <a:p>
            <a:pPr marL="457200" lvl="0" indent="-304800" algn="l" rtl="0">
              <a:spcBef>
                <a:spcPts val="0"/>
              </a:spcBef>
              <a:spcAft>
                <a:spcPts val="0"/>
              </a:spcAft>
              <a:buSzPts val="1200"/>
              <a:buChar char="●"/>
            </a:pPr>
            <a:r>
              <a:rPr lang="en" sz="1200"/>
              <a:t>Click “Submit” to finish</a:t>
            </a:r>
            <a:endParaRPr sz="1200"/>
          </a:p>
          <a:p>
            <a:pPr marL="0" lvl="0" indent="0" algn="l" rtl="0">
              <a:spcBef>
                <a:spcPts val="800"/>
              </a:spcBef>
              <a:spcAft>
                <a:spcPts val="0"/>
              </a:spcAft>
              <a:buNone/>
            </a:pPr>
            <a:r>
              <a:rPr lang="en" sz="1200"/>
              <a:t>It is possible a newly accredited school for the 2024-2025 school year may not be available to select immediately.</a:t>
            </a:r>
            <a:endParaRPr sz="1200"/>
          </a:p>
        </p:txBody>
      </p:sp>
      <p:sp>
        <p:nvSpPr>
          <p:cNvPr id="282" name="Google Shape;282;p37"/>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283" name="Google Shape;283;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28475" y="548475"/>
            <a:ext cx="4790886" cy="4046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776288" y="1282303"/>
            <a:ext cx="7886700" cy="2139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Arial"/>
              <a:buNone/>
            </a:pPr>
            <a:r>
              <a:rPr lang="en"/>
              <a:t>How Odyssey Verifies Eligibility</a:t>
            </a:r>
            <a:endParaRPr b="0">
              <a:latin typeface="Lora SemiBold"/>
              <a:ea typeface="Lora SemiBold"/>
              <a:cs typeface="Lora SemiBold"/>
              <a:sym typeface="Lora SemiBold"/>
            </a:endParaRPr>
          </a:p>
        </p:txBody>
      </p:sp>
      <p:sp>
        <p:nvSpPr>
          <p:cNvPr id="289" name="Google Shape;289;p38"/>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How Odyssey Verifies Eligibility</a:t>
            </a:r>
            <a:endParaRPr>
              <a:latin typeface="Lora"/>
              <a:ea typeface="Lora"/>
              <a:cs typeface="Lora"/>
              <a:sym typeface="Lora"/>
            </a:endParaRPr>
          </a:p>
        </p:txBody>
      </p:sp>
      <p:sp>
        <p:nvSpPr>
          <p:cNvPr id="295" name="Google Shape;295;p39"/>
          <p:cNvSpPr txBox="1">
            <a:spLocks noGrp="1"/>
          </p:cNvSpPr>
          <p:nvPr>
            <p:ph type="body" idx="1"/>
          </p:nvPr>
        </p:nvSpPr>
        <p:spPr>
          <a:xfrm>
            <a:off x="765800" y="1369225"/>
            <a:ext cx="7689600" cy="335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1500" b="1" i="1"/>
              <a:t>Iowa Department of Revenue System Connection</a:t>
            </a:r>
            <a:endParaRPr sz="1500" b="1" i="1"/>
          </a:p>
          <a:p>
            <a:pPr marL="457200" lvl="0" indent="-304800" algn="l" rtl="0">
              <a:lnSpc>
                <a:spcPct val="115000"/>
              </a:lnSpc>
              <a:spcBef>
                <a:spcPts val="0"/>
              </a:spcBef>
              <a:spcAft>
                <a:spcPts val="0"/>
              </a:spcAft>
              <a:buSzPts val="1200"/>
              <a:buChar char="●"/>
            </a:pPr>
            <a:r>
              <a:rPr lang="en" sz="1200"/>
              <a:t>Odyssey works with the Iowa Department of Revenue to automatically determine Iowa residency, and in some cases, income eligibility, through each applicant’s 2023 Iowa State Tax Return.</a:t>
            </a:r>
            <a:endParaRPr sz="1200"/>
          </a:p>
          <a:p>
            <a:pPr marL="914400" lvl="0" indent="-304800" algn="l" rtl="0">
              <a:lnSpc>
                <a:spcPct val="115000"/>
              </a:lnSpc>
              <a:spcBef>
                <a:spcPts val="0"/>
              </a:spcBef>
              <a:spcAft>
                <a:spcPts val="0"/>
              </a:spcAft>
              <a:buSzPts val="1200"/>
              <a:buChar char="★"/>
            </a:pPr>
            <a:r>
              <a:rPr lang="en" sz="1200" b="1"/>
              <a:t>This will verify a majority of applicants.</a:t>
            </a:r>
            <a:endParaRPr sz="1200" b="1"/>
          </a:p>
          <a:p>
            <a:pPr marL="0" lvl="0" indent="0" algn="l" rtl="0">
              <a:lnSpc>
                <a:spcPct val="115000"/>
              </a:lnSpc>
              <a:spcBef>
                <a:spcPts val="0"/>
              </a:spcBef>
              <a:spcAft>
                <a:spcPts val="0"/>
              </a:spcAft>
              <a:buNone/>
            </a:pPr>
            <a:endParaRPr sz="1550"/>
          </a:p>
          <a:p>
            <a:pPr marL="0" lvl="0" indent="0" algn="l" rtl="0">
              <a:lnSpc>
                <a:spcPct val="90000"/>
              </a:lnSpc>
              <a:spcBef>
                <a:spcPts val="0"/>
              </a:spcBef>
              <a:spcAft>
                <a:spcPts val="0"/>
              </a:spcAft>
              <a:buClr>
                <a:schemeClr val="dk1"/>
              </a:buClr>
              <a:buSzPts val="2100"/>
              <a:buFont typeface="Arial"/>
              <a:buNone/>
            </a:pPr>
            <a:r>
              <a:rPr lang="en" sz="1500" b="1" i="1"/>
              <a:t>If Additional Verification is Needed</a:t>
            </a:r>
            <a:endParaRPr sz="1500"/>
          </a:p>
          <a:p>
            <a:pPr marL="457200" lvl="0" indent="-304800" algn="l" rtl="0">
              <a:lnSpc>
                <a:spcPct val="115000"/>
              </a:lnSpc>
              <a:spcBef>
                <a:spcPts val="0"/>
              </a:spcBef>
              <a:spcAft>
                <a:spcPts val="0"/>
              </a:spcAft>
              <a:buSzPts val="1200"/>
              <a:buChar char="●"/>
            </a:pPr>
            <a:r>
              <a:rPr lang="en" sz="1200"/>
              <a:t>If the automated check fails, the Odyssey system will request a parent/guardian to upload additional verification documents to show Iowa residency and/or income eligibility.</a:t>
            </a:r>
            <a:endParaRPr sz="1550"/>
          </a:p>
        </p:txBody>
      </p:sp>
      <p:sp>
        <p:nvSpPr>
          <p:cNvPr id="296" name="Google Shape;296;p39"/>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28649" y="284050"/>
            <a:ext cx="83772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How Odyssey Verifies Eligibility:</a:t>
            </a:r>
            <a:endParaRPr/>
          </a:p>
          <a:p>
            <a:pPr marL="0" lvl="0" indent="0" algn="l" rtl="0">
              <a:lnSpc>
                <a:spcPct val="90000"/>
              </a:lnSpc>
              <a:spcBef>
                <a:spcPts val="0"/>
              </a:spcBef>
              <a:spcAft>
                <a:spcPts val="0"/>
              </a:spcAft>
              <a:buClr>
                <a:schemeClr val="dk1"/>
              </a:buClr>
              <a:buSzPts val="3300"/>
              <a:buFont typeface="Arial"/>
              <a:buNone/>
            </a:pPr>
            <a:r>
              <a:rPr lang="en"/>
              <a:t>Residency</a:t>
            </a:r>
            <a:endParaRPr/>
          </a:p>
        </p:txBody>
      </p:sp>
      <p:sp>
        <p:nvSpPr>
          <p:cNvPr id="302" name="Google Shape;302;p40"/>
          <p:cNvSpPr txBox="1">
            <a:spLocks noGrp="1"/>
          </p:cNvSpPr>
          <p:nvPr>
            <p:ph type="body" idx="1"/>
          </p:nvPr>
        </p:nvSpPr>
        <p:spPr>
          <a:xfrm>
            <a:off x="765800" y="1442250"/>
            <a:ext cx="7886700" cy="2974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1300" b="1" i="1"/>
              <a:t>If Additional Residency Verification is Needed</a:t>
            </a:r>
            <a:endParaRPr sz="1300"/>
          </a:p>
          <a:p>
            <a:pPr marL="0" lvl="0" indent="0" algn="l" rtl="0">
              <a:lnSpc>
                <a:spcPct val="115000"/>
              </a:lnSpc>
              <a:spcBef>
                <a:spcPts val="0"/>
              </a:spcBef>
              <a:spcAft>
                <a:spcPts val="0"/>
              </a:spcAft>
              <a:buClr>
                <a:schemeClr val="dk1"/>
              </a:buClr>
              <a:buSzPts val="2100"/>
              <a:buNone/>
            </a:pPr>
            <a:r>
              <a:rPr lang="en" sz="1100"/>
              <a:t>If the automated check for residency is unsuccessful, the Odyssey system will request the parent/guardian to upload additional verification documents.</a:t>
            </a:r>
            <a:endParaRPr sz="1100"/>
          </a:p>
          <a:p>
            <a:pPr marL="0" lvl="0" indent="0" algn="l" rtl="0">
              <a:lnSpc>
                <a:spcPct val="115000"/>
              </a:lnSpc>
              <a:spcBef>
                <a:spcPts val="0"/>
              </a:spcBef>
              <a:spcAft>
                <a:spcPts val="0"/>
              </a:spcAft>
              <a:buClr>
                <a:schemeClr val="dk1"/>
              </a:buClr>
              <a:buSzPts val="2100"/>
              <a:buNone/>
            </a:pPr>
            <a:endParaRPr sz="1100"/>
          </a:p>
          <a:p>
            <a:pPr marL="0" lvl="0" indent="0" algn="l" rtl="0">
              <a:lnSpc>
                <a:spcPct val="115000"/>
              </a:lnSpc>
              <a:spcBef>
                <a:spcPts val="0"/>
              </a:spcBef>
              <a:spcAft>
                <a:spcPts val="0"/>
              </a:spcAft>
              <a:buNone/>
            </a:pPr>
            <a:r>
              <a:rPr lang="en" sz="1100" b="1"/>
              <a:t>Option 1:</a:t>
            </a:r>
            <a:endParaRPr sz="1100" b="1"/>
          </a:p>
          <a:p>
            <a:pPr marL="457200" lvl="0" indent="-298450" algn="l" rtl="0">
              <a:lnSpc>
                <a:spcPct val="115000"/>
              </a:lnSpc>
              <a:spcBef>
                <a:spcPts val="0"/>
              </a:spcBef>
              <a:spcAft>
                <a:spcPts val="0"/>
              </a:spcAft>
              <a:buSzPts val="1100"/>
              <a:buChar char="●"/>
            </a:pPr>
            <a:r>
              <a:rPr lang="en" sz="1100"/>
              <a:t>Current Iowa Driver’s License</a:t>
            </a:r>
            <a:endParaRPr sz="1100"/>
          </a:p>
          <a:p>
            <a:pPr marL="0" lvl="0" indent="0" algn="l" rtl="0">
              <a:lnSpc>
                <a:spcPct val="115000"/>
              </a:lnSpc>
              <a:spcBef>
                <a:spcPts val="0"/>
              </a:spcBef>
              <a:spcAft>
                <a:spcPts val="0"/>
              </a:spcAft>
              <a:buNone/>
            </a:pPr>
            <a:r>
              <a:rPr lang="en" sz="1100" b="1"/>
              <a:t>Option 2:</a:t>
            </a:r>
            <a:endParaRPr sz="1100" b="1"/>
          </a:p>
          <a:p>
            <a:pPr marL="457200" lvl="0" indent="-298450" algn="l" rtl="0">
              <a:lnSpc>
                <a:spcPct val="115000"/>
              </a:lnSpc>
              <a:spcBef>
                <a:spcPts val="0"/>
              </a:spcBef>
              <a:spcAft>
                <a:spcPts val="0"/>
              </a:spcAft>
              <a:buSzPts val="1100"/>
              <a:buChar char="●"/>
            </a:pPr>
            <a:r>
              <a:rPr lang="en" sz="1100"/>
              <a:t>Proof of Residence (current mortgage, lease, utility bill) </a:t>
            </a:r>
            <a:endParaRPr sz="1100"/>
          </a:p>
          <a:p>
            <a:pPr marL="0" lvl="0" indent="0" algn="l" rtl="0">
              <a:lnSpc>
                <a:spcPct val="115000"/>
              </a:lnSpc>
              <a:spcBef>
                <a:spcPts val="0"/>
              </a:spcBef>
              <a:spcAft>
                <a:spcPts val="0"/>
              </a:spcAft>
              <a:buNone/>
            </a:pPr>
            <a:r>
              <a:rPr lang="en" sz="1100" i="1"/>
              <a:t>and</a:t>
            </a:r>
            <a:r>
              <a:rPr lang="en" sz="1100"/>
              <a:t> </a:t>
            </a:r>
            <a:r>
              <a:rPr lang="en" sz="1100" i="1"/>
              <a:t>one of the following:</a:t>
            </a:r>
            <a:endParaRPr sz="1100" i="1"/>
          </a:p>
          <a:p>
            <a:pPr marL="914400" lvl="1" indent="-298450" algn="l" rtl="0">
              <a:lnSpc>
                <a:spcPct val="115000"/>
              </a:lnSpc>
              <a:spcBef>
                <a:spcPts val="0"/>
              </a:spcBef>
              <a:spcAft>
                <a:spcPts val="0"/>
              </a:spcAft>
              <a:buSzPts val="1100"/>
              <a:buChar char="○"/>
            </a:pPr>
            <a:r>
              <a:rPr lang="en" sz="1100"/>
              <a:t>Iowa Voter Registration Card.</a:t>
            </a:r>
            <a:endParaRPr sz="1100"/>
          </a:p>
          <a:p>
            <a:pPr marL="914400" lvl="1" indent="-298450" algn="l" rtl="0">
              <a:lnSpc>
                <a:spcPct val="115000"/>
              </a:lnSpc>
              <a:spcBef>
                <a:spcPts val="0"/>
              </a:spcBef>
              <a:spcAft>
                <a:spcPts val="0"/>
              </a:spcAft>
              <a:buSzPts val="1100"/>
              <a:buChar char="○"/>
            </a:pPr>
            <a:r>
              <a:rPr lang="en" sz="1100"/>
              <a:t>Claim of Homestead Credit or Military Tax Exemption on a home in Iowa.</a:t>
            </a:r>
            <a:endParaRPr sz="1100"/>
          </a:p>
          <a:p>
            <a:pPr marL="914400" lvl="1" indent="-298450" algn="l" rtl="0">
              <a:lnSpc>
                <a:spcPct val="115000"/>
              </a:lnSpc>
              <a:spcBef>
                <a:spcPts val="0"/>
              </a:spcBef>
              <a:spcAft>
                <a:spcPts val="0"/>
              </a:spcAft>
              <a:buSzPts val="1100"/>
              <a:buChar char="○"/>
            </a:pPr>
            <a:r>
              <a:rPr lang="en" sz="1100"/>
              <a:t>Active checking or savings account with an Iowa address.</a:t>
            </a:r>
            <a:endParaRPr sz="1100"/>
          </a:p>
          <a:p>
            <a:pPr marL="914400" lvl="1" indent="-298450" algn="l" rtl="0">
              <a:lnSpc>
                <a:spcPct val="115000"/>
              </a:lnSpc>
              <a:spcBef>
                <a:spcPts val="0"/>
              </a:spcBef>
              <a:spcAft>
                <a:spcPts val="0"/>
              </a:spcAft>
              <a:buSzPts val="1100"/>
              <a:buChar char="○"/>
            </a:pPr>
            <a:r>
              <a:rPr lang="en" sz="1100"/>
              <a:t>Other documents and correspondence initiated during tax periods with an Iowa address.</a:t>
            </a:r>
            <a:endParaRPr sz="1100"/>
          </a:p>
          <a:p>
            <a:pPr marL="0" lvl="0" indent="0" algn="l" rtl="0">
              <a:lnSpc>
                <a:spcPct val="115000"/>
              </a:lnSpc>
              <a:spcBef>
                <a:spcPts val="0"/>
              </a:spcBef>
              <a:spcAft>
                <a:spcPts val="0"/>
              </a:spcAft>
              <a:buNone/>
            </a:pPr>
            <a:r>
              <a:rPr lang="en" sz="1100" b="1"/>
              <a:t>Option 3:</a:t>
            </a:r>
            <a:endParaRPr sz="1100" b="1"/>
          </a:p>
          <a:p>
            <a:pPr marL="457200" lvl="0" indent="-298450" algn="l" rtl="0">
              <a:lnSpc>
                <a:spcPct val="115000"/>
              </a:lnSpc>
              <a:spcBef>
                <a:spcPts val="0"/>
              </a:spcBef>
              <a:spcAft>
                <a:spcPts val="0"/>
              </a:spcAft>
              <a:buSzPts val="1100"/>
              <a:buChar char="•"/>
            </a:pPr>
            <a:r>
              <a:rPr lang="en" sz="1100"/>
              <a:t>Other written and signed narrative from parent/guardian including a stated claim of Iowa residency, and related documentation reflecting residency.</a:t>
            </a:r>
            <a:endParaRPr sz="1100"/>
          </a:p>
        </p:txBody>
      </p:sp>
      <p:sp>
        <p:nvSpPr>
          <p:cNvPr id="303" name="Google Shape;303;p40"/>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765810" y="957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How Odyssey Verifies Eligibility:</a:t>
            </a:r>
            <a:endParaRPr/>
          </a:p>
          <a:p>
            <a:pPr marL="0" lvl="0" indent="0" algn="l" rtl="0">
              <a:lnSpc>
                <a:spcPct val="90000"/>
              </a:lnSpc>
              <a:spcBef>
                <a:spcPts val="0"/>
              </a:spcBef>
              <a:spcAft>
                <a:spcPts val="0"/>
              </a:spcAft>
              <a:buClr>
                <a:schemeClr val="dk1"/>
              </a:buClr>
              <a:buSzPts val="3300"/>
              <a:buFont typeface="Arial"/>
              <a:buNone/>
            </a:pPr>
            <a:r>
              <a:rPr lang="en"/>
              <a:t>Income</a:t>
            </a:r>
            <a:endParaRPr/>
          </a:p>
        </p:txBody>
      </p:sp>
      <p:sp>
        <p:nvSpPr>
          <p:cNvPr id="309" name="Google Shape;309;p41"/>
          <p:cNvSpPr txBox="1">
            <a:spLocks noGrp="1"/>
          </p:cNvSpPr>
          <p:nvPr>
            <p:ph type="body" idx="1"/>
          </p:nvPr>
        </p:nvSpPr>
        <p:spPr>
          <a:xfrm>
            <a:off x="765800" y="1090600"/>
            <a:ext cx="7886700" cy="3677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1300" b="1" i="1"/>
              <a:t>If Additional Income Verification is Needed</a:t>
            </a:r>
            <a:endParaRPr sz="1300"/>
          </a:p>
          <a:p>
            <a:pPr marL="0" lvl="0" indent="0" algn="l" rtl="0">
              <a:lnSpc>
                <a:spcPct val="115000"/>
              </a:lnSpc>
              <a:spcBef>
                <a:spcPts val="0"/>
              </a:spcBef>
              <a:spcAft>
                <a:spcPts val="0"/>
              </a:spcAft>
              <a:buClr>
                <a:schemeClr val="dk1"/>
              </a:buClr>
              <a:buSzPts val="2100"/>
              <a:buNone/>
            </a:pPr>
            <a:r>
              <a:rPr lang="en" sz="1100"/>
              <a:t>If the automated check for income is unsuccessful, the Odyssey system will request the parent/guardian to upload additional verification documents. If documents listed in option 1 are not available, provide documentation from either options 2, 3, or 4. </a:t>
            </a:r>
            <a:endParaRPr sz="1100"/>
          </a:p>
          <a:p>
            <a:pPr marL="177800" lvl="0" indent="-38100" algn="l" rtl="0">
              <a:lnSpc>
                <a:spcPct val="115000"/>
              </a:lnSpc>
              <a:spcBef>
                <a:spcPts val="0"/>
              </a:spcBef>
              <a:spcAft>
                <a:spcPts val="0"/>
              </a:spcAft>
              <a:buClr>
                <a:schemeClr val="dk1"/>
              </a:buClr>
              <a:buSzPts val="2100"/>
              <a:buNone/>
            </a:pPr>
            <a:endParaRPr sz="1200"/>
          </a:p>
          <a:p>
            <a:pPr marL="0" lvl="0" indent="0" algn="l" rtl="0">
              <a:lnSpc>
                <a:spcPct val="115000"/>
              </a:lnSpc>
              <a:spcBef>
                <a:spcPts val="0"/>
              </a:spcBef>
              <a:spcAft>
                <a:spcPts val="0"/>
              </a:spcAft>
              <a:buClr>
                <a:schemeClr val="dk1"/>
              </a:buClr>
              <a:buSzPts val="2100"/>
              <a:buNone/>
            </a:pPr>
            <a:r>
              <a:rPr lang="en" sz="1100" b="1"/>
              <a:t>Option 1:</a:t>
            </a:r>
            <a:endParaRPr sz="1100" b="1"/>
          </a:p>
          <a:p>
            <a:pPr marL="457200" lvl="0" indent="-298450" algn="l" rtl="0">
              <a:lnSpc>
                <a:spcPct val="115000"/>
              </a:lnSpc>
              <a:spcBef>
                <a:spcPts val="0"/>
              </a:spcBef>
              <a:spcAft>
                <a:spcPts val="0"/>
              </a:spcAft>
              <a:buSzPts val="1100"/>
              <a:buChar char="●"/>
            </a:pPr>
            <a:r>
              <a:rPr lang="en" sz="1100"/>
              <a:t>2023 Iowa State Tax Return, or another State or Federal 2023 Tax Return.</a:t>
            </a:r>
            <a:endParaRPr sz="1100"/>
          </a:p>
          <a:p>
            <a:pPr marL="0" lvl="0" indent="0" algn="l" rtl="0">
              <a:lnSpc>
                <a:spcPct val="115000"/>
              </a:lnSpc>
              <a:spcBef>
                <a:spcPts val="0"/>
              </a:spcBef>
              <a:spcAft>
                <a:spcPts val="0"/>
              </a:spcAft>
              <a:buNone/>
            </a:pPr>
            <a:r>
              <a:rPr lang="en" sz="1100" b="1"/>
              <a:t>Option 2:</a:t>
            </a:r>
            <a:endParaRPr sz="1100" b="1"/>
          </a:p>
          <a:p>
            <a:pPr marL="457200" lvl="0" indent="-298450" algn="l" rtl="0">
              <a:lnSpc>
                <a:spcPct val="115000"/>
              </a:lnSpc>
              <a:spcBef>
                <a:spcPts val="0"/>
              </a:spcBef>
              <a:spcAft>
                <a:spcPts val="0"/>
              </a:spcAft>
              <a:buSzPts val="1100"/>
              <a:buChar char="●"/>
            </a:pPr>
            <a:r>
              <a:rPr lang="en" sz="1100"/>
              <a:t>Proof of enrollment in an Iowa program that has income eligibility component below the income threshold.</a:t>
            </a:r>
            <a:endParaRPr sz="1100"/>
          </a:p>
          <a:p>
            <a:pPr marL="914400" lvl="1" indent="-298450" algn="l" rtl="0">
              <a:lnSpc>
                <a:spcPct val="115000"/>
              </a:lnSpc>
              <a:spcBef>
                <a:spcPts val="0"/>
              </a:spcBef>
              <a:spcAft>
                <a:spcPts val="0"/>
              </a:spcAft>
              <a:buSzPts val="1100"/>
              <a:buChar char="○"/>
            </a:pPr>
            <a:r>
              <a:rPr lang="en" sz="1100"/>
              <a:t>Eligible programs: SNAP, child care assistance, cash assistance, or Iowa Medicaid.</a:t>
            </a:r>
            <a:endParaRPr sz="1100"/>
          </a:p>
          <a:p>
            <a:pPr marL="457200" lvl="0" indent="-298450" algn="l" rtl="0">
              <a:lnSpc>
                <a:spcPct val="115000"/>
              </a:lnSpc>
              <a:spcBef>
                <a:spcPts val="0"/>
              </a:spcBef>
              <a:spcAft>
                <a:spcPts val="0"/>
              </a:spcAft>
              <a:buSzPts val="1100"/>
              <a:buChar char="●"/>
            </a:pPr>
            <a:r>
              <a:rPr lang="en" sz="1100"/>
              <a:t>Required documentation:</a:t>
            </a:r>
            <a:endParaRPr sz="1100"/>
          </a:p>
          <a:p>
            <a:pPr marL="914400" lvl="1" indent="-298450" algn="l" rtl="0">
              <a:lnSpc>
                <a:spcPct val="115000"/>
              </a:lnSpc>
              <a:spcBef>
                <a:spcPts val="0"/>
              </a:spcBef>
              <a:spcAft>
                <a:spcPts val="0"/>
              </a:spcAft>
              <a:buSzPts val="1100"/>
              <a:buChar char="○"/>
            </a:pPr>
            <a:r>
              <a:rPr lang="en" sz="1100"/>
              <a:t>Iowa HHS Notice of Decision or SNAP card with matching parent/guardian name,</a:t>
            </a:r>
            <a:endParaRPr sz="1100"/>
          </a:p>
          <a:p>
            <a:pPr marL="0" lvl="0" indent="0" algn="l" rtl="0">
              <a:lnSpc>
                <a:spcPct val="115000"/>
              </a:lnSpc>
              <a:spcBef>
                <a:spcPts val="0"/>
              </a:spcBef>
              <a:spcAft>
                <a:spcPts val="0"/>
              </a:spcAft>
              <a:buNone/>
            </a:pPr>
            <a:r>
              <a:rPr lang="en" sz="1100" b="1"/>
              <a:t>Option 3:</a:t>
            </a:r>
            <a:endParaRPr sz="1100"/>
          </a:p>
          <a:p>
            <a:pPr marL="457200" lvl="0" indent="-298450" algn="l" rtl="0">
              <a:lnSpc>
                <a:spcPct val="115000"/>
              </a:lnSpc>
              <a:spcBef>
                <a:spcPts val="0"/>
              </a:spcBef>
              <a:spcAft>
                <a:spcPts val="0"/>
              </a:spcAft>
              <a:buSzPts val="1100"/>
              <a:buChar char="●"/>
            </a:pPr>
            <a:r>
              <a:rPr lang="en" sz="1100"/>
              <a:t>Written and signed narrative stating claim of net income and household size, and most recent pay stub for both parents/guardians and letter from each employer verifying annual income for the employee. </a:t>
            </a:r>
            <a:endParaRPr sz="1100"/>
          </a:p>
          <a:p>
            <a:pPr marL="0" lvl="0" indent="0" algn="l" rtl="0">
              <a:lnSpc>
                <a:spcPct val="115000"/>
              </a:lnSpc>
              <a:spcBef>
                <a:spcPts val="0"/>
              </a:spcBef>
              <a:spcAft>
                <a:spcPts val="0"/>
              </a:spcAft>
              <a:buNone/>
            </a:pPr>
            <a:r>
              <a:rPr lang="en" sz="1100" b="1"/>
              <a:t>Option 4: If the information above is not available, please provide:</a:t>
            </a:r>
            <a:endParaRPr sz="1100" b="1"/>
          </a:p>
          <a:p>
            <a:pPr marL="457200" lvl="0" indent="-298450" algn="l" rtl="0">
              <a:lnSpc>
                <a:spcPct val="115000"/>
              </a:lnSpc>
              <a:spcBef>
                <a:spcPts val="0"/>
              </a:spcBef>
              <a:spcAft>
                <a:spcPts val="0"/>
              </a:spcAft>
              <a:buSzPts val="1100"/>
              <a:buChar char="●"/>
            </a:pPr>
            <a:r>
              <a:rPr lang="en" sz="1100"/>
              <a:t>A written and signed narrative of the situation from parent/guardian.</a:t>
            </a:r>
            <a:endParaRPr sz="1100"/>
          </a:p>
          <a:p>
            <a:pPr marL="457200" lvl="0" indent="-298450" algn="l" rtl="0">
              <a:lnSpc>
                <a:spcPct val="115000"/>
              </a:lnSpc>
              <a:spcBef>
                <a:spcPts val="0"/>
              </a:spcBef>
              <a:spcAft>
                <a:spcPts val="0"/>
              </a:spcAft>
              <a:buSzPts val="1100"/>
              <a:buChar char="●"/>
            </a:pPr>
            <a:r>
              <a:rPr lang="en" sz="1100"/>
              <a:t>Stated claim of net income and household size.</a:t>
            </a:r>
            <a:endParaRPr sz="1100"/>
          </a:p>
          <a:p>
            <a:pPr marL="457200" lvl="0" indent="-298450" algn="l" rtl="0">
              <a:lnSpc>
                <a:spcPct val="115000"/>
              </a:lnSpc>
              <a:spcBef>
                <a:spcPts val="0"/>
              </a:spcBef>
              <a:spcAft>
                <a:spcPts val="0"/>
              </a:spcAft>
              <a:buSzPts val="1100"/>
              <a:buChar char="●"/>
            </a:pPr>
            <a:r>
              <a:rPr lang="en" sz="1100"/>
              <a:t>Related documentation proving net income and/or household size (e.g., divorce decree in the case of divorce, unemployment letter in the case of employment). </a:t>
            </a:r>
            <a:endParaRPr sz="1100"/>
          </a:p>
          <a:p>
            <a:pPr marL="0" lvl="0" indent="0" algn="l" rtl="0">
              <a:lnSpc>
                <a:spcPct val="115000"/>
              </a:lnSpc>
              <a:spcBef>
                <a:spcPts val="0"/>
              </a:spcBef>
              <a:spcAft>
                <a:spcPts val="0"/>
              </a:spcAft>
              <a:buNone/>
            </a:pPr>
            <a:endParaRPr sz="1500" b="1"/>
          </a:p>
          <a:p>
            <a:pPr marL="0" lvl="0" indent="0" algn="l" rtl="0">
              <a:lnSpc>
                <a:spcPct val="115000"/>
              </a:lnSpc>
              <a:spcBef>
                <a:spcPts val="0"/>
              </a:spcBef>
              <a:spcAft>
                <a:spcPts val="0"/>
              </a:spcAft>
              <a:buClr>
                <a:schemeClr val="dk1"/>
              </a:buClr>
              <a:buSzPts val="2100"/>
              <a:buNone/>
            </a:pPr>
            <a:endParaRPr sz="1100"/>
          </a:p>
        </p:txBody>
      </p:sp>
      <p:sp>
        <p:nvSpPr>
          <p:cNvPr id="310" name="Google Shape;310;p41"/>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School Attendance </a:t>
            </a:r>
            <a:endParaRPr>
              <a:latin typeface="Lora"/>
              <a:ea typeface="Lora"/>
              <a:cs typeface="Lora"/>
              <a:sym typeface="Lora"/>
            </a:endParaRPr>
          </a:p>
        </p:txBody>
      </p:sp>
      <p:sp>
        <p:nvSpPr>
          <p:cNvPr id="316" name="Google Shape;316;p42"/>
          <p:cNvSpPr txBox="1">
            <a:spLocks noGrp="1"/>
          </p:cNvSpPr>
          <p:nvPr>
            <p:ph type="body" idx="1"/>
          </p:nvPr>
        </p:nvSpPr>
        <p:spPr>
          <a:xfrm>
            <a:off x="765800" y="1268050"/>
            <a:ext cx="8185200" cy="3728700"/>
          </a:xfrm>
          <a:prstGeom prst="rect">
            <a:avLst/>
          </a:prstGeom>
          <a:noFill/>
          <a:ln>
            <a:noFill/>
          </a:ln>
        </p:spPr>
        <p:txBody>
          <a:bodyPr spcFirstLastPara="1" wrap="square" lIns="68575" tIns="34275" rIns="68575" bIns="34275" anchor="t" anchorCtr="0">
            <a:noAutofit/>
          </a:bodyPr>
          <a:lstStyle/>
          <a:p>
            <a:pPr marL="0" lvl="0" indent="0" algn="l" rtl="0">
              <a:lnSpc>
                <a:spcPct val="95000"/>
              </a:lnSpc>
              <a:spcBef>
                <a:spcPts val="0"/>
              </a:spcBef>
              <a:spcAft>
                <a:spcPts val="0"/>
              </a:spcAft>
              <a:buSzPts val="605"/>
              <a:buNone/>
            </a:pPr>
            <a:r>
              <a:rPr lang="en" sz="1300" dirty="0"/>
              <a:t>Schools are required to inform Odyssey if an invoice was submitted for a student who did not attend.</a:t>
            </a: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r>
              <a:rPr lang="en" sz="1300" b="1" i="1" dirty="0"/>
              <a:t>Scenario:  </a:t>
            </a:r>
            <a:endParaRPr sz="1300" b="1" i="1" dirty="0"/>
          </a:p>
          <a:p>
            <a:pPr marL="0" lvl="0" indent="0" algn="l" rtl="0">
              <a:lnSpc>
                <a:spcPct val="95000"/>
              </a:lnSpc>
              <a:spcBef>
                <a:spcPts val="0"/>
              </a:spcBef>
              <a:spcAft>
                <a:spcPts val="0"/>
              </a:spcAft>
              <a:buSzPts val="605"/>
              <a:buNone/>
            </a:pPr>
            <a:r>
              <a:rPr lang="en" sz="1300" dirty="0"/>
              <a:t>Tuition was billed to Odyssey on July 15, school started August 23, but the student did not attend.</a:t>
            </a: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r>
              <a:rPr lang="en" sz="1300" b="1" dirty="0"/>
              <a:t>Students are </a:t>
            </a:r>
            <a:r>
              <a:rPr lang="en" sz="1300" b="1" u="sng" dirty="0"/>
              <a:t>NOT</a:t>
            </a:r>
            <a:r>
              <a:rPr lang="en" sz="1300" b="1" dirty="0"/>
              <a:t> eligible for an ESA if they do not </a:t>
            </a:r>
            <a:r>
              <a:rPr lang="en" sz="1300" b="1" u="sng" dirty="0"/>
              <a:t>attend</a:t>
            </a:r>
            <a:r>
              <a:rPr lang="en" sz="1300" b="1" dirty="0"/>
              <a:t> an Iowa accredited nonpublic school.</a:t>
            </a: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endParaRPr sz="1300" dirty="0"/>
          </a:p>
          <a:p>
            <a:pPr marL="0" lvl="0" indent="0" algn="l" rtl="0">
              <a:lnSpc>
                <a:spcPct val="95000"/>
              </a:lnSpc>
              <a:spcBef>
                <a:spcPts val="0"/>
              </a:spcBef>
              <a:spcAft>
                <a:spcPts val="0"/>
              </a:spcAft>
              <a:buSzPts val="605"/>
              <a:buNone/>
            </a:pPr>
            <a:r>
              <a:rPr lang="en" sz="1300" b="1" dirty="0"/>
              <a:t>ESA funds </a:t>
            </a:r>
            <a:r>
              <a:rPr lang="en" sz="1300" b="1" u="sng" dirty="0"/>
              <a:t>must</a:t>
            </a:r>
            <a:r>
              <a:rPr lang="en" sz="1300" b="1" dirty="0"/>
              <a:t> be returned by the school for the semester in which the student did NOT attend.</a:t>
            </a:r>
            <a:endParaRPr sz="1300" b="1" dirty="0"/>
          </a:p>
          <a:p>
            <a:pPr marL="0" lvl="0" indent="0" algn="l" rtl="0">
              <a:lnSpc>
                <a:spcPct val="95000"/>
              </a:lnSpc>
              <a:spcBef>
                <a:spcPts val="0"/>
              </a:spcBef>
              <a:spcAft>
                <a:spcPts val="0"/>
              </a:spcAft>
              <a:buSzPts val="605"/>
              <a:buNone/>
            </a:pPr>
            <a:endParaRPr sz="1300" dirty="0"/>
          </a:p>
          <a:p>
            <a:pPr marL="457200" lvl="0" indent="-311150" algn="l" rtl="0">
              <a:lnSpc>
                <a:spcPct val="95000"/>
              </a:lnSpc>
              <a:spcBef>
                <a:spcPts val="0"/>
              </a:spcBef>
              <a:spcAft>
                <a:spcPts val="0"/>
              </a:spcAft>
              <a:buSzPts val="1300"/>
              <a:buChar char="★"/>
            </a:pPr>
            <a:r>
              <a:rPr lang="en" sz="1300" dirty="0"/>
              <a:t>ESA ineligibility does not absolve individuals from financial obligations they have directly entered into with a nonpublic school or any other vendor. </a:t>
            </a:r>
            <a:endParaRPr sz="1300" dirty="0"/>
          </a:p>
        </p:txBody>
      </p:sp>
      <p:sp>
        <p:nvSpPr>
          <p:cNvPr id="317" name="Google Shape;317;p42"/>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776288" y="1282303"/>
            <a:ext cx="7886700" cy="2139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Arial"/>
              <a:buNone/>
            </a:pPr>
            <a:r>
              <a:rPr lang="en"/>
              <a:t>What is an ESA?</a:t>
            </a:r>
            <a:endParaRPr b="0">
              <a:latin typeface="Lora SemiBold"/>
              <a:ea typeface="Lora SemiBold"/>
              <a:cs typeface="Lora SemiBold"/>
              <a:sym typeface="Lora SemiBold"/>
            </a:endParaRPr>
          </a:p>
        </p:txBody>
      </p:sp>
      <p:sp>
        <p:nvSpPr>
          <p:cNvPr id="82" name="Google Shape;82;p16"/>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47876" y="1273000"/>
            <a:ext cx="8367600" cy="2139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Arial"/>
              <a:buNone/>
            </a:pPr>
            <a:r>
              <a:rPr lang="en"/>
              <a:t>How can I use my ESA funds?</a:t>
            </a:r>
            <a:endParaRPr b="0">
              <a:latin typeface="Lora SemiBold"/>
              <a:ea typeface="Lora SemiBold"/>
              <a:cs typeface="Lora SemiBold"/>
              <a:sym typeface="Lora SemiBold"/>
            </a:endParaRPr>
          </a:p>
        </p:txBody>
      </p:sp>
      <p:sp>
        <p:nvSpPr>
          <p:cNvPr id="324" name="Google Shape;324;p43"/>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1006050" y="1422750"/>
            <a:ext cx="7131900" cy="2298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
              <a:t>ESA Funds must </a:t>
            </a:r>
            <a:r>
              <a:rPr lang="en" u="sng"/>
              <a:t>first</a:t>
            </a:r>
            <a:r>
              <a:rPr lang="en"/>
              <a:t> be used to pay accredited nonpublic school tuition and fees.  </a:t>
            </a:r>
            <a:endParaRPr>
              <a:latin typeface="Lora"/>
              <a:ea typeface="Lora"/>
              <a:cs typeface="Lora"/>
              <a:sym typeface="Lora"/>
            </a:endParaRPr>
          </a:p>
        </p:txBody>
      </p:sp>
      <p:sp>
        <p:nvSpPr>
          <p:cNvPr id="330" name="Google Shape;330;p44"/>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76581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After Tuition and Fees . . .  </a:t>
            </a:r>
            <a:endParaRPr/>
          </a:p>
        </p:txBody>
      </p:sp>
      <p:sp>
        <p:nvSpPr>
          <p:cNvPr id="337" name="Google Shape;337;p45"/>
          <p:cNvSpPr txBox="1">
            <a:spLocks noGrp="1"/>
          </p:cNvSpPr>
          <p:nvPr>
            <p:ph type="body" idx="1"/>
          </p:nvPr>
        </p:nvSpPr>
        <p:spPr>
          <a:xfrm>
            <a:off x="765810" y="1369219"/>
            <a:ext cx="7886700" cy="3263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1500"/>
          </a:p>
          <a:p>
            <a:pPr marL="457200" lvl="0" indent="-323850" algn="l" rtl="0">
              <a:lnSpc>
                <a:spcPct val="115000"/>
              </a:lnSpc>
              <a:spcBef>
                <a:spcPts val="0"/>
              </a:spcBef>
              <a:spcAft>
                <a:spcPts val="0"/>
              </a:spcAft>
              <a:buSzPts val="1500"/>
              <a:buChar char="●"/>
            </a:pPr>
            <a:r>
              <a:rPr lang="en" sz="1500"/>
              <a:t>Remaining ESA funds can be used to pay for other eligible educational expenses. </a:t>
            </a:r>
            <a:endParaRPr sz="1500"/>
          </a:p>
          <a:p>
            <a:pPr marL="457200" lvl="0" indent="0" algn="l" rtl="0">
              <a:lnSpc>
                <a:spcPct val="115000"/>
              </a:lnSpc>
              <a:spcBef>
                <a:spcPts val="0"/>
              </a:spcBef>
              <a:spcAft>
                <a:spcPts val="0"/>
              </a:spcAft>
              <a:buClr>
                <a:schemeClr val="dk1"/>
              </a:buClr>
              <a:buSzPts val="1100"/>
              <a:buFont typeface="Arial"/>
              <a:buNone/>
            </a:pPr>
            <a:r>
              <a:rPr lang="en" sz="1500"/>
              <a:t> </a:t>
            </a:r>
            <a:endParaRPr sz="1500"/>
          </a:p>
          <a:p>
            <a:pPr marL="457200" lvl="0" indent="-323850" algn="l" rtl="0">
              <a:lnSpc>
                <a:spcPct val="115000"/>
              </a:lnSpc>
              <a:spcBef>
                <a:spcPts val="0"/>
              </a:spcBef>
              <a:spcAft>
                <a:spcPts val="0"/>
              </a:spcAft>
              <a:buSzPts val="1500"/>
              <a:buChar char="●"/>
            </a:pPr>
            <a:r>
              <a:rPr lang="en" sz="1500"/>
              <a:t>A list of </a:t>
            </a:r>
            <a:r>
              <a:rPr lang="en" sz="1500" u="sng">
                <a:solidFill>
                  <a:schemeClr val="hlink"/>
                </a:solidFill>
                <a:hlinkClick r:id="rId3"/>
              </a:rPr>
              <a:t>ESA - Eligible and Ineligible Expenses</a:t>
            </a:r>
            <a:r>
              <a:rPr lang="en" sz="1500"/>
              <a:t> is available on the Department of Education’s ESA web page. </a:t>
            </a:r>
            <a:endParaRPr sz="1500"/>
          </a:p>
        </p:txBody>
      </p:sp>
      <p:sp>
        <p:nvSpPr>
          <p:cNvPr id="338" name="Google Shape;338;p45"/>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Eligible Expenses</a:t>
            </a:r>
            <a:endParaRPr>
              <a:latin typeface="Lora"/>
              <a:ea typeface="Lora"/>
              <a:cs typeface="Lora"/>
              <a:sym typeface="Lora"/>
            </a:endParaRPr>
          </a:p>
        </p:txBody>
      </p:sp>
      <p:sp>
        <p:nvSpPr>
          <p:cNvPr id="344" name="Google Shape;344;p46"/>
          <p:cNvSpPr txBox="1">
            <a:spLocks noGrp="1"/>
          </p:cNvSpPr>
          <p:nvPr>
            <p:ph type="body" idx="1"/>
          </p:nvPr>
        </p:nvSpPr>
        <p:spPr>
          <a:xfrm>
            <a:off x="921825" y="1309300"/>
            <a:ext cx="7675800" cy="3458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1500"/>
              <a:t>Beyond tuition and fees, examples of eligible expenses are provided below:</a:t>
            </a:r>
            <a:endParaRPr sz="1500"/>
          </a:p>
          <a:p>
            <a:pPr marL="0" lvl="0" indent="0" algn="l" rtl="0">
              <a:lnSpc>
                <a:spcPct val="115000"/>
              </a:lnSpc>
              <a:spcBef>
                <a:spcPts val="0"/>
              </a:spcBef>
              <a:spcAft>
                <a:spcPts val="0"/>
              </a:spcAft>
              <a:buNone/>
            </a:pPr>
            <a:endParaRPr sz="1500"/>
          </a:p>
          <a:p>
            <a:pPr marL="457200" lvl="0" indent="-323850" algn="l" rtl="0">
              <a:lnSpc>
                <a:spcPct val="115000"/>
              </a:lnSpc>
              <a:spcBef>
                <a:spcPts val="0"/>
              </a:spcBef>
              <a:spcAft>
                <a:spcPts val="0"/>
              </a:spcAft>
              <a:buSzPts val="1500"/>
              <a:buChar char="●"/>
            </a:pPr>
            <a:r>
              <a:rPr lang="en" sz="1500"/>
              <a:t>Microsoft Office and Adobe products</a:t>
            </a:r>
            <a:endParaRPr sz="1500"/>
          </a:p>
          <a:p>
            <a:pPr marL="457200" lvl="0" indent="-323850" algn="l" rtl="0">
              <a:lnSpc>
                <a:spcPct val="115000"/>
              </a:lnSpc>
              <a:spcBef>
                <a:spcPts val="0"/>
              </a:spcBef>
              <a:spcAft>
                <a:spcPts val="0"/>
              </a:spcAft>
              <a:buSzPts val="1500"/>
              <a:buChar char="●"/>
            </a:pPr>
            <a:r>
              <a:rPr lang="en" sz="1500"/>
              <a:t>Laptops, desktops, and tablets</a:t>
            </a:r>
            <a:endParaRPr sz="1500"/>
          </a:p>
          <a:p>
            <a:pPr marL="457200" lvl="0" indent="-323850" algn="l" rtl="0">
              <a:lnSpc>
                <a:spcPct val="115000"/>
              </a:lnSpc>
              <a:spcBef>
                <a:spcPts val="0"/>
              </a:spcBef>
              <a:spcAft>
                <a:spcPts val="0"/>
              </a:spcAft>
              <a:buSzPts val="1500"/>
              <a:buChar char="●"/>
            </a:pPr>
            <a:r>
              <a:rPr lang="en" sz="1500"/>
              <a:t>Textbooks</a:t>
            </a:r>
            <a:endParaRPr sz="1500"/>
          </a:p>
          <a:p>
            <a:pPr marL="457200" lvl="0" indent="-323850" algn="l" rtl="0">
              <a:lnSpc>
                <a:spcPct val="115000"/>
              </a:lnSpc>
              <a:spcBef>
                <a:spcPts val="0"/>
              </a:spcBef>
              <a:spcAft>
                <a:spcPts val="0"/>
              </a:spcAft>
              <a:buSzPts val="1500"/>
              <a:buChar char="●"/>
            </a:pPr>
            <a:r>
              <a:rPr lang="en" sz="1500"/>
              <a:t>Tutoring</a:t>
            </a:r>
            <a:endParaRPr sz="1500"/>
          </a:p>
          <a:p>
            <a:pPr marL="457200" lvl="0" indent="-323850" algn="l" rtl="0">
              <a:lnSpc>
                <a:spcPct val="115000"/>
              </a:lnSpc>
              <a:spcBef>
                <a:spcPts val="0"/>
              </a:spcBef>
              <a:spcAft>
                <a:spcPts val="0"/>
              </a:spcAft>
              <a:buSzPts val="1500"/>
              <a:buChar char="●"/>
            </a:pPr>
            <a:r>
              <a:rPr lang="en" sz="1500"/>
              <a:t>Course materials</a:t>
            </a:r>
            <a:endParaRPr sz="15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endParaRPr sz="1500"/>
          </a:p>
          <a:p>
            <a:pPr marL="457200" lvl="0" indent="-323850" algn="l" rtl="0">
              <a:lnSpc>
                <a:spcPct val="115000"/>
              </a:lnSpc>
              <a:spcBef>
                <a:spcPts val="0"/>
              </a:spcBef>
              <a:spcAft>
                <a:spcPts val="0"/>
              </a:spcAft>
              <a:buSzPts val="1500"/>
              <a:buChar char="★"/>
            </a:pPr>
            <a:r>
              <a:rPr lang="en" sz="1500"/>
              <a:t>A list of </a:t>
            </a:r>
            <a:r>
              <a:rPr lang="en" sz="1500" u="sng">
                <a:solidFill>
                  <a:schemeClr val="hlink"/>
                </a:solidFill>
                <a:hlinkClick r:id="rId3"/>
              </a:rPr>
              <a:t>E</a:t>
            </a:r>
            <a:r>
              <a:rPr lang="en" sz="1500" u="sng">
                <a:solidFill>
                  <a:schemeClr val="hlink"/>
                </a:solidFill>
                <a:hlinkClick r:id="rId3"/>
              </a:rPr>
              <a:t>SA - Eligible and Ineligible Expenses</a:t>
            </a:r>
            <a:r>
              <a:rPr lang="en" sz="1500"/>
              <a:t> is available on the Department of Education’s ESA web page. </a:t>
            </a:r>
            <a:endParaRPr sz="1500"/>
          </a:p>
        </p:txBody>
      </p:sp>
      <p:sp>
        <p:nvSpPr>
          <p:cNvPr id="345" name="Google Shape;345;p46"/>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7"/>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Ineligible Expenses</a:t>
            </a:r>
            <a:endParaRPr>
              <a:latin typeface="Lora"/>
              <a:ea typeface="Lora"/>
              <a:cs typeface="Lora"/>
              <a:sym typeface="Lora"/>
            </a:endParaRPr>
          </a:p>
        </p:txBody>
      </p:sp>
      <p:sp>
        <p:nvSpPr>
          <p:cNvPr id="352" name="Google Shape;352;p47"/>
          <p:cNvSpPr txBox="1">
            <a:spLocks noGrp="1"/>
          </p:cNvSpPr>
          <p:nvPr>
            <p:ph type="body" idx="1"/>
          </p:nvPr>
        </p:nvSpPr>
        <p:spPr>
          <a:xfrm>
            <a:off x="765800" y="1495325"/>
            <a:ext cx="8185200" cy="3458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1500"/>
              <a:t>Examples of ineligible expenses are provided below:</a:t>
            </a:r>
            <a:endParaRPr sz="1500"/>
          </a:p>
          <a:p>
            <a:pPr marL="0" lvl="0" indent="0" algn="l" rtl="0">
              <a:lnSpc>
                <a:spcPct val="115000"/>
              </a:lnSpc>
              <a:spcBef>
                <a:spcPts val="0"/>
              </a:spcBef>
              <a:spcAft>
                <a:spcPts val="0"/>
              </a:spcAft>
              <a:buNone/>
            </a:pPr>
            <a:endParaRPr sz="1500"/>
          </a:p>
          <a:p>
            <a:pPr marL="457200" lvl="0" indent="-323850" algn="l" rtl="0">
              <a:lnSpc>
                <a:spcPct val="115000"/>
              </a:lnSpc>
              <a:spcBef>
                <a:spcPts val="0"/>
              </a:spcBef>
              <a:spcAft>
                <a:spcPts val="0"/>
              </a:spcAft>
              <a:buSzPts val="1500"/>
              <a:buChar char="●"/>
            </a:pPr>
            <a:r>
              <a:rPr lang="en" sz="1500"/>
              <a:t>Personal bags (e.g., backpack, laptop bag, purse) </a:t>
            </a:r>
            <a:endParaRPr sz="1500"/>
          </a:p>
          <a:p>
            <a:pPr marL="457200" lvl="0" indent="-323850" algn="l" rtl="0">
              <a:lnSpc>
                <a:spcPct val="115000"/>
              </a:lnSpc>
              <a:spcBef>
                <a:spcPts val="0"/>
              </a:spcBef>
              <a:spcAft>
                <a:spcPts val="0"/>
              </a:spcAft>
              <a:buSzPts val="1500"/>
              <a:buChar char="●"/>
            </a:pPr>
            <a:r>
              <a:rPr lang="en" sz="1500"/>
              <a:t>Clothing (e.g., uniforms, hats)</a:t>
            </a:r>
            <a:endParaRPr sz="1500"/>
          </a:p>
          <a:p>
            <a:pPr marL="457200" lvl="0" indent="-323850" algn="l" rtl="0">
              <a:lnSpc>
                <a:spcPct val="115000"/>
              </a:lnSpc>
              <a:spcBef>
                <a:spcPts val="0"/>
              </a:spcBef>
              <a:spcAft>
                <a:spcPts val="0"/>
              </a:spcAft>
              <a:buSzPts val="1500"/>
              <a:buChar char="●"/>
            </a:pPr>
            <a:r>
              <a:rPr lang="en" sz="1500"/>
              <a:t>Basic school supplies (e.g., paper, glue, pens, pencils, cleaning supplies)</a:t>
            </a:r>
            <a:endParaRPr sz="1500"/>
          </a:p>
          <a:p>
            <a:pPr marL="457200" lvl="0" indent="-323850" algn="l" rtl="0">
              <a:lnSpc>
                <a:spcPct val="115000"/>
              </a:lnSpc>
              <a:spcBef>
                <a:spcPts val="0"/>
              </a:spcBef>
              <a:spcAft>
                <a:spcPts val="0"/>
              </a:spcAft>
              <a:buSzPts val="1500"/>
              <a:buChar char="●"/>
            </a:pPr>
            <a:r>
              <a:rPr lang="en" sz="1500"/>
              <a:t>Childcare (e.g., before and after school care)</a:t>
            </a:r>
            <a:endParaRPr sz="1500"/>
          </a:p>
          <a:p>
            <a:pPr marL="457200" lvl="0" indent="-323850" algn="l" rtl="0">
              <a:lnSpc>
                <a:spcPct val="115000"/>
              </a:lnSpc>
              <a:spcBef>
                <a:spcPts val="0"/>
              </a:spcBef>
              <a:spcAft>
                <a:spcPts val="0"/>
              </a:spcAft>
              <a:buSzPts val="1500"/>
              <a:buChar char="●"/>
            </a:pPr>
            <a:r>
              <a:rPr lang="en" sz="1500"/>
              <a:t>Camps (e.g., summer, winter, holiday, athletic)</a:t>
            </a:r>
            <a:endParaRPr sz="1500"/>
          </a:p>
          <a:p>
            <a:pPr marL="0" lvl="0" indent="0" algn="l" rtl="0">
              <a:lnSpc>
                <a:spcPct val="115000"/>
              </a:lnSpc>
              <a:spcBef>
                <a:spcPts val="1200"/>
              </a:spcBef>
              <a:spcAft>
                <a:spcPts val="0"/>
              </a:spcAft>
              <a:buNone/>
            </a:pPr>
            <a:endParaRPr sz="1500"/>
          </a:p>
          <a:p>
            <a:pPr marL="457200" lvl="0" indent="-323850" algn="l" rtl="0">
              <a:lnSpc>
                <a:spcPct val="115000"/>
              </a:lnSpc>
              <a:spcBef>
                <a:spcPts val="1200"/>
              </a:spcBef>
              <a:spcAft>
                <a:spcPts val="0"/>
              </a:spcAft>
              <a:buSzPts val="1500"/>
              <a:buChar char="★"/>
            </a:pPr>
            <a:r>
              <a:rPr lang="en" sz="1500"/>
              <a:t>A list of </a:t>
            </a:r>
            <a:r>
              <a:rPr lang="en" sz="1500" u="sng">
                <a:solidFill>
                  <a:schemeClr val="hlink"/>
                </a:solidFill>
                <a:hlinkClick r:id="rId3"/>
              </a:rPr>
              <a:t>ESA - Eligible and Ineligible Expense</a:t>
            </a:r>
            <a:r>
              <a:rPr lang="en" sz="1500" u="sng">
                <a:solidFill>
                  <a:schemeClr val="hlink"/>
                </a:solidFill>
                <a:hlinkClick r:id="rId3"/>
              </a:rPr>
              <a:t>s</a:t>
            </a:r>
            <a:r>
              <a:rPr lang="en" sz="1500"/>
              <a:t> is available on the Department of Education’s ESA web page. </a:t>
            </a:r>
            <a:endParaRPr sz="1500"/>
          </a:p>
        </p:txBody>
      </p:sp>
      <p:sp>
        <p:nvSpPr>
          <p:cNvPr id="353" name="Google Shape;353;p47"/>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8"/>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How do I spend my ESA funds?</a:t>
            </a:r>
            <a:endParaRPr>
              <a:latin typeface="Lora"/>
              <a:ea typeface="Lora"/>
              <a:cs typeface="Lora"/>
              <a:sym typeface="Lora"/>
            </a:endParaRPr>
          </a:p>
        </p:txBody>
      </p:sp>
      <p:sp>
        <p:nvSpPr>
          <p:cNvPr id="360" name="Google Shape;360;p48"/>
          <p:cNvSpPr txBox="1">
            <a:spLocks noGrp="1"/>
          </p:cNvSpPr>
          <p:nvPr>
            <p:ph type="body" idx="1"/>
          </p:nvPr>
        </p:nvSpPr>
        <p:spPr>
          <a:xfrm>
            <a:off x="765800" y="1369225"/>
            <a:ext cx="7689600" cy="3677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endParaRPr sz="1300" b="1" i="1"/>
          </a:p>
          <a:p>
            <a:pPr marL="457200" lvl="0" indent="-336550" algn="l" rtl="0">
              <a:lnSpc>
                <a:spcPct val="90000"/>
              </a:lnSpc>
              <a:spcBef>
                <a:spcPts val="0"/>
              </a:spcBef>
              <a:spcAft>
                <a:spcPts val="0"/>
              </a:spcAft>
              <a:buSzPts val="1700"/>
              <a:buChar char="●"/>
            </a:pPr>
            <a:r>
              <a:rPr lang="en" sz="1500"/>
              <a:t>Purchases with ESA funds can only be made through the Odyssey Marketplace. </a:t>
            </a:r>
            <a:endParaRPr sz="1500"/>
          </a:p>
          <a:p>
            <a:pPr marL="457200" lvl="0" indent="0" algn="l" rtl="0">
              <a:lnSpc>
                <a:spcPct val="90000"/>
              </a:lnSpc>
              <a:spcBef>
                <a:spcPts val="0"/>
              </a:spcBef>
              <a:spcAft>
                <a:spcPts val="0"/>
              </a:spcAft>
              <a:buNone/>
            </a:pPr>
            <a:endParaRPr sz="1500" b="1"/>
          </a:p>
          <a:p>
            <a:pPr marL="457200" lvl="0" indent="-323850" algn="l" rtl="0">
              <a:lnSpc>
                <a:spcPct val="90000"/>
              </a:lnSpc>
              <a:spcBef>
                <a:spcPts val="0"/>
              </a:spcBef>
              <a:spcAft>
                <a:spcPts val="0"/>
              </a:spcAft>
              <a:buSzPts val="1500"/>
              <a:buChar char="●"/>
            </a:pPr>
            <a:r>
              <a:rPr lang="en" sz="1500"/>
              <a:t>Any purchases made outside of the Odyssey Marketplace are ineligible and will </a:t>
            </a:r>
            <a:r>
              <a:rPr lang="en" sz="1500" u="sng"/>
              <a:t>not</a:t>
            </a:r>
            <a:r>
              <a:rPr lang="en" sz="1500"/>
              <a:t> be reimbursed.</a:t>
            </a:r>
            <a:endParaRPr sz="1500"/>
          </a:p>
          <a:p>
            <a:pPr marL="457200" lvl="0" indent="0" algn="l" rtl="0">
              <a:lnSpc>
                <a:spcPct val="90000"/>
              </a:lnSpc>
              <a:spcBef>
                <a:spcPts val="0"/>
              </a:spcBef>
              <a:spcAft>
                <a:spcPts val="0"/>
              </a:spcAft>
              <a:buNone/>
            </a:pPr>
            <a:endParaRPr sz="1500"/>
          </a:p>
          <a:p>
            <a:pPr marL="457200" lvl="0" indent="0" algn="l" rtl="0">
              <a:lnSpc>
                <a:spcPct val="90000"/>
              </a:lnSpc>
              <a:spcBef>
                <a:spcPts val="0"/>
              </a:spcBef>
              <a:spcAft>
                <a:spcPts val="0"/>
              </a:spcAft>
              <a:buNone/>
            </a:pPr>
            <a:endParaRPr sz="1500"/>
          </a:p>
          <a:p>
            <a:pPr marL="457200" lvl="0" indent="0" algn="l" rtl="0">
              <a:lnSpc>
                <a:spcPct val="90000"/>
              </a:lnSpc>
              <a:spcBef>
                <a:spcPts val="0"/>
              </a:spcBef>
              <a:spcAft>
                <a:spcPts val="0"/>
              </a:spcAft>
              <a:buNone/>
            </a:pPr>
            <a:endParaRPr sz="1300"/>
          </a:p>
        </p:txBody>
      </p:sp>
      <p:sp>
        <p:nvSpPr>
          <p:cNvPr id="361" name="Google Shape;361;p48"/>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What is the Odyssey Marketplace?</a:t>
            </a:r>
            <a:endParaRPr>
              <a:latin typeface="Lora"/>
              <a:ea typeface="Lora"/>
              <a:cs typeface="Lora"/>
              <a:sym typeface="Lora"/>
            </a:endParaRPr>
          </a:p>
        </p:txBody>
      </p:sp>
      <p:sp>
        <p:nvSpPr>
          <p:cNvPr id="367" name="Google Shape;367;p49"/>
          <p:cNvSpPr txBox="1">
            <a:spLocks noGrp="1"/>
          </p:cNvSpPr>
          <p:nvPr>
            <p:ph type="body" idx="1"/>
          </p:nvPr>
        </p:nvSpPr>
        <p:spPr>
          <a:xfrm>
            <a:off x="765800" y="1293025"/>
            <a:ext cx="7689600" cy="3855900"/>
          </a:xfrm>
          <a:prstGeom prst="rect">
            <a:avLst/>
          </a:prstGeom>
          <a:noFill/>
          <a:ln>
            <a:noFill/>
          </a:ln>
        </p:spPr>
        <p:txBody>
          <a:bodyPr spcFirstLastPara="1" wrap="square" lIns="68575" tIns="34275" rIns="68575" bIns="34275" anchor="t" anchorCtr="0">
            <a:noAutofit/>
          </a:bodyPr>
          <a:lstStyle/>
          <a:p>
            <a:pPr marL="457200" lvl="0" indent="-323850" algn="l" rtl="0">
              <a:lnSpc>
                <a:spcPct val="115000"/>
              </a:lnSpc>
              <a:spcBef>
                <a:spcPts val="0"/>
              </a:spcBef>
              <a:spcAft>
                <a:spcPts val="0"/>
              </a:spcAft>
              <a:buSzPts val="1500"/>
              <a:buChar char="●"/>
            </a:pPr>
            <a:r>
              <a:rPr lang="en" sz="1500"/>
              <a:t>The Odyssey Marketplace is a closed marketplace with eligible vendors, products, and service offerings specifically approved for Iowa’s Students First Act ESA program. </a:t>
            </a:r>
            <a:endParaRPr sz="1500"/>
          </a:p>
          <a:p>
            <a:pPr marL="457200" lvl="0" indent="0" algn="l" rtl="0">
              <a:lnSpc>
                <a:spcPct val="115000"/>
              </a:lnSpc>
              <a:spcBef>
                <a:spcPts val="0"/>
              </a:spcBef>
              <a:spcAft>
                <a:spcPts val="0"/>
              </a:spcAft>
              <a:buNone/>
            </a:pPr>
            <a:endParaRPr sz="1500"/>
          </a:p>
          <a:p>
            <a:pPr marL="457200" lvl="0" indent="-323850" algn="l" rtl="0">
              <a:lnSpc>
                <a:spcPct val="115000"/>
              </a:lnSpc>
              <a:spcBef>
                <a:spcPts val="0"/>
              </a:spcBef>
              <a:spcAft>
                <a:spcPts val="0"/>
              </a:spcAft>
              <a:buSzPts val="1500"/>
              <a:buChar char="●"/>
            </a:pPr>
            <a:r>
              <a:rPr lang="en" sz="1500"/>
              <a:t>Examples of Odyssey Marketplace vendors include:</a:t>
            </a:r>
            <a:endParaRPr sz="1500"/>
          </a:p>
          <a:p>
            <a:pPr marL="914400" lvl="1" indent="-323850" algn="l" rtl="0">
              <a:lnSpc>
                <a:spcPct val="115000"/>
              </a:lnSpc>
              <a:spcBef>
                <a:spcPts val="0"/>
              </a:spcBef>
              <a:spcAft>
                <a:spcPts val="0"/>
              </a:spcAft>
              <a:buSzPts val="1500"/>
              <a:buChar char="○"/>
            </a:pPr>
            <a:r>
              <a:rPr lang="en" sz="1500"/>
              <a:t>Iowa’s accredited nonpublic schools</a:t>
            </a:r>
            <a:endParaRPr sz="1500"/>
          </a:p>
          <a:p>
            <a:pPr marL="914400" lvl="1" indent="-323850" algn="l" rtl="0">
              <a:lnSpc>
                <a:spcPct val="115000"/>
              </a:lnSpc>
              <a:spcBef>
                <a:spcPts val="0"/>
              </a:spcBef>
              <a:spcAft>
                <a:spcPts val="0"/>
              </a:spcAft>
              <a:buSzPts val="1500"/>
              <a:buChar char="○"/>
            </a:pPr>
            <a:r>
              <a:rPr lang="en" sz="1500"/>
              <a:t>Bookstores</a:t>
            </a:r>
            <a:endParaRPr sz="1500"/>
          </a:p>
          <a:p>
            <a:pPr marL="914400" lvl="1" indent="-323850" algn="l" rtl="0">
              <a:lnSpc>
                <a:spcPct val="115000"/>
              </a:lnSpc>
              <a:spcBef>
                <a:spcPts val="0"/>
              </a:spcBef>
              <a:spcAft>
                <a:spcPts val="0"/>
              </a:spcAft>
              <a:buSzPts val="1500"/>
              <a:buChar char="○"/>
            </a:pPr>
            <a:r>
              <a:rPr lang="en" sz="1500"/>
              <a:t>Computer stores</a:t>
            </a:r>
            <a:endParaRPr sz="1500"/>
          </a:p>
          <a:p>
            <a:pPr marL="914400" lvl="1" indent="-323850" algn="l" rtl="0">
              <a:lnSpc>
                <a:spcPct val="115000"/>
              </a:lnSpc>
              <a:spcBef>
                <a:spcPts val="0"/>
              </a:spcBef>
              <a:spcAft>
                <a:spcPts val="0"/>
              </a:spcAft>
              <a:buSzPts val="1500"/>
              <a:buChar char="○"/>
            </a:pPr>
            <a:r>
              <a:rPr lang="en" sz="1500"/>
              <a:t>Educational therapies</a:t>
            </a:r>
            <a:endParaRPr sz="1500"/>
          </a:p>
          <a:p>
            <a:pPr marL="914400" lvl="1" indent="-323850" algn="l" rtl="0">
              <a:lnSpc>
                <a:spcPct val="115000"/>
              </a:lnSpc>
              <a:spcBef>
                <a:spcPts val="0"/>
              </a:spcBef>
              <a:spcAft>
                <a:spcPts val="0"/>
              </a:spcAft>
              <a:buSzPts val="1500"/>
              <a:buChar char="○"/>
            </a:pPr>
            <a:r>
              <a:rPr lang="en" sz="1500"/>
              <a:t>Tutoring</a:t>
            </a:r>
            <a:endParaRPr sz="1500"/>
          </a:p>
          <a:p>
            <a:pPr marL="914400" lvl="1" indent="-323850" algn="l" rtl="0">
              <a:lnSpc>
                <a:spcPct val="115000"/>
              </a:lnSpc>
              <a:spcBef>
                <a:spcPts val="0"/>
              </a:spcBef>
              <a:spcAft>
                <a:spcPts val="0"/>
              </a:spcAft>
              <a:buSzPts val="1500"/>
              <a:buChar char="○"/>
            </a:pPr>
            <a:r>
              <a:rPr lang="en" sz="1500"/>
              <a:t>Local and national vendors</a:t>
            </a:r>
            <a:endParaRPr sz="1500"/>
          </a:p>
          <a:p>
            <a:pPr marL="0" lvl="0" indent="0" algn="l" rtl="0">
              <a:lnSpc>
                <a:spcPct val="115000"/>
              </a:lnSpc>
              <a:spcBef>
                <a:spcPts val="0"/>
              </a:spcBef>
              <a:spcAft>
                <a:spcPts val="0"/>
              </a:spcAft>
              <a:buNone/>
            </a:pPr>
            <a:endParaRPr sz="1500"/>
          </a:p>
          <a:p>
            <a:pPr marL="914400" lvl="0" indent="0" algn="l" rtl="0">
              <a:lnSpc>
                <a:spcPct val="115000"/>
              </a:lnSpc>
              <a:spcBef>
                <a:spcPts val="0"/>
              </a:spcBef>
              <a:spcAft>
                <a:spcPts val="0"/>
              </a:spcAft>
              <a:buNone/>
            </a:pPr>
            <a:endParaRPr sz="1500"/>
          </a:p>
        </p:txBody>
      </p:sp>
      <p:sp>
        <p:nvSpPr>
          <p:cNvPr id="368" name="Google Shape;368;p49"/>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0"/>
          <p:cNvSpPr txBox="1">
            <a:spLocks noGrp="1"/>
          </p:cNvSpPr>
          <p:nvPr>
            <p:ph type="title"/>
          </p:nvPr>
        </p:nvSpPr>
        <p:spPr>
          <a:xfrm>
            <a:off x="776288" y="1282303"/>
            <a:ext cx="7886700" cy="2139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Arial"/>
              <a:buNone/>
            </a:pPr>
            <a:r>
              <a:rPr lang="en"/>
              <a:t>Odyssey Support Team</a:t>
            </a:r>
            <a:endParaRPr b="0">
              <a:latin typeface="Lora SemiBold"/>
              <a:ea typeface="Lora SemiBold"/>
              <a:cs typeface="Lora SemiBold"/>
              <a:sym typeface="Lora SemiBold"/>
            </a:endParaRPr>
          </a:p>
        </p:txBody>
      </p:sp>
      <p:sp>
        <p:nvSpPr>
          <p:cNvPr id="374" name="Google Shape;374;p50"/>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1"/>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Lora"/>
                <a:ea typeface="Lora"/>
                <a:cs typeface="Lora"/>
                <a:sym typeface="Lora"/>
              </a:rPr>
              <a:t>Customer Support Availability</a:t>
            </a:r>
            <a:endParaRPr>
              <a:latin typeface="Lora"/>
              <a:ea typeface="Lora"/>
              <a:cs typeface="Lora"/>
              <a:sym typeface="Lora"/>
            </a:endParaRPr>
          </a:p>
        </p:txBody>
      </p:sp>
      <p:sp>
        <p:nvSpPr>
          <p:cNvPr id="380" name="Google Shape;380;p51"/>
          <p:cNvSpPr txBox="1">
            <a:spLocks noGrp="1"/>
          </p:cNvSpPr>
          <p:nvPr>
            <p:ph type="body" idx="1"/>
          </p:nvPr>
        </p:nvSpPr>
        <p:spPr>
          <a:xfrm>
            <a:off x="1150150" y="1174000"/>
            <a:ext cx="7779900" cy="37797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b="1" i="1" dirty="0"/>
              <a:t>Contact Odyssey for technical issues.</a:t>
            </a:r>
            <a:endParaRPr sz="1500" b="1" i="1" dirty="0"/>
          </a:p>
          <a:p>
            <a:pPr marL="0" lvl="0" indent="0" algn="l" rtl="0">
              <a:lnSpc>
                <a:spcPct val="115000"/>
              </a:lnSpc>
              <a:spcBef>
                <a:spcPts val="0"/>
              </a:spcBef>
              <a:spcAft>
                <a:spcPts val="0"/>
              </a:spcAft>
              <a:buNone/>
            </a:pPr>
            <a:endParaRPr sz="1500" dirty="0"/>
          </a:p>
          <a:p>
            <a:pPr marL="0" lvl="0" indent="0" algn="l" rtl="0">
              <a:lnSpc>
                <a:spcPct val="115000"/>
              </a:lnSpc>
              <a:spcBef>
                <a:spcPts val="0"/>
              </a:spcBef>
              <a:spcAft>
                <a:spcPts val="0"/>
              </a:spcAft>
              <a:buNone/>
            </a:pPr>
            <a:r>
              <a:rPr lang="en" sz="1500" dirty="0"/>
              <a:t>We have a fantastic support team that has experience working with parents and vendors to help answer their questions and troubleshoot any issues. </a:t>
            </a:r>
            <a:endParaRPr sz="1500" dirty="0"/>
          </a:p>
          <a:p>
            <a:pPr marL="0" lvl="0" indent="0" algn="l" rtl="0">
              <a:lnSpc>
                <a:spcPct val="115000"/>
              </a:lnSpc>
              <a:spcBef>
                <a:spcPts val="0"/>
              </a:spcBef>
              <a:spcAft>
                <a:spcPts val="0"/>
              </a:spcAft>
              <a:buNone/>
            </a:pPr>
            <a:endParaRPr sz="1500" dirty="0"/>
          </a:p>
          <a:p>
            <a:pPr marL="0" lvl="0" indent="0" algn="l" rtl="0">
              <a:lnSpc>
                <a:spcPct val="115000"/>
              </a:lnSpc>
              <a:spcBef>
                <a:spcPts val="0"/>
              </a:spcBef>
              <a:spcAft>
                <a:spcPts val="0"/>
              </a:spcAft>
              <a:buNone/>
            </a:pPr>
            <a:r>
              <a:rPr lang="en" sz="1500" dirty="0"/>
              <a:t>We provide service in both English and Spanish on phone, chat, and email. Our Knowledge Center is available at support.withodyssey.com.</a:t>
            </a:r>
            <a:endParaRPr sz="1500" b="1" dirty="0"/>
          </a:p>
          <a:p>
            <a:pPr marL="0" lvl="0" indent="0" algn="l" rtl="0">
              <a:lnSpc>
                <a:spcPct val="115000"/>
              </a:lnSpc>
              <a:spcBef>
                <a:spcPts val="0"/>
              </a:spcBef>
              <a:spcAft>
                <a:spcPts val="0"/>
              </a:spcAft>
              <a:buNone/>
            </a:pPr>
            <a:endParaRPr sz="1500" dirty="0"/>
          </a:p>
          <a:p>
            <a:pPr marL="0" lvl="0" indent="0" algn="l" rtl="0">
              <a:lnSpc>
                <a:spcPct val="115000"/>
              </a:lnSpc>
              <a:spcBef>
                <a:spcPts val="0"/>
              </a:spcBef>
              <a:spcAft>
                <a:spcPts val="0"/>
              </a:spcAft>
              <a:buNone/>
            </a:pPr>
            <a:r>
              <a:rPr lang="en" sz="1500" dirty="0"/>
              <a:t>Monday-Friday </a:t>
            </a:r>
            <a:endParaRPr sz="1500" dirty="0"/>
          </a:p>
          <a:p>
            <a:pPr marL="0" lvl="0" indent="0" algn="l" rtl="0">
              <a:lnSpc>
                <a:spcPct val="115000"/>
              </a:lnSpc>
              <a:spcBef>
                <a:spcPts val="0"/>
              </a:spcBef>
              <a:spcAft>
                <a:spcPts val="0"/>
              </a:spcAft>
              <a:buNone/>
            </a:pPr>
            <a:r>
              <a:rPr lang="en" sz="1500" dirty="0"/>
              <a:t>7am-9pm CT</a:t>
            </a:r>
            <a:endParaRPr sz="1500" dirty="0"/>
          </a:p>
          <a:p>
            <a:pPr marL="0" lvl="0" indent="0" algn="l" rtl="0">
              <a:lnSpc>
                <a:spcPct val="115000"/>
              </a:lnSpc>
              <a:spcBef>
                <a:spcPts val="0"/>
              </a:spcBef>
              <a:spcAft>
                <a:spcPts val="0"/>
              </a:spcAft>
              <a:buNone/>
            </a:pPr>
            <a:endParaRPr sz="1500" dirty="0"/>
          </a:p>
          <a:p>
            <a:pPr marL="0" lvl="0" indent="0" algn="l" rtl="0">
              <a:lnSpc>
                <a:spcPct val="115000"/>
              </a:lnSpc>
              <a:spcBef>
                <a:spcPts val="0"/>
              </a:spcBef>
              <a:spcAft>
                <a:spcPts val="0"/>
              </a:spcAft>
              <a:buNone/>
            </a:pPr>
            <a:r>
              <a:rPr lang="en" sz="1500" dirty="0"/>
              <a:t>Saturday-Sunday</a:t>
            </a:r>
            <a:endParaRPr sz="1500" dirty="0"/>
          </a:p>
          <a:p>
            <a:pPr marL="0" lvl="0" indent="0" algn="l" rtl="0">
              <a:lnSpc>
                <a:spcPct val="115000"/>
              </a:lnSpc>
              <a:spcBef>
                <a:spcPts val="0"/>
              </a:spcBef>
              <a:spcAft>
                <a:spcPts val="0"/>
              </a:spcAft>
              <a:buNone/>
            </a:pPr>
            <a:r>
              <a:rPr lang="en" sz="1500" dirty="0"/>
              <a:t>10am-4pm CT</a:t>
            </a:r>
            <a:endParaRPr sz="1500" dirty="0"/>
          </a:p>
        </p:txBody>
      </p:sp>
      <p:sp>
        <p:nvSpPr>
          <p:cNvPr id="381" name="Google Shape;381;p51"/>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Questions Following Training</a:t>
            </a:r>
            <a:endParaRPr>
              <a:latin typeface="Lora"/>
              <a:ea typeface="Lora"/>
              <a:cs typeface="Lora"/>
              <a:sym typeface="Lora"/>
            </a:endParaRPr>
          </a:p>
        </p:txBody>
      </p:sp>
      <p:sp>
        <p:nvSpPr>
          <p:cNvPr id="388" name="Google Shape;388;p52"/>
          <p:cNvSpPr txBox="1">
            <a:spLocks noGrp="1"/>
          </p:cNvSpPr>
          <p:nvPr>
            <p:ph type="body" idx="1"/>
          </p:nvPr>
        </p:nvSpPr>
        <p:spPr>
          <a:xfrm>
            <a:off x="765800" y="1369225"/>
            <a:ext cx="7725000" cy="33534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500"/>
              <a:t>If you have questions regarding the application, please contact the Odyssey support team during regular business hours at:</a:t>
            </a:r>
            <a:endParaRPr sz="15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r>
              <a:rPr lang="en" sz="1500"/>
              <a:t>help.ia@withodyssey.com</a:t>
            </a:r>
            <a:endParaRPr sz="1500"/>
          </a:p>
          <a:p>
            <a:pPr marL="0" lvl="0" indent="0" algn="l" rtl="0">
              <a:lnSpc>
                <a:spcPct val="115000"/>
              </a:lnSpc>
              <a:spcBef>
                <a:spcPts val="0"/>
              </a:spcBef>
              <a:spcAft>
                <a:spcPts val="0"/>
              </a:spcAft>
              <a:buNone/>
            </a:pPr>
            <a:r>
              <a:rPr lang="en" sz="1500"/>
              <a:t>515-368-9564</a:t>
            </a:r>
            <a:endParaRPr sz="15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endParaRPr sz="1500"/>
          </a:p>
          <a:p>
            <a:pPr marL="457200" lvl="0" indent="-323850" algn="l" rtl="0">
              <a:lnSpc>
                <a:spcPct val="115000"/>
              </a:lnSpc>
              <a:spcBef>
                <a:spcPts val="0"/>
              </a:spcBef>
              <a:spcAft>
                <a:spcPts val="0"/>
              </a:spcAft>
              <a:buSzPts val="1500"/>
              <a:buChar char="★"/>
            </a:pPr>
            <a:r>
              <a:rPr lang="en" sz="1500"/>
              <a:t>This slide deck is available on the Iowa Department of Education’s </a:t>
            </a:r>
            <a:r>
              <a:rPr lang="en" sz="1500" u="sng">
                <a:solidFill>
                  <a:schemeClr val="hlink"/>
                </a:solidFill>
                <a:hlinkClick r:id="rId3"/>
              </a:rPr>
              <a:t>Students First Act ESA web page</a:t>
            </a:r>
            <a:r>
              <a:rPr lang="en" sz="1500"/>
              <a:t>.</a:t>
            </a:r>
            <a:endParaRPr sz="1500"/>
          </a:p>
          <a:p>
            <a:pPr marL="0" lvl="0" indent="0" algn="l" rtl="0">
              <a:lnSpc>
                <a:spcPct val="115000"/>
              </a:lnSpc>
              <a:spcBef>
                <a:spcPts val="0"/>
              </a:spcBef>
              <a:spcAft>
                <a:spcPts val="0"/>
              </a:spcAft>
              <a:buClr>
                <a:schemeClr val="dk1"/>
              </a:buClr>
              <a:buSzPts val="2100"/>
              <a:buNone/>
            </a:pPr>
            <a:endParaRPr sz="1550"/>
          </a:p>
        </p:txBody>
      </p:sp>
      <p:sp>
        <p:nvSpPr>
          <p:cNvPr id="389" name="Google Shape;389;p52"/>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What is an ESA?</a:t>
            </a:r>
            <a:endParaRPr>
              <a:latin typeface="Lora"/>
              <a:ea typeface="Lora"/>
              <a:cs typeface="Lora"/>
              <a:sym typeface="Lora"/>
            </a:endParaRPr>
          </a:p>
        </p:txBody>
      </p:sp>
      <p:sp>
        <p:nvSpPr>
          <p:cNvPr id="88" name="Google Shape;88;p17"/>
          <p:cNvSpPr txBox="1">
            <a:spLocks noGrp="1"/>
          </p:cNvSpPr>
          <p:nvPr>
            <p:ph type="body" idx="1"/>
          </p:nvPr>
        </p:nvSpPr>
        <p:spPr>
          <a:xfrm>
            <a:off x="685600" y="1369225"/>
            <a:ext cx="4736700" cy="3699000"/>
          </a:xfrm>
          <a:prstGeom prst="rect">
            <a:avLst/>
          </a:prstGeom>
          <a:noFill/>
          <a:ln>
            <a:noFill/>
          </a:ln>
        </p:spPr>
        <p:txBody>
          <a:bodyPr spcFirstLastPara="1" wrap="square" lIns="68575" tIns="34275" rIns="68575" bIns="34275" anchor="t" anchorCtr="0">
            <a:normAutofit fontScale="92500"/>
          </a:bodyPr>
          <a:lstStyle/>
          <a:p>
            <a:pPr marL="177800" lvl="0" indent="-38100" algn="l" rtl="0">
              <a:lnSpc>
                <a:spcPct val="90000"/>
              </a:lnSpc>
              <a:spcBef>
                <a:spcPts val="0"/>
              </a:spcBef>
              <a:spcAft>
                <a:spcPts val="0"/>
              </a:spcAft>
              <a:buClr>
                <a:schemeClr val="dk1"/>
              </a:buClr>
              <a:buSzPct val="140000"/>
              <a:buNone/>
            </a:pPr>
            <a:endParaRPr sz="1500"/>
          </a:p>
          <a:p>
            <a:pPr marL="139700" lvl="0" indent="0" algn="l" rtl="0">
              <a:lnSpc>
                <a:spcPct val="115000"/>
              </a:lnSpc>
              <a:spcBef>
                <a:spcPts val="0"/>
              </a:spcBef>
              <a:spcAft>
                <a:spcPts val="0"/>
              </a:spcAft>
              <a:buClr>
                <a:schemeClr val="dk1"/>
              </a:buClr>
              <a:buSzPct val="140000"/>
              <a:buNone/>
            </a:pPr>
            <a:r>
              <a:rPr lang="en" sz="1500" b="1"/>
              <a:t>ESA</a:t>
            </a:r>
            <a:r>
              <a:rPr lang="en" sz="1500"/>
              <a:t> is an acronym for “</a:t>
            </a:r>
            <a:r>
              <a:rPr lang="en" sz="1500" b="1"/>
              <a:t>E</a:t>
            </a:r>
            <a:r>
              <a:rPr lang="en" sz="1500"/>
              <a:t>ducation </a:t>
            </a:r>
            <a:r>
              <a:rPr lang="en" sz="1500" b="1"/>
              <a:t>S</a:t>
            </a:r>
            <a:r>
              <a:rPr lang="en" sz="1500"/>
              <a:t>avings </a:t>
            </a:r>
            <a:r>
              <a:rPr lang="en" sz="1500" b="1"/>
              <a:t>A</a:t>
            </a:r>
            <a:r>
              <a:rPr lang="en" sz="1500"/>
              <a:t>ccount.”</a:t>
            </a:r>
            <a:endParaRPr sz="1500"/>
          </a:p>
          <a:p>
            <a:pPr marL="177800" lvl="0" indent="-38100" algn="l" rtl="0">
              <a:lnSpc>
                <a:spcPct val="115000"/>
              </a:lnSpc>
              <a:spcBef>
                <a:spcPts val="0"/>
              </a:spcBef>
              <a:spcAft>
                <a:spcPts val="0"/>
              </a:spcAft>
              <a:buClr>
                <a:schemeClr val="dk1"/>
              </a:buClr>
              <a:buSzPct val="140000"/>
              <a:buNone/>
            </a:pPr>
            <a:endParaRPr sz="1500"/>
          </a:p>
          <a:p>
            <a:pPr marL="177800" lvl="0" indent="-38100" algn="l" rtl="0">
              <a:lnSpc>
                <a:spcPct val="115000"/>
              </a:lnSpc>
              <a:spcBef>
                <a:spcPts val="0"/>
              </a:spcBef>
              <a:spcAft>
                <a:spcPts val="0"/>
              </a:spcAft>
              <a:buClr>
                <a:schemeClr val="dk1"/>
              </a:buClr>
              <a:buSzPct val="140000"/>
              <a:buNone/>
            </a:pPr>
            <a:r>
              <a:rPr lang="en" sz="1500"/>
              <a:t>An ESA holds funds for an eligible student until they are spent on eligible education expenses. </a:t>
            </a:r>
            <a:endParaRPr sz="1500"/>
          </a:p>
          <a:p>
            <a:pPr marL="177800" lvl="0" indent="-38100" algn="l" rtl="0">
              <a:lnSpc>
                <a:spcPct val="115000"/>
              </a:lnSpc>
              <a:spcBef>
                <a:spcPts val="0"/>
              </a:spcBef>
              <a:spcAft>
                <a:spcPts val="0"/>
              </a:spcAft>
              <a:buClr>
                <a:schemeClr val="dk1"/>
              </a:buClr>
              <a:buSzPct val="140000"/>
              <a:buNone/>
            </a:pPr>
            <a:endParaRPr sz="1500"/>
          </a:p>
          <a:p>
            <a:pPr marL="177800" lvl="0" indent="-38100" algn="l" rtl="0">
              <a:lnSpc>
                <a:spcPct val="115000"/>
              </a:lnSpc>
              <a:spcBef>
                <a:spcPts val="0"/>
              </a:spcBef>
              <a:spcAft>
                <a:spcPts val="0"/>
              </a:spcAft>
              <a:buClr>
                <a:schemeClr val="dk1"/>
              </a:buClr>
              <a:buSzPct val="140000"/>
              <a:buNone/>
            </a:pPr>
            <a:r>
              <a:rPr lang="en" sz="1500"/>
              <a:t>Each state that offers ESAs has different rules and guidelines, as determined by law.</a:t>
            </a:r>
            <a:endParaRPr sz="1500"/>
          </a:p>
          <a:p>
            <a:pPr marL="177800" lvl="0" indent="-38100" algn="l" rtl="0">
              <a:lnSpc>
                <a:spcPct val="115000"/>
              </a:lnSpc>
              <a:spcBef>
                <a:spcPts val="0"/>
              </a:spcBef>
              <a:spcAft>
                <a:spcPts val="0"/>
              </a:spcAft>
              <a:buClr>
                <a:schemeClr val="dk1"/>
              </a:buClr>
              <a:buSzPct val="140000"/>
              <a:buNone/>
            </a:pPr>
            <a:endParaRPr sz="1500"/>
          </a:p>
          <a:p>
            <a:pPr marL="457200" lvl="0" indent="-316706" algn="l" rtl="0">
              <a:lnSpc>
                <a:spcPct val="115000"/>
              </a:lnSpc>
              <a:spcBef>
                <a:spcPts val="0"/>
              </a:spcBef>
              <a:spcAft>
                <a:spcPts val="0"/>
              </a:spcAft>
              <a:buSzPct val="100000"/>
              <a:buChar char="★"/>
            </a:pPr>
            <a:r>
              <a:rPr lang="en" sz="1500"/>
              <a:t>Applying for enrollment to an Iowa accredited nonpublic school is a separate process from applying for an ESA through the Odyssey platform. Nonpublic school enrollment is unrelated to the Students First ESA application and is strictly between the family and the school.</a:t>
            </a:r>
            <a:endParaRPr sz="1500"/>
          </a:p>
        </p:txBody>
      </p:sp>
      <p:sp>
        <p:nvSpPr>
          <p:cNvPr id="89" name="Google Shape;89;p17"/>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4</a:t>
            </a:fld>
            <a:endParaRPr/>
          </a:p>
        </p:txBody>
      </p:sp>
      <p:pic>
        <p:nvPicPr>
          <p:cNvPr id="90" name="Google Shape;90;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8000" y="1574175"/>
            <a:ext cx="224525" cy="224525"/>
          </a:xfrm>
          <a:prstGeom prst="rect">
            <a:avLst/>
          </a:prstGeom>
          <a:noFill/>
          <a:ln>
            <a:noFill/>
          </a:ln>
        </p:spPr>
      </p:pic>
      <p:pic>
        <p:nvPicPr>
          <p:cNvPr id="91" name="Google Shape;91;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8000" y="2074075"/>
            <a:ext cx="224525" cy="224525"/>
          </a:xfrm>
          <a:prstGeom prst="rect">
            <a:avLst/>
          </a:prstGeom>
          <a:noFill/>
          <a:ln>
            <a:noFill/>
          </a:ln>
        </p:spPr>
      </p:pic>
      <p:pic>
        <p:nvPicPr>
          <p:cNvPr id="92" name="Google Shape;92;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8000" y="2802575"/>
            <a:ext cx="224525" cy="224525"/>
          </a:xfrm>
          <a:prstGeom prst="rect">
            <a:avLst/>
          </a:prstGeom>
          <a:noFill/>
          <a:ln>
            <a:noFill/>
          </a:ln>
        </p:spPr>
      </p:pic>
      <p:pic>
        <p:nvPicPr>
          <p:cNvPr id="93" name="Google Shape;93;p1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57200" y="1412519"/>
            <a:ext cx="2999200" cy="299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Iowa’s Students First Act ESA</a:t>
            </a:r>
            <a:endParaRPr>
              <a:latin typeface="Lora"/>
              <a:ea typeface="Lora"/>
              <a:cs typeface="Lora"/>
              <a:sym typeface="Lora"/>
            </a:endParaRPr>
          </a:p>
        </p:txBody>
      </p:sp>
      <p:sp>
        <p:nvSpPr>
          <p:cNvPr id="99" name="Google Shape;99;p18"/>
          <p:cNvSpPr txBox="1">
            <a:spLocks noGrp="1"/>
          </p:cNvSpPr>
          <p:nvPr>
            <p:ph type="body" idx="1"/>
          </p:nvPr>
        </p:nvSpPr>
        <p:spPr>
          <a:xfrm>
            <a:off x="765800" y="1369225"/>
            <a:ext cx="3974100" cy="3353400"/>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chemeClr val="dk1"/>
              </a:buClr>
              <a:buSzPts val="2100"/>
              <a:buNone/>
            </a:pPr>
            <a:endParaRPr sz="1500"/>
          </a:p>
          <a:p>
            <a:pPr marL="177800" lvl="0" indent="-38100" algn="l" rtl="0">
              <a:lnSpc>
                <a:spcPct val="115000"/>
              </a:lnSpc>
              <a:spcBef>
                <a:spcPts val="0"/>
              </a:spcBef>
              <a:spcAft>
                <a:spcPts val="0"/>
              </a:spcAft>
              <a:buClr>
                <a:schemeClr val="dk1"/>
              </a:buClr>
              <a:buSzPts val="2100"/>
              <a:buNone/>
            </a:pPr>
            <a:r>
              <a:rPr lang="en" sz="1550"/>
              <a:t>For Iowa’s Students First Act ESA, funds must </a:t>
            </a:r>
            <a:r>
              <a:rPr lang="en" sz="1550" i="1"/>
              <a:t>first</a:t>
            </a:r>
            <a:r>
              <a:rPr lang="en" sz="1550"/>
              <a:t> be used to pay accredited nonpublic school tuition and fees.</a:t>
            </a:r>
            <a:endParaRPr sz="1550"/>
          </a:p>
          <a:p>
            <a:pPr marL="177800" lvl="0" indent="-38100" algn="l" rtl="0">
              <a:lnSpc>
                <a:spcPct val="115000"/>
              </a:lnSpc>
              <a:spcBef>
                <a:spcPts val="0"/>
              </a:spcBef>
              <a:spcAft>
                <a:spcPts val="0"/>
              </a:spcAft>
              <a:buClr>
                <a:schemeClr val="dk1"/>
              </a:buClr>
              <a:buSzPts val="2100"/>
              <a:buNone/>
            </a:pPr>
            <a:endParaRPr sz="1550"/>
          </a:p>
          <a:p>
            <a:pPr marL="177800" lvl="0" indent="-38100" algn="l" rtl="0">
              <a:lnSpc>
                <a:spcPct val="115000"/>
              </a:lnSpc>
              <a:spcBef>
                <a:spcPts val="0"/>
              </a:spcBef>
              <a:spcAft>
                <a:spcPts val="0"/>
              </a:spcAft>
              <a:buClr>
                <a:schemeClr val="dk1"/>
              </a:buClr>
              <a:buSzPts val="2100"/>
              <a:buNone/>
            </a:pPr>
            <a:r>
              <a:rPr lang="en" sz="1550"/>
              <a:t>Any remaining funds can be used to pay other eligible educational expenses. </a:t>
            </a:r>
            <a:endParaRPr sz="1550"/>
          </a:p>
          <a:p>
            <a:pPr marL="0" lvl="0" indent="0" algn="l" rtl="0">
              <a:lnSpc>
                <a:spcPct val="90000"/>
              </a:lnSpc>
              <a:spcBef>
                <a:spcPts val="0"/>
              </a:spcBef>
              <a:spcAft>
                <a:spcPts val="0"/>
              </a:spcAft>
              <a:buClr>
                <a:schemeClr val="dk1"/>
              </a:buClr>
              <a:buSzPts val="2100"/>
              <a:buNone/>
            </a:pPr>
            <a:endParaRPr/>
          </a:p>
          <a:p>
            <a:pPr marL="0" lvl="0" indent="0" algn="l" rtl="0">
              <a:lnSpc>
                <a:spcPct val="115000"/>
              </a:lnSpc>
              <a:spcBef>
                <a:spcPts val="0"/>
              </a:spcBef>
              <a:spcAft>
                <a:spcPts val="0"/>
              </a:spcAft>
              <a:buClr>
                <a:schemeClr val="dk1"/>
              </a:buClr>
              <a:buSzPts val="2100"/>
              <a:buNone/>
            </a:pPr>
            <a:endParaRPr sz="1550"/>
          </a:p>
        </p:txBody>
      </p:sp>
      <p:sp>
        <p:nvSpPr>
          <p:cNvPr id="100" name="Google Shape;100;p18"/>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5</a:t>
            </a:fld>
            <a:endParaRPr/>
          </a:p>
        </p:txBody>
      </p:sp>
      <p:pic>
        <p:nvPicPr>
          <p:cNvPr id="101" name="Google Shape;101;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74950" y="1111175"/>
            <a:ext cx="2819025" cy="375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07938" y="1282303"/>
            <a:ext cx="7886700" cy="2139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Arial"/>
              <a:buNone/>
            </a:pPr>
            <a:r>
              <a:rPr lang="en"/>
              <a:t>Iowa’s Students First </a:t>
            </a:r>
            <a:endParaRPr/>
          </a:p>
          <a:p>
            <a:pPr marL="0" lvl="0" indent="0" algn="ctr" rtl="0">
              <a:lnSpc>
                <a:spcPct val="90000"/>
              </a:lnSpc>
              <a:spcBef>
                <a:spcPts val="0"/>
              </a:spcBef>
              <a:spcAft>
                <a:spcPts val="0"/>
              </a:spcAft>
              <a:buClr>
                <a:schemeClr val="dk1"/>
              </a:buClr>
              <a:buSzPts val="4500"/>
              <a:buFont typeface="Arial"/>
              <a:buNone/>
            </a:pPr>
            <a:r>
              <a:rPr lang="en"/>
              <a:t>ESA Eligibility Criteria</a:t>
            </a:r>
            <a:endParaRPr b="0">
              <a:latin typeface="Lora SemiBold"/>
              <a:ea typeface="Lora SemiBold"/>
              <a:cs typeface="Lora SemiBold"/>
              <a:sym typeface="Lora SemiBold"/>
            </a:endParaRPr>
          </a:p>
        </p:txBody>
      </p:sp>
      <p:sp>
        <p:nvSpPr>
          <p:cNvPr id="107" name="Google Shape;107;p19"/>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76581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t>Iowa’s Students First Act ESA Eligibility Criteria</a:t>
            </a:r>
            <a:endParaRPr>
              <a:latin typeface="Lora"/>
              <a:ea typeface="Lora"/>
              <a:cs typeface="Lora"/>
              <a:sym typeface="Lora"/>
            </a:endParaRPr>
          </a:p>
        </p:txBody>
      </p:sp>
      <p:sp>
        <p:nvSpPr>
          <p:cNvPr id="113" name="Google Shape;113;p20"/>
          <p:cNvSpPr txBox="1">
            <a:spLocks noGrp="1"/>
          </p:cNvSpPr>
          <p:nvPr>
            <p:ph type="body" idx="1"/>
          </p:nvPr>
        </p:nvSpPr>
        <p:spPr>
          <a:xfrm>
            <a:off x="918200" y="1445425"/>
            <a:ext cx="4627800" cy="3435300"/>
          </a:xfrm>
          <a:prstGeom prst="rect">
            <a:avLst/>
          </a:prstGeom>
          <a:noFill/>
          <a:ln>
            <a:noFill/>
          </a:ln>
        </p:spPr>
        <p:txBody>
          <a:bodyPr spcFirstLastPara="1" wrap="square" lIns="68575" tIns="34275" rIns="68575" bIns="34275" anchor="t" anchorCtr="0">
            <a:normAutofit fontScale="92500" lnSpcReduction="10000"/>
          </a:bodyPr>
          <a:lstStyle/>
          <a:p>
            <a:pPr marL="177800" lvl="0" indent="-38100" algn="l" rtl="0">
              <a:lnSpc>
                <a:spcPct val="90000"/>
              </a:lnSpc>
              <a:spcBef>
                <a:spcPts val="0"/>
              </a:spcBef>
              <a:spcAft>
                <a:spcPts val="0"/>
              </a:spcAft>
              <a:buClr>
                <a:schemeClr val="dk1"/>
              </a:buClr>
              <a:buSzPct val="140000"/>
              <a:buNone/>
            </a:pPr>
            <a:r>
              <a:rPr lang="en" sz="1500"/>
              <a:t>Student is an Iowa resident.</a:t>
            </a:r>
            <a:endParaRPr sz="1500"/>
          </a:p>
          <a:p>
            <a:pPr marL="177800" lvl="0" indent="-38100" algn="l" rtl="0">
              <a:lnSpc>
                <a:spcPct val="90000"/>
              </a:lnSpc>
              <a:spcBef>
                <a:spcPts val="0"/>
              </a:spcBef>
              <a:spcAft>
                <a:spcPts val="0"/>
              </a:spcAft>
              <a:buClr>
                <a:schemeClr val="dk1"/>
              </a:buClr>
              <a:buSzPct val="140000"/>
              <a:buNone/>
            </a:pPr>
            <a:endParaRPr sz="1500"/>
          </a:p>
          <a:p>
            <a:pPr marL="177800" lvl="0" indent="-38100" algn="l" rtl="0">
              <a:lnSpc>
                <a:spcPct val="90000"/>
              </a:lnSpc>
              <a:spcBef>
                <a:spcPts val="0"/>
              </a:spcBef>
              <a:spcAft>
                <a:spcPts val="0"/>
              </a:spcAft>
              <a:buClr>
                <a:schemeClr val="dk1"/>
              </a:buClr>
              <a:buSzPct val="140000"/>
              <a:buNone/>
            </a:pPr>
            <a:r>
              <a:rPr lang="en" sz="1500"/>
              <a:t>Enrolls in, and attends, an Iowa accredited nonpublic school for the 2024-2025 school year.</a:t>
            </a:r>
            <a:endParaRPr sz="1500"/>
          </a:p>
          <a:p>
            <a:pPr marL="0" lvl="0" indent="0" algn="l" rtl="0">
              <a:lnSpc>
                <a:spcPct val="90000"/>
              </a:lnSpc>
              <a:spcBef>
                <a:spcPts val="0"/>
              </a:spcBef>
              <a:spcAft>
                <a:spcPts val="0"/>
              </a:spcAft>
              <a:buClr>
                <a:schemeClr val="dk1"/>
              </a:buClr>
              <a:buSzPct val="140000"/>
              <a:buNone/>
            </a:pPr>
            <a:endParaRPr sz="1500"/>
          </a:p>
          <a:p>
            <a:pPr marL="177800" lvl="0" indent="-38100" algn="l" rtl="0">
              <a:lnSpc>
                <a:spcPct val="90000"/>
              </a:lnSpc>
              <a:spcBef>
                <a:spcPts val="0"/>
              </a:spcBef>
              <a:spcAft>
                <a:spcPts val="0"/>
              </a:spcAft>
              <a:buClr>
                <a:schemeClr val="dk1"/>
              </a:buClr>
              <a:buSzPct val="140000"/>
              <a:buNone/>
            </a:pPr>
            <a:endParaRPr sz="1500"/>
          </a:p>
          <a:p>
            <a:pPr marL="177800" lvl="0" indent="-38100" algn="l" rtl="0">
              <a:lnSpc>
                <a:spcPct val="90000"/>
              </a:lnSpc>
              <a:spcBef>
                <a:spcPts val="0"/>
              </a:spcBef>
              <a:spcAft>
                <a:spcPts val="0"/>
              </a:spcAft>
              <a:buClr>
                <a:schemeClr val="dk1"/>
              </a:buClr>
              <a:buSzPct val="140000"/>
              <a:buNone/>
            </a:pPr>
            <a:r>
              <a:rPr lang="en" sz="1500"/>
              <a:t> A student that attended an Iowa accredited nonpublic school for the 2023-2024 school year and did not receive an ESA is subject to income requirements. </a:t>
            </a:r>
            <a:endParaRPr sz="1500"/>
          </a:p>
          <a:p>
            <a:pPr marL="914400" lvl="0" indent="-334327" algn="l" rtl="0">
              <a:lnSpc>
                <a:spcPct val="90000"/>
              </a:lnSpc>
              <a:spcBef>
                <a:spcPts val="0"/>
              </a:spcBef>
              <a:spcAft>
                <a:spcPts val="0"/>
              </a:spcAft>
              <a:buSzPct val="138461"/>
              <a:buChar char="•"/>
            </a:pPr>
            <a:r>
              <a:rPr lang="en" sz="1300"/>
              <a:t>Household income at or below 400% of the 2024 Federal Poverty Guidelines, $124,800 for a family of four.</a:t>
            </a:r>
            <a:endParaRPr sz="1300"/>
          </a:p>
          <a:p>
            <a:pPr marL="0" lvl="0" indent="0" algn="l" rtl="0">
              <a:lnSpc>
                <a:spcPct val="90000"/>
              </a:lnSpc>
              <a:spcBef>
                <a:spcPts val="0"/>
              </a:spcBef>
              <a:spcAft>
                <a:spcPts val="0"/>
              </a:spcAft>
              <a:buNone/>
            </a:pPr>
            <a:endParaRPr sz="1300"/>
          </a:p>
          <a:p>
            <a:pPr marL="0" lvl="0" indent="0" algn="l" rtl="0">
              <a:lnSpc>
                <a:spcPct val="90000"/>
              </a:lnSpc>
              <a:spcBef>
                <a:spcPts val="0"/>
              </a:spcBef>
              <a:spcAft>
                <a:spcPts val="0"/>
              </a:spcAft>
              <a:buNone/>
            </a:pPr>
            <a:endParaRPr sz="1300"/>
          </a:p>
          <a:p>
            <a:pPr marL="171450" lvl="0" indent="0" algn="l" rtl="0">
              <a:lnSpc>
                <a:spcPct val="90000"/>
              </a:lnSpc>
              <a:spcBef>
                <a:spcPts val="0"/>
              </a:spcBef>
              <a:spcAft>
                <a:spcPts val="0"/>
              </a:spcAft>
              <a:buNone/>
            </a:pPr>
            <a:r>
              <a:rPr lang="en" sz="1500"/>
              <a:t>A student who was approved for and used an ESA in the 2023-2024 school year is not subject to household income requirements for the 2024-2025 school year. </a:t>
            </a:r>
            <a:endParaRPr sz="1500"/>
          </a:p>
          <a:p>
            <a:pPr marL="0" lvl="0" indent="0" algn="l" rtl="0">
              <a:lnSpc>
                <a:spcPct val="115000"/>
              </a:lnSpc>
              <a:spcBef>
                <a:spcPts val="0"/>
              </a:spcBef>
              <a:spcAft>
                <a:spcPts val="0"/>
              </a:spcAft>
              <a:buClr>
                <a:schemeClr val="dk1"/>
              </a:buClr>
              <a:buSzPct val="135483"/>
              <a:buNone/>
            </a:pPr>
            <a:endParaRPr sz="1550"/>
          </a:p>
        </p:txBody>
      </p:sp>
      <p:sp>
        <p:nvSpPr>
          <p:cNvPr id="114" name="Google Shape;114;p20"/>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7</a:t>
            </a:fld>
            <a:endParaRPr/>
          </a:p>
        </p:txBody>
      </p:sp>
      <p:pic>
        <p:nvPicPr>
          <p:cNvPr id="115" name="Google Shape;115;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0400" y="1445425"/>
            <a:ext cx="224525" cy="224525"/>
          </a:xfrm>
          <a:prstGeom prst="rect">
            <a:avLst/>
          </a:prstGeom>
          <a:noFill/>
          <a:ln>
            <a:noFill/>
          </a:ln>
        </p:spPr>
      </p:pic>
      <p:pic>
        <p:nvPicPr>
          <p:cNvPr id="116" name="Google Shape;116;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0400" y="1874800"/>
            <a:ext cx="224525" cy="224525"/>
          </a:xfrm>
          <a:prstGeom prst="rect">
            <a:avLst/>
          </a:prstGeom>
          <a:noFill/>
          <a:ln>
            <a:noFill/>
          </a:ln>
        </p:spPr>
      </p:pic>
      <p:pic>
        <p:nvPicPr>
          <p:cNvPr id="117" name="Google Shape;117;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0400" y="2506775"/>
            <a:ext cx="224525" cy="224525"/>
          </a:xfrm>
          <a:prstGeom prst="rect">
            <a:avLst/>
          </a:prstGeom>
          <a:noFill/>
          <a:ln>
            <a:noFill/>
          </a:ln>
        </p:spPr>
      </p:pic>
      <p:pic>
        <p:nvPicPr>
          <p:cNvPr id="118" name="Google Shape;118;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43975" y="1211112"/>
            <a:ext cx="2446424" cy="3669624"/>
          </a:xfrm>
          <a:prstGeom prst="rect">
            <a:avLst/>
          </a:prstGeom>
          <a:noFill/>
          <a:ln>
            <a:noFill/>
          </a:ln>
        </p:spPr>
      </p:pic>
      <p:pic>
        <p:nvPicPr>
          <p:cNvPr id="119" name="Google Shape;119;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0400" y="3760700"/>
            <a:ext cx="224525" cy="224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8</a:t>
            </a:fld>
            <a:endParaRPr/>
          </a:p>
        </p:txBody>
      </p:sp>
      <p:sp>
        <p:nvSpPr>
          <p:cNvPr id="125" name="Google Shape;125;p21">
            <a:extLst>
              <a:ext uri="{C183D7F6-B498-43B3-948B-1728B52AA6E4}">
                <adec:decorative xmlns:adec="http://schemas.microsoft.com/office/drawing/2017/decorative" val="1"/>
              </a:ext>
            </a:extLst>
          </p:cNvPr>
          <p:cNvSpPr/>
          <p:nvPr/>
        </p:nvSpPr>
        <p:spPr>
          <a:xfrm>
            <a:off x="520750" y="1668550"/>
            <a:ext cx="8623200" cy="904500"/>
          </a:xfrm>
          <a:prstGeom prst="rightArrow">
            <a:avLst>
              <a:gd name="adj1" fmla="val 50000"/>
              <a:gd name="adj2" fmla="val 50000"/>
            </a:avLst>
          </a:prstGeom>
          <a:gradFill>
            <a:gsLst>
              <a:gs pos="0">
                <a:srgbClr val="144C48"/>
              </a:gs>
              <a:gs pos="100000">
                <a:srgbClr val="F3F1EA"/>
              </a:gs>
            </a:gsLst>
            <a:lin ang="0" scaled="0"/>
          </a:gradFill>
          <a:ln w="28575" cap="flat" cmpd="sng">
            <a:solidFill>
              <a:srgbClr val="144C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a:extLst>
              <a:ext uri="{C183D7F6-B498-43B3-948B-1728B52AA6E4}">
                <adec:decorative xmlns:adec="http://schemas.microsoft.com/office/drawing/2017/decorative" val="1"/>
              </a:ext>
            </a:extLst>
          </p:cNvPr>
          <p:cNvSpPr/>
          <p:nvPr/>
        </p:nvSpPr>
        <p:spPr>
          <a:xfrm>
            <a:off x="5031325" y="1549300"/>
            <a:ext cx="1143000" cy="1143000"/>
          </a:xfrm>
          <a:prstGeom prst="ellipse">
            <a:avLst/>
          </a:prstGeom>
          <a:solidFill>
            <a:srgbClr val="144C4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p:nvPr/>
        </p:nvSpPr>
        <p:spPr>
          <a:xfrm>
            <a:off x="2927225" y="2999600"/>
            <a:ext cx="1836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1"/>
                </a:solidFill>
                <a:latin typeface="Inter"/>
                <a:ea typeface="Inter"/>
                <a:cs typeface="Inter"/>
                <a:sym typeface="Inter"/>
              </a:rPr>
              <a:t>Parent/Guardian Applications Close</a:t>
            </a:r>
            <a:endParaRPr sz="1600" b="1">
              <a:solidFill>
                <a:schemeClr val="dk1"/>
              </a:solidFill>
              <a:latin typeface="Inter"/>
              <a:ea typeface="Inter"/>
              <a:cs typeface="Inter"/>
              <a:sym typeface="Inter"/>
            </a:endParaRPr>
          </a:p>
        </p:txBody>
      </p:sp>
      <p:sp>
        <p:nvSpPr>
          <p:cNvPr id="128" name="Google Shape;128;p21">
            <a:extLst>
              <a:ext uri="{C183D7F6-B498-43B3-948B-1728B52AA6E4}">
                <adec:decorative xmlns:adec="http://schemas.microsoft.com/office/drawing/2017/decorative" val="1"/>
              </a:ext>
            </a:extLst>
          </p:cNvPr>
          <p:cNvSpPr/>
          <p:nvPr/>
        </p:nvSpPr>
        <p:spPr>
          <a:xfrm>
            <a:off x="1314800" y="1549300"/>
            <a:ext cx="1143000" cy="1143000"/>
          </a:xfrm>
          <a:prstGeom prst="ellipse">
            <a:avLst/>
          </a:prstGeom>
          <a:solidFill>
            <a:srgbClr val="144C4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Inter"/>
              <a:ea typeface="Inter"/>
              <a:cs typeface="Inter"/>
              <a:sym typeface="Inter"/>
            </a:endParaRPr>
          </a:p>
        </p:txBody>
      </p:sp>
      <p:sp>
        <p:nvSpPr>
          <p:cNvPr id="129" name="Google Shape;129;p21"/>
          <p:cNvSpPr txBox="1"/>
          <p:nvPr/>
        </p:nvSpPr>
        <p:spPr>
          <a:xfrm>
            <a:off x="949875" y="2999600"/>
            <a:ext cx="1836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600" b="1">
                <a:solidFill>
                  <a:schemeClr val="dk1"/>
                </a:solidFill>
                <a:latin typeface="Inter"/>
                <a:ea typeface="Inter"/>
                <a:cs typeface="Inter"/>
                <a:sym typeface="Inter"/>
              </a:rPr>
              <a:t>Parent/Guardian Applications Open</a:t>
            </a:r>
            <a:endParaRPr sz="1600" b="1">
              <a:solidFill>
                <a:schemeClr val="dk1"/>
              </a:solidFill>
              <a:latin typeface="Inter"/>
              <a:ea typeface="Inter"/>
              <a:cs typeface="Inter"/>
              <a:sym typeface="Inter"/>
            </a:endParaRPr>
          </a:p>
        </p:txBody>
      </p:sp>
      <p:sp>
        <p:nvSpPr>
          <p:cNvPr id="130" name="Google Shape;130;p21">
            <a:extLst>
              <a:ext uri="{C183D7F6-B498-43B3-948B-1728B52AA6E4}">
                <adec:decorative xmlns:adec="http://schemas.microsoft.com/office/drawing/2017/decorative" val="1"/>
              </a:ext>
            </a:extLst>
          </p:cNvPr>
          <p:cNvSpPr/>
          <p:nvPr/>
        </p:nvSpPr>
        <p:spPr>
          <a:xfrm>
            <a:off x="3227675" y="1549300"/>
            <a:ext cx="1143000" cy="1143000"/>
          </a:xfrm>
          <a:prstGeom prst="ellipse">
            <a:avLst/>
          </a:prstGeom>
          <a:solidFill>
            <a:srgbClr val="144C4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Inter"/>
              <a:ea typeface="Inter"/>
              <a:cs typeface="Inter"/>
              <a:sym typeface="Inter"/>
            </a:endParaRPr>
          </a:p>
        </p:txBody>
      </p:sp>
      <p:sp>
        <p:nvSpPr>
          <p:cNvPr id="131" name="Google Shape;131;p21"/>
          <p:cNvSpPr txBox="1"/>
          <p:nvPr/>
        </p:nvSpPr>
        <p:spPr>
          <a:xfrm>
            <a:off x="4684675" y="2999600"/>
            <a:ext cx="1836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600" b="1">
                <a:solidFill>
                  <a:schemeClr val="dk1"/>
                </a:solidFill>
                <a:latin typeface="Inter"/>
                <a:ea typeface="Inter"/>
                <a:cs typeface="Inter"/>
                <a:sym typeface="Inter"/>
              </a:rPr>
              <a:t>Verification (Automated &amp; Manual)</a:t>
            </a:r>
            <a:endParaRPr sz="1600" b="1">
              <a:solidFill>
                <a:schemeClr val="dk1"/>
              </a:solidFill>
              <a:latin typeface="Inter"/>
              <a:ea typeface="Inter"/>
              <a:cs typeface="Inter"/>
              <a:sym typeface="Inter"/>
            </a:endParaRPr>
          </a:p>
        </p:txBody>
      </p:sp>
      <p:sp>
        <p:nvSpPr>
          <p:cNvPr id="132" name="Google Shape;132;p21">
            <a:extLst>
              <a:ext uri="{C183D7F6-B498-43B3-948B-1728B52AA6E4}">
                <adec:decorative xmlns:adec="http://schemas.microsoft.com/office/drawing/2017/decorative" val="1"/>
              </a:ext>
            </a:extLst>
          </p:cNvPr>
          <p:cNvSpPr/>
          <p:nvPr/>
        </p:nvSpPr>
        <p:spPr>
          <a:xfrm>
            <a:off x="6835000" y="1549300"/>
            <a:ext cx="1143000" cy="1143000"/>
          </a:xfrm>
          <a:prstGeom prst="ellipse">
            <a:avLst/>
          </a:prstGeom>
          <a:solidFill>
            <a:srgbClr val="144C4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Inter"/>
              <a:ea typeface="Inter"/>
              <a:cs typeface="Inter"/>
              <a:sym typeface="Inter"/>
            </a:endParaRPr>
          </a:p>
        </p:txBody>
      </p:sp>
      <p:sp>
        <p:nvSpPr>
          <p:cNvPr id="133" name="Google Shape;133;p21"/>
          <p:cNvSpPr txBox="1"/>
          <p:nvPr/>
        </p:nvSpPr>
        <p:spPr>
          <a:xfrm>
            <a:off x="6590175" y="2999600"/>
            <a:ext cx="1836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1"/>
                </a:solidFill>
                <a:latin typeface="Inter"/>
                <a:ea typeface="Inter"/>
                <a:cs typeface="Inter"/>
                <a:sym typeface="Inter"/>
              </a:rPr>
              <a:t>First Day for Approved ESAs to be Funded</a:t>
            </a:r>
            <a:endParaRPr sz="1600" b="1">
              <a:solidFill>
                <a:schemeClr val="dk1"/>
              </a:solidFill>
              <a:latin typeface="Inter"/>
              <a:ea typeface="Inter"/>
              <a:cs typeface="Inter"/>
              <a:sym typeface="Inter"/>
            </a:endParaRPr>
          </a:p>
        </p:txBody>
      </p:sp>
      <p:pic>
        <p:nvPicPr>
          <p:cNvPr id="134" name="Google Shape;134;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91637" y="1840938"/>
            <a:ext cx="622400" cy="622400"/>
          </a:xfrm>
          <a:prstGeom prst="rect">
            <a:avLst/>
          </a:prstGeom>
          <a:noFill/>
          <a:ln>
            <a:noFill/>
          </a:ln>
        </p:spPr>
      </p:pic>
      <p:sp>
        <p:nvSpPr>
          <p:cNvPr id="135" name="Google Shape;135;p21"/>
          <p:cNvSpPr txBox="1">
            <a:spLocks noGrp="1"/>
          </p:cNvSpPr>
          <p:nvPr>
            <p:ph type="title"/>
          </p:nvPr>
        </p:nvSpPr>
        <p:spPr>
          <a:xfrm>
            <a:off x="968138" y="-731871"/>
            <a:ext cx="7886700" cy="2139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500"/>
              <a:buFont typeface="Arial"/>
              <a:buNone/>
            </a:pPr>
            <a:endParaRPr/>
          </a:p>
          <a:p>
            <a:pPr marL="0" lvl="0" indent="0" algn="l" rtl="0">
              <a:lnSpc>
                <a:spcPct val="90000"/>
              </a:lnSpc>
              <a:spcBef>
                <a:spcPts val="0"/>
              </a:spcBef>
              <a:spcAft>
                <a:spcPts val="0"/>
              </a:spcAft>
              <a:buClr>
                <a:schemeClr val="dk1"/>
              </a:buClr>
              <a:buSzPts val="4500"/>
              <a:buFont typeface="Arial"/>
              <a:buNone/>
            </a:pPr>
            <a:endParaRPr/>
          </a:p>
          <a:p>
            <a:pPr marL="0" lvl="0" indent="0" algn="l" rtl="0">
              <a:lnSpc>
                <a:spcPct val="90000"/>
              </a:lnSpc>
              <a:spcBef>
                <a:spcPts val="0"/>
              </a:spcBef>
              <a:spcAft>
                <a:spcPts val="0"/>
              </a:spcAft>
              <a:buClr>
                <a:schemeClr val="dk1"/>
              </a:buClr>
              <a:buSzPts val="4500"/>
              <a:buFont typeface="Arial"/>
              <a:buNone/>
            </a:pPr>
            <a:r>
              <a:rPr lang="en"/>
              <a:t>Parent/Guardian Timeline</a:t>
            </a:r>
            <a:endParaRPr/>
          </a:p>
        </p:txBody>
      </p:sp>
      <p:pic>
        <p:nvPicPr>
          <p:cNvPr id="136" name="Google Shape;136;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86875" y="1755913"/>
            <a:ext cx="273900" cy="273900"/>
          </a:xfrm>
          <a:prstGeom prst="rect">
            <a:avLst/>
          </a:prstGeom>
          <a:noFill/>
          <a:ln>
            <a:noFill/>
          </a:ln>
        </p:spPr>
      </p:pic>
      <p:pic>
        <p:nvPicPr>
          <p:cNvPr id="137" name="Google Shape;137;p2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618850" y="1853350"/>
            <a:ext cx="534900" cy="534900"/>
          </a:xfrm>
          <a:prstGeom prst="rect">
            <a:avLst/>
          </a:prstGeom>
          <a:noFill/>
          <a:ln>
            <a:noFill/>
          </a:ln>
        </p:spPr>
      </p:pic>
      <p:sp>
        <p:nvSpPr>
          <p:cNvPr id="138" name="Google Shape;138;p21"/>
          <p:cNvSpPr txBox="1"/>
          <p:nvPr/>
        </p:nvSpPr>
        <p:spPr>
          <a:xfrm>
            <a:off x="3003425" y="4017725"/>
            <a:ext cx="159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Inter"/>
                <a:ea typeface="Inter"/>
                <a:cs typeface="Inter"/>
                <a:sym typeface="Inter"/>
              </a:rPr>
              <a:t>June 30, 2024</a:t>
            </a:r>
            <a:endParaRPr>
              <a:solidFill>
                <a:schemeClr val="dk1"/>
              </a:solidFill>
              <a:latin typeface="Inter"/>
              <a:ea typeface="Inter"/>
              <a:cs typeface="Inter"/>
              <a:sym typeface="Inter"/>
            </a:endParaRPr>
          </a:p>
        </p:txBody>
      </p:sp>
      <p:sp>
        <p:nvSpPr>
          <p:cNvPr id="139" name="Google Shape;139;p21"/>
          <p:cNvSpPr txBox="1"/>
          <p:nvPr/>
        </p:nvSpPr>
        <p:spPr>
          <a:xfrm>
            <a:off x="968150" y="4017725"/>
            <a:ext cx="1836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Inter"/>
                <a:ea typeface="Inter"/>
                <a:cs typeface="Inter"/>
                <a:sym typeface="Inter"/>
              </a:rPr>
              <a:t>April 16, 2024</a:t>
            </a:r>
            <a:endParaRPr>
              <a:solidFill>
                <a:schemeClr val="dk1"/>
              </a:solidFill>
              <a:latin typeface="Inter"/>
              <a:ea typeface="Inter"/>
              <a:cs typeface="Inter"/>
              <a:sym typeface="Inter"/>
            </a:endParaRPr>
          </a:p>
        </p:txBody>
      </p:sp>
      <p:sp>
        <p:nvSpPr>
          <p:cNvPr id="140" name="Google Shape;140;p21"/>
          <p:cNvSpPr txBox="1"/>
          <p:nvPr/>
        </p:nvSpPr>
        <p:spPr>
          <a:xfrm>
            <a:off x="4684663" y="4017725"/>
            <a:ext cx="1836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a:solidFill>
                  <a:schemeClr val="dk1"/>
                </a:solidFill>
                <a:latin typeface="Inter"/>
                <a:ea typeface="Inter"/>
                <a:cs typeface="Inter"/>
                <a:sym typeface="Inter"/>
              </a:rPr>
              <a:t>April, May, June and July</a:t>
            </a:r>
            <a:endParaRPr>
              <a:solidFill>
                <a:schemeClr val="dk1"/>
              </a:solidFill>
              <a:latin typeface="Inter"/>
              <a:ea typeface="Inter"/>
              <a:cs typeface="Inter"/>
              <a:sym typeface="Inter"/>
            </a:endParaRPr>
          </a:p>
        </p:txBody>
      </p:sp>
      <p:sp>
        <p:nvSpPr>
          <p:cNvPr id="141" name="Google Shape;141;p21"/>
          <p:cNvSpPr txBox="1"/>
          <p:nvPr/>
        </p:nvSpPr>
        <p:spPr>
          <a:xfrm>
            <a:off x="6664488" y="4017725"/>
            <a:ext cx="1632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Inter"/>
                <a:ea typeface="Inter"/>
                <a:cs typeface="Inter"/>
                <a:sym typeface="Inter"/>
              </a:rPr>
              <a:t>July 15, 2024*</a:t>
            </a:r>
            <a:endParaRPr>
              <a:solidFill>
                <a:schemeClr val="dk1"/>
              </a:solidFill>
              <a:latin typeface="Inter"/>
              <a:ea typeface="Inter"/>
              <a:cs typeface="Inter"/>
              <a:sym typeface="Inter"/>
            </a:endParaRPr>
          </a:p>
        </p:txBody>
      </p:sp>
      <p:pic>
        <p:nvPicPr>
          <p:cNvPr id="142" name="Google Shape;142;p21">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065840" y="1755921"/>
            <a:ext cx="729807" cy="729775"/>
          </a:xfrm>
          <a:prstGeom prst="rect">
            <a:avLst/>
          </a:prstGeom>
          <a:noFill/>
          <a:ln>
            <a:noFill/>
          </a:ln>
        </p:spPr>
      </p:pic>
      <p:grpSp>
        <p:nvGrpSpPr>
          <p:cNvPr id="143" name="Google Shape;143;p21">
            <a:extLst>
              <a:ext uri="{C183D7F6-B498-43B3-948B-1728B52AA6E4}">
                <adec:decorative xmlns:adec="http://schemas.microsoft.com/office/drawing/2017/decorative" val="1"/>
              </a:ext>
            </a:extLst>
          </p:cNvPr>
          <p:cNvGrpSpPr/>
          <p:nvPr/>
        </p:nvGrpSpPr>
        <p:grpSpPr>
          <a:xfrm>
            <a:off x="8332425" y="4356550"/>
            <a:ext cx="640080" cy="640080"/>
            <a:chOff x="6762850" y="4060550"/>
            <a:chExt cx="1143000" cy="1143000"/>
          </a:xfrm>
        </p:grpSpPr>
        <p:sp>
          <p:nvSpPr>
            <p:cNvPr id="144" name="Google Shape;144;p21"/>
            <p:cNvSpPr/>
            <p:nvPr/>
          </p:nvSpPr>
          <p:spPr>
            <a:xfrm>
              <a:off x="6762850" y="4060550"/>
              <a:ext cx="1143000" cy="1143000"/>
            </a:xfrm>
            <a:prstGeom prst="ellipse">
              <a:avLst/>
            </a:prstGeom>
            <a:solidFill>
              <a:srgbClr val="144C4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Inter"/>
                <a:ea typeface="Inter"/>
                <a:cs typeface="Inter"/>
                <a:sym typeface="Inter"/>
              </a:endParaRPr>
            </a:p>
          </p:txBody>
        </p:sp>
        <p:pic>
          <p:nvPicPr>
            <p:cNvPr id="145" name="Google Shape;145;p21">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023150" y="4320850"/>
              <a:ext cx="622400" cy="622400"/>
            </a:xfrm>
            <a:prstGeom prst="rect">
              <a:avLst/>
            </a:prstGeom>
            <a:noFill/>
            <a:ln>
              <a:noFill/>
            </a:ln>
          </p:spPr>
        </p:pic>
      </p:grpSp>
      <p:pic>
        <p:nvPicPr>
          <p:cNvPr id="146" name="Google Shape;146;p21">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3434275" y="1755913"/>
            <a:ext cx="729800" cy="729800"/>
          </a:xfrm>
          <a:prstGeom prst="rect">
            <a:avLst/>
          </a:prstGeom>
          <a:noFill/>
          <a:ln>
            <a:noFill/>
          </a:ln>
        </p:spPr>
      </p:pic>
      <p:sp>
        <p:nvSpPr>
          <p:cNvPr id="147" name="Google Shape;147;p21"/>
          <p:cNvSpPr txBox="1"/>
          <p:nvPr/>
        </p:nvSpPr>
        <p:spPr>
          <a:xfrm>
            <a:off x="5158723" y="4633325"/>
            <a:ext cx="3173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Inter"/>
                <a:ea typeface="Inter"/>
                <a:cs typeface="Inter"/>
                <a:sym typeface="Inter"/>
              </a:rPr>
              <a:t>*or 30 days after application approval, whichever is later.</a:t>
            </a:r>
            <a:endParaRPr sz="1100">
              <a:solidFill>
                <a:schemeClr val="dk1"/>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776288" y="1282303"/>
            <a:ext cx="7886700" cy="2139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Arial"/>
              <a:buNone/>
            </a:pPr>
            <a:r>
              <a:rPr lang="en"/>
              <a:t>Introduction to Parent/Guardian Application</a:t>
            </a:r>
            <a:endParaRPr b="0">
              <a:latin typeface="Lora SemiBold"/>
              <a:ea typeface="Lora SemiBold"/>
              <a:cs typeface="Lora SemiBold"/>
              <a:sym typeface="Lora SemiBold"/>
            </a:endParaRPr>
          </a:p>
        </p:txBody>
      </p:sp>
      <p:sp>
        <p:nvSpPr>
          <p:cNvPr id="153" name="Google Shape;153;p22"/>
          <p:cNvSpPr txBox="1">
            <a:spLocks noGrp="1"/>
          </p:cNvSpPr>
          <p:nvPr>
            <p:ph type="sldNum" idx="12"/>
          </p:nvPr>
        </p:nvSpPr>
        <p:spPr>
          <a:xfrm>
            <a:off x="66749" y="4722731"/>
            <a:ext cx="392400" cy="273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2437</Words>
  <Application>Microsoft Office PowerPoint</Application>
  <PresentationFormat>On-screen Show (16:9)</PresentationFormat>
  <Paragraphs>328</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Lora</vt:lpstr>
      <vt:lpstr>Inter</vt:lpstr>
      <vt:lpstr>Arial</vt:lpstr>
      <vt:lpstr>Lora Medium</vt:lpstr>
      <vt:lpstr>Calibri</vt:lpstr>
      <vt:lpstr>Lora SemiBold</vt:lpstr>
      <vt:lpstr>Office Theme</vt:lpstr>
      <vt:lpstr>PowerPoint Presentation</vt:lpstr>
      <vt:lpstr>Agenda</vt:lpstr>
      <vt:lpstr>What is an ESA?</vt:lpstr>
      <vt:lpstr>What is an ESA?</vt:lpstr>
      <vt:lpstr>Iowa’s Students First Act ESA</vt:lpstr>
      <vt:lpstr>Iowa’s Students First  ESA Eligibility Criteria</vt:lpstr>
      <vt:lpstr>Iowa’s Students First Act ESA Eligibility Criteria</vt:lpstr>
      <vt:lpstr>  Parent/Guardian Timeline</vt:lpstr>
      <vt:lpstr>Introduction to Parent/Guardian Application</vt:lpstr>
      <vt:lpstr>Students Continuing the ESA Program</vt:lpstr>
      <vt:lpstr>Log-in Screen </vt:lpstr>
      <vt:lpstr>Parent/Guardian  Application</vt:lpstr>
      <vt:lpstr>Student Application</vt:lpstr>
      <vt:lpstr>Program Eligibility</vt:lpstr>
      <vt:lpstr>Consent &amp; Approvals</vt:lpstr>
      <vt:lpstr>Parent/Guardian Acknowledgements </vt:lpstr>
      <vt:lpstr>Application Status: Final</vt:lpstr>
      <vt:lpstr>Application Status: Pending</vt:lpstr>
      <vt:lpstr>Application Status: Approved</vt:lpstr>
      <vt:lpstr>Application Status: Under Review</vt:lpstr>
      <vt:lpstr>Application Status: Requires Manual Review</vt:lpstr>
      <vt:lpstr>Application Status: Requires Manual Review</vt:lpstr>
      <vt:lpstr>Application Status: Under Review</vt:lpstr>
      <vt:lpstr>2024-2025 School Information</vt:lpstr>
      <vt:lpstr>How Odyssey Verifies Eligibility</vt:lpstr>
      <vt:lpstr>How Odyssey Verifies Eligibility</vt:lpstr>
      <vt:lpstr>How Odyssey Verifies Eligibility: Residency</vt:lpstr>
      <vt:lpstr>How Odyssey Verifies Eligibility: Income</vt:lpstr>
      <vt:lpstr>School Attendance </vt:lpstr>
      <vt:lpstr>How can I use my ESA funds?</vt:lpstr>
      <vt:lpstr>ESA Funds must first be used to pay accredited nonpublic school tuition and fees.  </vt:lpstr>
      <vt:lpstr>After Tuition and Fees . . .  </vt:lpstr>
      <vt:lpstr>Eligible Expenses</vt:lpstr>
      <vt:lpstr>Ineligible Expenses</vt:lpstr>
      <vt:lpstr>How do I spend my ESA funds?</vt:lpstr>
      <vt:lpstr>What is the Odyssey Marketplace?</vt:lpstr>
      <vt:lpstr>Odyssey Support Team</vt:lpstr>
      <vt:lpstr>Customer Support Availability</vt:lpstr>
      <vt:lpstr>Questions Following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Albers, Lisa [IDOE]</dc:creator>
  <cp:lastModifiedBy>Albers, Lisa [IDOE]</cp:lastModifiedBy>
  <cp:revision>1</cp:revision>
  <dcterms:modified xsi:type="dcterms:W3CDTF">2024-04-15T21:26:36Z</dcterms:modified>
</cp:coreProperties>
</file>