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Inter" panose="020B0604020202020204" charset="0"/>
      <p:regular r:id="rId47"/>
      <p:bold r:id="rId48"/>
    </p:embeddedFont>
    <p:embeddedFont>
      <p:font typeface="Lora" panose="020B0604020202020204" charset="0"/>
      <p:regular r:id="rId49"/>
      <p:bold r:id="rId50"/>
      <p:italic r:id="rId51"/>
      <p:boldItalic r:id="rId52"/>
    </p:embeddedFont>
    <p:embeddedFont>
      <p:font typeface="Lora Medium" panose="020B0604020202020204" charset="0"/>
      <p:regular r:id="rId53"/>
      <p:bold r:id="rId54"/>
      <p:italic r:id="rId55"/>
      <p:boldItalic r:id="rId56"/>
    </p:embeddedFont>
    <p:embeddedFont>
      <p:font typeface="Lora SemiBold"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93A3E-A69A-4EB7-958F-0D5C9794ABC2}">
  <a:tblStyle styleId="{85A93A3E-A69A-4EB7-958F-0D5C9794AB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5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06fc6321e7_2_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g206fc6321e7_2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16d925477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2416d92547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416d92547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416d92547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30b168a9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30b168a9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16d925477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416d92547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30b168a9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230b168a9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416d925477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416d92547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16d92547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16d92547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16d925477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416d925477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373b194a1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4373b194a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ecb4690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ecb4690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30b168a9e_0_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g2230b168a9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16d92547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416d925477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230b168a9e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230b168a9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16d92547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416d92547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16d92547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416d92547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16d925477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2416d92547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30b168a9e_0_1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2230b168a9e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4373b194a1_1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24373b194a1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230b168a9e_0_1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2230b168a9e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230b168a9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g2230b168a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230b168a9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230b168a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f4379a0fb5_1_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g1f4379a0fb5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30b168a9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230b168a9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230b168a9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230b168a9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16d925477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2416d92547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16d92547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416d92547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230b168a9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230b168a9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230b168a9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230b168a9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4373b194a1_1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24373b194a1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416d925477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g2416d92547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10dcdbd00c_2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210dcdbd00c_2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30b168a9e_0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230b168a9e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4379a0fb5_1_1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g1f4379a0fb5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4e2662a22_6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244e2662a22_6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f42e26175a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1f42e26175a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230b168a9e_0_1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g2230b168a9e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16d92547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2416d9254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30b168a9e_0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2230b168a9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29df44fe9_1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2429df44fe9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rotWithShape="1">
          <a:blip r:embed="rId2">
            <a:alphaModFix/>
          </a:blip>
          <a:srcRect r="1841" b="7352"/>
          <a:stretch/>
        </p:blipFill>
        <p:spPr>
          <a:xfrm>
            <a:off x="0" y="0"/>
            <a:ext cx="9143998" cy="5143498"/>
          </a:xfrm>
          <a:prstGeom prst="rect">
            <a:avLst/>
          </a:prstGeom>
          <a:noFill/>
          <a:ln>
            <a:noFill/>
          </a:ln>
        </p:spPr>
      </p:pic>
      <p:sp>
        <p:nvSpPr>
          <p:cNvPr id="16" name="Google Shape;16;p2"/>
          <p:cNvSpPr/>
          <p:nvPr/>
        </p:nvSpPr>
        <p:spPr>
          <a:xfrm>
            <a:off x="382979" y="2360221"/>
            <a:ext cx="3054900" cy="872700"/>
          </a:xfrm>
          <a:prstGeom prst="rect">
            <a:avLst/>
          </a:prstGeom>
          <a:solidFill>
            <a:srgbClr val="144C4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7" name="Google Shape;17;p2"/>
          <p:cNvPicPr preferRelativeResize="0"/>
          <p:nvPr/>
        </p:nvPicPr>
        <p:blipFill rotWithShape="1">
          <a:blip r:embed="rId3">
            <a:alphaModFix/>
          </a:blip>
          <a:srcRect/>
          <a:stretch/>
        </p:blipFill>
        <p:spPr>
          <a:xfrm>
            <a:off x="512865" y="1232226"/>
            <a:ext cx="2925041" cy="184528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7822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3" name="Google Shape;53;p11"/>
          <p:cNvSpPr>
            <a:spLocks noGrp="1"/>
          </p:cNvSpPr>
          <p:nvPr>
            <p:ph type="pic" idx="2"/>
          </p:nvPr>
        </p:nvSpPr>
        <p:spPr>
          <a:xfrm>
            <a:off x="4475650" y="0"/>
            <a:ext cx="4668300" cy="5143500"/>
          </a:xfrm>
          <a:prstGeom prst="rect">
            <a:avLst/>
          </a:prstGeom>
          <a:noFill/>
          <a:ln>
            <a:noFill/>
          </a:ln>
        </p:spPr>
      </p:sp>
      <p:sp>
        <p:nvSpPr>
          <p:cNvPr id="54" name="Google Shape;54;p11"/>
          <p:cNvSpPr txBox="1">
            <a:spLocks noGrp="1"/>
          </p:cNvSpPr>
          <p:nvPr>
            <p:ph type="body" idx="1"/>
          </p:nvPr>
        </p:nvSpPr>
        <p:spPr>
          <a:xfrm>
            <a:off x="7822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115000"/>
              </a:lnSpc>
              <a:spcBef>
                <a:spcPts val="800"/>
              </a:spcBef>
              <a:spcAft>
                <a:spcPts val="0"/>
              </a:spcAft>
              <a:buClr>
                <a:schemeClr val="dk1"/>
              </a:buClr>
              <a:buSzPts val="1600"/>
              <a:buNone/>
              <a:defRPr sz="1600"/>
            </a:lvl1pPr>
            <a:lvl2pPr marL="914400" lvl="1" indent="-228600" algn="l" rtl="0">
              <a:lnSpc>
                <a:spcPct val="100000"/>
              </a:lnSpc>
              <a:spcBef>
                <a:spcPts val="400"/>
              </a:spcBef>
              <a:spcAft>
                <a:spcPts val="0"/>
              </a:spcAft>
              <a:buClr>
                <a:schemeClr val="dk1"/>
              </a:buClr>
              <a:buSzPts val="1100"/>
              <a:buNone/>
              <a:defRPr sz="1100"/>
            </a:lvl2pPr>
            <a:lvl3pPr marL="1371600" lvl="2" indent="-228600" algn="l" rtl="0">
              <a:lnSpc>
                <a:spcPct val="100000"/>
              </a:lnSpc>
              <a:spcBef>
                <a:spcPts val="400"/>
              </a:spcBef>
              <a:spcAft>
                <a:spcPts val="0"/>
              </a:spcAft>
              <a:buClr>
                <a:schemeClr val="dk1"/>
              </a:buClr>
              <a:buSzPts val="900"/>
              <a:buNone/>
              <a:defRPr sz="900"/>
            </a:lvl3pPr>
            <a:lvl4pPr marL="1828800" lvl="3" indent="-228600" algn="l" rtl="0">
              <a:lnSpc>
                <a:spcPct val="100000"/>
              </a:lnSpc>
              <a:spcBef>
                <a:spcPts val="400"/>
              </a:spcBef>
              <a:spcAft>
                <a:spcPts val="0"/>
              </a:spcAft>
              <a:buClr>
                <a:schemeClr val="dk1"/>
              </a:buClr>
              <a:buSzPts val="800"/>
              <a:buNone/>
              <a:defRPr sz="800"/>
            </a:lvl4pPr>
            <a:lvl5pPr marL="2286000" lvl="4" indent="-228600" algn="l" rtl="0">
              <a:lnSpc>
                <a:spcPct val="100000"/>
              </a:lnSpc>
              <a:spcBef>
                <a:spcPts val="400"/>
              </a:spcBef>
              <a:spcAft>
                <a:spcPts val="0"/>
              </a:spcAft>
              <a:buClr>
                <a:schemeClr val="dk1"/>
              </a:buClr>
              <a:buSzPts val="800"/>
              <a:buNone/>
              <a:defRPr sz="800"/>
            </a:lvl5pPr>
            <a:lvl6pPr marL="2743200" lvl="5" indent="-228600" algn="l" rtl="0">
              <a:lnSpc>
                <a:spcPct val="100000"/>
              </a:lnSpc>
              <a:spcBef>
                <a:spcPts val="400"/>
              </a:spcBef>
              <a:spcAft>
                <a:spcPts val="0"/>
              </a:spcAft>
              <a:buClr>
                <a:schemeClr val="dk1"/>
              </a:buClr>
              <a:buSzPts val="800"/>
              <a:buNone/>
              <a:defRPr sz="800"/>
            </a:lvl6pPr>
            <a:lvl7pPr marL="3200400" lvl="6" indent="-228600" algn="l" rtl="0">
              <a:lnSpc>
                <a:spcPct val="100000"/>
              </a:lnSpc>
              <a:spcBef>
                <a:spcPts val="400"/>
              </a:spcBef>
              <a:spcAft>
                <a:spcPts val="0"/>
              </a:spcAft>
              <a:buClr>
                <a:schemeClr val="dk1"/>
              </a:buClr>
              <a:buSzPts val="800"/>
              <a:buNone/>
              <a:defRPr sz="800"/>
            </a:lvl7pPr>
            <a:lvl8pPr marL="3657600" lvl="7" indent="-228600" algn="l" rtl="0">
              <a:lnSpc>
                <a:spcPct val="100000"/>
              </a:lnSpc>
              <a:spcBef>
                <a:spcPts val="400"/>
              </a:spcBef>
              <a:spcAft>
                <a:spcPts val="0"/>
              </a:spcAft>
              <a:buClr>
                <a:schemeClr val="dk1"/>
              </a:buClr>
              <a:buSzPts val="800"/>
              <a:buNone/>
              <a:defRPr sz="800"/>
            </a:lvl8pPr>
            <a:lvl9pPr marL="4114800" lvl="8" indent="-228600" algn="l" rtl="0">
              <a:lnSpc>
                <a:spcPct val="100000"/>
              </a:lnSpc>
              <a:spcBef>
                <a:spcPts val="400"/>
              </a:spcBef>
              <a:spcAft>
                <a:spcPts val="0"/>
              </a:spcAft>
              <a:buClr>
                <a:schemeClr val="dk1"/>
              </a:buClr>
              <a:buSzPts val="800"/>
              <a:buNone/>
              <a:defRPr sz="800"/>
            </a:lvl9pPr>
          </a:lstStyle>
          <a:p>
            <a:endParaRPr/>
          </a:p>
        </p:txBody>
      </p:sp>
      <p:sp>
        <p:nvSpPr>
          <p:cNvPr id="55" name="Google Shape;55;p11"/>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2"/>
          <p:cNvSpPr txBox="1">
            <a:spLocks noGrp="1"/>
          </p:cNvSpPr>
          <p:nvPr>
            <p:ph type="body" idx="1"/>
          </p:nvPr>
        </p:nvSpPr>
        <p:spPr>
          <a:xfrm rot="5400000">
            <a:off x="307746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100000"/>
              </a:lnSpc>
              <a:spcBef>
                <a:spcPts val="400"/>
              </a:spcBef>
              <a:spcAft>
                <a:spcPts val="0"/>
              </a:spcAft>
              <a:buClr>
                <a:schemeClr val="dk1"/>
              </a:buClr>
              <a:buSzPts val="1400"/>
              <a:buChar char="•"/>
              <a:defRPr/>
            </a:lvl6pPr>
            <a:lvl7pPr marL="3200400" lvl="6" indent="-317500" algn="l">
              <a:lnSpc>
                <a:spcPct val="100000"/>
              </a:lnSpc>
              <a:spcBef>
                <a:spcPts val="400"/>
              </a:spcBef>
              <a:spcAft>
                <a:spcPts val="0"/>
              </a:spcAft>
              <a:buClr>
                <a:schemeClr val="dk1"/>
              </a:buClr>
              <a:buSzPts val="1400"/>
              <a:buChar char="•"/>
              <a:defRPr/>
            </a:lvl7pPr>
            <a:lvl8pPr marL="3657600" lvl="7" indent="-317500" algn="l">
              <a:lnSpc>
                <a:spcPct val="100000"/>
              </a:lnSpc>
              <a:spcBef>
                <a:spcPts val="400"/>
              </a:spcBef>
              <a:spcAft>
                <a:spcPts val="0"/>
              </a:spcAft>
              <a:buClr>
                <a:schemeClr val="dk1"/>
              </a:buClr>
              <a:buSzPts val="1400"/>
              <a:buChar char="•"/>
              <a:defRPr/>
            </a:lvl8pPr>
            <a:lvl9pPr marL="4114800" lvl="8" indent="-317500" algn="l">
              <a:lnSpc>
                <a:spcPct val="100000"/>
              </a:lnSpc>
              <a:spcBef>
                <a:spcPts val="400"/>
              </a:spcBef>
              <a:spcAft>
                <a:spcPts val="0"/>
              </a:spcAft>
              <a:buClr>
                <a:schemeClr val="dk1"/>
              </a:buClr>
              <a:buSzPts val="1400"/>
              <a:buChar char="•"/>
              <a:defRPr/>
            </a:lvl9pPr>
          </a:lstStyle>
          <a:p>
            <a:endParaRPr/>
          </a:p>
        </p:txBody>
      </p:sp>
      <p:sp>
        <p:nvSpPr>
          <p:cNvPr id="59" name="Google Shape;59;p12"/>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100000"/>
              </a:lnSpc>
              <a:spcBef>
                <a:spcPts val="400"/>
              </a:spcBef>
              <a:spcAft>
                <a:spcPts val="0"/>
              </a:spcAft>
              <a:buClr>
                <a:schemeClr val="dk1"/>
              </a:buClr>
              <a:buSzPts val="1400"/>
              <a:buChar char="•"/>
              <a:defRPr/>
            </a:lvl6pPr>
            <a:lvl7pPr marL="3200400" lvl="6" indent="-317500" algn="l">
              <a:lnSpc>
                <a:spcPct val="100000"/>
              </a:lnSpc>
              <a:spcBef>
                <a:spcPts val="400"/>
              </a:spcBef>
              <a:spcAft>
                <a:spcPts val="0"/>
              </a:spcAft>
              <a:buClr>
                <a:schemeClr val="dk1"/>
              </a:buClr>
              <a:buSzPts val="1400"/>
              <a:buChar char="•"/>
              <a:defRPr/>
            </a:lvl7pPr>
            <a:lvl8pPr marL="3657600" lvl="7" indent="-317500" algn="l">
              <a:lnSpc>
                <a:spcPct val="100000"/>
              </a:lnSpc>
              <a:spcBef>
                <a:spcPts val="400"/>
              </a:spcBef>
              <a:spcAft>
                <a:spcPts val="0"/>
              </a:spcAft>
              <a:buClr>
                <a:schemeClr val="dk1"/>
              </a:buClr>
              <a:buSzPts val="1400"/>
              <a:buChar char="•"/>
              <a:defRPr/>
            </a:lvl8pPr>
            <a:lvl9pPr marL="4114800" lvl="8" indent="-317500" algn="l">
              <a:lnSpc>
                <a:spcPct val="100000"/>
              </a:lnSpc>
              <a:spcBef>
                <a:spcPts val="400"/>
              </a:spcBef>
              <a:spcAft>
                <a:spcPts val="0"/>
              </a:spcAft>
              <a:buClr>
                <a:schemeClr val="dk1"/>
              </a:buClr>
              <a:buSzPts val="1400"/>
              <a:buChar char="•"/>
              <a:defRPr/>
            </a:lvl9pPr>
          </a:lstStyle>
          <a:p>
            <a:endParaRPr/>
          </a:p>
        </p:txBody>
      </p:sp>
      <p:sp>
        <p:nvSpPr>
          <p:cNvPr id="63" name="Google Shape;63;p13"/>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1EA"/>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None/>
              <a:defRPr sz="4500" i="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 name="Google Shape;20;p3"/>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800"/>
              </a:spcBef>
              <a:spcAft>
                <a:spcPts val="0"/>
              </a:spcAft>
              <a:buClr>
                <a:schemeClr val="dk1"/>
              </a:buClr>
              <a:buSzPts val="1800"/>
              <a:buFont typeface="Lora Medium"/>
              <a:buNone/>
              <a:defRPr sz="1800">
                <a:latin typeface="Lora Medium"/>
                <a:ea typeface="Lora Medium"/>
                <a:cs typeface="Lora Medium"/>
                <a:sym typeface="Lora Medium"/>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 name="Google Shape;21;p3"/>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sz="900" b="0" i="0" u="none" strike="noStrike" cap="none">
                <a:solidFill>
                  <a:schemeClr val="lt1"/>
                </a:solidFill>
                <a:latin typeface="Arial"/>
                <a:ea typeface="Arial"/>
                <a:cs typeface="Arial"/>
                <a:sym typeface="Arial"/>
              </a:defRPr>
            </a:lvl1pPr>
            <a:lvl2pPr marL="0" lvl="1" indent="0" algn="ctr">
              <a:spcBef>
                <a:spcPts val="0"/>
              </a:spcBef>
              <a:buNone/>
              <a:defRPr sz="900" b="0" i="0" u="none" strike="noStrike" cap="none">
                <a:solidFill>
                  <a:schemeClr val="lt1"/>
                </a:solidFill>
                <a:latin typeface="Arial"/>
                <a:ea typeface="Arial"/>
                <a:cs typeface="Arial"/>
                <a:sym typeface="Arial"/>
              </a:defRPr>
            </a:lvl2pPr>
            <a:lvl3pPr marL="0" lvl="2" indent="0" algn="ctr">
              <a:spcBef>
                <a:spcPts val="0"/>
              </a:spcBef>
              <a:buNone/>
              <a:defRPr sz="900" b="0" i="0" u="none" strike="noStrike" cap="none">
                <a:solidFill>
                  <a:schemeClr val="lt1"/>
                </a:solidFill>
                <a:latin typeface="Arial"/>
                <a:ea typeface="Arial"/>
                <a:cs typeface="Arial"/>
                <a:sym typeface="Arial"/>
              </a:defRPr>
            </a:lvl3pPr>
            <a:lvl4pPr marL="0" lvl="3" indent="0" algn="ctr">
              <a:spcBef>
                <a:spcPts val="0"/>
              </a:spcBef>
              <a:buNone/>
              <a:defRPr sz="900" b="0" i="0" u="none" strike="noStrike" cap="none">
                <a:solidFill>
                  <a:schemeClr val="lt1"/>
                </a:solidFill>
                <a:latin typeface="Arial"/>
                <a:ea typeface="Arial"/>
                <a:cs typeface="Arial"/>
                <a:sym typeface="Arial"/>
              </a:defRPr>
            </a:lvl4pPr>
            <a:lvl5pPr marL="0" lvl="4" indent="0" algn="ctr">
              <a:spcBef>
                <a:spcPts val="0"/>
              </a:spcBef>
              <a:buNone/>
              <a:defRPr sz="900" b="0" i="0" u="none" strike="noStrike" cap="none">
                <a:solidFill>
                  <a:schemeClr val="lt1"/>
                </a:solidFill>
                <a:latin typeface="Arial"/>
                <a:ea typeface="Arial"/>
                <a:cs typeface="Arial"/>
                <a:sym typeface="Arial"/>
              </a:defRPr>
            </a:lvl5pPr>
            <a:lvl6pPr marL="0" lvl="5" indent="0" algn="ctr">
              <a:spcBef>
                <a:spcPts val="0"/>
              </a:spcBef>
              <a:buNone/>
              <a:defRPr sz="900" b="0" i="0" u="none" strike="noStrike" cap="none">
                <a:solidFill>
                  <a:schemeClr val="lt1"/>
                </a:solidFill>
                <a:latin typeface="Arial"/>
                <a:ea typeface="Arial"/>
                <a:cs typeface="Arial"/>
                <a:sym typeface="Arial"/>
              </a:defRPr>
            </a:lvl6pPr>
            <a:lvl7pPr marL="0" lvl="6" indent="0" algn="ctr">
              <a:spcBef>
                <a:spcPts val="0"/>
              </a:spcBef>
              <a:buNone/>
              <a:defRPr sz="900" b="0" i="0" u="none" strike="noStrike" cap="none">
                <a:solidFill>
                  <a:schemeClr val="lt1"/>
                </a:solidFill>
                <a:latin typeface="Arial"/>
                <a:ea typeface="Arial"/>
                <a:cs typeface="Arial"/>
                <a:sym typeface="Arial"/>
              </a:defRPr>
            </a:lvl7pPr>
            <a:lvl8pPr marL="0" lvl="7" indent="0" algn="ctr">
              <a:spcBef>
                <a:spcPts val="0"/>
              </a:spcBef>
              <a:buNone/>
              <a:defRPr sz="900" b="0" i="0" u="none" strike="noStrike" cap="none">
                <a:solidFill>
                  <a:schemeClr val="lt1"/>
                </a:solidFill>
                <a:latin typeface="Arial"/>
                <a:ea typeface="Arial"/>
                <a:cs typeface="Arial"/>
                <a:sym typeface="Arial"/>
              </a:defRPr>
            </a:lvl8pPr>
            <a:lvl9pPr marL="0" lvl="8" indent="0" algn="ctr">
              <a:spcBef>
                <a:spcPts val="0"/>
              </a:spcBef>
              <a:buNone/>
              <a:defRPr sz="9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4"/>
          <p:cNvSpPr txBox="1">
            <a:spLocks noGrp="1"/>
          </p:cNvSpPr>
          <p:nvPr>
            <p:ph type="body" idx="1"/>
          </p:nvPr>
        </p:nvSpPr>
        <p:spPr>
          <a:xfrm>
            <a:off x="76581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100000"/>
              </a:lnSpc>
              <a:spcBef>
                <a:spcPts val="400"/>
              </a:spcBef>
              <a:spcAft>
                <a:spcPts val="0"/>
              </a:spcAft>
              <a:buClr>
                <a:schemeClr val="dk1"/>
              </a:buClr>
              <a:buSzPts val="1400"/>
              <a:buChar char="•"/>
              <a:defRPr/>
            </a:lvl6pPr>
            <a:lvl7pPr marL="3200400" lvl="6" indent="-317500" algn="l">
              <a:lnSpc>
                <a:spcPct val="100000"/>
              </a:lnSpc>
              <a:spcBef>
                <a:spcPts val="400"/>
              </a:spcBef>
              <a:spcAft>
                <a:spcPts val="0"/>
              </a:spcAft>
              <a:buClr>
                <a:schemeClr val="dk1"/>
              </a:buClr>
              <a:buSzPts val="1400"/>
              <a:buChar char="•"/>
              <a:defRPr/>
            </a:lvl7pPr>
            <a:lvl8pPr marL="3657600" lvl="7" indent="-317500" algn="l">
              <a:lnSpc>
                <a:spcPct val="100000"/>
              </a:lnSpc>
              <a:spcBef>
                <a:spcPts val="400"/>
              </a:spcBef>
              <a:spcAft>
                <a:spcPts val="0"/>
              </a:spcAft>
              <a:buClr>
                <a:schemeClr val="dk1"/>
              </a:buClr>
              <a:buSzPts val="1400"/>
              <a:buChar char="•"/>
              <a:defRPr/>
            </a:lvl8pPr>
            <a:lvl9pPr marL="4114800" lvl="8" indent="-317500" algn="l">
              <a:lnSpc>
                <a:spcPct val="100000"/>
              </a:lnSpc>
              <a:spcBef>
                <a:spcPts val="400"/>
              </a:spcBef>
              <a:spcAft>
                <a:spcPts val="0"/>
              </a:spcAft>
              <a:buClr>
                <a:schemeClr val="dk1"/>
              </a:buClr>
              <a:buSzPts val="1400"/>
              <a:buChar char="•"/>
              <a:defRPr/>
            </a:lvl9pPr>
          </a:lstStyle>
          <a:p>
            <a:endParaRPr/>
          </a:p>
        </p:txBody>
      </p:sp>
      <p:sp>
        <p:nvSpPr>
          <p:cNvPr id="25" name="Google Shape;25;p4"/>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 name="Google Shape;28;p5"/>
          <p:cNvSpPr txBox="1">
            <a:spLocks noGrp="1"/>
          </p:cNvSpPr>
          <p:nvPr>
            <p:ph type="body" idx="1"/>
          </p:nvPr>
        </p:nvSpPr>
        <p:spPr>
          <a:xfrm>
            <a:off x="770281"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100000"/>
              </a:lnSpc>
              <a:spcBef>
                <a:spcPts val="400"/>
              </a:spcBef>
              <a:spcAft>
                <a:spcPts val="0"/>
              </a:spcAft>
              <a:buClr>
                <a:schemeClr val="dk1"/>
              </a:buClr>
              <a:buSzPts val="1400"/>
              <a:buChar char="•"/>
              <a:defRPr/>
            </a:lvl6pPr>
            <a:lvl7pPr marL="3200400" lvl="6" indent="-317500" algn="l">
              <a:lnSpc>
                <a:spcPct val="100000"/>
              </a:lnSpc>
              <a:spcBef>
                <a:spcPts val="400"/>
              </a:spcBef>
              <a:spcAft>
                <a:spcPts val="0"/>
              </a:spcAft>
              <a:buClr>
                <a:schemeClr val="dk1"/>
              </a:buClr>
              <a:buSzPts val="1400"/>
              <a:buChar char="•"/>
              <a:defRPr/>
            </a:lvl7pPr>
            <a:lvl8pPr marL="3657600" lvl="7" indent="-317500" algn="l">
              <a:lnSpc>
                <a:spcPct val="100000"/>
              </a:lnSpc>
              <a:spcBef>
                <a:spcPts val="400"/>
              </a:spcBef>
              <a:spcAft>
                <a:spcPts val="0"/>
              </a:spcAft>
              <a:buClr>
                <a:schemeClr val="dk1"/>
              </a:buClr>
              <a:buSzPts val="1400"/>
              <a:buChar char="•"/>
              <a:defRPr/>
            </a:lvl8pPr>
            <a:lvl9pPr marL="4114800" lvl="8" indent="-317500" algn="l">
              <a:lnSpc>
                <a:spcPct val="100000"/>
              </a:lnSpc>
              <a:spcBef>
                <a:spcPts val="400"/>
              </a:spcBef>
              <a:spcAft>
                <a:spcPts val="0"/>
              </a:spcAft>
              <a:buClr>
                <a:schemeClr val="dk1"/>
              </a:buClr>
              <a:buSzPts val="1400"/>
              <a:buChar char="•"/>
              <a:defRPr/>
            </a:lvl9pPr>
          </a:lstStyle>
          <a:p>
            <a:endParaRPr/>
          </a:p>
        </p:txBody>
      </p:sp>
      <p:sp>
        <p:nvSpPr>
          <p:cNvPr id="29" name="Google Shape;29;p5"/>
          <p:cNvSpPr txBox="1">
            <a:spLocks noGrp="1"/>
          </p:cNvSpPr>
          <p:nvPr>
            <p:ph type="body" idx="2"/>
          </p:nvPr>
        </p:nvSpPr>
        <p:spPr>
          <a:xfrm>
            <a:off x="4770781"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100000"/>
              </a:lnSpc>
              <a:spcBef>
                <a:spcPts val="400"/>
              </a:spcBef>
              <a:spcAft>
                <a:spcPts val="0"/>
              </a:spcAft>
              <a:buClr>
                <a:schemeClr val="dk1"/>
              </a:buClr>
              <a:buSzPts val="1400"/>
              <a:buChar char="•"/>
              <a:defRPr/>
            </a:lvl6pPr>
            <a:lvl7pPr marL="3200400" lvl="6" indent="-317500" algn="l">
              <a:lnSpc>
                <a:spcPct val="100000"/>
              </a:lnSpc>
              <a:spcBef>
                <a:spcPts val="400"/>
              </a:spcBef>
              <a:spcAft>
                <a:spcPts val="0"/>
              </a:spcAft>
              <a:buClr>
                <a:schemeClr val="dk1"/>
              </a:buClr>
              <a:buSzPts val="1400"/>
              <a:buChar char="•"/>
              <a:defRPr/>
            </a:lvl7pPr>
            <a:lvl8pPr marL="3657600" lvl="7" indent="-317500" algn="l">
              <a:lnSpc>
                <a:spcPct val="100000"/>
              </a:lnSpc>
              <a:spcBef>
                <a:spcPts val="400"/>
              </a:spcBef>
              <a:spcAft>
                <a:spcPts val="0"/>
              </a:spcAft>
              <a:buClr>
                <a:schemeClr val="dk1"/>
              </a:buClr>
              <a:buSzPts val="1400"/>
              <a:buChar char="•"/>
              <a:defRPr/>
            </a:lvl8pPr>
            <a:lvl9pPr marL="4114800" lvl="8" indent="-317500" algn="l">
              <a:lnSpc>
                <a:spcPct val="100000"/>
              </a:lnSpc>
              <a:spcBef>
                <a:spcPts val="400"/>
              </a:spcBef>
              <a:spcAft>
                <a:spcPts val="0"/>
              </a:spcAft>
              <a:buClr>
                <a:schemeClr val="dk1"/>
              </a:buClr>
              <a:buSzPts val="1400"/>
              <a:buChar char="•"/>
              <a:defRPr/>
            </a:lvl9pPr>
          </a:lstStyle>
          <a:p>
            <a:endParaRPr/>
          </a:p>
        </p:txBody>
      </p:sp>
      <p:sp>
        <p:nvSpPr>
          <p:cNvPr id="30" name="Google Shape;30;p5"/>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 name="Google Shape;33;p6"/>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 name="Google Shape;36;p7"/>
          <p:cNvSpPr txBox="1">
            <a:spLocks noGrp="1"/>
          </p:cNvSpPr>
          <p:nvPr>
            <p:ph type="body" idx="1"/>
          </p:nvPr>
        </p:nvSpPr>
        <p:spPr>
          <a:xfrm>
            <a:off x="7762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10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7" name="Google Shape;37;p7"/>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8"/>
        <p:cNvGrpSpPr/>
        <p:nvPr/>
      </p:nvGrpSpPr>
      <p:grpSpPr>
        <a:xfrm>
          <a:off x="0" y="0"/>
          <a:ext cx="0" cy="0"/>
          <a:chOff x="0" y="0"/>
          <a:chExt cx="0" cy="0"/>
        </a:xfrm>
      </p:grpSpPr>
      <p:sp>
        <p:nvSpPr>
          <p:cNvPr id="39" name="Google Shape;39;p8"/>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7822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2" name="Google Shape;42;p9"/>
          <p:cNvSpPr txBox="1">
            <a:spLocks noGrp="1"/>
          </p:cNvSpPr>
          <p:nvPr>
            <p:ph type="body" idx="1"/>
          </p:nvPr>
        </p:nvSpPr>
        <p:spPr>
          <a:xfrm>
            <a:off x="39635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8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400"/>
              </a:spcBef>
              <a:spcAft>
                <a:spcPts val="0"/>
              </a:spcAft>
              <a:buClr>
                <a:schemeClr val="dk1"/>
              </a:buClr>
              <a:buSzPts val="1500"/>
              <a:buChar char="•"/>
              <a:defRPr sz="1500"/>
            </a:lvl4pPr>
            <a:lvl5pPr marL="2286000" lvl="4" indent="-323850" algn="l">
              <a:lnSpc>
                <a:spcPct val="100000"/>
              </a:lnSpc>
              <a:spcBef>
                <a:spcPts val="400"/>
              </a:spcBef>
              <a:spcAft>
                <a:spcPts val="0"/>
              </a:spcAft>
              <a:buClr>
                <a:schemeClr val="dk1"/>
              </a:buClr>
              <a:buSzPts val="1500"/>
              <a:buChar char="•"/>
              <a:defRPr sz="1500"/>
            </a:lvl5pPr>
            <a:lvl6pPr marL="2743200" lvl="5" indent="-323850" algn="l">
              <a:lnSpc>
                <a:spcPct val="100000"/>
              </a:lnSpc>
              <a:spcBef>
                <a:spcPts val="400"/>
              </a:spcBef>
              <a:spcAft>
                <a:spcPts val="0"/>
              </a:spcAft>
              <a:buClr>
                <a:schemeClr val="dk1"/>
              </a:buClr>
              <a:buSzPts val="1500"/>
              <a:buChar char="•"/>
              <a:defRPr sz="1500"/>
            </a:lvl6pPr>
            <a:lvl7pPr marL="3200400" lvl="6" indent="-323850" algn="l">
              <a:lnSpc>
                <a:spcPct val="100000"/>
              </a:lnSpc>
              <a:spcBef>
                <a:spcPts val="400"/>
              </a:spcBef>
              <a:spcAft>
                <a:spcPts val="0"/>
              </a:spcAft>
              <a:buClr>
                <a:schemeClr val="dk1"/>
              </a:buClr>
              <a:buSzPts val="1500"/>
              <a:buChar char="•"/>
              <a:defRPr sz="1500"/>
            </a:lvl7pPr>
            <a:lvl8pPr marL="3657600" lvl="7" indent="-323850" algn="l">
              <a:lnSpc>
                <a:spcPct val="100000"/>
              </a:lnSpc>
              <a:spcBef>
                <a:spcPts val="400"/>
              </a:spcBef>
              <a:spcAft>
                <a:spcPts val="0"/>
              </a:spcAft>
              <a:buClr>
                <a:schemeClr val="dk1"/>
              </a:buClr>
              <a:buSzPts val="1500"/>
              <a:buChar char="•"/>
              <a:defRPr sz="1500"/>
            </a:lvl8pPr>
            <a:lvl9pPr marL="4114800" lvl="8" indent="-323850" algn="l">
              <a:lnSpc>
                <a:spcPct val="100000"/>
              </a:lnSpc>
              <a:spcBef>
                <a:spcPts val="400"/>
              </a:spcBef>
              <a:spcAft>
                <a:spcPts val="0"/>
              </a:spcAft>
              <a:buClr>
                <a:schemeClr val="dk1"/>
              </a:buClr>
              <a:buSzPts val="1500"/>
              <a:buChar char="•"/>
              <a:defRPr sz="1500"/>
            </a:lvl9pPr>
          </a:lstStyle>
          <a:p>
            <a:endParaRPr/>
          </a:p>
        </p:txBody>
      </p:sp>
      <p:sp>
        <p:nvSpPr>
          <p:cNvPr id="43" name="Google Shape;43;p9"/>
          <p:cNvSpPr txBox="1">
            <a:spLocks noGrp="1"/>
          </p:cNvSpPr>
          <p:nvPr>
            <p:ph type="body" idx="2"/>
          </p:nvPr>
        </p:nvSpPr>
        <p:spPr>
          <a:xfrm>
            <a:off x="7822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100000"/>
              </a:lnSpc>
              <a:spcBef>
                <a:spcPts val="400"/>
              </a:spcBef>
              <a:spcAft>
                <a:spcPts val="0"/>
              </a:spcAft>
              <a:buClr>
                <a:schemeClr val="dk1"/>
              </a:buClr>
              <a:buSzPts val="1100"/>
              <a:buNone/>
              <a:defRPr sz="1100"/>
            </a:lvl2pPr>
            <a:lvl3pPr marL="1371600" lvl="2" indent="-228600" algn="l">
              <a:lnSpc>
                <a:spcPct val="100000"/>
              </a:lnSpc>
              <a:spcBef>
                <a:spcPts val="4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100000"/>
              </a:lnSpc>
              <a:spcBef>
                <a:spcPts val="400"/>
              </a:spcBef>
              <a:spcAft>
                <a:spcPts val="0"/>
              </a:spcAft>
              <a:buClr>
                <a:schemeClr val="dk1"/>
              </a:buClr>
              <a:buSzPts val="800"/>
              <a:buNone/>
              <a:defRPr sz="800"/>
            </a:lvl6pPr>
            <a:lvl7pPr marL="3200400" lvl="6" indent="-228600" algn="l">
              <a:lnSpc>
                <a:spcPct val="100000"/>
              </a:lnSpc>
              <a:spcBef>
                <a:spcPts val="400"/>
              </a:spcBef>
              <a:spcAft>
                <a:spcPts val="0"/>
              </a:spcAft>
              <a:buClr>
                <a:schemeClr val="dk1"/>
              </a:buClr>
              <a:buSzPts val="800"/>
              <a:buNone/>
              <a:defRPr sz="800"/>
            </a:lvl7pPr>
            <a:lvl8pPr marL="3657600" lvl="7" indent="-228600" algn="l">
              <a:lnSpc>
                <a:spcPct val="100000"/>
              </a:lnSpc>
              <a:spcBef>
                <a:spcPts val="400"/>
              </a:spcBef>
              <a:spcAft>
                <a:spcPts val="0"/>
              </a:spcAft>
              <a:buClr>
                <a:schemeClr val="dk1"/>
              </a:buClr>
              <a:buSzPts val="800"/>
              <a:buNone/>
              <a:defRPr sz="800"/>
            </a:lvl8pPr>
            <a:lvl9pPr marL="4114800" lvl="8" indent="-228600" algn="l">
              <a:lnSpc>
                <a:spcPct val="100000"/>
              </a:lnSpc>
              <a:spcBef>
                <a:spcPts val="400"/>
              </a:spcBef>
              <a:spcAft>
                <a:spcPts val="0"/>
              </a:spcAft>
              <a:buClr>
                <a:schemeClr val="dk1"/>
              </a:buClr>
              <a:buSzPts val="800"/>
              <a:buNone/>
              <a:defRPr sz="800"/>
            </a:lvl9pPr>
          </a:lstStyle>
          <a:p>
            <a:endParaRPr/>
          </a:p>
        </p:txBody>
      </p:sp>
      <p:sp>
        <p:nvSpPr>
          <p:cNvPr id="44" name="Google Shape;44;p9"/>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pic>
        <p:nvPicPr>
          <p:cNvPr id="46" name="Google Shape;46;p10"/>
          <p:cNvPicPr preferRelativeResize="0"/>
          <p:nvPr/>
        </p:nvPicPr>
        <p:blipFill>
          <a:blip r:embed="rId2">
            <a:alphaModFix/>
          </a:blip>
          <a:stretch>
            <a:fillRect/>
          </a:stretch>
        </p:blipFill>
        <p:spPr>
          <a:xfrm>
            <a:off x="4668500" y="806575"/>
            <a:ext cx="4163776" cy="3354800"/>
          </a:xfrm>
          <a:prstGeom prst="rect">
            <a:avLst/>
          </a:prstGeom>
          <a:noFill/>
          <a:ln>
            <a:noFill/>
          </a:ln>
          <a:effectLst>
            <a:outerShdw blurRad="57150" dist="47625" algn="bl" rotWithShape="0">
              <a:srgbClr val="000000">
                <a:alpha val="50000"/>
              </a:srgbClr>
            </a:outerShdw>
          </a:effectLst>
        </p:spPr>
      </p:pic>
      <p:sp>
        <p:nvSpPr>
          <p:cNvPr id="47" name="Google Shape;47;p10"/>
          <p:cNvSpPr txBox="1">
            <a:spLocks noGrp="1"/>
          </p:cNvSpPr>
          <p:nvPr>
            <p:ph type="title"/>
          </p:nvPr>
        </p:nvSpPr>
        <p:spPr>
          <a:xfrm>
            <a:off x="7822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 name="Google Shape;48;p10"/>
          <p:cNvSpPr>
            <a:spLocks noGrp="1"/>
          </p:cNvSpPr>
          <p:nvPr>
            <p:ph type="pic" idx="2"/>
          </p:nvPr>
        </p:nvSpPr>
        <p:spPr>
          <a:xfrm>
            <a:off x="4830375" y="967925"/>
            <a:ext cx="3840000" cy="2326500"/>
          </a:xfrm>
          <a:prstGeom prst="rect">
            <a:avLst/>
          </a:prstGeom>
          <a:noFill/>
          <a:ln>
            <a:noFill/>
          </a:ln>
        </p:spPr>
      </p:sp>
      <p:sp>
        <p:nvSpPr>
          <p:cNvPr id="49" name="Google Shape;49;p10"/>
          <p:cNvSpPr txBox="1">
            <a:spLocks noGrp="1"/>
          </p:cNvSpPr>
          <p:nvPr>
            <p:ph type="body" idx="1"/>
          </p:nvPr>
        </p:nvSpPr>
        <p:spPr>
          <a:xfrm>
            <a:off x="7822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1200"/>
              <a:buNone/>
              <a:defRPr sz="1200"/>
            </a:lvl1pPr>
            <a:lvl2pPr marL="914400" lvl="1" indent="-228600" algn="l">
              <a:lnSpc>
                <a:spcPct val="100000"/>
              </a:lnSpc>
              <a:spcBef>
                <a:spcPts val="400"/>
              </a:spcBef>
              <a:spcAft>
                <a:spcPts val="0"/>
              </a:spcAft>
              <a:buClr>
                <a:schemeClr val="dk1"/>
              </a:buClr>
              <a:buSzPts val="1100"/>
              <a:buNone/>
              <a:defRPr sz="1100"/>
            </a:lvl2pPr>
            <a:lvl3pPr marL="1371600" lvl="2" indent="-228600" algn="l">
              <a:lnSpc>
                <a:spcPct val="100000"/>
              </a:lnSpc>
              <a:spcBef>
                <a:spcPts val="400"/>
              </a:spcBef>
              <a:spcAft>
                <a:spcPts val="0"/>
              </a:spcAft>
              <a:buClr>
                <a:schemeClr val="dk1"/>
              </a:buClr>
              <a:buSzPts val="900"/>
              <a:buNone/>
              <a:defRPr sz="900"/>
            </a:lvl3pPr>
            <a:lvl4pPr marL="1828800" lvl="3" indent="-228600" algn="l">
              <a:lnSpc>
                <a:spcPct val="100000"/>
              </a:lnSpc>
              <a:spcBef>
                <a:spcPts val="400"/>
              </a:spcBef>
              <a:spcAft>
                <a:spcPts val="0"/>
              </a:spcAft>
              <a:buClr>
                <a:schemeClr val="dk1"/>
              </a:buClr>
              <a:buSzPts val="800"/>
              <a:buNone/>
              <a:defRPr sz="800"/>
            </a:lvl4pPr>
            <a:lvl5pPr marL="2286000" lvl="4" indent="-228600" algn="l">
              <a:lnSpc>
                <a:spcPct val="100000"/>
              </a:lnSpc>
              <a:spcBef>
                <a:spcPts val="400"/>
              </a:spcBef>
              <a:spcAft>
                <a:spcPts val="0"/>
              </a:spcAft>
              <a:buClr>
                <a:schemeClr val="dk1"/>
              </a:buClr>
              <a:buSzPts val="800"/>
              <a:buNone/>
              <a:defRPr sz="800"/>
            </a:lvl5pPr>
            <a:lvl6pPr marL="2743200" lvl="5" indent="-228600" algn="l">
              <a:lnSpc>
                <a:spcPct val="100000"/>
              </a:lnSpc>
              <a:spcBef>
                <a:spcPts val="400"/>
              </a:spcBef>
              <a:spcAft>
                <a:spcPts val="0"/>
              </a:spcAft>
              <a:buClr>
                <a:schemeClr val="dk1"/>
              </a:buClr>
              <a:buSzPts val="800"/>
              <a:buNone/>
              <a:defRPr sz="800"/>
            </a:lvl6pPr>
            <a:lvl7pPr marL="3200400" lvl="6" indent="-228600" algn="l">
              <a:lnSpc>
                <a:spcPct val="100000"/>
              </a:lnSpc>
              <a:spcBef>
                <a:spcPts val="400"/>
              </a:spcBef>
              <a:spcAft>
                <a:spcPts val="0"/>
              </a:spcAft>
              <a:buClr>
                <a:schemeClr val="dk1"/>
              </a:buClr>
              <a:buSzPts val="800"/>
              <a:buNone/>
              <a:defRPr sz="800"/>
            </a:lvl7pPr>
            <a:lvl8pPr marL="3657600" lvl="7" indent="-228600" algn="l">
              <a:lnSpc>
                <a:spcPct val="100000"/>
              </a:lnSpc>
              <a:spcBef>
                <a:spcPts val="400"/>
              </a:spcBef>
              <a:spcAft>
                <a:spcPts val="0"/>
              </a:spcAft>
              <a:buClr>
                <a:schemeClr val="dk1"/>
              </a:buClr>
              <a:buSzPts val="800"/>
              <a:buNone/>
              <a:defRPr sz="800"/>
            </a:lvl8pPr>
            <a:lvl9pPr marL="4114800" lvl="8" indent="-228600" algn="l">
              <a:lnSpc>
                <a:spcPct val="100000"/>
              </a:lnSpc>
              <a:spcBef>
                <a:spcPts val="400"/>
              </a:spcBef>
              <a:spcAft>
                <a:spcPts val="0"/>
              </a:spcAft>
              <a:buClr>
                <a:schemeClr val="dk1"/>
              </a:buClr>
              <a:buSzPts val="800"/>
              <a:buNone/>
              <a:defRPr sz="800"/>
            </a:lvl9pPr>
          </a:lstStyle>
          <a:p>
            <a:endParaRPr/>
          </a:p>
        </p:txBody>
      </p:sp>
      <p:sp>
        <p:nvSpPr>
          <p:cNvPr id="50" name="Google Shape;50;p10"/>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1EA"/>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525900" cy="5143500"/>
          </a:xfrm>
          <a:prstGeom prst="rect">
            <a:avLst/>
          </a:prstGeom>
          <a:solidFill>
            <a:srgbClr val="144C48"/>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 name="Google Shape;7;p1"/>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Lora"/>
              <a:buNone/>
              <a:defRPr sz="3300" b="1" i="0" u="none" strike="noStrike" cap="none">
                <a:solidFill>
                  <a:schemeClr val="dk1"/>
                </a:solidFill>
                <a:latin typeface="Lora"/>
                <a:ea typeface="Lora"/>
                <a:cs typeface="Lora"/>
                <a:sym typeface="Lor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 name="Google Shape;8;p1"/>
          <p:cNvSpPr txBox="1">
            <a:spLocks noGrp="1"/>
          </p:cNvSpPr>
          <p:nvPr>
            <p:ph type="body" idx="1"/>
          </p:nvPr>
        </p:nvSpPr>
        <p:spPr>
          <a:xfrm>
            <a:off x="76581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00000"/>
              </a:lnSpc>
              <a:spcBef>
                <a:spcPts val="800"/>
              </a:spcBef>
              <a:spcAft>
                <a:spcPts val="0"/>
              </a:spcAft>
              <a:buClr>
                <a:schemeClr val="dk1"/>
              </a:buClr>
              <a:buSzPts val="2100"/>
              <a:buFont typeface="Inter"/>
              <a:buChar char="•"/>
              <a:defRPr sz="2100" i="0" u="none" strike="noStrike" cap="none">
                <a:solidFill>
                  <a:schemeClr val="dk1"/>
                </a:solidFill>
                <a:latin typeface="Inter"/>
                <a:ea typeface="Inter"/>
                <a:cs typeface="Inter"/>
                <a:sym typeface="Inter"/>
              </a:defRPr>
            </a:lvl1pPr>
            <a:lvl2pPr marL="914400" marR="0" lvl="1" indent="-342900" algn="l" rtl="0">
              <a:lnSpc>
                <a:spcPct val="100000"/>
              </a:lnSpc>
              <a:spcBef>
                <a:spcPts val="400"/>
              </a:spcBef>
              <a:spcAft>
                <a:spcPts val="0"/>
              </a:spcAft>
              <a:buClr>
                <a:schemeClr val="dk1"/>
              </a:buClr>
              <a:buSzPts val="1800"/>
              <a:buFont typeface="Inter"/>
              <a:buChar char="•"/>
              <a:defRPr sz="1800" i="0" u="none" strike="noStrike" cap="none">
                <a:solidFill>
                  <a:schemeClr val="dk1"/>
                </a:solidFill>
                <a:latin typeface="Inter"/>
                <a:ea typeface="Inter"/>
                <a:cs typeface="Inter"/>
                <a:sym typeface="Inter"/>
              </a:defRPr>
            </a:lvl2pPr>
            <a:lvl3pPr marL="1371600" marR="0" lvl="2" indent="-323850" algn="l" rtl="0">
              <a:lnSpc>
                <a:spcPct val="100000"/>
              </a:lnSpc>
              <a:spcBef>
                <a:spcPts val="400"/>
              </a:spcBef>
              <a:spcAft>
                <a:spcPts val="0"/>
              </a:spcAft>
              <a:buClr>
                <a:schemeClr val="dk1"/>
              </a:buClr>
              <a:buSzPts val="1500"/>
              <a:buFont typeface="Inter"/>
              <a:buChar char="•"/>
              <a:defRPr sz="1500" i="0" u="none" strike="noStrike" cap="none">
                <a:solidFill>
                  <a:schemeClr val="dk1"/>
                </a:solidFill>
                <a:latin typeface="Inter"/>
                <a:ea typeface="Inter"/>
                <a:cs typeface="Inter"/>
                <a:sym typeface="Inter"/>
              </a:defRPr>
            </a:lvl3pPr>
            <a:lvl4pPr marL="1828800" marR="0" lvl="3"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4pPr>
            <a:lvl5pPr marL="2286000" marR="0" lvl="4"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5pPr>
            <a:lvl6pPr marL="2743200" marR="0" lvl="5"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6pPr>
            <a:lvl7pPr marL="3200400" marR="0" lvl="6"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7pPr>
            <a:lvl8pPr marL="3657600" marR="0" lvl="7"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8pPr>
            <a:lvl9pPr marL="4114800" marR="0" lvl="8" indent="-317500" algn="l" rtl="0">
              <a:lnSpc>
                <a:spcPct val="100000"/>
              </a:lnSpc>
              <a:spcBef>
                <a:spcPts val="400"/>
              </a:spcBef>
              <a:spcAft>
                <a:spcPts val="0"/>
              </a:spcAft>
              <a:buClr>
                <a:schemeClr val="dk1"/>
              </a:buClr>
              <a:buSzPts val="1400"/>
              <a:buFont typeface="Inter"/>
              <a:buChar char="•"/>
              <a:defRPr sz="1400" i="0" u="none" strike="noStrike" cap="none">
                <a:solidFill>
                  <a:schemeClr val="dk1"/>
                </a:solidFill>
                <a:latin typeface="Inter"/>
                <a:ea typeface="Inter"/>
                <a:cs typeface="Inter"/>
                <a:sym typeface="Inter"/>
              </a:defRPr>
            </a:lvl9pPr>
          </a:lstStyle>
          <a:p>
            <a:endParaRPr/>
          </a:p>
        </p:txBody>
      </p:sp>
      <p:sp>
        <p:nvSpPr>
          <p:cNvPr id="9" name="Google Shape;9;p1"/>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900" b="0" i="0" u="none" strike="noStrike" cap="none">
                <a:solidFill>
                  <a:schemeClr val="lt1"/>
                </a:solidFill>
                <a:latin typeface="Arial"/>
                <a:ea typeface="Arial"/>
                <a:cs typeface="Arial"/>
                <a:sym typeface="Arial"/>
              </a:defRPr>
            </a:lvl1pPr>
            <a:lvl2pPr marL="0" marR="0" lvl="1" indent="0" algn="ctr" rtl="0">
              <a:spcBef>
                <a:spcPts val="0"/>
              </a:spcBef>
              <a:buNone/>
              <a:defRPr sz="900" b="0" i="0" u="none" strike="noStrike" cap="none">
                <a:solidFill>
                  <a:schemeClr val="lt1"/>
                </a:solidFill>
                <a:latin typeface="Arial"/>
                <a:ea typeface="Arial"/>
                <a:cs typeface="Arial"/>
                <a:sym typeface="Arial"/>
              </a:defRPr>
            </a:lvl2pPr>
            <a:lvl3pPr marL="0" marR="0" lvl="2" indent="0" algn="ctr" rtl="0">
              <a:spcBef>
                <a:spcPts val="0"/>
              </a:spcBef>
              <a:buNone/>
              <a:defRPr sz="900" b="0" i="0" u="none" strike="noStrike" cap="none">
                <a:solidFill>
                  <a:schemeClr val="lt1"/>
                </a:solidFill>
                <a:latin typeface="Arial"/>
                <a:ea typeface="Arial"/>
                <a:cs typeface="Arial"/>
                <a:sym typeface="Arial"/>
              </a:defRPr>
            </a:lvl3pPr>
            <a:lvl4pPr marL="0" marR="0" lvl="3" indent="0" algn="ctr" rtl="0">
              <a:spcBef>
                <a:spcPts val="0"/>
              </a:spcBef>
              <a:buNone/>
              <a:defRPr sz="900" b="0" i="0" u="none" strike="noStrike" cap="none">
                <a:solidFill>
                  <a:schemeClr val="lt1"/>
                </a:solidFill>
                <a:latin typeface="Arial"/>
                <a:ea typeface="Arial"/>
                <a:cs typeface="Arial"/>
                <a:sym typeface="Arial"/>
              </a:defRPr>
            </a:lvl4pPr>
            <a:lvl5pPr marL="0" marR="0" lvl="4" indent="0" algn="ctr" rtl="0">
              <a:spcBef>
                <a:spcPts val="0"/>
              </a:spcBef>
              <a:buNone/>
              <a:defRPr sz="900" b="0" i="0" u="none" strike="noStrike" cap="none">
                <a:solidFill>
                  <a:schemeClr val="lt1"/>
                </a:solidFill>
                <a:latin typeface="Arial"/>
                <a:ea typeface="Arial"/>
                <a:cs typeface="Arial"/>
                <a:sym typeface="Arial"/>
              </a:defRPr>
            </a:lvl5pPr>
            <a:lvl6pPr marL="0" marR="0" lvl="5" indent="0" algn="ctr" rtl="0">
              <a:spcBef>
                <a:spcPts val="0"/>
              </a:spcBef>
              <a:buNone/>
              <a:defRPr sz="900" b="0" i="0" u="none" strike="noStrike" cap="none">
                <a:solidFill>
                  <a:schemeClr val="lt1"/>
                </a:solidFill>
                <a:latin typeface="Arial"/>
                <a:ea typeface="Arial"/>
                <a:cs typeface="Arial"/>
                <a:sym typeface="Arial"/>
              </a:defRPr>
            </a:lvl6pPr>
            <a:lvl7pPr marL="0" marR="0" lvl="6" indent="0" algn="ctr" rtl="0">
              <a:spcBef>
                <a:spcPts val="0"/>
              </a:spcBef>
              <a:buNone/>
              <a:defRPr sz="900" b="0" i="0" u="none" strike="noStrike" cap="none">
                <a:solidFill>
                  <a:schemeClr val="lt1"/>
                </a:solidFill>
                <a:latin typeface="Arial"/>
                <a:ea typeface="Arial"/>
                <a:cs typeface="Arial"/>
                <a:sym typeface="Arial"/>
              </a:defRPr>
            </a:lvl7pPr>
            <a:lvl8pPr marL="0" marR="0" lvl="7" indent="0" algn="ctr" rtl="0">
              <a:spcBef>
                <a:spcPts val="0"/>
              </a:spcBef>
              <a:buNone/>
              <a:defRPr sz="900" b="0" i="0" u="none" strike="noStrike" cap="none">
                <a:solidFill>
                  <a:schemeClr val="lt1"/>
                </a:solidFill>
                <a:latin typeface="Arial"/>
                <a:ea typeface="Arial"/>
                <a:cs typeface="Arial"/>
                <a:sym typeface="Arial"/>
              </a:defRPr>
            </a:lvl8pPr>
            <a:lvl9pPr marL="0" marR="0" lvl="8" indent="0" algn="ctr" rtl="0">
              <a:spcBef>
                <a:spcPts val="0"/>
              </a:spcBef>
              <a:buNone/>
              <a:defRPr sz="9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14">
            <a:alphaModFix/>
          </a:blip>
          <a:srcRect r="81473"/>
          <a:stretch/>
        </p:blipFill>
        <p:spPr>
          <a:xfrm>
            <a:off x="108716" y="189201"/>
            <a:ext cx="308344" cy="1885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educateiowa.gov/pk-12/students-first-education-savings-account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studentsfirst@iowa.gov"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sldNum" idx="12"/>
          </p:nvPr>
        </p:nvSpPr>
        <p:spPr>
          <a:xfrm>
            <a:off x="66749" y="4722731"/>
            <a:ext cx="392400" cy="2739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a:t>
            </a:fld>
            <a:endParaRPr/>
          </a:p>
        </p:txBody>
      </p:sp>
      <p:sp>
        <p:nvSpPr>
          <p:cNvPr id="69" name="Google Shape;69;p14"/>
          <p:cNvSpPr txBox="1"/>
          <p:nvPr/>
        </p:nvSpPr>
        <p:spPr>
          <a:xfrm>
            <a:off x="-68575" y="3231450"/>
            <a:ext cx="4144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lt1"/>
                </a:solidFill>
                <a:latin typeface="Lora"/>
                <a:ea typeface="Lora"/>
                <a:cs typeface="Lora"/>
                <a:sym typeface="Lora"/>
              </a:rPr>
              <a:t>Iowa’s Students First Act</a:t>
            </a:r>
            <a:endParaRPr sz="1200" dirty="0">
              <a:solidFill>
                <a:schemeClr val="lt1"/>
              </a:solidFill>
              <a:latin typeface="Lora"/>
              <a:ea typeface="Lora"/>
              <a:cs typeface="Lora"/>
              <a:sym typeface="Lora"/>
            </a:endParaRPr>
          </a:p>
          <a:p>
            <a:pPr marL="0" lvl="0" indent="0" algn="ctr" rtl="0">
              <a:spcBef>
                <a:spcPts val="0"/>
              </a:spcBef>
              <a:spcAft>
                <a:spcPts val="0"/>
              </a:spcAft>
              <a:buNone/>
            </a:pPr>
            <a:r>
              <a:rPr lang="en" sz="1200" dirty="0">
                <a:solidFill>
                  <a:schemeClr val="lt1"/>
                </a:solidFill>
                <a:latin typeface="Lora"/>
                <a:ea typeface="Lora"/>
                <a:cs typeface="Lora"/>
                <a:sym typeface="Lora"/>
              </a:rPr>
              <a:t>Education Savings Accounts</a:t>
            </a:r>
            <a:endParaRPr sz="1200" dirty="0">
              <a:solidFill>
                <a:schemeClr val="lt1"/>
              </a:solidFill>
              <a:latin typeface="Lora"/>
              <a:ea typeface="Lora"/>
              <a:cs typeface="Lora"/>
              <a:sym typeface="Lora"/>
            </a:endParaRPr>
          </a:p>
          <a:p>
            <a:pPr marL="0" lvl="0" indent="0" algn="ctr" rtl="0">
              <a:spcBef>
                <a:spcPts val="0"/>
              </a:spcBef>
              <a:spcAft>
                <a:spcPts val="0"/>
              </a:spcAft>
              <a:buNone/>
            </a:pPr>
            <a:r>
              <a:rPr lang="en" sz="1200" dirty="0">
                <a:solidFill>
                  <a:schemeClr val="lt1"/>
                </a:solidFill>
                <a:latin typeface="Lora"/>
                <a:ea typeface="Lora"/>
                <a:cs typeface="Lora"/>
                <a:sym typeface="Lora"/>
              </a:rPr>
              <a:t>Accredited Nonpublic School Training</a:t>
            </a:r>
            <a:endParaRPr sz="1200" dirty="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Introduction to Parent/Guardian Application</a:t>
            </a:r>
            <a:endParaRPr b="0">
              <a:latin typeface="Lora SemiBold"/>
              <a:ea typeface="Lora SemiBold"/>
              <a:cs typeface="Lora SemiBold"/>
              <a:sym typeface="Lora SemiBold"/>
            </a:endParaRPr>
          </a:p>
        </p:txBody>
      </p:sp>
      <p:sp>
        <p:nvSpPr>
          <p:cNvPr id="159" name="Google Shape;159;p23"/>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782250" y="342900"/>
            <a:ext cx="37125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Log-in Screen</a:t>
            </a:r>
            <a:endParaRPr/>
          </a:p>
          <a:p>
            <a:pPr marL="0" lvl="0" indent="0" algn="l" rtl="0">
              <a:spcBef>
                <a:spcPts val="0"/>
              </a:spcBef>
              <a:spcAft>
                <a:spcPts val="0"/>
              </a:spcAft>
              <a:buNone/>
            </a:pPr>
            <a:endParaRPr/>
          </a:p>
        </p:txBody>
      </p:sp>
      <p:sp>
        <p:nvSpPr>
          <p:cNvPr id="165" name="Google Shape;165;p24"/>
          <p:cNvSpPr txBox="1">
            <a:spLocks noGrp="1"/>
          </p:cNvSpPr>
          <p:nvPr>
            <p:ph type="body" idx="1"/>
          </p:nvPr>
        </p:nvSpPr>
        <p:spPr>
          <a:xfrm>
            <a:off x="782252" y="1634150"/>
            <a:ext cx="3490800" cy="2858700"/>
          </a:xfrm>
          <a:prstGeom prst="rect">
            <a:avLst/>
          </a:prstGeom>
        </p:spPr>
        <p:txBody>
          <a:bodyPr spcFirstLastPara="1" wrap="square" lIns="68575" tIns="34275" rIns="68575" bIns="34275" anchor="t" anchorCtr="0">
            <a:normAutofit fontScale="70000" lnSpcReduction="20000"/>
          </a:bodyPr>
          <a:lstStyle/>
          <a:p>
            <a:pPr marL="457200" lvl="0" indent="-299720" algn="l" rtl="0">
              <a:spcBef>
                <a:spcPts val="800"/>
              </a:spcBef>
              <a:spcAft>
                <a:spcPts val="0"/>
              </a:spcAft>
              <a:buSzPct val="100000"/>
              <a:buChar char="●"/>
            </a:pPr>
            <a:r>
              <a:rPr lang="en"/>
              <a:t>Language below text boxes: “By signing up, I understand that Odyssey needs to gather and share information about each child for which I seek an ESA and for each claim I make against that child’s ESA. I give my consent to Odyssey to gather and share information necessary to implement my child’s participation in the ESA program, including with the Iowa Department of Education and with the accredited nonpublic schools and providers serving my child. I understand my child will not be able to participate in the Students First Act ESA program if I refuse to grant my consent to Odyssey to gather and share necessary information.”</a:t>
            </a:r>
            <a:endParaRPr/>
          </a:p>
        </p:txBody>
      </p:sp>
      <p:sp>
        <p:nvSpPr>
          <p:cNvPr id="166" name="Google Shape;166;p24"/>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11</a:t>
            </a:fld>
            <a:endParaRPr/>
          </a:p>
        </p:txBody>
      </p:sp>
      <p:pic>
        <p:nvPicPr>
          <p:cNvPr id="167" name="Google Shape;167;p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80850" y="446975"/>
            <a:ext cx="2898576" cy="43798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782250" y="342900"/>
            <a:ext cx="37125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Parent/Guardian  Application</a:t>
            </a:r>
            <a:endParaRPr/>
          </a:p>
        </p:txBody>
      </p:sp>
      <p:sp>
        <p:nvSpPr>
          <p:cNvPr id="173" name="Google Shape;173;p25"/>
          <p:cNvSpPr txBox="1">
            <a:spLocks noGrp="1"/>
          </p:cNvSpPr>
          <p:nvPr>
            <p:ph type="body" idx="1"/>
          </p:nvPr>
        </p:nvSpPr>
        <p:spPr>
          <a:xfrm>
            <a:off x="782252" y="1634150"/>
            <a:ext cx="3490800" cy="2858700"/>
          </a:xfrm>
          <a:prstGeom prst="rect">
            <a:avLst/>
          </a:prstGeom>
        </p:spPr>
        <p:txBody>
          <a:bodyPr spcFirstLastPara="1" wrap="square" lIns="68575" tIns="34275" rIns="68575" bIns="34275" anchor="t" anchorCtr="0">
            <a:normAutofit lnSpcReduction="10000"/>
          </a:bodyPr>
          <a:lstStyle/>
          <a:p>
            <a:pPr marL="457200" lvl="0" indent="-330200" algn="l" rtl="0">
              <a:spcBef>
                <a:spcPts val="800"/>
              </a:spcBef>
              <a:spcAft>
                <a:spcPts val="0"/>
              </a:spcAft>
              <a:buSzPts val="1600"/>
              <a:buChar char="●"/>
            </a:pPr>
            <a:r>
              <a:rPr lang="en"/>
              <a:t>Parent/Guardian Information</a:t>
            </a:r>
            <a:endParaRPr/>
          </a:p>
          <a:p>
            <a:pPr marL="914400" lvl="1" indent="-298450" algn="l" rtl="0">
              <a:spcBef>
                <a:spcPts val="0"/>
              </a:spcBef>
              <a:spcAft>
                <a:spcPts val="0"/>
              </a:spcAft>
              <a:buSzPts val="1100"/>
              <a:buChar char="○"/>
            </a:pPr>
            <a:r>
              <a:rPr lang="en"/>
              <a:t>Parent/Guardian Legal Name</a:t>
            </a:r>
            <a:endParaRPr/>
          </a:p>
          <a:p>
            <a:pPr marL="914400" lvl="1" indent="-298450" algn="l" rtl="0">
              <a:spcBef>
                <a:spcPts val="0"/>
              </a:spcBef>
              <a:spcAft>
                <a:spcPts val="0"/>
              </a:spcAft>
              <a:buSzPts val="1100"/>
              <a:buChar char="○"/>
            </a:pPr>
            <a:r>
              <a:rPr lang="en"/>
              <a:t>Email Address</a:t>
            </a:r>
            <a:endParaRPr/>
          </a:p>
          <a:p>
            <a:pPr marL="914400" lvl="1" indent="-298450" algn="l" rtl="0">
              <a:spcBef>
                <a:spcPts val="0"/>
              </a:spcBef>
              <a:spcAft>
                <a:spcPts val="0"/>
              </a:spcAft>
              <a:buSzPts val="1100"/>
              <a:buChar char="○"/>
            </a:pPr>
            <a:r>
              <a:rPr lang="en"/>
              <a:t>Phone Number</a:t>
            </a:r>
            <a:endParaRPr/>
          </a:p>
          <a:p>
            <a:pPr marL="914400" lvl="1" indent="-298450" algn="l" rtl="0">
              <a:spcBef>
                <a:spcPts val="0"/>
              </a:spcBef>
              <a:spcAft>
                <a:spcPts val="0"/>
              </a:spcAft>
              <a:buSzPts val="1100"/>
              <a:buChar char="○"/>
            </a:pPr>
            <a:r>
              <a:rPr lang="en"/>
              <a:t>Preferred Language</a:t>
            </a:r>
            <a:endParaRPr/>
          </a:p>
          <a:p>
            <a:pPr marL="457200" lvl="0" indent="-330200" algn="l" rtl="0">
              <a:spcBef>
                <a:spcPts val="0"/>
              </a:spcBef>
              <a:spcAft>
                <a:spcPts val="0"/>
              </a:spcAft>
              <a:buSzPts val="1600"/>
              <a:buChar char="●"/>
            </a:pPr>
            <a:r>
              <a:rPr lang="en"/>
              <a:t>Address Information</a:t>
            </a:r>
            <a:endParaRPr/>
          </a:p>
          <a:p>
            <a:pPr marL="914400" lvl="1" indent="-298450" algn="l" rtl="0">
              <a:spcBef>
                <a:spcPts val="0"/>
              </a:spcBef>
              <a:spcAft>
                <a:spcPts val="0"/>
              </a:spcAft>
              <a:buSzPts val="1100"/>
              <a:buChar char="○"/>
            </a:pPr>
            <a:r>
              <a:rPr lang="en"/>
              <a:t>Current residential address</a:t>
            </a:r>
            <a:endParaRPr/>
          </a:p>
          <a:p>
            <a:pPr marL="914400" lvl="1" indent="-298450" algn="l" rtl="0">
              <a:spcBef>
                <a:spcPts val="0"/>
              </a:spcBef>
              <a:spcAft>
                <a:spcPts val="0"/>
              </a:spcAft>
              <a:buSzPts val="1100"/>
              <a:buChar char="○"/>
            </a:pPr>
            <a:r>
              <a:rPr lang="en"/>
              <a:t>If your 2022 Iowa State Tax Return lists a different address, please check the box and input that address.</a:t>
            </a:r>
            <a:endParaRPr/>
          </a:p>
          <a:p>
            <a:pPr marL="457200" lvl="0" indent="-330200" algn="l" rtl="0">
              <a:spcBef>
                <a:spcPts val="0"/>
              </a:spcBef>
              <a:spcAft>
                <a:spcPts val="0"/>
              </a:spcAft>
              <a:buSzPts val="1600"/>
              <a:buChar char="●"/>
            </a:pPr>
            <a:r>
              <a:rPr lang="en"/>
              <a:t>Household Information</a:t>
            </a:r>
            <a:endParaRPr/>
          </a:p>
          <a:p>
            <a:pPr marL="914400" lvl="1" indent="-298450" algn="l" rtl="0">
              <a:spcBef>
                <a:spcPts val="0"/>
              </a:spcBef>
              <a:spcAft>
                <a:spcPts val="0"/>
              </a:spcAft>
              <a:buSzPts val="1100"/>
              <a:buChar char="○"/>
            </a:pPr>
            <a:r>
              <a:rPr lang="en"/>
              <a:t>Add Student</a:t>
            </a:r>
            <a:endParaRPr/>
          </a:p>
          <a:p>
            <a:pPr marL="457200" lvl="0" indent="-330200" algn="l" rtl="0">
              <a:spcBef>
                <a:spcPts val="0"/>
              </a:spcBef>
              <a:spcAft>
                <a:spcPts val="0"/>
              </a:spcAft>
              <a:buSzPts val="1600"/>
              <a:buChar char="●"/>
            </a:pPr>
            <a:r>
              <a:rPr lang="en"/>
              <a:t>Update &amp; Save feature </a:t>
            </a:r>
            <a:endParaRPr/>
          </a:p>
        </p:txBody>
      </p:sp>
      <p:sp>
        <p:nvSpPr>
          <p:cNvPr id="174" name="Google Shape;174;p25"/>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12</a:t>
            </a:fld>
            <a:endParaRPr/>
          </a:p>
        </p:txBody>
      </p:sp>
      <p:pic>
        <p:nvPicPr>
          <p:cNvPr id="175" name="Google Shape;175;p25">
            <a:extLst>
              <a:ext uri="{C183D7F6-B498-43B3-948B-1728B52AA6E4}">
                <adec:decorative xmlns:adec="http://schemas.microsoft.com/office/drawing/2017/decorative" val="1"/>
              </a:ext>
            </a:extLst>
          </p:cNvPr>
          <p:cNvPicPr preferRelativeResize="0"/>
          <p:nvPr/>
        </p:nvPicPr>
        <p:blipFill rotWithShape="1">
          <a:blip r:embed="rId3">
            <a:alphaModFix/>
          </a:blip>
          <a:srcRect l="11290" t="4738" r="9807" b="8320"/>
          <a:stretch/>
        </p:blipFill>
        <p:spPr>
          <a:xfrm>
            <a:off x="5048075" y="342900"/>
            <a:ext cx="2740900" cy="46157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782241" y="1145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Student Application</a:t>
            </a:r>
            <a:endParaRPr/>
          </a:p>
        </p:txBody>
      </p:sp>
      <p:sp>
        <p:nvSpPr>
          <p:cNvPr id="181" name="Google Shape;181;p26"/>
          <p:cNvSpPr txBox="1">
            <a:spLocks noGrp="1"/>
          </p:cNvSpPr>
          <p:nvPr>
            <p:ph type="body" idx="1"/>
          </p:nvPr>
        </p:nvSpPr>
        <p:spPr>
          <a:xfrm>
            <a:off x="782250" y="1350750"/>
            <a:ext cx="3293100" cy="31422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Student Legal Name</a:t>
            </a:r>
            <a:endParaRPr/>
          </a:p>
          <a:p>
            <a:pPr marL="457200" lvl="0" indent="-330200" algn="l" rtl="0">
              <a:spcBef>
                <a:spcPts val="0"/>
              </a:spcBef>
              <a:spcAft>
                <a:spcPts val="0"/>
              </a:spcAft>
              <a:buSzPts val="1600"/>
              <a:buChar char="●"/>
            </a:pPr>
            <a:r>
              <a:rPr lang="en"/>
              <a:t>Student Date of Birth</a:t>
            </a:r>
            <a:endParaRPr/>
          </a:p>
          <a:p>
            <a:pPr marL="457200" lvl="0" indent="-330200" algn="l" rtl="0">
              <a:spcBef>
                <a:spcPts val="0"/>
              </a:spcBef>
              <a:spcAft>
                <a:spcPts val="0"/>
              </a:spcAft>
              <a:buSzPts val="1600"/>
              <a:buChar char="●"/>
            </a:pPr>
            <a:r>
              <a:rPr lang="en"/>
              <a:t>Student Address</a:t>
            </a:r>
            <a:endParaRPr/>
          </a:p>
          <a:p>
            <a:pPr marL="457200" lvl="0" indent="-330200" algn="l" rtl="0">
              <a:spcBef>
                <a:spcPts val="0"/>
              </a:spcBef>
              <a:spcAft>
                <a:spcPts val="0"/>
              </a:spcAft>
              <a:buSzPts val="1600"/>
              <a:buChar char="●"/>
            </a:pPr>
            <a:r>
              <a:rPr lang="en"/>
              <a:t>School Information for 2022-2023 school year</a:t>
            </a:r>
            <a:endParaRPr/>
          </a:p>
          <a:p>
            <a:pPr marL="914400" lvl="1" indent="-298450" algn="l" rtl="0">
              <a:spcBef>
                <a:spcPts val="0"/>
              </a:spcBef>
              <a:spcAft>
                <a:spcPts val="0"/>
              </a:spcAft>
              <a:buSzPts val="1100"/>
              <a:buChar char="○"/>
            </a:pPr>
            <a:r>
              <a:rPr lang="en"/>
              <a:t>Did this student attend an Iowa accredited nonpublic school in the 2022-2023 school year for any grade between kindergarten and 12.</a:t>
            </a:r>
            <a:endParaRPr/>
          </a:p>
          <a:p>
            <a:pPr marL="0" lvl="0" indent="0" algn="l" rtl="0">
              <a:spcBef>
                <a:spcPts val="800"/>
              </a:spcBef>
              <a:spcAft>
                <a:spcPts val="0"/>
              </a:spcAft>
              <a:buNone/>
            </a:pPr>
            <a:endParaRPr/>
          </a:p>
        </p:txBody>
      </p:sp>
      <p:sp>
        <p:nvSpPr>
          <p:cNvPr id="182" name="Google Shape;182;p26"/>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13</a:t>
            </a:fld>
            <a:endParaRPr/>
          </a:p>
        </p:txBody>
      </p:sp>
      <p:pic>
        <p:nvPicPr>
          <p:cNvPr id="183" name="Google Shape;183;p26">
            <a:extLst>
              <a:ext uri="{C183D7F6-B498-43B3-948B-1728B52AA6E4}">
                <adec:decorative xmlns:adec="http://schemas.microsoft.com/office/drawing/2017/decorative" val="1"/>
              </a:ext>
            </a:extLst>
          </p:cNvPr>
          <p:cNvPicPr preferRelativeResize="0"/>
          <p:nvPr/>
        </p:nvPicPr>
        <p:blipFill rotWithShape="1">
          <a:blip r:embed="rId3">
            <a:alphaModFix/>
          </a:blip>
          <a:srcRect l="11241" t="9450" r="9651" b="14026"/>
          <a:stretch/>
        </p:blipFill>
        <p:spPr>
          <a:xfrm>
            <a:off x="4536950" y="970475"/>
            <a:ext cx="3768673" cy="33481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782241" y="1145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Program Eligibility</a:t>
            </a:r>
            <a:endParaRPr/>
          </a:p>
        </p:txBody>
      </p:sp>
      <p:sp>
        <p:nvSpPr>
          <p:cNvPr id="189" name="Google Shape;189;p27"/>
          <p:cNvSpPr txBox="1">
            <a:spLocks noGrp="1"/>
          </p:cNvSpPr>
          <p:nvPr>
            <p:ph type="body" idx="1"/>
          </p:nvPr>
        </p:nvSpPr>
        <p:spPr>
          <a:xfrm>
            <a:off x="782250" y="1765225"/>
            <a:ext cx="3293100" cy="3142200"/>
          </a:xfrm>
          <a:prstGeom prst="rect">
            <a:avLst/>
          </a:prstGeom>
        </p:spPr>
        <p:txBody>
          <a:bodyPr spcFirstLastPara="1" wrap="square" lIns="68575" tIns="34275" rIns="68575" bIns="34275" anchor="t" anchorCtr="0">
            <a:normAutofit fontScale="92500"/>
          </a:bodyPr>
          <a:lstStyle/>
          <a:p>
            <a:pPr marL="457200" lvl="0" indent="-322580" algn="l" rtl="0">
              <a:spcBef>
                <a:spcPts val="800"/>
              </a:spcBef>
              <a:spcAft>
                <a:spcPts val="0"/>
              </a:spcAft>
              <a:buSzPct val="100000"/>
              <a:buChar char="●"/>
            </a:pPr>
            <a:r>
              <a:rPr lang="en"/>
              <a:t>Parent/Guardian ID Type and Parent Identification Number</a:t>
            </a:r>
            <a:endParaRPr/>
          </a:p>
          <a:p>
            <a:pPr marL="457200" lvl="0" indent="-322580" algn="l" rtl="0">
              <a:spcBef>
                <a:spcPts val="0"/>
              </a:spcBef>
              <a:spcAft>
                <a:spcPts val="0"/>
              </a:spcAft>
              <a:buSzPct val="100000"/>
              <a:buChar char="●"/>
            </a:pPr>
            <a:r>
              <a:rPr lang="en"/>
              <a:t>Parent/Spouse ID type and Parent Identification Number</a:t>
            </a:r>
            <a:endParaRPr/>
          </a:p>
          <a:p>
            <a:pPr marL="457200" lvl="0" indent="-322580" algn="l" rtl="0">
              <a:spcBef>
                <a:spcPts val="0"/>
              </a:spcBef>
              <a:spcAft>
                <a:spcPts val="0"/>
              </a:spcAft>
              <a:buSzPct val="100000"/>
              <a:buChar char="●"/>
            </a:pPr>
            <a:r>
              <a:rPr lang="en"/>
              <a:t>This information will be used to verify Iowa residency, and in some cases verify income, with the Iowa Department of Revenue.</a:t>
            </a:r>
            <a:endParaRPr/>
          </a:p>
          <a:p>
            <a:pPr marL="914400" lvl="0" indent="0" algn="l" rtl="0">
              <a:spcBef>
                <a:spcPts val="800"/>
              </a:spcBef>
              <a:spcAft>
                <a:spcPts val="0"/>
              </a:spcAft>
              <a:buNone/>
            </a:pPr>
            <a:endParaRPr/>
          </a:p>
        </p:txBody>
      </p:sp>
      <p:sp>
        <p:nvSpPr>
          <p:cNvPr id="190" name="Google Shape;190;p27"/>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14</a:t>
            </a:fld>
            <a:endParaRPr/>
          </a:p>
        </p:txBody>
      </p:sp>
      <p:pic>
        <p:nvPicPr>
          <p:cNvPr id="191" name="Google Shape;191;p27">
            <a:extLst>
              <a:ext uri="{C183D7F6-B498-43B3-948B-1728B52AA6E4}">
                <adec:decorative xmlns:adec="http://schemas.microsoft.com/office/drawing/2017/decorative" val="1"/>
              </a:ext>
            </a:extLst>
          </p:cNvPr>
          <p:cNvPicPr preferRelativeResize="0"/>
          <p:nvPr/>
        </p:nvPicPr>
        <p:blipFill rotWithShape="1">
          <a:blip r:embed="rId3">
            <a:alphaModFix/>
          </a:blip>
          <a:srcRect l="8324" t="6534" r="8598" b="60125"/>
          <a:stretch/>
        </p:blipFill>
        <p:spPr>
          <a:xfrm>
            <a:off x="4458275" y="1409475"/>
            <a:ext cx="4312750" cy="232455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782251" y="114500"/>
            <a:ext cx="32139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Consent &amp; Approvals</a:t>
            </a:r>
            <a:endParaRPr/>
          </a:p>
        </p:txBody>
      </p:sp>
      <p:sp>
        <p:nvSpPr>
          <p:cNvPr id="197" name="Google Shape;197;p28"/>
          <p:cNvSpPr txBox="1">
            <a:spLocks noGrp="1"/>
          </p:cNvSpPr>
          <p:nvPr>
            <p:ph type="body" idx="1"/>
          </p:nvPr>
        </p:nvSpPr>
        <p:spPr>
          <a:xfrm>
            <a:off x="782250" y="1765225"/>
            <a:ext cx="3293100" cy="31422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Guardianship Checks</a:t>
            </a:r>
            <a:endParaRPr/>
          </a:p>
          <a:p>
            <a:pPr marL="457200" lvl="0" indent="-330200" algn="l" rtl="0">
              <a:spcBef>
                <a:spcPts val="0"/>
              </a:spcBef>
              <a:spcAft>
                <a:spcPts val="0"/>
              </a:spcAft>
              <a:buSzPts val="1600"/>
              <a:buChar char="●"/>
            </a:pPr>
            <a:r>
              <a:rPr lang="en"/>
              <a:t>Site Release</a:t>
            </a:r>
            <a:endParaRPr/>
          </a:p>
          <a:p>
            <a:pPr marL="457200" lvl="0" indent="-330200" algn="l" rtl="0">
              <a:spcBef>
                <a:spcPts val="0"/>
              </a:spcBef>
              <a:spcAft>
                <a:spcPts val="0"/>
              </a:spcAft>
              <a:buSzPts val="1600"/>
              <a:buChar char="●"/>
            </a:pPr>
            <a:r>
              <a:rPr lang="en"/>
              <a:t>Communication Consent</a:t>
            </a:r>
            <a:endParaRPr/>
          </a:p>
          <a:p>
            <a:pPr marL="457200" lvl="0" indent="-330200" algn="l" rtl="0">
              <a:spcBef>
                <a:spcPts val="0"/>
              </a:spcBef>
              <a:spcAft>
                <a:spcPts val="0"/>
              </a:spcAft>
              <a:buSzPts val="1600"/>
              <a:buChar char="●"/>
            </a:pPr>
            <a:r>
              <a:rPr lang="en"/>
              <a:t>Email </a:t>
            </a:r>
            <a:endParaRPr/>
          </a:p>
          <a:p>
            <a:pPr marL="457200" lvl="0" indent="-330200" algn="l" rtl="0">
              <a:spcBef>
                <a:spcPts val="0"/>
              </a:spcBef>
              <a:spcAft>
                <a:spcPts val="0"/>
              </a:spcAft>
              <a:buSzPts val="1600"/>
              <a:buChar char="●"/>
            </a:pPr>
            <a:r>
              <a:rPr lang="en"/>
              <a:t>Phone Number</a:t>
            </a:r>
            <a:endParaRPr/>
          </a:p>
          <a:p>
            <a:pPr marL="914400" lvl="0" indent="0" algn="l" rtl="0">
              <a:spcBef>
                <a:spcPts val="800"/>
              </a:spcBef>
              <a:spcAft>
                <a:spcPts val="0"/>
              </a:spcAft>
              <a:buNone/>
            </a:pPr>
            <a:endParaRPr/>
          </a:p>
        </p:txBody>
      </p:sp>
      <p:sp>
        <p:nvSpPr>
          <p:cNvPr id="198" name="Google Shape;198;p28"/>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15</a:t>
            </a:fld>
            <a:endParaRPr/>
          </a:p>
        </p:txBody>
      </p:sp>
      <p:pic>
        <p:nvPicPr>
          <p:cNvPr id="199" name="Google Shape;199;p28">
            <a:extLst>
              <a:ext uri="{C183D7F6-B498-43B3-948B-1728B52AA6E4}">
                <adec:decorative xmlns:adec="http://schemas.microsoft.com/office/drawing/2017/decorative" val="1"/>
              </a:ext>
            </a:extLst>
          </p:cNvPr>
          <p:cNvPicPr preferRelativeResize="0"/>
          <p:nvPr/>
        </p:nvPicPr>
        <p:blipFill rotWithShape="1">
          <a:blip r:embed="rId3">
            <a:alphaModFix/>
          </a:blip>
          <a:srcRect l="9551" t="38438" r="8602" b="5545"/>
          <a:stretch/>
        </p:blipFill>
        <p:spPr>
          <a:xfrm>
            <a:off x="4485275" y="980150"/>
            <a:ext cx="3817025" cy="350839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782250" y="342900"/>
            <a:ext cx="30081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Parent Acknowledgements </a:t>
            </a:r>
            <a:endParaRPr/>
          </a:p>
        </p:txBody>
      </p:sp>
      <p:sp>
        <p:nvSpPr>
          <p:cNvPr id="205" name="Google Shape;205;p29"/>
          <p:cNvSpPr txBox="1">
            <a:spLocks noGrp="1"/>
          </p:cNvSpPr>
          <p:nvPr>
            <p:ph type="body" idx="1"/>
          </p:nvPr>
        </p:nvSpPr>
        <p:spPr>
          <a:xfrm>
            <a:off x="782251" y="1634150"/>
            <a:ext cx="3205800" cy="28587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Review each individual statement and check the box to affirm your understanding and agreement.</a:t>
            </a:r>
            <a:endParaRPr/>
          </a:p>
          <a:p>
            <a:pPr marL="457200" lvl="0" indent="-330200" algn="l" rtl="0">
              <a:spcBef>
                <a:spcPts val="0"/>
              </a:spcBef>
              <a:spcAft>
                <a:spcPts val="0"/>
              </a:spcAft>
              <a:buSzPts val="1600"/>
              <a:buChar char="●"/>
            </a:pPr>
            <a:r>
              <a:rPr lang="en"/>
              <a:t>Sign electronically.</a:t>
            </a:r>
            <a:endParaRPr/>
          </a:p>
          <a:p>
            <a:pPr marL="457200" lvl="0" indent="-330200" algn="l" rtl="0">
              <a:spcBef>
                <a:spcPts val="0"/>
              </a:spcBef>
              <a:spcAft>
                <a:spcPts val="0"/>
              </a:spcAft>
              <a:buSzPts val="1600"/>
              <a:buChar char="●"/>
            </a:pPr>
            <a:r>
              <a:rPr lang="en"/>
              <a:t>Click “Submit Application” when completed.</a:t>
            </a:r>
            <a:endParaRPr/>
          </a:p>
          <a:p>
            <a:pPr marL="457200" lvl="0" indent="0" algn="l" rtl="0">
              <a:spcBef>
                <a:spcPts val="800"/>
              </a:spcBef>
              <a:spcAft>
                <a:spcPts val="0"/>
              </a:spcAft>
              <a:buNone/>
            </a:pPr>
            <a:endParaRPr/>
          </a:p>
        </p:txBody>
      </p:sp>
      <p:sp>
        <p:nvSpPr>
          <p:cNvPr id="206" name="Google Shape;206;p29"/>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207" name="Google Shape;207;p29">
            <a:extLst>
              <a:ext uri="{C183D7F6-B498-43B3-948B-1728B52AA6E4}">
                <adec:decorative xmlns:adec="http://schemas.microsoft.com/office/drawing/2017/decorative" val="1"/>
              </a:ext>
            </a:extLst>
          </p:cNvPr>
          <p:cNvPicPr preferRelativeResize="0"/>
          <p:nvPr/>
        </p:nvPicPr>
        <p:blipFill rotWithShape="1">
          <a:blip r:embed="rId3">
            <a:alphaModFix/>
          </a:blip>
          <a:srcRect l="8109" t="7961" r="8889" b="7784"/>
          <a:stretch/>
        </p:blipFill>
        <p:spPr>
          <a:xfrm>
            <a:off x="4657775" y="537775"/>
            <a:ext cx="3825098" cy="432162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Application Status: Final</a:t>
            </a:r>
            <a:endParaRPr>
              <a:latin typeface="Lora"/>
              <a:ea typeface="Lora"/>
              <a:cs typeface="Lora"/>
              <a:sym typeface="Lora"/>
            </a:endParaRPr>
          </a:p>
        </p:txBody>
      </p:sp>
      <p:sp>
        <p:nvSpPr>
          <p:cNvPr id="213" name="Google Shape;213;p30"/>
          <p:cNvSpPr txBox="1">
            <a:spLocks noGrp="1"/>
          </p:cNvSpPr>
          <p:nvPr>
            <p:ph type="body" idx="1"/>
          </p:nvPr>
        </p:nvSpPr>
        <p:spPr>
          <a:xfrm>
            <a:off x="4656575" y="1217175"/>
            <a:ext cx="4420500" cy="3505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500" b="1" i="1"/>
              <a:t>Submitted</a:t>
            </a:r>
            <a:endParaRPr sz="1500" b="1" i="1"/>
          </a:p>
          <a:p>
            <a:pPr marL="0" lvl="0" indent="0" algn="l" rtl="0">
              <a:lnSpc>
                <a:spcPct val="90000"/>
              </a:lnSpc>
              <a:spcBef>
                <a:spcPts val="0"/>
              </a:spcBef>
              <a:spcAft>
                <a:spcPts val="0"/>
              </a:spcAft>
              <a:buClr>
                <a:schemeClr val="dk1"/>
              </a:buClr>
              <a:buSzPts val="2100"/>
              <a:buNone/>
            </a:pPr>
            <a:r>
              <a:rPr lang="en" sz="1100"/>
              <a:t>Application has been submitted.</a:t>
            </a:r>
            <a:endParaRPr sz="1100"/>
          </a:p>
          <a:p>
            <a:pPr marL="177800" lvl="0" indent="-38100" algn="l" rtl="0">
              <a:lnSpc>
                <a:spcPct val="90000"/>
              </a:lnSpc>
              <a:spcBef>
                <a:spcPts val="0"/>
              </a:spcBef>
              <a:spcAft>
                <a:spcPts val="0"/>
              </a:spcAft>
              <a:buClr>
                <a:schemeClr val="dk1"/>
              </a:buClr>
              <a:buSzPts val="2100"/>
              <a:buNone/>
            </a:pPr>
            <a:endParaRPr sz="1100"/>
          </a:p>
          <a:p>
            <a:pPr marL="0" lvl="0" indent="0" algn="l" rtl="0">
              <a:lnSpc>
                <a:spcPct val="90000"/>
              </a:lnSpc>
              <a:spcBef>
                <a:spcPts val="0"/>
              </a:spcBef>
              <a:spcAft>
                <a:spcPts val="0"/>
              </a:spcAft>
              <a:buClr>
                <a:schemeClr val="dk1"/>
              </a:buClr>
              <a:buSzPts val="2100"/>
              <a:buNone/>
            </a:pPr>
            <a:r>
              <a:rPr lang="en" sz="1500" b="1" i="1"/>
              <a:t>Approved</a:t>
            </a:r>
            <a:endParaRPr sz="1500" b="1" i="1"/>
          </a:p>
          <a:p>
            <a:pPr marL="0" lvl="0" indent="0" algn="l" rtl="0">
              <a:lnSpc>
                <a:spcPct val="115000"/>
              </a:lnSpc>
              <a:spcBef>
                <a:spcPts val="0"/>
              </a:spcBef>
              <a:spcAft>
                <a:spcPts val="0"/>
              </a:spcAft>
              <a:buClr>
                <a:schemeClr val="dk1"/>
              </a:buClr>
              <a:buSzPts val="1100"/>
              <a:buFont typeface="Arial"/>
              <a:buNone/>
            </a:pPr>
            <a:r>
              <a:rPr lang="en" sz="1100" b="1">
                <a:latin typeface="Arial"/>
                <a:ea typeface="Arial"/>
                <a:cs typeface="Arial"/>
                <a:sym typeface="Arial"/>
              </a:rPr>
              <a:t>Scenario 1: </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Student attended </a:t>
            </a:r>
            <a:r>
              <a:rPr lang="en" sz="1100" u="sng">
                <a:latin typeface="Arial"/>
                <a:ea typeface="Arial"/>
                <a:cs typeface="Arial"/>
                <a:sym typeface="Arial"/>
              </a:rPr>
              <a:t>public</a:t>
            </a:r>
            <a:r>
              <a:rPr lang="en" sz="1100">
                <a:latin typeface="Arial"/>
                <a:ea typeface="Arial"/>
                <a:cs typeface="Arial"/>
                <a:sym typeface="Arial"/>
              </a:rPr>
              <a:t> school in 2022-2023</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2022 Iowa State Tax Return verified residency</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b="1">
                <a:latin typeface="Arial"/>
                <a:ea typeface="Arial"/>
                <a:cs typeface="Arial"/>
                <a:sym typeface="Arial"/>
              </a:rPr>
              <a:t>Scenario 2: </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Student attended an Iowa accredited </a:t>
            </a:r>
            <a:r>
              <a:rPr lang="en" sz="1100" u="sng">
                <a:latin typeface="Arial"/>
                <a:ea typeface="Arial"/>
                <a:cs typeface="Arial"/>
                <a:sym typeface="Arial"/>
              </a:rPr>
              <a:t>nonpublic</a:t>
            </a:r>
            <a:r>
              <a:rPr lang="en" sz="1100">
                <a:latin typeface="Arial"/>
                <a:ea typeface="Arial"/>
                <a:cs typeface="Arial"/>
                <a:sym typeface="Arial"/>
              </a:rPr>
              <a:t> school in 2022-2023</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2022 Iowa State Tax Return verified residency and income eligibility</a:t>
            </a:r>
            <a:endParaRPr sz="2000" b="1" i="1"/>
          </a:p>
          <a:p>
            <a:pPr marL="0" lvl="0" indent="0" algn="l" rtl="0">
              <a:lnSpc>
                <a:spcPct val="90000"/>
              </a:lnSpc>
              <a:spcBef>
                <a:spcPts val="0"/>
              </a:spcBef>
              <a:spcAft>
                <a:spcPts val="0"/>
              </a:spcAft>
              <a:buClr>
                <a:schemeClr val="dk1"/>
              </a:buClr>
              <a:buSzPts val="2100"/>
              <a:buNone/>
            </a:pPr>
            <a:endParaRPr sz="1500" b="1" i="1"/>
          </a:p>
          <a:p>
            <a:pPr marL="0" lvl="0" indent="0" algn="l" rtl="0">
              <a:lnSpc>
                <a:spcPct val="90000"/>
              </a:lnSpc>
              <a:spcBef>
                <a:spcPts val="0"/>
              </a:spcBef>
              <a:spcAft>
                <a:spcPts val="0"/>
              </a:spcAft>
              <a:buClr>
                <a:schemeClr val="dk1"/>
              </a:buClr>
              <a:buSzPts val="2100"/>
              <a:buNone/>
            </a:pPr>
            <a:r>
              <a:rPr lang="en" sz="1500" b="1" i="1"/>
              <a:t>Ineligible</a:t>
            </a:r>
            <a:endParaRPr sz="1500"/>
          </a:p>
          <a:p>
            <a:pPr marL="0" lvl="0" indent="0" algn="l" rtl="0">
              <a:lnSpc>
                <a:spcPct val="115000"/>
              </a:lnSpc>
              <a:spcBef>
                <a:spcPts val="0"/>
              </a:spcBef>
              <a:spcAft>
                <a:spcPts val="0"/>
              </a:spcAft>
              <a:buClr>
                <a:schemeClr val="dk1"/>
              </a:buClr>
              <a:buSzPts val="1100"/>
              <a:buFont typeface="Arial"/>
              <a:buNone/>
            </a:pPr>
            <a:r>
              <a:rPr lang="en" sz="1100" b="1">
                <a:latin typeface="Arial"/>
                <a:ea typeface="Arial"/>
                <a:cs typeface="Arial"/>
                <a:sym typeface="Arial"/>
              </a:rPr>
              <a:t>Scenario 1: </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Student attended an Iowa accredited </a:t>
            </a:r>
            <a:r>
              <a:rPr lang="en" sz="1100" u="sng">
                <a:latin typeface="Arial"/>
                <a:ea typeface="Arial"/>
                <a:cs typeface="Arial"/>
                <a:sym typeface="Arial"/>
              </a:rPr>
              <a:t>nonpublic</a:t>
            </a:r>
            <a:r>
              <a:rPr lang="en" sz="1100">
                <a:latin typeface="Arial"/>
                <a:ea typeface="Arial"/>
                <a:cs typeface="Arial"/>
                <a:sym typeface="Arial"/>
              </a:rPr>
              <a:t> school in 2022-2023</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2022 Iowa State Tax Return verified residency</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2022 Iowa State Tax Return did not verify income eligibility</a:t>
            </a:r>
            <a:endParaRPr sz="1550"/>
          </a:p>
          <a:p>
            <a:pPr marL="0" lvl="0" indent="0" algn="l" rtl="0">
              <a:lnSpc>
                <a:spcPct val="115000"/>
              </a:lnSpc>
              <a:spcBef>
                <a:spcPts val="0"/>
              </a:spcBef>
              <a:spcAft>
                <a:spcPts val="0"/>
              </a:spcAft>
              <a:buClr>
                <a:schemeClr val="dk1"/>
              </a:buClr>
              <a:buSzPts val="1100"/>
              <a:buFont typeface="Arial"/>
              <a:buNone/>
            </a:pPr>
            <a:endParaRPr sz="1550"/>
          </a:p>
          <a:p>
            <a:pPr marL="177800" lvl="0" indent="-38100" algn="l" rtl="0">
              <a:lnSpc>
                <a:spcPct val="90000"/>
              </a:lnSpc>
              <a:spcBef>
                <a:spcPts val="0"/>
              </a:spcBef>
              <a:spcAft>
                <a:spcPts val="0"/>
              </a:spcAft>
              <a:buClr>
                <a:schemeClr val="dk1"/>
              </a:buClr>
              <a:buSzPts val="2100"/>
              <a:buNone/>
            </a:pPr>
            <a:endParaRPr sz="1100"/>
          </a:p>
          <a:p>
            <a:pPr marL="177800" lvl="0" indent="-38100" algn="l" rtl="0">
              <a:lnSpc>
                <a:spcPct val="90000"/>
              </a:lnSpc>
              <a:spcBef>
                <a:spcPts val="0"/>
              </a:spcBef>
              <a:spcAft>
                <a:spcPts val="0"/>
              </a:spcAft>
              <a:buClr>
                <a:schemeClr val="dk1"/>
              </a:buClr>
              <a:buSzPts val="2100"/>
              <a:buNone/>
            </a:pPr>
            <a:endParaRPr sz="1100"/>
          </a:p>
          <a:p>
            <a:pPr marL="177800" lvl="0" indent="-38100" algn="l" rtl="0">
              <a:lnSpc>
                <a:spcPct val="90000"/>
              </a:lnSpc>
              <a:spcBef>
                <a:spcPts val="0"/>
              </a:spcBef>
              <a:spcAft>
                <a:spcPts val="0"/>
              </a:spcAft>
              <a:buClr>
                <a:schemeClr val="dk1"/>
              </a:buClr>
              <a:buSzPts val="2100"/>
              <a:buFont typeface="Arial"/>
              <a:buNone/>
            </a:pPr>
            <a:endParaRPr sz="1100"/>
          </a:p>
          <a:p>
            <a:pPr marL="177800" lvl="0" indent="-38100" algn="l" rtl="0">
              <a:lnSpc>
                <a:spcPct val="90000"/>
              </a:lnSpc>
              <a:spcBef>
                <a:spcPts val="0"/>
              </a:spcBef>
              <a:spcAft>
                <a:spcPts val="0"/>
              </a:spcAft>
              <a:buClr>
                <a:schemeClr val="dk1"/>
              </a:buClr>
              <a:buSzPts val="2100"/>
              <a:buNone/>
            </a:pPr>
            <a:endParaRPr sz="2000" b="1" i="1"/>
          </a:p>
          <a:p>
            <a:pPr marL="177800" lvl="0" indent="-38100" algn="l" rtl="0">
              <a:lnSpc>
                <a:spcPct val="90000"/>
              </a:lnSpc>
              <a:spcBef>
                <a:spcPts val="0"/>
              </a:spcBef>
              <a:spcAft>
                <a:spcPts val="0"/>
              </a:spcAft>
              <a:buClr>
                <a:schemeClr val="dk1"/>
              </a:buClr>
              <a:buSzPts val="2100"/>
              <a:buNone/>
            </a:pPr>
            <a:endParaRPr sz="1550"/>
          </a:p>
        </p:txBody>
      </p:sp>
      <p:sp>
        <p:nvSpPr>
          <p:cNvPr id="214" name="Google Shape;214;p30"/>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17</a:t>
            </a:fld>
            <a:endParaRPr/>
          </a:p>
        </p:txBody>
      </p:sp>
      <p:sp>
        <p:nvSpPr>
          <p:cNvPr id="215" name="Google Shape;215;p30"/>
          <p:cNvSpPr txBox="1">
            <a:spLocks noGrp="1"/>
          </p:cNvSpPr>
          <p:nvPr>
            <p:ph type="body" idx="1"/>
          </p:nvPr>
        </p:nvSpPr>
        <p:spPr>
          <a:xfrm>
            <a:off x="840150" y="1268050"/>
            <a:ext cx="3412200" cy="3353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600"/>
              <a:t>The majority of applications will be approved through the automatic approval process.  </a:t>
            </a:r>
            <a:endParaRPr sz="1600"/>
          </a:p>
          <a:p>
            <a:pPr marL="0"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r>
              <a:rPr lang="en" sz="1600"/>
              <a:t>This process will make approvals simple, straightforward, and easy for parents.  </a:t>
            </a:r>
            <a:endParaRPr sz="1650"/>
          </a:p>
          <a:p>
            <a:pPr marL="0" lvl="0" indent="0" algn="l" rtl="0">
              <a:lnSpc>
                <a:spcPct val="115000"/>
              </a:lnSpc>
              <a:spcBef>
                <a:spcPts val="0"/>
              </a:spcBef>
              <a:spcAft>
                <a:spcPts val="0"/>
              </a:spcAft>
              <a:buNone/>
            </a:pPr>
            <a:endParaRPr sz="1550"/>
          </a:p>
          <a:p>
            <a:pPr marL="0" lvl="0" indent="0" algn="l" rtl="0">
              <a:lnSpc>
                <a:spcPct val="115000"/>
              </a:lnSpc>
              <a:spcBef>
                <a:spcPts val="0"/>
              </a:spcBef>
              <a:spcAft>
                <a:spcPts val="0"/>
              </a:spcAft>
              <a:buClr>
                <a:schemeClr val="dk1"/>
              </a:buClr>
              <a:buSzPts val="2100"/>
              <a:buNone/>
            </a:pPr>
            <a:endParaRPr sz="15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Application Status: In Process</a:t>
            </a:r>
            <a:endParaRPr>
              <a:latin typeface="Lora"/>
              <a:ea typeface="Lora"/>
              <a:cs typeface="Lora"/>
              <a:sym typeface="Lora"/>
            </a:endParaRPr>
          </a:p>
        </p:txBody>
      </p:sp>
      <p:sp>
        <p:nvSpPr>
          <p:cNvPr id="221" name="Google Shape;221;p31"/>
          <p:cNvSpPr txBox="1">
            <a:spLocks noGrp="1"/>
          </p:cNvSpPr>
          <p:nvPr>
            <p:ph type="body" idx="1"/>
          </p:nvPr>
        </p:nvSpPr>
        <p:spPr>
          <a:xfrm>
            <a:off x="765800" y="1369225"/>
            <a:ext cx="7664700" cy="335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500"/>
              <a:t>This status will apply to uncommon scenarios where additional documentation and manual review may be required. </a:t>
            </a:r>
            <a:endParaRPr sz="1500"/>
          </a:p>
          <a:p>
            <a:pPr marL="0" lvl="0" indent="0" algn="l" rtl="0">
              <a:lnSpc>
                <a:spcPct val="90000"/>
              </a:lnSpc>
              <a:spcBef>
                <a:spcPts val="0"/>
              </a:spcBef>
              <a:spcAft>
                <a:spcPts val="0"/>
              </a:spcAft>
              <a:buClr>
                <a:schemeClr val="dk1"/>
              </a:buClr>
              <a:buSzPts val="2100"/>
              <a:buNone/>
            </a:pPr>
            <a:endParaRPr sz="2000" b="1" i="1"/>
          </a:p>
          <a:p>
            <a:pPr marL="177800" lvl="0" indent="-38100" algn="l" rtl="0">
              <a:lnSpc>
                <a:spcPct val="90000"/>
              </a:lnSpc>
              <a:spcBef>
                <a:spcPts val="0"/>
              </a:spcBef>
              <a:spcAft>
                <a:spcPts val="0"/>
              </a:spcAft>
              <a:buClr>
                <a:schemeClr val="dk1"/>
              </a:buClr>
              <a:buSzPts val="2100"/>
              <a:buNone/>
            </a:pPr>
            <a:r>
              <a:rPr lang="en" sz="1500" b="1" i="1"/>
              <a:t>Additional Documentation Required</a:t>
            </a:r>
            <a:endParaRPr sz="1500" b="1" i="1"/>
          </a:p>
          <a:p>
            <a:pPr marL="177800" lvl="0" indent="-38100" algn="l" rtl="0">
              <a:lnSpc>
                <a:spcPct val="90000"/>
              </a:lnSpc>
              <a:spcBef>
                <a:spcPts val="0"/>
              </a:spcBef>
              <a:spcAft>
                <a:spcPts val="0"/>
              </a:spcAft>
              <a:buClr>
                <a:schemeClr val="dk1"/>
              </a:buClr>
              <a:buSzPts val="2100"/>
              <a:buNone/>
            </a:pPr>
            <a:r>
              <a:rPr lang="en" sz="1100">
                <a:latin typeface="Arial"/>
                <a:ea typeface="Arial"/>
                <a:cs typeface="Arial"/>
                <a:sym typeface="Arial"/>
              </a:rPr>
              <a:t>Parents will be able to upload approved documentation to the Odyssey portal.    </a:t>
            </a:r>
            <a:endParaRPr sz="1100">
              <a:latin typeface="Arial"/>
              <a:ea typeface="Arial"/>
              <a:cs typeface="Arial"/>
              <a:sym typeface="Arial"/>
            </a:endParaRPr>
          </a:p>
          <a:p>
            <a:pPr marL="177800" lvl="0" indent="-38100" algn="l" rtl="0">
              <a:lnSpc>
                <a:spcPct val="90000"/>
              </a:lnSpc>
              <a:spcBef>
                <a:spcPts val="0"/>
              </a:spcBef>
              <a:spcAft>
                <a:spcPts val="0"/>
              </a:spcAft>
              <a:buClr>
                <a:schemeClr val="dk1"/>
              </a:buClr>
              <a:buSzPts val="2100"/>
              <a:buNone/>
            </a:pPr>
            <a:endParaRPr sz="1100">
              <a:latin typeface="Arial"/>
              <a:ea typeface="Arial"/>
              <a:cs typeface="Arial"/>
              <a:sym typeface="Arial"/>
            </a:endParaRPr>
          </a:p>
          <a:p>
            <a:pPr marL="177800" lvl="0" indent="-38100" algn="l" rtl="0">
              <a:lnSpc>
                <a:spcPct val="90000"/>
              </a:lnSpc>
              <a:spcBef>
                <a:spcPts val="0"/>
              </a:spcBef>
              <a:spcAft>
                <a:spcPts val="0"/>
              </a:spcAft>
              <a:buClr>
                <a:schemeClr val="dk1"/>
              </a:buClr>
              <a:buSzPts val="2100"/>
              <a:buNone/>
            </a:pPr>
            <a:r>
              <a:rPr lang="en" sz="1100" b="1">
                <a:latin typeface="Arial"/>
                <a:ea typeface="Arial"/>
                <a:cs typeface="Arial"/>
                <a:sym typeface="Arial"/>
              </a:rPr>
              <a:t>Scenario 1: 2022 Iowa State Tax Return not filed</a:t>
            </a:r>
            <a:endParaRPr sz="1100" b="1">
              <a:latin typeface="Arial"/>
              <a:ea typeface="Arial"/>
              <a:cs typeface="Arial"/>
              <a:sym typeface="Arial"/>
            </a:endParaRPr>
          </a:p>
          <a:p>
            <a:pPr marL="0" lvl="0" indent="0" algn="l" rtl="0">
              <a:lnSpc>
                <a:spcPct val="115000"/>
              </a:lnSpc>
              <a:spcBef>
                <a:spcPts val="0"/>
              </a:spcBef>
              <a:spcAft>
                <a:spcPts val="0"/>
              </a:spcAft>
              <a:buNone/>
            </a:pPr>
            <a:r>
              <a:rPr lang="en" sz="1100">
                <a:latin typeface="Arial"/>
                <a:ea typeface="Arial"/>
                <a:cs typeface="Arial"/>
                <a:sym typeface="Arial"/>
              </a:rPr>
              <a:t>    Unable to verify income</a:t>
            </a:r>
            <a:endParaRPr sz="1100">
              <a:latin typeface="Arial"/>
              <a:ea typeface="Arial"/>
              <a:cs typeface="Arial"/>
              <a:sym typeface="Arial"/>
            </a:endParaRPr>
          </a:p>
          <a:p>
            <a:pPr marL="0" lvl="0" indent="0" algn="l" rtl="0">
              <a:lnSpc>
                <a:spcPct val="115000"/>
              </a:lnSpc>
              <a:spcBef>
                <a:spcPts val="0"/>
              </a:spcBef>
              <a:spcAft>
                <a:spcPts val="0"/>
              </a:spcAft>
              <a:buNone/>
            </a:pPr>
            <a:r>
              <a:rPr lang="en" sz="1100">
                <a:latin typeface="Arial"/>
                <a:ea typeface="Arial"/>
                <a:cs typeface="Arial"/>
                <a:sym typeface="Arial"/>
              </a:rPr>
              <a:t>    Unable to verify residency</a:t>
            </a:r>
            <a:endParaRPr sz="1100">
              <a:latin typeface="Arial"/>
              <a:ea typeface="Arial"/>
              <a:cs typeface="Arial"/>
              <a:sym typeface="Arial"/>
            </a:endParaRPr>
          </a:p>
          <a:p>
            <a:pPr marL="0" lvl="0" indent="0" algn="l" rtl="0">
              <a:lnSpc>
                <a:spcPct val="90000"/>
              </a:lnSpc>
              <a:spcBef>
                <a:spcPts val="0"/>
              </a:spcBef>
              <a:spcAft>
                <a:spcPts val="0"/>
              </a:spcAft>
              <a:buClr>
                <a:schemeClr val="dk1"/>
              </a:buClr>
              <a:buSzPts val="2100"/>
              <a:buNone/>
            </a:pPr>
            <a:endParaRPr sz="2000" b="1" i="1"/>
          </a:p>
          <a:p>
            <a:pPr marL="177800" lvl="0" indent="-38100" algn="l" rtl="0">
              <a:lnSpc>
                <a:spcPct val="90000"/>
              </a:lnSpc>
              <a:spcBef>
                <a:spcPts val="0"/>
              </a:spcBef>
              <a:spcAft>
                <a:spcPts val="0"/>
              </a:spcAft>
              <a:buClr>
                <a:schemeClr val="dk1"/>
              </a:buClr>
              <a:buSzPts val="2100"/>
              <a:buNone/>
            </a:pPr>
            <a:r>
              <a:rPr lang="en" sz="1500" b="1" i="1"/>
              <a:t>Under Manual Review</a:t>
            </a:r>
            <a:endParaRPr sz="1500" b="1" i="1"/>
          </a:p>
          <a:p>
            <a:pPr marL="177800" lvl="0" indent="-38100" algn="l" rtl="0">
              <a:lnSpc>
                <a:spcPct val="115000"/>
              </a:lnSpc>
              <a:spcBef>
                <a:spcPts val="0"/>
              </a:spcBef>
              <a:spcAft>
                <a:spcPts val="0"/>
              </a:spcAft>
              <a:buClr>
                <a:schemeClr val="dk1"/>
              </a:buClr>
              <a:buSzPts val="2100"/>
              <a:buNone/>
            </a:pPr>
            <a:r>
              <a:rPr lang="en" sz="1100"/>
              <a:t>Application was not able to be verified automatically.</a:t>
            </a:r>
            <a:endParaRPr sz="1100"/>
          </a:p>
          <a:p>
            <a:pPr marL="177800" lvl="0" indent="-38100" algn="l" rtl="0">
              <a:lnSpc>
                <a:spcPct val="115000"/>
              </a:lnSpc>
              <a:spcBef>
                <a:spcPts val="0"/>
              </a:spcBef>
              <a:spcAft>
                <a:spcPts val="0"/>
              </a:spcAft>
              <a:buClr>
                <a:schemeClr val="dk1"/>
              </a:buClr>
              <a:buSzPts val="2100"/>
              <a:buNone/>
            </a:pPr>
            <a:r>
              <a:rPr lang="en" sz="1100"/>
              <a:t>Verification documentation will be reviewed.</a:t>
            </a:r>
            <a:endParaRPr sz="1550"/>
          </a:p>
        </p:txBody>
      </p:sp>
      <p:sp>
        <p:nvSpPr>
          <p:cNvPr id="222" name="Google Shape;222;p31"/>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97225" y="662675"/>
            <a:ext cx="4976056" cy="4060050"/>
          </a:xfrm>
          <a:prstGeom prst="rect">
            <a:avLst/>
          </a:prstGeom>
          <a:noFill/>
          <a:ln>
            <a:noFill/>
          </a:ln>
          <a:effectLst>
            <a:outerShdw blurRad="57150" dist="19050" dir="5400000" algn="bl" rotWithShape="0">
              <a:srgbClr val="000000">
                <a:alpha val="50000"/>
              </a:srgbClr>
            </a:outerShdw>
          </a:effectLst>
        </p:spPr>
      </p:pic>
      <p:sp>
        <p:nvSpPr>
          <p:cNvPr id="228" name="Google Shape;228;p32"/>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Application Status: Timing</a:t>
            </a:r>
            <a:endParaRPr/>
          </a:p>
        </p:txBody>
      </p:sp>
      <p:sp>
        <p:nvSpPr>
          <p:cNvPr id="229" name="Google Shape;229;p32"/>
          <p:cNvSpPr txBox="1">
            <a:spLocks noGrp="1"/>
          </p:cNvSpPr>
          <p:nvPr>
            <p:ph type="body" idx="1"/>
          </p:nvPr>
        </p:nvSpPr>
        <p:spPr>
          <a:xfrm>
            <a:off x="782241" y="1634150"/>
            <a:ext cx="2949300" cy="2858700"/>
          </a:xfrm>
          <a:prstGeom prst="rect">
            <a:avLst/>
          </a:prstGeom>
        </p:spPr>
        <p:txBody>
          <a:bodyPr spcFirstLastPara="1" wrap="square" lIns="68575" tIns="34275" rIns="68575" bIns="34275" anchor="t" anchorCtr="0">
            <a:normAutofit fontScale="92500"/>
          </a:bodyPr>
          <a:lstStyle/>
          <a:p>
            <a:pPr marL="457200" lvl="0" indent="-330200" algn="l" rtl="0">
              <a:spcBef>
                <a:spcPts val="800"/>
              </a:spcBef>
              <a:spcAft>
                <a:spcPts val="0"/>
              </a:spcAft>
              <a:buSzPts val="1600"/>
              <a:buChar char="●"/>
            </a:pPr>
            <a:r>
              <a:rPr lang="en"/>
              <a:t>Application is updated with responses within 30 minutes of submission.</a:t>
            </a:r>
            <a:endParaRPr/>
          </a:p>
          <a:p>
            <a:pPr marL="457200" lvl="0" indent="-330200" algn="l" rtl="0">
              <a:spcBef>
                <a:spcPts val="0"/>
              </a:spcBef>
              <a:spcAft>
                <a:spcPts val="0"/>
              </a:spcAft>
              <a:buSzPts val="1600"/>
              <a:buChar char="●"/>
            </a:pPr>
            <a:r>
              <a:rPr lang="en"/>
              <a:t>Income verification will only be run for households with students who attended an Iowa accredited nonpublic school in 2022-2023.</a:t>
            </a:r>
            <a:endParaRPr/>
          </a:p>
        </p:txBody>
      </p:sp>
      <p:sp>
        <p:nvSpPr>
          <p:cNvPr id="230" name="Google Shape;230;p32"/>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231" name="Google Shape;231;p32">
            <a:extLst>
              <a:ext uri="{C183D7F6-B498-43B3-948B-1728B52AA6E4}">
                <adec:decorative xmlns:adec="http://schemas.microsoft.com/office/drawing/2017/decorative" val="1"/>
              </a:ext>
            </a:extLst>
          </p:cNvPr>
          <p:cNvSpPr/>
          <p:nvPr/>
        </p:nvSpPr>
        <p:spPr>
          <a:xfrm>
            <a:off x="7012325" y="2295000"/>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a:extLst>
              <a:ext uri="{C183D7F6-B498-43B3-948B-1728B52AA6E4}">
                <adec:decorative xmlns:adec="http://schemas.microsoft.com/office/drawing/2017/decorative" val="1"/>
              </a:ext>
            </a:extLst>
          </p:cNvPr>
          <p:cNvSpPr/>
          <p:nvPr/>
        </p:nvSpPr>
        <p:spPr>
          <a:xfrm>
            <a:off x="7047050" y="2944625"/>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Questions During Training</a:t>
            </a:r>
            <a:endParaRPr>
              <a:latin typeface="Lora"/>
              <a:ea typeface="Lora"/>
              <a:cs typeface="Lora"/>
              <a:sym typeface="Lora"/>
            </a:endParaRPr>
          </a:p>
        </p:txBody>
      </p:sp>
      <p:sp>
        <p:nvSpPr>
          <p:cNvPr id="75" name="Google Shape;75;p15"/>
          <p:cNvSpPr txBox="1">
            <a:spLocks noGrp="1"/>
          </p:cNvSpPr>
          <p:nvPr>
            <p:ph type="body" idx="1"/>
          </p:nvPr>
        </p:nvSpPr>
        <p:spPr>
          <a:xfrm>
            <a:off x="765800" y="1369225"/>
            <a:ext cx="7725000" cy="335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500"/>
              <a:t>If you have questions during the training, please enter them into the Q&amp;A Zoom Webinar feature. </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a:t>Frequently asked questions (FAQs) are available on the Department’s </a:t>
            </a:r>
            <a:r>
              <a:rPr lang="en" sz="1500" u="sng">
                <a:solidFill>
                  <a:srgbClr val="1155CC"/>
                </a:solidFill>
                <a:hlinkClick r:id="rId3">
                  <a:extLst>
                    <a:ext uri="{A12FA001-AC4F-418D-AE19-62706E023703}">
                      <ahyp:hlinkClr xmlns:ahyp="http://schemas.microsoft.com/office/drawing/2018/hyperlinkcolor" val="tx"/>
                    </a:ext>
                  </a:extLst>
                </a:hlinkClick>
              </a:rPr>
              <a:t>Students First Act ESA web page</a:t>
            </a:r>
            <a:r>
              <a:rPr lang="en" sz="1500"/>
              <a:t>. Questions submitted during the webinar not addressed in the FAQs will be responded to directly via the email address used to sign up for the webinar. </a:t>
            </a:r>
            <a:endParaRPr sz="1500"/>
          </a:p>
          <a:p>
            <a:pPr marL="0" lvl="0" indent="0" algn="l" rtl="0">
              <a:lnSpc>
                <a:spcPct val="90000"/>
              </a:lnSpc>
              <a:spcBef>
                <a:spcPts val="0"/>
              </a:spcBef>
              <a:spcAft>
                <a:spcPts val="0"/>
              </a:spcAft>
              <a:buClr>
                <a:schemeClr val="dk1"/>
              </a:buClr>
              <a:buSzPts val="2100"/>
              <a:buNone/>
            </a:pPr>
            <a:endParaRPr/>
          </a:p>
          <a:p>
            <a:pPr marL="0" lvl="0" indent="0" algn="l" rtl="0">
              <a:lnSpc>
                <a:spcPct val="115000"/>
              </a:lnSpc>
              <a:spcBef>
                <a:spcPts val="0"/>
              </a:spcBef>
              <a:spcAft>
                <a:spcPts val="0"/>
              </a:spcAft>
              <a:buClr>
                <a:schemeClr val="dk1"/>
              </a:buClr>
              <a:buSzPts val="2100"/>
              <a:buNone/>
            </a:pPr>
            <a:endParaRPr sz="1550"/>
          </a:p>
        </p:txBody>
      </p:sp>
      <p:sp>
        <p:nvSpPr>
          <p:cNvPr id="76" name="Google Shape;76;p15"/>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3">
            <a:extLst>
              <a:ext uri="{C183D7F6-B498-43B3-948B-1728B52AA6E4}">
                <adec:decorative xmlns:adec="http://schemas.microsoft.com/office/drawing/2017/decorative" val="1"/>
              </a:ext>
            </a:extLst>
          </p:cNvPr>
          <p:cNvPicPr preferRelativeResize="0"/>
          <p:nvPr/>
        </p:nvPicPr>
        <p:blipFill rotWithShape="1">
          <a:blip r:embed="rId3">
            <a:alphaModFix/>
          </a:blip>
          <a:srcRect b="9074"/>
          <a:stretch/>
        </p:blipFill>
        <p:spPr>
          <a:xfrm>
            <a:off x="4106675" y="1001575"/>
            <a:ext cx="4774426" cy="3569474"/>
          </a:xfrm>
          <a:prstGeom prst="rect">
            <a:avLst/>
          </a:prstGeom>
          <a:noFill/>
          <a:ln>
            <a:noFill/>
          </a:ln>
          <a:effectLst>
            <a:outerShdw blurRad="57150" dist="19050" dir="5400000" algn="bl" rotWithShape="0">
              <a:srgbClr val="000000">
                <a:alpha val="50000"/>
              </a:srgbClr>
            </a:outerShdw>
          </a:effectLst>
        </p:spPr>
      </p:pic>
      <p:sp>
        <p:nvSpPr>
          <p:cNvPr id="238" name="Google Shape;238;p33"/>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Application Status: Approved</a:t>
            </a:r>
            <a:endParaRPr/>
          </a:p>
        </p:txBody>
      </p:sp>
      <p:sp>
        <p:nvSpPr>
          <p:cNvPr id="239" name="Google Shape;239;p33"/>
          <p:cNvSpPr txBox="1">
            <a:spLocks noGrp="1"/>
          </p:cNvSpPr>
          <p:nvPr>
            <p:ph type="body" idx="1"/>
          </p:nvPr>
        </p:nvSpPr>
        <p:spPr>
          <a:xfrm>
            <a:off x="782250" y="1634150"/>
            <a:ext cx="3095100" cy="2858700"/>
          </a:xfrm>
          <a:prstGeom prst="rect">
            <a:avLst/>
          </a:prstGeom>
        </p:spPr>
        <p:txBody>
          <a:bodyPr spcFirstLastPara="1" wrap="square" lIns="68575" tIns="34275" rIns="68575" bIns="34275" anchor="t" anchorCtr="0">
            <a:normAutofit lnSpcReduction="10000"/>
          </a:bodyPr>
          <a:lstStyle/>
          <a:p>
            <a:pPr marL="457200" lvl="0" indent="-330200" algn="l" rtl="0">
              <a:spcBef>
                <a:spcPts val="800"/>
              </a:spcBef>
              <a:spcAft>
                <a:spcPts val="0"/>
              </a:spcAft>
              <a:buSzPts val="1600"/>
              <a:buChar char="●"/>
            </a:pPr>
            <a:r>
              <a:rPr lang="en"/>
              <a:t>When a student’s eligibility for the ESA has been approved, the status buttons will update to “Approved”.</a:t>
            </a:r>
            <a:endParaRPr/>
          </a:p>
          <a:p>
            <a:pPr marL="457200" lvl="0" indent="-330200" algn="l" rtl="0">
              <a:spcBef>
                <a:spcPts val="0"/>
              </a:spcBef>
              <a:spcAft>
                <a:spcPts val="0"/>
              </a:spcAft>
              <a:buSzPts val="1600"/>
              <a:buChar char="●"/>
            </a:pPr>
            <a:r>
              <a:rPr lang="en"/>
              <a:t>Parent/Guardian next step: 	</a:t>
            </a:r>
            <a:endParaRPr/>
          </a:p>
          <a:p>
            <a:pPr marL="914400" lvl="1" indent="-298450" algn="l" rtl="0">
              <a:spcBef>
                <a:spcPts val="0"/>
              </a:spcBef>
              <a:spcAft>
                <a:spcPts val="0"/>
              </a:spcAft>
              <a:buSzPts val="1100"/>
              <a:buChar char="○"/>
            </a:pPr>
            <a:r>
              <a:rPr lang="en" b="1"/>
              <a:t>Available July 15: </a:t>
            </a:r>
            <a:r>
              <a:rPr lang="en"/>
              <a:t>Parent/Guardian selects the school each student plans to attend for the 2023-2024 school year.</a:t>
            </a:r>
            <a:endParaRPr/>
          </a:p>
        </p:txBody>
      </p:sp>
      <p:sp>
        <p:nvSpPr>
          <p:cNvPr id="240" name="Google Shape;240;p33"/>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41" name="Google Shape;241;p33">
            <a:extLst>
              <a:ext uri="{C183D7F6-B498-43B3-948B-1728B52AA6E4}">
                <adec:decorative xmlns:adec="http://schemas.microsoft.com/office/drawing/2017/decorative" val="1"/>
              </a:ext>
            </a:extLst>
          </p:cNvPr>
          <p:cNvSpPr/>
          <p:nvPr/>
        </p:nvSpPr>
        <p:spPr>
          <a:xfrm>
            <a:off x="7210025" y="3173188"/>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a:extLst>
              <a:ext uri="{C183D7F6-B498-43B3-948B-1728B52AA6E4}">
                <adec:decorative xmlns:adec="http://schemas.microsoft.com/office/drawing/2017/decorative" val="1"/>
              </a:ext>
            </a:extLst>
          </p:cNvPr>
          <p:cNvSpPr/>
          <p:nvPr/>
        </p:nvSpPr>
        <p:spPr>
          <a:xfrm>
            <a:off x="7210025" y="2571738"/>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2023-2024 School Information</a:t>
            </a:r>
            <a:endParaRPr/>
          </a:p>
        </p:txBody>
      </p:sp>
      <p:sp>
        <p:nvSpPr>
          <p:cNvPr id="248" name="Google Shape;248;p34"/>
          <p:cNvSpPr txBox="1">
            <a:spLocks noGrp="1"/>
          </p:cNvSpPr>
          <p:nvPr>
            <p:ph type="body" idx="1"/>
          </p:nvPr>
        </p:nvSpPr>
        <p:spPr>
          <a:xfrm>
            <a:off x="645875" y="1945600"/>
            <a:ext cx="3672300" cy="25473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400"/>
              <a:t>For each student:</a:t>
            </a:r>
            <a:endParaRPr sz="1400"/>
          </a:p>
          <a:p>
            <a:pPr marL="457200" lvl="0" indent="-317500" algn="l" rtl="0">
              <a:spcBef>
                <a:spcPts val="800"/>
              </a:spcBef>
              <a:spcAft>
                <a:spcPts val="0"/>
              </a:spcAft>
              <a:buSzPts val="1400"/>
              <a:buChar char="●"/>
            </a:pPr>
            <a:r>
              <a:rPr lang="en" sz="1400"/>
              <a:t>Select school. </a:t>
            </a:r>
            <a:endParaRPr sz="1400"/>
          </a:p>
          <a:p>
            <a:pPr marL="457200" lvl="0" indent="-317500" algn="l" rtl="0">
              <a:spcBef>
                <a:spcPts val="0"/>
              </a:spcBef>
              <a:spcAft>
                <a:spcPts val="0"/>
              </a:spcAft>
              <a:buSzPts val="1400"/>
              <a:buChar char="●"/>
            </a:pPr>
            <a:r>
              <a:rPr lang="en" sz="1400"/>
              <a:t>Select grade.</a:t>
            </a:r>
            <a:endParaRPr sz="1400"/>
          </a:p>
          <a:p>
            <a:pPr marL="457200" lvl="0" indent="-317500" algn="l" rtl="0">
              <a:spcBef>
                <a:spcPts val="0"/>
              </a:spcBef>
              <a:spcAft>
                <a:spcPts val="0"/>
              </a:spcAft>
              <a:buSzPts val="1400"/>
              <a:buChar char="●"/>
            </a:pPr>
            <a:r>
              <a:rPr lang="en" sz="1400"/>
              <a:t>Click “Complete” to finish.</a:t>
            </a:r>
            <a:endParaRPr/>
          </a:p>
        </p:txBody>
      </p:sp>
      <p:sp>
        <p:nvSpPr>
          <p:cNvPr id="249" name="Google Shape;249;p34"/>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21</a:t>
            </a:fld>
            <a:endParaRPr/>
          </a:p>
        </p:txBody>
      </p:sp>
      <p:pic>
        <p:nvPicPr>
          <p:cNvPr id="250" name="Google Shape;250;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395975" y="1068800"/>
            <a:ext cx="4136003" cy="33584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5">
            <a:extLst>
              <a:ext uri="{C183D7F6-B498-43B3-948B-1728B52AA6E4}">
                <adec:decorative xmlns:adec="http://schemas.microsoft.com/office/drawing/2017/decorative" val="1"/>
              </a:ext>
            </a:extLst>
          </p:cNvPr>
          <p:cNvPicPr preferRelativeResize="0"/>
          <p:nvPr/>
        </p:nvPicPr>
        <p:blipFill rotWithShape="1">
          <a:blip r:embed="rId3">
            <a:alphaModFix/>
          </a:blip>
          <a:srcRect b="45869"/>
          <a:stretch/>
        </p:blipFill>
        <p:spPr>
          <a:xfrm>
            <a:off x="4059025" y="1346575"/>
            <a:ext cx="4499500" cy="3228513"/>
          </a:xfrm>
          <a:prstGeom prst="rect">
            <a:avLst/>
          </a:prstGeom>
          <a:noFill/>
          <a:ln>
            <a:noFill/>
          </a:ln>
          <a:effectLst>
            <a:outerShdw blurRad="57150" dist="19050" dir="5400000" algn="bl" rotWithShape="0">
              <a:srgbClr val="000000">
                <a:alpha val="50000"/>
              </a:srgbClr>
            </a:outerShdw>
          </a:effectLst>
        </p:spPr>
      </p:pic>
      <p:sp>
        <p:nvSpPr>
          <p:cNvPr id="256" name="Google Shape;256;p35"/>
          <p:cNvSpPr txBox="1">
            <a:spLocks noGrp="1"/>
          </p:cNvSpPr>
          <p:nvPr>
            <p:ph type="title"/>
          </p:nvPr>
        </p:nvSpPr>
        <p:spPr>
          <a:xfrm>
            <a:off x="782251" y="342900"/>
            <a:ext cx="31506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Application Status: Manual Review</a:t>
            </a:r>
            <a:endParaRPr/>
          </a:p>
        </p:txBody>
      </p:sp>
      <p:sp>
        <p:nvSpPr>
          <p:cNvPr id="257" name="Google Shape;257;p35"/>
          <p:cNvSpPr txBox="1">
            <a:spLocks noGrp="1"/>
          </p:cNvSpPr>
          <p:nvPr>
            <p:ph type="body" idx="1"/>
          </p:nvPr>
        </p:nvSpPr>
        <p:spPr>
          <a:xfrm>
            <a:off x="782250" y="1634150"/>
            <a:ext cx="3095100" cy="28587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If eligibility is unable to be confirmed through the automated process, the Odyssey platform will prompt the parent/guardian to upload additional documents.</a:t>
            </a:r>
            <a:endParaRPr/>
          </a:p>
          <a:p>
            <a:pPr marL="0" lvl="0" indent="0" algn="l" rtl="0">
              <a:spcBef>
                <a:spcPts val="800"/>
              </a:spcBef>
              <a:spcAft>
                <a:spcPts val="0"/>
              </a:spcAft>
              <a:buNone/>
            </a:pPr>
            <a:endParaRPr/>
          </a:p>
        </p:txBody>
      </p:sp>
      <p:sp>
        <p:nvSpPr>
          <p:cNvPr id="258" name="Google Shape;258;p35"/>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259" name="Google Shape;259;p35">
            <a:extLst>
              <a:ext uri="{C183D7F6-B498-43B3-948B-1728B52AA6E4}">
                <adec:decorative xmlns:adec="http://schemas.microsoft.com/office/drawing/2017/decorative" val="1"/>
              </a:ext>
            </a:extLst>
          </p:cNvPr>
          <p:cNvSpPr/>
          <p:nvPr/>
        </p:nvSpPr>
        <p:spPr>
          <a:xfrm>
            <a:off x="7011275" y="2833500"/>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5">
            <a:extLst>
              <a:ext uri="{C183D7F6-B498-43B3-948B-1728B52AA6E4}">
                <adec:decorative xmlns:adec="http://schemas.microsoft.com/office/drawing/2017/decorative" val="1"/>
              </a:ext>
            </a:extLst>
          </p:cNvPr>
          <p:cNvSpPr/>
          <p:nvPr/>
        </p:nvSpPr>
        <p:spPr>
          <a:xfrm>
            <a:off x="7011275" y="3387600"/>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6">
            <a:extLst>
              <a:ext uri="{C183D7F6-B498-43B3-948B-1728B52AA6E4}">
                <adec:decorative xmlns:adec="http://schemas.microsoft.com/office/drawing/2017/decorative" val="1"/>
              </a:ext>
            </a:extLst>
          </p:cNvPr>
          <p:cNvPicPr preferRelativeResize="0"/>
          <p:nvPr/>
        </p:nvPicPr>
        <p:blipFill rotWithShape="1">
          <a:blip r:embed="rId3">
            <a:alphaModFix/>
          </a:blip>
          <a:srcRect b="9362"/>
          <a:stretch/>
        </p:blipFill>
        <p:spPr>
          <a:xfrm>
            <a:off x="4248100" y="482075"/>
            <a:ext cx="4227076" cy="4306427"/>
          </a:xfrm>
          <a:prstGeom prst="rect">
            <a:avLst/>
          </a:prstGeom>
          <a:noFill/>
          <a:ln>
            <a:noFill/>
          </a:ln>
          <a:effectLst>
            <a:outerShdw blurRad="57150" dist="19050" dir="5400000" algn="bl" rotWithShape="0">
              <a:srgbClr val="000000">
                <a:alpha val="50000"/>
              </a:srgbClr>
            </a:outerShdw>
          </a:effectLst>
        </p:spPr>
      </p:pic>
      <p:sp>
        <p:nvSpPr>
          <p:cNvPr id="266" name="Google Shape;266;p36"/>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Application Status: Manual Review</a:t>
            </a:r>
            <a:endParaRPr/>
          </a:p>
        </p:txBody>
      </p:sp>
      <p:sp>
        <p:nvSpPr>
          <p:cNvPr id="267" name="Google Shape;267;p36"/>
          <p:cNvSpPr txBox="1">
            <a:spLocks noGrp="1"/>
          </p:cNvSpPr>
          <p:nvPr>
            <p:ph type="body" idx="1"/>
          </p:nvPr>
        </p:nvSpPr>
        <p:spPr>
          <a:xfrm>
            <a:off x="782250" y="1634150"/>
            <a:ext cx="3095100" cy="28587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Once documents have been uploaded, the Odyssey team will manually review.</a:t>
            </a:r>
            <a:endParaRPr/>
          </a:p>
          <a:p>
            <a:pPr marL="457200" lvl="0" indent="-330200" algn="l" rtl="0">
              <a:spcBef>
                <a:spcPts val="0"/>
              </a:spcBef>
              <a:spcAft>
                <a:spcPts val="0"/>
              </a:spcAft>
              <a:buSzPts val="1600"/>
              <a:buChar char="●"/>
            </a:pPr>
            <a:r>
              <a:rPr lang="en"/>
              <a:t>If additional documentation is required, Odyssey will contact the parent/guardian.</a:t>
            </a:r>
            <a:endParaRPr/>
          </a:p>
        </p:txBody>
      </p:sp>
      <p:sp>
        <p:nvSpPr>
          <p:cNvPr id="268" name="Google Shape;268;p36"/>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269" name="Google Shape;269;p36">
            <a:extLst>
              <a:ext uri="{C183D7F6-B498-43B3-948B-1728B52AA6E4}">
                <adec:decorative xmlns:adec="http://schemas.microsoft.com/office/drawing/2017/decorative" val="1"/>
              </a:ext>
            </a:extLst>
          </p:cNvPr>
          <p:cNvSpPr/>
          <p:nvPr/>
        </p:nvSpPr>
        <p:spPr>
          <a:xfrm>
            <a:off x="7001725" y="2410850"/>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a:extLst>
              <a:ext uri="{C183D7F6-B498-43B3-948B-1728B52AA6E4}">
                <adec:decorative xmlns:adec="http://schemas.microsoft.com/office/drawing/2017/decorative" val="1"/>
              </a:ext>
            </a:extLst>
          </p:cNvPr>
          <p:cNvSpPr/>
          <p:nvPr/>
        </p:nvSpPr>
        <p:spPr>
          <a:xfrm>
            <a:off x="7001725" y="1845100"/>
            <a:ext cx="1012800" cy="11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How Odyssey Verifies Eligibility</a:t>
            </a:r>
            <a:endParaRPr b="0">
              <a:latin typeface="Lora SemiBold"/>
              <a:ea typeface="Lora SemiBold"/>
              <a:cs typeface="Lora SemiBold"/>
              <a:sym typeface="Lora SemiBold"/>
            </a:endParaRPr>
          </a:p>
        </p:txBody>
      </p:sp>
      <p:sp>
        <p:nvSpPr>
          <p:cNvPr id="276" name="Google Shape;276;p37"/>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How Odyssey Verifies Eligibility</a:t>
            </a:r>
            <a:endParaRPr>
              <a:latin typeface="Lora"/>
              <a:ea typeface="Lora"/>
              <a:cs typeface="Lora"/>
              <a:sym typeface="Lora"/>
            </a:endParaRPr>
          </a:p>
        </p:txBody>
      </p:sp>
      <p:sp>
        <p:nvSpPr>
          <p:cNvPr id="282" name="Google Shape;282;p38"/>
          <p:cNvSpPr txBox="1">
            <a:spLocks noGrp="1"/>
          </p:cNvSpPr>
          <p:nvPr>
            <p:ph type="body" idx="1"/>
          </p:nvPr>
        </p:nvSpPr>
        <p:spPr>
          <a:xfrm>
            <a:off x="765800" y="1369225"/>
            <a:ext cx="7689600" cy="335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500" b="1" i="1"/>
              <a:t>Iowa Department of Revenue System Connection</a:t>
            </a:r>
            <a:endParaRPr sz="1500" b="1" i="1"/>
          </a:p>
          <a:p>
            <a:pPr marL="0" lvl="0" indent="0" algn="l" rtl="0">
              <a:lnSpc>
                <a:spcPct val="115000"/>
              </a:lnSpc>
              <a:spcBef>
                <a:spcPts val="0"/>
              </a:spcBef>
              <a:spcAft>
                <a:spcPts val="0"/>
              </a:spcAft>
              <a:buClr>
                <a:schemeClr val="dk1"/>
              </a:buClr>
              <a:buSzPts val="2100"/>
              <a:buNone/>
            </a:pPr>
            <a:r>
              <a:rPr lang="en" sz="1100"/>
              <a:t>Odyssey works with the Iowa Department of Revenue to automatically determine Iowa residency, and in some cases, income eligibility, through each applicant’s 2022 Iowa State Tax Return. This will verify a majority of applicants.</a:t>
            </a:r>
            <a:endParaRPr sz="1100"/>
          </a:p>
          <a:p>
            <a:pPr marL="0" lvl="0" indent="0" algn="l" rtl="0">
              <a:lnSpc>
                <a:spcPct val="115000"/>
              </a:lnSpc>
              <a:spcBef>
                <a:spcPts val="0"/>
              </a:spcBef>
              <a:spcAft>
                <a:spcPts val="0"/>
              </a:spcAft>
              <a:buNone/>
            </a:pPr>
            <a:endParaRPr sz="1550"/>
          </a:p>
          <a:p>
            <a:pPr marL="0" lvl="0" indent="0" algn="l" rtl="0">
              <a:lnSpc>
                <a:spcPct val="90000"/>
              </a:lnSpc>
              <a:spcBef>
                <a:spcPts val="0"/>
              </a:spcBef>
              <a:spcAft>
                <a:spcPts val="0"/>
              </a:spcAft>
              <a:buClr>
                <a:schemeClr val="dk1"/>
              </a:buClr>
              <a:buSzPts val="2100"/>
              <a:buFont typeface="Arial"/>
              <a:buNone/>
            </a:pPr>
            <a:r>
              <a:rPr lang="en" sz="1500" b="1" i="1"/>
              <a:t>If Additional Verification is Needed</a:t>
            </a:r>
            <a:endParaRPr sz="1500"/>
          </a:p>
          <a:p>
            <a:pPr marL="0" lvl="0" indent="0" algn="l" rtl="0">
              <a:lnSpc>
                <a:spcPct val="115000"/>
              </a:lnSpc>
              <a:spcBef>
                <a:spcPts val="0"/>
              </a:spcBef>
              <a:spcAft>
                <a:spcPts val="0"/>
              </a:spcAft>
              <a:buClr>
                <a:schemeClr val="dk1"/>
              </a:buClr>
              <a:buSzPts val="2100"/>
              <a:buFont typeface="Arial"/>
              <a:buNone/>
            </a:pPr>
            <a:r>
              <a:rPr lang="en" sz="1100"/>
              <a:t>If the automated check fails, the Odyssey system will request a parent/guardian to upload additional verification documents to show Iowa residency and/or income eligibility. </a:t>
            </a:r>
            <a:endParaRPr sz="1550"/>
          </a:p>
          <a:p>
            <a:pPr marL="0" lvl="0" indent="0" algn="l" rtl="0">
              <a:lnSpc>
                <a:spcPct val="115000"/>
              </a:lnSpc>
              <a:spcBef>
                <a:spcPts val="0"/>
              </a:spcBef>
              <a:spcAft>
                <a:spcPts val="0"/>
              </a:spcAft>
              <a:buClr>
                <a:schemeClr val="dk1"/>
              </a:buClr>
              <a:buSzPts val="2100"/>
              <a:buNone/>
            </a:pPr>
            <a:endParaRPr sz="1550"/>
          </a:p>
        </p:txBody>
      </p:sp>
      <p:sp>
        <p:nvSpPr>
          <p:cNvPr id="283" name="Google Shape;283;p38"/>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How Odyssey Verifies Eligibility:</a:t>
            </a:r>
            <a:endParaRPr/>
          </a:p>
          <a:p>
            <a:pPr marL="0" lvl="0" indent="0" algn="l" rtl="0">
              <a:lnSpc>
                <a:spcPct val="90000"/>
              </a:lnSpc>
              <a:spcBef>
                <a:spcPts val="0"/>
              </a:spcBef>
              <a:spcAft>
                <a:spcPts val="0"/>
              </a:spcAft>
              <a:buClr>
                <a:schemeClr val="dk1"/>
              </a:buClr>
              <a:buSzPts val="3300"/>
              <a:buFont typeface="Arial"/>
              <a:buNone/>
            </a:pPr>
            <a:r>
              <a:rPr lang="en"/>
              <a:t>Residency</a:t>
            </a:r>
            <a:endParaRPr/>
          </a:p>
        </p:txBody>
      </p:sp>
      <p:sp>
        <p:nvSpPr>
          <p:cNvPr id="289" name="Google Shape;289;p39"/>
          <p:cNvSpPr txBox="1">
            <a:spLocks noGrp="1"/>
          </p:cNvSpPr>
          <p:nvPr>
            <p:ph type="body" idx="1"/>
          </p:nvPr>
        </p:nvSpPr>
        <p:spPr>
          <a:xfrm>
            <a:off x="765800" y="1369225"/>
            <a:ext cx="7886700" cy="335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500" b="1" i="1"/>
              <a:t>If Additional Residency Verification is Needed</a:t>
            </a:r>
            <a:endParaRPr sz="1500"/>
          </a:p>
          <a:p>
            <a:pPr marL="0" lvl="0" indent="0" algn="l" rtl="0">
              <a:lnSpc>
                <a:spcPct val="115000"/>
              </a:lnSpc>
              <a:spcBef>
                <a:spcPts val="0"/>
              </a:spcBef>
              <a:spcAft>
                <a:spcPts val="0"/>
              </a:spcAft>
              <a:buClr>
                <a:schemeClr val="dk1"/>
              </a:buClr>
              <a:buSzPts val="2100"/>
              <a:buNone/>
            </a:pPr>
            <a:r>
              <a:rPr lang="en" sz="1100"/>
              <a:t>If the automated check for residency is unsuccessful, the Odyssey system will request the parent/guardian to upload additional verification documents.</a:t>
            </a:r>
            <a:endParaRPr sz="1100"/>
          </a:p>
          <a:p>
            <a:pPr marL="0" lvl="0" indent="0" algn="l" rtl="0">
              <a:lnSpc>
                <a:spcPct val="115000"/>
              </a:lnSpc>
              <a:spcBef>
                <a:spcPts val="0"/>
              </a:spcBef>
              <a:spcAft>
                <a:spcPts val="0"/>
              </a:spcAft>
              <a:buClr>
                <a:schemeClr val="dk1"/>
              </a:buClr>
              <a:buSzPts val="2100"/>
              <a:buNone/>
            </a:pPr>
            <a:endParaRPr sz="1400"/>
          </a:p>
          <a:p>
            <a:pPr marL="0" lvl="0" indent="0" algn="l" rtl="0">
              <a:lnSpc>
                <a:spcPct val="115000"/>
              </a:lnSpc>
              <a:spcBef>
                <a:spcPts val="0"/>
              </a:spcBef>
              <a:spcAft>
                <a:spcPts val="0"/>
              </a:spcAft>
              <a:buClr>
                <a:schemeClr val="dk1"/>
              </a:buClr>
              <a:buSzPts val="2100"/>
              <a:buNone/>
            </a:pPr>
            <a:r>
              <a:rPr lang="en" sz="1500" b="1" i="1"/>
              <a:t>Examples of Residency Verification Documentation: </a:t>
            </a:r>
            <a:endParaRPr sz="1500" b="1" i="1"/>
          </a:p>
          <a:p>
            <a:pPr marL="457200" lvl="0" indent="-298450" algn="l" rtl="0">
              <a:lnSpc>
                <a:spcPct val="115000"/>
              </a:lnSpc>
              <a:spcBef>
                <a:spcPts val="0"/>
              </a:spcBef>
              <a:spcAft>
                <a:spcPts val="0"/>
              </a:spcAft>
              <a:buSzPts val="1100"/>
              <a:buChar char="•"/>
            </a:pPr>
            <a:r>
              <a:rPr lang="en" sz="1100"/>
              <a:t>Current Iowa Driver’s License</a:t>
            </a:r>
            <a:endParaRPr sz="1100"/>
          </a:p>
          <a:p>
            <a:pPr marL="457200" lvl="0" indent="-298450" algn="l" rtl="0">
              <a:lnSpc>
                <a:spcPct val="115000"/>
              </a:lnSpc>
              <a:spcBef>
                <a:spcPts val="0"/>
              </a:spcBef>
              <a:spcAft>
                <a:spcPts val="0"/>
              </a:spcAft>
              <a:buSzPts val="1100"/>
              <a:buChar char="•"/>
            </a:pPr>
            <a:r>
              <a:rPr lang="en" sz="1100"/>
              <a:t>Proof of Residence (current mortgage, lease, utility bill) and one of the following:</a:t>
            </a:r>
            <a:endParaRPr sz="1100"/>
          </a:p>
          <a:p>
            <a:pPr marL="914400" lvl="1" indent="-298450" algn="l" rtl="0">
              <a:lnSpc>
                <a:spcPct val="115000"/>
              </a:lnSpc>
              <a:spcBef>
                <a:spcPts val="0"/>
              </a:spcBef>
              <a:spcAft>
                <a:spcPts val="0"/>
              </a:spcAft>
              <a:buSzPts val="1100"/>
              <a:buChar char="•"/>
            </a:pPr>
            <a:r>
              <a:rPr lang="en" sz="1100"/>
              <a:t>Iowa Voter Registration Card</a:t>
            </a:r>
            <a:endParaRPr sz="1100"/>
          </a:p>
          <a:p>
            <a:pPr marL="914400" lvl="1" indent="-298450" algn="l" rtl="0">
              <a:lnSpc>
                <a:spcPct val="115000"/>
              </a:lnSpc>
              <a:spcBef>
                <a:spcPts val="0"/>
              </a:spcBef>
              <a:spcAft>
                <a:spcPts val="0"/>
              </a:spcAft>
              <a:buSzPts val="1100"/>
              <a:buChar char="•"/>
            </a:pPr>
            <a:r>
              <a:rPr lang="en" sz="1100"/>
              <a:t>Claim of Homestead Credit or Military Tax Exemption on a home in Iowa</a:t>
            </a:r>
            <a:endParaRPr sz="1100"/>
          </a:p>
          <a:p>
            <a:pPr marL="914400" lvl="1" indent="-298450" algn="l" rtl="0">
              <a:lnSpc>
                <a:spcPct val="115000"/>
              </a:lnSpc>
              <a:spcBef>
                <a:spcPts val="0"/>
              </a:spcBef>
              <a:spcAft>
                <a:spcPts val="0"/>
              </a:spcAft>
              <a:buSzPts val="1100"/>
              <a:buChar char="•"/>
            </a:pPr>
            <a:r>
              <a:rPr lang="en" sz="1100"/>
              <a:t>Active checking or savings account with an Iowa address</a:t>
            </a:r>
            <a:endParaRPr sz="1100"/>
          </a:p>
          <a:p>
            <a:pPr marL="914400" lvl="1" indent="-298450" algn="l" rtl="0">
              <a:lnSpc>
                <a:spcPct val="115000"/>
              </a:lnSpc>
              <a:spcBef>
                <a:spcPts val="0"/>
              </a:spcBef>
              <a:spcAft>
                <a:spcPts val="0"/>
              </a:spcAft>
              <a:buSzPts val="1100"/>
              <a:buChar char="•"/>
            </a:pPr>
            <a:r>
              <a:rPr lang="en" sz="1100"/>
              <a:t>Other documents and correspondence initiated during tax periods with an Iowa address</a:t>
            </a:r>
            <a:endParaRPr sz="1100"/>
          </a:p>
          <a:p>
            <a:pPr marL="457200" lvl="0" indent="-298450" algn="l" rtl="0">
              <a:lnSpc>
                <a:spcPct val="115000"/>
              </a:lnSpc>
              <a:spcBef>
                <a:spcPts val="0"/>
              </a:spcBef>
              <a:spcAft>
                <a:spcPts val="0"/>
              </a:spcAft>
              <a:buSzPts val="1100"/>
              <a:buChar char="•"/>
            </a:pPr>
            <a:r>
              <a:rPr lang="en" sz="1100"/>
              <a:t>Written and signed narrative from parent/guardian including a stated claim of Iowa residency, and related documentation reflecting residency.</a:t>
            </a:r>
            <a:endParaRPr sz="1100"/>
          </a:p>
        </p:txBody>
      </p:sp>
      <p:sp>
        <p:nvSpPr>
          <p:cNvPr id="290" name="Google Shape;290;p39"/>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How Odyssey Verifies Eligibility:</a:t>
            </a:r>
            <a:endParaRPr/>
          </a:p>
          <a:p>
            <a:pPr marL="0" lvl="0" indent="0" algn="l" rtl="0">
              <a:lnSpc>
                <a:spcPct val="90000"/>
              </a:lnSpc>
              <a:spcBef>
                <a:spcPts val="0"/>
              </a:spcBef>
              <a:spcAft>
                <a:spcPts val="0"/>
              </a:spcAft>
              <a:buClr>
                <a:schemeClr val="dk1"/>
              </a:buClr>
              <a:buSzPts val="3300"/>
              <a:buFont typeface="Arial"/>
              <a:buNone/>
            </a:pPr>
            <a:r>
              <a:rPr lang="en"/>
              <a:t>Income</a:t>
            </a:r>
            <a:endParaRPr/>
          </a:p>
        </p:txBody>
      </p:sp>
      <p:sp>
        <p:nvSpPr>
          <p:cNvPr id="296" name="Google Shape;296;p40"/>
          <p:cNvSpPr txBox="1">
            <a:spLocks noGrp="1"/>
          </p:cNvSpPr>
          <p:nvPr>
            <p:ph type="body" idx="1"/>
          </p:nvPr>
        </p:nvSpPr>
        <p:spPr>
          <a:xfrm>
            <a:off x="765800" y="1319200"/>
            <a:ext cx="7886700" cy="3645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500" b="1" i="1"/>
              <a:t>If Additional Income Verification is Needed</a:t>
            </a:r>
            <a:endParaRPr sz="1500"/>
          </a:p>
          <a:p>
            <a:pPr marL="0" lvl="0" indent="0" algn="l" rtl="0">
              <a:lnSpc>
                <a:spcPct val="115000"/>
              </a:lnSpc>
              <a:spcBef>
                <a:spcPts val="0"/>
              </a:spcBef>
              <a:spcAft>
                <a:spcPts val="0"/>
              </a:spcAft>
              <a:buClr>
                <a:schemeClr val="dk1"/>
              </a:buClr>
              <a:buSzPts val="2100"/>
              <a:buNone/>
            </a:pPr>
            <a:r>
              <a:rPr lang="en" sz="1100"/>
              <a:t>If the automated check for income is unsuccessful, the Odyssey system will request the parent/guardian to upload additional verification documents.</a:t>
            </a:r>
            <a:endParaRPr sz="1100"/>
          </a:p>
          <a:p>
            <a:pPr marL="177800" lvl="0" indent="-38100" algn="l" rtl="0">
              <a:lnSpc>
                <a:spcPct val="115000"/>
              </a:lnSpc>
              <a:spcBef>
                <a:spcPts val="0"/>
              </a:spcBef>
              <a:spcAft>
                <a:spcPts val="0"/>
              </a:spcAft>
              <a:buClr>
                <a:schemeClr val="dk1"/>
              </a:buClr>
              <a:buSzPts val="2100"/>
              <a:buNone/>
            </a:pPr>
            <a:endParaRPr sz="1400"/>
          </a:p>
          <a:p>
            <a:pPr marL="0" lvl="0" indent="0" algn="l" rtl="0">
              <a:lnSpc>
                <a:spcPct val="115000"/>
              </a:lnSpc>
              <a:spcBef>
                <a:spcPts val="0"/>
              </a:spcBef>
              <a:spcAft>
                <a:spcPts val="0"/>
              </a:spcAft>
              <a:buClr>
                <a:schemeClr val="dk1"/>
              </a:buClr>
              <a:buSzPts val="2100"/>
              <a:buNone/>
            </a:pPr>
            <a:r>
              <a:rPr lang="en" sz="1500" b="1" i="1"/>
              <a:t>Examples of Income Verification Documentation:</a:t>
            </a:r>
            <a:endParaRPr sz="1500" b="1"/>
          </a:p>
          <a:p>
            <a:pPr marL="457200" lvl="0" indent="-298450" algn="l" rtl="0">
              <a:lnSpc>
                <a:spcPct val="115000"/>
              </a:lnSpc>
              <a:spcBef>
                <a:spcPts val="0"/>
              </a:spcBef>
              <a:spcAft>
                <a:spcPts val="0"/>
              </a:spcAft>
              <a:buSzPts val="1100"/>
              <a:buChar char="•"/>
            </a:pPr>
            <a:r>
              <a:rPr lang="en" sz="1100" b="1"/>
              <a:t>Iowa Resident:</a:t>
            </a:r>
            <a:endParaRPr sz="1100" b="1"/>
          </a:p>
          <a:p>
            <a:pPr marL="914400" lvl="1" indent="-298450" algn="l" rtl="0">
              <a:lnSpc>
                <a:spcPct val="115000"/>
              </a:lnSpc>
              <a:spcBef>
                <a:spcPts val="0"/>
              </a:spcBef>
              <a:spcAft>
                <a:spcPts val="0"/>
              </a:spcAft>
              <a:buSzPts val="1100"/>
              <a:buChar char="•"/>
            </a:pPr>
            <a:r>
              <a:rPr lang="en" sz="1100"/>
              <a:t>Proof of enrollment in an Iowa program that has an income eligibility component below the income threshold.</a:t>
            </a:r>
            <a:endParaRPr sz="1100"/>
          </a:p>
          <a:p>
            <a:pPr marL="1371600" lvl="2" indent="-298450" algn="l" rtl="0">
              <a:lnSpc>
                <a:spcPct val="115000"/>
              </a:lnSpc>
              <a:spcBef>
                <a:spcPts val="0"/>
              </a:spcBef>
              <a:spcAft>
                <a:spcPts val="0"/>
              </a:spcAft>
              <a:buSzPts val="1100"/>
              <a:buChar char="•"/>
            </a:pPr>
            <a:r>
              <a:rPr lang="en" sz="1100"/>
              <a:t>Eligible programs include SNAP, child care assistance, or cash assistance.  </a:t>
            </a:r>
            <a:endParaRPr sz="1100"/>
          </a:p>
          <a:p>
            <a:pPr marL="1371600" lvl="2" indent="-298450" algn="l" rtl="0">
              <a:lnSpc>
                <a:spcPct val="115000"/>
              </a:lnSpc>
              <a:spcBef>
                <a:spcPts val="0"/>
              </a:spcBef>
              <a:spcAft>
                <a:spcPts val="0"/>
              </a:spcAft>
              <a:buSzPts val="1100"/>
              <a:buChar char="•"/>
            </a:pPr>
            <a:r>
              <a:rPr lang="en" sz="1100"/>
              <a:t>Documentation includes Notice of Decision from Iowa HHS or image of SNAP card with matching parent name.</a:t>
            </a:r>
            <a:endParaRPr sz="1100"/>
          </a:p>
          <a:p>
            <a:pPr marL="457200" lvl="0" indent="-298450" algn="l" rtl="0">
              <a:lnSpc>
                <a:spcPct val="115000"/>
              </a:lnSpc>
              <a:spcBef>
                <a:spcPts val="0"/>
              </a:spcBef>
              <a:spcAft>
                <a:spcPts val="0"/>
              </a:spcAft>
              <a:buSzPts val="1100"/>
              <a:buChar char="•"/>
            </a:pPr>
            <a:r>
              <a:rPr lang="en" sz="1100" b="1"/>
              <a:t>New Iowa Resident: </a:t>
            </a:r>
            <a:endParaRPr sz="1100" b="1"/>
          </a:p>
          <a:p>
            <a:pPr marL="914400" lvl="1" indent="-298450" algn="l" rtl="0">
              <a:lnSpc>
                <a:spcPct val="115000"/>
              </a:lnSpc>
              <a:spcBef>
                <a:spcPts val="0"/>
              </a:spcBef>
              <a:spcAft>
                <a:spcPts val="0"/>
              </a:spcAft>
              <a:buSzPts val="1100"/>
              <a:buChar char="•"/>
            </a:pPr>
            <a:r>
              <a:rPr lang="en" sz="1100"/>
              <a:t>2022 tax return from another state</a:t>
            </a:r>
            <a:endParaRPr sz="1100"/>
          </a:p>
          <a:p>
            <a:pPr marL="914400" lvl="1" indent="-298450" algn="l" rtl="0">
              <a:lnSpc>
                <a:spcPct val="115000"/>
              </a:lnSpc>
              <a:spcBef>
                <a:spcPts val="0"/>
              </a:spcBef>
              <a:spcAft>
                <a:spcPts val="0"/>
              </a:spcAft>
              <a:buSzPts val="1100"/>
              <a:buChar char="•"/>
            </a:pPr>
            <a:r>
              <a:rPr lang="en" sz="1100"/>
              <a:t>Most recent pay stub for both parents/guardians and a letter from each employer verifying annual income for the employee.</a:t>
            </a:r>
            <a:endParaRPr sz="1100"/>
          </a:p>
          <a:p>
            <a:pPr marL="457200" lvl="0" indent="-298450" algn="l" rtl="0">
              <a:lnSpc>
                <a:spcPct val="115000"/>
              </a:lnSpc>
              <a:spcBef>
                <a:spcPts val="0"/>
              </a:spcBef>
              <a:spcAft>
                <a:spcPts val="0"/>
              </a:spcAft>
              <a:buSzPts val="1100"/>
              <a:buChar char="•"/>
            </a:pPr>
            <a:r>
              <a:rPr lang="en" sz="1100" b="1"/>
              <a:t>Other: </a:t>
            </a:r>
            <a:endParaRPr sz="1100" b="1"/>
          </a:p>
          <a:p>
            <a:pPr marL="914400" lvl="1" indent="-298450" algn="l" rtl="0">
              <a:lnSpc>
                <a:spcPct val="115000"/>
              </a:lnSpc>
              <a:spcBef>
                <a:spcPts val="0"/>
              </a:spcBef>
              <a:spcAft>
                <a:spcPts val="0"/>
              </a:spcAft>
              <a:buSzPts val="1100"/>
              <a:buChar char="•"/>
            </a:pPr>
            <a:r>
              <a:rPr lang="en" sz="1100"/>
              <a:t>Written and signed narrative from parent/guardian including a stated claim of net income and household size, and related documentation proving net income and/or household size.</a:t>
            </a:r>
            <a:endParaRPr sz="1100"/>
          </a:p>
          <a:p>
            <a:pPr marL="0" lvl="0" indent="0" algn="l" rtl="0">
              <a:lnSpc>
                <a:spcPct val="115000"/>
              </a:lnSpc>
              <a:spcBef>
                <a:spcPts val="0"/>
              </a:spcBef>
              <a:spcAft>
                <a:spcPts val="0"/>
              </a:spcAft>
              <a:buClr>
                <a:schemeClr val="dk1"/>
              </a:buClr>
              <a:buSzPts val="2100"/>
              <a:buNone/>
            </a:pPr>
            <a:endParaRPr sz="1100"/>
          </a:p>
        </p:txBody>
      </p:sp>
      <p:sp>
        <p:nvSpPr>
          <p:cNvPr id="297" name="Google Shape;297;p40"/>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School Registration Overview</a:t>
            </a:r>
            <a:endParaRPr b="0">
              <a:latin typeface="Lora SemiBold"/>
              <a:ea typeface="Lora SemiBold"/>
              <a:cs typeface="Lora SemiBold"/>
              <a:sym typeface="Lora SemiBold"/>
            </a:endParaRPr>
          </a:p>
        </p:txBody>
      </p:sp>
      <p:sp>
        <p:nvSpPr>
          <p:cNvPr id="303" name="Google Shape;303;p41"/>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p:nvPr>
        </p:nvSpPr>
        <p:spPr>
          <a:xfrm>
            <a:off x="782250" y="142875"/>
            <a:ext cx="31110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School Registration</a:t>
            </a:r>
            <a:endParaRPr/>
          </a:p>
        </p:txBody>
      </p:sp>
      <p:sp>
        <p:nvSpPr>
          <p:cNvPr id="309" name="Google Shape;309;p42"/>
          <p:cNvSpPr txBox="1">
            <a:spLocks noGrp="1"/>
          </p:cNvSpPr>
          <p:nvPr>
            <p:ph type="body" idx="1"/>
          </p:nvPr>
        </p:nvSpPr>
        <p:spPr>
          <a:xfrm>
            <a:off x="782250" y="1634150"/>
            <a:ext cx="3918000" cy="2858700"/>
          </a:xfrm>
          <a:prstGeom prst="rect">
            <a:avLst/>
          </a:prstGeom>
        </p:spPr>
        <p:txBody>
          <a:bodyPr spcFirstLastPara="1" wrap="square" lIns="68575" tIns="34275" rIns="68575" bIns="34275" anchor="t" anchorCtr="0">
            <a:normAutofit fontScale="92500" lnSpcReduction="10000"/>
          </a:bodyPr>
          <a:lstStyle/>
          <a:p>
            <a:pPr marL="457200" lvl="0" indent="-330200" algn="l" rtl="0">
              <a:spcBef>
                <a:spcPts val="800"/>
              </a:spcBef>
              <a:spcAft>
                <a:spcPts val="0"/>
              </a:spcAft>
              <a:buSzPts val="1600"/>
              <a:buChar char="●"/>
            </a:pPr>
            <a:r>
              <a:rPr lang="en"/>
              <a:t>The Iowa Department of Education provided Odyssey a list of Iowa accredited nonpublic schools that are eligible to participate in the Students First Act ESA Program.</a:t>
            </a:r>
            <a:endParaRPr/>
          </a:p>
          <a:p>
            <a:pPr marL="457200" lvl="0" indent="-330200" algn="l" rtl="0">
              <a:spcBef>
                <a:spcPts val="0"/>
              </a:spcBef>
              <a:spcAft>
                <a:spcPts val="0"/>
              </a:spcAft>
              <a:buSzPts val="1600"/>
              <a:buChar char="●"/>
            </a:pPr>
            <a:r>
              <a:rPr lang="en"/>
              <a:t>Each school will be invited to confirm their information and register with Odyssey.</a:t>
            </a:r>
            <a:endParaRPr/>
          </a:p>
          <a:p>
            <a:pPr marL="457200" lvl="0" indent="-330200" algn="l" rtl="0">
              <a:spcBef>
                <a:spcPts val="0"/>
              </a:spcBef>
              <a:spcAft>
                <a:spcPts val="0"/>
              </a:spcAft>
              <a:buSzPts val="1600"/>
              <a:buChar char="●"/>
            </a:pPr>
            <a:r>
              <a:rPr lang="en"/>
              <a:t>If information is incorrect, changes </a:t>
            </a:r>
            <a:r>
              <a:rPr lang="en" u="sng"/>
              <a:t>must</a:t>
            </a:r>
            <a:r>
              <a:rPr lang="en"/>
              <a:t> be submitted through the Iowa Department of Education. </a:t>
            </a:r>
            <a:endParaRPr/>
          </a:p>
        </p:txBody>
      </p:sp>
      <p:sp>
        <p:nvSpPr>
          <p:cNvPr id="310" name="Google Shape;310;p42"/>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29</a:t>
            </a:fld>
            <a:endParaRPr/>
          </a:p>
        </p:txBody>
      </p:sp>
      <p:pic>
        <p:nvPicPr>
          <p:cNvPr id="311" name="Google Shape;311;p42">
            <a:extLst>
              <a:ext uri="{C183D7F6-B498-43B3-948B-1728B52AA6E4}">
                <adec:decorative xmlns:adec="http://schemas.microsoft.com/office/drawing/2017/decorative" val="1"/>
              </a:ext>
            </a:extLst>
          </p:cNvPr>
          <p:cNvPicPr preferRelativeResize="0"/>
          <p:nvPr/>
        </p:nvPicPr>
        <p:blipFill rotWithShape="1">
          <a:blip r:embed="rId3">
            <a:alphaModFix/>
          </a:blip>
          <a:srcRect l="11055" t="3873" r="9579" b="6880"/>
          <a:stretch/>
        </p:blipFill>
        <p:spPr>
          <a:xfrm>
            <a:off x="5394200" y="228838"/>
            <a:ext cx="2579851" cy="46858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b="1">
                <a:latin typeface="Lora"/>
                <a:ea typeface="Lora"/>
                <a:cs typeface="Lora"/>
                <a:sym typeface="Lora"/>
              </a:rPr>
              <a:t>Agenda</a:t>
            </a:r>
            <a:endParaRPr b="1">
              <a:latin typeface="Lora"/>
              <a:ea typeface="Lora"/>
              <a:cs typeface="Lora"/>
              <a:sym typeface="Lora"/>
            </a:endParaRPr>
          </a:p>
        </p:txBody>
      </p:sp>
      <p:sp>
        <p:nvSpPr>
          <p:cNvPr id="82" name="Google Shape;82;p16"/>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a:t>
            </a:fld>
            <a:endParaRPr/>
          </a:p>
        </p:txBody>
      </p:sp>
      <p:graphicFrame>
        <p:nvGraphicFramePr>
          <p:cNvPr id="83" name="Google Shape;83;p16"/>
          <p:cNvGraphicFramePr/>
          <p:nvPr>
            <p:extLst>
              <p:ext uri="{D42A27DB-BD31-4B8C-83A1-F6EECF244321}">
                <p14:modId xmlns:p14="http://schemas.microsoft.com/office/powerpoint/2010/main" val="2478299793"/>
              </p:ext>
            </p:extLst>
          </p:nvPr>
        </p:nvGraphicFramePr>
        <p:xfrm>
          <a:off x="952500" y="1188000"/>
          <a:ext cx="7239000" cy="3596370"/>
        </p:xfrm>
        <a:graphic>
          <a:graphicData uri="http://schemas.openxmlformats.org/drawingml/2006/table">
            <a:tbl>
              <a:tblPr firstRow="1">
                <a:noFill/>
                <a:tableStyleId>{85A93A3E-A69A-4EB7-958F-0D5C9794ABC2}</a:tableStyleId>
              </a:tblPr>
              <a:tblGrid>
                <a:gridCol w="5675650">
                  <a:extLst>
                    <a:ext uri="{9D8B030D-6E8A-4147-A177-3AD203B41FA5}">
                      <a16:colId xmlns:a16="http://schemas.microsoft.com/office/drawing/2014/main" val="20000"/>
                    </a:ext>
                  </a:extLst>
                </a:gridCol>
                <a:gridCol w="15633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Clr>
                          <a:schemeClr val="dk1"/>
                        </a:buClr>
                        <a:buSzPts val="1100"/>
                        <a:buFont typeface="Arial"/>
                        <a:buNone/>
                      </a:pPr>
                      <a:r>
                        <a:rPr lang="en" sz="1600" b="1">
                          <a:solidFill>
                            <a:schemeClr val="dk1"/>
                          </a:solidFill>
                          <a:latin typeface="Lora"/>
                          <a:ea typeface="Lora"/>
                          <a:cs typeface="Lora"/>
                          <a:sym typeface="Lora"/>
                        </a:rPr>
                        <a:t>Overview</a:t>
                      </a:r>
                      <a:endParaRPr sz="1600" b="1">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sz="1600" b="1">
                          <a:latin typeface="Lora"/>
                          <a:ea typeface="Lora"/>
                          <a:cs typeface="Lora"/>
                          <a:sym typeface="Lora"/>
                        </a:rPr>
                        <a:t>Duration</a:t>
                      </a:r>
                      <a:endParaRPr sz="1600" b="1">
                        <a:latin typeface="Lora"/>
                        <a:ea typeface="Lora"/>
                        <a:cs typeface="Lora"/>
                        <a:sym typeface="Lora"/>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Lora"/>
                          <a:ea typeface="Lora"/>
                          <a:cs typeface="Lora"/>
                          <a:sym typeface="Lora"/>
                        </a:rPr>
                        <a:t>What is an ESA?</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a:latin typeface="Lora"/>
                          <a:ea typeface="Lora"/>
                          <a:cs typeface="Lora"/>
                          <a:sym typeface="Lora"/>
                        </a:rPr>
                        <a:t>5 minutes</a:t>
                      </a:r>
                      <a:endParaRPr>
                        <a:latin typeface="Lora"/>
                        <a:ea typeface="Lora"/>
                        <a:cs typeface="Lora"/>
                        <a:sym typeface="Lor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Lora"/>
                          <a:ea typeface="Lora"/>
                          <a:cs typeface="Lora"/>
                          <a:sym typeface="Lora"/>
                        </a:rPr>
                        <a:t>Iowa’s Students First Act ESA Eligibility Criteria</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ora"/>
                          <a:ea typeface="Lora"/>
                          <a:cs typeface="Lora"/>
                          <a:sym typeface="Lora"/>
                        </a:rPr>
                        <a:t>5 minutes</a:t>
                      </a:r>
                      <a:endParaRPr>
                        <a:latin typeface="Lora"/>
                        <a:ea typeface="Lora"/>
                        <a:cs typeface="Lora"/>
                        <a:sym typeface="Lor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chemeClr val="dk1"/>
                          </a:solidFill>
                          <a:latin typeface="Lora"/>
                          <a:ea typeface="Lora"/>
                          <a:cs typeface="Lora"/>
                          <a:sym typeface="Lora"/>
                        </a:rPr>
                        <a:t>Parent/Guardian Timeline</a:t>
                      </a:r>
                      <a:endParaRPr>
                        <a:solidFill>
                          <a:schemeClr val="dk1"/>
                        </a:solidFill>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ora"/>
                          <a:ea typeface="Lora"/>
                          <a:cs typeface="Lora"/>
                          <a:sym typeface="Lora"/>
                        </a:rPr>
                        <a:t>5 minutes</a:t>
                      </a:r>
                      <a:endParaRPr>
                        <a:solidFill>
                          <a:schemeClr val="dk1"/>
                        </a:solidFill>
                        <a:latin typeface="Lora"/>
                        <a:ea typeface="Lora"/>
                        <a:cs typeface="Lora"/>
                        <a:sym typeface="Lor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solidFill>
                            <a:schemeClr val="dk1"/>
                          </a:solidFill>
                          <a:latin typeface="Lora"/>
                          <a:ea typeface="Lora"/>
                          <a:cs typeface="Lora"/>
                          <a:sym typeface="Lora"/>
                        </a:rPr>
                        <a:t>Introduction to Parent/Guardian Application</a:t>
                      </a:r>
                      <a:endParaRPr>
                        <a:solidFill>
                          <a:schemeClr val="dk1"/>
                        </a:solidFill>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Lora"/>
                          <a:ea typeface="Lora"/>
                          <a:cs typeface="Lora"/>
                          <a:sym typeface="Lora"/>
                        </a:rPr>
                        <a:t>10 minutes</a:t>
                      </a:r>
                      <a:endParaRPr>
                        <a:solidFill>
                          <a:schemeClr val="dk1"/>
                        </a:solidFill>
                        <a:latin typeface="Lora"/>
                        <a:ea typeface="Lora"/>
                        <a:cs typeface="Lora"/>
                        <a:sym typeface="Lor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ora"/>
                          <a:ea typeface="Lora"/>
                          <a:cs typeface="Lora"/>
                          <a:sym typeface="Lora"/>
                        </a:rPr>
                        <a:t>How Odyssey Verifies Eligibility</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Lora"/>
                          <a:ea typeface="Lora"/>
                          <a:cs typeface="Lora"/>
                          <a:sym typeface="Lora"/>
                        </a:rPr>
                        <a:t>5 minutes</a:t>
                      </a:r>
                      <a:endParaRPr>
                        <a:latin typeface="Lora"/>
                        <a:ea typeface="Lora"/>
                        <a:cs typeface="Lora"/>
                        <a:sym typeface="Lora"/>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solidFill>
                            <a:schemeClr val="dk1"/>
                          </a:solidFill>
                          <a:latin typeface="Lora"/>
                          <a:ea typeface="Lora"/>
                          <a:cs typeface="Lora"/>
                          <a:sym typeface="Lora"/>
                        </a:rPr>
                        <a:t>School Registration Overview</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a:latin typeface="Lora"/>
                          <a:ea typeface="Lora"/>
                          <a:cs typeface="Lora"/>
                          <a:sym typeface="Lora"/>
                        </a:rPr>
                        <a:t>10 minutes</a:t>
                      </a:r>
                      <a:endParaRPr>
                        <a:latin typeface="Lora"/>
                        <a:ea typeface="Lora"/>
                        <a:cs typeface="Lora"/>
                        <a:sym typeface="Lora"/>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latin typeface="Lora"/>
                          <a:ea typeface="Lora"/>
                          <a:cs typeface="Lora"/>
                          <a:sym typeface="Lora"/>
                        </a:rPr>
                        <a:t>Nonpublic School Dashboard: Student Detail</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a:latin typeface="Lora"/>
                          <a:ea typeface="Lora"/>
                          <a:cs typeface="Lora"/>
                          <a:sym typeface="Lora"/>
                        </a:rPr>
                        <a:t>5 minutes</a:t>
                      </a:r>
                      <a:endParaRPr>
                        <a:latin typeface="Lora"/>
                        <a:ea typeface="Lora"/>
                        <a:cs typeface="Lora"/>
                        <a:sym typeface="Lora"/>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a:latin typeface="Lora"/>
                          <a:ea typeface="Lora"/>
                          <a:cs typeface="Lora"/>
                          <a:sym typeface="Lora"/>
                        </a:rPr>
                        <a:t>Odyssey Support Team</a:t>
                      </a:r>
                      <a:endParaRPr>
                        <a:latin typeface="Lora"/>
                        <a:ea typeface="Lora"/>
                        <a:cs typeface="Lora"/>
                        <a:sym typeface="Lora"/>
                      </a:endParaRPr>
                    </a:p>
                  </a:txBody>
                  <a:tcPr marL="91425" marR="91425" marT="91425" marB="91425"/>
                </a:tc>
                <a:tc>
                  <a:txBody>
                    <a:bodyPr/>
                    <a:lstStyle/>
                    <a:p>
                      <a:pPr marL="0" lvl="0" indent="0" algn="l" rtl="0">
                        <a:spcBef>
                          <a:spcPts val="0"/>
                        </a:spcBef>
                        <a:spcAft>
                          <a:spcPts val="0"/>
                        </a:spcAft>
                        <a:buNone/>
                      </a:pPr>
                      <a:r>
                        <a:rPr lang="en" dirty="0">
                          <a:latin typeface="Lora"/>
                          <a:ea typeface="Lora"/>
                          <a:cs typeface="Lora"/>
                          <a:sym typeface="Lora"/>
                        </a:rPr>
                        <a:t>5 minutes</a:t>
                      </a:r>
                      <a:endParaRPr dirty="0">
                        <a:latin typeface="Lora"/>
                        <a:ea typeface="Lora"/>
                        <a:cs typeface="Lora"/>
                        <a:sym typeface="Lora"/>
                      </a:endParaRPr>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Set Up Banking</a:t>
            </a:r>
            <a:endParaRPr/>
          </a:p>
        </p:txBody>
      </p:sp>
      <p:sp>
        <p:nvSpPr>
          <p:cNvPr id="317" name="Google Shape;317;p43"/>
          <p:cNvSpPr txBox="1">
            <a:spLocks noGrp="1"/>
          </p:cNvSpPr>
          <p:nvPr>
            <p:ph type="body" idx="1"/>
          </p:nvPr>
        </p:nvSpPr>
        <p:spPr>
          <a:xfrm>
            <a:off x="782250" y="1634150"/>
            <a:ext cx="3657000" cy="2858700"/>
          </a:xfrm>
          <a:prstGeom prst="rect">
            <a:avLst/>
          </a:prstGeom>
        </p:spPr>
        <p:txBody>
          <a:bodyPr spcFirstLastPara="1" wrap="square" lIns="68575" tIns="34275" rIns="68575" bIns="34275" anchor="t" anchorCtr="0">
            <a:normAutofit fontScale="85000" lnSpcReduction="10000"/>
          </a:bodyPr>
          <a:lstStyle/>
          <a:p>
            <a:pPr marL="457200" lvl="0" indent="-322580" algn="l" rtl="0">
              <a:lnSpc>
                <a:spcPct val="115000"/>
              </a:lnSpc>
              <a:spcBef>
                <a:spcPts val="800"/>
              </a:spcBef>
              <a:spcAft>
                <a:spcPts val="0"/>
              </a:spcAft>
              <a:buSzPct val="100000"/>
              <a:buChar char="●"/>
            </a:pPr>
            <a:r>
              <a:rPr lang="en"/>
              <a:t>Odyssey utilizes Stripe as our secure payment processor.</a:t>
            </a:r>
            <a:endParaRPr/>
          </a:p>
          <a:p>
            <a:pPr marL="457200" lvl="0" indent="-322580" algn="l" rtl="0">
              <a:lnSpc>
                <a:spcPct val="115000"/>
              </a:lnSpc>
              <a:spcBef>
                <a:spcPts val="0"/>
              </a:spcBef>
              <a:spcAft>
                <a:spcPts val="0"/>
              </a:spcAft>
              <a:buSzPct val="100000"/>
              <a:buChar char="●"/>
            </a:pPr>
            <a:r>
              <a:rPr lang="en"/>
              <a:t>Each participating school </a:t>
            </a:r>
            <a:r>
              <a:rPr lang="en" u="sng"/>
              <a:t>must</a:t>
            </a:r>
            <a:r>
              <a:rPr lang="en"/>
              <a:t> submit banking information, including routing and account numbers.</a:t>
            </a:r>
            <a:endParaRPr/>
          </a:p>
          <a:p>
            <a:pPr marL="457200" lvl="0" indent="-322580" algn="l" rtl="0">
              <a:lnSpc>
                <a:spcPct val="115000"/>
              </a:lnSpc>
              <a:spcBef>
                <a:spcPts val="0"/>
              </a:spcBef>
              <a:spcAft>
                <a:spcPts val="0"/>
              </a:spcAft>
              <a:buSzPct val="100000"/>
              <a:buChar char="●"/>
            </a:pPr>
            <a:r>
              <a:rPr lang="en"/>
              <a:t>The phone number provided </a:t>
            </a:r>
            <a:r>
              <a:rPr lang="en" u="sng"/>
              <a:t>must</a:t>
            </a:r>
            <a:r>
              <a:rPr lang="en"/>
              <a:t> be a mobile phone number in order to utilize two-factor authentication.</a:t>
            </a:r>
            <a:endParaRPr/>
          </a:p>
          <a:p>
            <a:pPr marL="457200" lvl="0" indent="-322580" algn="l" rtl="0">
              <a:spcBef>
                <a:spcPts val="0"/>
              </a:spcBef>
              <a:spcAft>
                <a:spcPts val="0"/>
              </a:spcAft>
              <a:buSzPct val="100000"/>
              <a:buChar char="●"/>
            </a:pPr>
            <a:r>
              <a:rPr lang="en"/>
              <a:t>Payments to participating schools will be sent via ACH to the bank account provided.</a:t>
            </a:r>
            <a:endParaRPr/>
          </a:p>
        </p:txBody>
      </p:sp>
      <p:sp>
        <p:nvSpPr>
          <p:cNvPr id="318" name="Google Shape;318;p43"/>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30</a:t>
            </a:fld>
            <a:endParaRPr/>
          </a:p>
        </p:txBody>
      </p:sp>
      <p:pic>
        <p:nvPicPr>
          <p:cNvPr id="319" name="Google Shape;319;p43">
            <a:extLst>
              <a:ext uri="{C183D7F6-B498-43B3-948B-1728B52AA6E4}">
                <adec:decorative xmlns:adec="http://schemas.microsoft.com/office/drawing/2017/decorative" val="1"/>
              </a:ext>
            </a:extLst>
          </p:cNvPr>
          <p:cNvPicPr preferRelativeResize="0"/>
          <p:nvPr/>
        </p:nvPicPr>
        <p:blipFill rotWithShape="1">
          <a:blip r:embed="rId3">
            <a:alphaModFix/>
          </a:blip>
          <a:srcRect l="8368" t="6706" r="7781" b="7427"/>
          <a:stretch/>
        </p:blipFill>
        <p:spPr>
          <a:xfrm>
            <a:off x="4900625" y="477050"/>
            <a:ext cx="3226626" cy="432925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782250" y="214300"/>
            <a:ext cx="40326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School Acknowledgements</a:t>
            </a:r>
            <a:endParaRPr/>
          </a:p>
        </p:txBody>
      </p:sp>
      <p:sp>
        <p:nvSpPr>
          <p:cNvPr id="325" name="Google Shape;325;p44"/>
          <p:cNvSpPr txBox="1">
            <a:spLocks noGrp="1"/>
          </p:cNvSpPr>
          <p:nvPr>
            <p:ph type="body" idx="1"/>
          </p:nvPr>
        </p:nvSpPr>
        <p:spPr>
          <a:xfrm>
            <a:off x="782250" y="1634150"/>
            <a:ext cx="3577800" cy="28587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Review each individual statement and check the box to affirm your understanding and agreement.</a:t>
            </a:r>
            <a:endParaRPr/>
          </a:p>
          <a:p>
            <a:pPr marL="457200" lvl="0" indent="-330200" algn="l" rtl="0">
              <a:spcBef>
                <a:spcPts val="0"/>
              </a:spcBef>
              <a:spcAft>
                <a:spcPts val="0"/>
              </a:spcAft>
              <a:buSzPts val="1600"/>
              <a:buChar char="●"/>
            </a:pPr>
            <a:r>
              <a:rPr lang="en"/>
              <a:t>Sign electronically.</a:t>
            </a:r>
            <a:endParaRPr/>
          </a:p>
          <a:p>
            <a:pPr marL="457200" lvl="0" indent="-330200" algn="l" rtl="0">
              <a:spcBef>
                <a:spcPts val="0"/>
              </a:spcBef>
              <a:spcAft>
                <a:spcPts val="0"/>
              </a:spcAft>
              <a:buSzPts val="1600"/>
              <a:buChar char="●"/>
            </a:pPr>
            <a:r>
              <a:rPr lang="en"/>
              <a:t>Click “Submit Application” when completed.</a:t>
            </a:r>
            <a:endParaRPr/>
          </a:p>
        </p:txBody>
      </p:sp>
      <p:sp>
        <p:nvSpPr>
          <p:cNvPr id="326" name="Google Shape;326;p44"/>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31</a:t>
            </a:fld>
            <a:endParaRPr/>
          </a:p>
        </p:txBody>
      </p:sp>
      <p:pic>
        <p:nvPicPr>
          <p:cNvPr id="327" name="Google Shape;327;p44">
            <a:extLst>
              <a:ext uri="{C183D7F6-B498-43B3-948B-1728B52AA6E4}">
                <adec:decorative xmlns:adec="http://schemas.microsoft.com/office/drawing/2017/decorative" val="1"/>
              </a:ext>
            </a:extLst>
          </p:cNvPr>
          <p:cNvPicPr preferRelativeResize="0"/>
          <p:nvPr/>
        </p:nvPicPr>
        <p:blipFill rotWithShape="1">
          <a:blip r:embed="rId3">
            <a:alphaModFix/>
          </a:blip>
          <a:srcRect l="8814" t="5455" r="8649" b="5544"/>
          <a:stretch/>
        </p:blipFill>
        <p:spPr>
          <a:xfrm>
            <a:off x="4952675" y="313863"/>
            <a:ext cx="2619475" cy="451577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718924" y="1275800"/>
            <a:ext cx="82038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Nonpublic School Dashboard: Student Detail </a:t>
            </a:r>
            <a:endParaRPr b="0">
              <a:latin typeface="Lora SemiBold"/>
              <a:ea typeface="Lora SemiBold"/>
              <a:cs typeface="Lora SemiBold"/>
              <a:sym typeface="Lora SemiBold"/>
            </a:endParaRPr>
          </a:p>
        </p:txBody>
      </p:sp>
      <p:sp>
        <p:nvSpPr>
          <p:cNvPr id="333" name="Google Shape;333;p45"/>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782191" y="34975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Students Dashboard</a:t>
            </a:r>
            <a:endParaRPr/>
          </a:p>
        </p:txBody>
      </p:sp>
      <p:sp>
        <p:nvSpPr>
          <p:cNvPr id="339" name="Google Shape;339;p46"/>
          <p:cNvSpPr txBox="1">
            <a:spLocks noGrp="1"/>
          </p:cNvSpPr>
          <p:nvPr>
            <p:ph type="body" idx="1"/>
          </p:nvPr>
        </p:nvSpPr>
        <p:spPr>
          <a:xfrm>
            <a:off x="635800" y="1634150"/>
            <a:ext cx="3095700" cy="3319500"/>
          </a:xfrm>
          <a:prstGeom prst="rect">
            <a:avLst/>
          </a:prstGeom>
        </p:spPr>
        <p:txBody>
          <a:bodyPr spcFirstLastPara="1" wrap="square" lIns="68575" tIns="34275" rIns="68575" bIns="34275" anchor="t" anchorCtr="0">
            <a:normAutofit fontScale="77500" lnSpcReduction="20000"/>
          </a:bodyPr>
          <a:lstStyle/>
          <a:p>
            <a:pPr marL="457200" lvl="0" indent="-314960" algn="l" rtl="0">
              <a:spcBef>
                <a:spcPts val="800"/>
              </a:spcBef>
              <a:spcAft>
                <a:spcPts val="0"/>
              </a:spcAft>
              <a:buSzPct val="100000"/>
              <a:buChar char="●"/>
            </a:pPr>
            <a:r>
              <a:rPr lang="en" b="1"/>
              <a:t>Dashboard</a:t>
            </a:r>
            <a:r>
              <a:rPr lang="en"/>
              <a:t>: View of students with a plan to attend the school, invoiced students, and students who are no longer enrolled at the school. </a:t>
            </a:r>
            <a:endParaRPr strike="sngStrike"/>
          </a:p>
          <a:p>
            <a:pPr marL="457200" lvl="0" indent="-314960" algn="l" rtl="0">
              <a:spcBef>
                <a:spcPts val="0"/>
              </a:spcBef>
              <a:spcAft>
                <a:spcPts val="0"/>
              </a:spcAft>
              <a:buSzPct val="100000"/>
              <a:buChar char="●"/>
            </a:pPr>
            <a:r>
              <a:rPr lang="en" b="1"/>
              <a:t>Verify Students: </a:t>
            </a:r>
            <a:r>
              <a:rPr lang="en"/>
              <a:t>Confirm each student is enrolled in the nonpublic school for the 2023-2024 school year.</a:t>
            </a:r>
            <a:endParaRPr/>
          </a:p>
          <a:p>
            <a:pPr marL="457200" lvl="0" indent="-314960" algn="l" rtl="0">
              <a:spcBef>
                <a:spcPts val="0"/>
              </a:spcBef>
              <a:spcAft>
                <a:spcPts val="0"/>
              </a:spcAft>
              <a:buSzPct val="100000"/>
              <a:buChar char="●"/>
            </a:pPr>
            <a:r>
              <a:rPr lang="en" b="1"/>
              <a:t>Invoiced Students: </a:t>
            </a:r>
            <a:r>
              <a:rPr lang="en"/>
              <a:t>List of students with pending or completed payments. </a:t>
            </a:r>
            <a:endParaRPr/>
          </a:p>
          <a:p>
            <a:pPr marL="457200" lvl="0" indent="-314960" algn="l" rtl="0">
              <a:spcBef>
                <a:spcPts val="0"/>
              </a:spcBef>
              <a:spcAft>
                <a:spcPts val="0"/>
              </a:spcAft>
              <a:buSzPct val="100000"/>
              <a:buChar char="●"/>
            </a:pPr>
            <a:r>
              <a:rPr lang="en" b="1"/>
              <a:t>Student Changes: </a:t>
            </a:r>
            <a:r>
              <a:rPr lang="en"/>
              <a:t>Schools are required to provide notice to Odyssey within 3 business days if a student withdrew.</a:t>
            </a:r>
            <a:endParaRPr/>
          </a:p>
        </p:txBody>
      </p:sp>
      <p:sp>
        <p:nvSpPr>
          <p:cNvPr id="340" name="Google Shape;340;p46"/>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33</a:t>
            </a:fld>
            <a:endParaRPr/>
          </a:p>
        </p:txBody>
      </p:sp>
      <p:pic>
        <p:nvPicPr>
          <p:cNvPr id="341" name="Google Shape;341;p46">
            <a:extLst>
              <a:ext uri="{C183D7F6-B498-43B3-948B-1728B52AA6E4}">
                <adec:decorative xmlns:adec="http://schemas.microsoft.com/office/drawing/2017/decorative" val="1"/>
              </a:ext>
            </a:extLst>
          </p:cNvPr>
          <p:cNvPicPr preferRelativeResize="0"/>
          <p:nvPr/>
        </p:nvPicPr>
        <p:blipFill rotWithShape="1">
          <a:blip r:embed="rId3">
            <a:alphaModFix/>
          </a:blip>
          <a:srcRect l="15124"/>
          <a:stretch/>
        </p:blipFill>
        <p:spPr>
          <a:xfrm>
            <a:off x="4041325" y="1147125"/>
            <a:ext cx="4599951" cy="34985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7"/>
          <p:cNvSpPr txBox="1">
            <a:spLocks noGrp="1"/>
          </p:cNvSpPr>
          <p:nvPr>
            <p:ph type="title"/>
          </p:nvPr>
        </p:nvSpPr>
        <p:spPr>
          <a:xfrm>
            <a:off x="782241" y="342900"/>
            <a:ext cx="2949300" cy="12003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Tuition and Fees: Payouts</a:t>
            </a:r>
            <a:endParaRPr/>
          </a:p>
        </p:txBody>
      </p:sp>
      <p:sp>
        <p:nvSpPr>
          <p:cNvPr id="347" name="Google Shape;347;p47"/>
          <p:cNvSpPr txBox="1">
            <a:spLocks noGrp="1"/>
          </p:cNvSpPr>
          <p:nvPr>
            <p:ph type="body" idx="1"/>
          </p:nvPr>
        </p:nvSpPr>
        <p:spPr>
          <a:xfrm>
            <a:off x="782241" y="1634150"/>
            <a:ext cx="2949300" cy="2858700"/>
          </a:xfrm>
          <a:prstGeom prst="rect">
            <a:avLst/>
          </a:prstGeom>
        </p:spPr>
        <p:txBody>
          <a:bodyPr spcFirstLastPara="1" wrap="square" lIns="68575" tIns="34275" rIns="68575" bIns="34275" anchor="t" anchorCtr="0">
            <a:normAutofit fontScale="92500" lnSpcReduction="10000"/>
          </a:bodyPr>
          <a:lstStyle/>
          <a:p>
            <a:pPr marL="457200" lvl="0" indent="-330200" algn="l" rtl="0">
              <a:spcBef>
                <a:spcPts val="800"/>
              </a:spcBef>
              <a:spcAft>
                <a:spcPts val="0"/>
              </a:spcAft>
              <a:buSzPts val="1600"/>
              <a:buChar char="●"/>
            </a:pPr>
            <a:r>
              <a:rPr lang="en"/>
              <a:t>School inputs tuition and fee amounts for students.</a:t>
            </a:r>
            <a:endParaRPr/>
          </a:p>
          <a:p>
            <a:pPr marL="457200" lvl="0" indent="-330200" algn="l" rtl="0">
              <a:spcBef>
                <a:spcPts val="0"/>
              </a:spcBef>
              <a:spcAft>
                <a:spcPts val="0"/>
              </a:spcAft>
              <a:buSzPts val="1600"/>
              <a:buChar char="●"/>
            </a:pPr>
            <a:r>
              <a:rPr lang="en"/>
              <a:t>Tuition and fee amounts are able to be edited.</a:t>
            </a:r>
            <a:endParaRPr/>
          </a:p>
          <a:p>
            <a:pPr marL="457200" lvl="0" indent="-330200" algn="l" rtl="0">
              <a:spcBef>
                <a:spcPts val="0"/>
              </a:spcBef>
              <a:spcAft>
                <a:spcPts val="0"/>
              </a:spcAft>
              <a:buSzPts val="1600"/>
              <a:buChar char="●"/>
            </a:pPr>
            <a:r>
              <a:rPr lang="en"/>
              <a:t>When input is completed, click “Generate Invoice”.</a:t>
            </a:r>
            <a:endParaRPr/>
          </a:p>
          <a:p>
            <a:pPr marL="457200" lvl="0" indent="-330200" algn="l" rtl="0">
              <a:spcBef>
                <a:spcPts val="0"/>
              </a:spcBef>
              <a:spcAft>
                <a:spcPts val="0"/>
              </a:spcAft>
              <a:buSzPts val="1600"/>
              <a:buChar char="●"/>
            </a:pPr>
            <a:r>
              <a:rPr lang="en"/>
              <a:t>This invoice will be submitted to the state for review and payment.</a:t>
            </a:r>
            <a:endParaRPr/>
          </a:p>
        </p:txBody>
      </p:sp>
      <p:sp>
        <p:nvSpPr>
          <p:cNvPr id="348" name="Google Shape;348;p47"/>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34</a:t>
            </a:fld>
            <a:endParaRPr/>
          </a:p>
        </p:txBody>
      </p:sp>
      <p:pic>
        <p:nvPicPr>
          <p:cNvPr id="349" name="Google Shape;349;p47">
            <a:extLst>
              <a:ext uri="{C183D7F6-B498-43B3-948B-1728B52AA6E4}">
                <adec:decorative xmlns:adec="http://schemas.microsoft.com/office/drawing/2017/decorative" val="1"/>
              </a:ext>
            </a:extLst>
          </p:cNvPr>
          <p:cNvPicPr preferRelativeResize="0"/>
          <p:nvPr/>
        </p:nvPicPr>
        <p:blipFill rotWithShape="1">
          <a:blip r:embed="rId3">
            <a:alphaModFix/>
          </a:blip>
          <a:srcRect l="12846" r="1397"/>
          <a:stretch/>
        </p:blipFill>
        <p:spPr>
          <a:xfrm>
            <a:off x="4144475" y="1289725"/>
            <a:ext cx="4675200" cy="31250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782250" y="454225"/>
            <a:ext cx="3274200" cy="936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Tuition and Fees: Schedule &amp; Payment</a:t>
            </a:r>
            <a:endParaRPr/>
          </a:p>
        </p:txBody>
      </p:sp>
      <p:sp>
        <p:nvSpPr>
          <p:cNvPr id="355" name="Google Shape;355;p48"/>
          <p:cNvSpPr txBox="1">
            <a:spLocks noGrp="1"/>
          </p:cNvSpPr>
          <p:nvPr>
            <p:ph type="body" idx="1"/>
          </p:nvPr>
        </p:nvSpPr>
        <p:spPr>
          <a:xfrm>
            <a:off x="782250" y="1634150"/>
            <a:ext cx="2836500" cy="2858700"/>
          </a:xfrm>
          <a:prstGeom prst="rect">
            <a:avLst/>
          </a:prstGeom>
        </p:spPr>
        <p:txBody>
          <a:bodyPr spcFirstLastPara="1" wrap="square" lIns="68575" tIns="34275" rIns="68575" bIns="34275" anchor="t" anchorCtr="0">
            <a:normAutofit/>
          </a:bodyPr>
          <a:lstStyle/>
          <a:p>
            <a:pPr marL="457200" lvl="0" indent="-330200" algn="l" rtl="0">
              <a:spcBef>
                <a:spcPts val="800"/>
              </a:spcBef>
              <a:spcAft>
                <a:spcPts val="0"/>
              </a:spcAft>
              <a:buSzPts val="1600"/>
              <a:buChar char="●"/>
            </a:pPr>
            <a:r>
              <a:rPr lang="en"/>
              <a:t>Once the invoice from the state is approved, the funding will be sent to the school.  </a:t>
            </a:r>
            <a:endParaRPr/>
          </a:p>
          <a:p>
            <a:pPr marL="457200" lvl="0" indent="-330200" algn="l" rtl="0">
              <a:spcBef>
                <a:spcPts val="0"/>
              </a:spcBef>
              <a:spcAft>
                <a:spcPts val="0"/>
              </a:spcAft>
              <a:buSzPts val="1600"/>
              <a:buChar char="●"/>
            </a:pPr>
            <a:r>
              <a:rPr lang="en"/>
              <a:t>Funds are sent directly to the bank account submitted as part of the school registration process.</a:t>
            </a:r>
            <a:endParaRPr/>
          </a:p>
        </p:txBody>
      </p:sp>
      <p:sp>
        <p:nvSpPr>
          <p:cNvPr id="356" name="Google Shape;356;p48"/>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35</a:t>
            </a:fld>
            <a:endParaRPr/>
          </a:p>
        </p:txBody>
      </p:sp>
      <p:pic>
        <p:nvPicPr>
          <p:cNvPr id="357" name="Google Shape;357;p48">
            <a:extLst>
              <a:ext uri="{C183D7F6-B498-43B3-948B-1728B52AA6E4}">
                <adec:decorative xmlns:adec="http://schemas.microsoft.com/office/drawing/2017/decorative" val="1"/>
              </a:ext>
            </a:extLst>
          </p:cNvPr>
          <p:cNvPicPr preferRelativeResize="0"/>
          <p:nvPr/>
        </p:nvPicPr>
        <p:blipFill rotWithShape="1">
          <a:blip r:embed="rId3">
            <a:alphaModFix/>
          </a:blip>
          <a:srcRect l="11396" r="2068"/>
          <a:stretch/>
        </p:blipFill>
        <p:spPr>
          <a:xfrm>
            <a:off x="3769125" y="1523775"/>
            <a:ext cx="5143624" cy="30794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School Attendance and Additional Points of Contact</a:t>
            </a:r>
            <a:endParaRPr>
              <a:latin typeface="Lora"/>
              <a:ea typeface="Lora"/>
              <a:cs typeface="Lora"/>
              <a:sym typeface="Lora"/>
            </a:endParaRPr>
          </a:p>
        </p:txBody>
      </p:sp>
      <p:sp>
        <p:nvSpPr>
          <p:cNvPr id="363" name="Google Shape;363;p49"/>
          <p:cNvSpPr txBox="1">
            <a:spLocks noGrp="1"/>
          </p:cNvSpPr>
          <p:nvPr>
            <p:ph type="body" idx="1"/>
          </p:nvPr>
        </p:nvSpPr>
        <p:spPr>
          <a:xfrm>
            <a:off x="765800" y="1495325"/>
            <a:ext cx="8185200" cy="3458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300"/>
              <a:t>Schools are required to inform Odyssey if an invoice was submitted for a student who did not end up attending.</a:t>
            </a:r>
            <a:endParaRPr sz="1300"/>
          </a:p>
          <a:p>
            <a:pPr marL="0" lvl="0" indent="0" algn="l" rtl="0">
              <a:lnSpc>
                <a:spcPct val="115000"/>
              </a:lnSpc>
              <a:spcBef>
                <a:spcPts val="0"/>
              </a:spcBef>
              <a:spcAft>
                <a:spcPts val="0"/>
              </a:spcAft>
              <a:buNone/>
            </a:pPr>
            <a:endParaRPr sz="1300"/>
          </a:p>
          <a:p>
            <a:pPr marL="0" lvl="0" indent="0" algn="l" rtl="0">
              <a:lnSpc>
                <a:spcPct val="115000"/>
              </a:lnSpc>
              <a:spcBef>
                <a:spcPts val="0"/>
              </a:spcBef>
              <a:spcAft>
                <a:spcPts val="0"/>
              </a:spcAft>
              <a:buNone/>
            </a:pPr>
            <a:r>
              <a:rPr lang="en" sz="1300" b="1"/>
              <a:t>Scenario:  </a:t>
            </a:r>
            <a:r>
              <a:rPr lang="en" sz="1300"/>
              <a:t>Tuition was billed to Odyssey on July 15, school started August 23, but the student ended up not attending. Students are </a:t>
            </a:r>
            <a:r>
              <a:rPr lang="en" sz="1300" u="sng"/>
              <a:t>NOT</a:t>
            </a:r>
            <a:r>
              <a:rPr lang="en" sz="1300"/>
              <a:t> eligible for an ESA if they do not attend an Iowa accredited nonpublic school. All ESA funds paid to the school for the semester in which the student did NOT attend, </a:t>
            </a:r>
            <a:r>
              <a:rPr lang="en" sz="1300" u="sng"/>
              <a:t>must</a:t>
            </a:r>
            <a:r>
              <a:rPr lang="en" sz="1300"/>
              <a:t> be returned.</a:t>
            </a:r>
            <a:endParaRPr sz="1300"/>
          </a:p>
          <a:p>
            <a:pPr marL="0" lvl="0" indent="0" algn="l" rtl="0">
              <a:lnSpc>
                <a:spcPct val="115000"/>
              </a:lnSpc>
              <a:spcBef>
                <a:spcPts val="0"/>
              </a:spcBef>
              <a:spcAft>
                <a:spcPts val="0"/>
              </a:spcAft>
              <a:buNone/>
            </a:pPr>
            <a:endParaRPr sz="1300"/>
          </a:p>
          <a:p>
            <a:pPr marL="457200" lvl="0" indent="-304958" algn="l" rtl="0">
              <a:lnSpc>
                <a:spcPct val="115000"/>
              </a:lnSpc>
              <a:spcBef>
                <a:spcPts val="0"/>
              </a:spcBef>
              <a:spcAft>
                <a:spcPts val="0"/>
              </a:spcAft>
              <a:buSzPct val="100000"/>
              <a:buChar char="★"/>
            </a:pPr>
            <a:r>
              <a:rPr lang="en" sz="1300"/>
              <a:t>ESA ineligibility does not absolve individuals from financial obligations they may have directly entered into with a school. </a:t>
            </a:r>
            <a:endParaRPr sz="1300"/>
          </a:p>
          <a:p>
            <a:pPr marL="0" lvl="0" indent="0" algn="l" rtl="0">
              <a:lnSpc>
                <a:spcPct val="115000"/>
              </a:lnSpc>
              <a:spcBef>
                <a:spcPts val="0"/>
              </a:spcBef>
              <a:spcAft>
                <a:spcPts val="0"/>
              </a:spcAft>
              <a:buNone/>
            </a:pPr>
            <a:endParaRPr sz="1300"/>
          </a:p>
          <a:p>
            <a:pPr marL="0" lvl="0" indent="0" algn="l" rtl="0">
              <a:lnSpc>
                <a:spcPct val="115000"/>
              </a:lnSpc>
              <a:spcBef>
                <a:spcPts val="0"/>
              </a:spcBef>
              <a:spcAft>
                <a:spcPts val="0"/>
              </a:spcAft>
              <a:buNone/>
            </a:pPr>
            <a:r>
              <a:rPr lang="en" sz="1300" b="1"/>
              <a:t>Additional Points of Contact:</a:t>
            </a:r>
            <a:endParaRPr sz="1300" b="1"/>
          </a:p>
          <a:p>
            <a:pPr marL="0" lvl="0" indent="0" algn="l" rtl="0">
              <a:lnSpc>
                <a:spcPct val="115000"/>
              </a:lnSpc>
              <a:spcBef>
                <a:spcPts val="0"/>
              </a:spcBef>
              <a:spcAft>
                <a:spcPts val="0"/>
              </a:spcAft>
              <a:buClr>
                <a:schemeClr val="dk1"/>
              </a:buClr>
              <a:buSzPct val="84615"/>
              <a:buFont typeface="Arial"/>
              <a:buNone/>
            </a:pPr>
            <a:r>
              <a:rPr lang="en" sz="1300"/>
              <a:t>Schools are able to create additional points of contact for other users to match enrollment, upload tuition, and report enrollment changes. </a:t>
            </a:r>
            <a:endParaRPr sz="13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100"/>
          </a:p>
        </p:txBody>
      </p:sp>
      <p:sp>
        <p:nvSpPr>
          <p:cNvPr id="364" name="Google Shape;364;p49"/>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36</a:t>
            </a:fld>
            <a:endParaRPr/>
          </a:p>
        </p:txBody>
      </p:sp>
      <p:sp>
        <p:nvSpPr>
          <p:cNvPr id="365" name="Google Shape;365;p49">
            <a:extLst>
              <a:ext uri="{C183D7F6-B498-43B3-948B-1728B52AA6E4}">
                <adec:decorative xmlns:adec="http://schemas.microsoft.com/office/drawing/2017/decorative" val="1"/>
              </a:ext>
            </a:extLst>
          </p:cNvPr>
          <p:cNvSpPr txBox="1">
            <a:spLocks noGrp="1"/>
          </p:cNvSpPr>
          <p:nvPr>
            <p:ph type="body" idx="1"/>
          </p:nvPr>
        </p:nvSpPr>
        <p:spPr>
          <a:xfrm>
            <a:off x="5468850" y="4261150"/>
            <a:ext cx="2607300" cy="273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1100" b="1" i="1"/>
          </a:p>
          <a:p>
            <a:pPr marL="91440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0"/>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Odyssey Support Team</a:t>
            </a:r>
            <a:endParaRPr b="0">
              <a:latin typeface="Lora SemiBold"/>
              <a:ea typeface="Lora SemiBold"/>
              <a:cs typeface="Lora SemiBold"/>
              <a:sym typeface="Lora SemiBold"/>
            </a:endParaRPr>
          </a:p>
        </p:txBody>
      </p:sp>
      <p:sp>
        <p:nvSpPr>
          <p:cNvPr id="371" name="Google Shape;371;p50"/>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1"/>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latin typeface="Lora"/>
                <a:ea typeface="Lora"/>
                <a:cs typeface="Lora"/>
                <a:sym typeface="Lora"/>
              </a:rPr>
              <a:t>Customer Support Availability</a:t>
            </a:r>
            <a:endParaRPr>
              <a:latin typeface="Lora"/>
              <a:ea typeface="Lora"/>
              <a:cs typeface="Lora"/>
              <a:sym typeface="Lora"/>
            </a:endParaRPr>
          </a:p>
        </p:txBody>
      </p:sp>
      <p:sp>
        <p:nvSpPr>
          <p:cNvPr id="377" name="Google Shape;377;p51"/>
          <p:cNvSpPr txBox="1">
            <a:spLocks noGrp="1"/>
          </p:cNvSpPr>
          <p:nvPr>
            <p:ph type="body" idx="1"/>
          </p:nvPr>
        </p:nvSpPr>
        <p:spPr>
          <a:xfrm>
            <a:off x="1150150" y="1369225"/>
            <a:ext cx="6872400" cy="3584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300" b="1" i="1"/>
              <a:t>Contact Odyssey for technical issues.</a:t>
            </a:r>
            <a:endParaRPr sz="1300" b="1" i="1"/>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We have a fantastic support team that has experience in working with parents and vendors to help answer their questions and troubleshoot any issues. </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We provide service in both English and Spanish on phone, chat, and email.</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300" b="1"/>
              <a:t>Support will become available on May 31st. </a:t>
            </a:r>
            <a:endParaRPr sz="1300" b="1"/>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Monday-Friday </a:t>
            </a:r>
            <a:endParaRPr sz="1100"/>
          </a:p>
          <a:p>
            <a:pPr marL="0" lvl="0" indent="0" algn="l" rtl="0">
              <a:lnSpc>
                <a:spcPct val="115000"/>
              </a:lnSpc>
              <a:spcBef>
                <a:spcPts val="0"/>
              </a:spcBef>
              <a:spcAft>
                <a:spcPts val="0"/>
              </a:spcAft>
              <a:buNone/>
            </a:pPr>
            <a:r>
              <a:rPr lang="en" sz="1100"/>
              <a:t>7am-9pm CT</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r>
              <a:rPr lang="en" sz="1100"/>
              <a:t>Saturday-Sunday</a:t>
            </a:r>
            <a:endParaRPr sz="1100"/>
          </a:p>
          <a:p>
            <a:pPr marL="0" lvl="0" indent="0" algn="l" rtl="0">
              <a:lnSpc>
                <a:spcPct val="115000"/>
              </a:lnSpc>
              <a:spcBef>
                <a:spcPts val="0"/>
              </a:spcBef>
              <a:spcAft>
                <a:spcPts val="0"/>
              </a:spcAft>
              <a:buNone/>
            </a:pPr>
            <a:r>
              <a:rPr lang="en" sz="1100"/>
              <a:t>10am-4pm CT</a:t>
            </a:r>
            <a:endParaRPr sz="1100"/>
          </a:p>
        </p:txBody>
      </p:sp>
      <p:sp>
        <p:nvSpPr>
          <p:cNvPr id="378" name="Google Shape;378;p51"/>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38</a:t>
            </a:fld>
            <a:endParaRPr/>
          </a:p>
        </p:txBody>
      </p:sp>
      <p:sp>
        <p:nvSpPr>
          <p:cNvPr id="379" name="Google Shape;379;p51">
            <a:extLst>
              <a:ext uri="{C183D7F6-B498-43B3-948B-1728B52AA6E4}">
                <adec:decorative xmlns:adec="http://schemas.microsoft.com/office/drawing/2017/decorative" val="1"/>
              </a:ext>
            </a:extLst>
          </p:cNvPr>
          <p:cNvSpPr txBox="1">
            <a:spLocks noGrp="1"/>
          </p:cNvSpPr>
          <p:nvPr>
            <p:ph type="body" idx="1"/>
          </p:nvPr>
        </p:nvSpPr>
        <p:spPr>
          <a:xfrm>
            <a:off x="5468850" y="4261150"/>
            <a:ext cx="2607300" cy="273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1100" b="1" i="1"/>
          </a:p>
          <a:p>
            <a:pPr marL="914400" lvl="0" indent="0" algn="l" rtl="0">
              <a:lnSpc>
                <a:spcPct val="115000"/>
              </a:lnSpc>
              <a:spcBef>
                <a:spcPts val="1200"/>
              </a:spcBef>
              <a:spcAft>
                <a:spcPts val="0"/>
              </a:spcAft>
              <a:buNone/>
            </a:pPr>
            <a:endParaRPr sz="1100"/>
          </a:p>
          <a:p>
            <a:pPr marL="0" lvl="0" indent="0" algn="l" rtl="0">
              <a:lnSpc>
                <a:spcPct val="115000"/>
              </a:lnSpc>
              <a:spcBef>
                <a:spcPts val="1200"/>
              </a:spcBef>
              <a:spcAft>
                <a:spcPts val="0"/>
              </a:spcAft>
              <a:buNone/>
            </a:pPr>
            <a:endParaRPr sz="1100"/>
          </a:p>
          <a:p>
            <a:pPr marL="0" lvl="0" indent="0" algn="l" rtl="0">
              <a:lnSpc>
                <a:spcPct val="115000"/>
              </a:lnSpc>
              <a:spcBef>
                <a:spcPts val="1200"/>
              </a:spcBef>
              <a:spcAft>
                <a:spcPts val="1200"/>
              </a:spcAft>
              <a:buNone/>
            </a:pPr>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2"/>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Questions Following Training</a:t>
            </a:r>
            <a:endParaRPr>
              <a:latin typeface="Lora"/>
              <a:ea typeface="Lora"/>
              <a:cs typeface="Lora"/>
              <a:sym typeface="Lora"/>
            </a:endParaRPr>
          </a:p>
        </p:txBody>
      </p:sp>
      <p:sp>
        <p:nvSpPr>
          <p:cNvPr id="385" name="Google Shape;385;p52"/>
          <p:cNvSpPr txBox="1">
            <a:spLocks noGrp="1"/>
          </p:cNvSpPr>
          <p:nvPr>
            <p:ph type="body" idx="1"/>
          </p:nvPr>
        </p:nvSpPr>
        <p:spPr>
          <a:xfrm>
            <a:off x="765800" y="1369225"/>
            <a:ext cx="7725000" cy="3353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500"/>
              <a:t>If you have questions following the webinar, or need support for process, please contact the Iowa Department of Education at:</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u="sng">
                <a:solidFill>
                  <a:srgbClr val="1155CC"/>
                </a:solidFill>
                <a:hlinkClick r:id="rId3">
                  <a:extLst>
                    <a:ext uri="{A12FA001-AC4F-418D-AE19-62706E023703}">
                      <ahyp:hlinkClr xmlns:ahyp="http://schemas.microsoft.com/office/drawing/2018/hyperlinkcolor" val="tx"/>
                    </a:ext>
                  </a:extLst>
                </a:hlinkClick>
              </a:rPr>
              <a:t>studentsfirst@iowa.gov</a:t>
            </a:r>
            <a:endParaRPr sz="1500"/>
          </a:p>
          <a:p>
            <a:pPr marL="0" lvl="0" indent="0" algn="l" rtl="0">
              <a:lnSpc>
                <a:spcPct val="115000"/>
              </a:lnSpc>
              <a:spcBef>
                <a:spcPts val="0"/>
              </a:spcBef>
              <a:spcAft>
                <a:spcPts val="0"/>
              </a:spcAft>
              <a:buNone/>
            </a:pPr>
            <a:r>
              <a:rPr lang="en" sz="1500"/>
              <a:t>or</a:t>
            </a:r>
            <a:endParaRPr sz="1500"/>
          </a:p>
          <a:p>
            <a:pPr marL="0" lvl="0" indent="0" algn="l" rtl="0">
              <a:lnSpc>
                <a:spcPct val="115000"/>
              </a:lnSpc>
              <a:spcBef>
                <a:spcPts val="0"/>
              </a:spcBef>
              <a:spcAft>
                <a:spcPts val="0"/>
              </a:spcAft>
              <a:buNone/>
            </a:pPr>
            <a:r>
              <a:rPr lang="en" sz="1500"/>
              <a:t>515-954-5652</a:t>
            </a:r>
            <a:endParaRPr/>
          </a:p>
          <a:p>
            <a:pPr marL="0" lvl="0" indent="0" algn="l" rtl="0">
              <a:lnSpc>
                <a:spcPct val="115000"/>
              </a:lnSpc>
              <a:spcBef>
                <a:spcPts val="0"/>
              </a:spcBef>
              <a:spcAft>
                <a:spcPts val="0"/>
              </a:spcAft>
              <a:buClr>
                <a:schemeClr val="dk1"/>
              </a:buClr>
              <a:buSzPts val="2100"/>
              <a:buNone/>
            </a:pPr>
            <a:endParaRPr sz="1550"/>
          </a:p>
        </p:txBody>
      </p:sp>
      <p:sp>
        <p:nvSpPr>
          <p:cNvPr id="386" name="Google Shape;386;p52"/>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What is an ESA?</a:t>
            </a:r>
            <a:endParaRPr b="0">
              <a:latin typeface="Lora SemiBold"/>
              <a:ea typeface="Lora SemiBold"/>
              <a:cs typeface="Lora SemiBold"/>
              <a:sym typeface="Lora SemiBold"/>
            </a:endParaRPr>
          </a:p>
        </p:txBody>
      </p:sp>
      <p:sp>
        <p:nvSpPr>
          <p:cNvPr id="89" name="Google Shape;89;p17"/>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3"/>
          <p:cNvSpPr txBox="1">
            <a:spLocks noGrp="1"/>
          </p:cNvSpPr>
          <p:nvPr>
            <p:ph type="title"/>
          </p:nvPr>
        </p:nvSpPr>
        <p:spPr>
          <a:xfrm>
            <a:off x="77628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Thank you for joining.</a:t>
            </a:r>
            <a:endParaRPr b="0">
              <a:latin typeface="Lora SemiBold"/>
              <a:ea typeface="Lora SemiBold"/>
              <a:cs typeface="Lora SemiBold"/>
              <a:sym typeface="Lora SemiBold"/>
            </a:endParaRPr>
          </a:p>
        </p:txBody>
      </p:sp>
      <p:sp>
        <p:nvSpPr>
          <p:cNvPr id="392" name="Google Shape;392;p53"/>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What is an ESA?</a:t>
            </a:r>
            <a:endParaRPr>
              <a:latin typeface="Lora"/>
              <a:ea typeface="Lora"/>
              <a:cs typeface="Lora"/>
              <a:sym typeface="Lora"/>
            </a:endParaRPr>
          </a:p>
        </p:txBody>
      </p:sp>
      <p:sp>
        <p:nvSpPr>
          <p:cNvPr id="95" name="Google Shape;95;p18"/>
          <p:cNvSpPr txBox="1">
            <a:spLocks noGrp="1"/>
          </p:cNvSpPr>
          <p:nvPr>
            <p:ph type="body" idx="1"/>
          </p:nvPr>
        </p:nvSpPr>
        <p:spPr>
          <a:xfrm>
            <a:off x="918200" y="1369225"/>
            <a:ext cx="4504200" cy="33534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sz="1500"/>
          </a:p>
          <a:p>
            <a:pPr marL="139700" lvl="0" indent="0" algn="l" rtl="0">
              <a:lnSpc>
                <a:spcPct val="115000"/>
              </a:lnSpc>
              <a:spcBef>
                <a:spcPts val="0"/>
              </a:spcBef>
              <a:spcAft>
                <a:spcPts val="0"/>
              </a:spcAft>
              <a:buClr>
                <a:schemeClr val="dk1"/>
              </a:buClr>
              <a:buSzPts val="2100"/>
              <a:buNone/>
            </a:pPr>
            <a:r>
              <a:rPr lang="en" sz="1500" b="1"/>
              <a:t>ESA</a:t>
            </a:r>
            <a:r>
              <a:rPr lang="en" sz="1500"/>
              <a:t> is an acronym for “</a:t>
            </a:r>
            <a:r>
              <a:rPr lang="en" sz="1500" b="1"/>
              <a:t>E</a:t>
            </a:r>
            <a:r>
              <a:rPr lang="en" sz="1500"/>
              <a:t>ducation </a:t>
            </a:r>
            <a:r>
              <a:rPr lang="en" sz="1500" b="1"/>
              <a:t>S</a:t>
            </a:r>
            <a:r>
              <a:rPr lang="en" sz="1500"/>
              <a:t>avings </a:t>
            </a:r>
            <a:r>
              <a:rPr lang="en" sz="1500" b="1"/>
              <a:t>A</a:t>
            </a:r>
            <a:r>
              <a:rPr lang="en" sz="1500"/>
              <a:t>ccount.”</a:t>
            </a:r>
            <a:endParaRPr sz="1500"/>
          </a:p>
          <a:p>
            <a:pPr marL="177800" lvl="0" indent="-38100" algn="l" rtl="0">
              <a:lnSpc>
                <a:spcPct val="115000"/>
              </a:lnSpc>
              <a:spcBef>
                <a:spcPts val="0"/>
              </a:spcBef>
              <a:spcAft>
                <a:spcPts val="0"/>
              </a:spcAft>
              <a:buClr>
                <a:schemeClr val="dk1"/>
              </a:buClr>
              <a:buSzPts val="2100"/>
              <a:buNone/>
            </a:pPr>
            <a:endParaRPr sz="1500"/>
          </a:p>
          <a:p>
            <a:pPr marL="177800" lvl="0" indent="-38100" algn="l" rtl="0">
              <a:lnSpc>
                <a:spcPct val="115000"/>
              </a:lnSpc>
              <a:spcBef>
                <a:spcPts val="0"/>
              </a:spcBef>
              <a:spcAft>
                <a:spcPts val="0"/>
              </a:spcAft>
              <a:buClr>
                <a:schemeClr val="dk1"/>
              </a:buClr>
              <a:buSzPts val="2100"/>
              <a:buNone/>
            </a:pPr>
            <a:r>
              <a:rPr lang="en" sz="1500"/>
              <a:t>An ESA holds funds for an eligible student until they are spent on eligible education expenses. </a:t>
            </a:r>
            <a:endParaRPr sz="1500"/>
          </a:p>
          <a:p>
            <a:pPr marL="177800" lvl="0" indent="-38100" algn="l" rtl="0">
              <a:lnSpc>
                <a:spcPct val="115000"/>
              </a:lnSpc>
              <a:spcBef>
                <a:spcPts val="0"/>
              </a:spcBef>
              <a:spcAft>
                <a:spcPts val="0"/>
              </a:spcAft>
              <a:buClr>
                <a:schemeClr val="dk1"/>
              </a:buClr>
              <a:buSzPts val="2100"/>
              <a:buNone/>
            </a:pPr>
            <a:endParaRPr sz="1500"/>
          </a:p>
          <a:p>
            <a:pPr marL="177800" lvl="0" indent="-38100" algn="l" rtl="0">
              <a:lnSpc>
                <a:spcPct val="115000"/>
              </a:lnSpc>
              <a:spcBef>
                <a:spcPts val="0"/>
              </a:spcBef>
              <a:spcAft>
                <a:spcPts val="0"/>
              </a:spcAft>
              <a:buClr>
                <a:schemeClr val="dk1"/>
              </a:buClr>
              <a:buSzPts val="2100"/>
              <a:buNone/>
            </a:pPr>
            <a:r>
              <a:rPr lang="en" sz="1500"/>
              <a:t>Each state that offers ESAs has different rules and guidelines, as determined by law.</a:t>
            </a:r>
            <a:endParaRPr sz="1500"/>
          </a:p>
          <a:p>
            <a:pPr marL="0" lvl="0" indent="0" algn="l" rtl="0">
              <a:lnSpc>
                <a:spcPct val="90000"/>
              </a:lnSpc>
              <a:spcBef>
                <a:spcPts val="0"/>
              </a:spcBef>
              <a:spcAft>
                <a:spcPts val="0"/>
              </a:spcAft>
              <a:buClr>
                <a:schemeClr val="dk1"/>
              </a:buClr>
              <a:buSzPts val="2100"/>
              <a:buNone/>
            </a:pPr>
            <a:endParaRPr/>
          </a:p>
          <a:p>
            <a:pPr marL="0" lvl="0" indent="0" algn="l" rtl="0">
              <a:lnSpc>
                <a:spcPct val="115000"/>
              </a:lnSpc>
              <a:spcBef>
                <a:spcPts val="0"/>
              </a:spcBef>
              <a:spcAft>
                <a:spcPts val="0"/>
              </a:spcAft>
              <a:buClr>
                <a:schemeClr val="dk1"/>
              </a:buClr>
              <a:buSzPts val="2100"/>
              <a:buNone/>
            </a:pPr>
            <a:endParaRPr sz="1550"/>
          </a:p>
        </p:txBody>
      </p:sp>
      <p:sp>
        <p:nvSpPr>
          <p:cNvPr id="96" name="Google Shape;96;p18"/>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5</a:t>
            </a:fld>
            <a:endParaRPr/>
          </a:p>
        </p:txBody>
      </p:sp>
      <p:pic>
        <p:nvPicPr>
          <p:cNvPr id="97" name="Google Shape;97;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1574175"/>
            <a:ext cx="224525" cy="224525"/>
          </a:xfrm>
          <a:prstGeom prst="rect">
            <a:avLst/>
          </a:prstGeom>
          <a:noFill/>
          <a:ln>
            <a:noFill/>
          </a:ln>
        </p:spPr>
      </p:pic>
      <p:pic>
        <p:nvPicPr>
          <p:cNvPr id="98" name="Google Shape;98;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2378875"/>
            <a:ext cx="224525" cy="224525"/>
          </a:xfrm>
          <a:prstGeom prst="rect">
            <a:avLst/>
          </a:prstGeom>
          <a:noFill/>
          <a:ln>
            <a:noFill/>
          </a:ln>
        </p:spPr>
      </p:pic>
      <p:pic>
        <p:nvPicPr>
          <p:cNvPr id="99" name="Google Shape;99;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3183575"/>
            <a:ext cx="224525" cy="224525"/>
          </a:xfrm>
          <a:prstGeom prst="rect">
            <a:avLst/>
          </a:prstGeom>
          <a:noFill/>
          <a:ln>
            <a:noFill/>
          </a:ln>
        </p:spPr>
      </p:pic>
      <p:pic>
        <p:nvPicPr>
          <p:cNvPr id="100" name="Google Shape;100;p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557200" y="1412519"/>
            <a:ext cx="2999200" cy="2999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Iowa’s Students First Act ESA</a:t>
            </a:r>
            <a:endParaRPr>
              <a:latin typeface="Lora"/>
              <a:ea typeface="Lora"/>
              <a:cs typeface="Lora"/>
              <a:sym typeface="Lora"/>
            </a:endParaRPr>
          </a:p>
        </p:txBody>
      </p:sp>
      <p:sp>
        <p:nvSpPr>
          <p:cNvPr id="106" name="Google Shape;106;p19"/>
          <p:cNvSpPr txBox="1">
            <a:spLocks noGrp="1"/>
          </p:cNvSpPr>
          <p:nvPr>
            <p:ph type="body" idx="1"/>
          </p:nvPr>
        </p:nvSpPr>
        <p:spPr>
          <a:xfrm>
            <a:off x="765800" y="1369225"/>
            <a:ext cx="3974100" cy="33534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sz="1500"/>
          </a:p>
          <a:p>
            <a:pPr marL="177800" lvl="0" indent="-38100" algn="l" rtl="0">
              <a:lnSpc>
                <a:spcPct val="115000"/>
              </a:lnSpc>
              <a:spcBef>
                <a:spcPts val="0"/>
              </a:spcBef>
              <a:spcAft>
                <a:spcPts val="0"/>
              </a:spcAft>
              <a:buClr>
                <a:schemeClr val="dk1"/>
              </a:buClr>
              <a:buSzPts val="2100"/>
              <a:buNone/>
            </a:pPr>
            <a:r>
              <a:rPr lang="en" sz="1550"/>
              <a:t>For Iowa’s Students First Act ESA, funds must </a:t>
            </a:r>
            <a:r>
              <a:rPr lang="en" sz="1550" i="1"/>
              <a:t>first</a:t>
            </a:r>
            <a:r>
              <a:rPr lang="en" sz="1550"/>
              <a:t> be used to pay accredited nonpublic school tuition and fees.</a:t>
            </a:r>
            <a:endParaRPr sz="1550"/>
          </a:p>
          <a:p>
            <a:pPr marL="177800" lvl="0" indent="-38100" algn="l" rtl="0">
              <a:lnSpc>
                <a:spcPct val="115000"/>
              </a:lnSpc>
              <a:spcBef>
                <a:spcPts val="0"/>
              </a:spcBef>
              <a:spcAft>
                <a:spcPts val="0"/>
              </a:spcAft>
              <a:buClr>
                <a:schemeClr val="dk1"/>
              </a:buClr>
              <a:buSzPts val="2100"/>
              <a:buNone/>
            </a:pPr>
            <a:endParaRPr sz="1550"/>
          </a:p>
          <a:p>
            <a:pPr marL="177800" lvl="0" indent="-38100" algn="l" rtl="0">
              <a:lnSpc>
                <a:spcPct val="115000"/>
              </a:lnSpc>
              <a:spcBef>
                <a:spcPts val="0"/>
              </a:spcBef>
              <a:spcAft>
                <a:spcPts val="0"/>
              </a:spcAft>
              <a:buClr>
                <a:schemeClr val="dk1"/>
              </a:buClr>
              <a:buSzPts val="2100"/>
              <a:buNone/>
            </a:pPr>
            <a:r>
              <a:rPr lang="en" sz="1550"/>
              <a:t>Any remaining funds can be used to pay other eligible educational expenses. </a:t>
            </a:r>
            <a:endParaRPr sz="1550"/>
          </a:p>
          <a:p>
            <a:pPr marL="0" lvl="0" indent="0" algn="l" rtl="0">
              <a:lnSpc>
                <a:spcPct val="90000"/>
              </a:lnSpc>
              <a:spcBef>
                <a:spcPts val="0"/>
              </a:spcBef>
              <a:spcAft>
                <a:spcPts val="0"/>
              </a:spcAft>
              <a:buClr>
                <a:schemeClr val="dk1"/>
              </a:buClr>
              <a:buSzPts val="2100"/>
              <a:buNone/>
            </a:pPr>
            <a:endParaRPr/>
          </a:p>
          <a:p>
            <a:pPr marL="0" lvl="0" indent="0" algn="l" rtl="0">
              <a:lnSpc>
                <a:spcPct val="115000"/>
              </a:lnSpc>
              <a:spcBef>
                <a:spcPts val="0"/>
              </a:spcBef>
              <a:spcAft>
                <a:spcPts val="0"/>
              </a:spcAft>
              <a:buClr>
                <a:schemeClr val="dk1"/>
              </a:buClr>
              <a:buSzPts val="2100"/>
              <a:buNone/>
            </a:pPr>
            <a:endParaRPr sz="1550"/>
          </a:p>
        </p:txBody>
      </p:sp>
      <p:sp>
        <p:nvSpPr>
          <p:cNvPr id="107" name="Google Shape;107;p19"/>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6</a:t>
            </a:fld>
            <a:endParaRPr/>
          </a:p>
        </p:txBody>
      </p:sp>
      <p:pic>
        <p:nvPicPr>
          <p:cNvPr id="108" name="Google Shape;108;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74950" y="1111175"/>
            <a:ext cx="2819025" cy="375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807938" y="1282303"/>
            <a:ext cx="7886700" cy="2139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4500"/>
              <a:buFont typeface="Arial"/>
              <a:buNone/>
            </a:pPr>
            <a:r>
              <a:rPr lang="en"/>
              <a:t>Iowa’s Students First Act </a:t>
            </a:r>
            <a:endParaRPr/>
          </a:p>
          <a:p>
            <a:pPr marL="0" lvl="0" indent="0" algn="ctr" rtl="0">
              <a:lnSpc>
                <a:spcPct val="90000"/>
              </a:lnSpc>
              <a:spcBef>
                <a:spcPts val="0"/>
              </a:spcBef>
              <a:spcAft>
                <a:spcPts val="0"/>
              </a:spcAft>
              <a:buClr>
                <a:schemeClr val="dk1"/>
              </a:buClr>
              <a:buSzPts val="4500"/>
              <a:buFont typeface="Arial"/>
              <a:buNone/>
            </a:pPr>
            <a:r>
              <a:rPr lang="en"/>
              <a:t>ESA Eligibility Criteria</a:t>
            </a:r>
            <a:endParaRPr b="0">
              <a:latin typeface="Lora SemiBold"/>
              <a:ea typeface="Lora SemiBold"/>
              <a:cs typeface="Lora SemiBold"/>
              <a:sym typeface="Lora SemiBold"/>
            </a:endParaRPr>
          </a:p>
        </p:txBody>
      </p:sp>
      <p:sp>
        <p:nvSpPr>
          <p:cNvPr id="114" name="Google Shape;114;p20"/>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76581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t>Iowa’s Students First Act ESA Eligibility Criteria</a:t>
            </a:r>
            <a:endParaRPr>
              <a:latin typeface="Lora"/>
              <a:ea typeface="Lora"/>
              <a:cs typeface="Lora"/>
              <a:sym typeface="Lora"/>
            </a:endParaRPr>
          </a:p>
        </p:txBody>
      </p:sp>
      <p:sp>
        <p:nvSpPr>
          <p:cNvPr id="120" name="Google Shape;120;p21"/>
          <p:cNvSpPr txBox="1">
            <a:spLocks noGrp="1"/>
          </p:cNvSpPr>
          <p:nvPr>
            <p:ph type="body" idx="1"/>
          </p:nvPr>
        </p:nvSpPr>
        <p:spPr>
          <a:xfrm>
            <a:off x="918200" y="1445425"/>
            <a:ext cx="4496400" cy="33534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r>
              <a:rPr lang="en" sz="1500"/>
              <a:t>Student is an Iowa resident.</a:t>
            </a:r>
            <a:endParaRPr sz="1500"/>
          </a:p>
          <a:p>
            <a:pPr marL="177800" lvl="0" indent="-38100" algn="l" rtl="0">
              <a:lnSpc>
                <a:spcPct val="90000"/>
              </a:lnSpc>
              <a:spcBef>
                <a:spcPts val="0"/>
              </a:spcBef>
              <a:spcAft>
                <a:spcPts val="0"/>
              </a:spcAft>
              <a:buClr>
                <a:schemeClr val="dk1"/>
              </a:buClr>
              <a:buSzPts val="2100"/>
              <a:buNone/>
            </a:pPr>
            <a:endParaRPr sz="1500"/>
          </a:p>
          <a:p>
            <a:pPr marL="177800" lvl="0" indent="-38100" algn="l" rtl="0">
              <a:lnSpc>
                <a:spcPct val="90000"/>
              </a:lnSpc>
              <a:spcBef>
                <a:spcPts val="0"/>
              </a:spcBef>
              <a:spcAft>
                <a:spcPts val="0"/>
              </a:spcAft>
              <a:buClr>
                <a:schemeClr val="dk1"/>
              </a:buClr>
              <a:buSzPts val="2100"/>
              <a:buNone/>
            </a:pPr>
            <a:r>
              <a:rPr lang="en" sz="1500"/>
              <a:t>Enrolls in, and attends, an Iowa accredited nonpublic school for the 2023-2024 school year.</a:t>
            </a:r>
            <a:endParaRPr sz="1500"/>
          </a:p>
          <a:p>
            <a:pPr marL="177800" lvl="0" indent="-38100" algn="l" rtl="0">
              <a:lnSpc>
                <a:spcPct val="90000"/>
              </a:lnSpc>
              <a:spcBef>
                <a:spcPts val="0"/>
              </a:spcBef>
              <a:spcAft>
                <a:spcPts val="0"/>
              </a:spcAft>
              <a:buClr>
                <a:schemeClr val="dk1"/>
              </a:buClr>
              <a:buSzPts val="2100"/>
              <a:buNone/>
            </a:pPr>
            <a:endParaRPr sz="1500"/>
          </a:p>
          <a:p>
            <a:pPr marL="177800" lvl="0" indent="-38100" algn="l" rtl="0">
              <a:lnSpc>
                <a:spcPct val="90000"/>
              </a:lnSpc>
              <a:spcBef>
                <a:spcPts val="0"/>
              </a:spcBef>
              <a:spcAft>
                <a:spcPts val="0"/>
              </a:spcAft>
              <a:buClr>
                <a:schemeClr val="dk1"/>
              </a:buClr>
              <a:buSzPts val="2100"/>
              <a:buNone/>
            </a:pPr>
            <a:r>
              <a:rPr lang="en" sz="1500"/>
              <a:t>If the student attended an Iowa accredited nonpublic school for the 2022-2023 school year, an income check is required.</a:t>
            </a:r>
            <a:endParaRPr sz="1500"/>
          </a:p>
          <a:p>
            <a:pPr marL="914400" lvl="0" indent="-342900" algn="l" rtl="0">
              <a:lnSpc>
                <a:spcPct val="90000"/>
              </a:lnSpc>
              <a:spcBef>
                <a:spcPts val="0"/>
              </a:spcBef>
              <a:spcAft>
                <a:spcPts val="0"/>
              </a:spcAft>
              <a:buSzPts val="1800"/>
              <a:buChar char="•"/>
            </a:pPr>
            <a:r>
              <a:rPr lang="en" sz="1300"/>
              <a:t>Household income at or below 300% of the 2023 Federal Poverty Guidelines, $90,000 for a family of four.</a:t>
            </a:r>
            <a:endParaRPr sz="1300"/>
          </a:p>
          <a:p>
            <a:pPr marL="0" lvl="0" indent="0" algn="l" rtl="0">
              <a:lnSpc>
                <a:spcPct val="90000"/>
              </a:lnSpc>
              <a:spcBef>
                <a:spcPts val="0"/>
              </a:spcBef>
              <a:spcAft>
                <a:spcPts val="0"/>
              </a:spcAft>
              <a:buNone/>
            </a:pPr>
            <a:endParaRPr sz="1300"/>
          </a:p>
          <a:p>
            <a:pPr marL="177800" lvl="0" indent="-38100" algn="l" rtl="0">
              <a:lnSpc>
                <a:spcPct val="90000"/>
              </a:lnSpc>
              <a:spcBef>
                <a:spcPts val="0"/>
              </a:spcBef>
              <a:spcAft>
                <a:spcPts val="0"/>
              </a:spcAft>
              <a:buClr>
                <a:schemeClr val="dk1"/>
              </a:buClr>
              <a:buSzPts val="2100"/>
              <a:buNone/>
            </a:pPr>
            <a:endParaRPr sz="1500"/>
          </a:p>
          <a:p>
            <a:pPr marL="0" lvl="0" indent="0" algn="l" rtl="0">
              <a:lnSpc>
                <a:spcPct val="115000"/>
              </a:lnSpc>
              <a:spcBef>
                <a:spcPts val="0"/>
              </a:spcBef>
              <a:spcAft>
                <a:spcPts val="0"/>
              </a:spcAft>
              <a:buClr>
                <a:schemeClr val="dk1"/>
              </a:buClr>
              <a:buSzPts val="2100"/>
              <a:buNone/>
            </a:pPr>
            <a:endParaRPr sz="1550"/>
          </a:p>
        </p:txBody>
      </p:sp>
      <p:sp>
        <p:nvSpPr>
          <p:cNvPr id="121" name="Google Shape;121;p21"/>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8</a:t>
            </a:fld>
            <a:endParaRPr/>
          </a:p>
        </p:txBody>
      </p:sp>
      <p:pic>
        <p:nvPicPr>
          <p:cNvPr id="122" name="Google Shape;122;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1445425"/>
            <a:ext cx="224525" cy="224525"/>
          </a:xfrm>
          <a:prstGeom prst="rect">
            <a:avLst/>
          </a:prstGeom>
          <a:noFill/>
          <a:ln>
            <a:noFill/>
          </a:ln>
        </p:spPr>
      </p:pic>
      <p:pic>
        <p:nvPicPr>
          <p:cNvPr id="123" name="Google Shape;123;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1874800"/>
            <a:ext cx="224525" cy="224525"/>
          </a:xfrm>
          <a:prstGeom prst="rect">
            <a:avLst/>
          </a:prstGeom>
          <a:noFill/>
          <a:ln>
            <a:noFill/>
          </a:ln>
        </p:spPr>
      </p:pic>
      <p:pic>
        <p:nvPicPr>
          <p:cNvPr id="124" name="Google Shape;124;p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0400" y="2707725"/>
            <a:ext cx="224525" cy="224525"/>
          </a:xfrm>
          <a:prstGeom prst="rect">
            <a:avLst/>
          </a:prstGeom>
          <a:noFill/>
          <a:ln>
            <a:noFill/>
          </a:ln>
        </p:spPr>
      </p:pic>
      <p:pic>
        <p:nvPicPr>
          <p:cNvPr id="125" name="Google Shape;125;p2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43975" y="1211112"/>
            <a:ext cx="2446424" cy="3669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sldNum" idx="12"/>
          </p:nvPr>
        </p:nvSpPr>
        <p:spPr>
          <a:xfrm>
            <a:off x="66749" y="4722731"/>
            <a:ext cx="392400" cy="2739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
              <a:t>9</a:t>
            </a:fld>
            <a:endParaRPr/>
          </a:p>
        </p:txBody>
      </p:sp>
      <p:sp>
        <p:nvSpPr>
          <p:cNvPr id="131" name="Google Shape;131;p22">
            <a:extLst>
              <a:ext uri="{C183D7F6-B498-43B3-948B-1728B52AA6E4}">
                <adec:decorative xmlns:adec="http://schemas.microsoft.com/office/drawing/2017/decorative" val="1"/>
              </a:ext>
            </a:extLst>
          </p:cNvPr>
          <p:cNvSpPr/>
          <p:nvPr/>
        </p:nvSpPr>
        <p:spPr>
          <a:xfrm>
            <a:off x="520750" y="1668550"/>
            <a:ext cx="8623200" cy="904500"/>
          </a:xfrm>
          <a:prstGeom prst="rightArrow">
            <a:avLst>
              <a:gd name="adj1" fmla="val 50000"/>
              <a:gd name="adj2" fmla="val 50000"/>
            </a:avLst>
          </a:prstGeom>
          <a:gradFill>
            <a:gsLst>
              <a:gs pos="0">
                <a:srgbClr val="144C48"/>
              </a:gs>
              <a:gs pos="100000">
                <a:srgbClr val="F3F1EA"/>
              </a:gs>
            </a:gsLst>
            <a:lin ang="0" scaled="0"/>
          </a:gradFill>
          <a:ln w="28575" cap="flat" cmpd="sng">
            <a:solidFill>
              <a:srgbClr val="144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2">
            <a:extLst>
              <a:ext uri="{C183D7F6-B498-43B3-948B-1728B52AA6E4}">
                <adec:decorative xmlns:adec="http://schemas.microsoft.com/office/drawing/2017/decorative" val="1"/>
              </a:ext>
            </a:extLst>
          </p:cNvPr>
          <p:cNvSpPr/>
          <p:nvPr/>
        </p:nvSpPr>
        <p:spPr>
          <a:xfrm>
            <a:off x="5031325" y="1549300"/>
            <a:ext cx="1143000" cy="1143000"/>
          </a:xfrm>
          <a:prstGeom prst="ellipse">
            <a:avLst/>
          </a:prstGeom>
          <a:solidFill>
            <a:srgbClr val="144C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txBox="1"/>
          <p:nvPr/>
        </p:nvSpPr>
        <p:spPr>
          <a:xfrm>
            <a:off x="2927225" y="2999600"/>
            <a:ext cx="1836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Inter"/>
                <a:ea typeface="Inter"/>
                <a:cs typeface="Inter"/>
                <a:sym typeface="Inter"/>
              </a:rPr>
              <a:t>Parent/Guardian Applications Close</a:t>
            </a:r>
            <a:endParaRPr sz="1600" b="1">
              <a:solidFill>
                <a:schemeClr val="dk1"/>
              </a:solidFill>
              <a:latin typeface="Inter"/>
              <a:ea typeface="Inter"/>
              <a:cs typeface="Inter"/>
              <a:sym typeface="Inter"/>
            </a:endParaRPr>
          </a:p>
        </p:txBody>
      </p:sp>
      <p:sp>
        <p:nvSpPr>
          <p:cNvPr id="134" name="Google Shape;134;p22">
            <a:extLst>
              <a:ext uri="{C183D7F6-B498-43B3-948B-1728B52AA6E4}">
                <adec:decorative xmlns:adec="http://schemas.microsoft.com/office/drawing/2017/decorative" val="1"/>
              </a:ext>
            </a:extLst>
          </p:cNvPr>
          <p:cNvSpPr/>
          <p:nvPr/>
        </p:nvSpPr>
        <p:spPr>
          <a:xfrm>
            <a:off x="1314800" y="1549300"/>
            <a:ext cx="1143000" cy="1143000"/>
          </a:xfrm>
          <a:prstGeom prst="ellipse">
            <a:avLst/>
          </a:prstGeom>
          <a:solidFill>
            <a:srgbClr val="144C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dk1"/>
              </a:solidFill>
              <a:latin typeface="Inter"/>
              <a:ea typeface="Inter"/>
              <a:cs typeface="Inter"/>
              <a:sym typeface="Inter"/>
            </a:endParaRPr>
          </a:p>
        </p:txBody>
      </p:sp>
      <p:sp>
        <p:nvSpPr>
          <p:cNvPr id="135" name="Google Shape;135;p22"/>
          <p:cNvSpPr txBox="1"/>
          <p:nvPr/>
        </p:nvSpPr>
        <p:spPr>
          <a:xfrm>
            <a:off x="949875" y="2999600"/>
            <a:ext cx="1836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Inter"/>
                <a:ea typeface="Inter"/>
                <a:cs typeface="Inter"/>
                <a:sym typeface="Inter"/>
              </a:rPr>
              <a:t>Parent/Guardian Applications Open</a:t>
            </a:r>
            <a:endParaRPr sz="1600" b="1">
              <a:solidFill>
                <a:schemeClr val="dk1"/>
              </a:solidFill>
              <a:latin typeface="Inter"/>
              <a:ea typeface="Inter"/>
              <a:cs typeface="Inter"/>
              <a:sym typeface="Inter"/>
            </a:endParaRPr>
          </a:p>
        </p:txBody>
      </p:sp>
      <p:sp>
        <p:nvSpPr>
          <p:cNvPr id="136" name="Google Shape;136;p22">
            <a:extLst>
              <a:ext uri="{C183D7F6-B498-43B3-948B-1728B52AA6E4}">
                <adec:decorative xmlns:adec="http://schemas.microsoft.com/office/drawing/2017/decorative" val="1"/>
              </a:ext>
            </a:extLst>
          </p:cNvPr>
          <p:cNvSpPr/>
          <p:nvPr/>
        </p:nvSpPr>
        <p:spPr>
          <a:xfrm>
            <a:off x="3227675" y="1549300"/>
            <a:ext cx="1143000" cy="1143000"/>
          </a:xfrm>
          <a:prstGeom prst="ellipse">
            <a:avLst/>
          </a:prstGeom>
          <a:solidFill>
            <a:srgbClr val="144C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dk1"/>
              </a:solidFill>
              <a:latin typeface="Inter"/>
              <a:ea typeface="Inter"/>
              <a:cs typeface="Inter"/>
              <a:sym typeface="Inter"/>
            </a:endParaRPr>
          </a:p>
        </p:txBody>
      </p:sp>
      <p:sp>
        <p:nvSpPr>
          <p:cNvPr id="137" name="Google Shape;137;p22"/>
          <p:cNvSpPr txBox="1"/>
          <p:nvPr/>
        </p:nvSpPr>
        <p:spPr>
          <a:xfrm>
            <a:off x="4684675" y="2999600"/>
            <a:ext cx="1836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Inter"/>
                <a:ea typeface="Inter"/>
                <a:cs typeface="Inter"/>
                <a:sym typeface="Inter"/>
              </a:rPr>
              <a:t>Verification (Automated &amp; Manual)</a:t>
            </a:r>
            <a:endParaRPr sz="1600" b="1">
              <a:solidFill>
                <a:schemeClr val="dk1"/>
              </a:solidFill>
              <a:latin typeface="Inter"/>
              <a:ea typeface="Inter"/>
              <a:cs typeface="Inter"/>
              <a:sym typeface="Inter"/>
            </a:endParaRPr>
          </a:p>
        </p:txBody>
      </p:sp>
      <p:sp>
        <p:nvSpPr>
          <p:cNvPr id="138" name="Google Shape;138;p22">
            <a:extLst>
              <a:ext uri="{C183D7F6-B498-43B3-948B-1728B52AA6E4}">
                <adec:decorative xmlns:adec="http://schemas.microsoft.com/office/drawing/2017/decorative" val="1"/>
              </a:ext>
            </a:extLst>
          </p:cNvPr>
          <p:cNvSpPr/>
          <p:nvPr/>
        </p:nvSpPr>
        <p:spPr>
          <a:xfrm>
            <a:off x="6835000" y="1549300"/>
            <a:ext cx="1143000" cy="1143000"/>
          </a:xfrm>
          <a:prstGeom prst="ellipse">
            <a:avLst/>
          </a:prstGeom>
          <a:solidFill>
            <a:srgbClr val="144C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dk1"/>
              </a:solidFill>
              <a:latin typeface="Inter"/>
              <a:ea typeface="Inter"/>
              <a:cs typeface="Inter"/>
              <a:sym typeface="Inter"/>
            </a:endParaRPr>
          </a:p>
        </p:txBody>
      </p:sp>
      <p:sp>
        <p:nvSpPr>
          <p:cNvPr id="139" name="Google Shape;139;p22"/>
          <p:cNvSpPr txBox="1"/>
          <p:nvPr/>
        </p:nvSpPr>
        <p:spPr>
          <a:xfrm>
            <a:off x="6590175" y="2999600"/>
            <a:ext cx="1836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Inter"/>
                <a:ea typeface="Inter"/>
                <a:cs typeface="Inter"/>
                <a:sym typeface="Inter"/>
              </a:rPr>
              <a:t>First Day for Approved ESAs to be Funded</a:t>
            </a:r>
            <a:endParaRPr sz="1600" b="1">
              <a:solidFill>
                <a:schemeClr val="dk1"/>
              </a:solidFill>
              <a:latin typeface="Inter"/>
              <a:ea typeface="Inter"/>
              <a:cs typeface="Inter"/>
              <a:sym typeface="Inter"/>
            </a:endParaRPr>
          </a:p>
        </p:txBody>
      </p:sp>
      <p:pic>
        <p:nvPicPr>
          <p:cNvPr id="140" name="Google Shape;140;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91637" y="1840938"/>
            <a:ext cx="622400" cy="622400"/>
          </a:xfrm>
          <a:prstGeom prst="rect">
            <a:avLst/>
          </a:prstGeom>
          <a:noFill/>
          <a:ln>
            <a:noFill/>
          </a:ln>
        </p:spPr>
      </p:pic>
      <p:sp>
        <p:nvSpPr>
          <p:cNvPr id="141" name="Google Shape;141;p22"/>
          <p:cNvSpPr txBox="1">
            <a:spLocks noGrp="1"/>
          </p:cNvSpPr>
          <p:nvPr>
            <p:ph type="title"/>
          </p:nvPr>
        </p:nvSpPr>
        <p:spPr>
          <a:xfrm>
            <a:off x="968138" y="-731871"/>
            <a:ext cx="7886700" cy="2139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4500"/>
              <a:buFont typeface="Arial"/>
              <a:buNone/>
            </a:pPr>
            <a:endParaRPr/>
          </a:p>
          <a:p>
            <a:pPr marL="0" lvl="0" indent="0" algn="l" rtl="0">
              <a:lnSpc>
                <a:spcPct val="90000"/>
              </a:lnSpc>
              <a:spcBef>
                <a:spcPts val="0"/>
              </a:spcBef>
              <a:spcAft>
                <a:spcPts val="0"/>
              </a:spcAft>
              <a:buClr>
                <a:schemeClr val="dk1"/>
              </a:buClr>
              <a:buSzPts val="4500"/>
              <a:buFont typeface="Arial"/>
              <a:buNone/>
            </a:pPr>
            <a:endParaRPr/>
          </a:p>
          <a:p>
            <a:pPr marL="0" lvl="0" indent="0" algn="l" rtl="0">
              <a:lnSpc>
                <a:spcPct val="90000"/>
              </a:lnSpc>
              <a:spcBef>
                <a:spcPts val="0"/>
              </a:spcBef>
              <a:spcAft>
                <a:spcPts val="0"/>
              </a:spcAft>
              <a:buClr>
                <a:schemeClr val="dk1"/>
              </a:buClr>
              <a:buSzPts val="4500"/>
              <a:buFont typeface="Arial"/>
              <a:buNone/>
            </a:pPr>
            <a:r>
              <a:rPr lang="en"/>
              <a:t>Parent/Guardian Timeline</a:t>
            </a:r>
            <a:endParaRPr/>
          </a:p>
        </p:txBody>
      </p:sp>
      <p:pic>
        <p:nvPicPr>
          <p:cNvPr id="142" name="Google Shape;142;p2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86875" y="1755913"/>
            <a:ext cx="273900" cy="273900"/>
          </a:xfrm>
          <a:prstGeom prst="rect">
            <a:avLst/>
          </a:prstGeom>
          <a:noFill/>
          <a:ln>
            <a:noFill/>
          </a:ln>
        </p:spPr>
      </p:pic>
      <p:pic>
        <p:nvPicPr>
          <p:cNvPr id="143" name="Google Shape;143;p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618850" y="1853350"/>
            <a:ext cx="534900" cy="534900"/>
          </a:xfrm>
          <a:prstGeom prst="rect">
            <a:avLst/>
          </a:prstGeom>
          <a:noFill/>
          <a:ln>
            <a:noFill/>
          </a:ln>
        </p:spPr>
      </p:pic>
      <p:sp>
        <p:nvSpPr>
          <p:cNvPr id="144" name="Google Shape;144;p22"/>
          <p:cNvSpPr txBox="1"/>
          <p:nvPr/>
        </p:nvSpPr>
        <p:spPr>
          <a:xfrm>
            <a:off x="3003425" y="4017725"/>
            <a:ext cx="159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Inter"/>
                <a:ea typeface="Inter"/>
                <a:cs typeface="Inter"/>
                <a:sym typeface="Inter"/>
              </a:rPr>
              <a:t>June 30, 2023</a:t>
            </a:r>
            <a:endParaRPr>
              <a:solidFill>
                <a:schemeClr val="dk1"/>
              </a:solidFill>
              <a:latin typeface="Inter"/>
              <a:ea typeface="Inter"/>
              <a:cs typeface="Inter"/>
              <a:sym typeface="Inter"/>
            </a:endParaRPr>
          </a:p>
        </p:txBody>
      </p:sp>
      <p:sp>
        <p:nvSpPr>
          <p:cNvPr id="145" name="Google Shape;145;p22"/>
          <p:cNvSpPr txBox="1"/>
          <p:nvPr/>
        </p:nvSpPr>
        <p:spPr>
          <a:xfrm>
            <a:off x="968150" y="4017725"/>
            <a:ext cx="183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Inter"/>
                <a:ea typeface="Inter"/>
                <a:cs typeface="Inter"/>
                <a:sym typeface="Inter"/>
              </a:rPr>
              <a:t>May 31, 2023</a:t>
            </a:r>
            <a:endParaRPr>
              <a:solidFill>
                <a:schemeClr val="dk1"/>
              </a:solidFill>
              <a:latin typeface="Inter"/>
              <a:ea typeface="Inter"/>
              <a:cs typeface="Inter"/>
              <a:sym typeface="Inter"/>
            </a:endParaRPr>
          </a:p>
        </p:txBody>
      </p:sp>
      <p:sp>
        <p:nvSpPr>
          <p:cNvPr id="146" name="Google Shape;146;p22"/>
          <p:cNvSpPr txBox="1"/>
          <p:nvPr/>
        </p:nvSpPr>
        <p:spPr>
          <a:xfrm>
            <a:off x="4684663" y="4017725"/>
            <a:ext cx="1836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May, June and July</a:t>
            </a:r>
            <a:endParaRPr>
              <a:solidFill>
                <a:schemeClr val="dk1"/>
              </a:solidFill>
              <a:latin typeface="Inter"/>
              <a:ea typeface="Inter"/>
              <a:cs typeface="Inter"/>
              <a:sym typeface="Inter"/>
            </a:endParaRPr>
          </a:p>
        </p:txBody>
      </p:sp>
      <p:sp>
        <p:nvSpPr>
          <p:cNvPr id="147" name="Google Shape;147;p22"/>
          <p:cNvSpPr txBox="1"/>
          <p:nvPr/>
        </p:nvSpPr>
        <p:spPr>
          <a:xfrm>
            <a:off x="6664488" y="4017725"/>
            <a:ext cx="1632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Inter"/>
                <a:ea typeface="Inter"/>
                <a:cs typeface="Inter"/>
                <a:sym typeface="Inter"/>
              </a:rPr>
              <a:t>July 15, 2023*</a:t>
            </a:r>
            <a:endParaRPr>
              <a:solidFill>
                <a:schemeClr val="dk1"/>
              </a:solidFill>
              <a:latin typeface="Inter"/>
              <a:ea typeface="Inter"/>
              <a:cs typeface="Inter"/>
              <a:sym typeface="Inter"/>
            </a:endParaRPr>
          </a:p>
        </p:txBody>
      </p:sp>
      <p:pic>
        <p:nvPicPr>
          <p:cNvPr id="148" name="Google Shape;148;p2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065840" y="1755921"/>
            <a:ext cx="729807" cy="729775"/>
          </a:xfrm>
          <a:prstGeom prst="rect">
            <a:avLst/>
          </a:prstGeom>
          <a:noFill/>
          <a:ln>
            <a:noFill/>
          </a:ln>
        </p:spPr>
      </p:pic>
      <p:grpSp>
        <p:nvGrpSpPr>
          <p:cNvPr id="149" name="Google Shape;149;p22">
            <a:extLst>
              <a:ext uri="{C183D7F6-B498-43B3-948B-1728B52AA6E4}">
                <adec:decorative xmlns:adec="http://schemas.microsoft.com/office/drawing/2017/decorative" val="1"/>
              </a:ext>
            </a:extLst>
          </p:cNvPr>
          <p:cNvGrpSpPr/>
          <p:nvPr/>
        </p:nvGrpSpPr>
        <p:grpSpPr>
          <a:xfrm>
            <a:off x="8332425" y="4356550"/>
            <a:ext cx="640080" cy="640080"/>
            <a:chOff x="6762850" y="4060550"/>
            <a:chExt cx="1143000" cy="1143000"/>
          </a:xfrm>
        </p:grpSpPr>
        <p:sp>
          <p:nvSpPr>
            <p:cNvPr id="150" name="Google Shape;150;p22"/>
            <p:cNvSpPr/>
            <p:nvPr/>
          </p:nvSpPr>
          <p:spPr>
            <a:xfrm>
              <a:off x="6762850" y="4060550"/>
              <a:ext cx="1143000" cy="1143000"/>
            </a:xfrm>
            <a:prstGeom prst="ellipse">
              <a:avLst/>
            </a:prstGeom>
            <a:solidFill>
              <a:srgbClr val="144C4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dk1"/>
                </a:solidFill>
                <a:latin typeface="Inter"/>
                <a:ea typeface="Inter"/>
                <a:cs typeface="Inter"/>
                <a:sym typeface="Inter"/>
              </a:endParaRPr>
            </a:p>
          </p:txBody>
        </p:sp>
        <p:pic>
          <p:nvPicPr>
            <p:cNvPr id="151" name="Google Shape;151;p2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7023150" y="4320850"/>
              <a:ext cx="622400" cy="622400"/>
            </a:xfrm>
            <a:prstGeom prst="rect">
              <a:avLst/>
            </a:prstGeom>
            <a:noFill/>
            <a:ln>
              <a:noFill/>
            </a:ln>
          </p:spPr>
        </p:pic>
      </p:grpSp>
      <p:pic>
        <p:nvPicPr>
          <p:cNvPr id="152" name="Google Shape;152;p2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3434275" y="1755913"/>
            <a:ext cx="729800" cy="729800"/>
          </a:xfrm>
          <a:prstGeom prst="rect">
            <a:avLst/>
          </a:prstGeom>
          <a:noFill/>
          <a:ln>
            <a:noFill/>
          </a:ln>
        </p:spPr>
      </p:pic>
      <p:sp>
        <p:nvSpPr>
          <p:cNvPr id="153" name="Google Shape;153;p22"/>
          <p:cNvSpPr txBox="1"/>
          <p:nvPr/>
        </p:nvSpPr>
        <p:spPr>
          <a:xfrm>
            <a:off x="5158723" y="4722725"/>
            <a:ext cx="3173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latin typeface="Inter"/>
                <a:ea typeface="Inter"/>
                <a:cs typeface="Inter"/>
                <a:sym typeface="Inter"/>
              </a:rPr>
              <a:t>*or 30 days after application approval</a:t>
            </a:r>
            <a:endParaRPr sz="1100">
              <a:solidFill>
                <a:schemeClr val="dk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1989</Words>
  <Application>Microsoft Office PowerPoint</Application>
  <PresentationFormat>On-screen Show (16:9)</PresentationFormat>
  <Paragraphs>290</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Inter</vt:lpstr>
      <vt:lpstr>Lora Medium</vt:lpstr>
      <vt:lpstr>Lora SemiBold</vt:lpstr>
      <vt:lpstr>Arial</vt:lpstr>
      <vt:lpstr>Calibri</vt:lpstr>
      <vt:lpstr>Lora</vt:lpstr>
      <vt:lpstr>Office Theme</vt:lpstr>
      <vt:lpstr>PowerPoint Presentation</vt:lpstr>
      <vt:lpstr>Questions During Training</vt:lpstr>
      <vt:lpstr>Agenda</vt:lpstr>
      <vt:lpstr>What is an ESA?</vt:lpstr>
      <vt:lpstr>What is an ESA?</vt:lpstr>
      <vt:lpstr>Iowa’s Students First Act ESA</vt:lpstr>
      <vt:lpstr>Iowa’s Students First Act  ESA Eligibility Criteria</vt:lpstr>
      <vt:lpstr>Iowa’s Students First Act ESA Eligibility Criteria</vt:lpstr>
      <vt:lpstr>  Parent/Guardian Timeline</vt:lpstr>
      <vt:lpstr>Introduction to Parent/Guardian Application</vt:lpstr>
      <vt:lpstr>Log-in Screen </vt:lpstr>
      <vt:lpstr>Parent/Guardian  Application</vt:lpstr>
      <vt:lpstr>Student Application</vt:lpstr>
      <vt:lpstr>Program Eligibility</vt:lpstr>
      <vt:lpstr>Consent &amp; Approvals</vt:lpstr>
      <vt:lpstr>Parent Acknowledgements </vt:lpstr>
      <vt:lpstr>Application Status: Final</vt:lpstr>
      <vt:lpstr>Application Status: In Process</vt:lpstr>
      <vt:lpstr>Application Status: Timing</vt:lpstr>
      <vt:lpstr>Application Status: Approved</vt:lpstr>
      <vt:lpstr>2023-2024 School Information</vt:lpstr>
      <vt:lpstr>Application Status: Manual Review</vt:lpstr>
      <vt:lpstr>Application Status: Manual Review</vt:lpstr>
      <vt:lpstr>How Odyssey Verifies Eligibility</vt:lpstr>
      <vt:lpstr>How Odyssey Verifies Eligibility</vt:lpstr>
      <vt:lpstr>How Odyssey Verifies Eligibility: Residency</vt:lpstr>
      <vt:lpstr>How Odyssey Verifies Eligibility: Income</vt:lpstr>
      <vt:lpstr>School Registration Overview</vt:lpstr>
      <vt:lpstr>School Registration</vt:lpstr>
      <vt:lpstr>Set Up Banking</vt:lpstr>
      <vt:lpstr>School Acknowledgements</vt:lpstr>
      <vt:lpstr>Nonpublic School Dashboard: Student Detail </vt:lpstr>
      <vt:lpstr>Students Dashboard</vt:lpstr>
      <vt:lpstr>Tuition and Fees: Payouts</vt:lpstr>
      <vt:lpstr>Tuition and Fees: Schedule &amp; Payment</vt:lpstr>
      <vt:lpstr>School Attendance and Additional Points of Contact</vt:lpstr>
      <vt:lpstr>Odyssey Support Team</vt:lpstr>
      <vt:lpstr>Customer Support Availability</vt:lpstr>
      <vt:lpstr>Questions Following Training</vt:lpstr>
      <vt:lpstr>Thank you for joining.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Albers, Lisa [IDOE]</dc:creator>
  <cp:lastModifiedBy>Albers, Lisa [IDOE]</cp:lastModifiedBy>
  <cp:revision>2</cp:revision>
  <dcterms:modified xsi:type="dcterms:W3CDTF">2023-05-18T21:21:07Z</dcterms:modified>
</cp:coreProperties>
</file>