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74" r:id="rId5"/>
    <p:sldId id="275"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3" r:id="rId19"/>
  </p:sldIdLst>
  <p:sldSz cx="9144000" cy="5143500" type="screen16x9"/>
  <p:notesSz cx="9601200" cy="73152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Roboto Medium" panose="02000000000000000000" pitchFamily="2"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2a37d89e08_0_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2a37d89e08_0_5:notes"/>
          <p:cNvSpPr txBox="1">
            <a:spLocks noGrp="1"/>
          </p:cNvSpPr>
          <p:nvPr>
            <p:ph type="body" idx="1"/>
          </p:nvPr>
        </p:nvSpPr>
        <p:spPr>
          <a:xfrm>
            <a:off x="960120" y="3474720"/>
            <a:ext cx="7680900" cy="32919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658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832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461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3617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953" y="806021"/>
            <a:ext cx="8727631" cy="1620078"/>
          </a:xfrm>
        </p:spPr>
        <p:txBody>
          <a:bodyPr anchor="b"/>
          <a:lstStyle>
            <a:lvl1pPr algn="ctr">
              <a:defRPr sz="3375"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16953" y="2878622"/>
            <a:ext cx="8727631" cy="961611"/>
          </a:xfrm>
        </p:spPr>
        <p:txBody>
          <a:bodyPr>
            <a:normAutofit/>
          </a:bodyPr>
          <a:lstStyle>
            <a:lvl1pPr marL="0" indent="0" algn="ctr">
              <a:buNone/>
              <a:defRPr sz="18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9E449C12-D024-40FB-BD36-751317A1B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913" y="4400095"/>
            <a:ext cx="3747087" cy="343503"/>
          </a:xfrm>
          <a:prstGeom prst="rect">
            <a:avLst/>
          </a:prstGeom>
        </p:spPr>
      </p:pic>
    </p:spTree>
    <p:extLst>
      <p:ext uri="{BB962C8B-B14F-4D97-AF65-F5344CB8AC3E}">
        <p14:creationId xmlns:p14="http://schemas.microsoft.com/office/powerpoint/2010/main" val="39487029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4E76C-7E8E-4A34-94C9-4F7AB65D5B60}"/>
              </a:ext>
            </a:extLst>
          </p:cNvPr>
          <p:cNvSpPr/>
          <p:nvPr/>
        </p:nvSpPr>
        <p:spPr>
          <a:xfrm>
            <a:off x="0" y="1"/>
            <a:ext cx="9144000" cy="553064"/>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254410" y="2"/>
            <a:ext cx="8452268" cy="553063"/>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516834" y="1095374"/>
            <a:ext cx="8110332" cy="3263504"/>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579633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20607-4DEF-431C-A44B-C8511C6D22E3}"/>
              </a:ext>
            </a:extLst>
          </p:cNvPr>
          <p:cNvSpPr/>
          <p:nvPr/>
        </p:nvSpPr>
        <p:spPr>
          <a:xfrm>
            <a:off x="0" y="0"/>
            <a:ext cx="3137171" cy="5143500"/>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306421" y="321013"/>
            <a:ext cx="2655652" cy="4429892"/>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443591" y="321013"/>
            <a:ext cx="5263087" cy="4429892"/>
          </a:xfrm>
        </p:spPr>
        <p:txBody>
          <a:bodyPr anchor="ctr"/>
          <a:lstStyle>
            <a:lvl1pPr>
              <a:defRPr sz="2100"/>
            </a:lvl1pPr>
            <a:lvl2pPr>
              <a:defRPr sz="1800"/>
            </a:lvl2pPr>
            <a:lvl3pPr>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70518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A049F-0AA7-42BB-B95E-DA2BBB2C9B46}"/>
              </a:ext>
            </a:extLst>
          </p:cNvPr>
          <p:cNvSpPr/>
          <p:nvPr/>
        </p:nvSpPr>
        <p:spPr>
          <a:xfrm>
            <a:off x="0" y="1701402"/>
            <a:ext cx="9144000" cy="245683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8" y="1282305"/>
            <a:ext cx="7886700" cy="2139553"/>
          </a:xfrm>
        </p:spPr>
        <p:txBody>
          <a:bodyPr anchor="b"/>
          <a:lstStyle>
            <a:lvl1pPr>
              <a:defRPr sz="3375">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60532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679B5E-A9C9-4BC4-A0E5-5A7B616E1B2A}"/>
              </a:ext>
            </a:extLst>
          </p:cNvPr>
          <p:cNvSpPr/>
          <p:nvPr/>
        </p:nvSpPr>
        <p:spPr>
          <a:xfrm>
            <a:off x="0" y="0"/>
            <a:ext cx="9144000" cy="894522"/>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69598" y="1"/>
            <a:ext cx="7886700" cy="894522"/>
          </a:xfrm>
        </p:spPr>
        <p:txBody>
          <a:bodyPr/>
          <a:lstStyle/>
          <a:p>
            <a:r>
              <a:rPr lang="en-US"/>
              <a:t>Click to edit Master title style</a:t>
            </a:r>
          </a:p>
        </p:txBody>
      </p:sp>
      <p:sp>
        <p:nvSpPr>
          <p:cNvPr id="3" name="Text Placeholder 2"/>
          <p:cNvSpPr>
            <a:spLocks noGrp="1"/>
          </p:cNvSpPr>
          <p:nvPr>
            <p:ph type="body" idx="1"/>
          </p:nvPr>
        </p:nvSpPr>
        <p:spPr>
          <a:xfrm>
            <a:off x="669600" y="1161481"/>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69600" y="1779415"/>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68908" y="1161481"/>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68908" y="1779415"/>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07931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429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701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346" y="1"/>
            <a:ext cx="8110332" cy="874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6346" y="1095374"/>
            <a:ext cx="8110332"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869150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lvl1pPr algn="l" defTabSz="514350" rtl="0" eaLnBrk="1" latinLnBrk="0" hangingPunct="1">
        <a:lnSpc>
          <a:spcPct val="90000"/>
        </a:lnSpc>
        <a:spcBef>
          <a:spcPct val="0"/>
        </a:spcBef>
        <a:buNone/>
        <a:defRPr sz="2475" b="1" kern="1200">
          <a:solidFill>
            <a:schemeClr val="bg1"/>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educate.iowa.gov/media/5732/download?inlin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mailto:jeffrey.fletcher@iowa.gov"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ZEr358WqxCc" TargetMode="External"/><Relationship Id="rId3" Type="http://schemas.openxmlformats.org/officeDocument/2006/relationships/hyperlink" Target="https://educate.iowa.gov/media/5448/download?inline" TargetMode="External"/><Relationship Id="rId7" Type="http://schemas.openxmlformats.org/officeDocument/2006/relationships/hyperlink" Target="https://www.youtube.com/watch?v=dYjoem2uoM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ducate.iowa.gov/media/10813/download?inline" TargetMode="External"/><Relationship Id="rId5" Type="http://schemas.openxmlformats.org/officeDocument/2006/relationships/hyperlink" Target="https://youtu.be/coc0YsmCD60" TargetMode="External"/><Relationship Id="rId4" Type="http://schemas.openxmlformats.org/officeDocument/2006/relationships/hyperlink" Target="https://www.youtube.com/watch?v=vryLWaSNnR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mailto:Jeffrey.Fletcher@iowa.go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portal.ed.iowa.gov/iowalandingpage/landing.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hyperlink" Target="https://portal.ed.iowa.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3" name="Title 2">
            <a:extLst>
              <a:ext uri="{FF2B5EF4-FFF2-40B4-BE49-F238E27FC236}">
                <a16:creationId xmlns:a16="http://schemas.microsoft.com/office/drawing/2014/main" id="{6499633F-8827-4237-861B-44EFAE5E1A2F}"/>
              </a:ext>
            </a:extLst>
          </p:cNvPr>
          <p:cNvSpPr>
            <a:spLocks noGrp="1"/>
          </p:cNvSpPr>
          <p:nvPr>
            <p:ph type="ctrTitle"/>
          </p:nvPr>
        </p:nvSpPr>
        <p:spPr/>
        <p:txBody>
          <a:bodyPr/>
          <a:lstStyle/>
          <a:p>
            <a:r>
              <a:rPr lang="en-US" dirty="0"/>
              <a:t>Secondary CTE Reporting Application (SCTERA) – 2025 Spring Collection</a:t>
            </a:r>
          </a:p>
        </p:txBody>
      </p:sp>
      <p:sp>
        <p:nvSpPr>
          <p:cNvPr id="2" name="Subtitle 1">
            <a:extLst>
              <a:ext uri="{FF2B5EF4-FFF2-40B4-BE49-F238E27FC236}">
                <a16:creationId xmlns:a16="http://schemas.microsoft.com/office/drawing/2014/main" id="{83E6C92D-C1F5-4312-92C5-CAEE3C2CD3C0}"/>
              </a:ext>
            </a:extLst>
          </p:cNvPr>
          <p:cNvSpPr>
            <a:spLocks noGrp="1"/>
          </p:cNvSpPr>
          <p:nvPr>
            <p:ph type="subTitle" idx="1"/>
          </p:nvPr>
        </p:nvSpPr>
        <p:spPr>
          <a:xfrm>
            <a:off x="216953" y="2878622"/>
            <a:ext cx="8727631" cy="1458857"/>
          </a:xfrm>
        </p:spPr>
        <p:txBody>
          <a:bodyPr>
            <a:normAutofit fontScale="77500" lnSpcReduction="20000"/>
          </a:bodyPr>
          <a:lstStyle/>
          <a:p>
            <a:pPr lvl="0" algn="r">
              <a:lnSpc>
                <a:spcPct val="100000"/>
              </a:lnSpc>
              <a:spcBef>
                <a:spcPts val="1000"/>
              </a:spcBef>
              <a:buClr>
                <a:srgbClr val="000000"/>
              </a:buClr>
              <a:buSzPts val="1600"/>
            </a:pPr>
            <a:r>
              <a:rPr lang="en-US" dirty="0">
                <a:latin typeface="Georgia"/>
                <a:ea typeface="Georgia"/>
                <a:cs typeface="Georgia"/>
                <a:sym typeface="Georgia"/>
              </a:rPr>
              <a:t>Dr. Jeffrey Fletcher </a:t>
            </a:r>
            <a:endParaRPr lang="en-US" dirty="0"/>
          </a:p>
          <a:p>
            <a:pPr lvl="0" algn="r">
              <a:lnSpc>
                <a:spcPct val="100000"/>
              </a:lnSpc>
              <a:spcBef>
                <a:spcPts val="1000"/>
              </a:spcBef>
            </a:pPr>
            <a:r>
              <a:rPr lang="en-US" b="0" dirty="0">
                <a:latin typeface="Georgia"/>
                <a:ea typeface="Georgia"/>
                <a:cs typeface="Georgia"/>
                <a:sym typeface="Georgia"/>
              </a:rPr>
              <a:t>Education Program Consultant</a:t>
            </a:r>
            <a:endParaRPr lang="en-US" dirty="0"/>
          </a:p>
          <a:p>
            <a:pPr lvl="0" algn="r">
              <a:lnSpc>
                <a:spcPct val="100000"/>
              </a:lnSpc>
              <a:spcBef>
                <a:spcPts val="1000"/>
              </a:spcBef>
            </a:pPr>
            <a:r>
              <a:rPr lang="en-US" b="0" dirty="0">
                <a:latin typeface="Georgia"/>
                <a:ea typeface="Georgia"/>
                <a:cs typeface="Georgia"/>
                <a:sym typeface="Georgia"/>
              </a:rPr>
              <a:t>Bureau of Career Technical Education &amp; </a:t>
            </a:r>
          </a:p>
          <a:p>
            <a:pPr lvl="0" algn="r">
              <a:lnSpc>
                <a:spcPct val="100000"/>
              </a:lnSpc>
              <a:spcBef>
                <a:spcPts val="1000"/>
              </a:spcBef>
            </a:pPr>
            <a:r>
              <a:rPr lang="en-US" b="0" dirty="0">
                <a:latin typeface="Georgia"/>
                <a:ea typeface="Georgia"/>
                <a:cs typeface="Georgia"/>
                <a:sym typeface="Georgia"/>
              </a:rPr>
              <a:t>Postsecondary Readiness</a:t>
            </a:r>
          </a:p>
          <a:p>
            <a:pPr lvl="0" algn="r">
              <a:lnSpc>
                <a:spcPct val="100000"/>
              </a:lnSpc>
              <a:spcBef>
                <a:spcPts val="1000"/>
              </a:spcBef>
            </a:pPr>
            <a:r>
              <a:rPr lang="en-US" b="0" dirty="0">
                <a:latin typeface="Georgia"/>
                <a:ea typeface="Georgia"/>
                <a:cs typeface="Georgia"/>
                <a:sym typeface="Georgia"/>
              </a:rPr>
              <a:t>Iowa Department of Education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62" name="Google Shape;162;p21"/>
          <p:cNvSpPr/>
          <p:nvPr/>
        </p:nvSpPr>
        <p:spPr>
          <a:xfrm>
            <a:off x="234177" y="645042"/>
            <a:ext cx="8759964" cy="3919188"/>
          </a:xfrm>
          <a:prstGeom prst="rect">
            <a:avLst/>
          </a:prstGeom>
          <a:noFill/>
          <a:ln>
            <a:noFill/>
          </a:ln>
        </p:spPr>
        <p:txBody>
          <a:bodyPr spcFirstLastPara="1" wrap="square" lIns="91425" tIns="45700" rIns="91425" bIns="45700" anchor="t" anchorCtr="0">
            <a:noAutofit/>
          </a:bodyPr>
          <a:lstStyle/>
          <a:p>
            <a:pPr lvl="0" algn="just"/>
            <a:r>
              <a:rPr lang="en-US" sz="1400" b="1" i="0" u="none" strike="noStrike" cap="none" dirty="0">
                <a:solidFill>
                  <a:srgbClr val="000000"/>
                </a:solidFill>
                <a:latin typeface="Arial"/>
                <a:ea typeface="Arial"/>
                <a:cs typeface="Arial"/>
                <a:sym typeface="Arial"/>
              </a:rPr>
              <a:t>WBL (Column) = </a:t>
            </a:r>
            <a:r>
              <a:rPr lang="en-US" sz="1400" i="0" u="none" strike="noStrike" cap="none" dirty="0">
                <a:solidFill>
                  <a:srgbClr val="000000"/>
                </a:solidFill>
                <a:latin typeface="Arial"/>
                <a:ea typeface="Arial"/>
                <a:cs typeface="Arial"/>
                <a:sym typeface="Arial"/>
              </a:rPr>
              <a:t>I</a:t>
            </a:r>
            <a:r>
              <a:rPr lang="en-US" sz="1400" dirty="0"/>
              <a:t>f a student is participating in a workplace experience that is not part of a dedicated work-based learning class using one of these </a:t>
            </a:r>
            <a:r>
              <a:rPr lang="en-US" sz="1400" dirty="0">
                <a:hlinkClick r:id="rId4"/>
              </a:rPr>
              <a:t>SCED Codes or EMBED Codes </a:t>
            </a:r>
            <a:r>
              <a:rPr lang="en-US" sz="1400" dirty="0"/>
              <a:t>, check this box. Examples include and are limited to sustained project-based learning in partnership with an employer, simulated work experiences aligned with industry-recognized credentials, high-quality pre-apprenticeships aligned to an apprenticeship, student learner programs, internships and apprenticeships. Some health science courses that include clinicals, Supervised Agricultural Experiences (SAE), Early Childhood Education (CDA), School Based Enterprises and culinary ProStart programs would also count. </a:t>
            </a:r>
            <a:r>
              <a:rPr lang="en-US" sz="1400" b="0" i="0" u="none" strike="noStrike" cap="none" dirty="0">
                <a:solidFill>
                  <a:srgbClr val="000000"/>
                </a:solidFill>
                <a:latin typeface="Arial"/>
                <a:ea typeface="Arial"/>
                <a:cs typeface="Arial"/>
                <a:sym typeface="Arial"/>
              </a:rPr>
              <a:t>(</a:t>
            </a:r>
            <a:r>
              <a:rPr lang="en-US" sz="1400" b="1" i="0" u="sng" strike="noStrike" cap="none" dirty="0">
                <a:solidFill>
                  <a:srgbClr val="000000"/>
                </a:solidFill>
                <a:latin typeface="Arial"/>
                <a:ea typeface="Arial"/>
                <a:cs typeface="Arial"/>
                <a:sym typeface="Arial"/>
              </a:rPr>
              <a:t>District Self-Reports</a:t>
            </a:r>
            <a:r>
              <a:rPr lang="en-US" sz="1400" b="0" i="0" u="none" strike="noStrike" cap="none" dirty="0">
                <a:solidFill>
                  <a:srgbClr val="000000"/>
                </a:solidFill>
                <a:latin typeface="Arial"/>
                <a:ea typeface="Arial"/>
                <a:cs typeface="Arial"/>
                <a:sym typeface="Arial"/>
              </a:rPr>
              <a:t>).</a:t>
            </a:r>
            <a:endParaRPr sz="1400" dirty="0"/>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Perkins V Secondary Performance Indicator 5S3: Participated in Work-Based Learning</a:t>
            </a:r>
          </a:p>
          <a:p>
            <a:pPr marL="0" marR="0" lvl="0" indent="0" algn="l" rtl="0">
              <a:lnSpc>
                <a:spcPct val="100000"/>
              </a:lnSpc>
              <a:spcBef>
                <a:spcPts val="0"/>
              </a:spcBef>
              <a:spcAft>
                <a:spcPts val="0"/>
              </a:spcAft>
              <a:buNone/>
            </a:pPr>
            <a:r>
              <a:rPr lang="en-US" sz="1400" dirty="0"/>
              <a:t>The percentage (%) of CTE Concentrators graduating from high school having participated in work-based learning. </a:t>
            </a:r>
            <a:r>
              <a:rPr lang="en-US" sz="1400" b="1" i="0" u="none" strike="noStrike" cap="none" dirty="0">
                <a:solidFill>
                  <a:srgbClr val="000000"/>
                </a:solidFill>
                <a:latin typeface="Arial"/>
                <a:ea typeface="Arial"/>
                <a:cs typeface="Arial"/>
                <a:sym typeface="Arial"/>
              </a:rPr>
              <a:t>Perkins V Work-Based Learning Defined from Sec. 3 [20 U.S.C. 2302]:</a:t>
            </a:r>
            <a:r>
              <a:rPr lang="en-US" sz="1400" b="0" i="0" u="none" strike="noStrike" cap="none" dirty="0">
                <a:solidFill>
                  <a:srgbClr val="000000"/>
                </a:solidFill>
                <a:latin typeface="Arial"/>
                <a:ea typeface="Arial"/>
                <a:cs typeface="Arial"/>
                <a:sym typeface="Arial"/>
              </a:rPr>
              <a:t> Sustained interactions with industry or community professionals in real workplace settings, to the extent practicable, or simulated environments at an educational institution that foster in-depth, firsthand engagement with the tasks required in a given career field, that are aligned to curriculum and instruction.</a:t>
            </a:r>
            <a:endParaRPr sz="1400" dirty="0"/>
          </a:p>
          <a:p>
            <a:pPr lvl="0">
              <a:lnSpc>
                <a:spcPct val="115000"/>
              </a:lnSpc>
              <a:spcBef>
                <a:spcPts val="1200"/>
              </a:spcBef>
              <a:buClr>
                <a:schemeClr val="dk1"/>
              </a:buClr>
              <a:buSzPts val="1100"/>
            </a:pPr>
            <a:r>
              <a:rPr lang="en-US" sz="1400" b="1" dirty="0">
                <a:highlight>
                  <a:srgbClr val="FFFFFF"/>
                </a:highlight>
                <a:hlinkClick r:id="rId4" tooltip="Work-Based Learning Course Naming and Coding"/>
              </a:rPr>
              <a:t>Work-Based Learning Course Naming and Coding</a:t>
            </a:r>
            <a:r>
              <a:rPr lang="en-US" sz="1400" b="1" dirty="0">
                <a:highlight>
                  <a:srgbClr val="FFFFFF"/>
                </a:highlight>
              </a:rPr>
              <a:t> (SCED &amp; Embed Codes)</a:t>
            </a:r>
            <a:endParaRPr sz="1100" b="0" i="1" u="none" strike="noStrike" cap="none" dirty="0">
              <a:solidFill>
                <a:srgbClr val="000000"/>
              </a:solidFill>
              <a:latin typeface="Arial"/>
              <a:ea typeface="Arial"/>
              <a:cs typeface="Arial"/>
              <a:sym typeface="Arial"/>
            </a:endParaRPr>
          </a:p>
        </p:txBody>
      </p:sp>
      <p:sp>
        <p:nvSpPr>
          <p:cNvPr id="9" name="Title 5">
            <a:extLst>
              <a:ext uri="{FF2B5EF4-FFF2-40B4-BE49-F238E27FC236}">
                <a16:creationId xmlns:a16="http://schemas.microsoft.com/office/drawing/2014/main" id="{E0720CD4-C90D-4F3D-B9D5-4228DA330BB4}"/>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2"/>
          <p:cNvSpPr/>
          <p:nvPr/>
        </p:nvSpPr>
        <p:spPr>
          <a:xfrm>
            <a:off x="195149" y="917672"/>
            <a:ext cx="8753700" cy="2608549"/>
          </a:xfrm>
          <a:prstGeom prst="rect">
            <a:avLst/>
          </a:prstGeom>
          <a:noFill/>
          <a:ln>
            <a:noFill/>
          </a:ln>
        </p:spPr>
        <p:txBody>
          <a:bodyPr spcFirstLastPara="1" wrap="square" lIns="91425" tIns="45700" rIns="91425" bIns="45700" anchor="t" anchorCtr="0">
            <a:noAutofit/>
          </a:bodyPr>
          <a:lstStyle/>
          <a:p>
            <a:pPr marL="0" marR="0" lvl="0" indent="0" rtl="0">
              <a:lnSpc>
                <a:spcPct val="107000"/>
              </a:lnSpc>
              <a:spcBef>
                <a:spcPts val="0"/>
              </a:spcBef>
              <a:spcAft>
                <a:spcPts val="0"/>
              </a:spcAft>
              <a:buNone/>
            </a:pPr>
            <a:r>
              <a:rPr lang="en-US" sz="1600" b="0" i="0" u="none" strike="noStrike" cap="none" dirty="0">
                <a:solidFill>
                  <a:srgbClr val="000000"/>
                </a:solidFill>
                <a:latin typeface="Arial"/>
                <a:ea typeface="Arial"/>
                <a:cs typeface="Arial"/>
                <a:sym typeface="Arial"/>
              </a:rPr>
              <a:t>If unsure about whether CTE students should be self-reported in the “Non-Credit WBL” column by program list, please reach out to Jeffrey Fletcher, </a:t>
            </a:r>
            <a:r>
              <a:rPr lang="en-US" sz="1600" b="0" i="0" u="none" strike="noStrike" cap="none" dirty="0">
                <a:solidFill>
                  <a:srgbClr val="000000"/>
                </a:solidFill>
                <a:latin typeface="Arial"/>
                <a:ea typeface="Arial"/>
                <a:cs typeface="Arial"/>
                <a:sym typeface="Arial"/>
                <a:hlinkClick r:id="rId4"/>
              </a:rPr>
              <a:t>jeffrey.fletcher@iowa.gov</a:t>
            </a:r>
            <a:r>
              <a:rPr lang="en-US" sz="1600" b="0" i="0" u="none" strike="noStrike" cap="none" dirty="0">
                <a:solidFill>
                  <a:srgbClr val="000000"/>
                </a:solidFill>
                <a:latin typeface="Arial"/>
                <a:ea typeface="Arial"/>
                <a:cs typeface="Arial"/>
                <a:sym typeface="Arial"/>
              </a:rPr>
              <a:t>. </a:t>
            </a:r>
          </a:p>
          <a:p>
            <a:pPr marL="0" marR="0" lvl="0" indent="0" algn="ctr" rtl="0">
              <a:lnSpc>
                <a:spcPct val="107000"/>
              </a:lnSpc>
              <a:spcBef>
                <a:spcPts val="0"/>
              </a:spcBef>
              <a:spcAft>
                <a:spcPts val="0"/>
              </a:spcAft>
              <a:buNone/>
            </a:pPr>
            <a:endParaRPr lang="en-US" sz="1800" dirty="0"/>
          </a:p>
          <a:p>
            <a:pPr>
              <a:lnSpc>
                <a:spcPct val="107000"/>
              </a:lnSpc>
            </a:pPr>
            <a:r>
              <a:rPr lang="en-US" sz="1600" dirty="0"/>
              <a:t>If unsure about whether CTE students should be self-reported in the “Single-Parent” column within a program please reach out to Jeffrey Fletcher, </a:t>
            </a:r>
            <a:r>
              <a:rPr lang="en-US" sz="1600" dirty="0">
                <a:hlinkClick r:id="rId4"/>
              </a:rPr>
              <a:t>jeffrey.fletcher@iowa.gov</a:t>
            </a:r>
            <a:r>
              <a:rPr lang="en-US" sz="1600" dirty="0"/>
              <a:t>. *Only reporting mechanism we have for Perkins V reporting at the agency.</a:t>
            </a:r>
          </a:p>
          <a:p>
            <a:pPr marL="0" marR="0" lvl="0" indent="0" algn="l" rtl="0">
              <a:lnSpc>
                <a:spcPct val="107000"/>
              </a:lnSpc>
              <a:spcBef>
                <a:spcPts val="0"/>
              </a:spcBef>
              <a:spcAft>
                <a:spcPts val="0"/>
              </a:spcAft>
              <a:buNone/>
            </a:pPr>
            <a:endParaRPr lang="en-US"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endParaRPr dirty="0"/>
          </a:p>
        </p:txBody>
      </p:sp>
      <p:sp>
        <p:nvSpPr>
          <p:cNvPr id="8" name="Title 5">
            <a:extLst>
              <a:ext uri="{FF2B5EF4-FFF2-40B4-BE49-F238E27FC236}">
                <a16:creationId xmlns:a16="http://schemas.microsoft.com/office/drawing/2014/main" id="{31983655-9BD5-4A0A-B5C3-A9DA3E8787EA}"/>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2" name="Google Shape;182;p23" descr="This image shows the program student breakdown screen and its components. Components include enrollment, concentrator count, single parent count, and WBL count."/>
          <p:cNvPicPr preferRelativeResize="0"/>
          <p:nvPr/>
        </p:nvPicPr>
        <p:blipFill>
          <a:blip r:embed="rId4">
            <a:alphaModFix/>
          </a:blip>
          <a:stretch>
            <a:fillRect/>
          </a:stretch>
        </p:blipFill>
        <p:spPr>
          <a:xfrm>
            <a:off x="824200" y="782513"/>
            <a:ext cx="7811175" cy="394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3" name="Google Shape;183;p23">
            <a:extLst>
              <a:ext uri="{C183D7F6-B498-43B3-948B-1728B52AA6E4}">
                <adec:decorative xmlns:adec="http://schemas.microsoft.com/office/drawing/2017/decorative" val="1"/>
              </a:ext>
            </a:extLst>
          </p:cNvPr>
          <p:cNvSpPr/>
          <p:nvPr/>
        </p:nvSpPr>
        <p:spPr>
          <a:xfrm>
            <a:off x="6133450" y="2665400"/>
            <a:ext cx="1889400" cy="2064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a:extLst>
              <a:ext uri="{C183D7F6-B498-43B3-948B-1728B52AA6E4}">
                <adec:decorative xmlns:adec="http://schemas.microsoft.com/office/drawing/2017/decorative" val="1"/>
              </a:ext>
            </a:extLst>
          </p:cNvPr>
          <p:cNvSpPr/>
          <p:nvPr/>
        </p:nvSpPr>
        <p:spPr>
          <a:xfrm>
            <a:off x="1260700" y="2305100"/>
            <a:ext cx="4924500" cy="36030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5" name="Google Shape;185;p2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312150" y="2435902"/>
            <a:ext cx="828225" cy="229500"/>
          </a:xfrm>
          <a:prstGeom prst="rect">
            <a:avLst/>
          </a:prstGeom>
          <a:noFill/>
          <a:ln>
            <a:noFill/>
          </a:ln>
        </p:spPr>
      </p:pic>
      <p:sp>
        <p:nvSpPr>
          <p:cNvPr id="11" name="Title 5">
            <a:extLst>
              <a:ext uri="{FF2B5EF4-FFF2-40B4-BE49-F238E27FC236}">
                <a16:creationId xmlns:a16="http://schemas.microsoft.com/office/drawing/2014/main" id="{CC674AD6-62E4-4C97-BCF5-D136E434A7ED}"/>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5" name="Google Shape;195;p24"/>
          <p:cNvSpPr/>
          <p:nvPr/>
        </p:nvSpPr>
        <p:spPr>
          <a:xfrm>
            <a:off x="440472" y="736475"/>
            <a:ext cx="8263054" cy="192482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1" i="0" u="none" strike="noStrike" cap="none" dirty="0">
                <a:solidFill>
                  <a:srgbClr val="000000"/>
                </a:solidFill>
                <a:highlight>
                  <a:srgbClr val="FFFF00"/>
                </a:highlight>
                <a:latin typeface="Arial"/>
                <a:ea typeface="Arial"/>
                <a:cs typeface="Arial"/>
                <a:sym typeface="Arial"/>
              </a:rPr>
              <a:t>VERIFY &amp; VALIDATE</a:t>
            </a:r>
            <a:endParaRPr dirty="0"/>
          </a:p>
          <a:p>
            <a:pPr marL="285750" marR="0" lvl="0" indent="-285750" algn="l" rtl="0">
              <a:lnSpc>
                <a:spcPct val="107000"/>
              </a:lnSpc>
              <a:spcBef>
                <a:spcPts val="0"/>
              </a:spcBef>
              <a:spcAft>
                <a:spcPts val="0"/>
              </a:spcAft>
              <a:buClr>
                <a:srgbClr val="000000"/>
              </a:buClr>
              <a:buSzPts val="1400"/>
              <a:buFont typeface="Arial"/>
              <a:buChar char="•"/>
            </a:pPr>
            <a:r>
              <a:rPr lang="en-US" sz="1400" b="1" i="0" u="none" strike="noStrike" cap="none" dirty="0">
                <a:solidFill>
                  <a:srgbClr val="000000"/>
                </a:solidFill>
                <a:highlight>
                  <a:srgbClr val="FFFF00"/>
                </a:highlight>
                <a:latin typeface="Arial"/>
                <a:ea typeface="Arial"/>
                <a:cs typeface="Arial"/>
                <a:sym typeface="Arial"/>
              </a:rPr>
              <a:t>Student units earned &amp; the “concentrator” column</a:t>
            </a:r>
            <a:endParaRPr dirty="0"/>
          </a:p>
          <a:p>
            <a:pPr marL="285750" marR="0" lvl="0" indent="-285750" algn="l" rtl="0">
              <a:lnSpc>
                <a:spcPct val="107000"/>
              </a:lnSpc>
              <a:spcBef>
                <a:spcPts val="0"/>
              </a:spcBef>
              <a:spcAft>
                <a:spcPts val="0"/>
              </a:spcAft>
              <a:buClr>
                <a:srgbClr val="000000"/>
              </a:buClr>
              <a:buSzPts val="1400"/>
              <a:buFont typeface="Arial"/>
              <a:buChar char="•"/>
            </a:pPr>
            <a:r>
              <a:rPr lang="en-US" sz="1400" b="1" i="0" u="none" strike="noStrike" cap="none" dirty="0">
                <a:solidFill>
                  <a:srgbClr val="000000"/>
                </a:solidFill>
                <a:highlight>
                  <a:srgbClr val="FFFF00"/>
                </a:highlight>
                <a:latin typeface="Arial"/>
                <a:ea typeface="Arial"/>
                <a:cs typeface="Arial"/>
                <a:sym typeface="Arial"/>
              </a:rPr>
              <a:t>Single-parent column (district selects/checks)</a:t>
            </a:r>
            <a:endParaRPr dirty="0"/>
          </a:p>
          <a:p>
            <a:pPr marL="285750" marR="0" lvl="0" indent="-285750" algn="l" rtl="0">
              <a:lnSpc>
                <a:spcPct val="107000"/>
              </a:lnSpc>
              <a:spcBef>
                <a:spcPts val="0"/>
              </a:spcBef>
              <a:spcAft>
                <a:spcPts val="0"/>
              </a:spcAft>
              <a:buClr>
                <a:srgbClr val="000000"/>
              </a:buClr>
              <a:buSzPts val="1400"/>
              <a:buFont typeface="Arial"/>
              <a:buChar char="•"/>
            </a:pPr>
            <a:r>
              <a:rPr lang="en-US" sz="1400" b="1" i="0" u="none" strike="noStrike" cap="none" dirty="0">
                <a:solidFill>
                  <a:srgbClr val="000000"/>
                </a:solidFill>
                <a:highlight>
                  <a:srgbClr val="FFFF00"/>
                </a:highlight>
                <a:latin typeface="Arial"/>
                <a:ea typeface="Arial"/>
                <a:cs typeface="Arial"/>
                <a:sym typeface="Arial"/>
              </a:rPr>
              <a:t>WBL column (district selects/checks) – e.g., Double check with your Ag educator(s) for students completing &gt;=120 Hours of Ag Supervised Agricultural Experience (SAE).</a:t>
            </a:r>
            <a:endParaRPr dirty="0"/>
          </a:p>
          <a:p>
            <a:pPr marL="285750" marR="0" lvl="0" indent="-196850" algn="l" rtl="0">
              <a:lnSpc>
                <a:spcPct val="107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After all student updates (single parent reporting; non-unit WBL) are completed, click on the green </a:t>
            </a:r>
            <a:r>
              <a:rPr lang="en-US" sz="1400" b="1" i="0" u="none" strike="noStrike" cap="none" dirty="0">
                <a:solidFill>
                  <a:srgbClr val="00B050"/>
                </a:solidFill>
                <a:latin typeface="Arial"/>
                <a:ea typeface="Arial"/>
                <a:cs typeface="Arial"/>
                <a:sym typeface="Arial"/>
              </a:rPr>
              <a:t>Submit Student Data</a:t>
            </a:r>
            <a:r>
              <a:rPr lang="en-US" sz="1400" b="0" i="0" u="none" strike="noStrike" cap="none" dirty="0">
                <a:solidFill>
                  <a:srgbClr val="00B05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button</a:t>
            </a:r>
            <a:endParaRPr sz="1200" b="0" i="0" u="none" strike="noStrike" cap="none" dirty="0">
              <a:solidFill>
                <a:srgbClr val="000000"/>
              </a:solidFill>
              <a:latin typeface="Calibri"/>
              <a:ea typeface="Calibri"/>
              <a:cs typeface="Calibri"/>
              <a:sym typeface="Calibri"/>
            </a:endParaRPr>
          </a:p>
        </p:txBody>
      </p:sp>
      <p:pic>
        <p:nvPicPr>
          <p:cNvPr id="196" name="Google Shape;196;p24" descr="This image shows how to submit student data on the program student breakdown screen by clicking on the green submit student data button."/>
          <p:cNvPicPr preferRelativeResize="0"/>
          <p:nvPr/>
        </p:nvPicPr>
        <p:blipFill rotWithShape="1">
          <a:blip r:embed="rId4">
            <a:alphaModFix/>
          </a:blip>
          <a:srcRect/>
          <a:stretch/>
        </p:blipFill>
        <p:spPr>
          <a:xfrm>
            <a:off x="334146" y="2428704"/>
            <a:ext cx="8195966" cy="21965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97" name="Google Shape;197;p24">
            <a:extLst>
              <a:ext uri="{C183D7F6-B498-43B3-948B-1728B52AA6E4}">
                <adec:decorative xmlns:adec="http://schemas.microsoft.com/office/drawing/2017/decorative" val="1"/>
              </a:ext>
            </a:extLst>
          </p:cNvPr>
          <p:cNvSpPr/>
          <p:nvPr/>
        </p:nvSpPr>
        <p:spPr>
          <a:xfrm>
            <a:off x="5599780" y="3941134"/>
            <a:ext cx="1212112" cy="36027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Title 5">
            <a:extLst>
              <a:ext uri="{FF2B5EF4-FFF2-40B4-BE49-F238E27FC236}">
                <a16:creationId xmlns:a16="http://schemas.microsoft.com/office/drawing/2014/main" id="{19CEBCFA-B271-4DDB-84B2-8469585EB851}"/>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7" name="Google Shape;207;p25"/>
          <p:cNvSpPr/>
          <p:nvPr/>
        </p:nvSpPr>
        <p:spPr>
          <a:xfrm>
            <a:off x="336258" y="736475"/>
            <a:ext cx="8726840" cy="772263"/>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The submit button will turn yellow indicating the students are submitted and under final review by the DE Consultant</a:t>
            </a:r>
            <a:r>
              <a:rPr lang="en-US" sz="1400" b="0" i="0" u="none" strike="noStrike" cap="none" dirty="0">
                <a:latin typeface="Arial"/>
                <a:ea typeface="Arial"/>
                <a:cs typeface="Arial"/>
                <a:sym typeface="Arial"/>
              </a:rPr>
              <a:t>.</a:t>
            </a:r>
            <a:r>
              <a:rPr lang="en-US" sz="1400" b="0" i="0" u="none" strike="noStrike" cap="none" dirty="0">
                <a:solidFill>
                  <a:srgbClr val="FF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An e-mail will be sent to the district contact with this information. Click on red </a:t>
            </a:r>
            <a:r>
              <a:rPr lang="en-US" sz="1400" b="1" i="0" u="none" strike="noStrike" cap="none" dirty="0">
                <a:solidFill>
                  <a:srgbClr val="FF0000"/>
                </a:solidFill>
                <a:latin typeface="Arial"/>
                <a:ea typeface="Arial"/>
                <a:cs typeface="Arial"/>
                <a:sym typeface="Arial"/>
              </a:rPr>
              <a:t>return</a:t>
            </a:r>
            <a:r>
              <a:rPr lang="en-US" sz="1400" b="0" i="0" u="none" strike="noStrike" cap="none" dirty="0">
                <a:solidFill>
                  <a:srgbClr val="FF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to get back to the Program screen. The Student ICON on the Program screen will also turn yellow. </a:t>
            </a:r>
            <a:endParaRPr sz="1200" b="0" i="0" u="none" strike="noStrike" cap="none" dirty="0">
              <a:solidFill>
                <a:srgbClr val="000000"/>
              </a:solidFill>
              <a:latin typeface="Calibri"/>
              <a:ea typeface="Calibri"/>
              <a:cs typeface="Calibri"/>
              <a:sym typeface="Calibri"/>
            </a:endParaRPr>
          </a:p>
        </p:txBody>
      </p:sp>
      <p:pic>
        <p:nvPicPr>
          <p:cNvPr id="208" name="Google Shape;208;p25" descr="This image shows how the green student head icon will change from green to yellow. Meaning, that it is submitted and now under DE Consultant Review."/>
          <p:cNvPicPr preferRelativeResize="0"/>
          <p:nvPr/>
        </p:nvPicPr>
        <p:blipFill rotWithShape="1">
          <a:blip r:embed="rId4">
            <a:alphaModFix/>
          </a:blip>
          <a:srcRect/>
          <a:stretch/>
        </p:blipFill>
        <p:spPr>
          <a:xfrm>
            <a:off x="3452036" y="1500967"/>
            <a:ext cx="1850217" cy="13083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09" name="Google Shape;209;p25"/>
          <p:cNvSpPr/>
          <p:nvPr/>
        </p:nvSpPr>
        <p:spPr>
          <a:xfrm>
            <a:off x="336258" y="2973431"/>
            <a:ext cx="8726839" cy="541751"/>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Once the DE Consultant reviews the Student Data, the Student ICON will turn blue. If there are questions, the DE consultant will contact the district either by phone or e-mail. No news is good news!</a:t>
            </a:r>
            <a:endParaRPr sz="1200" b="0" i="0" u="none" strike="noStrike" cap="none" dirty="0">
              <a:solidFill>
                <a:srgbClr val="000000"/>
              </a:solidFill>
              <a:latin typeface="Calibri"/>
              <a:ea typeface="Calibri"/>
              <a:cs typeface="Calibri"/>
              <a:sym typeface="Calibri"/>
            </a:endParaRPr>
          </a:p>
        </p:txBody>
      </p:sp>
      <p:pic>
        <p:nvPicPr>
          <p:cNvPr id="210" name="Google Shape;210;p25" descr="This image shows how the yellow student head icon will change from yellow to blue. Meaning, that it has been reviewed and approved by a DE Consultant."/>
          <p:cNvPicPr preferRelativeResize="0"/>
          <p:nvPr/>
        </p:nvPicPr>
        <p:blipFill rotWithShape="1">
          <a:blip r:embed="rId5">
            <a:alphaModFix/>
          </a:blip>
          <a:srcRect/>
          <a:stretch/>
        </p:blipFill>
        <p:spPr>
          <a:xfrm>
            <a:off x="3547800" y="3679280"/>
            <a:ext cx="1630629" cy="86364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11" name="Google Shape;211;p25">
            <a:extLst>
              <a:ext uri="{C183D7F6-B498-43B3-948B-1728B52AA6E4}">
                <adec:decorative xmlns:adec="http://schemas.microsoft.com/office/drawing/2017/decorative" val="1"/>
              </a:ext>
            </a:extLst>
          </p:cNvPr>
          <p:cNvSpPr/>
          <p:nvPr/>
        </p:nvSpPr>
        <p:spPr>
          <a:xfrm>
            <a:off x="4437472" y="1631287"/>
            <a:ext cx="864781" cy="110996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25">
            <a:extLst>
              <a:ext uri="{C183D7F6-B498-43B3-948B-1728B52AA6E4}">
                <adec:decorative xmlns:adec="http://schemas.microsoft.com/office/drawing/2017/decorative" val="1"/>
              </a:ext>
            </a:extLst>
          </p:cNvPr>
          <p:cNvSpPr/>
          <p:nvPr/>
        </p:nvSpPr>
        <p:spPr>
          <a:xfrm>
            <a:off x="4479851" y="3679280"/>
            <a:ext cx="698578" cy="72774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Title 5">
            <a:extLst>
              <a:ext uri="{FF2B5EF4-FFF2-40B4-BE49-F238E27FC236}">
                <a16:creationId xmlns:a16="http://schemas.microsoft.com/office/drawing/2014/main" id="{4BCC646E-798C-4667-B445-60F01E18CAA5}"/>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22" name="Google Shape;222;p26"/>
          <p:cNvSpPr/>
          <p:nvPr/>
        </p:nvSpPr>
        <p:spPr>
          <a:xfrm>
            <a:off x="303252" y="1092555"/>
            <a:ext cx="8456341" cy="99764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1" i="0" u="none" strike="noStrike" cap="none" dirty="0">
                <a:solidFill>
                  <a:srgbClr val="000000"/>
                </a:solidFill>
                <a:latin typeface="Arial"/>
                <a:ea typeface="Arial"/>
                <a:cs typeface="Arial"/>
                <a:sym typeface="Arial"/>
              </a:rPr>
              <a:t>Double-checking/Completing the Program of Study/Linkage Information</a:t>
            </a:r>
            <a:endParaRPr dirty="0"/>
          </a:p>
          <a:p>
            <a:pPr marL="0" marR="0" lvl="0" indent="0" algn="just"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Click the Chain Link ICON on the Program screen to open the Program of Study screen. This screen needs to be completed for all programs and can be completed at any time from January 1 – to June 15. </a:t>
            </a:r>
            <a:endParaRPr dirty="0"/>
          </a:p>
          <a:p>
            <a:pPr marL="0" marR="0" lvl="0" indent="0" algn="just" rtl="0">
              <a:lnSpc>
                <a:spcPct val="107000"/>
              </a:lnSpc>
              <a:spcBef>
                <a:spcPts val="0"/>
              </a:spcBef>
              <a:spcAft>
                <a:spcPts val="0"/>
              </a:spcAft>
              <a:buNone/>
            </a:pPr>
            <a:r>
              <a:rPr lang="en-US" sz="1400" b="1" i="0" u="sng" strike="noStrike" cap="none" dirty="0">
                <a:solidFill>
                  <a:srgbClr val="000000"/>
                </a:solidFill>
                <a:latin typeface="Arial"/>
                <a:ea typeface="Arial"/>
                <a:cs typeface="Arial"/>
                <a:sym typeface="Arial"/>
              </a:rPr>
              <a:t>If completed previously, please review it for accuracy or updates.</a:t>
            </a:r>
            <a:endParaRPr b="1" dirty="0"/>
          </a:p>
        </p:txBody>
      </p:sp>
      <p:sp>
        <p:nvSpPr>
          <p:cNvPr id="11" name="Title 5">
            <a:extLst>
              <a:ext uri="{FF2B5EF4-FFF2-40B4-BE49-F238E27FC236}">
                <a16:creationId xmlns:a16="http://schemas.microsoft.com/office/drawing/2014/main" id="{207DAB03-D258-45C9-A14D-36D078E120E1}"/>
              </a:ext>
            </a:extLst>
          </p:cNvPr>
          <p:cNvSpPr>
            <a:spLocks noGrp="1"/>
          </p:cNvSpPr>
          <p:nvPr>
            <p:ph type="title"/>
          </p:nvPr>
        </p:nvSpPr>
        <p:spPr/>
        <p:txBody>
          <a:bodyPr/>
          <a:lstStyle/>
          <a:p>
            <a:r>
              <a:rPr lang="en-US" dirty="0"/>
              <a:t>Secondary CTE Reporting Application</a:t>
            </a:r>
          </a:p>
        </p:txBody>
      </p:sp>
      <p:pic>
        <p:nvPicPr>
          <p:cNvPr id="12" name="Picture 11" descr="example of a distrcit program screen this one showing where the program of study link with community college information can be found.">
            <a:extLst>
              <a:ext uri="{FF2B5EF4-FFF2-40B4-BE49-F238E27FC236}">
                <a16:creationId xmlns:a16="http://schemas.microsoft.com/office/drawing/2014/main" id="{79B18129-B1BD-4A93-8E41-FF3BDB74635B}"/>
              </a:ext>
            </a:extLst>
          </p:cNvPr>
          <p:cNvPicPr>
            <a:picLocks noChangeAspect="1"/>
          </p:cNvPicPr>
          <p:nvPr/>
        </p:nvPicPr>
        <p:blipFill>
          <a:blip r:embed="rId4"/>
          <a:stretch>
            <a:fillRect/>
          </a:stretch>
        </p:blipFill>
        <p:spPr>
          <a:xfrm>
            <a:off x="222829" y="2326932"/>
            <a:ext cx="8698339" cy="14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Google Shape;241;p27">
            <a:extLst>
              <a:ext uri="{FF2B5EF4-FFF2-40B4-BE49-F238E27FC236}">
                <a16:creationId xmlns:a16="http://schemas.microsoft.com/office/drawing/2014/main" id="{4DA15D36-B2FB-4A7B-89CF-751259A06216}"/>
              </a:ext>
              <a:ext uri="{C183D7F6-B498-43B3-948B-1728B52AA6E4}">
                <adec:decorative xmlns:adec="http://schemas.microsoft.com/office/drawing/2017/decorative" val="1"/>
              </a:ext>
            </a:extLst>
          </p:cNvPr>
          <p:cNvSpPr/>
          <p:nvPr/>
        </p:nvSpPr>
        <p:spPr>
          <a:xfrm>
            <a:off x="8633637" y="2660118"/>
            <a:ext cx="212652" cy="1020539"/>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5" name="Google Shape;235;p27"/>
          <p:cNvSpPr/>
          <p:nvPr/>
        </p:nvSpPr>
        <p:spPr>
          <a:xfrm>
            <a:off x="249044" y="736475"/>
            <a:ext cx="8814054" cy="100277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0" i="0" u="none" strike="noStrike" cap="none">
                <a:solidFill>
                  <a:srgbClr val="000000"/>
                </a:solidFill>
                <a:latin typeface="Arial"/>
                <a:ea typeface="Arial"/>
                <a:cs typeface="Arial"/>
                <a:sym typeface="Arial"/>
              </a:rPr>
              <a:t>Select the college(s) that the program is linked to and enter the college program name (not the department, but the PROGRAM) that the district program is linked to. If none, choose “No College Selected.” The district can also enter any comments regarding the POS. Click the green “</a:t>
            </a:r>
            <a:r>
              <a:rPr lang="en-US" sz="1400" b="1" i="0" u="none" strike="noStrike" cap="none">
                <a:solidFill>
                  <a:srgbClr val="385623"/>
                </a:solidFill>
                <a:latin typeface="Arial"/>
                <a:ea typeface="Arial"/>
                <a:cs typeface="Arial"/>
                <a:sym typeface="Arial"/>
              </a:rPr>
              <a:t>Save”</a:t>
            </a:r>
            <a:r>
              <a:rPr lang="en-US" sz="1400" b="0" i="0" u="none" strike="noStrike" cap="none">
                <a:solidFill>
                  <a:srgbClr val="385623"/>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button when completed. Programs of Study (POS) are reviewed during the Perkins Monitoring Process and through the Perkins Grant.</a:t>
            </a:r>
            <a:endParaRPr sz="1200" b="0" i="0" u="none" strike="noStrike" cap="none">
              <a:solidFill>
                <a:srgbClr val="000000"/>
              </a:solidFill>
              <a:latin typeface="Calibri"/>
              <a:ea typeface="Calibri"/>
              <a:cs typeface="Calibri"/>
              <a:sym typeface="Calibri"/>
            </a:endParaRPr>
          </a:p>
        </p:txBody>
      </p:sp>
      <p:grpSp>
        <p:nvGrpSpPr>
          <p:cNvPr id="236" name="Google Shape;236;p27">
            <a:extLst>
              <a:ext uri="{C183D7F6-B498-43B3-948B-1728B52AA6E4}">
                <adec:decorative xmlns:adec="http://schemas.microsoft.com/office/drawing/2017/decorative" val="1"/>
              </a:ext>
            </a:extLst>
          </p:cNvPr>
          <p:cNvGrpSpPr/>
          <p:nvPr/>
        </p:nvGrpSpPr>
        <p:grpSpPr>
          <a:xfrm>
            <a:off x="1435735" y="1859753"/>
            <a:ext cx="6272530" cy="2880360"/>
            <a:chOff x="1435735" y="1131570"/>
            <a:chExt cx="6272530" cy="2880360"/>
          </a:xfrm>
        </p:grpSpPr>
        <p:grpSp>
          <p:nvGrpSpPr>
            <p:cNvPr id="237" name="Google Shape;237;p27"/>
            <p:cNvGrpSpPr/>
            <p:nvPr/>
          </p:nvGrpSpPr>
          <p:grpSpPr>
            <a:xfrm>
              <a:off x="1437005" y="1131570"/>
              <a:ext cx="6271260" cy="2880360"/>
              <a:chOff x="202875" y="2281220"/>
              <a:chExt cx="6591871" cy="3535986"/>
            </a:xfrm>
          </p:grpSpPr>
          <p:sp>
            <p:nvSpPr>
              <p:cNvPr id="238" name="Google Shape;238;p27"/>
              <p:cNvSpPr/>
              <p:nvPr/>
            </p:nvSpPr>
            <p:spPr>
              <a:xfrm>
                <a:off x="202875" y="2281220"/>
                <a:ext cx="6591850" cy="3535975"/>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a:p>
            </p:txBody>
          </p:sp>
          <p:pic>
            <p:nvPicPr>
              <p:cNvPr id="239" name="Google Shape;239;p27" descr="This image displays the program of study screen with a dropdown for community college selection and area to enter community college program name and comments."/>
              <p:cNvPicPr preferRelativeResize="0"/>
              <p:nvPr/>
            </p:nvPicPr>
            <p:blipFill rotWithShape="1">
              <a:blip r:embed="rId4">
                <a:alphaModFix/>
              </a:blip>
              <a:srcRect/>
              <a:stretch/>
            </p:blipFill>
            <p:spPr>
              <a:xfrm>
                <a:off x="202875" y="2281220"/>
                <a:ext cx="6591871" cy="35359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0" name="Google Shape;240;p27"/>
              <p:cNvSpPr/>
              <p:nvPr/>
            </p:nvSpPr>
            <p:spPr>
              <a:xfrm>
                <a:off x="520528" y="2574328"/>
                <a:ext cx="1143000" cy="125782"/>
              </a:xfrm>
              <a:prstGeom prst="rect">
                <a:avLst/>
              </a:prstGeom>
              <a:solidFill>
                <a:srgbClr val="BBD6EE"/>
              </a:solid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a:p>
            </p:txBody>
          </p:sp>
        </p:grpSp>
        <p:sp>
          <p:nvSpPr>
            <p:cNvPr id="241" name="Google Shape;241;p27">
              <a:extLst>
                <a:ext uri="{C183D7F6-B498-43B3-948B-1728B52AA6E4}">
                  <adec:decorative xmlns:adec="http://schemas.microsoft.com/office/drawing/2017/decorative" val="1"/>
                </a:ext>
              </a:extLst>
            </p:cNvPr>
            <p:cNvSpPr/>
            <p:nvPr/>
          </p:nvSpPr>
          <p:spPr>
            <a:xfrm>
              <a:off x="1435735" y="1954530"/>
              <a:ext cx="5468620" cy="542925"/>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4" name="Title 5">
            <a:extLst>
              <a:ext uri="{FF2B5EF4-FFF2-40B4-BE49-F238E27FC236}">
                <a16:creationId xmlns:a16="http://schemas.microsoft.com/office/drawing/2014/main" id="{B74913B5-9ACF-4D56-AD14-71E4EF9C4C4D}"/>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Google Shape;251;p28">
            <a:extLst>
              <a:ext uri="{FF2B5EF4-FFF2-40B4-BE49-F238E27FC236}">
                <a16:creationId xmlns:a16="http://schemas.microsoft.com/office/drawing/2014/main" id="{8646665A-2C81-407B-B07A-E5DC254B8253}"/>
              </a:ext>
            </a:extLst>
          </p:cNvPr>
          <p:cNvSpPr/>
          <p:nvPr/>
        </p:nvSpPr>
        <p:spPr>
          <a:xfrm>
            <a:off x="142366" y="553065"/>
            <a:ext cx="8859267" cy="4373354"/>
          </a:xfrm>
          <a:prstGeom prst="rect">
            <a:avLst/>
          </a:prstGeom>
          <a:noFill/>
          <a:ln>
            <a:noFill/>
          </a:ln>
        </p:spPr>
        <p:txBody>
          <a:bodyPr spcFirstLastPara="1" wrap="square" lIns="91425" tIns="45700" rIns="91425" bIns="45700" anchor="t" anchorCtr="0">
            <a:noAutofit/>
          </a:bodyPr>
          <a:lstStyle/>
          <a:p>
            <a:r>
              <a:rPr lang="en-US" sz="1600" b="1" dirty="0">
                <a:hlinkClick r:id="rId3" tooltip="Secondary CTE Reporting Application Directions"/>
              </a:rPr>
              <a:t>Secondary CTE Reporting Application Directions</a:t>
            </a:r>
            <a:endParaRPr lang="en-US" sz="1600" b="1" dirty="0"/>
          </a:p>
          <a:p>
            <a:r>
              <a:rPr lang="en-US" sz="1600" dirty="0"/>
              <a:t>Contains screenshots and step-by-step instructions for both the Winter &amp; Spring Collection.</a:t>
            </a:r>
          </a:p>
          <a:p>
            <a:endParaRPr lang="en-US" sz="1600" dirty="0"/>
          </a:p>
          <a:p>
            <a:r>
              <a:rPr lang="en-US" sz="1600" dirty="0">
                <a:latin typeface="Arial" panose="020B0604020202020204" pitchFamily="34" charset="0"/>
                <a:cs typeface="Arial" panose="020B0604020202020204" pitchFamily="34" charset="0"/>
              </a:rPr>
              <a:t>Spring Collection:</a:t>
            </a:r>
          </a:p>
          <a:p>
            <a:r>
              <a:rPr lang="en-US" sz="1600" b="1" dirty="0">
                <a:hlinkClick r:id="rId4"/>
              </a:rPr>
              <a:t>SCTERA Spring Collection Webinar Recording</a:t>
            </a:r>
            <a:r>
              <a:rPr lang="en-US" sz="1600" b="1" dirty="0"/>
              <a:t>. </a:t>
            </a:r>
            <a:r>
              <a:rPr lang="en-US" sz="1600" dirty="0"/>
              <a:t>Recorded 4-5-23. Explains the spring SCTERA reporting process and provide a live demonstration of how to access SCTERA. </a:t>
            </a:r>
            <a:r>
              <a:rPr lang="en-US" sz="1600" b="1" dirty="0"/>
              <a:t>(This PowerPoint).</a:t>
            </a:r>
            <a:endParaRPr lang="en-US" sz="1600" dirty="0"/>
          </a:p>
          <a:p>
            <a:endParaRPr lang="en-US" sz="1600" dirty="0"/>
          </a:p>
          <a:p>
            <a:r>
              <a:rPr lang="en-US" sz="1600" dirty="0"/>
              <a:t>Winter Collection </a:t>
            </a:r>
            <a:r>
              <a:rPr lang="en-US" sz="1600" i="1" dirty="0"/>
              <a:t>(complete):</a:t>
            </a:r>
            <a:endParaRPr lang="en-US" sz="1600" dirty="0"/>
          </a:p>
          <a:p>
            <a:pPr marL="342900" indent="-342900">
              <a:buFont typeface="+mj-lt"/>
              <a:buAutoNum type="arabicPeriod"/>
            </a:pPr>
            <a:r>
              <a:rPr lang="en-US" sz="1600" dirty="0">
                <a:hlinkClick r:id="rId5"/>
              </a:rPr>
              <a:t>SRI and SCTERA "Connections" Webinar Recording</a:t>
            </a:r>
            <a:r>
              <a:rPr lang="en-US" sz="1600" dirty="0"/>
              <a:t> - Recorded 12-18-24. The annual upload for the SCTERA Winter Collection (CTE programs and CTE courses) runs from Jan. 2, 2025, through Jan. 29, 2025. This webinar recording addresses the following key steps: 1. District submits and uploads a 100% complete SRI file. 2. District then completes SCTERA work of adding all CTE courses to program. 3. District then "certifies" SRI file to begin CH.12 accreditation review. </a:t>
            </a:r>
            <a:r>
              <a:rPr lang="en-US" sz="1600" dirty="0">
                <a:hlinkClick r:id="rId6" tooltip="2024-12-8 SRI and SCTERA &quot;Connections&quot; Webinar PowerPoint"/>
              </a:rPr>
              <a:t>2024-12-18 Webinar PowerPoint</a:t>
            </a:r>
            <a:endParaRPr lang="en-US" sz="1600" dirty="0"/>
          </a:p>
          <a:p>
            <a:pPr marL="342900" indent="-342900">
              <a:buFont typeface="+mj-lt"/>
              <a:buAutoNum type="arabicPeriod"/>
            </a:pPr>
            <a:r>
              <a:rPr lang="en-US" sz="1600" dirty="0">
                <a:hlinkClick r:id="rId7"/>
              </a:rPr>
              <a:t>SCTERA Short Takes Video: Shared Courses and "INCLUDE"</a:t>
            </a:r>
            <a:r>
              <a:rPr lang="en-US" sz="1600" dirty="0"/>
              <a:t> (3:59)</a:t>
            </a:r>
          </a:p>
          <a:p>
            <a:pPr marL="342900" indent="-342900">
              <a:buFont typeface="+mj-lt"/>
              <a:buAutoNum type="arabicPeriod"/>
            </a:pPr>
            <a:r>
              <a:rPr lang="en-US" sz="1600" dirty="0">
                <a:hlinkClick r:id="rId8"/>
              </a:rPr>
              <a:t>SCTERA Short Takes Video: Courses NOT Tied to a Program</a:t>
            </a:r>
            <a:r>
              <a:rPr lang="en-US" sz="1600" dirty="0"/>
              <a:t> (5:37)</a:t>
            </a:r>
            <a:endParaRPr sz="1600" b="0" i="0" u="none" strike="noStrike" cap="none" dirty="0">
              <a:solidFill>
                <a:srgbClr val="000000"/>
              </a:solidFill>
              <a:latin typeface="Arial"/>
              <a:ea typeface="Arial"/>
              <a:cs typeface="Arial"/>
              <a:sym typeface="Arial"/>
            </a:endParaRPr>
          </a:p>
        </p:txBody>
      </p:sp>
      <p:sp>
        <p:nvSpPr>
          <p:cNvPr id="6" name="Title 5">
            <a:extLst>
              <a:ext uri="{FF2B5EF4-FFF2-40B4-BE49-F238E27FC236}">
                <a16:creationId xmlns:a16="http://schemas.microsoft.com/office/drawing/2014/main" id="{5526CDE1-81FB-4617-BBAE-B1FE05C04BDA}"/>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69176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9" name="Google Shape;259;p29"/>
          <p:cNvSpPr txBox="1"/>
          <p:nvPr/>
        </p:nvSpPr>
        <p:spPr>
          <a:xfrm>
            <a:off x="362200" y="1610510"/>
            <a:ext cx="8236688" cy="192248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Dr. Jeffrey Fletcher</a:t>
            </a:r>
            <a:endParaRPr sz="1400" b="1"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Arial" panose="020B0604020202020204" pitchFamily="34" charset="0"/>
                <a:ea typeface="Roboto Medium"/>
                <a:cs typeface="Arial" panose="020B0604020202020204" pitchFamily="34" charset="0"/>
                <a:sym typeface="Roboto Medium"/>
                <a:hlinkClick r:id="rId4"/>
              </a:rPr>
              <a:t>Jeffrey.Fletcher@iowa.gov</a:t>
            </a:r>
            <a:endParaRPr sz="1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515-321-7309</a:t>
            </a:r>
            <a:endParaRPr sz="1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panose="020B0604020202020204" pitchFamily="34" charset="0"/>
              <a:ea typeface="Roboto"/>
              <a:cs typeface="Arial" panose="020B0604020202020204" pitchFamily="34" charset="0"/>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a:cs typeface="Arial" panose="020B0604020202020204" pitchFamily="34" charset="0"/>
                <a:sym typeface="Roboto"/>
              </a:rPr>
              <a:t>Bureau of Career Technical Education &amp; Postsecondary Readiness</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a:cs typeface="Arial" panose="020B0604020202020204" pitchFamily="34" charset="0"/>
                <a:sym typeface="Roboto"/>
              </a:rPr>
              <a:t>Division of Higher Education</a:t>
            </a:r>
            <a:endParaRPr sz="1400" b="0" i="0" u="none" strike="noStrike" cap="none" dirty="0">
              <a:solidFill>
                <a:srgbClr val="000000"/>
              </a:solidFill>
              <a:latin typeface="Arial" panose="020B0604020202020204" pitchFamily="34" charset="0"/>
              <a:ea typeface="Roboto"/>
              <a:cs typeface="Arial" panose="020B0604020202020204" pitchFamily="34" charset="0"/>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a:cs typeface="Arial" panose="020B0604020202020204" pitchFamily="34" charset="0"/>
                <a:sym typeface="Roboto"/>
              </a:rPr>
              <a:t>Iowa Department of Education</a:t>
            </a:r>
            <a:endParaRPr sz="1400" b="0" i="0" u="none" strike="noStrike" cap="none" dirty="0">
              <a:solidFill>
                <a:srgbClr val="000000"/>
              </a:solidFill>
              <a:latin typeface="Arial" panose="020B0604020202020204" pitchFamily="34" charset="0"/>
              <a:ea typeface="Roboto"/>
              <a:cs typeface="Arial" panose="020B0604020202020204" pitchFamily="34" charset="0"/>
              <a:sym typeface="Roboto"/>
            </a:endParaRPr>
          </a:p>
        </p:txBody>
      </p:sp>
      <p:sp>
        <p:nvSpPr>
          <p:cNvPr id="2" name="Title 1">
            <a:extLst>
              <a:ext uri="{FF2B5EF4-FFF2-40B4-BE49-F238E27FC236}">
                <a16:creationId xmlns:a16="http://schemas.microsoft.com/office/drawing/2014/main" id="{3CC78DD5-574E-46FD-9681-FAFD6E147312}"/>
              </a:ext>
            </a:extLst>
          </p:cNvPr>
          <p:cNvSpPr>
            <a:spLocks noGrp="1"/>
          </p:cNvSpPr>
          <p:nvPr>
            <p:ph type="title"/>
          </p:nvPr>
        </p:nvSpPr>
        <p:spPr/>
        <p:txBody>
          <a:bodyPr/>
          <a:lstStyle/>
          <a:p>
            <a:r>
              <a:rPr lang="en-US" sz="2800" dirty="0"/>
              <a:t>Contact Information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Title 2">
            <a:extLst>
              <a:ext uri="{FF2B5EF4-FFF2-40B4-BE49-F238E27FC236}">
                <a16:creationId xmlns:a16="http://schemas.microsoft.com/office/drawing/2014/main" id="{E05A4175-42EC-4F52-8444-D9B632B2D0C8}"/>
              </a:ext>
            </a:extLst>
          </p:cNvPr>
          <p:cNvSpPr>
            <a:spLocks noGrp="1"/>
          </p:cNvSpPr>
          <p:nvPr>
            <p:ph type="title"/>
          </p:nvPr>
        </p:nvSpPr>
        <p:spPr/>
        <p:txBody>
          <a:bodyPr>
            <a:normAutofit fontScale="90000"/>
          </a:bodyPr>
          <a:lstStyle/>
          <a:p>
            <a:r>
              <a:rPr lang="en-US" sz="2000" dirty="0">
                <a:latin typeface="Georgia"/>
                <a:ea typeface="Georgia"/>
                <a:cs typeface="Georgia"/>
                <a:sym typeface="Georgia"/>
              </a:rPr>
              <a:t>SRI is used for… Secondary CTE Reporting Application (SCTERA)</a:t>
            </a:r>
            <a:endParaRPr lang="en-US" sz="2000" dirty="0"/>
          </a:p>
        </p:txBody>
      </p:sp>
      <p:sp>
        <p:nvSpPr>
          <p:cNvPr id="63" name="Google Shape;63;p13"/>
          <p:cNvSpPr txBox="1">
            <a:spLocks noGrp="1"/>
          </p:cNvSpPr>
          <p:nvPr>
            <p:ph idx="1"/>
          </p:nvPr>
        </p:nvSpPr>
        <p:spPr/>
        <p:txBody>
          <a:bodyPr/>
          <a:lstStyle/>
          <a:p>
            <a:pPr lvl="0"/>
            <a:r>
              <a:rPr lang="en-US" dirty="0"/>
              <a:t>The SRI system is the basis for extracting CTE data into the Secondary CTE Reporting Application (SCTERA) system </a:t>
            </a:r>
          </a:p>
          <a:p>
            <a:pPr lvl="1"/>
            <a:r>
              <a:rPr lang="en-US" dirty="0"/>
              <a:t>A EdInfo Application within the </a:t>
            </a:r>
            <a:r>
              <a:rPr lang="en-US" dirty="0">
                <a:hlinkClick r:id="rId4"/>
              </a:rPr>
              <a:t>Iowa Education Portal</a:t>
            </a:r>
            <a:endParaRPr lang="en-US" dirty="0"/>
          </a:p>
          <a:p>
            <a:pPr lvl="0"/>
            <a:r>
              <a:rPr lang="en-US" dirty="0"/>
              <a:t>The data from SCTERA is used for ensuring that school districts comply with state and federal career and technical education requirements </a:t>
            </a:r>
          </a:p>
          <a:p>
            <a:pPr lvl="0"/>
            <a:r>
              <a:rPr lang="en-US" dirty="0"/>
              <a:t>SCTERA is also used to develop the data required for the annual consolidated annual report (CAR) and reporting performance on the Federal Perkins accountability performance indicators</a:t>
            </a:r>
          </a:p>
        </p:txBody>
      </p:sp>
      <p:sp>
        <p:nvSpPr>
          <p:cNvPr id="64" name="Google Shape;64;p13" descr="One-way Data Connection&#10;"/>
          <p:cNvSpPr/>
          <p:nvPr/>
        </p:nvSpPr>
        <p:spPr>
          <a:xfrm>
            <a:off x="3032392" y="3477619"/>
            <a:ext cx="2587255" cy="1049816"/>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sym typeface="Arial"/>
              </a:rPr>
              <a:t>One-way Data Connection</a:t>
            </a:r>
            <a:endParaRPr dirty="0">
              <a:solidFill>
                <a:schemeClr val="bg1"/>
              </a:solidFill>
            </a:endParaRPr>
          </a:p>
        </p:txBody>
      </p:sp>
      <p:sp>
        <p:nvSpPr>
          <p:cNvPr id="65" name="Google Shape;65;p13" descr="Student Reporting in Iowa (SRI) – Course &amp; student upload from district’s SIS&#10;"/>
          <p:cNvSpPr/>
          <p:nvPr/>
        </p:nvSpPr>
        <p:spPr>
          <a:xfrm>
            <a:off x="558550" y="3603439"/>
            <a:ext cx="1857153" cy="1103587"/>
          </a:xfrm>
          <a:prstGeom prst="roundRect">
            <a:avLst>
              <a:gd name="adj" fmla="val 16667"/>
            </a:avLst>
          </a:prstGeom>
          <a:solidFill>
            <a:schemeClr val="accent5"/>
          </a:solid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Student Reporting in Iowa (SRI) – Course &amp; student upload from district’s SIS</a:t>
            </a:r>
            <a:endParaRPr dirty="0"/>
          </a:p>
        </p:txBody>
      </p:sp>
      <p:sp>
        <p:nvSpPr>
          <p:cNvPr id="66" name="Google Shape;66;p13" descr="Secondary CTE Reporting Application –&#10;Courses &amp; students from the district SIS upload tagged with a ‘9’&#10;"/>
          <p:cNvSpPr/>
          <p:nvPr/>
        </p:nvSpPr>
        <p:spPr>
          <a:xfrm>
            <a:off x="5998195" y="3204433"/>
            <a:ext cx="2587255" cy="1793630"/>
          </a:xfrm>
          <a:prstGeom prst="ellipse">
            <a:avLst/>
          </a:prstGeom>
          <a:solidFill>
            <a:schemeClr val="tx1"/>
          </a:solidFill>
          <a:ln w="25400" cap="flat" cmpd="sng">
            <a:solidFill>
              <a:srgbClr val="5769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Secondary CTE Reporting Application –</a:t>
            </a:r>
            <a:endParaRPr dirty="0"/>
          </a:p>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Courses &amp; students from the district SIS upload tagged with a ‘9’</a:t>
            </a: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2">
            <a:extLst>
              <a:ext uri="{FF2B5EF4-FFF2-40B4-BE49-F238E27FC236}">
                <a16:creationId xmlns:a16="http://schemas.microsoft.com/office/drawing/2014/main" id="{3C782908-7956-4F80-9D48-076DB528D12B}"/>
              </a:ext>
            </a:extLst>
          </p:cNvPr>
          <p:cNvSpPr>
            <a:spLocks noGrp="1"/>
          </p:cNvSpPr>
          <p:nvPr>
            <p:ph type="title"/>
          </p:nvPr>
        </p:nvSpPr>
        <p:spPr/>
        <p:txBody>
          <a:bodyPr/>
          <a:lstStyle/>
          <a:p>
            <a:r>
              <a:rPr lang="en-US" sz="2400" dirty="0">
                <a:latin typeface="Georgia"/>
                <a:ea typeface="Georgia"/>
                <a:cs typeface="Georgia"/>
                <a:sym typeface="Georgia"/>
              </a:rPr>
              <a:t>Secondary CTE Reporting Application (SCTERA)</a:t>
            </a:r>
            <a:endParaRPr lang="en-US" sz="2400" dirty="0"/>
          </a:p>
        </p:txBody>
      </p:sp>
      <p:sp>
        <p:nvSpPr>
          <p:cNvPr id="76" name="Google Shape;76;p14"/>
          <p:cNvSpPr txBox="1">
            <a:spLocks noGrp="1"/>
          </p:cNvSpPr>
          <p:nvPr>
            <p:ph idx="1"/>
          </p:nvPr>
        </p:nvSpPr>
        <p:spPr>
          <a:xfrm>
            <a:off x="254409" y="645042"/>
            <a:ext cx="8684027" cy="4274288"/>
          </a:xfrm>
        </p:spPr>
        <p:txBody>
          <a:bodyPr>
            <a:noAutofit/>
          </a:bodyPr>
          <a:lstStyle/>
          <a:p>
            <a:pPr marL="0" lvl="0" indent="0">
              <a:buNone/>
            </a:pPr>
            <a:r>
              <a:rPr lang="en-US" sz="1800" b="1" dirty="0"/>
              <a:t>Important Spring Collection Dates</a:t>
            </a:r>
          </a:p>
          <a:p>
            <a:pPr lvl="0"/>
            <a:r>
              <a:rPr lang="en-US" sz="1800" dirty="0"/>
              <a:t>April 1 – Spring Collection began; Program Student Breakdown Screen</a:t>
            </a:r>
          </a:p>
          <a:p>
            <a:pPr lvl="0"/>
            <a:r>
              <a:rPr lang="en-US" sz="1800" dirty="0"/>
              <a:t>June 15 – Student lists submission due in SCTERA</a:t>
            </a:r>
          </a:p>
          <a:p>
            <a:pPr lvl="0"/>
            <a:r>
              <a:rPr lang="en-US" sz="1800" dirty="0"/>
              <a:t>June 15 – CTE Program updates due in SCTERA</a:t>
            </a:r>
          </a:p>
          <a:p>
            <a:pPr lvl="0"/>
            <a:r>
              <a:rPr lang="en-US" sz="1800" dirty="0"/>
              <a:t>June 15 – Program of Study due in SCTERA</a:t>
            </a:r>
          </a:p>
          <a:p>
            <a:pPr marL="0" lvl="0" indent="0">
              <a:buNone/>
            </a:pPr>
            <a:endParaRPr lang="en-US" sz="1800" dirty="0"/>
          </a:p>
          <a:p>
            <a:pPr marL="0" lvl="0" indent="0">
              <a:buNone/>
            </a:pPr>
            <a:r>
              <a:rPr lang="en-US" sz="1800" dirty="0"/>
              <a:t>This step "closes the loop" for the 2024-2025 (2025) SCTERA reporting season.</a:t>
            </a:r>
          </a:p>
          <a:p>
            <a:pPr marL="342900" lvl="0" indent="-342900">
              <a:buAutoNum type="arabicPeriod"/>
            </a:pPr>
            <a:r>
              <a:rPr lang="en-US" sz="1800" dirty="0"/>
              <a:t>75% of the annual collection (Completed) – </a:t>
            </a:r>
          </a:p>
          <a:p>
            <a:pPr lvl="1"/>
            <a:r>
              <a:rPr lang="en-US" sz="1800" dirty="0"/>
              <a:t>Already completed adding courses to programs (</a:t>
            </a:r>
            <a:r>
              <a:rPr lang="en-US" sz="1800" b="1" dirty="0"/>
              <a:t>Winter</a:t>
            </a:r>
            <a:r>
              <a:rPr lang="en-US" sz="1800" dirty="0"/>
              <a:t> SRI/SCTERA collection).</a:t>
            </a:r>
          </a:p>
          <a:p>
            <a:pPr marL="342900" lvl="0" indent="-342900">
              <a:buFont typeface="+mj-lt"/>
              <a:buAutoNum type="arabicPeriod"/>
            </a:pPr>
            <a:endParaRPr lang="en-US" sz="1800" dirty="0"/>
          </a:p>
          <a:p>
            <a:pPr marL="342900" lvl="0" indent="-342900">
              <a:buFont typeface="+mj-lt"/>
              <a:buAutoNum type="arabicPeriod"/>
            </a:pPr>
            <a:r>
              <a:rPr lang="en-US" sz="1800" dirty="0"/>
              <a:t>25% of the annual collection (In Progress) — </a:t>
            </a:r>
          </a:p>
          <a:p>
            <a:pPr lvl="1"/>
            <a:r>
              <a:rPr lang="en-US" sz="1800" dirty="0"/>
              <a:t>Reviewing program student lists generated from the work completed in step 1 (</a:t>
            </a:r>
            <a:r>
              <a:rPr lang="en-US" sz="1800" b="1" dirty="0"/>
              <a:t>Spring</a:t>
            </a:r>
            <a:r>
              <a:rPr lang="en-US" sz="1800" dirty="0"/>
              <a:t> SCTERA collection).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2">
            <a:extLst>
              <a:ext uri="{FF2B5EF4-FFF2-40B4-BE49-F238E27FC236}">
                <a16:creationId xmlns:a16="http://schemas.microsoft.com/office/drawing/2014/main" id="{3C782908-7956-4F80-9D48-076DB528D12B}"/>
              </a:ext>
            </a:extLst>
          </p:cNvPr>
          <p:cNvSpPr>
            <a:spLocks noGrp="1"/>
          </p:cNvSpPr>
          <p:nvPr>
            <p:ph type="title"/>
          </p:nvPr>
        </p:nvSpPr>
        <p:spPr/>
        <p:txBody>
          <a:bodyPr/>
          <a:lstStyle/>
          <a:p>
            <a:r>
              <a:rPr lang="en-US" sz="2400" dirty="0">
                <a:latin typeface="Georgia"/>
                <a:ea typeface="Georgia"/>
                <a:cs typeface="Georgia"/>
                <a:sym typeface="Georgia"/>
              </a:rPr>
              <a:t>Secondary CTE Reporting Application (SCTERA)</a:t>
            </a:r>
            <a:endParaRPr lang="en-US" sz="2400" dirty="0"/>
          </a:p>
        </p:txBody>
      </p:sp>
      <p:sp>
        <p:nvSpPr>
          <p:cNvPr id="4" name="Google Shape;86;p15">
            <a:extLst>
              <a:ext uri="{FF2B5EF4-FFF2-40B4-BE49-F238E27FC236}">
                <a16:creationId xmlns:a16="http://schemas.microsoft.com/office/drawing/2014/main" id="{674D55B3-8DFE-491C-8DFC-95503B540F45}"/>
              </a:ext>
            </a:extLst>
          </p:cNvPr>
          <p:cNvSpPr/>
          <p:nvPr/>
        </p:nvSpPr>
        <p:spPr>
          <a:xfrm>
            <a:off x="226646" y="879453"/>
            <a:ext cx="2859003" cy="3551870"/>
          </a:xfrm>
          <a:prstGeom prst="rect">
            <a:avLst/>
          </a:prstGeom>
          <a:noFill/>
          <a:ln>
            <a:noFill/>
          </a:ln>
        </p:spPr>
        <p:txBody>
          <a:bodyPr spcFirstLastPara="1" wrap="square" lIns="91425" tIns="45700" rIns="91425" bIns="45700" anchor="t" anchorCtr="0">
            <a:noAutofit/>
          </a:bodyPr>
          <a:lstStyle/>
          <a:p>
            <a:pPr marL="8890" marR="8890" lvl="0" indent="0" algn="l" rtl="0">
              <a:lnSpc>
                <a:spcPct val="107000"/>
              </a:lnSpc>
              <a:spcBef>
                <a:spcPts val="0"/>
              </a:spcBef>
              <a:spcAft>
                <a:spcPts val="0"/>
              </a:spcAft>
              <a:buNone/>
            </a:pPr>
            <a:r>
              <a:rPr lang="en-US" sz="1800" b="0" i="0" u="none" strike="noStrike" cap="none" dirty="0">
                <a:solidFill>
                  <a:srgbClr val="000000"/>
                </a:solidFill>
                <a:latin typeface="Arial"/>
                <a:ea typeface="Arial"/>
                <a:cs typeface="Arial"/>
                <a:sym typeface="Arial"/>
              </a:rPr>
              <a:t>Access to the Secondary CTE Reporting Application (SCTERA) is through the Iowa Education Portal:  </a:t>
            </a:r>
            <a:r>
              <a:rPr lang="en-US" sz="1800" b="0" i="0" u="sng" strike="noStrike" cap="none" dirty="0">
                <a:solidFill>
                  <a:schemeClr val="hlink"/>
                </a:solidFill>
                <a:latin typeface="Arial"/>
                <a:ea typeface="Arial"/>
                <a:cs typeface="Arial"/>
                <a:sym typeface="Arial"/>
                <a:hlinkClick r:id="rId4"/>
              </a:rPr>
              <a:t>https://portal.ed.iowa.gov</a:t>
            </a:r>
            <a:r>
              <a:rPr lang="en-US" sz="18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Calibri"/>
              <a:ea typeface="Calibri"/>
              <a:cs typeface="Calibri"/>
              <a:sym typeface="Calibri"/>
            </a:endParaRPr>
          </a:p>
          <a:p>
            <a:pPr marL="8890" marR="8890" lvl="0" indent="0" algn="l" rtl="0">
              <a:lnSpc>
                <a:spcPct val="107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Under A&amp;A Account, select “</a:t>
            </a:r>
            <a:r>
              <a:rPr lang="en-US" sz="1800" b="0" i="0" u="sng" strike="noStrike" cap="none" dirty="0">
                <a:solidFill>
                  <a:srgbClr val="000000"/>
                </a:solidFill>
                <a:latin typeface="Arial"/>
                <a:ea typeface="Arial"/>
                <a:cs typeface="Arial"/>
                <a:sym typeface="Arial"/>
              </a:rPr>
              <a:t>Sign-In</a:t>
            </a:r>
            <a:r>
              <a:rPr lang="en-US" sz="1800" b="0" i="0" u="none" strike="noStrike" cap="none" dirty="0">
                <a:solidFill>
                  <a:srgbClr val="000000"/>
                </a:solidFill>
                <a:latin typeface="Arial"/>
                <a:ea typeface="Arial"/>
                <a:cs typeface="Arial"/>
                <a:sym typeface="Arial"/>
              </a:rPr>
              <a:t>” - Enter your e-mail and the password on the sign-in screen</a:t>
            </a:r>
            <a:endParaRPr sz="1800" b="0" i="0" u="none" strike="noStrike" cap="none" dirty="0">
              <a:solidFill>
                <a:srgbClr val="000000"/>
              </a:solidFill>
              <a:latin typeface="Arial"/>
              <a:ea typeface="Arial"/>
              <a:cs typeface="Arial"/>
              <a:sym typeface="Arial"/>
            </a:endParaRPr>
          </a:p>
        </p:txBody>
      </p:sp>
      <p:grpSp>
        <p:nvGrpSpPr>
          <p:cNvPr id="5" name="Google Shape;87;p15">
            <a:extLst>
              <a:ext uri="{FF2B5EF4-FFF2-40B4-BE49-F238E27FC236}">
                <a16:creationId xmlns:a16="http://schemas.microsoft.com/office/drawing/2014/main" id="{CD034856-7EDA-4AF8-92A9-C0588CB048F2}"/>
              </a:ext>
              <a:ext uri="{C183D7F6-B498-43B3-948B-1728B52AA6E4}">
                <adec:decorative xmlns:adec="http://schemas.microsoft.com/office/drawing/2017/decorative" val="1"/>
              </a:ext>
            </a:extLst>
          </p:cNvPr>
          <p:cNvGrpSpPr/>
          <p:nvPr/>
        </p:nvGrpSpPr>
        <p:grpSpPr>
          <a:xfrm>
            <a:off x="3180737" y="913628"/>
            <a:ext cx="5775570" cy="3569897"/>
            <a:chOff x="2000250" y="1735788"/>
            <a:chExt cx="5143500" cy="3057525"/>
          </a:xfrm>
        </p:grpSpPr>
        <p:pic>
          <p:nvPicPr>
            <p:cNvPr id="6" name="Google Shape;88;p15" descr="Screenshot displays the home log in screen for the Iowa Education Portal. Click A&amp;A Account and then click Sign-In.">
              <a:extLst>
                <a:ext uri="{FF2B5EF4-FFF2-40B4-BE49-F238E27FC236}">
                  <a16:creationId xmlns:a16="http://schemas.microsoft.com/office/drawing/2014/main" id="{E3E69FEA-2B6B-44AA-B7F6-B39B77C3D2BD}"/>
                </a:ext>
              </a:extLst>
            </p:cNvPr>
            <p:cNvPicPr preferRelativeResize="0"/>
            <p:nvPr/>
          </p:nvPicPr>
          <p:blipFill rotWithShape="1">
            <a:blip r:embed="rId5">
              <a:alphaModFix/>
            </a:blip>
            <a:srcRect l="4687" t="8578" r="70163" b="55469"/>
            <a:stretch/>
          </p:blipFill>
          <p:spPr>
            <a:xfrm>
              <a:off x="2000250" y="1735788"/>
              <a:ext cx="5143500" cy="305752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 name="Google Shape;89;p15">
              <a:extLst>
                <a:ext uri="{FF2B5EF4-FFF2-40B4-BE49-F238E27FC236}">
                  <a16:creationId xmlns:a16="http://schemas.microsoft.com/office/drawing/2014/main" id="{3D27E136-CBC1-4D21-88E7-2BF74E862DF4}"/>
                </a:ext>
                <a:ext uri="{C183D7F6-B498-43B3-948B-1728B52AA6E4}">
                  <adec:decorative xmlns:adec="http://schemas.microsoft.com/office/drawing/2017/decorative" val="1"/>
                </a:ext>
              </a:extLst>
            </p:cNvPr>
            <p:cNvSpPr/>
            <p:nvPr/>
          </p:nvSpPr>
          <p:spPr>
            <a:xfrm>
              <a:off x="2471420" y="2384123"/>
              <a:ext cx="974725" cy="542925"/>
            </a:xfrm>
            <a:prstGeom prst="rect">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188140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2">
            <a:extLst>
              <a:ext uri="{FF2B5EF4-FFF2-40B4-BE49-F238E27FC236}">
                <a16:creationId xmlns:a16="http://schemas.microsoft.com/office/drawing/2014/main" id="{3C782908-7956-4F80-9D48-076DB528D12B}"/>
              </a:ext>
            </a:extLst>
          </p:cNvPr>
          <p:cNvSpPr>
            <a:spLocks noGrp="1"/>
          </p:cNvSpPr>
          <p:nvPr>
            <p:ph type="title"/>
          </p:nvPr>
        </p:nvSpPr>
        <p:spPr/>
        <p:txBody>
          <a:bodyPr/>
          <a:lstStyle/>
          <a:p>
            <a:r>
              <a:rPr lang="en-US" sz="2400" dirty="0">
                <a:solidFill>
                  <a:srgbClr val="000000"/>
                </a:solidFill>
                <a:latin typeface="Georgia"/>
                <a:ea typeface="Georgia"/>
                <a:cs typeface="Georgia"/>
                <a:sym typeface="Georgia"/>
              </a:rPr>
              <a:t>Secondary CTE Reporting Application (SCTERA)</a:t>
            </a:r>
            <a:endParaRPr lang="en-US" sz="2400" dirty="0"/>
          </a:p>
        </p:txBody>
      </p:sp>
      <p:sp>
        <p:nvSpPr>
          <p:cNvPr id="8" name="Google Shape;99;p16">
            <a:extLst>
              <a:ext uri="{FF2B5EF4-FFF2-40B4-BE49-F238E27FC236}">
                <a16:creationId xmlns:a16="http://schemas.microsoft.com/office/drawing/2014/main" id="{C3157F24-FA36-4B3A-9FA5-0AD34D65DC72}"/>
              </a:ext>
            </a:extLst>
          </p:cNvPr>
          <p:cNvSpPr/>
          <p:nvPr/>
        </p:nvSpPr>
        <p:spPr>
          <a:xfrm>
            <a:off x="290598" y="1135870"/>
            <a:ext cx="3480325" cy="3337388"/>
          </a:xfrm>
          <a:prstGeom prst="rect">
            <a:avLst/>
          </a:prstGeom>
          <a:noFill/>
          <a:ln>
            <a:noFill/>
          </a:ln>
        </p:spPr>
        <p:txBody>
          <a:bodyPr spcFirstLastPara="1" wrap="square" lIns="91425" tIns="45700" rIns="91425" bIns="45700" anchor="t" anchorCtr="0">
            <a:noAutofit/>
          </a:bodyPr>
          <a:lstStyle/>
          <a:p>
            <a:pPr marL="8890" marR="0" lvl="0" indent="0" algn="l" rtl="0">
              <a:lnSpc>
                <a:spcPct val="107000"/>
              </a:lnSpc>
              <a:spcBef>
                <a:spcPts val="0"/>
              </a:spcBef>
              <a:spcAft>
                <a:spcPts val="0"/>
              </a:spcAft>
              <a:buNone/>
            </a:pPr>
            <a:r>
              <a:rPr lang="en-US" sz="1800" b="0" i="1" u="none" strike="noStrike" cap="none" dirty="0">
                <a:solidFill>
                  <a:srgbClr val="000000"/>
                </a:solidFill>
                <a:latin typeface="Arial"/>
                <a:ea typeface="Arial"/>
                <a:cs typeface="Arial"/>
                <a:sym typeface="Arial"/>
              </a:rPr>
              <a:t>Note: </a:t>
            </a:r>
            <a:r>
              <a:rPr lang="en-US" sz="1800" b="0" i="0" u="none" strike="noStrike" cap="none" dirty="0">
                <a:solidFill>
                  <a:srgbClr val="000000"/>
                </a:solidFill>
                <a:latin typeface="Arial"/>
                <a:ea typeface="Arial"/>
                <a:cs typeface="Arial"/>
                <a:sym typeface="Arial"/>
              </a:rPr>
              <a:t>You can reset your password by clicking the </a:t>
            </a:r>
            <a:r>
              <a:rPr lang="en-US" sz="1800" b="0" i="0" u="sng" strike="noStrike" cap="none" dirty="0">
                <a:solidFill>
                  <a:srgbClr val="000000"/>
                </a:solidFill>
                <a:latin typeface="Arial"/>
                <a:ea typeface="Arial"/>
                <a:cs typeface="Arial"/>
                <a:sym typeface="Arial"/>
              </a:rPr>
              <a:t>Forgot Password</a:t>
            </a:r>
            <a:r>
              <a:rPr lang="en-US" sz="1800" b="0" i="0" u="none" strike="noStrike" cap="none" dirty="0">
                <a:solidFill>
                  <a:srgbClr val="000000"/>
                </a:solidFill>
                <a:latin typeface="Arial"/>
                <a:ea typeface="Arial"/>
                <a:cs typeface="Arial"/>
                <a:sym typeface="Arial"/>
              </a:rPr>
              <a:t> button at the top of the page on the </a:t>
            </a:r>
            <a:r>
              <a:rPr lang="en-US" sz="1800" dirty="0"/>
              <a:t>login</a:t>
            </a:r>
            <a:r>
              <a:rPr lang="en-US" sz="1800" b="0" i="0" u="none" strike="noStrike" cap="none" dirty="0">
                <a:solidFill>
                  <a:srgbClr val="000000"/>
                </a:solidFill>
                <a:latin typeface="Arial"/>
                <a:ea typeface="Arial"/>
                <a:cs typeface="Arial"/>
                <a:sym typeface="Arial"/>
              </a:rPr>
              <a:t> page.</a:t>
            </a:r>
            <a:endParaRPr sz="1600" b="0" i="0" u="none" strike="noStrike" cap="none" dirty="0">
              <a:solidFill>
                <a:srgbClr val="000000"/>
              </a:solidFill>
              <a:latin typeface="Calibri"/>
              <a:ea typeface="Calibri"/>
              <a:cs typeface="Calibri"/>
              <a:sym typeface="Calibri"/>
            </a:endParaRPr>
          </a:p>
          <a:p>
            <a:pPr marL="8890" marR="8890" lvl="0" indent="0" algn="l" rtl="0">
              <a:lnSpc>
                <a:spcPct val="107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Calibri"/>
              <a:ea typeface="Calibri"/>
              <a:cs typeface="Calibri"/>
              <a:sym typeface="Calibri"/>
            </a:endParaRPr>
          </a:p>
          <a:p>
            <a:pPr marL="8890" marR="8890" lvl="0" indent="0" algn="l" rtl="0">
              <a:lnSpc>
                <a:spcPct val="107000"/>
              </a:lnSpc>
              <a:spcBef>
                <a:spcPts val="0"/>
              </a:spcBef>
              <a:spcAft>
                <a:spcPts val="0"/>
              </a:spcAft>
              <a:buNone/>
            </a:pPr>
            <a:r>
              <a:rPr lang="en-US" sz="1800" b="0" i="0" u="none" strike="noStrike" cap="none" dirty="0">
                <a:solidFill>
                  <a:srgbClr val="000000"/>
                </a:solidFill>
                <a:latin typeface="Arial"/>
                <a:ea typeface="Arial"/>
                <a:cs typeface="Arial"/>
                <a:sym typeface="Arial"/>
              </a:rPr>
              <a:t>If you do not have an A&amp;A account, click on </a:t>
            </a:r>
            <a:r>
              <a:rPr lang="en-US" sz="1800" b="0" i="0" u="sng" strike="noStrike" cap="none" dirty="0">
                <a:solidFill>
                  <a:srgbClr val="000000"/>
                </a:solidFill>
                <a:latin typeface="Arial"/>
                <a:ea typeface="Arial"/>
                <a:cs typeface="Arial"/>
                <a:sym typeface="Arial"/>
              </a:rPr>
              <a:t>Create an Account </a:t>
            </a:r>
            <a:r>
              <a:rPr lang="en-US" sz="1800" b="0" i="0" u="none" strike="noStrike" cap="none" dirty="0">
                <a:solidFill>
                  <a:srgbClr val="000000"/>
                </a:solidFill>
                <a:latin typeface="Arial"/>
                <a:ea typeface="Arial"/>
                <a:cs typeface="Arial"/>
                <a:sym typeface="Arial"/>
              </a:rPr>
              <a:t>at the top. Your district A&amp;A Administrator will give you permission to the CTE application.</a:t>
            </a:r>
            <a:endParaRPr sz="1600" b="0" i="0" u="none" strike="noStrike" cap="none" dirty="0">
              <a:solidFill>
                <a:srgbClr val="000000"/>
              </a:solidFill>
              <a:latin typeface="Calibri"/>
              <a:ea typeface="Calibri"/>
              <a:cs typeface="Calibri"/>
              <a:sym typeface="Calibri"/>
            </a:endParaRPr>
          </a:p>
        </p:txBody>
      </p:sp>
      <p:grpSp>
        <p:nvGrpSpPr>
          <p:cNvPr id="9" name="Google Shape;100;p16">
            <a:extLst>
              <a:ext uri="{FF2B5EF4-FFF2-40B4-BE49-F238E27FC236}">
                <a16:creationId xmlns:a16="http://schemas.microsoft.com/office/drawing/2014/main" id="{70D6C6C6-28E9-4247-B7DC-09F2E7A4D662}"/>
              </a:ext>
              <a:ext uri="{C183D7F6-B498-43B3-948B-1728B52AA6E4}">
                <adec:decorative xmlns:adec="http://schemas.microsoft.com/office/drawing/2017/decorative" val="1"/>
              </a:ext>
            </a:extLst>
          </p:cNvPr>
          <p:cNvGrpSpPr/>
          <p:nvPr/>
        </p:nvGrpSpPr>
        <p:grpSpPr>
          <a:xfrm>
            <a:off x="3770923" y="970727"/>
            <a:ext cx="5150339" cy="3667673"/>
            <a:chOff x="3770923" y="916804"/>
            <a:chExt cx="4572000" cy="3465830"/>
          </a:xfrm>
        </p:grpSpPr>
        <p:pic>
          <p:nvPicPr>
            <p:cNvPr id="10" name="Google Shape;101;p16" descr="This screenshot demonstrates how to create an A&amp;A account, reset your password, or recover your account ID.">
              <a:extLst>
                <a:ext uri="{FF2B5EF4-FFF2-40B4-BE49-F238E27FC236}">
                  <a16:creationId xmlns:a16="http://schemas.microsoft.com/office/drawing/2014/main" id="{73D0B177-45BA-4768-8EAB-F4370A0E27B2}"/>
                </a:ext>
              </a:extLst>
            </p:cNvPr>
            <p:cNvPicPr preferRelativeResize="0"/>
            <p:nvPr/>
          </p:nvPicPr>
          <p:blipFill rotWithShape="1">
            <a:blip r:embed="rId4">
              <a:alphaModFix/>
            </a:blip>
            <a:srcRect/>
            <a:stretch/>
          </p:blipFill>
          <p:spPr>
            <a:xfrm>
              <a:off x="3770923" y="916804"/>
              <a:ext cx="4572000" cy="346583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1" name="Google Shape;102;p16">
              <a:extLst>
                <a:ext uri="{FF2B5EF4-FFF2-40B4-BE49-F238E27FC236}">
                  <a16:creationId xmlns:a16="http://schemas.microsoft.com/office/drawing/2014/main" id="{47556E11-9457-413E-BEB6-257FF5177BAE}"/>
                </a:ext>
                <a:ext uri="{C183D7F6-B498-43B3-948B-1728B52AA6E4}">
                  <adec:decorative xmlns:adec="http://schemas.microsoft.com/office/drawing/2017/decorative" val="1"/>
                </a:ext>
              </a:extLst>
            </p:cNvPr>
            <p:cNvSpPr/>
            <p:nvPr/>
          </p:nvSpPr>
          <p:spPr>
            <a:xfrm>
              <a:off x="6806858" y="1020309"/>
              <a:ext cx="655320" cy="207010"/>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03;p16">
              <a:extLst>
                <a:ext uri="{FF2B5EF4-FFF2-40B4-BE49-F238E27FC236}">
                  <a16:creationId xmlns:a16="http://schemas.microsoft.com/office/drawing/2014/main" id="{A0CC826D-3E4A-4E82-965E-DF7B4BB34D14}"/>
                </a:ext>
                <a:ext uri="{C183D7F6-B498-43B3-948B-1728B52AA6E4}">
                  <adec:decorative xmlns:adec="http://schemas.microsoft.com/office/drawing/2017/decorative" val="1"/>
                </a:ext>
              </a:extLst>
            </p:cNvPr>
            <p:cNvSpPr/>
            <p:nvPr/>
          </p:nvSpPr>
          <p:spPr>
            <a:xfrm>
              <a:off x="5952783" y="1020309"/>
              <a:ext cx="775970" cy="207010"/>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04;p16">
              <a:extLst>
                <a:ext uri="{FF2B5EF4-FFF2-40B4-BE49-F238E27FC236}">
                  <a16:creationId xmlns:a16="http://schemas.microsoft.com/office/drawing/2014/main" id="{EBBD2914-AE27-4ECD-8B60-AF58E8B08D6B}"/>
                </a:ext>
                <a:ext uri="{C183D7F6-B498-43B3-948B-1728B52AA6E4}">
                  <adec:decorative xmlns:adec="http://schemas.microsoft.com/office/drawing/2017/decorative" val="1"/>
                </a:ext>
              </a:extLst>
            </p:cNvPr>
            <p:cNvSpPr/>
            <p:nvPr/>
          </p:nvSpPr>
          <p:spPr>
            <a:xfrm>
              <a:off x="7529488" y="1025389"/>
              <a:ext cx="467360" cy="207010"/>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112028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4" name="Google Shape;114;p17"/>
          <p:cNvSpPr/>
          <p:nvPr/>
        </p:nvSpPr>
        <p:spPr>
          <a:xfrm>
            <a:off x="261815" y="782523"/>
            <a:ext cx="8569570" cy="801758"/>
          </a:xfrm>
          <a:prstGeom prst="rect">
            <a:avLst/>
          </a:prstGeom>
          <a:noFill/>
          <a:ln>
            <a:noFill/>
          </a:ln>
        </p:spPr>
        <p:txBody>
          <a:bodyPr spcFirstLastPara="1" wrap="square" lIns="91425" tIns="45700" rIns="91425" bIns="45700" anchor="t" anchorCtr="0">
            <a:noAutofit/>
          </a:bodyPr>
          <a:lstStyle/>
          <a:p>
            <a:pPr marL="8890" marR="0" lvl="0" indent="0" algn="l" rtl="0">
              <a:lnSpc>
                <a:spcPct val="107000"/>
              </a:lnSpc>
              <a:spcBef>
                <a:spcPts val="0"/>
              </a:spcBef>
              <a:spcAft>
                <a:spcPts val="0"/>
              </a:spcAft>
              <a:buNone/>
            </a:pPr>
            <a:r>
              <a:rPr lang="en-US" sz="1600" b="1" i="0" u="none" strike="noStrike" cap="none" dirty="0">
                <a:solidFill>
                  <a:srgbClr val="000000"/>
                </a:solidFill>
                <a:latin typeface="Arial"/>
                <a:ea typeface="Arial"/>
                <a:cs typeface="Arial"/>
                <a:sym typeface="Arial"/>
              </a:rPr>
              <a:t>Open the Secondary CTE Reporting Application</a:t>
            </a:r>
            <a:endParaRPr sz="1200" b="0" i="0" u="none" strike="noStrike" cap="none" dirty="0">
              <a:solidFill>
                <a:srgbClr val="000000"/>
              </a:solidFill>
              <a:latin typeface="Calibri"/>
              <a:ea typeface="Calibri"/>
              <a:cs typeface="Calibri"/>
              <a:sym typeface="Calibri"/>
            </a:endParaRPr>
          </a:p>
          <a:p>
            <a:pPr marL="889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Click on </a:t>
            </a:r>
            <a:r>
              <a:rPr lang="en-US" sz="1400" b="0" i="0" u="sng" strike="noStrike" cap="none" dirty="0">
                <a:solidFill>
                  <a:srgbClr val="000000"/>
                </a:solidFill>
                <a:latin typeface="Arial"/>
                <a:ea typeface="Arial"/>
                <a:cs typeface="Arial"/>
                <a:sym typeface="Arial"/>
              </a:rPr>
              <a:t>EdInfo</a:t>
            </a:r>
            <a:r>
              <a:rPr lang="en-US" sz="1400" b="0" i="0" u="none" strike="noStrike" cap="none" dirty="0">
                <a:solidFill>
                  <a:srgbClr val="000000"/>
                </a:solidFill>
                <a:latin typeface="Arial"/>
                <a:ea typeface="Arial"/>
                <a:cs typeface="Arial"/>
                <a:sym typeface="Arial"/>
              </a:rPr>
              <a:t>, then choose </a:t>
            </a:r>
            <a:r>
              <a:rPr lang="en-US" sz="1400" b="1" i="0" u="none" strike="noStrike" cap="none" dirty="0">
                <a:solidFill>
                  <a:srgbClr val="000000"/>
                </a:solidFill>
                <a:latin typeface="Arial"/>
                <a:ea typeface="Arial"/>
                <a:cs typeface="Arial"/>
                <a:sym typeface="Arial"/>
              </a:rPr>
              <a:t>Secondary CTE Reporting Application</a:t>
            </a:r>
            <a:endParaRPr sz="1400" b="0" i="0" u="none" strike="noStrike" cap="none" dirty="0">
              <a:solidFill>
                <a:srgbClr val="000000"/>
              </a:solidFill>
              <a:latin typeface="Arial"/>
              <a:ea typeface="Arial"/>
              <a:cs typeface="Arial"/>
              <a:sym typeface="Arial"/>
            </a:endParaRPr>
          </a:p>
        </p:txBody>
      </p:sp>
      <p:grpSp>
        <p:nvGrpSpPr>
          <p:cNvPr id="115" name="Google Shape;115;p17">
            <a:extLst>
              <a:ext uri="{C183D7F6-B498-43B3-948B-1728B52AA6E4}">
                <adec:decorative xmlns:adec="http://schemas.microsoft.com/office/drawing/2017/decorative" val="1"/>
              </a:ext>
            </a:extLst>
          </p:cNvPr>
          <p:cNvGrpSpPr/>
          <p:nvPr/>
        </p:nvGrpSpPr>
        <p:grpSpPr>
          <a:xfrm>
            <a:off x="648188" y="1695924"/>
            <a:ext cx="7847623" cy="2915153"/>
            <a:chOff x="1160462" y="1189673"/>
            <a:chExt cx="6823075" cy="2764155"/>
          </a:xfrm>
        </p:grpSpPr>
        <p:pic>
          <p:nvPicPr>
            <p:cNvPr id="116" name="Google Shape;116;p17" descr="This screenshot shows where to find the Secondary CTE Reporting Application (SCTERA) in the dropdown list of EdInfo applications."/>
            <p:cNvPicPr preferRelativeResize="0"/>
            <p:nvPr/>
          </p:nvPicPr>
          <p:blipFill rotWithShape="1">
            <a:blip r:embed="rId4">
              <a:alphaModFix/>
            </a:blip>
            <a:srcRect l="7333" t="8803" r="53602" b="51630"/>
            <a:stretch/>
          </p:blipFill>
          <p:spPr>
            <a:xfrm>
              <a:off x="1160462" y="1189673"/>
              <a:ext cx="6823075" cy="276415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17" name="Google Shape;117;p17">
              <a:extLst>
                <a:ext uri="{C183D7F6-B498-43B3-948B-1728B52AA6E4}">
                  <adec:decorative xmlns:adec="http://schemas.microsoft.com/office/drawing/2017/decorative" val="1"/>
                </a:ext>
              </a:extLst>
            </p:cNvPr>
            <p:cNvSpPr/>
            <p:nvPr/>
          </p:nvSpPr>
          <p:spPr>
            <a:xfrm>
              <a:off x="2245042" y="1718628"/>
              <a:ext cx="474345" cy="258445"/>
            </a:xfrm>
            <a:prstGeom prst="rect">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 name="Title 5">
            <a:extLst>
              <a:ext uri="{FF2B5EF4-FFF2-40B4-BE49-F238E27FC236}">
                <a16:creationId xmlns:a16="http://schemas.microsoft.com/office/drawing/2014/main" id="{402BF3E0-647A-48B1-8FF8-743AB6E655D4}"/>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2" name="Picture 1" descr="example of a district program screen; this one showing four CTE  programs.">
            <a:extLst>
              <a:ext uri="{FF2B5EF4-FFF2-40B4-BE49-F238E27FC236}">
                <a16:creationId xmlns:a16="http://schemas.microsoft.com/office/drawing/2014/main" id="{9D7B82F2-EB8F-4AB5-B25B-221350A3AB20}"/>
              </a:ext>
            </a:extLst>
          </p:cNvPr>
          <p:cNvPicPr>
            <a:picLocks noChangeAspect="1"/>
          </p:cNvPicPr>
          <p:nvPr/>
        </p:nvPicPr>
        <p:blipFill>
          <a:blip r:embed="rId4"/>
          <a:stretch>
            <a:fillRect/>
          </a:stretch>
        </p:blipFill>
        <p:spPr>
          <a:xfrm>
            <a:off x="222829" y="2258942"/>
            <a:ext cx="8698339" cy="14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7" name="Google Shape;127;p18"/>
          <p:cNvSpPr/>
          <p:nvPr/>
        </p:nvSpPr>
        <p:spPr>
          <a:xfrm>
            <a:off x="445661" y="899868"/>
            <a:ext cx="8252678" cy="1299138"/>
          </a:xfrm>
          <a:prstGeom prst="rect">
            <a:avLst/>
          </a:prstGeom>
          <a:noFill/>
          <a:ln>
            <a:noFill/>
          </a:ln>
        </p:spPr>
        <p:txBody>
          <a:bodyPr spcFirstLastPara="1" wrap="square" lIns="91425" tIns="45700" rIns="91425" bIns="45700" anchor="t" anchorCtr="0">
            <a:noAutofit/>
          </a:bodyPr>
          <a:lstStyle/>
          <a:p>
            <a:pPr marL="8890" marR="0" lvl="0" indent="0" algn="l" rtl="0">
              <a:lnSpc>
                <a:spcPct val="107000"/>
              </a:lnSpc>
              <a:spcBef>
                <a:spcPts val="0"/>
              </a:spcBef>
              <a:spcAft>
                <a:spcPts val="0"/>
              </a:spcAft>
              <a:buNone/>
            </a:pPr>
            <a:r>
              <a:rPr lang="en-US" sz="1800" b="1" i="0" u="none" strike="noStrike" cap="none" dirty="0">
                <a:solidFill>
                  <a:srgbClr val="000000"/>
                </a:solidFill>
                <a:latin typeface="Arial"/>
                <a:ea typeface="Arial"/>
                <a:cs typeface="Arial"/>
                <a:sym typeface="Arial"/>
              </a:rPr>
              <a:t>Completing Student Data – SPRING COLLECTION - Due June 15</a:t>
            </a:r>
            <a:endParaRPr sz="1400" b="0" i="0" u="none" strike="noStrike" cap="none" dirty="0">
              <a:solidFill>
                <a:srgbClr val="000000"/>
              </a:solidFill>
              <a:latin typeface="Calibri"/>
              <a:ea typeface="Calibri"/>
              <a:cs typeface="Calibri"/>
              <a:sym typeface="Calibri"/>
            </a:endParaRPr>
          </a:p>
          <a:p>
            <a:pPr marL="8890" marR="0" lvl="0" indent="0" algn="l" rtl="0">
              <a:lnSpc>
                <a:spcPct val="107000"/>
              </a:lnSpc>
              <a:spcBef>
                <a:spcPts val="0"/>
              </a:spcBef>
              <a:spcAft>
                <a:spcPts val="0"/>
              </a:spcAft>
              <a:buNone/>
            </a:pPr>
            <a:r>
              <a:rPr lang="en-US" sz="1400" b="0" i="1" u="none" strike="noStrike" cap="none" dirty="0">
                <a:solidFill>
                  <a:srgbClr val="000000"/>
                </a:solidFill>
                <a:latin typeface="Arial"/>
                <a:ea typeface="Arial"/>
                <a:cs typeface="Arial"/>
                <a:sym typeface="Arial"/>
              </a:rPr>
              <a:t>Work to be completed April 1 – June 15 annually</a:t>
            </a:r>
            <a:endParaRPr dirty="0"/>
          </a:p>
          <a:p>
            <a:pPr marL="8890" marR="0" lvl="0" indent="0" algn="l" rtl="0">
              <a:lnSpc>
                <a:spcPct val="107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889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After the DE has approved a program (“blue” book icon), the student data for that program can be entered by clicking on the </a:t>
            </a:r>
            <a:r>
              <a:rPr lang="en-US" sz="1400" b="1" i="0" u="none" strike="noStrike" cap="none" dirty="0">
                <a:solidFill>
                  <a:srgbClr val="00B050"/>
                </a:solidFill>
                <a:latin typeface="Arial"/>
                <a:ea typeface="Arial"/>
                <a:cs typeface="Arial"/>
                <a:sym typeface="Arial"/>
              </a:rPr>
              <a:t>GREEN</a:t>
            </a:r>
            <a:r>
              <a:rPr lang="en-US" sz="1400" b="0" i="0" u="none" strike="noStrike" cap="none" dirty="0">
                <a:solidFill>
                  <a:srgbClr val="000000"/>
                </a:solidFill>
                <a:latin typeface="Arial"/>
                <a:ea typeface="Arial"/>
                <a:cs typeface="Arial"/>
                <a:sym typeface="Arial"/>
              </a:rPr>
              <a:t> student ICON.</a:t>
            </a:r>
            <a:endParaRPr sz="1100" b="0" i="0" u="none" strike="noStrike" cap="none" dirty="0">
              <a:solidFill>
                <a:srgbClr val="000000"/>
              </a:solidFill>
              <a:latin typeface="Calibri"/>
              <a:ea typeface="Calibri"/>
              <a:cs typeface="Calibri"/>
              <a:sym typeface="Calibri"/>
            </a:endParaRPr>
          </a:p>
        </p:txBody>
      </p:sp>
      <p:sp>
        <p:nvSpPr>
          <p:cNvPr id="129" name="Google Shape;129;p18">
            <a:extLst>
              <a:ext uri="{C183D7F6-B498-43B3-948B-1728B52AA6E4}">
                <adec:decorative xmlns:adec="http://schemas.microsoft.com/office/drawing/2017/decorative" val="1"/>
              </a:ext>
            </a:extLst>
          </p:cNvPr>
          <p:cNvSpPr/>
          <p:nvPr/>
        </p:nvSpPr>
        <p:spPr>
          <a:xfrm>
            <a:off x="8257953" y="2636598"/>
            <a:ext cx="170122" cy="10068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Title 5">
            <a:extLst>
              <a:ext uri="{FF2B5EF4-FFF2-40B4-BE49-F238E27FC236}">
                <a16:creationId xmlns:a16="http://schemas.microsoft.com/office/drawing/2014/main" id="{0FDAA38C-D4ED-4234-8D98-BA0E7BDACC96}"/>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9" name="Google Shape;139;p19"/>
          <p:cNvSpPr/>
          <p:nvPr/>
        </p:nvSpPr>
        <p:spPr>
          <a:xfrm>
            <a:off x="254410" y="640912"/>
            <a:ext cx="8474837" cy="31123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The “Program Student Breakdown” screen will open.</a:t>
            </a:r>
            <a:endParaRPr sz="1200" b="0" i="0" u="none" strike="noStrike" cap="none" dirty="0">
              <a:solidFill>
                <a:srgbClr val="000000"/>
              </a:solidFill>
              <a:latin typeface="Calibri"/>
              <a:ea typeface="Calibri"/>
              <a:cs typeface="Calibri"/>
              <a:sym typeface="Calibri"/>
            </a:endParaRPr>
          </a:p>
        </p:txBody>
      </p:sp>
      <p:sp>
        <p:nvSpPr>
          <p:cNvPr id="9" name="Title 5">
            <a:extLst>
              <a:ext uri="{FF2B5EF4-FFF2-40B4-BE49-F238E27FC236}">
                <a16:creationId xmlns:a16="http://schemas.microsoft.com/office/drawing/2014/main" id="{12EC1F6B-E9AB-4968-8EF4-D96F4B9C0D62}"/>
              </a:ext>
            </a:extLst>
          </p:cNvPr>
          <p:cNvSpPr>
            <a:spLocks noGrp="1"/>
          </p:cNvSpPr>
          <p:nvPr>
            <p:ph type="title"/>
          </p:nvPr>
        </p:nvSpPr>
        <p:spPr/>
        <p:txBody>
          <a:bodyPr/>
          <a:lstStyle/>
          <a:p>
            <a:r>
              <a:rPr lang="en-US" dirty="0"/>
              <a:t>Secondary CTE Reporting Application</a:t>
            </a:r>
          </a:p>
        </p:txBody>
      </p:sp>
      <p:sp>
        <p:nvSpPr>
          <p:cNvPr id="10" name="Google Shape;161;p21">
            <a:extLst>
              <a:ext uri="{FF2B5EF4-FFF2-40B4-BE49-F238E27FC236}">
                <a16:creationId xmlns:a16="http://schemas.microsoft.com/office/drawing/2014/main" id="{DABF02D2-21CD-41CE-811F-9C63FA28AF91}"/>
              </a:ext>
            </a:extLst>
          </p:cNvPr>
          <p:cNvSpPr/>
          <p:nvPr/>
        </p:nvSpPr>
        <p:spPr>
          <a:xfrm>
            <a:off x="174832" y="3565499"/>
            <a:ext cx="8829539" cy="1325478"/>
          </a:xfrm>
          <a:prstGeom prst="rect">
            <a:avLst/>
          </a:prstGeom>
          <a:noFill/>
          <a:ln>
            <a:noFill/>
          </a:ln>
        </p:spPr>
        <p:txBody>
          <a:bodyPr spcFirstLastPara="1" wrap="square" lIns="91425" tIns="45700" rIns="91425" bIns="45700" anchor="t" anchorCtr="0">
            <a:noAutofit/>
          </a:bodyPr>
          <a:lstStyle/>
          <a:p>
            <a:pPr algn="just">
              <a:lnSpc>
                <a:spcPct val="107000"/>
              </a:lnSpc>
            </a:pPr>
            <a:r>
              <a:rPr lang="en-US" sz="1400" b="0" i="0" u="none" strike="noStrike" cap="none" dirty="0">
                <a:solidFill>
                  <a:srgbClr val="000000"/>
                </a:solidFill>
                <a:latin typeface="Arial"/>
                <a:ea typeface="Arial"/>
                <a:cs typeface="Arial"/>
                <a:sym typeface="Arial"/>
              </a:rPr>
              <a:t>The list is downloadable to Excel.</a:t>
            </a:r>
          </a:p>
          <a:p>
            <a:pPr algn="just">
              <a:lnSpc>
                <a:spcPct val="107000"/>
              </a:lnSpc>
            </a:pPr>
            <a:r>
              <a:rPr lang="en-US" sz="1400" b="1" dirty="0">
                <a:solidFill>
                  <a:srgbClr val="000000"/>
                </a:solidFill>
                <a:ea typeface="Arial"/>
                <a:cs typeface="Arial"/>
                <a:sym typeface="Arial"/>
              </a:rPr>
              <a:t>Please note that it will not download if using Safari. </a:t>
            </a:r>
            <a:endParaRPr lang="en-US"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en-US" sz="1400" b="1" i="0" u="none" strike="noStrike" cap="none" dirty="0">
                <a:solidFill>
                  <a:srgbClr val="000000"/>
                </a:solidFill>
                <a:highlight>
                  <a:srgbClr val="FFFF00"/>
                </a:highlight>
                <a:latin typeface="Arial"/>
                <a:ea typeface="Arial"/>
                <a:cs typeface="Arial"/>
                <a:sym typeface="Arial"/>
              </a:rPr>
              <a:t>Must use Chrome or Firefox and must use a PC, not Apple, to print student list(s) for your instructors.</a:t>
            </a:r>
            <a:endParaRPr sz="1200" b="0" i="0" u="none" strike="noStrike" cap="none" dirty="0">
              <a:solidFill>
                <a:srgbClr val="000000"/>
              </a:solidFill>
              <a:highlight>
                <a:srgbClr val="FFFF00"/>
              </a:highlight>
              <a:latin typeface="Calibri"/>
              <a:ea typeface="Calibri"/>
              <a:cs typeface="Calibri"/>
              <a:sym typeface="Calibri"/>
            </a:endParaRPr>
          </a:p>
        </p:txBody>
      </p:sp>
      <p:pic>
        <p:nvPicPr>
          <p:cNvPr id="3" name="Picture 2" descr="Screenshot of column definitions at the top of every district program student breakdown screen.">
            <a:extLst>
              <a:ext uri="{FF2B5EF4-FFF2-40B4-BE49-F238E27FC236}">
                <a16:creationId xmlns:a16="http://schemas.microsoft.com/office/drawing/2014/main" id="{E916AD96-557F-4127-B050-BEAFC2BBD80A}"/>
              </a:ext>
            </a:extLst>
          </p:cNvPr>
          <p:cNvPicPr>
            <a:picLocks noChangeAspect="1"/>
          </p:cNvPicPr>
          <p:nvPr/>
        </p:nvPicPr>
        <p:blipFill>
          <a:blip r:embed="rId4"/>
          <a:stretch>
            <a:fillRect/>
          </a:stretch>
        </p:blipFill>
        <p:spPr>
          <a:xfrm>
            <a:off x="174832" y="1002083"/>
            <a:ext cx="8749961" cy="2447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51" name="Google Shape;151;p20"/>
          <p:cNvSpPr/>
          <p:nvPr/>
        </p:nvSpPr>
        <p:spPr>
          <a:xfrm>
            <a:off x="234177" y="772634"/>
            <a:ext cx="8828921" cy="37993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b="1" i="0" u="none" strike="noStrike" cap="none" dirty="0">
                <a:solidFill>
                  <a:srgbClr val="000000"/>
                </a:solidFill>
                <a:ea typeface="Arial"/>
                <a:cs typeface="Arial"/>
                <a:sym typeface="Arial"/>
              </a:rPr>
              <a:t>Concentrator (Column) =</a:t>
            </a:r>
            <a:r>
              <a:rPr lang="en-US" b="0" i="0" u="none" strike="noStrike" cap="none" dirty="0">
                <a:solidFill>
                  <a:srgbClr val="000000"/>
                </a:solidFill>
                <a:ea typeface="Arial"/>
                <a:cs typeface="Arial"/>
                <a:sym typeface="Arial"/>
              </a:rPr>
              <a:t> Student has accumulated &gt;2.0 units in a CIP/CTE Program.</a:t>
            </a:r>
            <a:endParaRPr dirty="0"/>
          </a:p>
          <a:p>
            <a:pPr marL="285750" marR="0" lvl="0" indent="-285750" algn="just"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ea typeface="Arial"/>
                <a:cs typeface="Arial"/>
                <a:sym typeface="Arial"/>
              </a:rPr>
              <a:t>This column is programmed to calculate accumulated units by StateStudent</a:t>
            </a:r>
            <a:r>
              <a:rPr lang="en-US" dirty="0"/>
              <a:t>ID based on CTE coursework </a:t>
            </a:r>
            <a:r>
              <a:rPr lang="en-US" b="0" i="0" u="none" strike="noStrike" cap="none" dirty="0">
                <a:solidFill>
                  <a:srgbClr val="000000"/>
                </a:solidFill>
                <a:ea typeface="Arial"/>
                <a:cs typeface="Arial"/>
                <a:sym typeface="Arial"/>
              </a:rPr>
              <a:t>within a CIP ID/CTE program (CareerED and SRI Databases)</a:t>
            </a:r>
          </a:p>
          <a:p>
            <a:pPr marL="285750" marR="0" lvl="0" indent="-285750" algn="just" rtl="0">
              <a:lnSpc>
                <a:spcPct val="100000"/>
              </a:lnSpc>
              <a:spcBef>
                <a:spcPts val="0"/>
              </a:spcBef>
              <a:spcAft>
                <a:spcPts val="0"/>
              </a:spcAft>
              <a:buClr>
                <a:srgbClr val="000000"/>
              </a:buClr>
              <a:buSzPts val="1400"/>
              <a:buFont typeface="Arial"/>
              <a:buChar char="•"/>
            </a:pPr>
            <a:r>
              <a:rPr lang="en-US" dirty="0"/>
              <a:t>SCTERA queries </a:t>
            </a:r>
            <a:r>
              <a:rPr lang="en-US" dirty="0" err="1"/>
              <a:t>StateStudentIDs</a:t>
            </a:r>
            <a:r>
              <a:rPr lang="en-US" dirty="0"/>
              <a:t> &amp; District IDs</a:t>
            </a:r>
          </a:p>
          <a:p>
            <a:pPr marL="285750" lvl="7" indent="-285750" algn="just">
              <a:buSzPts val="1400"/>
              <a:buFont typeface="Arial" panose="020B0604020202020204" pitchFamily="34" charset="0"/>
              <a:buChar char="•"/>
            </a:pPr>
            <a:r>
              <a:rPr lang="en-US" dirty="0"/>
              <a:t>‘9’ CTE accreditation courses (with units) &amp; CTE CIP-IDs</a:t>
            </a:r>
          </a:p>
          <a:p>
            <a:pPr marL="285750" lvl="1" indent="-285750" algn="just">
              <a:buSzPts val="1400"/>
              <a:buFont typeface="Arial"/>
              <a:buChar char="•"/>
            </a:pPr>
            <a:endParaRPr b="0" i="0" u="none" strike="noStrike" cap="none" dirty="0">
              <a:solidFill>
                <a:srgbClr val="000000"/>
              </a:solidFill>
              <a:ea typeface="Arial"/>
              <a:cs typeface="Arial"/>
              <a:sym typeface="Arial"/>
            </a:endParaRPr>
          </a:p>
          <a:p>
            <a:pPr marL="0" marR="0" lvl="0" indent="0" algn="just" rtl="0">
              <a:lnSpc>
                <a:spcPct val="100000"/>
              </a:lnSpc>
              <a:spcBef>
                <a:spcPts val="0"/>
              </a:spcBef>
              <a:spcAft>
                <a:spcPts val="0"/>
              </a:spcAft>
              <a:buNone/>
            </a:pPr>
            <a:r>
              <a:rPr lang="en-US" b="1" i="0" u="none" strike="noStrike" cap="none" dirty="0">
                <a:solidFill>
                  <a:srgbClr val="000000"/>
                </a:solidFill>
                <a:ea typeface="Arial"/>
                <a:cs typeface="Arial"/>
                <a:sym typeface="Arial"/>
              </a:rPr>
              <a:t>Single parent (Column) = </a:t>
            </a:r>
            <a:r>
              <a:rPr lang="en-US" b="0" i="0" u="none" strike="noStrike" cap="none" dirty="0">
                <a:solidFill>
                  <a:srgbClr val="000000"/>
                </a:solidFill>
                <a:ea typeface="Arial"/>
                <a:cs typeface="Arial"/>
                <a:sym typeface="Arial"/>
              </a:rPr>
              <a:t>Student is a single-parent or is pregnant, </a:t>
            </a:r>
            <a:r>
              <a:rPr lang="en-US" b="1" i="1" u="sng" strike="noStrike" cap="none" dirty="0">
                <a:solidFill>
                  <a:srgbClr val="000000"/>
                </a:solidFill>
                <a:ea typeface="Arial"/>
                <a:cs typeface="Arial"/>
                <a:sym typeface="Arial"/>
              </a:rPr>
              <a:t>not</a:t>
            </a:r>
            <a:r>
              <a:rPr lang="en-US" b="0" i="0" u="none" strike="noStrike" cap="none" dirty="0">
                <a:solidFill>
                  <a:srgbClr val="000000"/>
                </a:solidFill>
                <a:ea typeface="Arial"/>
                <a:cs typeface="Arial"/>
                <a:sym typeface="Arial"/>
              </a:rPr>
              <a:t> that they live in a single-parent household.</a:t>
            </a:r>
            <a:endParaRPr dirty="0"/>
          </a:p>
          <a:p>
            <a:pPr marL="285750" marR="0" lvl="2" indent="-285750" algn="just"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ea typeface="Arial"/>
                <a:cs typeface="Arial"/>
                <a:sym typeface="Arial"/>
              </a:rPr>
              <a:t>Indicate that the student is a single parent by clicking on the appropriate check box (</a:t>
            </a:r>
            <a:r>
              <a:rPr lang="en-US" b="1" i="0" u="sng" strike="noStrike" cap="none" dirty="0">
                <a:solidFill>
                  <a:srgbClr val="000000"/>
                </a:solidFill>
                <a:ea typeface="Arial"/>
                <a:cs typeface="Arial"/>
                <a:sym typeface="Arial"/>
              </a:rPr>
              <a:t>District Self-Reports</a:t>
            </a:r>
            <a:r>
              <a:rPr lang="en-US" b="0" i="0" u="none" strike="noStrike" cap="none" dirty="0">
                <a:solidFill>
                  <a:srgbClr val="000000"/>
                </a:solidFill>
                <a:ea typeface="Arial"/>
                <a:cs typeface="Arial"/>
                <a:sym typeface="Arial"/>
              </a:rPr>
              <a:t>).</a:t>
            </a:r>
            <a:endParaRPr b="0" i="1" u="none" strike="noStrike" cap="none" dirty="0">
              <a:solidFill>
                <a:srgbClr val="000000"/>
              </a:solidFill>
              <a:ea typeface="Arial"/>
              <a:cs typeface="Arial"/>
              <a:sym typeface="Arial"/>
            </a:endParaRPr>
          </a:p>
          <a:p>
            <a:pPr marL="0" marR="0" lvl="0" indent="0" algn="just"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p:txBody>
      </p:sp>
      <p:sp>
        <p:nvSpPr>
          <p:cNvPr id="9" name="Title 5">
            <a:extLst>
              <a:ext uri="{FF2B5EF4-FFF2-40B4-BE49-F238E27FC236}">
                <a16:creationId xmlns:a16="http://schemas.microsoft.com/office/drawing/2014/main" id="{078E1607-08A3-4CCE-B2D8-78DFE4939E51}"/>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branded template.pptx" id="{0B40A654-340A-4A68-9D90-F00228971883}" vid="{24737E32-622D-436C-8DD0-DB597522B25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Department branded template</Template>
  <TotalTime>503</TotalTime>
  <Words>1512</Words>
  <Application>Microsoft Office PowerPoint</Application>
  <PresentationFormat>On-screen Show (16:9)</PresentationFormat>
  <Paragraphs>106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Roboto Medium</vt:lpstr>
      <vt:lpstr>Calibri</vt:lpstr>
      <vt:lpstr>Georgia</vt:lpstr>
      <vt:lpstr>Roboto</vt:lpstr>
      <vt:lpstr>Theme1</vt:lpstr>
      <vt:lpstr>Secondary CTE Reporting Application (SCTERA) – 2025 Spring Collection</vt:lpstr>
      <vt:lpstr>SRI is used for… Secondary CTE Reporting Application (SCTERA)</vt:lpstr>
      <vt:lpstr>Secondary CTE Reporting Application (SCTERA)</vt:lpstr>
      <vt:lpstr>Secondary CTE Reporting Application (SCTERA)</vt:lpstr>
      <vt:lpstr>Secondary CTE Reporting Application (SCTERA)</vt:lpstr>
      <vt:lpstr>Secondary CTE Reporting Application</vt:lpstr>
      <vt:lpstr>Secondary CTE Reporting Application</vt:lpstr>
      <vt:lpstr>Secondary CTE Reporting Application</vt:lpstr>
      <vt:lpstr>Secondary CTE Reporting Application</vt:lpstr>
      <vt:lpstr>Secondary CTE Reporting Application</vt:lpstr>
      <vt:lpstr>Secondary CTE Reporting Application</vt:lpstr>
      <vt:lpstr>Secondary CTE Reporting Application</vt:lpstr>
      <vt:lpstr>Secondary CTE Reporting Application</vt:lpstr>
      <vt:lpstr>Secondary CTE Reporting Application</vt:lpstr>
      <vt:lpstr>Secondary CTE Reporting Application</vt:lpstr>
      <vt:lpstr>Secondary CTE Reporting Application</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Jeffrey [IDOE]</dc:creator>
  <cp:lastModifiedBy>Loder, Amanda [IDOE]</cp:lastModifiedBy>
  <cp:revision>26</cp:revision>
  <dcterms:modified xsi:type="dcterms:W3CDTF">2025-04-09T18:29:58Z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C62F263D-B9A1-4710-B7B4-A8E98CC02C83</vt:lpwstr>
  </property>
  <property fmtid="{D5CDD505-2E9C-101B-9397-08002B2CF9AE}" pid="3" name="ArticulatePath">
    <vt:lpwstr>2025_SCTERASpringCollectionOverview - Jeffrey Fletcher</vt:lpwstr>
  </property>
</Properties>
</file>