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14AC80-09DC-4536-9F55-8FE46409E6CB}">
  <a:tblStyle styleId="{D314AC80-09DC-4536-9F55-8FE46409E6CB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2" y="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aa87b4c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aa87b4c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Stacie: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[Stacie will have the PPT displayed]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8e8a41cd4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8e8a41cd4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Christi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fad0c1f5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fad0c1f5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Christi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fad0c1f5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fad0c1f5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Tina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fad0c1f5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fad0c1f5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Tina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aa87b4c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aa87b4c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Connor: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b7aa764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b7aa764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Connor: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ca506c2b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ca506c2b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Gwen/Stacie: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aa87b4c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aa87b4c3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Gwen: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aa87b4c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aa87b4c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aa87b4c3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aa87b4c3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Stacie: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aa87b4c3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aa87b4c3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Stacie: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8e8a41cd4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8e8a41cd4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Gwen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b784836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0b784836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Gwen: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8e8a41cd4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8e8a41cd4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Gwen: Focusing on the Course Repository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8e8a41cd4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08e8a41cd4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Gwen: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5e8e69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5e8e69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Tina and Christi: We will take a few minutes to highlight the course repository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34450" y="373761"/>
            <a:ext cx="20463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nner">
  <p:cSld name="BLANK_3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1"/>
          <p:cNvGraphicFramePr/>
          <p:nvPr/>
        </p:nvGraphicFramePr>
        <p:xfrm>
          <a:off x="-2" y="-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{D314AC80-09DC-4536-9F55-8FE46409E6CB}</a:tableStyleId>
              </a:tblPr>
              <a:tblGrid>
                <a:gridCol w="17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8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9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7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6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5" name="Google Shape;85;p11"/>
          <p:cNvSpPr/>
          <p:nvPr/>
        </p:nvSpPr>
        <p:spPr>
          <a:xfrm>
            <a:off x="0" y="250637"/>
            <a:ext cx="3759900" cy="105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348338" y="281294"/>
            <a:ext cx="3270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 b="1" i="0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 rot="5400000" flipH="1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">
  <p:cSld name="BLANK_4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-7125" y="615912"/>
            <a:ext cx="9158225" cy="4527187"/>
            <a:chOff x="-9500" y="1544133"/>
            <a:chExt cx="12210967" cy="5313600"/>
          </a:xfrm>
        </p:grpSpPr>
        <p:sp>
          <p:nvSpPr>
            <p:cNvPr id="97" name="Google Shape;97;p13"/>
            <p:cNvSpPr/>
            <p:nvPr/>
          </p:nvSpPr>
          <p:spPr>
            <a:xfrm rot="5400000" flipH="1">
              <a:off x="6025217" y="-4481217"/>
              <a:ext cx="150900" cy="12201600"/>
            </a:xfrm>
            <a:prstGeom prst="rect">
              <a:avLst/>
            </a:prstGeom>
            <a:gradFill>
              <a:gsLst>
                <a:gs pos="0">
                  <a:srgbClr val="000014">
                    <a:alpha val="20000"/>
                  </a:srgbClr>
                </a:gs>
                <a:gs pos="100000">
                  <a:srgbClr val="00001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9500" y="1695033"/>
              <a:ext cx="12201600" cy="516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155466" y="97594"/>
            <a:ext cx="8833200" cy="55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_AND_BODY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34450" y="373762"/>
            <a:ext cx="20463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 sz="2400" i="0" u="none" strike="noStrike" cap="none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234450" y="2004324"/>
            <a:ext cx="20463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 i="0" u="none" strike="noStrike" cap="none">
                <a:solidFill>
                  <a:srgbClr val="434343"/>
                </a:solidFill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 i="0" u="none" strike="noStrike" cap="none">
                <a:solidFill>
                  <a:srgbClr val="434343"/>
                </a:solidFill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 i="0" u="none" strike="noStrike" cap="none">
                <a:solidFill>
                  <a:srgbClr val="434343"/>
                </a:solidFill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 i="0" u="none" strike="noStrike" cap="none">
                <a:solidFill>
                  <a:srgbClr val="434343"/>
                </a:solidFill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 i="0" u="none" strike="noStrike" cap="none">
                <a:solidFill>
                  <a:srgbClr val="434343"/>
                </a:solidFill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 i="0" u="none" strike="noStrike" cap="none">
                <a:solidFill>
                  <a:srgbClr val="434343"/>
                </a:solidFill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 i="0" u="none" strike="noStrike" cap="none">
                <a:solidFill>
                  <a:srgbClr val="434343"/>
                </a:solidFill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 i="0" u="none" strike="noStrike" cap="none">
                <a:solidFill>
                  <a:srgbClr val="434343"/>
                </a:solidFill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 i="0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34450" y="373761"/>
            <a:ext cx="20436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2831063" y="373762"/>
            <a:ext cx="30036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5892080" y="363829"/>
            <a:ext cx="30039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o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(Blue Background)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2" y="0"/>
            <a:ext cx="3398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36108" y="337185"/>
            <a:ext cx="29490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None/>
              <a:defRPr sz="2900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3887629" y="337185"/>
            <a:ext cx="4629000" cy="4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  <a:defRPr sz="2600" i="0" u="none" strike="noStrike" cap="none">
                <a:solidFill>
                  <a:srgbClr val="FFFFFF"/>
                </a:solidFill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0" u="none" strike="noStrike" cap="none">
                <a:solidFill>
                  <a:srgbClr val="FFFFFF"/>
                </a:solidFill>
              </a:defRPr>
            </a:lvl2pPr>
            <a:lvl3pPr marL="1371600" marR="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300"/>
              <a:buChar char="■"/>
              <a:defRPr sz="2300" i="0" u="none" strike="noStrike" cap="none">
                <a:solidFill>
                  <a:srgbClr val="FFFFFF"/>
                </a:solidFill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  <a:defRPr sz="2100" i="0" u="none" strike="noStrike" cap="none">
                <a:solidFill>
                  <a:srgbClr val="FFFFFF"/>
                </a:solidFill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 sz="2000" i="0" u="none" strike="noStrike" cap="none">
                <a:solidFill>
                  <a:srgbClr val="FFFFFF"/>
                </a:solidFill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 i="0" u="none" strike="noStrike" cap="none">
                <a:solidFill>
                  <a:srgbClr val="FFFFFF"/>
                </a:solidFill>
              </a:defRPr>
            </a:lvl6pPr>
            <a:lvl7pPr marL="3200400" marR="0" lvl="6" indent="-3365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  <a:defRPr sz="1700" i="0" u="none" strike="noStrike" cap="none">
                <a:solidFill>
                  <a:srgbClr val="FFFFFF"/>
                </a:solidFill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○"/>
              <a:defRPr sz="1500" i="0" u="none" strike="noStrike" cap="none">
                <a:solidFill>
                  <a:srgbClr val="FFFFFF"/>
                </a:solidFill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240035" y="1617259"/>
            <a:ext cx="29490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 i="0" u="none" strike="noStrike" cap="none">
                <a:solidFill>
                  <a:srgbClr val="434343"/>
                </a:solidFill>
              </a:defRPr>
            </a:lvl1pPr>
            <a:lvl2pPr marL="914400" marR="0" lvl="1" indent="-3111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  <a:defRPr sz="1300" i="0" u="none" strike="noStrike" cap="none">
                <a:solidFill>
                  <a:srgbClr val="434343"/>
                </a:solidFill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 sz="1100" i="0" u="none" strike="noStrike" cap="none">
                <a:solidFill>
                  <a:srgbClr val="434343"/>
                </a:solidFill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  <a:defRPr sz="900" i="0" u="none" strike="noStrike" cap="none">
                <a:solidFill>
                  <a:srgbClr val="434343"/>
                </a:solidFill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○"/>
              <a:defRPr sz="900" i="0" u="none" strike="noStrike" cap="none">
                <a:solidFill>
                  <a:srgbClr val="434343"/>
                </a:solidFill>
              </a:defRPr>
            </a:lvl5pPr>
            <a:lvl6pPr marL="2743200" marR="0" lvl="5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■"/>
              <a:defRPr sz="900" i="0" u="none" strike="noStrike" cap="none">
                <a:solidFill>
                  <a:srgbClr val="434343"/>
                </a:solidFill>
              </a:defRPr>
            </a:lvl6pPr>
            <a:lvl7pPr marL="3200400" marR="0" lvl="6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  <a:defRPr sz="900" i="0" u="none" strike="noStrike" cap="none">
                <a:solidFill>
                  <a:srgbClr val="434343"/>
                </a:solidFill>
              </a:defRPr>
            </a:lvl7pPr>
            <a:lvl8pPr marL="3657600" marR="0" lvl="7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○"/>
              <a:defRPr sz="900" i="0" u="none" strike="noStrike" cap="none">
                <a:solidFill>
                  <a:srgbClr val="434343"/>
                </a:solidFill>
              </a:defRPr>
            </a:lvl8pPr>
            <a:lvl9pPr marL="4114800" marR="0" lvl="8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900"/>
              <a:buChar char="■"/>
              <a:defRPr sz="900" i="0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OBJECT_WITH_CAPTION_TEXT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3395924" y="0"/>
            <a:ext cx="57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3744900" y="337181"/>
            <a:ext cx="5050200" cy="4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i="0" u="none" strike="noStrike" cap="none"/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○"/>
              <a:defRPr i="0" u="none" strike="noStrike" cap="none"/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i="0" u="none" strike="noStrike" cap="none"/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 i="0" u="none" strike="noStrike" cap="none"/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 i="0" u="none" strike="noStrike" cap="none"/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 i="0" u="none" strike="noStrike" cap="none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236108" y="337185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240035" y="1617259"/>
            <a:ext cx="29487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  <a:defRPr sz="1400" i="0" u="none" strike="noStrike" cap="none">
                <a:solidFill>
                  <a:srgbClr val="D9D9D9"/>
                </a:solidFill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Char char="○"/>
              <a:defRPr sz="1300" i="0" u="none" strike="noStrike" cap="none">
                <a:solidFill>
                  <a:srgbClr val="D9D9D9"/>
                </a:solidFill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100"/>
              <a:buChar char="■"/>
              <a:defRPr sz="1100" i="0" u="none" strike="noStrike" cap="none">
                <a:solidFill>
                  <a:srgbClr val="D9D9D9"/>
                </a:solidFill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aption">
  <p:cSld name="OBJECT_WITH_CAPTION_TEXT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3395924" y="0"/>
            <a:ext cx="57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3744900" y="337181"/>
            <a:ext cx="2550600" cy="4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i="0" u="none" strike="noStrike" cap="none"/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○"/>
              <a:defRPr i="0" u="none" strike="noStrike" cap="none"/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i="0" u="none" strike="noStrike" cap="none"/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 i="0" u="none" strike="noStrike" cap="none"/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 i="0" u="none" strike="noStrike" cap="none"/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 i="0" u="none" strike="noStrike" cap="none"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236108" y="337185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240035" y="1617259"/>
            <a:ext cx="29487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  <a:defRPr sz="1400" i="0" u="none" strike="noStrike" cap="none">
                <a:solidFill>
                  <a:srgbClr val="D9D9D9"/>
                </a:solidFill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Char char="○"/>
              <a:defRPr sz="1300" i="0" u="none" strike="noStrike" cap="none">
                <a:solidFill>
                  <a:srgbClr val="D9D9D9"/>
                </a:solidFill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100"/>
              <a:buChar char="■"/>
              <a:defRPr sz="1100" i="0" u="none" strike="noStrike" cap="none">
                <a:solidFill>
                  <a:srgbClr val="D9D9D9"/>
                </a:solidFill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3"/>
          </p:nvPr>
        </p:nvSpPr>
        <p:spPr>
          <a:xfrm>
            <a:off x="6358725" y="337181"/>
            <a:ext cx="2550600" cy="44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 i="0" u="none" strike="noStrike" cap="none"/>
            </a:lvl1pPr>
            <a:lvl2pPr marL="914400" marR="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Char char="○"/>
              <a:defRPr i="0" u="none" strike="noStrike" cap="none"/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 i="0" u="none" strike="noStrike" cap="none"/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i="0" u="none" strike="noStrike" cap="none"/>
            </a:lvl5pPr>
            <a:lvl6pPr marL="2743200" marR="0" lvl="5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■"/>
              <a:defRPr i="0" u="none" strike="noStrike" cap="none"/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900" i="0" u="none" strike="noStrike" cap="none"/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○"/>
              <a:defRPr sz="900" i="0" u="none" strike="noStrike" cap="none"/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Char char="■"/>
              <a:defRPr sz="90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gure/Table with Caption">
  <p:cSld name="OBJECT_WITH_CAPTION_TEXT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3395924" y="0"/>
            <a:ext cx="57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2275" tIns="82275" rIns="82275" bIns="82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36108" y="337185"/>
            <a:ext cx="294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240035" y="1617259"/>
            <a:ext cx="29487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  <a:defRPr sz="1400" i="0" u="none" strike="noStrike" cap="none">
                <a:solidFill>
                  <a:srgbClr val="D9D9D9"/>
                </a:solidFill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300"/>
              <a:buChar char="○"/>
              <a:defRPr sz="1300" i="0" u="none" strike="noStrike" cap="none">
                <a:solidFill>
                  <a:srgbClr val="D9D9D9"/>
                </a:solidFill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1100"/>
              <a:buChar char="■"/>
              <a:defRPr sz="1100" i="0" u="none" strike="noStrike" cap="none">
                <a:solidFill>
                  <a:srgbClr val="D9D9D9"/>
                </a:solidFill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●"/>
              <a:defRPr sz="900" i="0" u="none" strike="noStrike" cap="none">
                <a:solidFill>
                  <a:srgbClr val="D9D9D9"/>
                </a:solidFill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○"/>
              <a:defRPr sz="900" i="0" u="none" strike="noStrike" cap="none">
                <a:solidFill>
                  <a:srgbClr val="D9D9D9"/>
                </a:solidFill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9D9D9"/>
              </a:buClr>
              <a:buSzPts val="900"/>
              <a:buChar char="■"/>
              <a:defRPr sz="900" i="0" u="none" strike="noStrike" cap="none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556784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Clr>
                <a:srgbClr val="000000"/>
              </a:buClr>
              <a:buSzPts val="10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0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0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0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0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0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0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0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 rot="5400000">
            <a:off x="3748200" y="-2000287"/>
            <a:ext cx="16476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628650" y="1848975"/>
            <a:ext cx="78867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28650" y="2721019"/>
            <a:ext cx="78867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 sz="1800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BFBFBF"/>
                </a:solidFill>
              </a:defRPr>
            </a:lvl1pPr>
            <a:lvl2pPr lvl="1">
              <a:buNone/>
              <a:defRPr>
                <a:solidFill>
                  <a:srgbClr val="BFBFBF"/>
                </a:solidFill>
              </a:defRPr>
            </a:lvl2pPr>
            <a:lvl3pPr lvl="2">
              <a:buNone/>
              <a:defRPr>
                <a:solidFill>
                  <a:srgbClr val="BFBFBF"/>
                </a:solidFill>
              </a:defRPr>
            </a:lvl3pPr>
            <a:lvl4pPr lvl="3">
              <a:buNone/>
              <a:defRPr>
                <a:solidFill>
                  <a:srgbClr val="BFBFBF"/>
                </a:solidFill>
              </a:defRPr>
            </a:lvl4pPr>
            <a:lvl5pPr lvl="4">
              <a:buNone/>
              <a:defRPr>
                <a:solidFill>
                  <a:srgbClr val="BFBFBF"/>
                </a:solidFill>
              </a:defRPr>
            </a:lvl5pPr>
            <a:lvl6pPr lvl="5">
              <a:buNone/>
              <a:defRPr>
                <a:solidFill>
                  <a:srgbClr val="BFBFBF"/>
                </a:solidFill>
              </a:defRPr>
            </a:lvl6pPr>
            <a:lvl7pPr lvl="6">
              <a:buNone/>
              <a:defRPr>
                <a:solidFill>
                  <a:srgbClr val="BFBFBF"/>
                </a:solidFill>
              </a:defRPr>
            </a:lvl7pPr>
            <a:lvl8pPr lvl="7">
              <a:buNone/>
              <a:defRPr>
                <a:solidFill>
                  <a:srgbClr val="BFBFBF"/>
                </a:solidFill>
              </a:defRPr>
            </a:lvl8pPr>
            <a:lvl9pPr lvl="8"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34450" y="373762"/>
            <a:ext cx="2046300" cy="2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4450" y="2496263"/>
            <a:ext cx="2071500" cy="225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50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1">
  <p:cSld name="1_Title + 2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1871042" y="305628"/>
            <a:ext cx="6977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1871042" y="1513232"/>
            <a:ext cx="66858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400" i="0" u="none" strike="noStrike" cap="none">
                <a:solidFill>
                  <a:srgbClr val="00457A"/>
                </a:solidFill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400" i="0" u="none" strike="noStrike" cap="none">
                <a:solidFill>
                  <a:srgbClr val="00457A"/>
                </a:solidFill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100" i="0" u="none" strike="noStrike" cap="none">
                <a:solidFill>
                  <a:srgbClr val="00457A"/>
                </a:solidFill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100" i="0" u="none" strike="noStrike" cap="none">
                <a:solidFill>
                  <a:srgbClr val="00457A"/>
                </a:solidFill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(Short)">
  <p:cSld name="TITLE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-3600" y="-25775"/>
            <a:ext cx="9151200" cy="93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1847250" y="1445350"/>
            <a:ext cx="5449500" cy="2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1pPr>
            <a:lvl2pPr marL="914400" marR="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2pPr>
            <a:lvl3pPr marL="1371600" marR="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3pPr>
            <a:lvl4pPr marL="1828800" marR="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4pPr>
            <a:lvl5pPr marL="2286000" marR="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5pPr>
            <a:lvl6pPr marL="2743200" marR="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6pPr>
            <a:lvl7pPr marL="3200400" marR="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  <a:defRPr sz="2400" i="1" u="none" strike="noStrike" cap="none">
                <a:solidFill>
                  <a:srgbClr val="434343"/>
                </a:solidFill>
              </a:defRPr>
            </a:lvl7pPr>
            <a:lvl8pPr marL="3657600" marR="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 sz="2400" i="1" u="none" strike="noStrike" cap="none">
                <a:solidFill>
                  <a:srgbClr val="434343"/>
                </a:solidFill>
              </a:defRPr>
            </a:lvl8pPr>
            <a:lvl9pPr marL="4114800" marR="0" lvl="8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 sz="2400" i="1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556785" y="474985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228609" y="75166"/>
            <a:ext cx="8686800" cy="73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7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5732393" y="1036154"/>
            <a:ext cx="3227700" cy="1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1_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234451" y="327992"/>
            <a:ext cx="30456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4152072" y="327992"/>
            <a:ext cx="4404600" cy="4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800"/>
              <a:buChar char="●"/>
              <a:defRPr sz="1800" i="0" u="none" strike="noStrike" cap="none">
                <a:solidFill>
                  <a:srgbClr val="00457A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600"/>
              <a:buChar char="○"/>
              <a:defRPr sz="1600" i="0" u="none" strike="noStrike" cap="none">
                <a:solidFill>
                  <a:srgbClr val="00457A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Char char="■"/>
              <a:defRPr i="0" u="none" strike="noStrike" cap="none">
                <a:solidFill>
                  <a:srgbClr val="00457A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200"/>
              <a:buChar char="●"/>
              <a:defRPr sz="1200" i="0" u="none" strike="noStrike" cap="none">
                <a:solidFill>
                  <a:srgbClr val="00457A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100" i="0" u="none" strike="noStrike" cap="none">
                <a:solidFill>
                  <a:srgbClr val="00457A"/>
                </a:solidFill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1_Title + 2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8516100" cy="3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800"/>
              <a:buChar char="●"/>
              <a:defRPr sz="1800" i="0" u="none" strike="noStrike" cap="none">
                <a:solidFill>
                  <a:srgbClr val="00457A"/>
                </a:solidFill>
              </a:defRPr>
            </a:lvl1pPr>
            <a:lvl2pPr marL="914400" marR="0" lvl="1" indent="-330200" algn="l" rtl="0">
              <a:spcBef>
                <a:spcPts val="200"/>
              </a:spcBef>
              <a:spcAft>
                <a:spcPts val="0"/>
              </a:spcAft>
              <a:buClr>
                <a:srgbClr val="00457A"/>
              </a:buClr>
              <a:buSzPts val="1600"/>
              <a:buChar char="○"/>
              <a:defRPr sz="1600" i="0" u="none" strike="noStrike" cap="none">
                <a:solidFill>
                  <a:srgbClr val="00457A"/>
                </a:solidFill>
              </a:defRPr>
            </a:lvl2pPr>
            <a:lvl3pPr marL="1371600" marR="0" lvl="2" indent="-317500" algn="l" rtl="0">
              <a:spcBef>
                <a:spcPts val="200"/>
              </a:spcBef>
              <a:spcAft>
                <a:spcPts val="0"/>
              </a:spcAft>
              <a:buClr>
                <a:srgbClr val="00457A"/>
              </a:buClr>
              <a:buSzPts val="1400"/>
              <a:buChar char="■"/>
              <a:defRPr i="0" u="none" strike="noStrike" cap="none">
                <a:solidFill>
                  <a:srgbClr val="00457A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200"/>
              <a:buChar char="●"/>
              <a:defRPr sz="1200" i="0" u="none" strike="noStrike" cap="none">
                <a:solidFill>
                  <a:srgbClr val="00457A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100" i="0" u="none" strike="noStrike" cap="none">
                <a:solidFill>
                  <a:srgbClr val="00457A"/>
                </a:solidFill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Title + 2 columns 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1_Title + 2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1871042" y="305628"/>
            <a:ext cx="69774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1871042" y="1513232"/>
            <a:ext cx="66858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800"/>
              <a:buChar char="●"/>
              <a:defRPr sz="1800" i="0" u="none" strike="noStrike" cap="none">
                <a:solidFill>
                  <a:srgbClr val="00457A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600"/>
              <a:buChar char="○"/>
              <a:defRPr sz="1600" i="0" u="none" strike="noStrike" cap="none">
                <a:solidFill>
                  <a:srgbClr val="00457A"/>
                </a:solidFill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500"/>
              <a:buChar char="■"/>
              <a:defRPr i="0" u="none" strike="noStrike" cap="none">
                <a:solidFill>
                  <a:srgbClr val="00457A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200"/>
              <a:buChar char="●"/>
              <a:defRPr sz="1200" i="0" u="none" strike="noStrike" cap="none">
                <a:solidFill>
                  <a:srgbClr val="00457A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●"/>
              <a:defRPr sz="1100" i="0" u="none" strike="noStrike" cap="none">
                <a:solidFill>
                  <a:srgbClr val="00457A"/>
                </a:solidFill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○"/>
              <a:defRPr sz="1100" i="0" u="none" strike="noStrike" cap="none">
                <a:solidFill>
                  <a:srgbClr val="00457A"/>
                </a:solidFill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Char char="■"/>
              <a:defRPr sz="1100" i="0" u="none" strike="noStrike" cap="none">
                <a:solidFill>
                  <a:srgbClr val="00457A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title">
  <p:cSld name="TITLE">
    <p:bg>
      <p:bgPr>
        <a:solidFill>
          <a:srgbClr val="7F7F7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>
            <a:off x="0" y="1170900"/>
            <a:ext cx="9144000" cy="2801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ctrTitle"/>
          </p:nvPr>
        </p:nvSpPr>
        <p:spPr>
          <a:xfrm>
            <a:off x="219750" y="1328700"/>
            <a:ext cx="87045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ctrTitle"/>
          </p:nvPr>
        </p:nvSpPr>
        <p:spPr>
          <a:xfrm>
            <a:off x="3396975" y="1103250"/>
            <a:ext cx="5440500" cy="2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362869" y="3891718"/>
            <a:ext cx="64629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+ Topics">
  <p:cSld name="TITLE_ONLY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34450" y="373761"/>
            <a:ext cx="20463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527513" y="373725"/>
            <a:ext cx="5155800" cy="624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3527513" y="1080900"/>
            <a:ext cx="5081100" cy="672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3527513" y="1835100"/>
            <a:ext cx="5029200" cy="672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3527513" y="2589300"/>
            <a:ext cx="4918200" cy="67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5"/>
          </p:nvPr>
        </p:nvSpPr>
        <p:spPr>
          <a:xfrm>
            <a:off x="3527513" y="3343500"/>
            <a:ext cx="4821900" cy="672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6"/>
          </p:nvPr>
        </p:nvSpPr>
        <p:spPr>
          <a:xfrm>
            <a:off x="3527513" y="4097700"/>
            <a:ext cx="4681200" cy="672000"/>
          </a:xfrm>
          <a:prstGeom prst="rect">
            <a:avLst/>
          </a:prstGeom>
          <a:solidFill>
            <a:srgbClr val="999999"/>
          </a:solidFill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o"/>
              <a:defRPr>
                <a:solidFill>
                  <a:srgbClr val="FFFFFF"/>
                </a:solidFill>
              </a:defRPr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▪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900"/>
              <a:buChar char="o"/>
              <a:defRPr>
                <a:solidFill>
                  <a:srgbClr val="FFFFFF"/>
                </a:solidFill>
              </a:defRPr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7"/>
          </p:nvPr>
        </p:nvSpPr>
        <p:spPr>
          <a:xfrm>
            <a:off x="2925356" y="368269"/>
            <a:ext cx="548700" cy="624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>
                <a:solidFill>
                  <a:schemeClr val="dk1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8"/>
          </p:nvPr>
        </p:nvSpPr>
        <p:spPr>
          <a:xfrm>
            <a:off x="2925356" y="1112963"/>
            <a:ext cx="548700" cy="624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/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9"/>
          </p:nvPr>
        </p:nvSpPr>
        <p:spPr>
          <a:xfrm>
            <a:off x="2925356" y="1842581"/>
            <a:ext cx="5487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>
                <a:solidFill>
                  <a:schemeClr val="accent2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3"/>
          </p:nvPr>
        </p:nvSpPr>
        <p:spPr>
          <a:xfrm>
            <a:off x="2925356" y="2589300"/>
            <a:ext cx="5487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>
                <a:solidFill>
                  <a:schemeClr val="accent3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4"/>
          </p:nvPr>
        </p:nvSpPr>
        <p:spPr>
          <a:xfrm>
            <a:off x="2925356" y="3343500"/>
            <a:ext cx="548700" cy="67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>
                <a:solidFill>
                  <a:schemeClr val="accent5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5"/>
          </p:nvPr>
        </p:nvSpPr>
        <p:spPr>
          <a:xfrm>
            <a:off x="2925356" y="4097700"/>
            <a:ext cx="548700" cy="6720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42900" algn="r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300">
                <a:solidFill>
                  <a:srgbClr val="999999"/>
                </a:solidFill>
              </a:defRPr>
            </a:lvl1pPr>
            <a:lvl2pPr marL="914400" lvl="1" indent="-311150"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2pPr>
            <a:lvl3pPr marL="1371600" lvl="2" indent="-323850">
              <a:spcBef>
                <a:spcPts val="500"/>
              </a:spcBef>
              <a:spcAft>
                <a:spcPts val="0"/>
              </a:spcAft>
              <a:buSzPts val="1500"/>
              <a:buChar char="▪"/>
              <a:defRPr/>
            </a:lvl3pPr>
            <a:lvl4pPr marL="1828800" lvl="3" indent="-31750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85750">
              <a:spcBef>
                <a:spcPts val="500"/>
              </a:spcBef>
              <a:spcAft>
                <a:spcPts val="0"/>
              </a:spcAft>
              <a:buSzPts val="900"/>
              <a:buChar char="o"/>
              <a:defRPr/>
            </a:lvl5pPr>
            <a:lvl6pPr marL="2743200" lvl="5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1_Title + 2 columns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234452" y="2430118"/>
            <a:ext cx="3627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4411438" y="851310"/>
            <a:ext cx="44982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457A"/>
              </a:buClr>
              <a:buSzPts val="1800"/>
              <a:buAutoNum type="arabicPeriod"/>
              <a:defRPr sz="1800" i="0" u="none" strike="noStrike" cap="none">
                <a:solidFill>
                  <a:srgbClr val="00457A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600"/>
              <a:buAutoNum type="alphaLcPeriod"/>
              <a:defRPr sz="1600" i="0" u="none" strike="noStrike" cap="none">
                <a:solidFill>
                  <a:srgbClr val="00457A"/>
                </a:solidFill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400"/>
              <a:buAutoNum type="romanLcPeriod"/>
              <a:defRPr i="0" u="none" strike="noStrike" cap="none">
                <a:solidFill>
                  <a:srgbClr val="00457A"/>
                </a:solidFill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200"/>
              <a:buAutoNum type="arabicPeriod"/>
              <a:defRPr sz="1200" i="0" u="none" strike="noStrike" cap="none">
                <a:solidFill>
                  <a:srgbClr val="00457A"/>
                </a:solidFill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AutoNum type="alphaLcPeriod"/>
              <a:defRPr sz="1100" i="0" u="none" strike="noStrike" cap="none">
                <a:solidFill>
                  <a:srgbClr val="00457A"/>
                </a:solidFill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AutoNum type="romanLcPeriod"/>
              <a:defRPr sz="1100" i="0" u="none" strike="noStrike" cap="none">
                <a:solidFill>
                  <a:srgbClr val="00457A"/>
                </a:solidFill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AutoNum type="arabicPeriod"/>
              <a:defRPr sz="1100" i="0" u="none" strike="noStrike" cap="none">
                <a:solidFill>
                  <a:srgbClr val="00457A"/>
                </a:solidFill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AutoNum type="alphaLcPeriod"/>
              <a:defRPr sz="1100" i="0" u="none" strike="noStrike" cap="none">
                <a:solidFill>
                  <a:srgbClr val="00457A"/>
                </a:solidFill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1100"/>
              <a:buAutoNum type="romanLcPeriod"/>
              <a:defRPr sz="1100" i="0" u="none" strike="noStrike" cap="none">
                <a:solidFill>
                  <a:srgbClr val="00457A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18209" y="373761"/>
            <a:ext cx="21252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  <a:defRPr sz="23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831057" y="373762"/>
            <a:ext cx="60675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7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5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○"/>
              <a:defRPr sz="10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■"/>
              <a:defRPr sz="9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A Title Slide">
  <p:cSld name="ESSA Title Slide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517585" y="349369"/>
            <a:ext cx="8626500" cy="371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59300" y="1578922"/>
            <a:ext cx="68994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100"/>
              <a:buNone/>
              <a:defRPr sz="50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ubTitle" idx="1"/>
          </p:nvPr>
        </p:nvSpPr>
        <p:spPr>
          <a:xfrm>
            <a:off x="1059300" y="2652934"/>
            <a:ext cx="6899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700" i="0" u="none" strike="noStrike" cap="none">
                <a:solidFill>
                  <a:schemeClr val="accent5"/>
                </a:solidFill>
              </a:defRPr>
            </a:lvl1pPr>
            <a:lvl2pPr marR="0" lv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2"/>
          </p:nvPr>
        </p:nvSpPr>
        <p:spPr>
          <a:xfrm>
            <a:off x="1059300" y="4225978"/>
            <a:ext cx="62883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A"/>
              </a:buClr>
              <a:buSzPts val="2100"/>
              <a:buNone/>
              <a:defRPr sz="2100" i="0" u="none" strike="noStrike" cap="none">
                <a:solidFill>
                  <a:srgbClr val="434343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500"/>
              <a:buFont typeface="Roboto"/>
              <a:buNone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aphicFrame>
        <p:nvGraphicFramePr>
          <p:cNvPr id="48" name="Google Shape;48;p6"/>
          <p:cNvGraphicFramePr/>
          <p:nvPr/>
        </p:nvGraphicFramePr>
        <p:xfrm>
          <a:off x="-2" y="-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{D314AC80-09DC-4536-9F55-8FE46409E6CB}</a:tableStyleId>
              </a:tblPr>
              <a:tblGrid>
                <a:gridCol w="17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8E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B9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7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6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E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l="83599" t="75133" r="3600" b="8198"/>
          <a:stretch/>
        </p:blipFill>
        <p:spPr>
          <a:xfrm>
            <a:off x="7644384" y="3858768"/>
            <a:ext cx="117043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67591" y="1497689"/>
            <a:ext cx="71073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100"/>
              <a:buNone/>
              <a:defRPr sz="3300" i="0" u="none" strike="noStrike" cap="none">
                <a:solidFill>
                  <a:schemeClr val="dk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467591" y="2791753"/>
            <a:ext cx="71073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2700"/>
              <a:buNone/>
              <a:defRPr sz="2100" i="0" u="none" strike="noStrike" cap="none">
                <a:solidFill>
                  <a:srgbClr val="434343"/>
                </a:solidFill>
              </a:defRPr>
            </a:lvl1pPr>
            <a:lvl2pPr marR="0" lv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800"/>
              <a:buFont typeface="Roboto"/>
              <a:buNone/>
              <a:defRPr sz="18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500"/>
              <a:buFont typeface="Roboto"/>
              <a:buNone/>
              <a:defRPr sz="15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57A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DE263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FDE2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l="83599" t="75133" r="3600" b="8198"/>
          <a:stretch/>
        </p:blipFill>
        <p:spPr>
          <a:xfrm>
            <a:off x="7696339" y="1919066"/>
            <a:ext cx="117043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22A5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4764366"/>
            <a:ext cx="9144000" cy="34200"/>
          </a:xfrm>
          <a:prstGeom prst="rect">
            <a:avLst/>
          </a:prstGeom>
          <a:solidFill>
            <a:srgbClr val="95BD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7"/>
          <p:cNvCxnSpPr/>
          <p:nvPr/>
        </p:nvCxnSpPr>
        <p:spPr>
          <a:xfrm>
            <a:off x="374073" y="3553691"/>
            <a:ext cx="8395800" cy="0"/>
          </a:xfrm>
          <a:prstGeom prst="straightConnector1">
            <a:avLst/>
          </a:prstGeom>
          <a:noFill/>
          <a:ln w="9525" cap="flat" cmpd="sng">
            <a:solidFill>
              <a:srgbClr val="0043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7"/>
          <p:cNvCxnSpPr/>
          <p:nvPr/>
        </p:nvCxnSpPr>
        <p:spPr>
          <a:xfrm>
            <a:off x="374073" y="1257301"/>
            <a:ext cx="8395800" cy="0"/>
          </a:xfrm>
          <a:prstGeom prst="straightConnector1">
            <a:avLst/>
          </a:prstGeom>
          <a:noFill/>
          <a:ln w="9525" cap="flat" cmpd="sng">
            <a:solidFill>
              <a:srgbClr val="0043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7"/>
          <p:cNvSpPr txBox="1"/>
          <p:nvPr/>
        </p:nvSpPr>
        <p:spPr>
          <a:xfrm>
            <a:off x="467591" y="890715"/>
            <a:ext cx="710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Iowa Department of Education</a:t>
            </a:r>
            <a:endParaRPr sz="1100"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2921794" y="373761"/>
            <a:ext cx="58860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800" i="1" u="none" strike="noStrike" cap="none">
                <a:solidFill>
                  <a:schemeClr val="dk2"/>
                </a:solidFill>
              </a:defRPr>
            </a:lvl1pPr>
            <a:lvl2pPr marL="914400" marR="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700" i="1" u="none" strike="noStrike" cap="none">
                <a:solidFill>
                  <a:schemeClr val="dk2"/>
                </a:solidFill>
              </a:defRPr>
            </a:lvl2pPr>
            <a:lvl3pPr marL="1371600" marR="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500" i="1" u="none" strike="noStrike" cap="none">
                <a:solidFill>
                  <a:schemeClr val="dk2"/>
                </a:solidFill>
              </a:defRPr>
            </a:lvl3pPr>
            <a:lvl4pPr marL="1828800" marR="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400" i="1" u="none" strike="noStrike" cap="none">
                <a:solidFill>
                  <a:schemeClr val="dk2"/>
                </a:solidFill>
              </a:defRPr>
            </a:lvl4pPr>
            <a:lvl5pPr marL="2286000" marR="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200" i="1" u="none" strike="noStrike" cap="none">
                <a:solidFill>
                  <a:schemeClr val="dk2"/>
                </a:solidFill>
              </a:defRPr>
            </a:lvl5pPr>
            <a:lvl6pPr marL="2743200" marR="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 i="1" u="none" strike="noStrike" cap="none">
                <a:solidFill>
                  <a:schemeClr val="dk2"/>
                </a:solidFill>
              </a:defRPr>
            </a:lvl6pPr>
            <a:lvl7pPr marL="3200400" marR="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i="1" u="none" strike="noStrike" cap="none">
                <a:solidFill>
                  <a:schemeClr val="dk2"/>
                </a:solidFill>
              </a:defRPr>
            </a:lvl7pPr>
            <a:lvl8pPr marL="3657600" marR="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 i="1" u="none" strike="noStrike" cap="none">
                <a:solidFill>
                  <a:schemeClr val="dk2"/>
                </a:solidFill>
              </a:defRPr>
            </a:lvl8pPr>
            <a:lvl9pPr marL="4114800" marR="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 i="1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556785" y="4769739"/>
            <a:ext cx="548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2"/>
          </p:nvPr>
        </p:nvSpPr>
        <p:spPr>
          <a:xfrm>
            <a:off x="2929495" y="1783292"/>
            <a:ext cx="2953200" cy="2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700" i="0" u="none" strike="noStrike" cap="none">
                <a:solidFill>
                  <a:schemeClr val="dk2"/>
                </a:solidFill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500" i="0" u="none" strike="noStrike" cap="none">
                <a:solidFill>
                  <a:schemeClr val="dk2"/>
                </a:solidFill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 i="0" u="none" strike="noStrike" cap="none">
                <a:solidFill>
                  <a:schemeClr val="dk2"/>
                </a:solidFill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200" i="0" u="none" strike="noStrike" cap="none">
                <a:solidFill>
                  <a:schemeClr val="dk2"/>
                </a:solidFill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 i="0" u="none" strike="noStrike" cap="none">
                <a:solidFill>
                  <a:schemeClr val="dk2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 i="0" u="none" strike="noStrike" cap="none">
                <a:solidFill>
                  <a:schemeClr val="dk2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 i="0" u="none" strike="noStrike" cap="none">
                <a:solidFill>
                  <a:schemeClr val="dk2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 i="0" u="none" strike="noStrike" cap="none">
                <a:solidFill>
                  <a:schemeClr val="dk2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3"/>
          </p:nvPr>
        </p:nvSpPr>
        <p:spPr>
          <a:xfrm>
            <a:off x="5882573" y="1783292"/>
            <a:ext cx="2953200" cy="2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700" i="0" u="none" strike="noStrike" cap="none">
                <a:solidFill>
                  <a:schemeClr val="dk2"/>
                </a:solidFill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500" i="0" u="none" strike="noStrike" cap="none">
                <a:solidFill>
                  <a:schemeClr val="dk2"/>
                </a:solidFill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 i="0" u="none" strike="noStrike" cap="none">
                <a:solidFill>
                  <a:schemeClr val="dk2"/>
                </a:solidFill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200" i="0" u="none" strike="noStrike" cap="none">
                <a:solidFill>
                  <a:schemeClr val="dk2"/>
                </a:solidFill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 i="0" u="none" strike="noStrike" cap="none">
                <a:solidFill>
                  <a:schemeClr val="dk2"/>
                </a:solidFill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 i="0" u="none" strike="noStrike" cap="none">
                <a:solidFill>
                  <a:schemeClr val="dk2"/>
                </a:solidFill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 i="0" u="none" strike="noStrike" cap="none">
                <a:solidFill>
                  <a:schemeClr val="dk2"/>
                </a:solidFill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 i="0" u="none" strike="noStrike" cap="none">
                <a:solidFill>
                  <a:schemeClr val="dk2"/>
                </a:solidFill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18209" y="384048"/>
            <a:ext cx="2182200" cy="4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2830823" y="373761"/>
            <a:ext cx="60651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800" i="1" u="none" strike="noStrike" cap="none">
                <a:solidFill>
                  <a:schemeClr val="dk2"/>
                </a:solidFill>
              </a:defRPr>
            </a:lvl1pPr>
            <a:lvl2pPr marL="914400" marR="0" lvl="1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 i="1" u="none" strike="noStrike" cap="none">
                <a:solidFill>
                  <a:schemeClr val="dk2"/>
                </a:solidFill>
              </a:defRPr>
            </a:lvl2pPr>
            <a:lvl3pPr marL="1371600" marR="0" lvl="2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 i="1" u="none" strike="noStrike" cap="none">
                <a:solidFill>
                  <a:schemeClr val="dk2"/>
                </a:solidFill>
              </a:defRPr>
            </a:lvl3pPr>
            <a:lvl4pPr marL="1828800" marR="0" lvl="3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i="1" u="none" strike="noStrike" cap="none">
                <a:solidFill>
                  <a:schemeClr val="dk2"/>
                </a:solidFill>
              </a:defRPr>
            </a:lvl4pPr>
            <a:lvl5pPr marL="2286000" marR="0" lvl="4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 i="1" u="none" strike="noStrike" cap="none">
                <a:solidFill>
                  <a:schemeClr val="dk2"/>
                </a:solidFill>
              </a:defRPr>
            </a:lvl5pPr>
            <a:lvl6pPr marL="2743200" marR="0" lvl="5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 i="1" u="none" strike="noStrike" cap="none">
                <a:solidFill>
                  <a:schemeClr val="dk2"/>
                </a:solidFill>
              </a:defRPr>
            </a:lvl6pPr>
            <a:lvl7pPr marL="3200400" marR="0" lvl="6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i="1" u="none" strike="noStrike" cap="none">
                <a:solidFill>
                  <a:schemeClr val="dk2"/>
                </a:solidFill>
              </a:defRPr>
            </a:lvl7pPr>
            <a:lvl8pPr marL="3657600" marR="0" lvl="7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 i="1" u="none" strike="noStrike" cap="none">
                <a:solidFill>
                  <a:schemeClr val="dk2"/>
                </a:solidFill>
              </a:defRPr>
            </a:lvl8pPr>
            <a:lvl9pPr marL="4114800" marR="0" lvl="8" indent="-330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 i="1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07431" y="373762"/>
            <a:ext cx="21753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2831057" y="1953816"/>
            <a:ext cx="6064800" cy="28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365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Arial"/>
              <a:buChar char="o"/>
              <a:defRPr/>
            </a:lvl2pPr>
            <a:lvl3pPr marL="1371600" lvl="2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Arial"/>
              <a:buChar char="o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i="1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i="1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5130225" y="800100"/>
            <a:ext cx="34707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800" i="0" u="none" strike="noStrike" cap="none">
                <a:solidFill>
                  <a:schemeClr val="dk2"/>
                </a:solidFill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 sz="1400" i="0" u="none" strike="noStrike" cap="none">
                <a:solidFill>
                  <a:srgbClr val="000000"/>
                </a:solidFill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  <a:defRPr sz="1400" i="0" u="none" strike="noStrike" cap="none">
                <a:solidFill>
                  <a:srgbClr val="000000"/>
                </a:solidFill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 sz="1400" i="0" u="none" strike="noStrike" cap="none">
                <a:solidFill>
                  <a:srgbClr val="000000"/>
                </a:solidFill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  <a:defRPr sz="1400" i="0" u="none" strike="noStrike" cap="none">
                <a:solidFill>
                  <a:srgbClr val="000000"/>
                </a:solidFill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romanLcPeriod"/>
              <a:defRPr sz="1400" i="0" u="none" strike="noStrike" cap="none">
                <a:solidFill>
                  <a:srgbClr val="000000"/>
                </a:solidFill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 sz="1400" i="0" u="none" strike="noStrike" cap="none">
                <a:solidFill>
                  <a:srgbClr val="000000"/>
                </a:solidFill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  <a:defRPr sz="1400" i="0" u="none" strike="noStrike" cap="none">
                <a:solidFill>
                  <a:srgbClr val="000000"/>
                </a:solidFill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AutoNum type="romanLcPeriod"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646573" y="800100"/>
            <a:ext cx="32469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6785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18209" y="384048"/>
            <a:ext cx="2182200" cy="43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831057" y="384047"/>
            <a:ext cx="6067500" cy="43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ourier New"/>
              <a:buChar char="o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ourier New"/>
              <a:buChar char="o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tx1"/>
                </a:solidFill>
              </a:defRPr>
            </a:lvl1pPr>
            <a:lvl2pPr lvl="1" algn="r" rtl="0">
              <a:buNone/>
              <a:defRPr sz="1300">
                <a:solidFill>
                  <a:schemeClr val="tx1"/>
                </a:solidFill>
              </a:defRPr>
            </a:lvl2pPr>
            <a:lvl3pPr lvl="2" algn="r" rtl="0">
              <a:buNone/>
              <a:defRPr sz="1300">
                <a:solidFill>
                  <a:schemeClr val="tx1"/>
                </a:solidFill>
              </a:defRPr>
            </a:lvl3pPr>
            <a:lvl4pPr lvl="3" algn="r" rtl="0">
              <a:buNone/>
              <a:defRPr sz="1300">
                <a:solidFill>
                  <a:schemeClr val="tx1"/>
                </a:solidFill>
              </a:defRPr>
            </a:lvl4pPr>
            <a:lvl5pPr lvl="4" algn="r" rtl="0">
              <a:buNone/>
              <a:defRPr sz="1300">
                <a:solidFill>
                  <a:schemeClr val="tx1"/>
                </a:solidFill>
              </a:defRPr>
            </a:lvl5pPr>
            <a:lvl6pPr lvl="5" algn="r" rtl="0">
              <a:buNone/>
              <a:defRPr sz="1300">
                <a:solidFill>
                  <a:schemeClr val="tx1"/>
                </a:solidFill>
              </a:defRPr>
            </a:lvl6pPr>
            <a:lvl7pPr lvl="6" algn="r" rtl="0">
              <a:buNone/>
              <a:defRPr sz="1300">
                <a:solidFill>
                  <a:schemeClr val="tx1"/>
                </a:solidFill>
              </a:defRPr>
            </a:lvl7pPr>
            <a:lvl8pPr lvl="7" algn="r" rtl="0">
              <a:buNone/>
              <a:defRPr sz="1300">
                <a:solidFill>
                  <a:schemeClr val="tx1"/>
                </a:solidFill>
              </a:defRPr>
            </a:lvl8pPr>
            <a:lvl9pPr lvl="8" algn="r" rtl="0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central.iowa.gov/online-learning-help-resources/Access-Directions-for-Schoo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ilchelp@iowa.gov" TargetMode="External"/><Relationship Id="rId3" Type="http://schemas.openxmlformats.org/officeDocument/2006/relationships/hyperlink" Target="https://elearningcentral.iowa.gov/" TargetMode="External"/><Relationship Id="rId7" Type="http://schemas.openxmlformats.org/officeDocument/2006/relationships/hyperlink" Target="mailto:christi.donald@iowa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tina.wahlert@iowa.gov" TargetMode="External"/><Relationship Id="rId5" Type="http://schemas.openxmlformats.org/officeDocument/2006/relationships/hyperlink" Target="mailto:stacie.stokes@iowa.gov" TargetMode="External"/><Relationship Id="rId4" Type="http://schemas.openxmlformats.org/officeDocument/2006/relationships/hyperlink" Target="mailto:gwen.nagel@io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central.iow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central.iowa.gov/course-reposito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ctrTitle"/>
          </p:nvPr>
        </p:nvSpPr>
        <p:spPr>
          <a:xfrm>
            <a:off x="3396975" y="1103250"/>
            <a:ext cx="5440500" cy="21279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Iowa e-Learning Central Launch Webinar</a:t>
            </a:r>
            <a:endParaRPr sz="3300"/>
          </a:p>
        </p:txBody>
      </p:sp>
      <p:sp>
        <p:nvSpPr>
          <p:cNvPr id="190" name="Google Shape;190;p33"/>
          <p:cNvSpPr txBox="1">
            <a:spLocks noGrp="1"/>
          </p:cNvSpPr>
          <p:nvPr>
            <p:ph type="subTitle" idx="1"/>
          </p:nvPr>
        </p:nvSpPr>
        <p:spPr>
          <a:xfrm>
            <a:off x="362869" y="3891718"/>
            <a:ext cx="6462900" cy="771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January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Courses Are Currently Available?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314700" y="1679473"/>
            <a:ext cx="1649100" cy="20934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Mathematics</a:t>
            </a:r>
            <a:endParaRPr sz="1300" b="1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6th Grade Mathematics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7th Grade </a:t>
            </a:r>
            <a:r>
              <a:rPr lang="en" sz="1300">
                <a:solidFill>
                  <a:schemeClr val="dk1"/>
                </a:solidFill>
              </a:rPr>
              <a:t>Mathematics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8th Grade </a:t>
            </a:r>
            <a:r>
              <a:rPr lang="en" sz="1300">
                <a:solidFill>
                  <a:schemeClr val="dk1"/>
                </a:solidFill>
              </a:rPr>
              <a:t>Mathematics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Algebra 1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Geometry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Algebra 2</a:t>
            </a:r>
            <a:endParaRPr sz="1300"/>
          </a:p>
        </p:txBody>
      </p:sp>
      <p:sp>
        <p:nvSpPr>
          <p:cNvPr id="248" name="Google Shape;248;p42"/>
          <p:cNvSpPr txBox="1"/>
          <p:nvPr/>
        </p:nvSpPr>
        <p:spPr>
          <a:xfrm>
            <a:off x="2027698" y="1679473"/>
            <a:ext cx="1689600" cy="12930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English-Language Arts (ELA)</a:t>
            </a:r>
            <a:endParaRPr sz="1300" b="1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9th Grade ELA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10th Grade ELA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11th Grade ELA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12th Grade ELA</a:t>
            </a:r>
            <a:endParaRPr sz="1300"/>
          </a:p>
        </p:txBody>
      </p:sp>
      <p:sp>
        <p:nvSpPr>
          <p:cNvPr id="249" name="Google Shape;249;p42"/>
          <p:cNvSpPr txBox="1"/>
          <p:nvPr/>
        </p:nvSpPr>
        <p:spPr>
          <a:xfrm>
            <a:off x="5493939" y="1679473"/>
            <a:ext cx="1649100" cy="4926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Computer Science Principles</a:t>
            </a:r>
            <a:endParaRPr sz="1300" b="1"/>
          </a:p>
        </p:txBody>
      </p:sp>
      <p:sp>
        <p:nvSpPr>
          <p:cNvPr id="250" name="Google Shape;250;p42"/>
          <p:cNvSpPr txBox="1"/>
          <p:nvPr/>
        </p:nvSpPr>
        <p:spPr>
          <a:xfrm>
            <a:off x="7235850" y="1679400"/>
            <a:ext cx="1595100" cy="4926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High School Financial Literacy</a:t>
            </a:r>
            <a:endParaRPr sz="1300" b="1"/>
          </a:p>
        </p:txBody>
      </p:sp>
      <p:sp>
        <p:nvSpPr>
          <p:cNvPr id="251" name="Google Shape;251;p42"/>
          <p:cNvSpPr txBox="1"/>
          <p:nvPr/>
        </p:nvSpPr>
        <p:spPr>
          <a:xfrm>
            <a:off x="3780817" y="1679469"/>
            <a:ext cx="1649136" cy="16932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Science </a:t>
            </a:r>
            <a:endParaRPr sz="1300" b="1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6th Grade Science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7th Grade Science</a:t>
            </a:r>
            <a:r>
              <a:rPr lang="en" sz="1300" b="1"/>
              <a:t> </a:t>
            </a:r>
            <a:r>
              <a:rPr lang="en" sz="1300"/>
              <a:t>(delayed)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8th Grade Science</a:t>
            </a:r>
            <a:endParaRPr sz="1300"/>
          </a:p>
          <a:p>
            <a:pPr marL="114300" lvl="0" indent="-13970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Biology</a:t>
            </a:r>
            <a:endParaRPr sz="1300"/>
          </a:p>
        </p:txBody>
      </p:sp>
      <p:sp>
        <p:nvSpPr>
          <p:cNvPr id="252" name="Google Shape;252;p42"/>
          <p:cNvSpPr txBox="1"/>
          <p:nvPr/>
        </p:nvSpPr>
        <p:spPr>
          <a:xfrm>
            <a:off x="314850" y="1291300"/>
            <a:ext cx="6828600" cy="307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1st Semester of Year-Long Course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3" name="Google Shape;253;p42"/>
          <p:cNvSpPr txBox="1"/>
          <p:nvPr/>
        </p:nvSpPr>
        <p:spPr>
          <a:xfrm>
            <a:off x="7236000" y="1291275"/>
            <a:ext cx="1595100" cy="307800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Single Semester</a:t>
            </a:r>
            <a:endParaRPr b="1"/>
          </a:p>
        </p:txBody>
      </p:sp>
      <p:sp>
        <p:nvSpPr>
          <p:cNvPr id="254" name="Google Shape;254;p42"/>
          <p:cNvSpPr txBox="1"/>
          <p:nvPr/>
        </p:nvSpPr>
        <p:spPr>
          <a:xfrm>
            <a:off x="314778" y="903200"/>
            <a:ext cx="8516100" cy="307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Secondary Courses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60"/>
              <a:t>What Courses Will Be Available in the Future?</a:t>
            </a:r>
            <a:endParaRPr sz="2060"/>
          </a:p>
        </p:txBody>
      </p:sp>
      <p:sp>
        <p:nvSpPr>
          <p:cNvPr id="260" name="Google Shape;260;p43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42570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2nd semester of full-year courses listed on previous slide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ELA 6th, 7th, and 8th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World History, US History, and Social Studies 6th, 7th, and 8th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Chemistry and Physics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Spanish 1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education (PE)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school business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School family consumer science (FCS)</a:t>
            </a:r>
            <a:endParaRPr/>
          </a:p>
        </p:txBody>
      </p:sp>
      <p:sp>
        <p:nvSpPr>
          <p:cNvPr id="262" name="Google Shape;262;p43"/>
          <p:cNvSpPr txBox="1">
            <a:spLocks noGrp="1"/>
          </p:cNvSpPr>
          <p:nvPr>
            <p:ph type="body" idx="1"/>
          </p:nvPr>
        </p:nvSpPr>
        <p:spPr>
          <a:xfrm>
            <a:off x="4571925" y="817850"/>
            <a:ext cx="43635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Elementary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Work will begin in the summer of 2022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middle school courses (e.g., PE, FCS, Health)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courses needed by the field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by Iowa Educators</a:t>
            </a:r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69" name="Google Shape;269;p44" descr="34 Content Developers&#10;"/>
          <p:cNvGrpSpPr/>
          <p:nvPr/>
        </p:nvGrpSpPr>
        <p:grpSpPr>
          <a:xfrm>
            <a:off x="865250" y="1342050"/>
            <a:ext cx="2451600" cy="2459400"/>
            <a:chOff x="865250" y="969600"/>
            <a:chExt cx="2451600" cy="2459400"/>
          </a:xfrm>
        </p:grpSpPr>
        <p:sp>
          <p:nvSpPr>
            <p:cNvPr id="270" name="Google Shape;270;p44"/>
            <p:cNvSpPr/>
            <p:nvPr/>
          </p:nvSpPr>
          <p:spPr>
            <a:xfrm>
              <a:off x="865250" y="969600"/>
              <a:ext cx="2451600" cy="2459400"/>
            </a:xfrm>
            <a:prstGeom prst="rect">
              <a:avLst/>
            </a:prstGeom>
            <a:noFill/>
            <a:ln w="28575" cap="flat" cmpd="sng">
              <a:solidFill>
                <a:srgbClr val="95BD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" name="Google Shape;271;p44"/>
            <p:cNvGrpSpPr/>
            <p:nvPr/>
          </p:nvGrpSpPr>
          <p:grpSpPr>
            <a:xfrm>
              <a:off x="865250" y="1305673"/>
              <a:ext cx="2451600" cy="1815715"/>
              <a:chOff x="865250" y="1727260"/>
              <a:chExt cx="2451600" cy="1815715"/>
            </a:xfrm>
          </p:grpSpPr>
          <p:sp>
            <p:nvSpPr>
              <p:cNvPr id="272" name="Google Shape;272;p44"/>
              <p:cNvSpPr txBox="1"/>
              <p:nvPr/>
            </p:nvSpPr>
            <p:spPr>
              <a:xfrm>
                <a:off x="865250" y="2681075"/>
                <a:ext cx="24516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 b="1"/>
                  <a:t>Content </a:t>
                </a:r>
                <a:br>
                  <a:rPr lang="en" sz="2200" b="1"/>
                </a:br>
                <a:r>
                  <a:rPr lang="en" sz="2200" b="1"/>
                  <a:t>Developers</a:t>
                </a:r>
                <a:endParaRPr sz="2200" b="1"/>
              </a:p>
            </p:txBody>
          </p:sp>
          <p:sp>
            <p:nvSpPr>
              <p:cNvPr id="273" name="Google Shape;273;p44"/>
              <p:cNvSpPr txBox="1"/>
              <p:nvPr/>
            </p:nvSpPr>
            <p:spPr>
              <a:xfrm>
                <a:off x="865250" y="1727260"/>
                <a:ext cx="2451600" cy="806100"/>
              </a:xfrm>
              <a:prstGeom prst="rect">
                <a:avLst/>
              </a:prstGeom>
              <a:solidFill>
                <a:srgbClr val="95BDE2"/>
              </a:solidFill>
              <a:ln w="19050" cap="flat" cmpd="sng">
                <a:solidFill>
                  <a:srgbClr val="95BDE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dk1"/>
                    </a:solidFill>
                  </a:rPr>
                  <a:t>34</a:t>
                </a:r>
                <a:endParaRPr sz="4000" b="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74" name="Google Shape;274;p44" descr="22+ Content Reviewers"/>
          <p:cNvGrpSpPr/>
          <p:nvPr/>
        </p:nvGrpSpPr>
        <p:grpSpPr>
          <a:xfrm>
            <a:off x="3429575" y="1342050"/>
            <a:ext cx="2451600" cy="2459400"/>
            <a:chOff x="865250" y="969600"/>
            <a:chExt cx="2451600" cy="2459400"/>
          </a:xfrm>
        </p:grpSpPr>
        <p:sp>
          <p:nvSpPr>
            <p:cNvPr id="275" name="Google Shape;275;p44"/>
            <p:cNvSpPr/>
            <p:nvPr/>
          </p:nvSpPr>
          <p:spPr>
            <a:xfrm>
              <a:off x="865250" y="969600"/>
              <a:ext cx="2451600" cy="2459400"/>
            </a:xfrm>
            <a:prstGeom prst="rect">
              <a:avLst/>
            </a:prstGeom>
            <a:noFill/>
            <a:ln w="28575" cap="flat" cmpd="sng">
              <a:solidFill>
                <a:srgbClr val="95BD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76;p44"/>
            <p:cNvGrpSpPr/>
            <p:nvPr/>
          </p:nvGrpSpPr>
          <p:grpSpPr>
            <a:xfrm>
              <a:off x="865250" y="1305673"/>
              <a:ext cx="2451600" cy="1815715"/>
              <a:chOff x="865250" y="1727260"/>
              <a:chExt cx="2451600" cy="1815715"/>
            </a:xfrm>
          </p:grpSpPr>
          <p:sp>
            <p:nvSpPr>
              <p:cNvPr id="277" name="Google Shape;277;p44"/>
              <p:cNvSpPr txBox="1"/>
              <p:nvPr/>
            </p:nvSpPr>
            <p:spPr>
              <a:xfrm>
                <a:off x="865250" y="2681075"/>
                <a:ext cx="24516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 b="1"/>
                  <a:t>Content </a:t>
                </a:r>
                <a:br>
                  <a:rPr lang="en" sz="2200" b="1"/>
                </a:br>
                <a:r>
                  <a:rPr lang="en" sz="2200" b="1"/>
                  <a:t>Reviewers</a:t>
                </a:r>
                <a:endParaRPr sz="2200" b="1"/>
              </a:p>
            </p:txBody>
          </p:sp>
          <p:sp>
            <p:nvSpPr>
              <p:cNvPr id="278" name="Google Shape;278;p44"/>
              <p:cNvSpPr txBox="1"/>
              <p:nvPr/>
            </p:nvSpPr>
            <p:spPr>
              <a:xfrm>
                <a:off x="865250" y="1727260"/>
                <a:ext cx="2451600" cy="806100"/>
              </a:xfrm>
              <a:prstGeom prst="rect">
                <a:avLst/>
              </a:prstGeom>
              <a:solidFill>
                <a:srgbClr val="95BDE2"/>
              </a:solidFill>
              <a:ln w="19050" cap="flat" cmpd="sng">
                <a:solidFill>
                  <a:srgbClr val="95BDE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dk1"/>
                    </a:solidFill>
                  </a:rPr>
                  <a:t>22+</a:t>
                </a:r>
                <a:endParaRPr sz="4000" b="1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79" name="Google Shape;279;p44" descr="~300 Future Needs"/>
          <p:cNvGrpSpPr/>
          <p:nvPr/>
        </p:nvGrpSpPr>
        <p:grpSpPr>
          <a:xfrm>
            <a:off x="5993900" y="1342050"/>
            <a:ext cx="2451600" cy="2459400"/>
            <a:chOff x="865250" y="969600"/>
            <a:chExt cx="2451600" cy="2459400"/>
          </a:xfrm>
        </p:grpSpPr>
        <p:sp>
          <p:nvSpPr>
            <p:cNvPr id="280" name="Google Shape;280;p44"/>
            <p:cNvSpPr/>
            <p:nvPr/>
          </p:nvSpPr>
          <p:spPr>
            <a:xfrm>
              <a:off x="865250" y="969600"/>
              <a:ext cx="2451600" cy="2459400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44"/>
            <p:cNvGrpSpPr/>
            <p:nvPr/>
          </p:nvGrpSpPr>
          <p:grpSpPr>
            <a:xfrm>
              <a:off x="865250" y="1305673"/>
              <a:ext cx="2451600" cy="1815715"/>
              <a:chOff x="865250" y="1727260"/>
              <a:chExt cx="2451600" cy="1815715"/>
            </a:xfrm>
          </p:grpSpPr>
          <p:sp>
            <p:nvSpPr>
              <p:cNvPr id="282" name="Google Shape;282;p44"/>
              <p:cNvSpPr txBox="1"/>
              <p:nvPr/>
            </p:nvSpPr>
            <p:spPr>
              <a:xfrm>
                <a:off x="865250" y="2681075"/>
                <a:ext cx="24516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 b="1"/>
                  <a:t>Future </a:t>
                </a:r>
                <a:br>
                  <a:rPr lang="en" sz="2200" b="1"/>
                </a:br>
                <a:r>
                  <a:rPr lang="en" sz="2200" b="1"/>
                  <a:t>Needs </a:t>
                </a:r>
                <a:endParaRPr sz="2200" b="1"/>
              </a:p>
            </p:txBody>
          </p:sp>
          <p:sp>
            <p:nvSpPr>
              <p:cNvPr id="283" name="Google Shape;283;p44"/>
              <p:cNvSpPr txBox="1"/>
              <p:nvPr/>
            </p:nvSpPr>
            <p:spPr>
              <a:xfrm>
                <a:off x="865250" y="1727260"/>
                <a:ext cx="2451600" cy="806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b="1">
                    <a:solidFill>
                      <a:schemeClr val="dk1"/>
                    </a:solidFill>
                  </a:rPr>
                  <a:t>~300</a:t>
                </a:r>
                <a:endParaRPr sz="4000" b="1"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Bid Process and Summer Work Timeline</a:t>
            </a:r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85161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December 2021: </a:t>
            </a:r>
            <a:r>
              <a:rPr lang="en"/>
              <a:t>Applications for content experts were available (K-5 literacy, mathematics, social studies, and science) Bid closed January 20, 2022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Content experts will apply to guide and support the work of the content developers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Hiring approximately 60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February 2022: </a:t>
            </a:r>
            <a:r>
              <a:rPr lang="en"/>
              <a:t>Applications for content developers will be available (K-5 literacy, mathematics, social studies, and science)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Content developers will apply to develop units and teacher materials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Hiring approximately 250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April - June 2022: </a:t>
            </a:r>
            <a:r>
              <a:rPr lang="en"/>
              <a:t>Prep work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Completing instructional design workshops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July 11 - July 13, 2022: </a:t>
            </a:r>
            <a:r>
              <a:rPr lang="en"/>
              <a:t>Summer Event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Unit development begins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ctrTitle"/>
          </p:nvPr>
        </p:nvSpPr>
        <p:spPr>
          <a:xfrm>
            <a:off x="219750" y="1328700"/>
            <a:ext cx="8704500" cy="24861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About Access</a:t>
            </a:r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85161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600" b="1"/>
              <a:t>Who has access?</a:t>
            </a:r>
            <a:endParaRPr sz="1600" b="1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Anyone can view the course descriptions and resources without a login.</a:t>
            </a:r>
            <a:endParaRPr sz="1600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Educators with permission can download courses.</a:t>
            </a:r>
            <a:endParaRPr sz="1600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We recommend that schools and districts identify one or two people to download courses.</a:t>
            </a:r>
            <a:endParaRPr sz="1600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Load into a local LMS (</a:t>
            </a:r>
            <a:r>
              <a:rPr lang="en"/>
              <a:t>e</a:t>
            </a:r>
            <a:r>
              <a:rPr lang="en" sz="1600"/>
              <a:t>.</a:t>
            </a:r>
            <a:r>
              <a:rPr lang="en"/>
              <a:t>g</a:t>
            </a:r>
            <a:r>
              <a:rPr lang="en" sz="1600"/>
              <a:t>., Canvas) to review the course content.</a:t>
            </a:r>
            <a:endParaRPr sz="1600"/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600" b="1"/>
              <a:t>How do we give someone permission?</a:t>
            </a:r>
            <a:endParaRPr sz="1600" b="1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Users with a portal account can request the ILC district or building role, and the district’s portal security officer can approve or deny access.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Directions are here</a:t>
            </a:r>
            <a:endParaRPr sz="1600"/>
          </a:p>
          <a:p>
            <a:pPr marL="457200" lvl="0" indent="-311150" algn="l" rtl="0"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sz="1600" b="1"/>
              <a:t>What is the difference between the district- and building-level roles?</a:t>
            </a:r>
            <a:endParaRPr sz="1600" b="1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There is no difference for downloading course files</a:t>
            </a:r>
            <a:endParaRPr sz="1600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The roles will be meaningful in the course exchange later this year</a:t>
            </a:r>
            <a:endParaRPr sz="1600"/>
          </a:p>
          <a:p>
            <a:pPr marL="914400" lvl="1" indent="-311150" algn="l" rtl="0">
              <a:spcBef>
                <a:spcPts val="200"/>
              </a:spcBef>
              <a:spcAft>
                <a:spcPts val="0"/>
              </a:spcAft>
              <a:buSzPts val="1300"/>
              <a:buChar char="○"/>
            </a:pPr>
            <a:r>
              <a:rPr lang="en" sz="1600"/>
              <a:t>Check the directions for details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>
            <a:spLocks noGrp="1"/>
          </p:cNvSpPr>
          <p:nvPr>
            <p:ph type="ctrTitle"/>
          </p:nvPr>
        </p:nvSpPr>
        <p:spPr>
          <a:xfrm>
            <a:off x="219750" y="1328700"/>
            <a:ext cx="8704500" cy="24861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Answers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>
            <a:spLocks noGrp="1"/>
          </p:cNvSpPr>
          <p:nvPr>
            <p:ph type="title"/>
          </p:nvPr>
        </p:nvSpPr>
        <p:spPr>
          <a:xfrm>
            <a:off x="343500" y="198024"/>
            <a:ext cx="3045600" cy="3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Contacts</a:t>
            </a:r>
            <a:endParaRPr/>
          </a:p>
        </p:txBody>
      </p:sp>
      <p:sp>
        <p:nvSpPr>
          <p:cNvPr id="312" name="Google Shape;312;p49"/>
          <p:cNvSpPr txBox="1">
            <a:spLocks noGrp="1"/>
          </p:cNvSpPr>
          <p:nvPr>
            <p:ph type="body" idx="1"/>
          </p:nvPr>
        </p:nvSpPr>
        <p:spPr>
          <a:xfrm>
            <a:off x="4067775" y="328000"/>
            <a:ext cx="4777200" cy="45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Iowa e-Learning Central Website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Iowa e-Learning Central Contacts: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Questions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Gwen Wallace Nagel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gwen.nagel@iowa.gov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Stacie Stokes at </a:t>
            </a:r>
            <a:r>
              <a:rPr lang="en" u="sng">
                <a:solidFill>
                  <a:schemeClr val="hlink"/>
                </a:solidFill>
                <a:hlinkClick r:id="rId5"/>
              </a:rPr>
              <a:t>stacie.stokes@iowa.gov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 Development, Bid Process and Summer Work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Tina Wahlert at </a:t>
            </a:r>
            <a:r>
              <a:rPr lang="en" u="sng">
                <a:solidFill>
                  <a:schemeClr val="hlink"/>
                </a:solidFill>
                <a:hlinkClick r:id="rId6"/>
              </a:rPr>
              <a:t>tina.wahlert@iowa.gov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Christi Donald at </a:t>
            </a:r>
            <a:r>
              <a:rPr lang="en" u="sng">
                <a:solidFill>
                  <a:schemeClr val="hlink"/>
                </a:solidFill>
                <a:hlinkClick r:id="rId7"/>
              </a:rPr>
              <a:t>christi.donald@iowa.gov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Questions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ILC Help Desk at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8"/>
              </a:rPr>
              <a:t>ilchelp@iowa.gov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234452" y="2430118"/>
            <a:ext cx="36270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Webinar Purpose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/>
              <a:t>The purpose of today’s webinar is to provide a brief overview of Iowa e-Learning Central and respond to your initial questions.</a:t>
            </a:r>
            <a:endParaRPr sz="2000" b="0"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4768550" y="929650"/>
            <a:ext cx="3874500" cy="37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/>
              <a:t>Agenda</a:t>
            </a:r>
            <a:endParaRPr sz="2000" b="1"/>
          </a:p>
          <a:p>
            <a:pPr marL="9144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Overview</a:t>
            </a:r>
            <a:endParaRPr sz="200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Resource Library</a:t>
            </a:r>
            <a:endParaRPr sz="200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Course Repository</a:t>
            </a:r>
            <a:endParaRPr sz="200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Student/Course Exchange</a:t>
            </a:r>
            <a:endParaRPr sz="2000"/>
          </a:p>
          <a:p>
            <a:pPr marL="9144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Demonstration</a:t>
            </a:r>
            <a:endParaRPr sz="2000"/>
          </a:p>
          <a:p>
            <a:pPr marL="9144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Questions and Answers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ctrTitle"/>
          </p:nvPr>
        </p:nvSpPr>
        <p:spPr>
          <a:xfrm>
            <a:off x="288625" y="1328700"/>
            <a:ext cx="8583600" cy="24861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chemeClr val="accent2"/>
                </a:solidFill>
              </a:rPr>
              <a:t>Resource Library, Course Repository, and Student/Course Exchange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Iowa e-Learning Central?</a:t>
            </a: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85161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Iowa e-Learning Central</a:t>
            </a:r>
            <a:r>
              <a:rPr lang="en"/>
              <a:t> is an online exchange that supports collective efforts to engage in high-quality online learning for Iowa: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Educators,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Students, and 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Families.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Iowa e-Learning Central has three primary components: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Resource Library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Course Repository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Student/Course Exchange</a:t>
            </a:r>
            <a:endParaRPr/>
          </a:p>
          <a:p>
            <a:pPr marL="1371600" lvl="2" indent="-317500" algn="l" rtl="0">
              <a:spcBef>
                <a:spcPts val="20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Coming this spring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Iowa e-Learning Central</a:t>
            </a:r>
            <a:endParaRPr/>
          </a:p>
        </p:txBody>
      </p:sp>
      <p:pic>
        <p:nvPicPr>
          <p:cNvPr id="213" name="Google Shape;213;p37" descr="highlights the three components of Iowa e-Leaning Central&#10;1. Resource Library - Experts in supporting educators, families, and students develop supports and resources. Then, students, families, and educators download resources and supports.&#10;2. Course Repository Iowa-licensed educators develop quality units and courses that align with the Iowa Standards. Then, schools download course content for local use (online or in-person.&#10;3. Student/Course Exchange - Schools find courses available for their students across the state."/>
          <p:cNvPicPr preferRelativeResize="0"/>
          <p:nvPr/>
        </p:nvPicPr>
        <p:blipFill rotWithShape="1">
          <a:blip r:embed="rId3">
            <a:alphaModFix/>
          </a:blip>
          <a:srcRect l="1100" t="4052" r="5677" b="4052"/>
          <a:stretch/>
        </p:blipFill>
        <p:spPr>
          <a:xfrm>
            <a:off x="1038838" y="771250"/>
            <a:ext cx="7066327" cy="373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Library</a:t>
            </a:r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sldNum" idx="12"/>
          </p:nvPr>
        </p:nvSpPr>
        <p:spPr>
          <a:xfrm>
            <a:off x="8556785" y="46495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56520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Resource Library provides a place for educators, families, and students to access expert-developed resources and supports to help them be successful partners in the online learning process and serves as a mechanism to provide ongoing feedback.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Topics include: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Communication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Collaboration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Mental and Physical Health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Organization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Work Completion</a:t>
            </a:r>
            <a:endParaRPr/>
          </a:p>
        </p:txBody>
      </p:sp>
      <p:pic>
        <p:nvPicPr>
          <p:cNvPr id="221" name="Google Shape;221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91" t="4052" r="67957" b="4052"/>
          <a:stretch/>
        </p:blipFill>
        <p:spPr>
          <a:xfrm>
            <a:off x="6287992" y="313099"/>
            <a:ext cx="2543032" cy="424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Repository</a:t>
            </a:r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56841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Course Repository</a:t>
            </a:r>
            <a:r>
              <a:rPr lang="en"/>
              <a:t> serves as a repository to access high-quality course and unit content developed by Iowa-licensed educators for use in classrooms. Its content: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expand across all grade levels and disciplines,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Currently only secondary content (6-12th grade)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used online or in the classroom,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adapted to meet local needs or taught as is, and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available to any school across the state.</a:t>
            </a:r>
            <a:endParaRPr/>
          </a:p>
        </p:txBody>
      </p:sp>
      <p:pic>
        <p:nvPicPr>
          <p:cNvPr id="228" name="Google Shape;228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2820" t="4052" r="37628" b="4052"/>
          <a:stretch/>
        </p:blipFill>
        <p:spPr>
          <a:xfrm>
            <a:off x="6287992" y="313099"/>
            <a:ext cx="2543032" cy="424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14933" y="197344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Student/Course Exchange</a:t>
            </a:r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314925" y="771250"/>
            <a:ext cx="5784300" cy="3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Student/Course Exchange facilitates sharing of online courses so schools can offer their open seats to students in other schools or find seats needed for their students.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the next area of development. We anticipate that the Student/Course Exchange will open in the spring.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3178" t="33671" r="7269" b="4054"/>
          <a:stretch/>
        </p:blipFill>
        <p:spPr>
          <a:xfrm>
            <a:off x="6288000" y="1134012"/>
            <a:ext cx="2543027" cy="2875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313958" y="128419"/>
            <a:ext cx="85161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Iowa e-Learning Central</a:t>
            </a:r>
            <a:endParaRPr sz="2100"/>
          </a:p>
        </p:txBody>
      </p:sp>
      <p:pic>
        <p:nvPicPr>
          <p:cNvPr id="241" name="Google Shape;241;p41" descr="Screenshot of the Iowa e-Learning Central  homa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451"/>
            <a:ext cx="9144003" cy="39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DOE Dark Blue Template">
  <a:themeElements>
    <a:clrScheme name="IDE Colors">
      <a:dk1>
        <a:srgbClr val="012A56"/>
      </a:dk1>
      <a:lt1>
        <a:srgbClr val="FFFFFF"/>
      </a:lt1>
      <a:dk2>
        <a:srgbClr val="00457A"/>
      </a:dk2>
      <a:lt2>
        <a:srgbClr val="CCCCCC"/>
      </a:lt2>
      <a:accent1>
        <a:srgbClr val="012A56"/>
      </a:accent1>
      <a:accent2>
        <a:srgbClr val="2C618B"/>
      </a:accent2>
      <a:accent3>
        <a:srgbClr val="48658F"/>
      </a:accent3>
      <a:accent4>
        <a:srgbClr val="3D85C6"/>
      </a:accent4>
      <a:accent5>
        <a:srgbClr val="6FA8DC"/>
      </a:accent5>
      <a:accent6>
        <a:srgbClr val="C0C0C0"/>
      </a:accent6>
      <a:hlink>
        <a:srgbClr val="0000FF"/>
      </a:hlink>
      <a:folHlink>
        <a:srgbClr val="0045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wa e-Learning Central">
  <a:themeElements>
    <a:clrScheme name="IDOE">
      <a:dk1>
        <a:srgbClr val="000000"/>
      </a:dk1>
      <a:lt1>
        <a:srgbClr val="FFFFFF"/>
      </a:lt1>
      <a:dk2>
        <a:srgbClr val="022A56"/>
      </a:dk2>
      <a:lt2>
        <a:srgbClr val="F2F2F2"/>
      </a:lt2>
      <a:accent1>
        <a:srgbClr val="022A56"/>
      </a:accent1>
      <a:accent2>
        <a:srgbClr val="3477B2"/>
      </a:accent2>
      <a:accent3>
        <a:srgbClr val="00457A"/>
      </a:accent3>
      <a:accent4>
        <a:srgbClr val="3477B2"/>
      </a:accent4>
      <a:accent5>
        <a:srgbClr val="FBE564"/>
      </a:accent5>
      <a:accent6>
        <a:srgbClr val="BDD9DE"/>
      </a:accent6>
      <a:hlink>
        <a:srgbClr val="0000FF"/>
      </a:hlink>
      <a:folHlink>
        <a:srgbClr val="022A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857</Words>
  <Application>Microsoft Office PowerPoint</Application>
  <PresentationFormat>On-screen Show (16:9)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Calibri</vt:lpstr>
      <vt:lpstr>Roboto</vt:lpstr>
      <vt:lpstr>Noto Sans Symbols</vt:lpstr>
      <vt:lpstr>IDOE Dark Blue Template</vt:lpstr>
      <vt:lpstr>Iowa e-Learning Central</vt:lpstr>
      <vt:lpstr>Iowa e-Learning Central Launch Webinar</vt:lpstr>
      <vt:lpstr>Webinar Purpose  The purpose of today’s webinar is to provide a brief overview of Iowa e-Learning Central and respond to your initial questions.</vt:lpstr>
      <vt:lpstr>Overview Resource Library, Course Repository, and Student/Course Exchange</vt:lpstr>
      <vt:lpstr>What is Iowa e-Learning Central?</vt:lpstr>
      <vt:lpstr>Iowa e-Learning Central</vt:lpstr>
      <vt:lpstr>Resource Library</vt:lpstr>
      <vt:lpstr>Course Repository</vt:lpstr>
      <vt:lpstr>Student/Course Exchange</vt:lpstr>
      <vt:lpstr>Iowa e-Learning Central</vt:lpstr>
      <vt:lpstr>What Courses Are Currently Available?</vt:lpstr>
      <vt:lpstr>What Courses Will Be Available in the Future?</vt:lpstr>
      <vt:lpstr>Developed by Iowa Educators</vt:lpstr>
      <vt:lpstr>Bid Process and Summer Work Timeline</vt:lpstr>
      <vt:lpstr>Demonstration</vt:lpstr>
      <vt:lpstr>Questions About Access</vt:lpstr>
      <vt:lpstr>Questions and Answers</vt:lpstr>
      <vt:lpstr>Questions?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e-Learning Central Launch Webinar</dc:title>
  <dc:creator>Albers, Lisa [IDOE]</dc:creator>
  <cp:lastModifiedBy>Albers, Lisa [IDOE]</cp:lastModifiedBy>
  <cp:revision>1</cp:revision>
  <dcterms:modified xsi:type="dcterms:W3CDTF">2022-02-21T15:11:10Z</dcterms:modified>
</cp:coreProperties>
</file>