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904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99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8D822A1-3E3A-46D1-A14B-3F31CE51DDF8}">
  <a:tblStyle styleId="{68D822A1-3E3A-46D1-A14B-3F31CE51DDF8}" styleName="Table_0">
    <a:wholeTbl>
      <a:tcTxStyle b="off" i="off">
        <a:font>
          <a:latin typeface="Segoe UI"/>
          <a:ea typeface="Segoe UI"/>
          <a:cs typeface="Segoe UI"/>
        </a:font>
        <a:schemeClr val="dk1"/>
      </a:tcTxStyle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>
          <a:top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 b="off" i="off"/>
      <a:tcStyle>
        <a:tcBdr/>
      </a:tcStyle>
    </a:band2H>
    <a:band1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 b="off" i="off"/>
      <a:tcStyle>
        <a:tcBdr>
          <a:lef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Segoe UI"/>
          <a:ea typeface="Segoe UI"/>
          <a:cs typeface="Segoe UI"/>
        </a:font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8126275C-921B-4027-84B8-8A88897CA51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38" y="2923"/>
      </p:cViewPr>
      <p:guideLst>
        <p:guide orient="horz" pos="1904"/>
        <p:guide pos="2880"/>
        <p:guide orient="horz" pos="29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e53421f09a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e53421f09a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e55258f405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e55258f405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e55258f40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e55258f405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e53421f09a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e53421f09a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e6693e59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e6693e59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e53421f09a_0_2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e53421f09a_0_2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e53421f09a_0_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e53421f09a_0_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e53421f09a_0_2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e53421f09a_0_2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b841e975a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b841e975a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e53421f09a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e53421f09a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e53421f09a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e53421f09a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Clr>
                <a:srgbClr val="00457A"/>
              </a:buClr>
              <a:buSzPts val="1800"/>
              <a:buChar char="•"/>
            </a:pPr>
            <a:r>
              <a:rPr lang="en" sz="1800">
                <a:solidFill>
                  <a:srgbClr val="00457A"/>
                </a:solidFill>
              </a:rPr>
              <a:t>underrepresented student subgroups (i.e., each major racial and ethnic group, children from low-income families, children with disabilities, English learners, migrant students, students experiencing homelessness, children and youth in foster care)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e53421f09a_0_1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e53421f09a_0_1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sz="1800" strike="sngStrike">
                <a:solidFill>
                  <a:srgbClr val="00457A"/>
                </a:solidFill>
              </a:rPr>
              <a:t>Elementary and Secondary Education Act (ESEA)</a:t>
            </a:r>
            <a:endParaRPr sz="1800" strike="sngStrike">
              <a:solidFill>
                <a:srgbClr val="00457A"/>
              </a:solidFill>
            </a:endParaRPr>
          </a:p>
          <a:p>
            <a:pPr marL="0" lvl="0" indent="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00457A"/>
                </a:solidFill>
              </a:rPr>
              <a:t>Every Student Succeeds Act (ESSA)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e53421f09a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e53421f09a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e53421f09a_0_1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e53421f09a_0_1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e53421f09a_0_2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e53421f09a_0_2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e55258f40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e55258f40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SSA Title Slide">
  <p:cSld name="ESSA 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17500" y="385103"/>
            <a:ext cx="8626500" cy="37137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" name="Google Shape;11;p2"/>
          <p:cNvGraphicFramePr/>
          <p:nvPr/>
        </p:nvGraphicFramePr>
        <p:xfrm>
          <a:off x="-2" y="-46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{68D822A1-3E3A-46D1-A14B-3F31CE51DDF8}</a:tableStyleId>
              </a:tblPr>
              <a:tblGrid>
                <a:gridCol w="176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43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69BC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6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88E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7B9E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6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276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1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865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7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i="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600" marR="68600" marT="34300" marB="34300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EAE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543800" y="3780743"/>
            <a:ext cx="1126440" cy="11458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" name="Google Shape;13;p2"/>
          <p:cNvGrpSpPr/>
          <p:nvPr/>
        </p:nvGrpSpPr>
        <p:grpSpPr>
          <a:xfrm>
            <a:off x="1122300" y="1411438"/>
            <a:ext cx="6899400" cy="1803706"/>
            <a:chOff x="1122300" y="1530758"/>
            <a:chExt cx="6899400" cy="2004118"/>
          </a:xfrm>
        </p:grpSpPr>
        <p:sp>
          <p:nvSpPr>
            <p:cNvPr id="14" name="Google Shape;14;p2"/>
            <p:cNvSpPr/>
            <p:nvPr/>
          </p:nvSpPr>
          <p:spPr>
            <a:xfrm>
              <a:off x="1122300" y="1530758"/>
              <a:ext cx="6899400" cy="163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5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Every Student Succeeds Act</a:t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122300" y="3026976"/>
              <a:ext cx="6225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 b="0" i="0" u="none" strike="noStrike" cap="none">
                  <a:solidFill>
                    <a:srgbClr val="FDE263"/>
                  </a:solidFill>
                  <a:latin typeface="Arial"/>
                  <a:ea typeface="Arial"/>
                  <a:cs typeface="Arial"/>
                  <a:sym typeface="Arial"/>
                </a:rPr>
                <a:t>in Iowa</a:t>
              </a: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517500" y="4225978"/>
            <a:ext cx="6830100" cy="70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+ Topics">
  <p:cSld name="TITLE_ONLY_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/>
          <p:nvPr/>
        </p:nvSpPr>
        <p:spPr>
          <a:xfrm>
            <a:off x="-32075" y="0"/>
            <a:ext cx="262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232225" y="380100"/>
            <a:ext cx="2094300" cy="438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2925375" y="380075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dk1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2"/>
          </p:nvPr>
        </p:nvSpPr>
        <p:spPr>
          <a:xfrm>
            <a:off x="3527534" y="385508"/>
            <a:ext cx="5155800" cy="622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3"/>
          </p:nvPr>
        </p:nvSpPr>
        <p:spPr>
          <a:xfrm>
            <a:off x="2925375" y="1121701"/>
            <a:ext cx="548700" cy="6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4"/>
          </p:nvPr>
        </p:nvSpPr>
        <p:spPr>
          <a:xfrm>
            <a:off x="3527534" y="1089770"/>
            <a:ext cx="5081100" cy="669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5"/>
          </p:nvPr>
        </p:nvSpPr>
        <p:spPr>
          <a:xfrm>
            <a:off x="2925375" y="1848314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2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6"/>
          </p:nvPr>
        </p:nvSpPr>
        <p:spPr>
          <a:xfrm>
            <a:off x="3527534" y="1840863"/>
            <a:ext cx="5029200" cy="6693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7"/>
          </p:nvPr>
        </p:nvSpPr>
        <p:spPr>
          <a:xfrm>
            <a:off x="2925375" y="2591957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3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8"/>
          </p:nvPr>
        </p:nvSpPr>
        <p:spPr>
          <a:xfrm>
            <a:off x="3527534" y="2591957"/>
            <a:ext cx="4918200" cy="669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9"/>
          </p:nvPr>
        </p:nvSpPr>
        <p:spPr>
          <a:xfrm>
            <a:off x="2925375" y="3343050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chemeClr val="accent5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3"/>
          </p:nvPr>
        </p:nvSpPr>
        <p:spPr>
          <a:xfrm>
            <a:off x="3527534" y="3343050"/>
            <a:ext cx="4821900" cy="669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4"/>
          </p:nvPr>
        </p:nvSpPr>
        <p:spPr>
          <a:xfrm>
            <a:off x="2925375" y="4094143"/>
            <a:ext cx="548700" cy="6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2300">
                <a:solidFill>
                  <a:srgbClr val="999999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Char char="o"/>
              <a:defRPr/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▪"/>
              <a:defRPr/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o"/>
              <a:defRPr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5"/>
          </p:nvPr>
        </p:nvSpPr>
        <p:spPr>
          <a:xfrm>
            <a:off x="3527534" y="4094143"/>
            <a:ext cx="4681200" cy="669300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300"/>
              <a:buChar char="o"/>
              <a:defRPr>
                <a:solidFill>
                  <a:srgbClr val="FFFFFF"/>
                </a:solidFill>
              </a:defRPr>
            </a:lvl2pPr>
            <a:lvl3pPr marL="1371600" lvl="2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500"/>
              <a:buChar char="▪"/>
              <a:defRPr>
                <a:solidFill>
                  <a:srgbClr val="FFFFFF"/>
                </a:solidFill>
              </a:defRPr>
            </a:lvl3pPr>
            <a:lvl4pPr marL="1828800" lvl="3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400"/>
              <a:buChar char="•"/>
              <a:defRPr>
                <a:solidFill>
                  <a:srgbClr val="FFFFFF"/>
                </a:solidFill>
              </a:defRPr>
            </a:lvl4pPr>
            <a:lvl5pPr marL="2286000" lvl="4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900"/>
              <a:buChar char="o"/>
              <a:defRPr>
                <a:solidFill>
                  <a:srgbClr val="FFFFFF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4">
          <p15:clr>
            <a:srgbClr val="FA7B17"/>
          </p15:clr>
        </p15:guide>
        <p15:guide id="2" pos="1467">
          <p15:clr>
            <a:srgbClr val="FA7B17"/>
          </p15:clr>
        </p15:guide>
        <p15:guide id="3" pos="1773">
          <p15:clr>
            <a:srgbClr val="FA7B17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with intro text">
  <p:cSld name="TITLE_AND_BODY_1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2830825" y="373750"/>
            <a:ext cx="6065100" cy="12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207425" y="373750"/>
            <a:ext cx="2126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2"/>
          </p:nvPr>
        </p:nvSpPr>
        <p:spPr>
          <a:xfrm>
            <a:off x="2831050" y="1953825"/>
            <a:ext cx="6064800" cy="279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Font typeface="Arial"/>
              <a:buChar char="o"/>
              <a:defRPr/>
            </a:lvl2pPr>
            <a:lvl3pPr marL="137160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Font typeface="Arial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Font typeface="Arial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>
                <a:solidFill>
                  <a:schemeClr val="dk2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TITLE_1_1_1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/>
          <p:nvPr/>
        </p:nvSpPr>
        <p:spPr>
          <a:xfrm>
            <a:off x="0" y="-25725"/>
            <a:ext cx="9144000" cy="1296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3"/>
          <p:cNvSpPr txBox="1">
            <a:spLocks noGrp="1"/>
          </p:cNvSpPr>
          <p:nvPr>
            <p:ph type="body" idx="1"/>
          </p:nvPr>
        </p:nvSpPr>
        <p:spPr>
          <a:xfrm>
            <a:off x="1847250" y="1641075"/>
            <a:ext cx="5449500" cy="311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3683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200"/>
              <a:buChar char="●"/>
              <a:defRPr sz="2200" i="1" u="none" strike="noStrike" cap="none">
                <a:solidFill>
                  <a:srgbClr val="434343"/>
                </a:solidFill>
              </a:defRPr>
            </a:lvl1pPr>
            <a:lvl2pPr marL="914400" marR="0" lvl="1" indent="-355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000"/>
              <a:buChar char="○"/>
              <a:defRPr sz="2000" i="1" u="none" strike="noStrike" cap="none">
                <a:solidFill>
                  <a:srgbClr val="434343"/>
                </a:solidFill>
              </a:defRPr>
            </a:lvl2pPr>
            <a:lvl3pPr marL="1371600" marR="0" lvl="2" indent="-3429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Char char="■"/>
              <a:defRPr sz="1800" i="1" u="none" strike="noStrike" cap="none">
                <a:solidFill>
                  <a:srgbClr val="434343"/>
                </a:solidFill>
              </a:defRPr>
            </a:lvl3pPr>
            <a:lvl4pPr marL="1828800" marR="0" lvl="3" indent="-3302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Char char="●"/>
              <a:defRPr sz="1600" i="1" u="none" strike="noStrike" cap="none">
                <a:solidFill>
                  <a:srgbClr val="434343"/>
                </a:solidFill>
              </a:defRPr>
            </a:lvl4pPr>
            <a:lvl5pPr marL="2286000" marR="0" lvl="4" indent="-3175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 sz="1400" i="1" u="none" strike="noStrike" cap="none">
                <a:solidFill>
                  <a:srgbClr val="434343"/>
                </a:solidFill>
              </a:defRPr>
            </a:lvl5pPr>
            <a:lvl6pPr marL="2743200" marR="0" lvl="5" indent="-3048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1" u="none" strike="noStrike" cap="none">
                <a:solidFill>
                  <a:srgbClr val="434343"/>
                </a:solidFill>
              </a:defRPr>
            </a:lvl6pPr>
            <a:lvl7pPr marL="3200400" marR="0" lvl="6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●"/>
              <a:defRPr i="1" u="none" strike="noStrike" cap="none">
                <a:solidFill>
                  <a:srgbClr val="434343"/>
                </a:solidFill>
              </a:defRPr>
            </a:lvl7pPr>
            <a:lvl8pPr marL="3657600" marR="0" lvl="7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○"/>
              <a:defRPr i="1" u="none" strike="noStrike" cap="none">
                <a:solidFill>
                  <a:srgbClr val="434343"/>
                </a:solidFill>
              </a:defRPr>
            </a:lvl8pPr>
            <a:lvl9pPr marL="4114800" marR="0" lvl="8" indent="-2984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100"/>
              <a:buChar char="■"/>
              <a:defRPr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228600" y="114675"/>
            <a:ext cx="8686800" cy="1016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4">
          <p15:clr>
            <a:srgbClr val="FF0000"/>
          </p15:clr>
        </p15:guide>
        <p15:guide id="2" orient="horz" pos="2015">
          <p15:clr>
            <a:srgbClr val="FA7B17"/>
          </p15:clr>
        </p15:guide>
        <p15:guide id="3" orient="horz" pos="2997">
          <p15:clr>
            <a:srgbClr val="FA7B17"/>
          </p15:clr>
        </p15:guide>
        <p15:guide id="4" pos="144">
          <p15:clr>
            <a:srgbClr val="FA7B17"/>
          </p15:clr>
        </p15:guide>
        <p15:guide id="5" pos="5616">
          <p15:clr>
            <a:srgbClr val="FA7B17"/>
          </p15:clr>
        </p15:guide>
        <p15:guide id="6" orient="horz" pos="392">
          <p15:clr>
            <a:srgbClr val="FA7B17"/>
          </p15:clr>
        </p15:guide>
        <p15:guide id="7" orient="horz" pos="72">
          <p15:clr>
            <a:srgbClr val="FA7B17"/>
          </p15:clr>
        </p15:guide>
        <p15:guide id="8" orient="horz" pos="712">
          <p15:clr>
            <a:srgbClr val="FA7B17"/>
          </p15:clr>
        </p15:guide>
        <p15:guide id="9" pos="1164">
          <p15:clr>
            <a:srgbClr val="FA7B17"/>
          </p15:clr>
        </p15:guide>
        <p15:guide id="10" pos="4596">
          <p15:clr>
            <a:srgbClr val="FA7B17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(Short)">
  <p:cSld name="TITLE_1_1_1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4"/>
          <p:cNvSpPr/>
          <p:nvPr/>
        </p:nvSpPr>
        <p:spPr>
          <a:xfrm>
            <a:off x="-3600" y="-25775"/>
            <a:ext cx="9151200" cy="932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4"/>
          <p:cNvSpPr/>
          <p:nvPr/>
        </p:nvSpPr>
        <p:spPr>
          <a:xfrm>
            <a:off x="-7125" y="1271275"/>
            <a:ext cx="9151200" cy="3872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4"/>
          <p:cNvSpPr txBox="1">
            <a:spLocks noGrp="1"/>
          </p:cNvSpPr>
          <p:nvPr>
            <p:ph type="body" idx="1"/>
          </p:nvPr>
        </p:nvSpPr>
        <p:spPr>
          <a:xfrm>
            <a:off x="1847250" y="1445350"/>
            <a:ext cx="5449500" cy="29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1pPr>
            <a:lvl2pPr marL="914400" marR="0" lvl="1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2pPr>
            <a:lvl3pPr marL="1371600" marR="0" lvl="2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3pPr>
            <a:lvl4pPr marL="1828800" marR="0" lvl="3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4pPr>
            <a:lvl5pPr marL="2286000" marR="0" lvl="4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5pPr>
            <a:lvl6pPr marL="2743200" marR="0" lvl="5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6pPr>
            <a:lvl7pPr marL="3200400" marR="0" lvl="6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●"/>
              <a:defRPr sz="2400" i="1" u="none" strike="noStrike" cap="none">
                <a:solidFill>
                  <a:srgbClr val="434343"/>
                </a:solidFill>
              </a:defRPr>
            </a:lvl7pPr>
            <a:lvl8pPr marL="3657600" marR="0" lvl="7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○"/>
              <a:defRPr sz="2400" i="1" u="none" strike="noStrike" cap="none">
                <a:solidFill>
                  <a:srgbClr val="434343"/>
                </a:solidFill>
              </a:defRPr>
            </a:lvl8pPr>
            <a:lvl9pPr marL="4114800" marR="0" lvl="8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400"/>
              <a:buChar char="■"/>
              <a:defRPr sz="2400" i="1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228609" y="75166"/>
            <a:ext cx="8686800" cy="730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 rtl="0"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47">
          <p15:clr>
            <a:srgbClr val="FA7B17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Comparison">
  <p:cSld name="TITLE_AND_TWO_COLUMNS_1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/>
          <p:nvPr/>
        </p:nvSpPr>
        <p:spPr>
          <a:xfrm>
            <a:off x="25" y="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5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234450" y="373761"/>
            <a:ext cx="2043600" cy="439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body" idx="1"/>
          </p:nvPr>
        </p:nvSpPr>
        <p:spPr>
          <a:xfrm>
            <a:off x="283107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2"/>
          </p:nvPr>
        </p:nvSpPr>
        <p:spPr>
          <a:xfrm>
            <a:off x="2831075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body" idx="3"/>
          </p:nvPr>
        </p:nvSpPr>
        <p:spPr>
          <a:xfrm>
            <a:off x="5901825" y="814375"/>
            <a:ext cx="3003600" cy="39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600"/>
              <a:buChar char="•"/>
              <a:defRPr sz="1600"/>
            </a:lvl1pPr>
            <a:lvl2pPr marL="914400" lvl="1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o"/>
              <a:defRPr sz="1500"/>
            </a:lvl2pPr>
            <a:lvl3pPr marL="1371600" lvl="2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▪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body" idx="4"/>
          </p:nvPr>
        </p:nvSpPr>
        <p:spPr>
          <a:xfrm>
            <a:off x="5901763" y="373768"/>
            <a:ext cx="3003600" cy="43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▪"/>
              <a:defRPr/>
            </a:lvl3pPr>
            <a:lvl4pPr marL="182880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•"/>
              <a:defRPr/>
            </a:lvl4pPr>
            <a:lvl5pPr marL="2286000" lvl="4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o"/>
              <a:defRPr/>
            </a:lvl5pPr>
            <a:lvl6pPr marL="274320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7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 with Caption">
  <p:cSld name="OBJECT_WITH_CAPTION_TEXT_1_2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6"/>
          <p:cNvSpPr/>
          <p:nvPr/>
        </p:nvSpPr>
        <p:spPr>
          <a:xfrm>
            <a:off x="-32085" y="-25717"/>
            <a:ext cx="35808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1"/>
          </p:nvPr>
        </p:nvSpPr>
        <p:spPr>
          <a:xfrm>
            <a:off x="3744900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xfrm>
            <a:off x="236100" y="377200"/>
            <a:ext cx="3078600" cy="11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2"/>
          </p:nvPr>
        </p:nvSpPr>
        <p:spPr>
          <a:xfrm>
            <a:off x="240025" y="1617250"/>
            <a:ext cx="3078600" cy="31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400"/>
              <a:buChar char="●"/>
              <a:defRPr sz="1400" i="0" u="none" strike="noStrike" cap="none">
                <a:solidFill>
                  <a:srgbClr val="D9D9D9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300"/>
              <a:buChar char="○"/>
              <a:defRPr sz="1300" i="0" u="none" strike="noStrike" cap="none">
                <a:solidFill>
                  <a:srgbClr val="D9D9D9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1100"/>
              <a:buChar char="■"/>
              <a:defRPr sz="1100" i="0" u="none" strike="noStrike" cap="none">
                <a:solidFill>
                  <a:srgbClr val="D9D9D9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●"/>
              <a:defRPr sz="900" i="0" u="none" strike="noStrike" cap="none">
                <a:solidFill>
                  <a:srgbClr val="D9D9D9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○"/>
              <a:defRPr sz="900" i="0" u="none" strike="noStrike" cap="none">
                <a:solidFill>
                  <a:srgbClr val="D9D9D9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D9D9D9"/>
              </a:buClr>
              <a:buSzPts val="900"/>
              <a:buChar char="■"/>
              <a:defRPr sz="900" i="0" u="none" strike="noStrike" cap="none">
                <a:solidFill>
                  <a:srgbClr val="D9D9D9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xfrm>
            <a:off x="8556784" y="4831339"/>
            <a:ext cx="548700" cy="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3"/>
          </p:nvPr>
        </p:nvSpPr>
        <p:spPr>
          <a:xfrm>
            <a:off x="6358725" y="308610"/>
            <a:ext cx="2550600" cy="45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  <a:defRPr i="0" u="none" strike="noStrike" cap="none"/>
            </a:lvl1pPr>
            <a:lvl2pPr marL="914400" marR="0" lvl="1" indent="-3365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00"/>
              <a:buChar char="○"/>
              <a:defRPr i="0" u="none" strike="noStrike" cap="none"/>
            </a:lvl2pPr>
            <a:lvl3pPr marL="1371600" marR="0" lvl="2" indent="-3238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500"/>
              <a:buChar char="■"/>
              <a:defRPr i="0" u="none" strike="noStrike" cap="none"/>
            </a:lvl3pPr>
            <a:lvl4pPr marL="1828800" marR="0" lvl="3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Char char="●"/>
              <a:defRPr i="0" u="none" strike="noStrike" cap="none"/>
            </a:lvl4pPr>
            <a:lvl5pPr marL="2286000" marR="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200"/>
              <a:buChar char="○"/>
              <a:defRPr i="0" u="none" strike="noStrike" cap="none"/>
            </a:lvl5pPr>
            <a:lvl6pPr marL="2743200" marR="0" lvl="5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 i="0" u="none" strike="noStrike" cap="none"/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900" i="0" u="none" strike="noStrike" cap="none"/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○"/>
              <a:defRPr sz="900" i="0" u="none" strike="noStrike" cap="none"/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 sz="900" i="0" u="none" strike="noStrike" cap="none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88">
          <p15:clr>
            <a:srgbClr val="FA7B17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Header (e.g., quote)">
  <p:cSld name="Quote (Left-Aligned)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7"/>
          <p:cNvSpPr txBox="1">
            <a:spLocks noGrp="1"/>
          </p:cNvSpPr>
          <p:nvPr>
            <p:ph type="sldNum" idx="12"/>
          </p:nvPr>
        </p:nvSpPr>
        <p:spPr>
          <a:xfrm>
            <a:off x="8556775" y="4914901"/>
            <a:ext cx="5487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7">
          <p15:clr>
            <a:srgbClr val="FA7B17"/>
          </p15:clr>
        </p15:guide>
        <p15:guide id="2" orient="horz" pos="661">
          <p15:clr>
            <a:srgbClr val="FA7B17"/>
          </p15:clr>
        </p15:guide>
        <p15:guide id="3" orient="horz" pos="88">
          <p15:clr>
            <a:srgbClr val="FA7B17"/>
          </p15:clr>
        </p15:guide>
        <p15:guide id="4" orient="horz" pos="3096">
          <p15:clr>
            <a:srgbClr val="FA7B17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8"/>
          <p:cNvSpPr/>
          <p:nvPr/>
        </p:nvSpPr>
        <p:spPr>
          <a:xfrm>
            <a:off x="0" y="-3950"/>
            <a:ext cx="25854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8"/>
          <p:cNvSpPr/>
          <p:nvPr/>
        </p:nvSpPr>
        <p:spPr>
          <a:xfrm>
            <a:off x="2585475" y="0"/>
            <a:ext cx="6558600" cy="5143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234450" y="377200"/>
            <a:ext cx="2099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sldNum" idx="12"/>
          </p:nvPr>
        </p:nvSpPr>
        <p:spPr>
          <a:xfrm>
            <a:off x="8556785" y="4769630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2815486" y="377190"/>
            <a:ext cx="3047100" cy="438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600"/>
            </a:lvl2pPr>
            <a:lvl3pPr marL="1371600" lvl="2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■"/>
              <a:defRPr sz="1400"/>
            </a:lvl3pPr>
            <a:lvl4pPr marL="1828800" lvl="3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●"/>
              <a:defRPr sz="1200"/>
            </a:lvl4pPr>
            <a:lvl5pPr marL="2286000" lvl="4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body" idx="2"/>
          </p:nvPr>
        </p:nvSpPr>
        <p:spPr>
          <a:xfrm>
            <a:off x="5862537" y="377190"/>
            <a:ext cx="3047100" cy="43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○"/>
              <a:defRPr sz="1600"/>
            </a:lvl2pPr>
            <a:lvl3pPr marL="1371600" lvl="2" indent="-3111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300"/>
              <a:buFont typeface="Arial"/>
              <a:buChar char="■"/>
              <a:defRPr sz="1400"/>
            </a:lvl3pPr>
            <a:lvl4pPr marL="1828800" lvl="3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 sz="1200"/>
            </a:lvl4pPr>
            <a:lvl5pPr marL="2286000" lvl="4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Font typeface="Arial"/>
              <a:buChar char="○"/>
              <a:defRPr sz="1100"/>
            </a:lvl5pPr>
            <a:lvl6pPr marL="2743200" lvl="5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Char char="○"/>
              <a:defRPr/>
            </a:lvl8pPr>
            <a:lvl9pPr marL="4114800" lvl="8" indent="-2857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70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467591" y="1497689"/>
            <a:ext cx="7107300" cy="12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3F3F3"/>
              </a:buClr>
              <a:buSzPts val="4100"/>
              <a:buNone/>
              <a:defRPr sz="3300" i="0" u="none" strike="noStrike" cap="none">
                <a:solidFill>
                  <a:schemeClr val="dk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Roboto"/>
              <a:buNone/>
              <a:defRPr sz="1600" b="0" i="0" u="none" strike="noStrike" cap="non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subTitle" idx="1"/>
          </p:nvPr>
        </p:nvSpPr>
        <p:spPr>
          <a:xfrm>
            <a:off x="467591" y="2791753"/>
            <a:ext cx="7107300" cy="5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5"/>
              </a:buClr>
              <a:buSzPts val="2700"/>
              <a:buNone/>
              <a:defRPr sz="2100" i="0" u="none" strike="noStrike" cap="none">
                <a:solidFill>
                  <a:srgbClr val="434343"/>
                </a:solidFill>
              </a:defRPr>
            </a:lvl1pPr>
            <a:lvl2pPr marR="0" lvl="1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800"/>
              <a:buFont typeface="Roboto"/>
              <a:buNone/>
              <a:defRPr sz="18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500"/>
              <a:buFont typeface="Roboto"/>
              <a:buNone/>
              <a:defRPr sz="15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r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457A"/>
              </a:buClr>
              <a:buSzPts val="1400"/>
              <a:buFont typeface="Roboto"/>
              <a:buNone/>
              <a:defRPr sz="14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FDE263"/>
              </a:buClr>
              <a:buSzPts val="1600"/>
              <a:buFont typeface="Roboto"/>
              <a:buNone/>
              <a:defRPr sz="1600" b="0" i="0" u="none" strike="noStrike" cap="none">
                <a:solidFill>
                  <a:srgbClr val="FDE263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l="83599" t="75134" r="3599" b="8197"/>
          <a:stretch/>
        </p:blipFill>
        <p:spPr>
          <a:xfrm>
            <a:off x="7696339" y="1919066"/>
            <a:ext cx="1170431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022A56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9"/>
          <p:cNvSpPr/>
          <p:nvPr/>
        </p:nvSpPr>
        <p:spPr>
          <a:xfrm>
            <a:off x="0" y="4764366"/>
            <a:ext cx="9144000" cy="34200"/>
          </a:xfrm>
          <a:prstGeom prst="rect">
            <a:avLst/>
          </a:prstGeom>
          <a:solidFill>
            <a:srgbClr val="95BDE2"/>
          </a:solidFill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1" name="Google Shape;121;p19"/>
          <p:cNvCxnSpPr/>
          <p:nvPr/>
        </p:nvCxnSpPr>
        <p:spPr>
          <a:xfrm>
            <a:off x="374073" y="355369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2" name="Google Shape;122;p19"/>
          <p:cNvCxnSpPr/>
          <p:nvPr/>
        </p:nvCxnSpPr>
        <p:spPr>
          <a:xfrm>
            <a:off x="374073" y="1257301"/>
            <a:ext cx="8395800" cy="0"/>
          </a:xfrm>
          <a:prstGeom prst="straightConnector1">
            <a:avLst/>
          </a:prstGeom>
          <a:noFill/>
          <a:ln w="9525" cap="flat" cmpd="sng">
            <a:solidFill>
              <a:srgbClr val="004379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3" name="Google Shape;123;p19"/>
          <p:cNvSpPr txBox="1"/>
          <p:nvPr/>
        </p:nvSpPr>
        <p:spPr>
          <a:xfrm>
            <a:off x="467591" y="890715"/>
            <a:ext cx="7107300" cy="3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Iowa Department of Education</a:t>
            </a:r>
            <a:endParaRPr sz="1100"/>
          </a:p>
        </p:txBody>
      </p:sp>
      <p:sp>
        <p:nvSpPr>
          <p:cNvPr id="124" name="Google Shape;124;p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</a:defRPr>
            </a:lvl1pPr>
            <a:lvl2pPr lvl="1" rtl="0">
              <a:buNone/>
              <a:defRPr>
                <a:solidFill>
                  <a:schemeClr val="dk2"/>
                </a:solidFill>
              </a:defRPr>
            </a:lvl2pPr>
            <a:lvl3pPr lvl="2" rtl="0">
              <a:buNone/>
              <a:defRPr>
                <a:solidFill>
                  <a:schemeClr val="dk2"/>
                </a:solidFill>
              </a:defRPr>
            </a:lvl3pPr>
            <a:lvl4pPr lvl="3" rtl="0">
              <a:buNone/>
              <a:defRPr>
                <a:solidFill>
                  <a:schemeClr val="dk2"/>
                </a:solidFill>
              </a:defRPr>
            </a:lvl4pPr>
            <a:lvl5pPr lvl="4" rtl="0">
              <a:buNone/>
              <a:defRPr>
                <a:solidFill>
                  <a:schemeClr val="dk2"/>
                </a:solidFill>
              </a:defRPr>
            </a:lvl5pPr>
            <a:lvl6pPr lvl="5" rtl="0">
              <a:buNone/>
              <a:defRPr>
                <a:solidFill>
                  <a:schemeClr val="dk2"/>
                </a:solidFill>
              </a:defRPr>
            </a:lvl6pPr>
            <a:lvl7pPr lvl="6" rtl="0">
              <a:buNone/>
              <a:defRPr>
                <a:solidFill>
                  <a:schemeClr val="dk2"/>
                </a:solidFill>
              </a:defRPr>
            </a:lvl7pPr>
            <a:lvl8pPr lvl="7" rtl="0">
              <a:buNone/>
              <a:defRPr>
                <a:solidFill>
                  <a:schemeClr val="dk2"/>
                </a:solidFill>
              </a:defRPr>
            </a:lvl8pPr>
            <a:lvl9pPr lvl="8" rtl="0">
              <a:buNone/>
              <a:defRPr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>
  <p:cSld name="TITLE_AND_BODY_3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-32084" y="-25717"/>
            <a:ext cx="2622900" cy="5194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0"/>
          <p:cNvSpPr/>
          <p:nvPr/>
        </p:nvSpPr>
        <p:spPr>
          <a:xfrm flipH="1">
            <a:off x="2472375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Google Shape;129;p2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6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0" name="Google Shape;130;p20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1_2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5130225" y="800100"/>
            <a:ext cx="3470700" cy="35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eriod"/>
              <a:defRPr sz="1800" i="0" u="none" strike="noStrike" cap="none">
                <a:solidFill>
                  <a:schemeClr val="dk2"/>
                </a:solidFill>
              </a:defRPr>
            </a:lvl1pPr>
            <a:lvl2pPr marL="914400" marR="0" lvl="1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2pPr>
            <a:lvl3pPr marL="1371600" marR="0" lvl="2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3pPr>
            <a:lvl4pPr marL="1828800" marR="0" lvl="3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4pPr>
            <a:lvl5pPr marL="2286000" marR="0" lvl="4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5pPr>
            <a:lvl6pPr marL="2743200" marR="0" lvl="5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6pPr>
            <a:lvl7pPr marL="3200400" marR="0" lvl="6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rabicPeriod"/>
              <a:defRPr sz="1400" i="0" u="none" strike="noStrike" cap="none">
                <a:solidFill>
                  <a:srgbClr val="000000"/>
                </a:solidFill>
              </a:defRPr>
            </a:lvl7pPr>
            <a:lvl8pPr marL="3657600" marR="0" lvl="7" indent="-31750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AutoNum type="alphaLcPeriod"/>
              <a:defRPr sz="1400" i="0" u="none" strike="noStrike" cap="none">
                <a:solidFill>
                  <a:srgbClr val="000000"/>
                </a:solidFill>
              </a:defRPr>
            </a:lvl8pPr>
            <a:lvl9pPr marL="4114800" marR="0" lvl="8" indent="-317500" algn="l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AutoNum type="romanLcPeriod"/>
              <a:defRPr sz="1400" i="0" u="none" strike="noStrike" cap="none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2"/>
          </p:nvPr>
        </p:nvSpPr>
        <p:spPr>
          <a:xfrm>
            <a:off x="646650" y="1989600"/>
            <a:ext cx="3246900" cy="23538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302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 i="1">
                <a:solidFill>
                  <a:schemeClr val="lt1"/>
                </a:solidFill>
              </a:defRPr>
            </a:lvl1pPr>
            <a:lvl2pPr marL="914400" lvl="1" indent="-2984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o"/>
              <a:defRPr sz="1500" i="1">
                <a:solidFill>
                  <a:schemeClr val="lt1"/>
                </a:solidFill>
              </a:defRPr>
            </a:lvl2pPr>
            <a:lvl3pPr marL="1371600" lvl="2" indent="-3111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▪"/>
              <a:defRPr sz="1300" i="1">
                <a:solidFill>
                  <a:schemeClr val="lt1"/>
                </a:solidFill>
              </a:defRPr>
            </a:lvl3pPr>
            <a:lvl4pPr marL="1828800" lvl="3" indent="-3048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 i="1">
                <a:solidFill>
                  <a:schemeClr val="lt1"/>
                </a:solidFill>
              </a:defRPr>
            </a:lvl4pPr>
            <a:lvl5pPr marL="2286000" lvl="4" indent="-27305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700"/>
              <a:buChar char="o"/>
              <a:defRPr sz="1000" i="1">
                <a:solidFill>
                  <a:schemeClr val="lt1"/>
                </a:solidFill>
              </a:defRPr>
            </a:lvl5pPr>
            <a:lvl6pPr marL="2743200" lvl="5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6pPr>
            <a:lvl7pPr marL="3200400" lvl="6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7pPr>
            <a:lvl8pPr marL="3657600" lvl="7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8pPr>
            <a:lvl9pPr marL="4114800" lvl="8" indent="-22860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None/>
              <a:defRPr sz="900" i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736">
          <p15:clr>
            <a:srgbClr val="FA7B17"/>
          </p15:clr>
        </p15:guide>
        <p15:guide id="2" pos="3024">
          <p15:clr>
            <a:srgbClr val="FA7B17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+ Reference">
  <p:cSld name="TITLE_AND_BODY_4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"/>
          <p:cNvSpPr/>
          <p:nvPr/>
        </p:nvSpPr>
        <p:spPr>
          <a:xfrm>
            <a:off x="0" y="1600"/>
            <a:ext cx="25908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300" cy="43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Arial"/>
              <a:buNone/>
              <a:defRPr sz="230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238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●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5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Arial"/>
              <a:buChar char="■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Arial"/>
              <a:buChar char="○"/>
              <a:defRPr sz="13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sz="12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Char char="●"/>
              <a:defRPr sz="11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Char char="○"/>
              <a:defRPr sz="10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857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Arial"/>
              <a:buChar char="■"/>
              <a:defRPr sz="90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sldNum" idx="12"/>
          </p:nvPr>
        </p:nvSpPr>
        <p:spPr>
          <a:xfrm>
            <a:off x="8556775" y="4749863"/>
            <a:ext cx="4803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body" idx="2"/>
          </p:nvPr>
        </p:nvSpPr>
        <p:spPr>
          <a:xfrm>
            <a:off x="2831063" y="4750069"/>
            <a:ext cx="59676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1pPr>
            <a:lvl2pPr marL="914400" lvl="1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2pPr>
            <a:lvl3pPr marL="1371600" lvl="2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▪"/>
              <a:defRPr sz="1000">
                <a:solidFill>
                  <a:srgbClr val="999999"/>
                </a:solidFill>
              </a:defRPr>
            </a:lvl3pPr>
            <a:lvl4pPr marL="1828800" lvl="3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•"/>
              <a:defRPr sz="1000">
                <a:solidFill>
                  <a:srgbClr val="999999"/>
                </a:solidFill>
              </a:defRPr>
            </a:lvl4pPr>
            <a:lvl5pPr marL="2286000" lvl="4" indent="-2921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Char char="o"/>
              <a:defRPr sz="1000">
                <a:solidFill>
                  <a:srgbClr val="999999"/>
                </a:solidFill>
              </a:defRPr>
            </a:lvl5pPr>
            <a:lvl6pPr marL="2743200" lvl="5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6pPr>
            <a:lvl7pPr marL="3200400" lvl="6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7pPr>
            <a:lvl8pPr marL="3657600" lvl="7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8pPr>
            <a:lvl9pPr marL="4114800" lvl="8" indent="-228600" rtl="0">
              <a:spcBef>
                <a:spcPts val="500"/>
              </a:spcBef>
              <a:spcAft>
                <a:spcPts val="0"/>
              </a:spcAft>
              <a:buClr>
                <a:srgbClr val="999999"/>
              </a:buClr>
              <a:buSzPts val="1000"/>
              <a:buNone/>
              <a:defRPr sz="1000">
                <a:solidFill>
                  <a:srgbClr val="99999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8650" y="2721019"/>
            <a:ext cx="78867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BFBF"/>
              </a:buClr>
              <a:buSzPts val="1800"/>
              <a:buNone/>
              <a:defRPr sz="1800">
                <a:solidFill>
                  <a:srgbClr val="BFBFB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, No Subtitle">
  <p:cSld name="SECTION_HEADER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/>
          <p:nvPr/>
        </p:nvSpPr>
        <p:spPr>
          <a:xfrm rot="5400000">
            <a:off x="3748200" y="-2000287"/>
            <a:ext cx="1647600" cy="9144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Arial"/>
              <a:buNone/>
              <a:defRPr sz="27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/>
          <p:nvPr/>
        </p:nvSpPr>
        <p:spPr>
          <a:xfrm>
            <a:off x="-10200" y="0"/>
            <a:ext cx="26082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228600" y="380850"/>
            <a:ext cx="2103000" cy="43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1469">
          <p15:clr>
            <a:srgbClr val="FA7B17"/>
          </p15:clr>
        </p15:guide>
        <p15:guide id="3" pos="1774">
          <p15:clr>
            <a:srgbClr val="FA7B17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p Title">
  <p:cSld name="BLANK_4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/>
          <p:nvPr/>
        </p:nvSpPr>
        <p:spPr>
          <a:xfrm>
            <a:off x="0" y="-25725"/>
            <a:ext cx="9144000" cy="1284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55400" y="150069"/>
            <a:ext cx="8833200" cy="9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 with intro text">
  <p:cSld name="TITLE_AND_BODY_1_2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-2150" y="0"/>
            <a:ext cx="25929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218209" y="384048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1"/>
          </p:nvPr>
        </p:nvSpPr>
        <p:spPr>
          <a:xfrm>
            <a:off x="2816350" y="373750"/>
            <a:ext cx="6099000" cy="12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3020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800" i="1" u="none" strike="noStrike" cap="none">
                <a:solidFill>
                  <a:schemeClr val="dk2"/>
                </a:solidFill>
              </a:defRPr>
            </a:lvl1pPr>
            <a:lvl2pPr marL="914400" marR="0" lvl="1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700" i="1" u="none" strike="noStrike" cap="none">
                <a:solidFill>
                  <a:schemeClr val="dk2"/>
                </a:solidFill>
              </a:defRPr>
            </a:lvl2pPr>
            <a:lvl3pPr marL="1371600" marR="0" lvl="2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500" i="1" u="none" strike="noStrike" cap="none">
                <a:solidFill>
                  <a:schemeClr val="dk2"/>
                </a:solidFill>
              </a:defRPr>
            </a:lvl3pPr>
            <a:lvl4pPr marL="1828800" marR="0" lvl="3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400" i="1" u="none" strike="noStrike" cap="none">
                <a:solidFill>
                  <a:schemeClr val="dk2"/>
                </a:solidFill>
              </a:defRPr>
            </a:lvl4pPr>
            <a:lvl5pPr marL="2286000" marR="0" lvl="4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200" i="1" u="none" strike="noStrike" cap="none">
                <a:solidFill>
                  <a:schemeClr val="dk2"/>
                </a:solidFill>
              </a:defRPr>
            </a:lvl5pPr>
            <a:lvl6pPr marL="2743200" marR="0" lvl="5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6pPr>
            <a:lvl7pPr marL="3200400" marR="0" lvl="6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 i="1" u="none" strike="noStrike" cap="none">
                <a:solidFill>
                  <a:schemeClr val="dk2"/>
                </a:solidFill>
              </a:defRPr>
            </a:lvl7pPr>
            <a:lvl8pPr marL="3657600" marR="0" lvl="7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 i="1" u="none" strike="noStrike" cap="none">
                <a:solidFill>
                  <a:schemeClr val="dk2"/>
                </a:solidFill>
              </a:defRPr>
            </a:lvl8pPr>
            <a:lvl9pPr marL="4114800" marR="0" lvl="8" indent="-330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 i="1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2"/>
          </p:nvPr>
        </p:nvSpPr>
        <p:spPr>
          <a:xfrm>
            <a:off x="2816350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3"/>
          </p:nvPr>
        </p:nvSpPr>
        <p:spPr>
          <a:xfrm>
            <a:off x="5873461" y="1783300"/>
            <a:ext cx="3023700" cy="29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700" i="0" u="none" strike="noStrike" cap="none">
                <a:solidFill>
                  <a:schemeClr val="dk2"/>
                </a:solidFill>
              </a:defRPr>
            </a:lvl1pPr>
            <a:lvl2pPr marL="914400" marR="0" lvl="1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500" i="0" u="none" strike="noStrike" cap="none">
                <a:solidFill>
                  <a:schemeClr val="dk2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400" i="0" u="none" strike="noStrike" cap="none">
                <a:solidFill>
                  <a:schemeClr val="dk2"/>
                </a:solidFill>
              </a:defRPr>
            </a:lvl3pPr>
            <a:lvl4pPr marL="1828800" marR="0" lvl="3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200" i="0" u="none" strike="noStrike" cap="none">
                <a:solidFill>
                  <a:schemeClr val="dk2"/>
                </a:solidFill>
              </a:defRPr>
            </a:lvl4pPr>
            <a:lvl5pPr marL="2286000" marR="0" lvl="4" indent="-2984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5pPr>
            <a:lvl6pPr marL="2743200" marR="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6pPr>
            <a:lvl7pPr marL="3200400" marR="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●"/>
              <a:defRPr sz="1100" i="0" u="none" strike="noStrike" cap="none">
                <a:solidFill>
                  <a:schemeClr val="dk2"/>
                </a:solidFill>
              </a:defRPr>
            </a:lvl7pPr>
            <a:lvl8pPr marL="3657600" marR="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○"/>
              <a:defRPr sz="1100" i="0" u="none" strike="noStrike" cap="none">
                <a:solidFill>
                  <a:schemeClr val="dk2"/>
                </a:solidFill>
              </a:defRPr>
            </a:lvl8pPr>
            <a:lvl9pPr marL="4114800" marR="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Char char="■"/>
              <a:defRPr sz="110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8556785" y="4769739"/>
            <a:ext cx="548700" cy="3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1469">
          <p15:clr>
            <a:srgbClr val="FA7B17"/>
          </p15:clr>
        </p15:guide>
        <p15:guide id="2" pos="1774">
          <p15:clr>
            <a:srgbClr val="FA7B17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igure/Table with Caption">
  <p:cSld name="Figure/Table with 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/>
          <p:nvPr/>
        </p:nvSpPr>
        <p:spPr>
          <a:xfrm>
            <a:off x="-17559" y="-2242"/>
            <a:ext cx="3537300" cy="514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99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i="0" u="none" strike="noStrike" cap="none">
                <a:solidFill>
                  <a:srgbClr val="FFFFFF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None/>
              <a:defRPr sz="1400" i="0" u="none" strike="noStrike" cap="none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1"/>
          </p:nvPr>
        </p:nvSpPr>
        <p:spPr>
          <a:xfrm>
            <a:off x="228600" y="1552225"/>
            <a:ext cx="3045000" cy="32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 i="0" u="none" strike="noStrike" cap="none">
                <a:solidFill>
                  <a:schemeClr val="lt1"/>
                </a:solidFill>
              </a:defRPr>
            </a:lvl1pPr>
            <a:lvl2pPr marL="914400" marR="0" lvl="1" indent="-3111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300"/>
              <a:buChar char="○"/>
              <a:defRPr sz="1300" i="0" u="none" strike="noStrike" cap="none">
                <a:solidFill>
                  <a:schemeClr val="lt1"/>
                </a:solidFill>
              </a:defRPr>
            </a:lvl2pPr>
            <a:lvl3pPr marL="1371600" marR="0" lvl="2" indent="-2984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 sz="1100" i="0" u="none" strike="noStrike" cap="none">
                <a:solidFill>
                  <a:schemeClr val="lt1"/>
                </a:solidFill>
              </a:defRPr>
            </a:lvl3pPr>
            <a:lvl4pPr marL="1828800" marR="0" lvl="3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4pPr>
            <a:lvl5pPr marL="2286000" marR="0" lvl="4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5pPr>
            <a:lvl6pPr marL="2743200" marR="0" lvl="5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6pPr>
            <a:lvl7pPr marL="3200400" marR="0" lvl="6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 sz="900" i="0" u="none" strike="noStrike" cap="none">
                <a:solidFill>
                  <a:schemeClr val="lt1"/>
                </a:solidFill>
              </a:defRPr>
            </a:lvl7pPr>
            <a:lvl8pPr marL="3657600" marR="0" lvl="7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 sz="900" i="0" u="none" strike="noStrike" cap="none">
                <a:solidFill>
                  <a:schemeClr val="lt1"/>
                </a:solidFill>
              </a:defRPr>
            </a:lvl8pPr>
            <a:lvl9pPr marL="4114800" marR="0" lvl="8" indent="-2857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 sz="900" i="0" u="none" strike="noStrike" cap="none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2062">
          <p15:clr>
            <a:srgbClr val="FA7B17"/>
          </p15:clr>
        </p15:guide>
        <p15:guide id="2" pos="144">
          <p15:clr>
            <a:srgbClr val="FA7B17"/>
          </p15:clr>
        </p15:guide>
        <p15:guide id="3" pos="2352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 half">
  <p:cSld name="TITLE_AND_BODY_1_1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/>
          <p:nvPr/>
        </p:nvSpPr>
        <p:spPr>
          <a:xfrm>
            <a:off x="4574903" y="0"/>
            <a:ext cx="113100" cy="5143500"/>
          </a:xfrm>
          <a:prstGeom prst="rect">
            <a:avLst/>
          </a:prstGeom>
          <a:gradFill>
            <a:gsLst>
              <a:gs pos="0">
                <a:srgbClr val="000014">
                  <a:alpha val="20000"/>
                </a:srgbClr>
              </a:gs>
              <a:gs pos="100000">
                <a:srgbClr val="000014">
                  <a:alpha val="0"/>
                </a:srgbClr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57A"/>
              </a:buClr>
              <a:buSzPts val="2400"/>
              <a:buNone/>
              <a:defRPr sz="2400" i="0" u="none" strike="noStrike" cap="none">
                <a:solidFill>
                  <a:srgbClr val="00457A"/>
                </a:solidFill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2400"/>
              <a:buFont typeface="Roboto"/>
              <a:buNone/>
              <a:defRPr sz="2400" b="0" i="0" u="none" strike="noStrike" cap="none">
                <a:solidFill>
                  <a:srgbClr val="F6703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sldNum" idx="12"/>
          </p:nvPr>
        </p:nvSpPr>
        <p:spPr>
          <a:xfrm>
            <a:off x="8556785" y="4749852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511425" y="1909550"/>
            <a:ext cx="3517200" cy="286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 i="0" u="none" strike="noStrike" cap="none">
                <a:solidFill>
                  <a:srgbClr val="434343"/>
                </a:solidFill>
              </a:defRPr>
            </a:lvl1pPr>
            <a:lvl2pPr marL="914400" marR="0" lvl="1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2pPr>
            <a:lvl3pPr marL="1371600" marR="0" lvl="2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3pPr>
            <a:lvl4pPr marL="1828800" marR="0" lvl="3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4pPr>
            <a:lvl5pPr marL="2286000" marR="0" lvl="4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5pPr>
            <a:lvl6pPr marL="2743200" marR="0" lvl="5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6pPr>
            <a:lvl7pPr marL="3200400" marR="0" lvl="6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200" i="0" u="none" strike="noStrike" cap="none">
                <a:solidFill>
                  <a:srgbClr val="434343"/>
                </a:solidFill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 sz="1200" i="0" u="none" strike="noStrike" cap="none">
                <a:solidFill>
                  <a:srgbClr val="434343"/>
                </a:solidFill>
              </a:defRPr>
            </a:lvl8pPr>
            <a:lvl9pPr marL="4114800" marR="0" lvl="8" indent="-3048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434343"/>
              </a:buClr>
              <a:buSzPts val="1200"/>
              <a:buChar char="■"/>
              <a:defRPr sz="1200" i="0" u="none" strike="noStrike" cap="none"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pic>
        <p:nvPicPr>
          <p:cNvPr id="54" name="Google Shape;54;p10" descr="Student raising hand with pencil in hand"/>
          <p:cNvPicPr preferRelativeResize="0"/>
          <p:nvPr/>
        </p:nvPicPr>
        <p:blipFill rotWithShape="1">
          <a:blip r:embed="rId2">
            <a:alphaModFix/>
          </a:blip>
          <a:srcRect t="10071"/>
          <a:stretch/>
        </p:blipFill>
        <p:spPr>
          <a:xfrm>
            <a:off x="4574900" y="-2287"/>
            <a:ext cx="4575600" cy="5148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sldNum" idx="12"/>
          </p:nvPr>
        </p:nvSpPr>
        <p:spPr>
          <a:xfrm>
            <a:off x="8556785" y="4769657"/>
            <a:ext cx="548700" cy="37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235805" y="383940"/>
            <a:ext cx="21822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2831056" y="384047"/>
            <a:ext cx="6084300" cy="4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urier New"/>
              <a:buChar char="o"/>
              <a:defRPr sz="16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Noto Sans Symbols"/>
              <a:buChar char="▪"/>
              <a:defRPr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79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800"/>
              <a:buFont typeface="Courier New"/>
              <a:buChar char="o"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</p:sldLayoutIdLst>
  <p:transition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chemeClr val="accent5"/>
          </p15:clr>
        </p15:guide>
        <p15:guide id="2" orient="horz" pos="1620">
          <p15:clr>
            <a:schemeClr val="accent5"/>
          </p15:clr>
        </p15:guide>
        <p15:guide id="3" orient="horz" pos="238">
          <p15:clr>
            <a:schemeClr val="accent5"/>
          </p15:clr>
        </p15:guide>
        <p15:guide id="4" orient="horz" pos="2998">
          <p15:clr>
            <a:schemeClr val="accent5"/>
          </p15:clr>
        </p15:guide>
        <p15:guide id="5" pos="144">
          <p15:clr>
            <a:schemeClr val="accent5"/>
          </p15:clr>
        </p15:guide>
        <p15:guide id="6" pos="5616">
          <p15:clr>
            <a:schemeClr val="accent5"/>
          </p15:clr>
        </p15:guide>
        <p15:guide id="7" pos="1632">
          <p15:clr>
            <a:schemeClr val="accent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ies.ed.gov/ncee/edlabs/regions/midwest/pdf/eventhandout/ESSA-Clearinghouse-Crosswalk-Jan2018-508.pdf" TargetMode="External"/><Relationship Id="rId3" Type="http://schemas.openxmlformats.org/officeDocument/2006/relationships/hyperlink" Target="https://ies.ed.gov/ncee/edlabs/infographics/pdf/REL_SE_What_is_Evidence-Based_as_Defined_by_ESSA.pdf" TargetMode="External"/><Relationship Id="rId7" Type="http://schemas.openxmlformats.org/officeDocument/2006/relationships/hyperlink" Target="https://ies.ed.gov/ncee/pdf/evidence_based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9.xml"/><Relationship Id="rId6" Type="http://schemas.openxmlformats.org/officeDocument/2006/relationships/hyperlink" Target="https://oese.ed.gov/resources/oese-technical-assistance-centers/state-support-network/resources/selecting-evidence-based-practices-tiers-1-2-3-navigating-clearinghouses-databases/" TargetMode="External"/><Relationship Id="rId11" Type="http://schemas.openxmlformats.org/officeDocument/2006/relationships/hyperlink" Target="https://educateiowa.gov/sites/files/ed/documents/2021-07-23_ESSERIII_Evidence-Based.pdf" TargetMode="External"/><Relationship Id="rId5" Type="http://schemas.openxmlformats.org/officeDocument/2006/relationships/hyperlink" Target="https://www.air.org/sites/default/files/downloads/report/Selecting-Evidence-Based-Practices-for-Low-Performing-Schools-508-May-2019-rev.pdf" TargetMode="External"/><Relationship Id="rId10" Type="http://schemas.openxmlformats.org/officeDocument/2006/relationships/hyperlink" Target="https://bestpracticesclearinghouse.ed.gov/" TargetMode="External"/><Relationship Id="rId4" Type="http://schemas.openxmlformats.org/officeDocument/2006/relationships/hyperlink" Target="https://www2.ed.gov/policy/elsec/leg/essa/guidanceuseseinvestment.pdf" TargetMode="External"/><Relationship Id="rId9" Type="http://schemas.openxmlformats.org/officeDocument/2006/relationships/hyperlink" Target="https://www2.ed.gov/documents/coronavirus/reopening-2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kathy.bertsch@iowa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educateiowa.gov/covid-19/covid-19-guidance-and-information#ARP%20Ac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sites/files/ed/documents/2021-07-23_ESSERIII_Evidence-Based.pd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iowa.gov/documents/pk-12/2021/04/esser-iii-guidanc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4" Type="http://schemas.openxmlformats.org/officeDocument/2006/relationships/hyperlink" Target="https://oese.ed.gov/offices/office-of-discretionary-grants-support-services/school-choice-improvement-programs/full-service-community-schools-program-fscs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>
            <a:spLocks noGrp="1"/>
          </p:cNvSpPr>
          <p:nvPr>
            <p:ph type="title"/>
          </p:nvPr>
        </p:nvSpPr>
        <p:spPr>
          <a:xfrm>
            <a:off x="467591" y="1497689"/>
            <a:ext cx="7107300" cy="127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and Evidence-Based Interventions</a:t>
            </a:r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subTitle" idx="1"/>
          </p:nvPr>
        </p:nvSpPr>
        <p:spPr>
          <a:xfrm>
            <a:off x="467591" y="2791753"/>
            <a:ext cx="7107300" cy="52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l" rtl="0">
              <a:spcBef>
                <a:spcPts val="700"/>
              </a:spcBef>
              <a:spcAft>
                <a:spcPts val="0"/>
              </a:spcAft>
              <a:buNone/>
            </a:pPr>
            <a:r>
              <a:rPr lang="en"/>
              <a:t>July 29, 2021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3045000" cy="99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Have a Process for Selecting Evidence-Based Interventions</a:t>
            </a:r>
            <a:endParaRPr/>
          </a:p>
        </p:txBody>
      </p:sp>
      <p:grpSp>
        <p:nvGrpSpPr>
          <p:cNvPr id="198" name="Google Shape;198;p31" descr="1. Determine Current State&#10;2. Identify Strengths and Barriers&#10;3. Create a Plan&#10;4. Implement the Actions&#10;5. Assess Impact&#10;"/>
          <p:cNvGrpSpPr/>
          <p:nvPr/>
        </p:nvGrpSpPr>
        <p:grpSpPr>
          <a:xfrm>
            <a:off x="4518111" y="702633"/>
            <a:ext cx="3743225" cy="3738220"/>
            <a:chOff x="2545260" y="695170"/>
            <a:chExt cx="3813003" cy="3703775"/>
          </a:xfrm>
        </p:grpSpPr>
        <p:grpSp>
          <p:nvGrpSpPr>
            <p:cNvPr id="199" name="Google Shape;199;p31"/>
            <p:cNvGrpSpPr/>
            <p:nvPr/>
          </p:nvGrpSpPr>
          <p:grpSpPr>
            <a:xfrm>
              <a:off x="2655487" y="695170"/>
              <a:ext cx="3702775" cy="3703775"/>
              <a:chOff x="1114768" y="1295511"/>
              <a:chExt cx="4937034" cy="4938367"/>
            </a:xfrm>
          </p:grpSpPr>
          <p:grpSp>
            <p:nvGrpSpPr>
              <p:cNvPr id="200" name="Google Shape;200;p31"/>
              <p:cNvGrpSpPr/>
              <p:nvPr/>
            </p:nvGrpSpPr>
            <p:grpSpPr>
              <a:xfrm>
                <a:off x="1114768" y="1295511"/>
                <a:ext cx="4937034" cy="4938367"/>
                <a:chOff x="702" y="817"/>
                <a:chExt cx="3126" cy="3126"/>
              </a:xfrm>
            </p:grpSpPr>
            <p:sp>
              <p:nvSpPr>
                <p:cNvPr id="201" name="Google Shape;201;p31"/>
                <p:cNvSpPr/>
                <p:nvPr/>
              </p:nvSpPr>
              <p:spPr>
                <a:xfrm>
                  <a:off x="793" y="817"/>
                  <a:ext cx="1643" cy="1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59" h="442" extrusionOk="0">
                      <a:moveTo>
                        <a:pt x="286" y="442"/>
                      </a:moveTo>
                      <a:cubicBezTo>
                        <a:pt x="285" y="442"/>
                        <a:pt x="285" y="442"/>
                        <a:pt x="285" y="442"/>
                      </a:cubicBezTo>
                      <a:cubicBezTo>
                        <a:pt x="213" y="420"/>
                        <a:pt x="213" y="420"/>
                        <a:pt x="213" y="420"/>
                      </a:cubicBezTo>
                      <a:cubicBezTo>
                        <a:pt x="211" y="419"/>
                        <a:pt x="210" y="417"/>
                        <a:pt x="210" y="415"/>
                      </a:cubicBezTo>
                      <a:cubicBezTo>
                        <a:pt x="211" y="411"/>
                        <a:pt x="212" y="406"/>
                        <a:pt x="212" y="402"/>
                      </a:cubicBezTo>
                      <a:cubicBezTo>
                        <a:pt x="212" y="365"/>
                        <a:pt x="182" y="335"/>
                        <a:pt x="145" y="335"/>
                      </a:cubicBezTo>
                      <a:cubicBezTo>
                        <a:pt x="118" y="335"/>
                        <a:pt x="93" y="351"/>
                        <a:pt x="83" y="376"/>
                      </a:cubicBezTo>
                      <a:cubicBezTo>
                        <a:pt x="82" y="378"/>
                        <a:pt x="81" y="379"/>
                        <a:pt x="79" y="379"/>
                      </a:cubicBezTo>
                      <a:cubicBezTo>
                        <a:pt x="79" y="379"/>
                        <a:pt x="78" y="379"/>
                        <a:pt x="78" y="378"/>
                      </a:cubicBezTo>
                      <a:cubicBezTo>
                        <a:pt x="3" y="355"/>
                        <a:pt x="3" y="355"/>
                        <a:pt x="3" y="355"/>
                      </a:cubicBezTo>
                      <a:cubicBezTo>
                        <a:pt x="2" y="355"/>
                        <a:pt x="1" y="354"/>
                        <a:pt x="0" y="353"/>
                      </a:cubicBezTo>
                      <a:cubicBezTo>
                        <a:pt x="0" y="352"/>
                        <a:pt x="0" y="351"/>
                        <a:pt x="0" y="350"/>
                      </a:cubicBezTo>
                      <a:cubicBezTo>
                        <a:pt x="37" y="249"/>
                        <a:pt x="103" y="162"/>
                        <a:pt x="191" y="99"/>
                      </a:cubicBezTo>
                      <a:cubicBezTo>
                        <a:pt x="280" y="36"/>
                        <a:pt x="384" y="2"/>
                        <a:pt x="492" y="0"/>
                      </a:cubicBezTo>
                      <a:cubicBezTo>
                        <a:pt x="492" y="0"/>
                        <a:pt x="492" y="0"/>
                        <a:pt x="492" y="0"/>
                      </a:cubicBezTo>
                      <a:cubicBezTo>
                        <a:pt x="493" y="0"/>
                        <a:pt x="494" y="0"/>
                        <a:pt x="495" y="1"/>
                      </a:cubicBezTo>
                      <a:cubicBezTo>
                        <a:pt x="495" y="2"/>
                        <a:pt x="496" y="3"/>
                        <a:pt x="496" y="4"/>
                      </a:cubicBezTo>
                      <a:cubicBezTo>
                        <a:pt x="496" y="90"/>
                        <a:pt x="496" y="90"/>
                        <a:pt x="496" y="90"/>
                      </a:cubicBezTo>
                      <a:cubicBezTo>
                        <a:pt x="496" y="93"/>
                        <a:pt x="498" y="94"/>
                        <a:pt x="500" y="94"/>
                      </a:cubicBezTo>
                      <a:cubicBezTo>
                        <a:pt x="500" y="94"/>
                        <a:pt x="500" y="94"/>
                        <a:pt x="500" y="94"/>
                      </a:cubicBezTo>
                      <a:cubicBezTo>
                        <a:pt x="533" y="95"/>
                        <a:pt x="559" y="121"/>
                        <a:pt x="559" y="154"/>
                      </a:cubicBezTo>
                      <a:cubicBezTo>
                        <a:pt x="559" y="186"/>
                        <a:pt x="533" y="213"/>
                        <a:pt x="500" y="213"/>
                      </a:cubicBezTo>
                      <a:cubicBezTo>
                        <a:pt x="500" y="213"/>
                        <a:pt x="500" y="213"/>
                        <a:pt x="500" y="213"/>
                      </a:cubicBezTo>
                      <a:cubicBezTo>
                        <a:pt x="498" y="213"/>
                        <a:pt x="496" y="214"/>
                        <a:pt x="496" y="217"/>
                      </a:cubicBezTo>
                      <a:cubicBezTo>
                        <a:pt x="496" y="298"/>
                        <a:pt x="496" y="298"/>
                        <a:pt x="496" y="298"/>
                      </a:cubicBezTo>
                      <a:cubicBezTo>
                        <a:pt x="496" y="300"/>
                        <a:pt x="494" y="302"/>
                        <a:pt x="492" y="302"/>
                      </a:cubicBezTo>
                      <a:cubicBezTo>
                        <a:pt x="491" y="302"/>
                        <a:pt x="491" y="302"/>
                        <a:pt x="491" y="302"/>
                      </a:cubicBezTo>
                      <a:cubicBezTo>
                        <a:pt x="490" y="302"/>
                        <a:pt x="489" y="302"/>
                        <a:pt x="489" y="302"/>
                      </a:cubicBezTo>
                      <a:cubicBezTo>
                        <a:pt x="487" y="302"/>
                        <a:pt x="487" y="302"/>
                        <a:pt x="487" y="302"/>
                      </a:cubicBezTo>
                      <a:cubicBezTo>
                        <a:pt x="485" y="303"/>
                        <a:pt x="483" y="303"/>
                        <a:pt x="481" y="303"/>
                      </a:cubicBezTo>
                      <a:cubicBezTo>
                        <a:pt x="481" y="303"/>
                        <a:pt x="480" y="303"/>
                        <a:pt x="479" y="303"/>
                      </a:cubicBezTo>
                      <a:cubicBezTo>
                        <a:pt x="477" y="303"/>
                        <a:pt x="477" y="303"/>
                        <a:pt x="477" y="303"/>
                      </a:cubicBezTo>
                      <a:cubicBezTo>
                        <a:pt x="476" y="303"/>
                        <a:pt x="474" y="303"/>
                        <a:pt x="472" y="304"/>
                      </a:cubicBezTo>
                      <a:cubicBezTo>
                        <a:pt x="472" y="304"/>
                        <a:pt x="468" y="304"/>
                        <a:pt x="468" y="304"/>
                      </a:cubicBezTo>
                      <a:cubicBezTo>
                        <a:pt x="466" y="305"/>
                        <a:pt x="465" y="305"/>
                        <a:pt x="464" y="305"/>
                      </a:cubicBezTo>
                      <a:cubicBezTo>
                        <a:pt x="463" y="305"/>
                        <a:pt x="462" y="305"/>
                        <a:pt x="461" y="305"/>
                      </a:cubicBezTo>
                      <a:cubicBezTo>
                        <a:pt x="459" y="306"/>
                        <a:pt x="459" y="306"/>
                        <a:pt x="459" y="306"/>
                      </a:cubicBezTo>
                      <a:cubicBezTo>
                        <a:pt x="457" y="306"/>
                        <a:pt x="456" y="306"/>
                        <a:pt x="455" y="306"/>
                      </a:cubicBezTo>
                      <a:cubicBezTo>
                        <a:pt x="454" y="307"/>
                        <a:pt x="450" y="308"/>
                        <a:pt x="450" y="308"/>
                      </a:cubicBezTo>
                      <a:cubicBezTo>
                        <a:pt x="448" y="308"/>
                        <a:pt x="447" y="308"/>
                        <a:pt x="446" y="308"/>
                      </a:cubicBezTo>
                      <a:cubicBezTo>
                        <a:pt x="445" y="309"/>
                        <a:pt x="444" y="309"/>
                        <a:pt x="443" y="309"/>
                      </a:cubicBezTo>
                      <a:cubicBezTo>
                        <a:pt x="442" y="309"/>
                        <a:pt x="442" y="309"/>
                        <a:pt x="442" y="309"/>
                      </a:cubicBezTo>
                      <a:cubicBezTo>
                        <a:pt x="440" y="310"/>
                        <a:pt x="439" y="310"/>
                        <a:pt x="438" y="311"/>
                      </a:cubicBezTo>
                      <a:cubicBezTo>
                        <a:pt x="436" y="311"/>
                        <a:pt x="435" y="311"/>
                        <a:pt x="434" y="312"/>
                      </a:cubicBezTo>
                      <a:cubicBezTo>
                        <a:pt x="432" y="312"/>
                        <a:pt x="431" y="313"/>
                        <a:pt x="429" y="313"/>
                      </a:cubicBezTo>
                      <a:cubicBezTo>
                        <a:pt x="428" y="314"/>
                        <a:pt x="426" y="314"/>
                        <a:pt x="425" y="315"/>
                      </a:cubicBezTo>
                      <a:cubicBezTo>
                        <a:pt x="424" y="315"/>
                        <a:pt x="422" y="316"/>
                        <a:pt x="421" y="316"/>
                      </a:cubicBezTo>
                      <a:cubicBezTo>
                        <a:pt x="420" y="317"/>
                        <a:pt x="418" y="317"/>
                        <a:pt x="417" y="318"/>
                      </a:cubicBezTo>
                      <a:cubicBezTo>
                        <a:pt x="415" y="318"/>
                        <a:pt x="414" y="319"/>
                        <a:pt x="413" y="319"/>
                      </a:cubicBezTo>
                      <a:cubicBezTo>
                        <a:pt x="412" y="320"/>
                        <a:pt x="410" y="320"/>
                        <a:pt x="409" y="321"/>
                      </a:cubicBezTo>
                      <a:cubicBezTo>
                        <a:pt x="407" y="322"/>
                        <a:pt x="406" y="322"/>
                        <a:pt x="405" y="323"/>
                      </a:cubicBezTo>
                      <a:cubicBezTo>
                        <a:pt x="404" y="323"/>
                        <a:pt x="402" y="324"/>
                        <a:pt x="401" y="325"/>
                      </a:cubicBezTo>
                      <a:cubicBezTo>
                        <a:pt x="400" y="325"/>
                        <a:pt x="398" y="326"/>
                        <a:pt x="397" y="326"/>
                      </a:cubicBezTo>
                      <a:cubicBezTo>
                        <a:pt x="396" y="327"/>
                        <a:pt x="394" y="328"/>
                        <a:pt x="393" y="328"/>
                      </a:cubicBezTo>
                      <a:cubicBezTo>
                        <a:pt x="392" y="329"/>
                        <a:pt x="391" y="330"/>
                        <a:pt x="390" y="330"/>
                      </a:cubicBezTo>
                      <a:cubicBezTo>
                        <a:pt x="388" y="331"/>
                        <a:pt x="387" y="332"/>
                        <a:pt x="385" y="333"/>
                      </a:cubicBezTo>
                      <a:cubicBezTo>
                        <a:pt x="383" y="334"/>
                        <a:pt x="383" y="334"/>
                        <a:pt x="383" y="334"/>
                      </a:cubicBezTo>
                      <a:cubicBezTo>
                        <a:pt x="381" y="335"/>
                        <a:pt x="379" y="336"/>
                        <a:pt x="378" y="337"/>
                      </a:cubicBezTo>
                      <a:cubicBezTo>
                        <a:pt x="375" y="339"/>
                        <a:pt x="375" y="339"/>
                        <a:pt x="375" y="339"/>
                      </a:cubicBezTo>
                      <a:cubicBezTo>
                        <a:pt x="374" y="340"/>
                        <a:pt x="372" y="341"/>
                        <a:pt x="371" y="342"/>
                      </a:cubicBezTo>
                      <a:cubicBezTo>
                        <a:pt x="368" y="344"/>
                        <a:pt x="368" y="344"/>
                        <a:pt x="368" y="344"/>
                      </a:cubicBezTo>
                      <a:cubicBezTo>
                        <a:pt x="367" y="345"/>
                        <a:pt x="365" y="346"/>
                        <a:pt x="364" y="347"/>
                      </a:cubicBezTo>
                      <a:cubicBezTo>
                        <a:pt x="363" y="347"/>
                        <a:pt x="362" y="348"/>
                        <a:pt x="361" y="349"/>
                      </a:cubicBezTo>
                      <a:cubicBezTo>
                        <a:pt x="360" y="350"/>
                        <a:pt x="358" y="351"/>
                        <a:pt x="357" y="352"/>
                      </a:cubicBezTo>
                      <a:cubicBezTo>
                        <a:pt x="355" y="354"/>
                        <a:pt x="355" y="354"/>
                        <a:pt x="355" y="354"/>
                      </a:cubicBezTo>
                      <a:cubicBezTo>
                        <a:pt x="353" y="355"/>
                        <a:pt x="352" y="356"/>
                        <a:pt x="350" y="358"/>
                      </a:cubicBezTo>
                      <a:cubicBezTo>
                        <a:pt x="349" y="359"/>
                        <a:pt x="349" y="359"/>
                        <a:pt x="349" y="359"/>
                      </a:cubicBezTo>
                      <a:cubicBezTo>
                        <a:pt x="347" y="360"/>
                        <a:pt x="345" y="362"/>
                        <a:pt x="344" y="363"/>
                      </a:cubicBezTo>
                      <a:cubicBezTo>
                        <a:pt x="343" y="364"/>
                        <a:pt x="343" y="364"/>
                        <a:pt x="343" y="364"/>
                      </a:cubicBezTo>
                      <a:cubicBezTo>
                        <a:pt x="341" y="366"/>
                        <a:pt x="339" y="368"/>
                        <a:pt x="338" y="369"/>
                      </a:cubicBezTo>
                      <a:cubicBezTo>
                        <a:pt x="337" y="370"/>
                        <a:pt x="337" y="370"/>
                        <a:pt x="337" y="370"/>
                      </a:cubicBezTo>
                      <a:cubicBezTo>
                        <a:pt x="317" y="390"/>
                        <a:pt x="301" y="414"/>
                        <a:pt x="289" y="440"/>
                      </a:cubicBezTo>
                      <a:cubicBezTo>
                        <a:pt x="289" y="441"/>
                        <a:pt x="287" y="442"/>
                        <a:pt x="286" y="442"/>
                      </a:cubicBezTo>
                      <a:close/>
                    </a:path>
                  </a:pathLst>
                </a:custGeom>
                <a:solidFill>
                  <a:srgbClr val="B7B7B7"/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400">
                    <a:solidFill>
                      <a:srgbClr val="57565A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2" name="Google Shape;202;p31"/>
                <p:cNvSpPr/>
                <p:nvPr/>
              </p:nvSpPr>
              <p:spPr>
                <a:xfrm>
                  <a:off x="2275" y="817"/>
                  <a:ext cx="1462" cy="1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7" h="463" extrusionOk="0">
                      <a:moveTo>
                        <a:pt x="353" y="463"/>
                      </a:moveTo>
                      <a:cubicBezTo>
                        <a:pt x="327" y="463"/>
                        <a:pt x="304" y="446"/>
                        <a:pt x="296" y="420"/>
                      </a:cubicBezTo>
                      <a:cubicBezTo>
                        <a:pt x="296" y="419"/>
                        <a:pt x="295" y="418"/>
                        <a:pt x="295" y="418"/>
                      </a:cubicBezTo>
                      <a:cubicBezTo>
                        <a:pt x="294" y="417"/>
                        <a:pt x="293" y="417"/>
                        <a:pt x="293" y="417"/>
                      </a:cubicBezTo>
                      <a:cubicBezTo>
                        <a:pt x="292" y="417"/>
                        <a:pt x="292" y="417"/>
                        <a:pt x="291" y="417"/>
                      </a:cubicBezTo>
                      <a:cubicBezTo>
                        <a:pt x="211" y="442"/>
                        <a:pt x="211" y="442"/>
                        <a:pt x="211" y="442"/>
                      </a:cubicBezTo>
                      <a:cubicBezTo>
                        <a:pt x="211" y="442"/>
                        <a:pt x="211" y="442"/>
                        <a:pt x="210" y="442"/>
                      </a:cubicBezTo>
                      <a:cubicBezTo>
                        <a:pt x="209" y="442"/>
                        <a:pt x="207" y="441"/>
                        <a:pt x="207" y="440"/>
                      </a:cubicBezTo>
                      <a:cubicBezTo>
                        <a:pt x="171" y="360"/>
                        <a:pt x="92" y="306"/>
                        <a:pt x="5" y="302"/>
                      </a:cubicBezTo>
                      <a:cubicBezTo>
                        <a:pt x="4" y="302"/>
                        <a:pt x="4" y="302"/>
                        <a:pt x="4" y="302"/>
                      </a:cubicBezTo>
                      <a:cubicBezTo>
                        <a:pt x="1" y="302"/>
                        <a:pt x="0" y="300"/>
                        <a:pt x="0" y="298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cubicBezTo>
                        <a:pt x="0" y="222"/>
                        <a:pt x="1" y="221"/>
                        <a:pt x="3" y="220"/>
                      </a:cubicBezTo>
                      <a:cubicBezTo>
                        <a:pt x="37" y="217"/>
                        <a:pt x="63" y="188"/>
                        <a:pt x="63" y="154"/>
                      </a:cubicBezTo>
                      <a:cubicBezTo>
                        <a:pt x="63" y="119"/>
                        <a:pt x="37" y="91"/>
                        <a:pt x="3" y="87"/>
                      </a:cubicBezTo>
                      <a:cubicBezTo>
                        <a:pt x="1" y="87"/>
                        <a:pt x="0" y="85"/>
                        <a:pt x="0" y="83"/>
                      </a:cubicBezTo>
                      <a:cubicBezTo>
                        <a:pt x="0" y="4"/>
                        <a:pt x="0" y="4"/>
                        <a:pt x="0" y="4"/>
                      </a:cubicBezTo>
                      <a:cubicBezTo>
                        <a:pt x="0" y="2"/>
                        <a:pt x="2" y="0"/>
                        <a:pt x="4" y="0"/>
                      </a:cubicBezTo>
                      <a:cubicBezTo>
                        <a:pt x="4" y="0"/>
                        <a:pt x="4" y="0"/>
                        <a:pt x="4" y="0"/>
                      </a:cubicBezTo>
                      <a:cubicBezTo>
                        <a:pt x="5" y="0"/>
                        <a:pt x="5" y="0"/>
                        <a:pt x="5" y="0"/>
                      </a:cubicBezTo>
                      <a:cubicBezTo>
                        <a:pt x="224" y="4"/>
                        <a:pt x="421" y="145"/>
                        <a:pt x="496" y="350"/>
                      </a:cubicBezTo>
                      <a:cubicBezTo>
                        <a:pt x="497" y="351"/>
                        <a:pt x="496" y="353"/>
                        <a:pt x="496" y="354"/>
                      </a:cubicBezTo>
                      <a:cubicBezTo>
                        <a:pt x="495" y="355"/>
                        <a:pt x="495" y="355"/>
                        <a:pt x="494" y="356"/>
                      </a:cubicBezTo>
                      <a:cubicBezTo>
                        <a:pt x="412" y="381"/>
                        <a:pt x="412" y="381"/>
                        <a:pt x="412" y="381"/>
                      </a:cubicBezTo>
                      <a:cubicBezTo>
                        <a:pt x="411" y="381"/>
                        <a:pt x="410" y="382"/>
                        <a:pt x="410" y="383"/>
                      </a:cubicBezTo>
                      <a:cubicBezTo>
                        <a:pt x="409" y="383"/>
                        <a:pt x="409" y="385"/>
                        <a:pt x="409" y="386"/>
                      </a:cubicBezTo>
                      <a:cubicBezTo>
                        <a:pt x="411" y="392"/>
                        <a:pt x="412" y="398"/>
                        <a:pt x="412" y="404"/>
                      </a:cubicBezTo>
                      <a:cubicBezTo>
                        <a:pt x="412" y="437"/>
                        <a:pt x="386" y="463"/>
                        <a:pt x="353" y="463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400"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3" name="Google Shape;203;p31"/>
                <p:cNvSpPr/>
                <p:nvPr/>
              </p:nvSpPr>
              <p:spPr>
                <a:xfrm>
                  <a:off x="2678" y="1884"/>
                  <a:ext cx="1150" cy="17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1" h="594" extrusionOk="0">
                      <a:moveTo>
                        <a:pt x="177" y="594"/>
                      </a:moveTo>
                      <a:cubicBezTo>
                        <a:pt x="177" y="594"/>
                        <a:pt x="177" y="594"/>
                        <a:pt x="177" y="594"/>
                      </a:cubicBezTo>
                      <a:cubicBezTo>
                        <a:pt x="175" y="594"/>
                        <a:pt x="175" y="594"/>
                        <a:pt x="174" y="593"/>
                      </a:cubicBezTo>
                      <a:cubicBezTo>
                        <a:pt x="122" y="521"/>
                        <a:pt x="122" y="521"/>
                        <a:pt x="122" y="521"/>
                      </a:cubicBezTo>
                      <a:cubicBezTo>
                        <a:pt x="121" y="520"/>
                        <a:pt x="120" y="519"/>
                        <a:pt x="119" y="519"/>
                      </a:cubicBezTo>
                      <a:cubicBezTo>
                        <a:pt x="119" y="519"/>
                        <a:pt x="119" y="519"/>
                        <a:pt x="119" y="519"/>
                      </a:cubicBezTo>
                      <a:cubicBezTo>
                        <a:pt x="118" y="519"/>
                        <a:pt x="117" y="520"/>
                        <a:pt x="116" y="520"/>
                      </a:cubicBezTo>
                      <a:cubicBezTo>
                        <a:pt x="106" y="527"/>
                        <a:pt x="94" y="531"/>
                        <a:pt x="82" y="531"/>
                      </a:cubicBezTo>
                      <a:cubicBezTo>
                        <a:pt x="49" y="531"/>
                        <a:pt x="23" y="505"/>
                        <a:pt x="23" y="472"/>
                      </a:cubicBezTo>
                      <a:cubicBezTo>
                        <a:pt x="23" y="453"/>
                        <a:pt x="32" y="435"/>
                        <a:pt x="47" y="424"/>
                      </a:cubicBezTo>
                      <a:cubicBezTo>
                        <a:pt x="48" y="424"/>
                        <a:pt x="49" y="423"/>
                        <a:pt x="49" y="422"/>
                      </a:cubicBezTo>
                      <a:cubicBezTo>
                        <a:pt x="49" y="421"/>
                        <a:pt x="49" y="420"/>
                        <a:pt x="48" y="419"/>
                      </a:cubicBezTo>
                      <a:cubicBezTo>
                        <a:pt x="1" y="354"/>
                        <a:pt x="1" y="354"/>
                        <a:pt x="1" y="354"/>
                      </a:cubicBezTo>
                      <a:cubicBezTo>
                        <a:pt x="0" y="353"/>
                        <a:pt x="0" y="350"/>
                        <a:pt x="2" y="349"/>
                      </a:cubicBezTo>
                      <a:cubicBezTo>
                        <a:pt x="5" y="346"/>
                        <a:pt x="9" y="343"/>
                        <a:pt x="12" y="340"/>
                      </a:cubicBezTo>
                      <a:cubicBezTo>
                        <a:pt x="12" y="340"/>
                        <a:pt x="12" y="340"/>
                        <a:pt x="12" y="340"/>
                      </a:cubicBezTo>
                      <a:cubicBezTo>
                        <a:pt x="12" y="340"/>
                        <a:pt x="14" y="338"/>
                        <a:pt x="15" y="338"/>
                      </a:cubicBezTo>
                      <a:cubicBezTo>
                        <a:pt x="17" y="336"/>
                        <a:pt x="19" y="334"/>
                        <a:pt x="21" y="332"/>
                      </a:cubicBezTo>
                      <a:cubicBezTo>
                        <a:pt x="22" y="331"/>
                        <a:pt x="22" y="331"/>
                        <a:pt x="22" y="331"/>
                      </a:cubicBezTo>
                      <a:cubicBezTo>
                        <a:pt x="23" y="331"/>
                        <a:pt x="23" y="330"/>
                        <a:pt x="24" y="329"/>
                      </a:cubicBezTo>
                      <a:cubicBezTo>
                        <a:pt x="26" y="327"/>
                        <a:pt x="27" y="325"/>
                        <a:pt x="29" y="323"/>
                      </a:cubicBezTo>
                      <a:cubicBezTo>
                        <a:pt x="30" y="322"/>
                        <a:pt x="30" y="322"/>
                        <a:pt x="30" y="322"/>
                      </a:cubicBezTo>
                      <a:cubicBezTo>
                        <a:pt x="30" y="322"/>
                        <a:pt x="30" y="322"/>
                        <a:pt x="30" y="322"/>
                      </a:cubicBezTo>
                      <a:cubicBezTo>
                        <a:pt x="31" y="322"/>
                        <a:pt x="31" y="322"/>
                        <a:pt x="31" y="321"/>
                      </a:cubicBezTo>
                      <a:cubicBezTo>
                        <a:pt x="31" y="321"/>
                        <a:pt x="32" y="321"/>
                        <a:pt x="32" y="321"/>
                      </a:cubicBezTo>
                      <a:cubicBezTo>
                        <a:pt x="69" y="279"/>
                        <a:pt x="89" y="225"/>
                        <a:pt x="89" y="169"/>
                      </a:cubicBezTo>
                      <a:cubicBezTo>
                        <a:pt x="89" y="161"/>
                        <a:pt x="89" y="154"/>
                        <a:pt x="88" y="147"/>
                      </a:cubicBezTo>
                      <a:cubicBezTo>
                        <a:pt x="87" y="139"/>
                        <a:pt x="86" y="132"/>
                        <a:pt x="85" y="125"/>
                      </a:cubicBezTo>
                      <a:cubicBezTo>
                        <a:pt x="83" y="118"/>
                        <a:pt x="82" y="111"/>
                        <a:pt x="79" y="104"/>
                      </a:cubicBezTo>
                      <a:cubicBezTo>
                        <a:pt x="78" y="100"/>
                        <a:pt x="77" y="95"/>
                        <a:pt x="75" y="91"/>
                      </a:cubicBezTo>
                      <a:cubicBezTo>
                        <a:pt x="75" y="90"/>
                        <a:pt x="75" y="89"/>
                        <a:pt x="76" y="88"/>
                      </a:cubicBezTo>
                      <a:cubicBezTo>
                        <a:pt x="76" y="87"/>
                        <a:pt x="77" y="86"/>
                        <a:pt x="78" y="86"/>
                      </a:cubicBezTo>
                      <a:cubicBezTo>
                        <a:pt x="149" y="64"/>
                        <a:pt x="149" y="64"/>
                        <a:pt x="149" y="64"/>
                      </a:cubicBezTo>
                      <a:cubicBezTo>
                        <a:pt x="150" y="64"/>
                        <a:pt x="150" y="64"/>
                        <a:pt x="151" y="64"/>
                      </a:cubicBezTo>
                      <a:cubicBezTo>
                        <a:pt x="152" y="64"/>
                        <a:pt x="154" y="65"/>
                        <a:pt x="154" y="67"/>
                      </a:cubicBezTo>
                      <a:cubicBezTo>
                        <a:pt x="164" y="92"/>
                        <a:pt x="189" y="108"/>
                        <a:pt x="216" y="108"/>
                      </a:cubicBezTo>
                      <a:cubicBezTo>
                        <a:pt x="253" y="108"/>
                        <a:pt x="283" y="78"/>
                        <a:pt x="283" y="41"/>
                      </a:cubicBezTo>
                      <a:cubicBezTo>
                        <a:pt x="283" y="37"/>
                        <a:pt x="283" y="32"/>
                        <a:pt x="282" y="28"/>
                      </a:cubicBezTo>
                      <a:cubicBezTo>
                        <a:pt x="282" y="26"/>
                        <a:pt x="283" y="24"/>
                        <a:pt x="285" y="23"/>
                      </a:cubicBezTo>
                      <a:cubicBezTo>
                        <a:pt x="359" y="0"/>
                        <a:pt x="359" y="0"/>
                        <a:pt x="359" y="0"/>
                      </a:cubicBezTo>
                      <a:cubicBezTo>
                        <a:pt x="360" y="0"/>
                        <a:pt x="360" y="0"/>
                        <a:pt x="361" y="0"/>
                      </a:cubicBezTo>
                      <a:cubicBezTo>
                        <a:pt x="362" y="0"/>
                        <a:pt x="364" y="1"/>
                        <a:pt x="364" y="3"/>
                      </a:cubicBezTo>
                      <a:cubicBezTo>
                        <a:pt x="364" y="3"/>
                        <a:pt x="366" y="7"/>
                        <a:pt x="366" y="7"/>
                      </a:cubicBezTo>
                      <a:cubicBezTo>
                        <a:pt x="382" y="59"/>
                        <a:pt x="391" y="114"/>
                        <a:pt x="391" y="169"/>
                      </a:cubicBezTo>
                      <a:cubicBezTo>
                        <a:pt x="391" y="332"/>
                        <a:pt x="318" y="484"/>
                        <a:pt x="190" y="585"/>
                      </a:cubicBezTo>
                      <a:cubicBezTo>
                        <a:pt x="186" y="588"/>
                        <a:pt x="186" y="588"/>
                        <a:pt x="186" y="588"/>
                      </a:cubicBezTo>
                      <a:cubicBezTo>
                        <a:pt x="186" y="588"/>
                        <a:pt x="181" y="592"/>
                        <a:pt x="180" y="594"/>
                      </a:cubicBezTo>
                      <a:cubicBezTo>
                        <a:pt x="179" y="594"/>
                        <a:pt x="178" y="594"/>
                        <a:pt x="177" y="594"/>
                      </a:cubicBezTo>
                      <a:close/>
                    </a:path>
                  </a:pathLst>
                </a:custGeom>
                <a:solidFill>
                  <a:srgbClr val="EFEFEF"/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400"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4" name="Google Shape;204;p31"/>
                <p:cNvSpPr/>
                <p:nvPr/>
              </p:nvSpPr>
              <p:spPr>
                <a:xfrm>
                  <a:off x="1355" y="2935"/>
                  <a:ext cx="1817" cy="10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8" h="343" extrusionOk="0">
                      <a:moveTo>
                        <a:pt x="309" y="343"/>
                      </a:moveTo>
                      <a:cubicBezTo>
                        <a:pt x="198" y="343"/>
                        <a:pt x="92" y="309"/>
                        <a:pt x="2" y="245"/>
                      </a:cubicBezTo>
                      <a:cubicBezTo>
                        <a:pt x="1" y="245"/>
                        <a:pt x="1" y="244"/>
                        <a:pt x="0" y="243"/>
                      </a:cubicBezTo>
                      <a:cubicBezTo>
                        <a:pt x="0" y="242"/>
                        <a:pt x="0" y="241"/>
                        <a:pt x="1" y="240"/>
                      </a:cubicBezTo>
                      <a:cubicBezTo>
                        <a:pt x="54" y="167"/>
                        <a:pt x="54" y="167"/>
                        <a:pt x="54" y="167"/>
                      </a:cubicBezTo>
                      <a:cubicBezTo>
                        <a:pt x="55" y="165"/>
                        <a:pt x="55" y="163"/>
                        <a:pt x="53" y="162"/>
                      </a:cubicBezTo>
                      <a:cubicBezTo>
                        <a:pt x="38" y="150"/>
                        <a:pt x="29" y="133"/>
                        <a:pt x="29" y="114"/>
                      </a:cubicBezTo>
                      <a:cubicBezTo>
                        <a:pt x="29" y="82"/>
                        <a:pt x="56" y="55"/>
                        <a:pt x="88" y="55"/>
                      </a:cubicBezTo>
                      <a:cubicBezTo>
                        <a:pt x="100" y="55"/>
                        <a:pt x="112" y="59"/>
                        <a:pt x="122" y="66"/>
                      </a:cubicBezTo>
                      <a:cubicBezTo>
                        <a:pt x="123" y="66"/>
                        <a:pt x="123" y="67"/>
                        <a:pt x="124" y="67"/>
                      </a:cubicBezTo>
                      <a:cubicBezTo>
                        <a:pt x="126" y="67"/>
                        <a:pt x="127" y="66"/>
                        <a:pt x="128" y="65"/>
                      </a:cubicBezTo>
                      <a:cubicBezTo>
                        <a:pt x="173" y="1"/>
                        <a:pt x="173" y="1"/>
                        <a:pt x="173" y="1"/>
                      </a:cubicBezTo>
                      <a:cubicBezTo>
                        <a:pt x="174" y="0"/>
                        <a:pt x="175" y="0"/>
                        <a:pt x="177" y="0"/>
                      </a:cubicBezTo>
                      <a:cubicBezTo>
                        <a:pt x="177" y="0"/>
                        <a:pt x="178" y="0"/>
                        <a:pt x="179" y="1"/>
                      </a:cubicBezTo>
                      <a:cubicBezTo>
                        <a:pt x="193" y="10"/>
                        <a:pt x="209" y="19"/>
                        <a:pt x="225" y="25"/>
                      </a:cubicBezTo>
                      <a:cubicBezTo>
                        <a:pt x="228" y="26"/>
                        <a:pt x="231" y="27"/>
                        <a:pt x="234" y="28"/>
                      </a:cubicBezTo>
                      <a:cubicBezTo>
                        <a:pt x="240" y="30"/>
                        <a:pt x="246" y="32"/>
                        <a:pt x="252" y="34"/>
                      </a:cubicBezTo>
                      <a:cubicBezTo>
                        <a:pt x="258" y="35"/>
                        <a:pt x="264" y="37"/>
                        <a:pt x="270" y="38"/>
                      </a:cubicBezTo>
                      <a:cubicBezTo>
                        <a:pt x="280" y="39"/>
                        <a:pt x="290" y="40"/>
                        <a:pt x="299" y="41"/>
                      </a:cubicBezTo>
                      <a:cubicBezTo>
                        <a:pt x="302" y="41"/>
                        <a:pt x="306" y="41"/>
                        <a:pt x="309" y="41"/>
                      </a:cubicBezTo>
                      <a:cubicBezTo>
                        <a:pt x="312" y="41"/>
                        <a:pt x="316" y="41"/>
                        <a:pt x="319" y="41"/>
                      </a:cubicBezTo>
                      <a:cubicBezTo>
                        <a:pt x="320" y="41"/>
                        <a:pt x="323" y="40"/>
                        <a:pt x="323" y="40"/>
                      </a:cubicBezTo>
                      <a:cubicBezTo>
                        <a:pt x="325" y="40"/>
                        <a:pt x="327" y="40"/>
                        <a:pt x="330" y="40"/>
                      </a:cubicBezTo>
                      <a:cubicBezTo>
                        <a:pt x="330" y="40"/>
                        <a:pt x="331" y="40"/>
                        <a:pt x="332" y="40"/>
                      </a:cubicBezTo>
                      <a:cubicBezTo>
                        <a:pt x="334" y="40"/>
                        <a:pt x="334" y="40"/>
                        <a:pt x="334" y="40"/>
                      </a:cubicBezTo>
                      <a:cubicBezTo>
                        <a:pt x="336" y="39"/>
                        <a:pt x="338" y="39"/>
                        <a:pt x="340" y="39"/>
                      </a:cubicBezTo>
                      <a:cubicBezTo>
                        <a:pt x="341" y="39"/>
                        <a:pt x="342" y="38"/>
                        <a:pt x="344" y="38"/>
                      </a:cubicBezTo>
                      <a:cubicBezTo>
                        <a:pt x="346" y="38"/>
                        <a:pt x="348" y="38"/>
                        <a:pt x="350" y="37"/>
                      </a:cubicBezTo>
                      <a:cubicBezTo>
                        <a:pt x="351" y="37"/>
                        <a:pt x="352" y="37"/>
                        <a:pt x="354" y="37"/>
                      </a:cubicBezTo>
                      <a:cubicBezTo>
                        <a:pt x="356" y="36"/>
                        <a:pt x="358" y="36"/>
                        <a:pt x="360" y="35"/>
                      </a:cubicBezTo>
                      <a:cubicBezTo>
                        <a:pt x="360" y="35"/>
                        <a:pt x="363" y="35"/>
                        <a:pt x="364" y="34"/>
                      </a:cubicBezTo>
                      <a:cubicBezTo>
                        <a:pt x="366" y="34"/>
                        <a:pt x="367" y="33"/>
                        <a:pt x="369" y="33"/>
                      </a:cubicBezTo>
                      <a:cubicBezTo>
                        <a:pt x="369" y="33"/>
                        <a:pt x="373" y="32"/>
                        <a:pt x="373" y="32"/>
                      </a:cubicBezTo>
                      <a:cubicBezTo>
                        <a:pt x="376" y="31"/>
                        <a:pt x="379" y="30"/>
                        <a:pt x="382" y="29"/>
                      </a:cubicBezTo>
                      <a:cubicBezTo>
                        <a:pt x="383" y="29"/>
                        <a:pt x="387" y="27"/>
                        <a:pt x="387" y="27"/>
                      </a:cubicBezTo>
                      <a:cubicBezTo>
                        <a:pt x="389" y="27"/>
                        <a:pt x="390" y="26"/>
                        <a:pt x="391" y="26"/>
                      </a:cubicBezTo>
                      <a:cubicBezTo>
                        <a:pt x="393" y="25"/>
                        <a:pt x="394" y="25"/>
                        <a:pt x="395" y="24"/>
                      </a:cubicBezTo>
                      <a:cubicBezTo>
                        <a:pt x="396" y="24"/>
                        <a:pt x="396" y="24"/>
                        <a:pt x="396" y="24"/>
                      </a:cubicBezTo>
                      <a:cubicBezTo>
                        <a:pt x="398" y="23"/>
                        <a:pt x="399" y="23"/>
                        <a:pt x="400" y="22"/>
                      </a:cubicBezTo>
                      <a:cubicBezTo>
                        <a:pt x="402" y="21"/>
                        <a:pt x="404" y="21"/>
                        <a:pt x="405" y="20"/>
                      </a:cubicBezTo>
                      <a:cubicBezTo>
                        <a:pt x="406" y="19"/>
                        <a:pt x="408" y="19"/>
                        <a:pt x="409" y="18"/>
                      </a:cubicBezTo>
                      <a:cubicBezTo>
                        <a:pt x="411" y="17"/>
                        <a:pt x="412" y="16"/>
                        <a:pt x="414" y="16"/>
                      </a:cubicBezTo>
                      <a:cubicBezTo>
                        <a:pt x="415" y="15"/>
                        <a:pt x="416" y="14"/>
                        <a:pt x="418" y="14"/>
                      </a:cubicBezTo>
                      <a:cubicBezTo>
                        <a:pt x="419" y="13"/>
                        <a:pt x="421" y="12"/>
                        <a:pt x="422" y="11"/>
                      </a:cubicBezTo>
                      <a:cubicBezTo>
                        <a:pt x="423" y="10"/>
                        <a:pt x="427" y="8"/>
                        <a:pt x="427" y="8"/>
                      </a:cubicBezTo>
                      <a:cubicBezTo>
                        <a:pt x="428" y="8"/>
                        <a:pt x="429" y="7"/>
                        <a:pt x="431" y="6"/>
                      </a:cubicBezTo>
                      <a:cubicBezTo>
                        <a:pt x="433" y="4"/>
                        <a:pt x="433" y="4"/>
                        <a:pt x="433" y="4"/>
                      </a:cubicBezTo>
                      <a:cubicBezTo>
                        <a:pt x="436" y="3"/>
                        <a:pt x="438" y="2"/>
                        <a:pt x="439" y="0"/>
                      </a:cubicBezTo>
                      <a:cubicBezTo>
                        <a:pt x="440" y="0"/>
                        <a:pt x="441" y="0"/>
                        <a:pt x="442" y="0"/>
                      </a:cubicBezTo>
                      <a:cubicBezTo>
                        <a:pt x="443" y="0"/>
                        <a:pt x="444" y="0"/>
                        <a:pt x="445" y="1"/>
                      </a:cubicBezTo>
                      <a:cubicBezTo>
                        <a:pt x="487" y="59"/>
                        <a:pt x="487" y="59"/>
                        <a:pt x="487" y="59"/>
                      </a:cubicBezTo>
                      <a:cubicBezTo>
                        <a:pt x="488" y="61"/>
                        <a:pt x="488" y="63"/>
                        <a:pt x="487" y="65"/>
                      </a:cubicBezTo>
                      <a:cubicBezTo>
                        <a:pt x="473" y="77"/>
                        <a:pt x="465" y="95"/>
                        <a:pt x="465" y="114"/>
                      </a:cubicBezTo>
                      <a:cubicBezTo>
                        <a:pt x="465" y="151"/>
                        <a:pt x="495" y="181"/>
                        <a:pt x="532" y="181"/>
                      </a:cubicBezTo>
                      <a:cubicBezTo>
                        <a:pt x="543" y="181"/>
                        <a:pt x="555" y="178"/>
                        <a:pt x="565" y="173"/>
                      </a:cubicBezTo>
                      <a:cubicBezTo>
                        <a:pt x="565" y="172"/>
                        <a:pt x="566" y="172"/>
                        <a:pt x="567" y="172"/>
                      </a:cubicBezTo>
                      <a:cubicBezTo>
                        <a:pt x="568" y="172"/>
                        <a:pt x="569" y="173"/>
                        <a:pt x="570" y="174"/>
                      </a:cubicBezTo>
                      <a:cubicBezTo>
                        <a:pt x="617" y="239"/>
                        <a:pt x="617" y="239"/>
                        <a:pt x="617" y="239"/>
                      </a:cubicBezTo>
                      <a:cubicBezTo>
                        <a:pt x="618" y="240"/>
                        <a:pt x="618" y="241"/>
                        <a:pt x="618" y="242"/>
                      </a:cubicBezTo>
                      <a:cubicBezTo>
                        <a:pt x="618" y="243"/>
                        <a:pt x="617" y="244"/>
                        <a:pt x="617" y="245"/>
                      </a:cubicBezTo>
                      <a:cubicBezTo>
                        <a:pt x="526" y="309"/>
                        <a:pt x="420" y="343"/>
                        <a:pt x="309" y="343"/>
                      </a:cubicBez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400">
                    <a:solidFill>
                      <a:srgbClr val="57565A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5" name="Google Shape;205;p31"/>
                <p:cNvSpPr/>
                <p:nvPr/>
              </p:nvSpPr>
              <p:spPr>
                <a:xfrm>
                  <a:off x="702" y="1825"/>
                  <a:ext cx="1147" cy="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90" h="614" extrusionOk="0">
                      <a:moveTo>
                        <a:pt x="214" y="614"/>
                      </a:moveTo>
                      <a:cubicBezTo>
                        <a:pt x="213" y="614"/>
                        <a:pt x="212" y="614"/>
                        <a:pt x="211" y="614"/>
                      </a:cubicBezTo>
                      <a:cubicBezTo>
                        <a:pt x="79" y="513"/>
                        <a:pt x="0" y="355"/>
                        <a:pt x="0" y="189"/>
                      </a:cubicBezTo>
                      <a:cubicBezTo>
                        <a:pt x="0" y="131"/>
                        <a:pt x="8" y="76"/>
                        <a:pt x="25" y="23"/>
                      </a:cubicBezTo>
                      <a:cubicBezTo>
                        <a:pt x="26" y="22"/>
                        <a:pt x="26" y="22"/>
                        <a:pt x="26" y="22"/>
                      </a:cubicBezTo>
                      <a:cubicBezTo>
                        <a:pt x="26" y="21"/>
                        <a:pt x="28" y="20"/>
                        <a:pt x="30" y="20"/>
                      </a:cubicBezTo>
                      <a:cubicBezTo>
                        <a:pt x="30" y="20"/>
                        <a:pt x="30" y="20"/>
                        <a:pt x="31" y="20"/>
                      </a:cubicBezTo>
                      <a:cubicBezTo>
                        <a:pt x="114" y="45"/>
                        <a:pt x="114" y="45"/>
                        <a:pt x="114" y="45"/>
                      </a:cubicBezTo>
                      <a:cubicBezTo>
                        <a:pt x="114" y="45"/>
                        <a:pt x="115" y="46"/>
                        <a:pt x="115" y="46"/>
                      </a:cubicBezTo>
                      <a:cubicBezTo>
                        <a:pt x="116" y="46"/>
                        <a:pt x="116" y="45"/>
                        <a:pt x="117" y="45"/>
                      </a:cubicBezTo>
                      <a:cubicBezTo>
                        <a:pt x="118" y="45"/>
                        <a:pt x="119" y="44"/>
                        <a:pt x="119" y="43"/>
                      </a:cubicBezTo>
                      <a:cubicBezTo>
                        <a:pt x="126" y="17"/>
                        <a:pt x="149" y="0"/>
                        <a:pt x="176" y="0"/>
                      </a:cubicBezTo>
                      <a:cubicBezTo>
                        <a:pt x="208" y="0"/>
                        <a:pt x="235" y="26"/>
                        <a:pt x="235" y="59"/>
                      </a:cubicBezTo>
                      <a:cubicBezTo>
                        <a:pt x="235" y="65"/>
                        <a:pt x="234" y="71"/>
                        <a:pt x="232" y="77"/>
                      </a:cubicBezTo>
                      <a:cubicBezTo>
                        <a:pt x="231" y="78"/>
                        <a:pt x="232" y="79"/>
                        <a:pt x="232" y="80"/>
                      </a:cubicBezTo>
                      <a:cubicBezTo>
                        <a:pt x="233" y="81"/>
                        <a:pt x="233" y="82"/>
                        <a:pt x="234" y="82"/>
                      </a:cubicBezTo>
                      <a:cubicBezTo>
                        <a:pt x="312" y="106"/>
                        <a:pt x="312" y="106"/>
                        <a:pt x="312" y="106"/>
                      </a:cubicBezTo>
                      <a:cubicBezTo>
                        <a:pt x="313" y="106"/>
                        <a:pt x="314" y="107"/>
                        <a:pt x="314" y="108"/>
                      </a:cubicBezTo>
                      <a:cubicBezTo>
                        <a:pt x="315" y="109"/>
                        <a:pt x="315" y="110"/>
                        <a:pt x="315" y="111"/>
                      </a:cubicBezTo>
                      <a:cubicBezTo>
                        <a:pt x="314" y="114"/>
                        <a:pt x="314" y="114"/>
                        <a:pt x="314" y="114"/>
                      </a:cubicBezTo>
                      <a:cubicBezTo>
                        <a:pt x="306" y="137"/>
                        <a:pt x="302" y="162"/>
                        <a:pt x="302" y="189"/>
                      </a:cubicBezTo>
                      <a:cubicBezTo>
                        <a:pt x="302" y="260"/>
                        <a:pt x="333" y="325"/>
                        <a:pt x="388" y="369"/>
                      </a:cubicBezTo>
                      <a:cubicBezTo>
                        <a:pt x="390" y="371"/>
                        <a:pt x="390" y="373"/>
                        <a:pt x="389" y="375"/>
                      </a:cubicBezTo>
                      <a:cubicBezTo>
                        <a:pt x="347" y="432"/>
                        <a:pt x="347" y="432"/>
                        <a:pt x="347" y="432"/>
                      </a:cubicBezTo>
                      <a:cubicBezTo>
                        <a:pt x="347" y="433"/>
                        <a:pt x="345" y="434"/>
                        <a:pt x="344" y="434"/>
                      </a:cubicBezTo>
                      <a:cubicBezTo>
                        <a:pt x="344" y="434"/>
                        <a:pt x="343" y="434"/>
                        <a:pt x="342" y="433"/>
                      </a:cubicBezTo>
                      <a:cubicBezTo>
                        <a:pt x="333" y="428"/>
                        <a:pt x="321" y="425"/>
                        <a:pt x="310" y="425"/>
                      </a:cubicBezTo>
                      <a:cubicBezTo>
                        <a:pt x="273" y="425"/>
                        <a:pt x="243" y="455"/>
                        <a:pt x="243" y="492"/>
                      </a:cubicBezTo>
                      <a:cubicBezTo>
                        <a:pt x="243" y="511"/>
                        <a:pt x="251" y="528"/>
                        <a:pt x="264" y="541"/>
                      </a:cubicBezTo>
                      <a:cubicBezTo>
                        <a:pt x="266" y="542"/>
                        <a:pt x="266" y="545"/>
                        <a:pt x="265" y="546"/>
                      </a:cubicBezTo>
                      <a:cubicBezTo>
                        <a:pt x="217" y="613"/>
                        <a:pt x="217" y="613"/>
                        <a:pt x="217" y="613"/>
                      </a:cubicBezTo>
                      <a:cubicBezTo>
                        <a:pt x="216" y="614"/>
                        <a:pt x="215" y="614"/>
                        <a:pt x="214" y="614"/>
                      </a:cubicBezTo>
                      <a:cubicBezTo>
                        <a:pt x="214" y="614"/>
                        <a:pt x="214" y="614"/>
                        <a:pt x="214" y="614"/>
                      </a:cubicBez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</p:spPr>
              <p:txBody>
                <a:bodyPr spcFirstLastPara="1" wrap="square" lIns="68575" tIns="34275" rIns="68575" bIns="34275" anchor="t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400">
                    <a:solidFill>
                      <a:srgbClr val="57565A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206" name="Google Shape;206;p31"/>
              <p:cNvSpPr/>
              <p:nvPr/>
            </p:nvSpPr>
            <p:spPr>
              <a:xfrm>
                <a:off x="1564162" y="1781382"/>
                <a:ext cx="2014500" cy="70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5. </a:t>
                </a:r>
                <a:endParaRPr sz="1600"/>
              </a:p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Assess Impact</a:t>
                </a:r>
                <a:endParaRPr sz="1600"/>
              </a:p>
            </p:txBody>
          </p:sp>
          <p:sp>
            <p:nvSpPr>
              <p:cNvPr id="207" name="Google Shape;207;p31"/>
              <p:cNvSpPr/>
              <p:nvPr/>
            </p:nvSpPr>
            <p:spPr>
              <a:xfrm>
                <a:off x="3599406" y="1605433"/>
                <a:ext cx="2170800" cy="957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1. </a:t>
                </a:r>
                <a:endParaRPr sz="1600"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Determine Current </a:t>
                </a:r>
                <a:endParaRPr sz="1600"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State</a:t>
                </a:r>
                <a:endParaRPr sz="160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31"/>
              <p:cNvSpPr/>
              <p:nvPr/>
            </p:nvSpPr>
            <p:spPr>
              <a:xfrm>
                <a:off x="4316354" y="3479513"/>
                <a:ext cx="1655100" cy="124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2. </a:t>
                </a:r>
                <a:endParaRPr sz="1600"/>
              </a:p>
              <a:p>
                <a:pPr marL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/>
                  <a:t>Identify Strengths and Barriers</a:t>
                </a:r>
                <a:endParaRPr sz="1600"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9" name="Google Shape;209;p31"/>
              <p:cNvSpPr/>
              <p:nvPr/>
            </p:nvSpPr>
            <p:spPr>
              <a:xfrm>
                <a:off x="2739823" y="5138002"/>
                <a:ext cx="1235400" cy="708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68575" tIns="34275" rIns="68575" bIns="34275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5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10" name="Google Shape;210;p31"/>
            <p:cNvSpPr/>
            <p:nvPr/>
          </p:nvSpPr>
          <p:spPr>
            <a:xfrm>
              <a:off x="3770473" y="3495013"/>
              <a:ext cx="1469700" cy="53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3. </a:t>
              </a:r>
              <a:endParaRPr sz="16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Create a</a:t>
              </a:r>
              <a:endParaRPr sz="16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Plan</a:t>
              </a:r>
              <a:endParaRPr sz="160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31"/>
            <p:cNvSpPr/>
            <p:nvPr/>
          </p:nvSpPr>
          <p:spPr>
            <a:xfrm>
              <a:off x="2545260" y="2270094"/>
              <a:ext cx="1358400" cy="114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4.</a:t>
              </a:r>
              <a:endParaRPr sz="16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Implement</a:t>
              </a:r>
              <a:endParaRPr sz="16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the </a:t>
              </a:r>
              <a:endParaRPr sz="1600"/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/>
                <a:t>Actions</a:t>
              </a:r>
              <a:endParaRPr sz="160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2"/>
          <p:cNvSpPr txBox="1">
            <a:spLocks noGrp="1"/>
          </p:cNvSpPr>
          <p:nvPr>
            <p:ph type="title"/>
          </p:nvPr>
        </p:nvSpPr>
        <p:spPr>
          <a:xfrm>
            <a:off x="228600" y="228600"/>
            <a:ext cx="8686800" cy="457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Process for Selecting Evidence-Based Interventions</a:t>
            </a:r>
            <a:endParaRPr/>
          </a:p>
        </p:txBody>
      </p:sp>
      <p:graphicFrame>
        <p:nvGraphicFramePr>
          <p:cNvPr id="217" name="Google Shape;217;p32"/>
          <p:cNvGraphicFramePr/>
          <p:nvPr>
            <p:extLst>
              <p:ext uri="{D42A27DB-BD31-4B8C-83A1-F6EECF244321}">
                <p14:modId xmlns:p14="http://schemas.microsoft.com/office/powerpoint/2010/main" val="729495940"/>
              </p:ext>
            </p:extLst>
          </p:nvPr>
        </p:nvGraphicFramePr>
        <p:xfrm>
          <a:off x="228600" y="1107800"/>
          <a:ext cx="8686800" cy="3828155"/>
        </p:xfrm>
        <a:graphic>
          <a:graphicData uri="http://schemas.openxmlformats.org/drawingml/2006/table">
            <a:tbl>
              <a:tblPr firstRow="1">
                <a:noFill/>
                <a:tableStyleId>{8126275C-921B-4027-84B8-8A88897CA519}</a:tableStyleId>
              </a:tblPr>
              <a:tblGrid>
                <a:gridCol w="1501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85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8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lt1"/>
                          </a:solidFill>
                        </a:rPr>
                        <a:t>Step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54850" marR="54850" marT="54850" marB="54850" anchor="ctr"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>
                          <a:solidFill>
                            <a:schemeClr val="lt1"/>
                          </a:solidFill>
                        </a:rPr>
                        <a:t>Description</a:t>
                      </a:r>
                      <a:endParaRPr sz="1300" b="1">
                        <a:solidFill>
                          <a:schemeClr val="lt1"/>
                        </a:solidFill>
                      </a:endParaRPr>
                    </a:p>
                  </a:txBody>
                  <a:tcPr marL="54850" marR="54850" marT="54850" marB="54850" anchor="ctr">
                    <a:solidFill>
                      <a:schemeClr val="dk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1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1. Determine Current State</a:t>
                      </a:r>
                      <a:endParaRPr sz="1300"/>
                    </a:p>
                  </a:txBody>
                  <a:tcPr marL="54850" marR="54850" marT="54850" marB="5485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Identify local needs by: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Engaging stakeholders and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Examining data to understand pressing needs, why they exist, and how to prioritize resources.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L="54850" marR="54850" marT="54850" marB="548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984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2. Identify Strengths &amp; Barriers</a:t>
                      </a:r>
                      <a:endParaRPr sz="1300"/>
                    </a:p>
                  </a:txBody>
                  <a:tcPr marL="54850" marR="54850" marT="54850" marB="5485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Select relevant, evidence-based interventions most likely to be effective by considering: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Strategies most effective for your needs,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Local capacity for implementing the strategies,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Levels of evidence,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Interventions effective for your population/context, and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  <a:p>
                      <a:pPr marL="457200" lvl="0" indent="-311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300"/>
                        <a:buChar char="●"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Effectiveness of the interventions (e.g., effect size, significance).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L="54850" marR="54850" marT="54850" marB="548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59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3. Create a Plan</a:t>
                      </a:r>
                      <a:endParaRPr sz="1300"/>
                    </a:p>
                  </a:txBody>
                  <a:tcPr marL="54850" marR="54850" marT="54850" marB="5485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Include how, goals, roles and responsibilities, timelines, resources, and methods of monitoring improvement.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L="54850" marR="54850" marT="54850" marB="548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9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4. Implement the Actions</a:t>
                      </a:r>
                      <a:endParaRPr sz="1300"/>
                    </a:p>
                  </a:txBody>
                  <a:tcPr marL="54850" marR="54850" marT="54850" marB="5485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>
                          <a:solidFill>
                            <a:schemeClr val="dk1"/>
                          </a:solidFill>
                        </a:rPr>
                        <a:t>Plan the supports necessary to implement (e.g., learning, PLCs, coaching, fidelity checks) and address barriers.</a:t>
                      </a:r>
                      <a:endParaRPr sz="1300">
                        <a:solidFill>
                          <a:schemeClr val="dk1"/>
                        </a:solidFill>
                      </a:endParaRPr>
                    </a:p>
                  </a:txBody>
                  <a:tcPr marL="54850" marR="54850" marT="54850" marB="548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82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/>
                        <a:t>5. Assess Impact</a:t>
                      </a:r>
                      <a:endParaRPr sz="1300"/>
                    </a:p>
                  </a:txBody>
                  <a:tcPr marL="54850" marR="54850" marT="54850" marB="54850"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dirty="0">
                          <a:solidFill>
                            <a:schemeClr val="dk1"/>
                          </a:solidFill>
                        </a:rPr>
                        <a:t>Measure changes in teaching and learning, share outcomes and inform decision-making.</a:t>
                      </a:r>
                      <a:endParaRPr sz="1300" dirty="0">
                        <a:solidFill>
                          <a:schemeClr val="dk1"/>
                        </a:solidFill>
                      </a:endParaRPr>
                    </a:p>
                  </a:txBody>
                  <a:tcPr marL="54850" marR="54850" marT="54850" marB="548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3"/>
          <p:cNvSpPr txBox="1">
            <a:spLocks noGrp="1"/>
          </p:cNvSpPr>
          <p:nvPr>
            <p:ph type="title"/>
          </p:nvPr>
        </p:nvSpPr>
        <p:spPr>
          <a:xfrm>
            <a:off x="599125" y="2061575"/>
            <a:ext cx="7886700" cy="872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Expectations for Selecting Evidence-Based Activities/Interventions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4"/>
          <p:cNvSpPr txBox="1">
            <a:spLocks noGrp="1"/>
          </p:cNvSpPr>
          <p:nvPr>
            <p:ph type="title"/>
          </p:nvPr>
        </p:nvSpPr>
        <p:spPr>
          <a:xfrm>
            <a:off x="155400" y="150069"/>
            <a:ext cx="8833200" cy="9330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Expectations for Reviewing and Selecting Evidence-Based Interventions: What Level of Evidence? What Effect Size?</a:t>
            </a:r>
            <a:endParaRPr/>
          </a:p>
        </p:txBody>
      </p:sp>
      <p:sp>
        <p:nvSpPr>
          <p:cNvPr id="228" name="Google Shape;228;p34"/>
          <p:cNvSpPr txBox="1">
            <a:spLocks noGrp="1"/>
          </p:cNvSpPr>
          <p:nvPr>
            <p:ph type="body" idx="4294967295"/>
          </p:nvPr>
        </p:nvSpPr>
        <p:spPr>
          <a:xfrm>
            <a:off x="1855650" y="1550375"/>
            <a:ext cx="5432700" cy="2943000"/>
          </a:xfrm>
          <a:prstGeom prst="rect">
            <a:avLst/>
          </a:prstGeom>
          <a:solidFill>
            <a:srgbClr val="FDE263"/>
          </a:solidFill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As a best practice, use the practice/intervention that has </a:t>
            </a:r>
            <a:r>
              <a:rPr lang="en" sz="2200" b="1"/>
              <a:t>the best evidence available</a:t>
            </a:r>
            <a:r>
              <a:rPr lang="en" sz="2200"/>
              <a:t> for the problem you’re trying to solve.</a:t>
            </a:r>
            <a:endParaRPr sz="2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5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Expectations for Reviewing and Selecting Evidence- Based Interventions for ESSER III</a:t>
            </a:r>
            <a:endParaRPr/>
          </a:p>
        </p:txBody>
      </p:sp>
      <p:sp>
        <p:nvSpPr>
          <p:cNvPr id="234" name="Google Shape;234;p35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6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When using ESSER III resources for an activity requiring an evidence-base (or any other state/federal requirement requiring evidence-based activities), the district must: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Select instructional materials/strategies/interventions from the Department’s forthcoming recommended evidence-based interventions list </a:t>
            </a:r>
            <a:r>
              <a:rPr lang="en" b="1"/>
              <a:t>OR</a:t>
            </a:r>
            <a:endParaRPr b="1"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Demonstrate the interventions they have selected:</a:t>
            </a:r>
            <a:endParaRPr/>
          </a:p>
          <a:p>
            <a:pPr marL="914400" lvl="1" indent="-323850" algn="l" rtl="0">
              <a:spcBef>
                <a:spcPts val="500"/>
              </a:spcBef>
              <a:spcAft>
                <a:spcPts val="0"/>
              </a:spcAft>
              <a:buSzPts val="1500"/>
              <a:buAutoNum type="alphaLcPeriod"/>
            </a:pPr>
            <a:r>
              <a:rPr lang="en" sz="1800"/>
              <a:t>Meet ESSER III requirements according to a nationally published, peer reviewed clearinghouse of evidence-based practices </a:t>
            </a:r>
            <a:r>
              <a:rPr lang="en" sz="1800" b="1"/>
              <a:t>AND</a:t>
            </a:r>
            <a:r>
              <a:rPr lang="en" sz="1800"/>
              <a:t> </a:t>
            </a:r>
            <a:endParaRPr sz="1800"/>
          </a:p>
          <a:p>
            <a:pPr marL="914400" lvl="1" indent="-323850" algn="l" rtl="0">
              <a:spcBef>
                <a:spcPts val="500"/>
              </a:spcBef>
              <a:spcAft>
                <a:spcPts val="0"/>
              </a:spcAft>
              <a:buSzPts val="1500"/>
              <a:buAutoNum type="alphaLcPeriod"/>
            </a:pPr>
            <a:r>
              <a:rPr lang="en" sz="1800"/>
              <a:t>Is locally validated for positive student outcomes by engaging in the CIP.</a:t>
            </a:r>
            <a:endParaRPr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6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Upcoming Webinars/ Resources</a:t>
            </a:r>
            <a:endParaRPr/>
          </a:p>
        </p:txBody>
      </p:sp>
      <p:sp>
        <p:nvSpPr>
          <p:cNvPr id="240" name="Google Shape;240;p36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196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Tools to support selection of evidence-based interventions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Supports for accelerating learning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Social-emotional-behavioral health (SEBH) and mental health supports</a:t>
            </a:r>
            <a:endParaRPr/>
          </a:p>
        </p:txBody>
      </p:sp>
      <p:sp>
        <p:nvSpPr>
          <p:cNvPr id="241" name="Google Shape;241;p36"/>
          <p:cNvSpPr txBox="1"/>
          <p:nvPr/>
        </p:nvSpPr>
        <p:spPr>
          <a:xfrm>
            <a:off x="3010300" y="2963425"/>
            <a:ext cx="5692800" cy="15699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While the Department will provide evidence-based options for districts to select from in the near future, districts must use data to select interventions that match local needs and develop and implement a plan to deploy the interventions.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7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 </a:t>
            </a:r>
            <a:endParaRPr/>
          </a:p>
        </p:txBody>
      </p:sp>
      <p:sp>
        <p:nvSpPr>
          <p:cNvPr id="247" name="Google Shape;247;p37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235200" cy="420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323850" algn="l" rtl="0">
              <a:spcBef>
                <a:spcPts val="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3"/>
              </a:rPr>
              <a:t>What is “evidence-based” as defined by the Every Student Succeeds Act?</a:t>
            </a:r>
            <a:r>
              <a:rPr lang="en" sz="1500"/>
              <a:t> 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4"/>
              </a:rPr>
              <a:t>Non-Regulatory Guidance: Using Evidence to Strengthen Education Investments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5"/>
              </a:rPr>
              <a:t>Selecting Evidence-Based Practices for Low Performing Schools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6"/>
              </a:rPr>
              <a:t>Selecting Evidence-Based Practices for Tiers 1, 2, and 3: Navigating Clearinghouses and Databases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7"/>
              </a:rPr>
              <a:t>Identifying and Implementing Educational Practices Supported by Rigorous Evidence: A User Friendly Guide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8"/>
              </a:rPr>
              <a:t>Aligning Evidence-Based Clearinghouses with the ESSA Tiers of Evidence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9"/>
              </a:rPr>
              <a:t>COVID-19 Handbook, Volume 2: Roadmap to Reopening Safely and Meeting All Students' Needs</a:t>
            </a:r>
            <a:endParaRPr sz="1500"/>
          </a:p>
          <a:p>
            <a:pPr marL="285750" lvl="0" indent="-323850" algn="l" rtl="0">
              <a:spcBef>
                <a:spcPts val="1000"/>
              </a:spcBef>
              <a:spcAft>
                <a:spcPts val="1000"/>
              </a:spcAft>
              <a:buSzPts val="1500"/>
              <a:buChar char="•"/>
            </a:pPr>
            <a:r>
              <a:rPr lang="en" sz="1500" u="sng">
                <a:solidFill>
                  <a:schemeClr val="hlink"/>
                </a:solidFill>
                <a:hlinkClick r:id="rId10"/>
              </a:rPr>
              <a:t>Safer Schools and Campuses Best Practices Clearinghouse</a:t>
            </a:r>
            <a:endParaRPr sz="1500"/>
          </a:p>
        </p:txBody>
      </p:sp>
      <p:sp>
        <p:nvSpPr>
          <p:cNvPr id="248" name="Google Shape;248;p37"/>
          <p:cNvSpPr txBox="1"/>
          <p:nvPr/>
        </p:nvSpPr>
        <p:spPr>
          <a:xfrm>
            <a:off x="5951350" y="4705475"/>
            <a:ext cx="3100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See </a:t>
            </a:r>
            <a:r>
              <a:rPr lang="en" u="sng">
                <a:solidFill>
                  <a:schemeClr val="hlink"/>
                </a:solidFill>
                <a:hlinkClick r:id="rId11"/>
              </a:rPr>
              <a:t>the guidance</a:t>
            </a:r>
            <a:r>
              <a:rPr lang="en"/>
              <a:t> for further details.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38"/>
          <p:cNvSpPr txBox="1">
            <a:spLocks noGrp="1"/>
          </p:cNvSpPr>
          <p:nvPr>
            <p:ph type="title"/>
          </p:nvPr>
        </p:nvSpPr>
        <p:spPr>
          <a:xfrm>
            <a:off x="511425" y="373761"/>
            <a:ext cx="3517200" cy="117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 and Additional Guidance</a:t>
            </a:r>
            <a:endParaRPr/>
          </a:p>
        </p:txBody>
      </p:sp>
      <p:sp>
        <p:nvSpPr>
          <p:cNvPr id="254" name="Google Shape;254;p38"/>
          <p:cNvSpPr txBox="1">
            <a:spLocks noGrp="1"/>
          </p:cNvSpPr>
          <p:nvPr>
            <p:ph type="body" idx="1"/>
          </p:nvPr>
        </p:nvSpPr>
        <p:spPr>
          <a:xfrm>
            <a:off x="511425" y="1909550"/>
            <a:ext cx="3517200" cy="2860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Questions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For questions on ESSER III’s evidence-based requirements, please contact Kathy Bertsch at </a:t>
            </a:r>
            <a:r>
              <a:rPr lang="en" u="sng">
                <a:solidFill>
                  <a:schemeClr val="hlink"/>
                </a:solidFill>
                <a:hlinkClick r:id="rId3"/>
              </a:rPr>
              <a:t>kathy.bertsch@iowa.gov</a:t>
            </a:r>
            <a:r>
              <a:rPr lang="en"/>
              <a:t>.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/>
              <a:t>Additional Guidance</a:t>
            </a:r>
            <a:endParaRPr b="1"/>
          </a:p>
          <a:p>
            <a:pPr marL="0" lvl="0" indent="0" algn="l" rtl="0">
              <a:spcBef>
                <a:spcPts val="600"/>
              </a:spcBef>
              <a:spcAft>
                <a:spcPts val="600"/>
              </a:spcAft>
              <a:buNone/>
            </a:pPr>
            <a:r>
              <a:rPr lang="en"/>
              <a:t>For additional guidance on ESSER III, see the Department’s </a:t>
            </a:r>
            <a:r>
              <a:rPr lang="en" u="sng">
                <a:solidFill>
                  <a:schemeClr val="hlink"/>
                </a:solidFill>
                <a:hlinkClick r:id="rId4"/>
              </a:rPr>
              <a:t>ARP Act for PK-12 Schools</a:t>
            </a:r>
            <a:r>
              <a:rPr lang="en"/>
              <a:t> section of the website.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title"/>
          </p:nvPr>
        </p:nvSpPr>
        <p:spPr>
          <a:xfrm>
            <a:off x="646573" y="800100"/>
            <a:ext cx="3246900" cy="118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ESSER III and Evidence-Based Interventions</a:t>
            </a:r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body" idx="1"/>
          </p:nvPr>
        </p:nvSpPr>
        <p:spPr>
          <a:xfrm>
            <a:off x="4915575" y="800100"/>
            <a:ext cx="3833100" cy="354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Overview of ESSER Evidence-Based Requirements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Requirements for Evidence-Based Interventions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Big Ideas for Districts to Consider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Expectations for Selecting Evidence-Based Activities/Interventions</a:t>
            </a:r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2"/>
          </p:nvPr>
        </p:nvSpPr>
        <p:spPr>
          <a:xfrm>
            <a:off x="646650" y="2208850"/>
            <a:ext cx="3246900" cy="19371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1500"/>
              <a:t>The purpose of this webinar is to provide districts and schools with an overview of the new </a:t>
            </a:r>
            <a:r>
              <a:rPr lang="en" sz="1500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evidence-based requirements</a:t>
            </a:r>
            <a:r>
              <a:rPr lang="en" sz="1500"/>
              <a:t> under the American Rescue Plan’s (ARP) Elementary and Secondary School Emergency Relief (ESSER III or ARP ESSER) Fund.</a:t>
            </a:r>
            <a:endParaRPr sz="1500"/>
          </a:p>
        </p:txBody>
      </p:sp>
      <p:sp>
        <p:nvSpPr>
          <p:cNvPr id="150" name="Google Shape;150;p23"/>
          <p:cNvSpPr txBox="1"/>
          <p:nvPr/>
        </p:nvSpPr>
        <p:spPr>
          <a:xfrm>
            <a:off x="646575" y="4145950"/>
            <a:ext cx="3246900" cy="464700"/>
          </a:xfrm>
          <a:prstGeom prst="rect">
            <a:avLst/>
          </a:prstGeom>
          <a:solidFill>
            <a:srgbClr val="FDE2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Associated Guidance: </a:t>
            </a:r>
            <a:r>
              <a:rPr lang="en" u="sng">
                <a:solidFill>
                  <a:schemeClr val="hlink"/>
                </a:solidFill>
                <a:hlinkClick r:id="rId3"/>
              </a:rPr>
              <a:t>ESSER III and Evidence-Based Interventions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>
            <a:spLocks noGrp="1"/>
          </p:cNvSpPr>
          <p:nvPr>
            <p:ph type="title"/>
          </p:nvPr>
        </p:nvSpPr>
        <p:spPr>
          <a:xfrm>
            <a:off x="628650" y="1848975"/>
            <a:ext cx="7886700" cy="872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b="0"/>
              <a:t>1. Overview of ESSER Evidence-Based Requirements</a:t>
            </a:r>
            <a:endParaRPr/>
          </a:p>
        </p:txBody>
      </p:sp>
      <p:sp>
        <p:nvSpPr>
          <p:cNvPr id="156" name="Google Shape;156;p24"/>
          <p:cNvSpPr txBox="1">
            <a:spLocks noGrp="1"/>
          </p:cNvSpPr>
          <p:nvPr>
            <p:ph type="body" idx="1"/>
          </p:nvPr>
        </p:nvSpPr>
        <p:spPr>
          <a:xfrm>
            <a:off x="628650" y="2627301"/>
            <a:ext cx="7886700" cy="5853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Minimum Reservation to Address Learning Loss (20%)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Maximum Reservation for Other Allowable Activities (80%)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Minimum Reservation to Address Learning Loss (20%)</a:t>
            </a:r>
            <a:endParaRPr/>
          </a:p>
        </p:txBody>
      </p:sp>
      <p:sp>
        <p:nvSpPr>
          <p:cNvPr id="162" name="Google Shape;162;p25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For each award,</a:t>
            </a:r>
            <a:r>
              <a:rPr lang="en" baseline="30000"/>
              <a:t> </a:t>
            </a:r>
            <a:r>
              <a:rPr lang="en"/>
              <a:t>a district must:</a:t>
            </a:r>
            <a:endParaRPr sz="110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Spend at least 20% of its total ESSER III allocation on </a:t>
            </a:r>
            <a:r>
              <a:rPr lang="en" b="1"/>
              <a:t>addressing learning loss through the implementation of evidence-based interventions</a:t>
            </a:r>
            <a:r>
              <a:rPr lang="en"/>
              <a:t>;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Ensure that those interventions respond to students’ </a:t>
            </a:r>
            <a:r>
              <a:rPr lang="en" b="1"/>
              <a:t>social, emotional, and academic needs</a:t>
            </a:r>
            <a:r>
              <a:rPr lang="en"/>
              <a:t>; and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SzPts val="1800"/>
              <a:buChar char="•"/>
            </a:pPr>
            <a:r>
              <a:rPr lang="en"/>
              <a:t>Address the </a:t>
            </a:r>
            <a:r>
              <a:rPr lang="en" b="1"/>
              <a:t>disproportionate impact of COVID-19</a:t>
            </a:r>
            <a:r>
              <a:rPr lang="en"/>
              <a:t> on underrepresented student subgroups.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Maximum Reservation for Other Allowable Activities (80%)</a:t>
            </a:r>
            <a:endParaRPr/>
          </a:p>
        </p:txBody>
      </p:sp>
      <p:sp>
        <p:nvSpPr>
          <p:cNvPr id="168" name="Google Shape;168;p26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The remaining 80% of ESSER III funds must be spent on one or more of the </a:t>
            </a:r>
            <a:r>
              <a:rPr lang="en" u="sng">
                <a:solidFill>
                  <a:schemeClr val="hlink"/>
                </a:solidFill>
                <a:hlinkClick r:id="rId3"/>
              </a:rPr>
              <a:t>allowable activities</a:t>
            </a:r>
            <a:r>
              <a:rPr lang="en"/>
              <a:t>. If selecting one of the following activities, the activity must meet the definition of “evidence-based” under ESSA:</a:t>
            </a:r>
            <a:endParaRPr sz="1100" i="1">
              <a:solidFill>
                <a:srgbClr val="1F497D"/>
              </a:solidFill>
            </a:endParaRPr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Providing </a:t>
            </a:r>
            <a:r>
              <a:rPr lang="en" b="1"/>
              <a:t>mental health services and supports</a:t>
            </a:r>
            <a:r>
              <a:rPr lang="en"/>
              <a:t>, including through the implementation of evidence-based </a:t>
            </a:r>
            <a:r>
              <a:rPr lang="en" u="sng">
                <a:solidFill>
                  <a:schemeClr val="hlink"/>
                </a:solidFill>
                <a:hlinkClick r:id="rId4"/>
              </a:rPr>
              <a:t>full-service community schools</a:t>
            </a:r>
            <a:r>
              <a:rPr lang="en"/>
              <a:t>.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"/>
              <a:t>Addressing </a:t>
            </a:r>
            <a:r>
              <a:rPr lang="en" b="1"/>
              <a:t>learning loss among students</a:t>
            </a:r>
            <a:r>
              <a:rPr lang="en"/>
              <a:t>, … including by implementing evidence-based activities to meet the comprehensive needs of students.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7"/>
          <p:cNvSpPr txBox="1">
            <a:spLocks noGrp="1"/>
          </p:cNvSpPr>
          <p:nvPr>
            <p:ph type="title"/>
          </p:nvPr>
        </p:nvSpPr>
        <p:spPr>
          <a:xfrm>
            <a:off x="628650" y="184917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/>
              <a:t>2. Requirements for Evidence-Based Instruction/Intervention</a:t>
            </a:r>
            <a:endParaRPr b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8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3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Evidence- Based Interventions: Tiers of Evidence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28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8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sz="1600"/>
              <a:t>Evidence-based activities/strategies/interventions </a:t>
            </a:r>
            <a:r>
              <a:rPr lang="en" sz="1600" b="1"/>
              <a:t>demonstrate a statistically significant effect on improving student outcomes/other relevant outcomes </a:t>
            </a:r>
            <a:r>
              <a:rPr lang="en" sz="1600"/>
              <a:t>based on the following criteria:</a:t>
            </a:r>
            <a:endParaRPr sz="1600"/>
          </a:p>
          <a:p>
            <a:pPr marL="457200" lvl="0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●"/>
            </a:pPr>
            <a:r>
              <a:rPr lang="en" sz="1600" b="1"/>
              <a:t>Tier I: </a:t>
            </a:r>
            <a:r>
              <a:rPr lang="en" sz="1600"/>
              <a:t>Strong evidence from at least 1 well-designed and well-implemented experimental study.</a:t>
            </a:r>
            <a:endParaRPr sz="1600"/>
          </a:p>
          <a:p>
            <a:pPr marL="457200" lvl="0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●"/>
            </a:pPr>
            <a:r>
              <a:rPr lang="en" sz="1600" b="1"/>
              <a:t>Tier II: </a:t>
            </a:r>
            <a:r>
              <a:rPr lang="en" sz="1600"/>
              <a:t>Moderate evidence from at least 1 well-designed and well-implemented quasi-experimental study.</a:t>
            </a:r>
            <a:endParaRPr sz="1600"/>
          </a:p>
          <a:p>
            <a:pPr marL="457200" lvl="0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●"/>
            </a:pPr>
            <a:r>
              <a:rPr lang="en" sz="1600" b="1"/>
              <a:t>Tier III: </a:t>
            </a:r>
            <a:r>
              <a:rPr lang="en" sz="1600"/>
              <a:t>Promising evidence from at least 1 well-designed and well-implemented correlational study with statistical controls for selection bias.*</a:t>
            </a:r>
            <a:endParaRPr sz="1600"/>
          </a:p>
          <a:p>
            <a:pPr marL="457200" lvl="0" indent="-311150" algn="l" rtl="0">
              <a:spcBef>
                <a:spcPts val="500"/>
              </a:spcBef>
              <a:spcAft>
                <a:spcPts val="0"/>
              </a:spcAft>
              <a:buSzPts val="1300"/>
              <a:buChar char="●"/>
            </a:pPr>
            <a:r>
              <a:rPr lang="en" sz="1600" b="1"/>
              <a:t>Tier IV:</a:t>
            </a:r>
            <a:r>
              <a:rPr lang="en" sz="1600"/>
              <a:t> Demonstrates a rationale based on high-quality research findings or positive evaluation that it is likely to improve student outcomes/other relevant outcomes; and includes ongoing efforts to examine the effects of such activity, strategy, or intervention. </a:t>
            </a:r>
            <a:endParaRPr sz="1700"/>
          </a:p>
        </p:txBody>
      </p:sp>
      <p:sp>
        <p:nvSpPr>
          <p:cNvPr id="180" name="Google Shape;180;p28"/>
          <p:cNvSpPr txBox="1">
            <a:spLocks noGrp="1"/>
          </p:cNvSpPr>
          <p:nvPr>
            <p:ph type="body" idx="2"/>
          </p:nvPr>
        </p:nvSpPr>
        <p:spPr>
          <a:xfrm>
            <a:off x="2831063" y="4750069"/>
            <a:ext cx="5967600" cy="3936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 sz="1300"/>
              <a:t>*Tiers I-III also require “ongoing efforts” to examine the effects.</a:t>
            </a:r>
            <a:endParaRPr sz="13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9"/>
          <p:cNvSpPr txBox="1">
            <a:spLocks noGrp="1"/>
          </p:cNvSpPr>
          <p:nvPr>
            <p:ph type="title"/>
          </p:nvPr>
        </p:nvSpPr>
        <p:spPr>
          <a:xfrm>
            <a:off x="557775" y="1577525"/>
            <a:ext cx="7886700" cy="1445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/>
              <a:t>3. Big Ideas for Districts to Consider</a:t>
            </a:r>
            <a:endParaRPr b="0"/>
          </a:p>
        </p:txBody>
      </p:sp>
      <p:sp>
        <p:nvSpPr>
          <p:cNvPr id="186" name="Google Shape;186;p29"/>
          <p:cNvSpPr txBox="1">
            <a:spLocks noGrp="1"/>
          </p:cNvSpPr>
          <p:nvPr>
            <p:ph type="body" idx="4294967295"/>
          </p:nvPr>
        </p:nvSpPr>
        <p:spPr>
          <a:xfrm>
            <a:off x="628650" y="2627300"/>
            <a:ext cx="8286900" cy="5853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">
                <a:solidFill>
                  <a:srgbClr val="BFBFBF"/>
                </a:solidFill>
              </a:rPr>
              <a:t>Match Interventions to Local Needs</a:t>
            </a:r>
            <a:endParaRPr>
              <a:solidFill>
                <a:srgbClr val="BFBFB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18"/>
              <a:buNone/>
            </a:pPr>
            <a:r>
              <a:rPr lang="en">
                <a:solidFill>
                  <a:srgbClr val="BFBFBF"/>
                </a:solidFill>
              </a:rPr>
              <a:t>Ensure You Select Interventions That You’ll Be Able to Implement as Intended </a:t>
            </a:r>
            <a:endParaRPr>
              <a:solidFill>
                <a:srgbClr val="BFBFB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0"/>
          <p:cNvSpPr txBox="1">
            <a:spLocks noGrp="1"/>
          </p:cNvSpPr>
          <p:nvPr>
            <p:ph type="title"/>
          </p:nvPr>
        </p:nvSpPr>
        <p:spPr>
          <a:xfrm>
            <a:off x="228600" y="377200"/>
            <a:ext cx="21030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Big Ideas for Districts to Consider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92" name="Google Shape;192;p30"/>
          <p:cNvSpPr txBox="1">
            <a:spLocks noGrp="1"/>
          </p:cNvSpPr>
          <p:nvPr>
            <p:ph type="body" idx="1"/>
          </p:nvPr>
        </p:nvSpPr>
        <p:spPr>
          <a:xfrm>
            <a:off x="2816350" y="377200"/>
            <a:ext cx="6099000" cy="439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500"/>
              </a:spcBef>
              <a:spcAft>
                <a:spcPts val="0"/>
              </a:spcAft>
              <a:buNone/>
            </a:pPr>
            <a:r>
              <a:rPr lang="en"/>
              <a:t>Big ideas for selecting evidence-based practices include: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AutoNum type="arabicPeriod"/>
            </a:pPr>
            <a:r>
              <a:rPr lang="en" b="1"/>
              <a:t>Understanding the purpose and benefits</a:t>
            </a:r>
            <a:r>
              <a:rPr lang="en"/>
              <a:t> of evidence-based interventions, which increases investment in the process;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AutoNum type="arabicPeriod"/>
            </a:pPr>
            <a:r>
              <a:rPr lang="en" b="1"/>
              <a:t>Identifying enablers and barriers</a:t>
            </a:r>
            <a:r>
              <a:rPr lang="en"/>
              <a:t> to successful selection and implementation, which leads to effective planning; and</a:t>
            </a:r>
            <a:endParaRPr/>
          </a:p>
          <a:p>
            <a:pPr marL="457200" lvl="0" indent="-342900" algn="l" rtl="0">
              <a:spcBef>
                <a:spcPts val="50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Having a </a:t>
            </a:r>
            <a:r>
              <a:rPr lang="en" b="1"/>
              <a:t>process for selecting</a:t>
            </a:r>
            <a:r>
              <a:rPr lang="en"/>
              <a:t> evidence-based interventions grounded in the continuous improvement process (CIP), which leads to effective selection, implementation, and monitoring.</a:t>
            </a:r>
            <a:endParaRPr sz="13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DOE Dark Blue Template (Updated 07-21-21)">
  <a:themeElements>
    <a:clrScheme name="IDE Colors">
      <a:dk1>
        <a:srgbClr val="012A56"/>
      </a:dk1>
      <a:lt1>
        <a:srgbClr val="FFFFFF"/>
      </a:lt1>
      <a:dk2>
        <a:srgbClr val="00457A"/>
      </a:dk2>
      <a:lt2>
        <a:srgbClr val="CCCCCC"/>
      </a:lt2>
      <a:accent1>
        <a:srgbClr val="012A56"/>
      </a:accent1>
      <a:accent2>
        <a:srgbClr val="2C618B"/>
      </a:accent2>
      <a:accent3>
        <a:srgbClr val="48658F"/>
      </a:accent3>
      <a:accent4>
        <a:srgbClr val="3D85C6"/>
      </a:accent4>
      <a:accent5>
        <a:srgbClr val="6FA8DC"/>
      </a:accent5>
      <a:accent6>
        <a:srgbClr val="C0C0C0"/>
      </a:accent6>
      <a:hlink>
        <a:srgbClr val="0000FF"/>
      </a:hlink>
      <a:folHlink>
        <a:srgbClr val="00457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1122</Words>
  <Application>Microsoft Office PowerPoint</Application>
  <PresentationFormat>On-screen Show (16:9)</PresentationFormat>
  <Paragraphs>105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Courier New</vt:lpstr>
      <vt:lpstr>Noto Sans Symbols</vt:lpstr>
      <vt:lpstr>Roboto</vt:lpstr>
      <vt:lpstr>IDOE Dark Blue Template (Updated 07-21-21)</vt:lpstr>
      <vt:lpstr>ESSER III and Evidence-Based Interventions</vt:lpstr>
      <vt:lpstr>ESSER III and Evidence-Based Interventions</vt:lpstr>
      <vt:lpstr>1. Overview of ESSER Evidence-Based Requirements</vt:lpstr>
      <vt:lpstr>Minimum Reservation to Address Learning Loss (20%)</vt:lpstr>
      <vt:lpstr>Maximum Reservation for Other Allowable Activities (80%)</vt:lpstr>
      <vt:lpstr>2. Requirements for Evidence-Based Instruction/Intervention</vt:lpstr>
      <vt:lpstr>Evidence- Based Interventions: Tiers of Evidence </vt:lpstr>
      <vt:lpstr>3. Big Ideas for Districts to Consider</vt:lpstr>
      <vt:lpstr>Big Ideas for Districts to Consider</vt:lpstr>
      <vt:lpstr>3. Have a Process for Selecting Evidence-Based Interventions</vt:lpstr>
      <vt:lpstr>Process for Selecting Evidence-Based Interventions</vt:lpstr>
      <vt:lpstr>4. Expectations for Selecting Evidence-Based Activities/Interventions</vt:lpstr>
      <vt:lpstr>Expectations for Reviewing and Selecting Evidence-Based Interventions: What Level of Evidence? What Effect Size?</vt:lpstr>
      <vt:lpstr>Expectations for Reviewing and Selecting Evidence- Based Interventions for ESSER III</vt:lpstr>
      <vt:lpstr>Upcoming Webinars/ Resources</vt:lpstr>
      <vt:lpstr>Resources </vt:lpstr>
      <vt:lpstr>Questions and Additional Guidance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ESSER III and Evidence-Based Interventions</dc:title>
  <dc:creator>Albers, Lisa [IDOE]</dc:creator>
  <cp:lastModifiedBy>Albers, Lisa [IDOE]</cp:lastModifiedBy>
  <cp:revision>1</cp:revision>
  <dcterms:modified xsi:type="dcterms:W3CDTF">2021-07-30T16:12:27Z</dcterms:modified>
</cp:coreProperties>
</file>