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E42AFA-81CB-6148-B4C5-BCFB38BBE72D}" v="1" dt="2021-07-28T13:22:26.419"/>
  </p1510:revLst>
</p1510:revInfo>
</file>

<file path=ppt/tableStyles.xml><?xml version="1.0" encoding="utf-8"?>
<a:tblStyleLst xmlns:a="http://schemas.openxmlformats.org/drawingml/2006/main" def="{81F124FF-846B-46C6-A0C2-3F86B5923558}">
  <a:tblStyle styleId="{81F124FF-846B-46C6-A0C2-3F86B5923558}" styleName="Table_0">
    <a:wholeTbl>
      <a:tcTxStyle b="off" i="off">
        <a:font>
          <a:latin typeface="Segoe UI"/>
          <a:ea typeface="Segoe UI"/>
          <a:cs typeface="Segoe UI"/>
        </a:font>
        <a:schemeClr val="dk1"/>
      </a:tcTxStyle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 b="off" i="off"/>
      <a:tcStyle>
        <a:tcBdr/>
      </a:tcStyle>
    </a:band2H>
    <a:band1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Segoe UI"/>
          <a:ea typeface="Segoe UI"/>
          <a:cs typeface="Segoe UI"/>
        </a:font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84" d="100"/>
          <a:sy n="84" d="100"/>
        </p:scale>
        <p:origin x="132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e6064cf085_2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e6064cf085_2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e6064cf085_2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e6064cf085_2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e6064cf085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e6064cf085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e6064cf085_2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e6064cf085_2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e5d29a21d2_0_3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e5d29a21d2_0_3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e2db0474ff_0_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e2db0474ff_0_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e2db0474ff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e2db0474ff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e6064cf08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e6064cf08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e2db0474ff_0_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e2db0474ff_0_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e6064cf085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e6064cf085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e6064cf085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e6064cf085_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e6064cf085_2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e6064cf085_2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b834ea14b3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b834ea14b3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SSA Title Slide">
  <p:cSld name="ESSA 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17500" y="385103"/>
            <a:ext cx="8626500" cy="3713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oogle Shape;11;p2"/>
          <p:cNvGraphicFramePr/>
          <p:nvPr/>
        </p:nvGraphicFramePr>
        <p:xfrm>
          <a:off x="-2" y="-46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{81F124FF-846B-46C6-A0C2-3F86B5923558}</a:tableStyleId>
              </a:tblPr>
              <a:tblGrid>
                <a:gridCol w="17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3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9B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88E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B9E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276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86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E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43800" y="3780743"/>
            <a:ext cx="1126440" cy="114588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" name="Google Shape;13;p2"/>
          <p:cNvGrpSpPr/>
          <p:nvPr/>
        </p:nvGrpSpPr>
        <p:grpSpPr>
          <a:xfrm>
            <a:off x="1122300" y="1411438"/>
            <a:ext cx="6899400" cy="1803706"/>
            <a:chOff x="1122300" y="1530758"/>
            <a:chExt cx="6899400" cy="2004118"/>
          </a:xfrm>
        </p:grpSpPr>
        <p:sp>
          <p:nvSpPr>
            <p:cNvPr id="14" name="Google Shape;14;p2"/>
            <p:cNvSpPr/>
            <p:nvPr/>
          </p:nvSpPr>
          <p:spPr>
            <a:xfrm>
              <a:off x="1122300" y="1530758"/>
              <a:ext cx="6899400" cy="16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5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Every Student Succeeds Act</a:t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122300" y="3026976"/>
              <a:ext cx="6225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 b="0" i="0" u="none" strike="noStrike" cap="none">
                  <a:solidFill>
                    <a:srgbClr val="FDE263"/>
                  </a:solidFill>
                  <a:latin typeface="Arial"/>
                  <a:ea typeface="Arial"/>
                  <a:cs typeface="Arial"/>
                  <a:sym typeface="Arial"/>
                </a:rPr>
                <a:t>in Iowa</a:t>
              </a: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517500" y="4225978"/>
            <a:ext cx="6830100" cy="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+ Topics">
  <p:cSld name="TITLE_ONLY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32075" y="0"/>
            <a:ext cx="262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232225" y="380100"/>
            <a:ext cx="2094300" cy="438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2925375" y="380075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dk1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2"/>
          </p:nvPr>
        </p:nvSpPr>
        <p:spPr>
          <a:xfrm>
            <a:off x="3527534" y="385508"/>
            <a:ext cx="5155800" cy="622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3"/>
          </p:nvPr>
        </p:nvSpPr>
        <p:spPr>
          <a:xfrm>
            <a:off x="2925375" y="1121701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4"/>
          </p:nvPr>
        </p:nvSpPr>
        <p:spPr>
          <a:xfrm>
            <a:off x="3527534" y="1089770"/>
            <a:ext cx="5081100" cy="669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5"/>
          </p:nvPr>
        </p:nvSpPr>
        <p:spPr>
          <a:xfrm>
            <a:off x="2925375" y="1848314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2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6"/>
          </p:nvPr>
        </p:nvSpPr>
        <p:spPr>
          <a:xfrm>
            <a:off x="3527534" y="1840863"/>
            <a:ext cx="5029200" cy="669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7"/>
          </p:nvPr>
        </p:nvSpPr>
        <p:spPr>
          <a:xfrm>
            <a:off x="2925375" y="2591957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3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8"/>
          </p:nvPr>
        </p:nvSpPr>
        <p:spPr>
          <a:xfrm>
            <a:off x="3527534" y="2591957"/>
            <a:ext cx="4918200" cy="669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9"/>
          </p:nvPr>
        </p:nvSpPr>
        <p:spPr>
          <a:xfrm>
            <a:off x="2925375" y="3343050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5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3"/>
          </p:nvPr>
        </p:nvSpPr>
        <p:spPr>
          <a:xfrm>
            <a:off x="3527534" y="3343050"/>
            <a:ext cx="4821900" cy="669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4"/>
          </p:nvPr>
        </p:nvSpPr>
        <p:spPr>
          <a:xfrm>
            <a:off x="2925375" y="4094143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rgbClr val="999999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5"/>
          </p:nvPr>
        </p:nvSpPr>
        <p:spPr>
          <a:xfrm>
            <a:off x="3527534" y="4094143"/>
            <a:ext cx="4681200" cy="6693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A7B17"/>
          </p15:clr>
        </p15:guide>
        <p15:guide id="2" pos="1467">
          <p15:clr>
            <a:srgbClr val="FA7B17"/>
          </p15:clr>
        </p15:guide>
        <p15:guide id="3" pos="1773">
          <p15:clr>
            <a:srgbClr val="FA7B17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with intro text">
  <p:cSld name="TITLE_AND_BODY_1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2830825" y="373750"/>
            <a:ext cx="6065100" cy="12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207425" y="373750"/>
            <a:ext cx="2126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2"/>
          </p:nvPr>
        </p:nvSpPr>
        <p:spPr>
          <a:xfrm>
            <a:off x="2831050" y="1953825"/>
            <a:ext cx="6064800" cy="27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Font typeface="Arial"/>
              <a:buChar char="o"/>
              <a:defRPr/>
            </a:lvl2pPr>
            <a:lvl3pPr marL="137160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Font typeface="Arial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Font typeface="Arial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>
                <a:solidFill>
                  <a:schemeClr val="dk2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TITLE_1_1_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/>
          <p:nvPr/>
        </p:nvSpPr>
        <p:spPr>
          <a:xfrm>
            <a:off x="0" y="-25725"/>
            <a:ext cx="9144000" cy="1296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1"/>
          </p:nvPr>
        </p:nvSpPr>
        <p:spPr>
          <a:xfrm>
            <a:off x="1847250" y="1641075"/>
            <a:ext cx="5449500" cy="3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683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200"/>
              <a:buChar char="●"/>
              <a:defRPr sz="2200" i="1" u="none" strike="noStrike" cap="none">
                <a:solidFill>
                  <a:srgbClr val="434343"/>
                </a:solidFill>
              </a:defRPr>
            </a:lvl1pPr>
            <a:lvl2pPr marL="914400" marR="0" lvl="1" indent="-3556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○"/>
              <a:defRPr sz="2000" i="1" u="none" strike="noStrike" cap="none">
                <a:solidFill>
                  <a:srgbClr val="434343"/>
                </a:solidFill>
              </a:defRPr>
            </a:lvl2pPr>
            <a:lvl3pPr marL="1371600" marR="0" lvl="2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■"/>
              <a:defRPr sz="1800" i="1" u="none" strike="noStrike" cap="none">
                <a:solidFill>
                  <a:srgbClr val="434343"/>
                </a:solidFill>
              </a:defRPr>
            </a:lvl3pPr>
            <a:lvl4pPr marL="1828800" marR="0" lvl="3" indent="-3302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Char char="●"/>
              <a:defRPr sz="1600" i="1" u="none" strike="noStrike" cap="none">
                <a:solidFill>
                  <a:srgbClr val="434343"/>
                </a:solidFill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 i="1" u="none" strike="noStrike" cap="none">
                <a:solidFill>
                  <a:srgbClr val="434343"/>
                </a:solidFill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1" u="none" strike="noStrike" cap="none">
                <a:solidFill>
                  <a:srgbClr val="434343"/>
                </a:solidFill>
              </a:defRPr>
            </a:lvl6pPr>
            <a:lvl7pPr marL="3200400" marR="0" lvl="6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●"/>
              <a:defRPr i="1" u="none" strike="noStrike" cap="none">
                <a:solidFill>
                  <a:srgbClr val="434343"/>
                </a:solidFill>
              </a:defRPr>
            </a:lvl7pPr>
            <a:lvl8pPr marL="3657600" marR="0" lvl="7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○"/>
              <a:defRPr i="1" u="none" strike="noStrike" cap="none">
                <a:solidFill>
                  <a:srgbClr val="434343"/>
                </a:solidFill>
              </a:defRPr>
            </a:lvl8pPr>
            <a:lvl9pPr marL="4114800" marR="0" lvl="8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■"/>
              <a:defRPr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228600" y="114675"/>
            <a:ext cx="8686800" cy="1016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4">
          <p15:clr>
            <a:srgbClr val="FF0000"/>
          </p15:clr>
        </p15:guide>
        <p15:guide id="2" orient="horz" pos="2015">
          <p15:clr>
            <a:srgbClr val="FA7B17"/>
          </p15:clr>
        </p15:guide>
        <p15:guide id="3" orient="horz" pos="2997">
          <p15:clr>
            <a:srgbClr val="FA7B17"/>
          </p15:clr>
        </p15:guide>
        <p15:guide id="4" pos="144">
          <p15:clr>
            <a:srgbClr val="FA7B17"/>
          </p15:clr>
        </p15:guide>
        <p15:guide id="5" pos="5616">
          <p15:clr>
            <a:srgbClr val="FA7B17"/>
          </p15:clr>
        </p15:guide>
        <p15:guide id="6" orient="horz" pos="392">
          <p15:clr>
            <a:srgbClr val="FA7B17"/>
          </p15:clr>
        </p15:guide>
        <p15:guide id="7" orient="horz" pos="72">
          <p15:clr>
            <a:srgbClr val="FA7B17"/>
          </p15:clr>
        </p15:guide>
        <p15:guide id="8" orient="horz" pos="712">
          <p15:clr>
            <a:srgbClr val="FA7B17"/>
          </p15:clr>
        </p15:guide>
        <p15:guide id="9" pos="1164">
          <p15:clr>
            <a:srgbClr val="FA7B17"/>
          </p15:clr>
        </p15:guide>
        <p15:guide id="10" pos="4596">
          <p15:clr>
            <a:srgbClr val="FA7B17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(Short)">
  <p:cSld name="TITLE_1_1_1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/>
          <p:nvPr/>
        </p:nvSpPr>
        <p:spPr>
          <a:xfrm>
            <a:off x="-3600" y="-25775"/>
            <a:ext cx="9151200" cy="932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-7125" y="1271275"/>
            <a:ext cx="9151200" cy="3872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 txBox="1">
            <a:spLocks noGrp="1"/>
          </p:cNvSpPr>
          <p:nvPr>
            <p:ph type="body" idx="1"/>
          </p:nvPr>
        </p:nvSpPr>
        <p:spPr>
          <a:xfrm>
            <a:off x="1847250" y="1445350"/>
            <a:ext cx="5449500" cy="29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1pPr>
            <a:lvl2pPr marL="914400" marR="0" lvl="1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2pPr>
            <a:lvl3pPr marL="1371600" marR="0" lvl="2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3pPr>
            <a:lvl4pPr marL="1828800" marR="0" lvl="3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4pPr>
            <a:lvl5pPr marL="2286000" marR="0" lvl="4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5pPr>
            <a:lvl6pPr marL="2743200" marR="0" lvl="5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6pPr>
            <a:lvl7pPr marL="3200400" marR="0" lvl="6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7pPr>
            <a:lvl8pPr marL="3657600" marR="0" lvl="7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8pPr>
            <a:lvl9pPr marL="4114800" marR="0" lvl="8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228609" y="75166"/>
            <a:ext cx="8686800" cy="730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 rtl="0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47">
          <p15:clr>
            <a:srgbClr val="FA7B17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Comparison">
  <p:cSld name="TITLE_AND_TWO_COLUMNS_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/>
          <p:nvPr/>
        </p:nvSpPr>
        <p:spPr>
          <a:xfrm>
            <a:off x="25" y="0"/>
            <a:ext cx="25908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234450" y="373761"/>
            <a:ext cx="2043600" cy="43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2831075" y="814375"/>
            <a:ext cx="30036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body" idx="2"/>
          </p:nvPr>
        </p:nvSpPr>
        <p:spPr>
          <a:xfrm>
            <a:off x="2831075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body" idx="3"/>
          </p:nvPr>
        </p:nvSpPr>
        <p:spPr>
          <a:xfrm>
            <a:off x="6074925" y="814375"/>
            <a:ext cx="28305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body" idx="4"/>
          </p:nvPr>
        </p:nvSpPr>
        <p:spPr>
          <a:xfrm>
            <a:off x="5901763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7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with Caption">
  <p:cSld name="OBJECT_WITH_CAPTION_TEXT_1_2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/>
          <p:nvPr/>
        </p:nvSpPr>
        <p:spPr>
          <a:xfrm>
            <a:off x="-32085" y="-25717"/>
            <a:ext cx="35808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3744900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title"/>
          </p:nvPr>
        </p:nvSpPr>
        <p:spPr>
          <a:xfrm>
            <a:off x="236100" y="377200"/>
            <a:ext cx="3078600" cy="11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2"/>
          </p:nvPr>
        </p:nvSpPr>
        <p:spPr>
          <a:xfrm>
            <a:off x="240025" y="1617250"/>
            <a:ext cx="3078600" cy="31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400"/>
              <a:buChar char="●"/>
              <a:defRPr sz="1400" i="0" u="none" strike="noStrike" cap="none">
                <a:solidFill>
                  <a:srgbClr val="D9D9D9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300"/>
              <a:buChar char="○"/>
              <a:defRPr sz="1300" i="0" u="none" strike="noStrike" cap="none">
                <a:solidFill>
                  <a:srgbClr val="D9D9D9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100"/>
              <a:buChar char="■"/>
              <a:defRPr sz="1100" i="0" u="none" strike="noStrike" cap="none">
                <a:solidFill>
                  <a:srgbClr val="D9D9D9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8556784" y="4831339"/>
            <a:ext cx="548700" cy="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3"/>
          </p:nvPr>
        </p:nvSpPr>
        <p:spPr>
          <a:xfrm>
            <a:off x="6358725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88">
          <p15:clr>
            <a:srgbClr val="FA7B17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Header (e.g., quote)">
  <p:cSld name="Quote (Left-Aligned)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7"/>
          <p:cNvSpPr txBox="1">
            <a:spLocks noGrp="1"/>
          </p:cNvSpPr>
          <p:nvPr>
            <p:ph type="sldNum" idx="12"/>
          </p:nvPr>
        </p:nvSpPr>
        <p:spPr>
          <a:xfrm>
            <a:off x="8556775" y="4914901"/>
            <a:ext cx="5487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7">
          <p15:clr>
            <a:srgbClr val="FA7B17"/>
          </p15:clr>
        </p15:guide>
        <p15:guide id="2" orient="horz" pos="661">
          <p15:clr>
            <a:srgbClr val="FA7B17"/>
          </p15:clr>
        </p15:guide>
        <p15:guide id="3" orient="horz" pos="88">
          <p15:clr>
            <a:srgbClr val="FA7B17"/>
          </p15:clr>
        </p15:guide>
        <p15:guide id="4" orient="horz" pos="3096">
          <p15:clr>
            <a:srgbClr val="FA7B17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/>
          <p:nvPr/>
        </p:nvSpPr>
        <p:spPr>
          <a:xfrm>
            <a:off x="0" y="-3950"/>
            <a:ext cx="25854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8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234450" y="377200"/>
            <a:ext cx="2099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ldNum" idx="12"/>
          </p:nvPr>
        </p:nvSpPr>
        <p:spPr>
          <a:xfrm>
            <a:off x="8556785" y="4769630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2815486" y="377190"/>
            <a:ext cx="3047100" cy="43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600"/>
            </a:lvl2pPr>
            <a:lvl3pPr marL="1371600" lvl="2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■"/>
              <a:defRPr sz="1400"/>
            </a:lvl3pPr>
            <a:lvl4pPr marL="1828800" lvl="3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1200"/>
            </a:lvl4pPr>
            <a:lvl5pPr marL="2286000" lvl="4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2"/>
          </p:nvPr>
        </p:nvSpPr>
        <p:spPr>
          <a:xfrm>
            <a:off x="5862537" y="377190"/>
            <a:ext cx="3047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○"/>
              <a:defRPr sz="1600"/>
            </a:lvl2pPr>
            <a:lvl3pPr marL="1371600" lvl="2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■"/>
              <a:defRPr sz="14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 sz="12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Font typeface="Arial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/>
            </a:lvl8pPr>
            <a:lvl9pPr marL="4114800" lvl="8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467591" y="1497689"/>
            <a:ext cx="7107300" cy="12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100"/>
              <a:buNone/>
              <a:defRPr sz="3300" i="0" u="none" strike="noStrike" cap="none">
                <a:solidFill>
                  <a:schemeClr val="dk1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1"/>
          </p:nvPr>
        </p:nvSpPr>
        <p:spPr>
          <a:xfrm>
            <a:off x="467591" y="2791753"/>
            <a:ext cx="71073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5"/>
              </a:buClr>
              <a:buSzPts val="2700"/>
              <a:buNone/>
              <a:defRPr sz="2100" i="0" u="none" strike="noStrike" cap="none">
                <a:solidFill>
                  <a:srgbClr val="434343"/>
                </a:solidFill>
              </a:defRPr>
            </a:lvl1pPr>
            <a:lvl2pPr marR="0" lvl="1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800"/>
              <a:buFont typeface="Roboto"/>
              <a:buNone/>
              <a:defRPr sz="18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500"/>
              <a:buFont typeface="Roboto"/>
              <a:buNone/>
              <a:defRPr sz="15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pic>
        <p:nvPicPr>
          <p:cNvPr id="118" name="Google Shape;118;p19"/>
          <p:cNvPicPr preferRelativeResize="0"/>
          <p:nvPr/>
        </p:nvPicPr>
        <p:blipFill rotWithShape="1">
          <a:blip r:embed="rId2">
            <a:alphaModFix/>
          </a:blip>
          <a:srcRect l="83599" t="75134" r="3599" b="8197"/>
          <a:stretch/>
        </p:blipFill>
        <p:spPr>
          <a:xfrm>
            <a:off x="7696339" y="1919066"/>
            <a:ext cx="1170431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22A56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9"/>
          <p:cNvSpPr/>
          <p:nvPr/>
        </p:nvSpPr>
        <p:spPr>
          <a:xfrm>
            <a:off x="0" y="4764366"/>
            <a:ext cx="9144000" cy="34200"/>
          </a:xfrm>
          <a:prstGeom prst="rect">
            <a:avLst/>
          </a:prstGeom>
          <a:solidFill>
            <a:srgbClr val="95BDE2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1" name="Google Shape;121;p19"/>
          <p:cNvCxnSpPr/>
          <p:nvPr/>
        </p:nvCxnSpPr>
        <p:spPr>
          <a:xfrm>
            <a:off x="374073" y="355369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Google Shape;122;p19"/>
          <p:cNvCxnSpPr/>
          <p:nvPr/>
        </p:nvCxnSpPr>
        <p:spPr>
          <a:xfrm>
            <a:off x="374073" y="125730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3" name="Google Shape;123;p19"/>
          <p:cNvSpPr txBox="1"/>
          <p:nvPr/>
        </p:nvSpPr>
        <p:spPr>
          <a:xfrm>
            <a:off x="467591" y="890715"/>
            <a:ext cx="71073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Iowa Department of Education</a:t>
            </a:r>
            <a:endParaRPr sz="1100"/>
          </a:p>
        </p:txBody>
      </p:sp>
      <p:sp>
        <p:nvSpPr>
          <p:cNvPr id="124" name="Google Shape;124;p1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>
  <p:cSld name="TITLE_AND_BODY_3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0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6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■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1_2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46573" y="800100"/>
            <a:ext cx="3246900" cy="11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5130225" y="800100"/>
            <a:ext cx="3470700" cy="3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800" i="0" u="none" strike="noStrike" cap="none">
                <a:solidFill>
                  <a:schemeClr val="dk2"/>
                </a:solidFill>
              </a:defRPr>
            </a:lvl1pPr>
            <a:lvl2pPr marL="914400" marR="0" lvl="1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2pPr>
            <a:lvl3pPr marL="1371600" marR="0" lvl="2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3pPr>
            <a:lvl4pPr marL="1828800" marR="0" lvl="3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4pPr>
            <a:lvl5pPr marL="2286000" marR="0" lvl="4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5pPr>
            <a:lvl6pPr marL="2743200" marR="0" lvl="5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6pPr>
            <a:lvl7pPr marL="3200400" marR="0" lvl="6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7pPr>
            <a:lvl8pPr marL="3657600" marR="0" lvl="7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8pPr>
            <a:lvl9pPr marL="4114800" marR="0" lvl="8" indent="-3175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2"/>
          </p:nvPr>
        </p:nvSpPr>
        <p:spPr>
          <a:xfrm>
            <a:off x="646650" y="1989600"/>
            <a:ext cx="3246900" cy="23538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302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 i="1">
                <a:solidFill>
                  <a:schemeClr val="lt1"/>
                </a:solidFill>
              </a:defRPr>
            </a:lvl1pPr>
            <a:lvl2pPr marL="914400" lvl="1" indent="-2984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o"/>
              <a:defRPr sz="1500" i="1">
                <a:solidFill>
                  <a:schemeClr val="lt1"/>
                </a:solidFill>
              </a:defRPr>
            </a:lvl2pPr>
            <a:lvl3pPr marL="1371600" lvl="2" indent="-3111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▪"/>
              <a:defRPr sz="1300" i="1">
                <a:solidFill>
                  <a:schemeClr val="lt1"/>
                </a:solidFill>
              </a:defRPr>
            </a:lvl3pPr>
            <a:lvl4pPr marL="1828800" lvl="3" indent="-3048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 i="1">
                <a:solidFill>
                  <a:schemeClr val="lt1"/>
                </a:solidFill>
              </a:defRPr>
            </a:lvl4pPr>
            <a:lvl5pPr marL="2286000" lvl="4" indent="-2730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00"/>
              <a:buChar char="o"/>
              <a:defRPr sz="1000" i="1">
                <a:solidFill>
                  <a:schemeClr val="lt1"/>
                </a:solidFill>
              </a:defRPr>
            </a:lvl5pPr>
            <a:lvl6pPr marL="2743200" lvl="5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6pPr>
            <a:lvl7pPr marL="3200400" lvl="6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7pPr>
            <a:lvl8pPr marL="3657600" lvl="7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8pPr>
            <a:lvl9pPr marL="4114800" lvl="8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736">
          <p15:clr>
            <a:srgbClr val="FA7B17"/>
          </p15:clr>
        </p15:guide>
        <p15:guide id="2" pos="3024">
          <p15:clr>
            <a:srgbClr val="FA7B17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Reference">
  <p:cSld name="TITLE_AND_BODY_4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/>
          <p:nvPr/>
        </p:nvSpPr>
        <p:spPr>
          <a:xfrm>
            <a:off x="0" y="1600"/>
            <a:ext cx="25908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1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3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■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2"/>
          </p:nvPr>
        </p:nvSpPr>
        <p:spPr>
          <a:xfrm>
            <a:off x="2831063" y="4750069"/>
            <a:ext cx="59676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marL="457200" lvl="0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•"/>
              <a:defRPr sz="1000">
                <a:solidFill>
                  <a:srgbClr val="999999"/>
                </a:solidFill>
              </a:defRPr>
            </a:lvl1pPr>
            <a:lvl2pPr marL="914400" lvl="1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o"/>
              <a:defRPr sz="1000">
                <a:solidFill>
                  <a:srgbClr val="999999"/>
                </a:solidFill>
              </a:defRPr>
            </a:lvl2pPr>
            <a:lvl3pPr marL="1371600" lvl="2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▪"/>
              <a:defRPr sz="1000">
                <a:solidFill>
                  <a:srgbClr val="999999"/>
                </a:solidFill>
              </a:defRPr>
            </a:lvl3pPr>
            <a:lvl4pPr marL="1828800" lvl="3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•"/>
              <a:defRPr sz="1000">
                <a:solidFill>
                  <a:srgbClr val="999999"/>
                </a:solidFill>
              </a:defRPr>
            </a:lvl4pPr>
            <a:lvl5pPr marL="2286000" lvl="4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o"/>
              <a:defRPr sz="1000">
                <a:solidFill>
                  <a:srgbClr val="999999"/>
                </a:solidFill>
              </a:defRPr>
            </a:lvl5pPr>
            <a:lvl6pPr marL="2743200" lvl="5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6pPr>
            <a:lvl7pPr marL="3200400" lvl="6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7pPr>
            <a:lvl8pPr marL="3657600" lvl="7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8pPr>
            <a:lvl9pPr marL="4114800" lvl="8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TITLE_1_2_1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/>
          <p:nvPr/>
        </p:nvSpPr>
        <p:spPr>
          <a:xfrm>
            <a:off x="-32084" y="-25717"/>
            <a:ext cx="46191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2"/>
          <p:cNvSpPr txBox="1">
            <a:spLocks noGrp="1"/>
          </p:cNvSpPr>
          <p:nvPr>
            <p:ph type="title"/>
          </p:nvPr>
        </p:nvSpPr>
        <p:spPr>
          <a:xfrm>
            <a:off x="646573" y="800100"/>
            <a:ext cx="3246900" cy="11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subTitle" idx="1"/>
          </p:nvPr>
        </p:nvSpPr>
        <p:spPr>
          <a:xfrm>
            <a:off x="646550" y="1989500"/>
            <a:ext cx="3246900" cy="23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i="1" u="none" strike="noStrike" cap="none">
                <a:solidFill>
                  <a:srgbClr val="FFFFFF"/>
                </a:solidFill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 i="1" u="none" strike="noStrike" cap="none">
                <a:solidFill>
                  <a:srgbClr val="FFFFFF"/>
                </a:solidFill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 i="1" u="none" strike="noStrike" cap="none">
                <a:solidFill>
                  <a:srgbClr val="FFFFFF"/>
                </a:solidFill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 i="1" u="none" strike="noStrike" cap="none">
                <a:solidFill>
                  <a:srgbClr val="FFFFFF"/>
                </a:solidFill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 i="1" u="none" strike="noStrike" cap="none">
                <a:solidFill>
                  <a:srgbClr val="FFFFFF"/>
                </a:solidFill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 i="1" u="none" strike="noStrike" cap="none">
                <a:solidFill>
                  <a:srgbClr val="FFFFFF"/>
                </a:solidFill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 i="1" u="none" strike="noStrike" cap="none">
                <a:solidFill>
                  <a:srgbClr val="FFFFFF"/>
                </a:solidFill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 i="1" u="none" strike="noStrike" cap="none">
                <a:solidFill>
                  <a:srgbClr val="FFFFFF"/>
                </a:solidFill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 i="1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41" name="Google Shape;141;p22"/>
          <p:cNvSpPr/>
          <p:nvPr/>
        </p:nvSpPr>
        <p:spPr>
          <a:xfrm flipH="1">
            <a:off x="4568412" y="0"/>
            <a:ext cx="4575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2"/>
          </p:nvPr>
        </p:nvSpPr>
        <p:spPr>
          <a:xfrm>
            <a:off x="5130225" y="800100"/>
            <a:ext cx="3470700" cy="3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800" i="0" u="none" strike="noStrike" cap="none">
                <a:solidFill>
                  <a:schemeClr val="dk2"/>
                </a:solidFill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8650" y="1848975"/>
            <a:ext cx="7886700" cy="8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8650" y="2721019"/>
            <a:ext cx="7886700" cy="4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BFBF"/>
              </a:buClr>
              <a:buSzPts val="1800"/>
              <a:buNone/>
              <a:defRPr sz="1800">
                <a:solidFill>
                  <a:srgbClr val="BFBFB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, No Subtitle">
  <p:cSld name="SECTION_HEADER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-10200" y="0"/>
            <a:ext cx="2608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228600" y="380850"/>
            <a:ext cx="2103000" cy="43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1469">
          <p15:clr>
            <a:srgbClr val="FA7B17"/>
          </p15:clr>
        </p15:guide>
        <p15:guide id="3" pos="1774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Title">
  <p:cSld name="BLANK_4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/>
          <p:nvPr/>
        </p:nvSpPr>
        <p:spPr>
          <a:xfrm>
            <a:off x="0" y="-25725"/>
            <a:ext cx="9144000" cy="12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155400" y="150069"/>
            <a:ext cx="8833200" cy="9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 with intro text">
  <p:cSld name="TITLE_AND_BODY_1_2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-2150" y="0"/>
            <a:ext cx="259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218209" y="384048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2816350" y="373750"/>
            <a:ext cx="6099000" cy="12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7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5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4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2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2"/>
          </p:nvPr>
        </p:nvSpPr>
        <p:spPr>
          <a:xfrm>
            <a:off x="2816350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3"/>
          </p:nvPr>
        </p:nvSpPr>
        <p:spPr>
          <a:xfrm>
            <a:off x="5873461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5" y="4769739"/>
            <a:ext cx="5487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gure/Table with Caption">
  <p:cSld name="Figure/Table with 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-17559" y="-2242"/>
            <a:ext cx="35373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30450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1"/>
          </p:nvPr>
        </p:nvSpPr>
        <p:spPr>
          <a:xfrm>
            <a:off x="228600" y="1552225"/>
            <a:ext cx="3045000" cy="32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 i="0" u="none" strike="noStrike" cap="none">
                <a:solidFill>
                  <a:schemeClr val="lt1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○"/>
              <a:defRPr sz="1300" i="0" u="none" strike="noStrike" cap="none">
                <a:solidFill>
                  <a:schemeClr val="lt1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 sz="1100" i="0" u="none" strike="noStrike" cap="none">
                <a:solidFill>
                  <a:schemeClr val="lt1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62">
          <p15:clr>
            <a:srgbClr val="FA7B17"/>
          </p15:clr>
        </p15:guide>
        <p15:guide id="2" pos="144">
          <p15:clr>
            <a:srgbClr val="FA7B17"/>
          </p15:clr>
        </p15:guide>
        <p15:guide id="3" pos="2352">
          <p15:clr>
            <a:srgbClr val="FA7B17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half">
  <p:cSld name="TITLE_AND_BODY_1_1_1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/>
          <p:nvPr/>
        </p:nvSpPr>
        <p:spPr>
          <a:xfrm>
            <a:off x="4574903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511425" y="373761"/>
            <a:ext cx="3517200" cy="11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7A"/>
              </a:buClr>
              <a:buSzPts val="2400"/>
              <a:buNone/>
              <a:defRPr sz="2400" i="0" u="none" strike="noStrike" cap="none">
                <a:solidFill>
                  <a:srgbClr val="00457A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511425" y="1909550"/>
            <a:ext cx="3517200" cy="28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400" i="0" u="none" strike="noStrike" cap="none">
                <a:solidFill>
                  <a:srgbClr val="434343"/>
                </a:solidFill>
              </a:defRPr>
            </a:lvl1pPr>
            <a:lvl2pPr marL="914400" marR="0" lvl="1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2pPr>
            <a:lvl3pPr marL="1371600" marR="0" lvl="2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3pPr>
            <a:lvl4pPr marL="1828800" marR="0" lvl="3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4pPr>
            <a:lvl5pPr marL="2286000" marR="0" lvl="4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5pPr>
            <a:lvl6pPr marL="2743200" marR="0" lvl="5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6pPr>
            <a:lvl7pPr marL="3200400" marR="0" lvl="6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8pPr>
            <a:lvl9pPr marL="4114800" marR="0" lvl="8" indent="-30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pic>
        <p:nvPicPr>
          <p:cNvPr id="54" name="Google Shape;54;p10" descr="Student raising hand with pencil in hand"/>
          <p:cNvPicPr preferRelativeResize="0"/>
          <p:nvPr/>
        </p:nvPicPr>
        <p:blipFill rotWithShape="1">
          <a:blip r:embed="rId2">
            <a:alphaModFix/>
          </a:blip>
          <a:srcRect t="10071"/>
          <a:stretch/>
        </p:blipFill>
        <p:spPr>
          <a:xfrm>
            <a:off x="4574900" y="-2287"/>
            <a:ext cx="4575600" cy="5148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556785" y="4769657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235805" y="383940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2831056" y="384047"/>
            <a:ext cx="60843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urier New"/>
              <a:buChar char="o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800"/>
              <a:buFont typeface="Courier New"/>
              <a:buChar char="o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chemeClr val="accent5"/>
          </p15:clr>
        </p15:guide>
        <p15:guide id="2" orient="horz" pos="1620">
          <p15:clr>
            <a:schemeClr val="accent5"/>
          </p15:clr>
        </p15:guide>
        <p15:guide id="3" orient="horz" pos="238">
          <p15:clr>
            <a:schemeClr val="accent5"/>
          </p15:clr>
        </p15:guide>
        <p15:guide id="4" orient="horz" pos="2998">
          <p15:clr>
            <a:schemeClr val="accent5"/>
          </p15:clr>
        </p15:guide>
        <p15:guide id="5" pos="144">
          <p15:clr>
            <a:schemeClr val="accent5"/>
          </p15:clr>
        </p15:guide>
        <p15:guide id="6" pos="5616">
          <p15:clr>
            <a:schemeClr val="accent5"/>
          </p15:clr>
        </p15:guide>
        <p15:guide id="7" pos="1632">
          <p15:clr>
            <a:schemeClr val="accent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tom.cooley@iowa.gov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educateiowa.gov/pk-12/school-business-financ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documents/school-business-and-finance/2021/07/2021-legislation-related-school-business-and-financ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resources/legislative-information/guidance-and-updates-legislation#2021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xfrm>
            <a:off x="467600" y="1497705"/>
            <a:ext cx="7107300" cy="18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2021 Legislation Webinar Series (5/5): School Finance and Fiscal Guidance</a:t>
            </a:r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subTitle" idx="1"/>
          </p:nvPr>
        </p:nvSpPr>
        <p:spPr>
          <a:xfrm>
            <a:off x="467591" y="3735003"/>
            <a:ext cx="7107300" cy="52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/>
          <a:p>
            <a:pPr marL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en"/>
              <a:t>July 22, 2021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Supplementary Weighting Changes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3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Bill References: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605,</a:t>
            </a:r>
            <a:br>
              <a:rPr lang="en"/>
            </a:br>
            <a:r>
              <a:rPr lang="en"/>
              <a:t>HF 847, and</a:t>
            </a:r>
            <a:br>
              <a:rPr lang="en"/>
            </a:br>
            <a:r>
              <a:rPr lang="en"/>
              <a:t>HF 868</a:t>
            </a:r>
            <a:endParaRPr/>
          </a:p>
        </p:txBody>
      </p:sp>
      <p:sp>
        <p:nvSpPr>
          <p:cNvPr id="206" name="Google Shape;206;p33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dirty="0"/>
              <a:t>English Learners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English learner weightings changed from .22 for all to .21 or .26, depending on level of proficiency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New weightings will impact funding generated for FY23</a:t>
            </a:r>
            <a:endParaRPr dirty="0"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dirty="0"/>
              <a:t>Operational Function Sharing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Three new eligible positions: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Special education director,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Work-based learning coordinator, and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Mental health professional holding a BOEE statement of professional recognition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Supplemental weighting are reduced for most positions (funding generated for FY23)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4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Governance and Reporting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5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Bill References: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386,</a:t>
            </a:r>
            <a:br>
              <a:rPr lang="en"/>
            </a:br>
            <a:r>
              <a:rPr lang="en"/>
              <a:t>SF 260, and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SF 289</a:t>
            </a:r>
            <a:endParaRPr/>
          </a:p>
        </p:txBody>
      </p:sp>
      <p:sp>
        <p:nvSpPr>
          <p:cNvPr id="217" name="Google Shape;217;p35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" dirty="0"/>
              <a:t>Medicaid Documentation</a:t>
            </a:r>
            <a:endParaRPr dirty="0"/>
          </a:p>
          <a:p>
            <a:pPr marL="457200" lvl="0" indent="-342900" algn="l" rtl="0">
              <a:spcBef>
                <a:spcPts val="25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Requires districts receiving open enrolled students who are provided Medicaid-eligible special education services to provide documentation to the resident district to allow for Medicaid billing</a:t>
            </a:r>
            <a:endParaRPr dirty="0"/>
          </a:p>
          <a:p>
            <a:pPr marL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" dirty="0"/>
              <a:t>Sale of Property</a:t>
            </a:r>
            <a:endParaRPr dirty="0"/>
          </a:p>
          <a:p>
            <a:pPr marL="457200" lvl="0" indent="-342900" algn="l" rtl="0">
              <a:spcBef>
                <a:spcPts val="25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Allows proceeds from sale of property to be deposited to any school fund (requires public hearing)</a:t>
            </a:r>
            <a:endParaRPr dirty="0"/>
          </a:p>
          <a:p>
            <a:pPr marL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" dirty="0"/>
              <a:t>Reduced Reporting</a:t>
            </a:r>
            <a:endParaRPr dirty="0"/>
          </a:p>
          <a:p>
            <a:pPr marL="457200" lvl="0" indent="-342900" algn="l" rtl="0">
              <a:spcBef>
                <a:spcPts val="25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Removes some district reporting requirements</a:t>
            </a:r>
            <a:endParaRPr dirty="0"/>
          </a:p>
          <a:p>
            <a:pPr marL="914400" lvl="1" indent="-311150" algn="l" rtl="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Nonprofit School Organization Report</a:t>
            </a:r>
            <a:endParaRPr dirty="0"/>
          </a:p>
          <a:p>
            <a:pPr marL="914400" lvl="1" indent="-311150" algn="l" rtl="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Iowa Association of School Boards-related information from School Association Report</a:t>
            </a:r>
            <a:endParaRPr dirty="0"/>
          </a:p>
          <a:p>
            <a:pPr marL="457200" lvl="0" indent="-342900" algn="l" rtl="0">
              <a:spcBef>
                <a:spcPts val="25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Makes several changes to district and AEA requirements for publication of notices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6"/>
          <p:cNvSpPr txBox="1">
            <a:spLocks noGrp="1"/>
          </p:cNvSpPr>
          <p:nvPr>
            <p:ph type="title"/>
          </p:nvPr>
        </p:nvSpPr>
        <p:spPr>
          <a:xfrm>
            <a:off x="511425" y="373761"/>
            <a:ext cx="3517200" cy="117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Questions and Additional Guidance</a:t>
            </a:r>
            <a:endParaRPr sz="2300"/>
          </a:p>
        </p:txBody>
      </p:sp>
      <p:sp>
        <p:nvSpPr>
          <p:cNvPr id="223" name="Google Shape;223;p36"/>
          <p:cNvSpPr txBox="1">
            <a:spLocks noGrp="1"/>
          </p:cNvSpPr>
          <p:nvPr>
            <p:ph type="body" idx="1"/>
          </p:nvPr>
        </p:nvSpPr>
        <p:spPr>
          <a:xfrm>
            <a:off x="511425" y="2067825"/>
            <a:ext cx="3517200" cy="270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Questions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If you have questions, please contact Tom Cooley at </a:t>
            </a:r>
            <a:r>
              <a:rPr lang="en" u="sng">
                <a:solidFill>
                  <a:schemeClr val="hlink"/>
                </a:solidFill>
                <a:hlinkClick r:id="rId3"/>
              </a:rPr>
              <a:t>tom.cooley@iowa.gov</a:t>
            </a:r>
            <a:r>
              <a:rPr lang="en"/>
              <a:t>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Additional Guidance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"/>
              <a:t>For additional guidance and information, please visit the Department’s </a:t>
            </a:r>
            <a:r>
              <a:rPr lang="en" u="sng">
                <a:solidFill>
                  <a:schemeClr val="hlink"/>
                </a:solidFill>
                <a:hlinkClick r:id="rId4"/>
              </a:rPr>
              <a:t>School Business and Finance</a:t>
            </a:r>
            <a:r>
              <a:rPr lang="en"/>
              <a:t> webpage.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>
            <a:spLocks noGrp="1"/>
          </p:cNvSpPr>
          <p:nvPr>
            <p:ph type="title"/>
          </p:nvPr>
        </p:nvSpPr>
        <p:spPr>
          <a:xfrm>
            <a:off x="646575" y="800100"/>
            <a:ext cx="32469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2021 Legislation Webinar Series (5/5): School Finance and Fiscal Guidance</a:t>
            </a:r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subTitle" idx="1"/>
          </p:nvPr>
        </p:nvSpPr>
        <p:spPr>
          <a:xfrm>
            <a:off x="646550" y="2700250"/>
            <a:ext cx="3246900" cy="164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purpose of the webinar is to provide districts with a summary of the </a:t>
            </a: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School Business and Fiscal guidance</a:t>
            </a:r>
            <a:r>
              <a:rPr lang="en">
                <a:solidFill>
                  <a:schemeClr val="accent5"/>
                </a:solidFill>
              </a:rPr>
              <a:t>,</a:t>
            </a:r>
            <a:r>
              <a:rPr lang="en"/>
              <a:t> which provides an overview of bills impacting school finance from the 2021 legislative session. </a:t>
            </a:r>
            <a:endParaRPr/>
          </a:p>
        </p:txBody>
      </p:sp>
      <p:sp>
        <p:nvSpPr>
          <p:cNvPr id="155" name="Google Shape;155;p24"/>
          <p:cNvSpPr txBox="1">
            <a:spLocks noGrp="1"/>
          </p:cNvSpPr>
          <p:nvPr>
            <p:ph type="body" idx="2"/>
          </p:nvPr>
        </p:nvSpPr>
        <p:spPr>
          <a:xfrm>
            <a:off x="5130225" y="800100"/>
            <a:ext cx="3470700" cy="354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Fiscal Year (FY) 2022 Funding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Categorical Funding and Flexibilities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Supplementary Weighting Changes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Governance and Reporting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Bills Impacting School Finance</a:t>
            </a:r>
            <a:endParaRPr/>
          </a:p>
        </p:txBody>
      </p:sp>
      <p:sp>
        <p:nvSpPr>
          <p:cNvPr id="161" name="Google Shape;161;p25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The 2021 legislative session included several bills that impact school finance. These bills are summarized in the guidance by the following topics: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Supplemental State Aid,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Transportation Equity,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Supplemental Weighting for English Learners,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Flexibility Account Changes,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Teacher Salary Supplement Balance,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Modified Supplement Amount for Statewide Voluntary Preschool Program,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Documentation for Medicaid-Eligible Services,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Funding Calculation for Children in Facilities,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Nonprofit School Organization Report,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Bills Impacting School Finance (continued)</a:t>
            </a:r>
            <a:endParaRPr/>
          </a:p>
        </p:txBody>
      </p:sp>
      <p:sp>
        <p:nvSpPr>
          <p:cNvPr id="167" name="Google Shape;167;p26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Limited General Fund Transfer to the Student Activity Fund,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Operational Function Sharing,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Facility-Related Cost Thresholds for Area Education Agencies (AEAs),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District Sale or Disposition of Real or Other Property,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School Association Report, and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Publication of Notices.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7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FY22 Funding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Bill Reference: Senate File (SF) 269</a:t>
            </a:r>
            <a:endParaRPr/>
          </a:p>
        </p:txBody>
      </p:sp>
      <p:sp>
        <p:nvSpPr>
          <p:cNvPr id="178" name="Google Shape;178;p28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Supplemental State Aid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Sets supplemental state aid growth rate for FY22 at 2.4%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Same growth rate applies to categorical supplements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Also increases regular program base by $10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Resulting FY22 regular program state cost per pupil: $7,227</a:t>
            </a: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Transportation Equity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Provides funding for transportation equity necessary to bring districts to the per pupil state average of $334.80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Categorical Funding and Flexibilities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Bill References: House File (HF) 602 and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847</a:t>
            </a:r>
            <a:endParaRPr/>
          </a:p>
        </p:txBody>
      </p:sp>
      <p:sp>
        <p:nvSpPr>
          <p:cNvPr id="189" name="Google Shape;189;p30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Student Activity Fund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Allows general fund transfer to the student activity fund to cover pandemic-related revenue shortfalls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Effective for fiscal years 2021-2023</a:t>
            </a: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Teacher Salary Supplement (TSS)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Requires districts that end FY22 with a TSS balance that exceeds 5% of the amount received for FY22 to allocate and pay this difference to eligible employees during the 2022-2023 school year</a:t>
            </a: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Teacher Leadership Supplement (TLC)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Provides an option to transfer unexpended, unobligated balance at the end of a fiscal year to the flexibility account (effective with FY21 balance)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1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Bill References: HF 602 and</a:t>
            </a:r>
            <a:endParaRPr dirty="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HF 847 (continued)</a:t>
            </a:r>
            <a:endParaRPr dirty="0"/>
          </a:p>
        </p:txBody>
      </p:sp>
      <p:sp>
        <p:nvSpPr>
          <p:cNvPr id="195" name="Google Shape;195;p31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dirty="0"/>
              <a:t>Flexibility Account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Allows monies deposited to the flexibility account to support the newly created Flexible Student and School Support (FS3) program (additional allowed use)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Additional information regarding the FS3 program is included in the </a:t>
            </a:r>
            <a:r>
              <a:rPr lang="en" dirty="0">
                <a:highlight>
                  <a:schemeClr val="lt1"/>
                </a:highlight>
                <a:hlinkClick r:id="rId3"/>
              </a:rPr>
              <a:t>2021 Legislation Webinar Series (3/5): School Accreditation and Improvement and Physical Education Updates presentation</a:t>
            </a:r>
            <a:r>
              <a:rPr lang="en" dirty="0">
                <a:highlight>
                  <a:schemeClr val="lt1"/>
                </a:highlight>
              </a:rPr>
              <a:t>.</a:t>
            </a:r>
            <a:endParaRPr dirty="0"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DOE Dark Blue Template (Updated 07-21-21)">
  <a:themeElements>
    <a:clrScheme name="IDE Colors">
      <a:dk1>
        <a:srgbClr val="012A56"/>
      </a:dk1>
      <a:lt1>
        <a:srgbClr val="FFFFFF"/>
      </a:lt1>
      <a:dk2>
        <a:srgbClr val="00457A"/>
      </a:dk2>
      <a:lt2>
        <a:srgbClr val="CCCCCC"/>
      </a:lt2>
      <a:accent1>
        <a:srgbClr val="012A56"/>
      </a:accent1>
      <a:accent2>
        <a:srgbClr val="2C618B"/>
      </a:accent2>
      <a:accent3>
        <a:srgbClr val="48658F"/>
      </a:accent3>
      <a:accent4>
        <a:srgbClr val="3D85C6"/>
      </a:accent4>
      <a:accent5>
        <a:srgbClr val="6FA8DC"/>
      </a:accent5>
      <a:accent6>
        <a:srgbClr val="C0C0C0"/>
      </a:accent6>
      <a:hlink>
        <a:srgbClr val="0000FF"/>
      </a:hlink>
      <a:folHlink>
        <a:srgbClr val="00457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Microsoft Office PowerPoint</Application>
  <PresentationFormat>On-screen Show (16:9)</PresentationFormat>
  <Paragraphs>81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Courier New</vt:lpstr>
      <vt:lpstr>Noto Sans Symbols</vt:lpstr>
      <vt:lpstr>Roboto</vt:lpstr>
      <vt:lpstr>IDOE Dark Blue Template (Updated 07-21-21)</vt:lpstr>
      <vt:lpstr>2021 Legislation Webinar Series (5/5): School Finance and Fiscal Guidance</vt:lpstr>
      <vt:lpstr>2021 Legislation Webinar Series (5/5): School Finance and Fiscal Guidance</vt:lpstr>
      <vt:lpstr>Bills Impacting School Finance</vt:lpstr>
      <vt:lpstr>Bills Impacting School Finance (continued)</vt:lpstr>
      <vt:lpstr>1. FY22 Funding</vt:lpstr>
      <vt:lpstr>Bill Reference: Senate File (SF) 269</vt:lpstr>
      <vt:lpstr>2. Categorical Funding and Flexibilities</vt:lpstr>
      <vt:lpstr>Bill References: House File (HF) 602 and HF 847</vt:lpstr>
      <vt:lpstr>Bill References: HF 602 and HF 847 (continued)</vt:lpstr>
      <vt:lpstr>3. Supplementary Weighting Changes</vt:lpstr>
      <vt:lpstr>Bill References: HF 605, HF 847, and HF 868</vt:lpstr>
      <vt:lpstr>4. Governance and Reporting</vt:lpstr>
      <vt:lpstr>Bill References: HF 386, SF 260, and SF 289</vt:lpstr>
      <vt:lpstr>Questions and Additional Guidance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Legislation Webinar Series (5/5): School Finance and Fiscal Guidance</dc:title>
  <dc:creator>Albers, Lisa [IDOE]</dc:creator>
  <cp:lastModifiedBy>Albers, Lisa [IDOE]</cp:lastModifiedBy>
  <cp:revision>2</cp:revision>
  <dcterms:modified xsi:type="dcterms:W3CDTF">2021-07-28T13:28:44Z</dcterms:modified>
</cp:coreProperties>
</file>