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EE3F0D-95F8-4398-AD0B-98360A47CFFF}">
  <a:tblStyle styleId="{14EE3F0D-95F8-4398-AD0B-98360A47CFFF}" styleName="Table_0">
    <a:wholeTbl>
      <a:tcTxStyle b="off" i="off">
        <a:font>
          <a:latin typeface="Segoe UI"/>
          <a:ea typeface="Segoe UI"/>
          <a:cs typeface="Segoe U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Segoe UI"/>
          <a:ea typeface="Segoe UI"/>
          <a:cs typeface="Segoe U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F0D89CE-1BA2-4234-988B-193AA6AF671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>
      <p:cViewPr varScale="1">
        <p:scale>
          <a:sx n="84" d="100"/>
          <a:sy n="84" d="100"/>
        </p:scale>
        <p:origin x="132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5f4f24a19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e5f4f24a19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e5e71c3b9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e5e71c3b9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e5d6d79557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e5d6d79557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2db0474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e2db0474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5e8c42f4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e5e8c42f4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5e8c42f4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e5e8c42f4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b836cadf3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b836cadf3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b836cadf3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b836cadf3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b836cadf3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b836cadf32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b836cadf32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b836cadf32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5f4f24a19_3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e5f4f24a19_3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A Title Slide">
  <p:cSld name="ESSA 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17500" y="385103"/>
            <a:ext cx="8626500" cy="371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Google Shape;11;p2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{14EE3F0D-95F8-4398-AD0B-98360A47CFFF}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43800" y="3780743"/>
            <a:ext cx="1126440" cy="114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122300" y="1411438"/>
            <a:ext cx="6899400" cy="1803706"/>
            <a:chOff x="1122300" y="1530758"/>
            <a:chExt cx="6899400" cy="2004118"/>
          </a:xfrm>
        </p:grpSpPr>
        <p:sp>
          <p:nvSpPr>
            <p:cNvPr id="14" name="Google Shape;14;p2"/>
            <p:cNvSpPr/>
            <p:nvPr/>
          </p:nvSpPr>
          <p:spPr>
            <a:xfrm>
              <a:off x="1122300" y="1530758"/>
              <a:ext cx="6899400" cy="16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Student Succeeds Act</a:t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122300" y="3026976"/>
              <a:ext cx="62253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b="0" i="0" u="none" strike="noStrike" cap="none">
                  <a:solidFill>
                    <a:srgbClr val="FDE263"/>
                  </a:solidFill>
                  <a:latin typeface="Arial"/>
                  <a:ea typeface="Arial"/>
                  <a:cs typeface="Arial"/>
                  <a:sym typeface="Arial"/>
                </a:rPr>
                <a:t>in Iowa</a:t>
              </a: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517500" y="4225978"/>
            <a:ext cx="68301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Topics">
  <p:cSld name="TITLE_ONLY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32075" y="0"/>
            <a:ext cx="262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232225" y="380100"/>
            <a:ext cx="2094300" cy="43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2925375" y="380075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dk1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"/>
          </p:nvPr>
        </p:nvSpPr>
        <p:spPr>
          <a:xfrm>
            <a:off x="3527534" y="385508"/>
            <a:ext cx="5155800" cy="622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3"/>
          </p:nvPr>
        </p:nvSpPr>
        <p:spPr>
          <a:xfrm>
            <a:off x="2925375" y="1121701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4"/>
          </p:nvPr>
        </p:nvSpPr>
        <p:spPr>
          <a:xfrm>
            <a:off x="3527534" y="1089770"/>
            <a:ext cx="5081100" cy="66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5"/>
          </p:nvPr>
        </p:nvSpPr>
        <p:spPr>
          <a:xfrm>
            <a:off x="2925375" y="1848314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2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6"/>
          </p:nvPr>
        </p:nvSpPr>
        <p:spPr>
          <a:xfrm>
            <a:off x="3527534" y="1840863"/>
            <a:ext cx="5029200" cy="66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7"/>
          </p:nvPr>
        </p:nvSpPr>
        <p:spPr>
          <a:xfrm>
            <a:off x="2925375" y="2591957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3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8"/>
          </p:nvPr>
        </p:nvSpPr>
        <p:spPr>
          <a:xfrm>
            <a:off x="3527534" y="2591957"/>
            <a:ext cx="4918200" cy="66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9"/>
          </p:nvPr>
        </p:nvSpPr>
        <p:spPr>
          <a:xfrm>
            <a:off x="2925375" y="3343050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5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3"/>
          </p:nvPr>
        </p:nvSpPr>
        <p:spPr>
          <a:xfrm>
            <a:off x="3527534" y="3343050"/>
            <a:ext cx="4821900" cy="66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4"/>
          </p:nvPr>
        </p:nvSpPr>
        <p:spPr>
          <a:xfrm>
            <a:off x="2925375" y="4094143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rgbClr val="999999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5"/>
          </p:nvPr>
        </p:nvSpPr>
        <p:spPr>
          <a:xfrm>
            <a:off x="3527534" y="4094143"/>
            <a:ext cx="4681200" cy="6693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1467">
          <p15:clr>
            <a:srgbClr val="FA7B17"/>
          </p15:clr>
        </p15:guide>
        <p15:guide id="3" pos="1773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2830825" y="373750"/>
            <a:ext cx="60651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07425" y="373750"/>
            <a:ext cx="2126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2"/>
          </p:nvPr>
        </p:nvSpPr>
        <p:spPr>
          <a:xfrm>
            <a:off x="2831050" y="1953825"/>
            <a:ext cx="6064800" cy="2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o"/>
              <a:defRPr/>
            </a:lvl2pPr>
            <a:lvl3pPr marL="137160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Font typeface="Arial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Font typeface="Arial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>
                <a:solidFill>
                  <a:schemeClr val="dk2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TITLE_1_1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/>
        </p:nvSpPr>
        <p:spPr>
          <a:xfrm>
            <a:off x="0" y="-25725"/>
            <a:ext cx="9144000" cy="1296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1847250" y="1641075"/>
            <a:ext cx="54495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683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200"/>
              <a:buChar char="●"/>
              <a:defRPr sz="2200" i="1" u="none" strike="noStrike" cap="none">
                <a:solidFill>
                  <a:srgbClr val="434343"/>
                </a:solidFill>
              </a:defRPr>
            </a:lvl1pPr>
            <a:lvl2pPr marL="914400" marR="0" lvl="1" indent="-355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○"/>
              <a:defRPr sz="2000" i="1" u="none" strike="noStrike" cap="none">
                <a:solidFill>
                  <a:srgbClr val="434343"/>
                </a:solidFill>
              </a:defRPr>
            </a:lvl2pPr>
            <a:lvl3pPr marL="1371600" marR="0" lvl="2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 sz="1800" i="1" u="none" strike="noStrike" cap="none">
                <a:solidFill>
                  <a:srgbClr val="434343"/>
                </a:solidFill>
              </a:defRPr>
            </a:lvl3pPr>
            <a:lvl4pPr marL="1828800" marR="0" lvl="3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 i="1" u="none" strike="noStrike" cap="none">
                <a:solidFill>
                  <a:srgbClr val="434343"/>
                </a:solidFill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 i="1" u="none" strike="noStrike" cap="none">
                <a:solidFill>
                  <a:srgbClr val="434343"/>
                </a:solidFill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1" u="none" strike="noStrike" cap="none">
                <a:solidFill>
                  <a:srgbClr val="434343"/>
                </a:solidFill>
              </a:defRPr>
            </a:lvl6pPr>
            <a:lvl7pPr marL="3200400" marR="0" lvl="6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  <a:defRPr i="1" u="none" strike="noStrike" cap="none">
                <a:solidFill>
                  <a:srgbClr val="434343"/>
                </a:solidFill>
              </a:defRPr>
            </a:lvl7pPr>
            <a:lvl8pPr marL="3657600" marR="0" lvl="7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○"/>
              <a:defRPr i="1" u="none" strike="noStrike" cap="none">
                <a:solidFill>
                  <a:srgbClr val="434343"/>
                </a:solidFill>
              </a:defRPr>
            </a:lvl8pPr>
            <a:lvl9pPr marL="4114800" marR="0" lvl="8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■"/>
              <a:defRPr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228600" y="114675"/>
            <a:ext cx="8686800" cy="1016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4">
          <p15:clr>
            <a:srgbClr val="FF0000"/>
          </p15:clr>
        </p15:guide>
        <p15:guide id="2" orient="horz" pos="2015">
          <p15:clr>
            <a:srgbClr val="FA7B17"/>
          </p15:clr>
        </p15:guide>
        <p15:guide id="3" orient="horz" pos="2997">
          <p15:clr>
            <a:srgbClr val="FA7B17"/>
          </p15:clr>
        </p15:guide>
        <p15:guide id="4" pos="144">
          <p15:clr>
            <a:srgbClr val="FA7B17"/>
          </p15:clr>
        </p15:guide>
        <p15:guide id="5" pos="5616">
          <p15:clr>
            <a:srgbClr val="FA7B17"/>
          </p15:clr>
        </p15:guide>
        <p15:guide id="6" orient="horz" pos="392">
          <p15:clr>
            <a:srgbClr val="FA7B17"/>
          </p15:clr>
        </p15:guide>
        <p15:guide id="7" orient="horz" pos="72">
          <p15:clr>
            <a:srgbClr val="FA7B17"/>
          </p15:clr>
        </p15:guide>
        <p15:guide id="8" orient="horz" pos="712">
          <p15:clr>
            <a:srgbClr val="FA7B17"/>
          </p15:clr>
        </p15:guide>
        <p15:guide id="9" pos="1164">
          <p15:clr>
            <a:srgbClr val="FA7B17"/>
          </p15:clr>
        </p15:guide>
        <p15:guide id="10" pos="4596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(Short)">
  <p:cSld name="TITLE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-3600" y="-25775"/>
            <a:ext cx="9151200" cy="932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>
            <a:off x="1847250" y="1445350"/>
            <a:ext cx="5449500" cy="29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228609" y="75166"/>
            <a:ext cx="8686800" cy="73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47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mparison">
  <p:cSld name="TITLE_AND_TWO_COLUMNS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25" y="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2831075" y="814375"/>
            <a:ext cx="3003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2"/>
          </p:nvPr>
        </p:nvSpPr>
        <p:spPr>
          <a:xfrm>
            <a:off x="2831075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3"/>
          </p:nvPr>
        </p:nvSpPr>
        <p:spPr>
          <a:xfrm>
            <a:off x="5901825" y="814375"/>
            <a:ext cx="3003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4"/>
          </p:nvPr>
        </p:nvSpPr>
        <p:spPr>
          <a:xfrm>
            <a:off x="5901763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7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aption">
  <p:cSld name="OBJECT_WITH_CAPTION_TEXT_1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-32085" y="-25717"/>
            <a:ext cx="35808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3744900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236100" y="377200"/>
            <a:ext cx="3078600" cy="11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2"/>
          </p:nvPr>
        </p:nvSpPr>
        <p:spPr>
          <a:xfrm>
            <a:off x="240025" y="1617250"/>
            <a:ext cx="30786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56784" y="4831339"/>
            <a:ext cx="5487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3"/>
          </p:nvPr>
        </p:nvSpPr>
        <p:spPr>
          <a:xfrm>
            <a:off x="6358725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8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Header (e.g., quote)">
  <p:cSld name="Quote (Left-Aligned)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556775" y="4914901"/>
            <a:ext cx="548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7">
          <p15:clr>
            <a:srgbClr val="FA7B17"/>
          </p15:clr>
        </p15:guide>
        <p15:guide id="2" orient="horz" pos="661">
          <p15:clr>
            <a:srgbClr val="FA7B17"/>
          </p15:clr>
        </p15:guide>
        <p15:guide id="3" orient="horz" pos="88">
          <p15:clr>
            <a:srgbClr val="FA7B17"/>
          </p15:clr>
        </p15:guide>
        <p15:guide id="4" orient="horz" pos="3096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/>
          <p:nvPr/>
        </p:nvSpPr>
        <p:spPr>
          <a:xfrm>
            <a:off x="0" y="-3950"/>
            <a:ext cx="25854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234450" y="377200"/>
            <a:ext cx="2099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ldNum" idx="12"/>
          </p:nvPr>
        </p:nvSpPr>
        <p:spPr>
          <a:xfrm>
            <a:off x="8556785" y="4769630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2815486" y="377190"/>
            <a:ext cx="30471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600"/>
            </a:lvl2pPr>
            <a:lvl3pPr marL="1371600" lvl="2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 sz="1400"/>
            </a:lvl3pPr>
            <a:lvl4pPr marL="1828800" lvl="3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5862537" y="377190"/>
            <a:ext cx="3047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○"/>
              <a:defRPr sz="1600"/>
            </a:lvl2pPr>
            <a:lvl3pPr marL="1371600" lvl="2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■"/>
              <a:defRPr sz="1400"/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 sz="1200"/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Font typeface="Arial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467591" y="1497689"/>
            <a:ext cx="71073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33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1"/>
          </p:nvPr>
        </p:nvSpPr>
        <p:spPr>
          <a:xfrm>
            <a:off x="467591" y="2791753"/>
            <a:ext cx="7107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2">
            <a:alphaModFix/>
          </a:blip>
          <a:srcRect l="83599" t="75134" r="3599" b="8197"/>
          <a:stretch/>
        </p:blipFill>
        <p:spPr>
          <a:xfrm>
            <a:off x="7696339" y="1919066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22A5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0" y="4764366"/>
            <a:ext cx="9144000" cy="34200"/>
          </a:xfrm>
          <a:prstGeom prst="rect">
            <a:avLst/>
          </a:prstGeom>
          <a:solidFill>
            <a:srgbClr val="95BDE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9"/>
          <p:cNvCxnSpPr/>
          <p:nvPr/>
        </p:nvCxnSpPr>
        <p:spPr>
          <a:xfrm>
            <a:off x="374073" y="355369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" name="Google Shape;122;p19"/>
          <p:cNvCxnSpPr/>
          <p:nvPr/>
        </p:nvCxnSpPr>
        <p:spPr>
          <a:xfrm>
            <a:off x="374073" y="125730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" name="Google Shape;123;p19"/>
          <p:cNvSpPr txBox="1"/>
          <p:nvPr/>
        </p:nvSpPr>
        <p:spPr>
          <a:xfrm>
            <a:off x="467591" y="890715"/>
            <a:ext cx="7107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Iowa Department of Education</a:t>
            </a:r>
            <a:endParaRPr sz="1100"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>
  <p:cSld name="TITLE_AND_BODY_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6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646650" y="1989600"/>
            <a:ext cx="3246900" cy="2353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02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 i="1">
                <a:solidFill>
                  <a:schemeClr val="lt1"/>
                </a:solidFill>
              </a:defRPr>
            </a:lvl1pPr>
            <a:lvl2pPr marL="914400" lvl="1" indent="-2984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o"/>
              <a:defRPr sz="1500" i="1">
                <a:solidFill>
                  <a:schemeClr val="lt1"/>
                </a:solidFill>
              </a:defRPr>
            </a:lvl2pPr>
            <a:lvl3pPr marL="1371600" lvl="2" indent="-3111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▪"/>
              <a:defRPr sz="1300" i="1">
                <a:solidFill>
                  <a:schemeClr val="lt1"/>
                </a:solidFill>
              </a:defRPr>
            </a:lvl3pPr>
            <a:lvl4pPr marL="1828800" lvl="3" indent="-3048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i="1">
                <a:solidFill>
                  <a:schemeClr val="lt1"/>
                </a:solidFill>
              </a:defRPr>
            </a:lvl4pPr>
            <a:lvl5pPr marL="2286000" lvl="4" indent="-2730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00"/>
              <a:buChar char="o"/>
              <a:defRPr sz="1000" i="1">
                <a:solidFill>
                  <a:schemeClr val="lt1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Reference">
  <p:cSld name="TITLE_AND_BODY_4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>
            <a:off x="0" y="160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3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2831063" y="4750069"/>
            <a:ext cx="59676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1pPr>
            <a:lvl2pPr marL="914400" lvl="1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2pPr>
            <a:lvl3pPr marL="1371600" lvl="2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▪"/>
              <a:defRPr sz="1000">
                <a:solidFill>
                  <a:srgbClr val="999999"/>
                </a:solidFill>
              </a:defRPr>
            </a:lvl3pPr>
            <a:lvl4pPr marL="1828800" lvl="3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4pPr>
            <a:lvl5pPr marL="2286000" lvl="4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5pPr>
            <a:lvl6pPr marL="2743200" lvl="5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6pPr>
            <a:lvl7pPr marL="3200400" lvl="6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7pPr>
            <a:lvl8pPr marL="3657600" lvl="7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8pPr>
            <a:lvl9pPr marL="4114800" lvl="8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, No Subtitle">
  <p:cSld name="SECTION_HEADER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-10200" y="0"/>
            <a:ext cx="2608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228600" y="380850"/>
            <a:ext cx="2103000" cy="43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469">
          <p15:clr>
            <a:srgbClr val="FA7B17"/>
          </p15:clr>
        </p15:guide>
        <p15:guide id="3" pos="1774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Title">
  <p:cSld name="BLANK_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0" y="-25725"/>
            <a:ext cx="9144000" cy="12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55400" y="150069"/>
            <a:ext cx="88332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-2150" y="0"/>
            <a:ext cx="259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2816350" y="373750"/>
            <a:ext cx="60990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7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5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4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2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2816350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5873461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556785" y="4769739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gure/Table with Caption">
  <p:cSld name="Figure/Table with 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-17559" y="-2242"/>
            <a:ext cx="35373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30450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228600" y="1552225"/>
            <a:ext cx="30450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i="0" u="none" strike="noStrike" cap="none">
                <a:solidFill>
                  <a:schemeClr val="lt1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 sz="1300" i="0" u="none" strike="noStrike" cap="none">
                <a:solidFill>
                  <a:schemeClr val="lt1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 i="0" u="none" strike="noStrike" cap="none">
                <a:solidFill>
                  <a:schemeClr val="lt1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62">
          <p15:clr>
            <a:srgbClr val="FA7B17"/>
          </p15:clr>
        </p15:guide>
        <p15:guide id="2" pos="144">
          <p15:clr>
            <a:srgbClr val="FA7B17"/>
          </p15:clr>
        </p15:guide>
        <p15:guide id="3" pos="2352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2400"/>
              <a:buNone/>
              <a:defRPr sz="2400" i="0" u="none" strike="noStrike" cap="none">
                <a:solidFill>
                  <a:srgbClr val="00457A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511425" y="1909550"/>
            <a:ext cx="3517200" cy="28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400" i="0" u="none" strike="noStrike" cap="none">
                <a:solidFill>
                  <a:srgbClr val="434343"/>
                </a:solidFill>
              </a:defRPr>
            </a:lvl1pPr>
            <a:lvl2pPr marL="914400" marR="0" lvl="1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2pPr>
            <a:lvl3pPr marL="1371600" marR="0" lvl="2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5pPr>
            <a:lvl6pPr marL="2743200" marR="0" lvl="5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6pPr>
            <a:lvl7pPr marL="3200400" marR="0" lvl="6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8pPr>
            <a:lvl9pPr marL="4114800" marR="0" lvl="8" indent="-30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54" name="Google Shape;54;p10" descr="Student raising hand with pencil in hand"/>
          <p:cNvPicPr preferRelativeResize="0"/>
          <p:nvPr/>
        </p:nvPicPr>
        <p:blipFill rotWithShape="1">
          <a:blip r:embed="rId2">
            <a:alphaModFix/>
          </a:blip>
          <a:srcRect t="10071"/>
          <a:stretch/>
        </p:blipFill>
        <p:spPr>
          <a:xfrm>
            <a:off x="4574900" y="-2287"/>
            <a:ext cx="4575600" cy="51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5" y="4769657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35805" y="383940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831056" y="384047"/>
            <a:ext cx="60843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▪"/>
              <a:defRPr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Courier New"/>
              <a:buChar char="o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chemeClr val="accent5"/>
          </p15:clr>
        </p15:guide>
        <p15:guide id="2" orient="horz" pos="1620">
          <p15:clr>
            <a:schemeClr val="accent5"/>
          </p15:clr>
        </p15:guide>
        <p15:guide id="3" orient="horz" pos="238">
          <p15:clr>
            <a:schemeClr val="accent5"/>
          </p15:clr>
        </p15:guide>
        <p15:guide id="4" orient="horz" pos="2998">
          <p15:clr>
            <a:schemeClr val="accent5"/>
          </p15:clr>
        </p15:guide>
        <p15:guide id="5" pos="144">
          <p15:clr>
            <a:schemeClr val="accent5"/>
          </p15:clr>
        </p15:guide>
        <p15:guide id="6" pos="5616">
          <p15:clr>
            <a:schemeClr val="accent5"/>
          </p15:clr>
        </p15:guide>
        <p15:guide id="7" pos="1632">
          <p15:clr>
            <a:schemeClr val="accent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anet.boyd@iowa.go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educateiowa.gov/pk-12/options-educational-choice/charter-school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options-educational-choice/2021/07/charter-schools-program-guidanc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teiowa.gov/pk-12/options-educational-choice/charter-school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.iowa.gov/legislation/BillBook?ga=89&amp;ba=hf81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legis.iowa.gov/legislation/BillBook?ga=89&amp;ba=HF84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options-educational-choice/2021/07/charter-schools-program-guidanc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options-educational-choice/2021/07/charter-schools-program-guidanc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467600" y="1497705"/>
            <a:ext cx="7107300" cy="18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Series (4/5): Charter Schools</a:t>
            </a: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1"/>
          </p:nvPr>
        </p:nvSpPr>
        <p:spPr>
          <a:xfrm>
            <a:off x="467591" y="3735003"/>
            <a:ext cx="7107300" cy="5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en"/>
              <a:t>July 21, 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Frequent Questions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Charter Schools Frequent Questions </a:t>
            </a:r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What are charter schools?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Charter schools are part of Iowa’s public school system. They are authorized by the State Board and operate under a contract between the State Board and the charter school under one of the models. 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Does Iowa have a history of charter schools?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Yes, prior to the passage/signing of HF 813, Iowa allowed the development/operation of charter schools under Iowa Code chapter 256F. 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is the new legislation different from the existing code?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The primary difference is that it allows for two charter school models (School </a:t>
            </a:r>
            <a:r>
              <a:rPr lang="en" sz="1500" dirty="0"/>
              <a:t>Board-State Board and Founding Group-State Board)</a:t>
            </a:r>
            <a:r>
              <a:rPr lang="en" dirty="0"/>
              <a:t>, instead of only allowing a local school board to develop and operate a charter school.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Questions and Additional Guidance</a:t>
            </a:r>
            <a:endParaRPr sz="2300"/>
          </a:p>
        </p:txBody>
      </p:sp>
      <p:sp>
        <p:nvSpPr>
          <p:cNvPr id="210" name="Google Shape;210;p33"/>
          <p:cNvSpPr txBox="1">
            <a:spLocks noGrp="1"/>
          </p:cNvSpPr>
          <p:nvPr>
            <p:ph type="body" idx="1"/>
          </p:nvPr>
        </p:nvSpPr>
        <p:spPr>
          <a:xfrm>
            <a:off x="511425" y="2067825"/>
            <a:ext cx="3517200" cy="27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Questions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For additional information regarding charter schools, contact Janet Boyd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janet.boyd@iowa.gov</a:t>
            </a:r>
            <a:r>
              <a:rPr lang="en"/>
              <a:t>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Additional Guidance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For additional guidance on charter schools, visit the </a:t>
            </a:r>
            <a:r>
              <a:rPr lang="en" u="sng">
                <a:solidFill>
                  <a:schemeClr val="hlink"/>
                </a:solidFill>
                <a:hlinkClick r:id="rId4"/>
              </a:rPr>
              <a:t>Charter School webpage</a:t>
            </a:r>
            <a:r>
              <a:rPr lang="en"/>
              <a:t>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Series (4/5): Charter Schools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5172250" y="766475"/>
            <a:ext cx="3470700" cy="35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Charter School Guidance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Introduction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Guidance Applicability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Purposes of Charter Schools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Charter School Models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Charter School Application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Other Guidance Sections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Frequent Questions</a:t>
            </a:r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2"/>
          </p:nvPr>
        </p:nvSpPr>
        <p:spPr>
          <a:xfrm>
            <a:off x="646575" y="2677575"/>
            <a:ext cx="3246900" cy="1978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The purpose of the webinar is to provide districts with a summary of the </a:t>
            </a: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Charter Schools guidance</a:t>
            </a:r>
            <a:r>
              <a:rPr lang="en"/>
              <a:t>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500"/>
              <a:t>This guidance can be found on the Iowa Department of Education’s </a:t>
            </a:r>
            <a:r>
              <a:rPr lang="en" sz="15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Charter School webpage</a:t>
            </a:r>
            <a:r>
              <a:rPr lang="en" sz="1500"/>
              <a:t>.</a:t>
            </a:r>
            <a:endParaRPr sz="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Charter Schools Guidance</a:t>
            </a:r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Introduction, Guidance Applicability, Purposes, and Models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207425" y="373750"/>
            <a:ext cx="2126100" cy="4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2830825" y="373750"/>
            <a:ext cx="60651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In May 2021, Governor Reynolds signed two bills into law that affect the operations of new charter schools in Iowa.</a:t>
            </a:r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body" idx="2"/>
          </p:nvPr>
        </p:nvSpPr>
        <p:spPr>
          <a:xfrm>
            <a:off x="2831050" y="1360025"/>
            <a:ext cx="6064800" cy="3389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The bills include: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u="sng">
                <a:solidFill>
                  <a:schemeClr val="hlink"/>
                </a:solidFill>
                <a:hlinkClick r:id="rId3"/>
              </a:rPr>
              <a:t>House File (HF) 813</a:t>
            </a:r>
            <a:r>
              <a:rPr lang="en"/>
              <a:t> establishes new procedures for charter schools effective July 1, 2021 under Iowa Code chapter 256E. 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Division IX of </a:t>
            </a:r>
            <a:r>
              <a:rPr lang="en" u="sng">
                <a:solidFill>
                  <a:schemeClr val="hlink"/>
                </a:solidFill>
                <a:hlinkClick r:id="rId4"/>
              </a:rPr>
              <a:t>HF 847</a:t>
            </a:r>
            <a:r>
              <a:rPr lang="en"/>
              <a:t> clarifies Iowa Code chapter 256E in the following areas:</a:t>
            </a:r>
            <a:endParaRPr/>
          </a:p>
          <a:p>
            <a:pPr marL="914400" lvl="1" indent="-336550" algn="l" rtl="0">
              <a:spcBef>
                <a:spcPts val="500"/>
              </a:spcBef>
              <a:spcAft>
                <a:spcPts val="0"/>
              </a:spcAft>
              <a:buSzPts val="1700"/>
              <a:buChar char="○"/>
            </a:pPr>
            <a:r>
              <a:rPr lang="en"/>
              <a:t>Charter school governing board requirements, </a:t>
            </a:r>
            <a:endParaRPr/>
          </a:p>
          <a:p>
            <a:pPr marL="914400" lvl="1" indent="-336550" algn="l" rtl="0">
              <a:spcBef>
                <a:spcPts val="500"/>
              </a:spcBef>
              <a:spcAft>
                <a:spcPts val="0"/>
              </a:spcAft>
              <a:buSzPts val="1700"/>
              <a:buChar char="○"/>
            </a:pPr>
            <a:r>
              <a:rPr lang="en"/>
              <a:t>Chief administrator requirements, </a:t>
            </a:r>
            <a:endParaRPr/>
          </a:p>
          <a:p>
            <a:pPr marL="914400" lvl="1" indent="-336550" algn="l" rtl="0">
              <a:spcBef>
                <a:spcPts val="500"/>
              </a:spcBef>
              <a:spcAft>
                <a:spcPts val="0"/>
              </a:spcAft>
              <a:buSzPts val="1700"/>
              <a:buChar char="○"/>
            </a:pPr>
            <a:r>
              <a:rPr lang="en"/>
              <a:t>Student enrollment deadlines, and </a:t>
            </a:r>
            <a:endParaRPr/>
          </a:p>
          <a:p>
            <a:pPr marL="914400" lvl="1" indent="-336550" algn="l" rtl="0">
              <a:spcBef>
                <a:spcPts val="500"/>
              </a:spcBef>
              <a:spcAft>
                <a:spcPts val="0"/>
              </a:spcAft>
              <a:buSzPts val="1700"/>
              <a:buChar char="○"/>
            </a:pPr>
            <a:r>
              <a:rPr lang="en"/>
              <a:t>The requirement for submission of an annual report.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Guidance Applicability (Only Charter Schools Established On or After July 1, 2021)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The </a:t>
            </a:r>
            <a:r>
              <a:rPr lang="en" b="1" u="sng">
                <a:solidFill>
                  <a:schemeClr val="hlink"/>
                </a:solidFill>
                <a:hlinkClick r:id="rId3"/>
              </a:rPr>
              <a:t>charter school guidance</a:t>
            </a:r>
            <a:r>
              <a:rPr lang="en"/>
              <a:t> </a:t>
            </a:r>
            <a:r>
              <a:rPr lang="en" b="1"/>
              <a:t>applies only to new charter schools </a:t>
            </a:r>
            <a:r>
              <a:rPr lang="en"/>
              <a:t>(established on or after July 1, 2021). 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The intended audiences for the guidance are:</a:t>
            </a:r>
            <a:endParaRPr/>
          </a:p>
          <a:p>
            <a:pPr marL="1371600" lvl="2" indent="-323850" algn="l" rtl="0">
              <a:spcBef>
                <a:spcPts val="500"/>
              </a:spcBef>
              <a:spcAft>
                <a:spcPts val="0"/>
              </a:spcAft>
              <a:buSzPts val="1500"/>
              <a:buChar char="■"/>
            </a:pPr>
            <a:r>
              <a:rPr lang="en"/>
              <a:t>Local district school boards considering establishing a charter school and</a:t>
            </a:r>
            <a:endParaRPr/>
          </a:p>
          <a:p>
            <a:pPr marL="1371600" lvl="2" indent="-323850" algn="l" rtl="0">
              <a:spcBef>
                <a:spcPts val="500"/>
              </a:spcBef>
              <a:spcAft>
                <a:spcPts val="0"/>
              </a:spcAft>
              <a:buSzPts val="1500"/>
              <a:buChar char="■"/>
            </a:pPr>
            <a:r>
              <a:rPr lang="en"/>
              <a:t>Independent founding groups considering establishing a charter school.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Existing charter schools</a:t>
            </a:r>
            <a:r>
              <a:rPr lang="en"/>
              <a:t> (established before July 1, 2021) </a:t>
            </a:r>
            <a:r>
              <a:rPr lang="en" b="1"/>
              <a:t>are not subject to the new laws detailed in the guidance </a:t>
            </a:r>
            <a:r>
              <a:rPr lang="en"/>
              <a:t>and will continue to operate under the former charter school regulations (Iowa Code 256F).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Purposes of Charter Schools</a:t>
            </a:r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Charter schools are a part of the state’s public education program and are purposed to provide additional local flexibility to: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Meet the education needs of a diverse student population and changing workforce needs.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Allocate of resources through implementation of specialized school budgets for the benefit of the schools served.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Focus on closing gaps in student opportunity and achievement for all students from preschool through postsecondary preparation.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For the full list of purposes, see pages 1-2 of 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guidance</a:t>
            </a:r>
            <a:r>
              <a:rPr lang="en"/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30450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Charter School Models</a:t>
            </a:r>
            <a:endParaRPr/>
          </a:p>
        </p:txBody>
      </p:sp>
      <p:graphicFrame>
        <p:nvGraphicFramePr>
          <p:cNvPr id="180" name="Google Shape;180;p28"/>
          <p:cNvGraphicFramePr/>
          <p:nvPr>
            <p:extLst>
              <p:ext uri="{D42A27DB-BD31-4B8C-83A1-F6EECF244321}">
                <p14:modId xmlns:p14="http://schemas.microsoft.com/office/powerpoint/2010/main" val="815975620"/>
              </p:ext>
            </p:extLst>
          </p:nvPr>
        </p:nvGraphicFramePr>
        <p:xfrm>
          <a:off x="3616650" y="377200"/>
          <a:ext cx="5298750" cy="4387370"/>
        </p:xfrm>
        <a:graphic>
          <a:graphicData uri="http://schemas.openxmlformats.org/drawingml/2006/table">
            <a:tbl>
              <a:tblPr firstRow="1">
                <a:noFill/>
                <a:tableStyleId>{DF0D89CE-1BA2-4234-988B-193AA6AF671B}</a:tableStyleId>
              </a:tblPr>
              <a:tblGrid>
                <a:gridCol w="143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7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solidFill>
                            <a:schemeClr val="lt1"/>
                          </a:solidFill>
                        </a:rPr>
                        <a:t>  </a:t>
                      </a:r>
                      <a:endParaRPr sz="15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>
                          <a:solidFill>
                            <a:schemeClr val="lt1"/>
                          </a:solidFill>
                        </a:rPr>
                        <a:t>School Board-State Board</a:t>
                      </a:r>
                      <a:endParaRPr sz="1300"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>
                          <a:solidFill>
                            <a:schemeClr val="lt1"/>
                          </a:solidFill>
                        </a:rPr>
                        <a:t>Founding Group-State Board </a:t>
                      </a:r>
                      <a:endParaRPr sz="13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Who may apply to establish and operate a charter school?</a:t>
                      </a:r>
                      <a:endParaRPr sz="13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A school board may create a founding group to apply to the State Board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Independent founding group may apply to the State Board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2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Where would the charter school be established and operated?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Within and as a part of the school district by: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Char char="•"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Establishing a new school building,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Char char="•"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Creating a new school within an existing school building, or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-311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Char char="•"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Converting an existing school building to charter status.</a:t>
                      </a:r>
                      <a:endParaRPr sz="13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2"/>
                          </a:solidFill>
                        </a:rPr>
                        <a:t>Within the boundaries of the state that operates as a new attendance center (school building) independently from a public school district.</a:t>
                      </a:r>
                      <a:endParaRPr sz="13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xfrm>
            <a:off x="228600" y="1469125"/>
            <a:ext cx="3045000" cy="32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A charter school may be established by:</a:t>
            </a:r>
            <a:endParaRPr/>
          </a:p>
          <a:p>
            <a:pPr marL="457200" lvl="0" indent="-317500" algn="l" rtl="0"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district school board’s founding group (i.e., School Board-State Board Model) or</a:t>
            </a:r>
            <a:endParaRPr/>
          </a:p>
          <a:p>
            <a:pPr marL="457200" lvl="0" indent="-317500" algn="l" rtl="0"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An independent founding group (i.e., Founding Group-State Board Model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The Iowa State Board of Education (State Board) is the sole authorizer of new charter schools.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Charter School Application</a:t>
            </a:r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Application and operation timelines</a:t>
            </a:r>
            <a:r>
              <a:rPr lang="en"/>
              <a:t> are subject to State Board action. The State Board must adopt rules prior to individual charter applications. 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Application requirements</a:t>
            </a:r>
            <a:r>
              <a:rPr lang="en"/>
              <a:t> differ slightly based on the charter school’s selected model. These requirements are provided in Table 1 of the guidance (pages 3-6), with differences between the models underlined (if applicable).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The charter school application must: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Demonstrate the academic and operational vision and plans for the proposed charter school,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Demonstrate the founding group's capacity to execute the vision and plans, and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Provide the State Board a clear basis for assessing the founding group's plans and capacity.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Guidance Sections</a:t>
            </a: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Other sections included in the guidance include: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Charter School Contract;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Charter School General Operating Powers and Duties;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Funding;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Performance Framework;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Oversight, Corrective Action, Contract Renewal, and Revocation;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Procedures for Charter School Closure; and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Reports.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OE Dark Blue Template (Updated 07-21-21)">
  <a:themeElements>
    <a:clrScheme name="IDE Colors">
      <a:dk1>
        <a:srgbClr val="012A56"/>
      </a:dk1>
      <a:lt1>
        <a:srgbClr val="FFFFFF"/>
      </a:lt1>
      <a:dk2>
        <a:srgbClr val="00457A"/>
      </a:dk2>
      <a:lt2>
        <a:srgbClr val="CCCCCC"/>
      </a:lt2>
      <a:accent1>
        <a:srgbClr val="012A56"/>
      </a:accent1>
      <a:accent2>
        <a:srgbClr val="2C618B"/>
      </a:accent2>
      <a:accent3>
        <a:srgbClr val="48658F"/>
      </a:accent3>
      <a:accent4>
        <a:srgbClr val="3D85C6"/>
      </a:accent4>
      <a:accent5>
        <a:srgbClr val="6FA8DC"/>
      </a:accent5>
      <a:accent6>
        <a:srgbClr val="C0C0C0"/>
      </a:accent6>
      <a:hlink>
        <a:srgbClr val="0000FF"/>
      </a:hlink>
      <a:folHlink>
        <a:srgbClr val="004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870</Words>
  <Application>Microsoft Office PowerPoint</Application>
  <PresentationFormat>On-screen Show (16:9)</PresentationFormat>
  <Paragraphs>86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Courier New</vt:lpstr>
      <vt:lpstr>Noto Sans Symbols</vt:lpstr>
      <vt:lpstr>Roboto</vt:lpstr>
      <vt:lpstr>IDOE Dark Blue Template (Updated 07-21-21)</vt:lpstr>
      <vt:lpstr>2021 Legislation Webinar Series (4/5): Charter Schools</vt:lpstr>
      <vt:lpstr>2021 Legislation Webinar Series (4/5): Charter Schools</vt:lpstr>
      <vt:lpstr>1. Charter Schools Guidance</vt:lpstr>
      <vt:lpstr>Introduction</vt:lpstr>
      <vt:lpstr>Guidance Applicability (Only Charter Schools Established On or After July 1, 2021)</vt:lpstr>
      <vt:lpstr>Purposes of Charter Schools</vt:lpstr>
      <vt:lpstr>Charter School Models</vt:lpstr>
      <vt:lpstr>Charter School Application</vt:lpstr>
      <vt:lpstr>Other Guidance Sections</vt:lpstr>
      <vt:lpstr>2. Frequent Questions</vt:lpstr>
      <vt:lpstr>Charter Schools Frequent Questions </vt:lpstr>
      <vt:lpstr>Questions and Additional Guidance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Legislation Webinar Series (4/5): Charter Schools</dc:title>
  <dc:creator>Albers, Lisa [IDOE]</dc:creator>
  <cp:lastModifiedBy>Albers, Lisa [IDOE]</cp:lastModifiedBy>
  <cp:revision>2</cp:revision>
  <dcterms:modified xsi:type="dcterms:W3CDTF">2021-07-28T13:27:42Z</dcterms:modified>
</cp:coreProperties>
</file>