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79A29D-95B0-F746-9F8C-E1104EFBD6FA}" v="6" dt="2021-07-24T11:14:12.228"/>
  </p1510:revLst>
</p1510:revInfo>
</file>

<file path=ppt/tableStyles.xml><?xml version="1.0" encoding="utf-8"?>
<a:tblStyleLst xmlns:a="http://schemas.openxmlformats.org/drawingml/2006/main" def="{42FC68DD-96D6-45E3-93A5-70BCB1BB1E95}">
  <a:tblStyle styleId="{42FC68DD-96D6-45E3-93A5-70BCB1BB1E95}" styleName="Table_0">
    <a:wholeTbl>
      <a:tcTxStyle b="off" i="off">
        <a:font>
          <a:latin typeface="Segoe UI"/>
          <a:ea typeface="Segoe UI"/>
          <a:cs typeface="Segoe UI"/>
        </a:font>
        <a:schemeClr val="dk1"/>
      </a:tcTxStyle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 b="off" i="off"/>
      <a:tcStyle>
        <a:tcBdr/>
      </a:tcStyle>
    </a:band2H>
    <a:band1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Segoe UI"/>
          <a:ea typeface="Segoe UI"/>
          <a:cs typeface="Segoe UI"/>
        </a:font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>
      <p:cViewPr varScale="1">
        <p:scale>
          <a:sx n="84" d="100"/>
          <a:sy n="84" d="100"/>
        </p:scale>
        <p:origin x="64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e2db0474ff_0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e2db0474ff_0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e5e8c42f49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e5e8c42f49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e5d6d79557_0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e5d6d79557_0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e2db0474ff_0_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e2db0474ff_0_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e5e8c42f4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e5e8c42f4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e2db0474ff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e2db0474ff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e5f1e203aa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e5f1e203aa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e5f2a74f88_3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Google Shape;169;ge5f2a74f88_3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e5f2a74f88_3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e5f2a74f88_3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e5f956109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e5f956109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e5e8c42f49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e5e8c42f49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SSA Title Slide">
  <p:cSld name="ESSA 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17500" y="385103"/>
            <a:ext cx="8626500" cy="371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oogle Shape;11;p2"/>
          <p:cNvGraphicFramePr/>
          <p:nvPr/>
        </p:nvGraphicFramePr>
        <p:xfrm>
          <a:off x="-2" y="-4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{42FC68DD-96D6-45E3-93A5-70BCB1BB1E95}</a:tableStyleId>
              </a:tblPr>
              <a:tblGrid>
                <a:gridCol w="17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3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9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88E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B9E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276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86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E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43800" y="3780743"/>
            <a:ext cx="1126440" cy="11458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Google Shape;13;p2"/>
          <p:cNvGrpSpPr/>
          <p:nvPr/>
        </p:nvGrpSpPr>
        <p:grpSpPr>
          <a:xfrm>
            <a:off x="1122300" y="1411438"/>
            <a:ext cx="6899400" cy="1803706"/>
            <a:chOff x="1122300" y="1530758"/>
            <a:chExt cx="6899400" cy="2004118"/>
          </a:xfrm>
        </p:grpSpPr>
        <p:sp>
          <p:nvSpPr>
            <p:cNvPr id="14" name="Google Shape;14;p2"/>
            <p:cNvSpPr/>
            <p:nvPr/>
          </p:nvSpPr>
          <p:spPr>
            <a:xfrm>
              <a:off x="1122300" y="1530758"/>
              <a:ext cx="6899400" cy="16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Every Student Succeeds Act</a:t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122300" y="3026976"/>
              <a:ext cx="6225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 b="0" i="0" u="none" strike="noStrike" cap="none">
                  <a:solidFill>
                    <a:srgbClr val="FDE263"/>
                  </a:solidFill>
                  <a:latin typeface="Arial"/>
                  <a:ea typeface="Arial"/>
                  <a:cs typeface="Arial"/>
                  <a:sym typeface="Arial"/>
                </a:rPr>
                <a:t>in Iowa</a:t>
              </a: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517500" y="4225978"/>
            <a:ext cx="68301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+ Topics">
  <p:cSld name="TITLE_ONLY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32075" y="0"/>
            <a:ext cx="262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232225" y="380100"/>
            <a:ext cx="2094300" cy="43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2925375" y="380075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dk1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3527534" y="385508"/>
            <a:ext cx="5155800" cy="622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2925375" y="1121701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527534" y="1089770"/>
            <a:ext cx="5081100" cy="669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5"/>
          </p:nvPr>
        </p:nvSpPr>
        <p:spPr>
          <a:xfrm>
            <a:off x="2925375" y="1848314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2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6"/>
          </p:nvPr>
        </p:nvSpPr>
        <p:spPr>
          <a:xfrm>
            <a:off x="3527534" y="1840863"/>
            <a:ext cx="5029200" cy="669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7"/>
          </p:nvPr>
        </p:nvSpPr>
        <p:spPr>
          <a:xfrm>
            <a:off x="2925375" y="2591957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3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8"/>
          </p:nvPr>
        </p:nvSpPr>
        <p:spPr>
          <a:xfrm>
            <a:off x="3527534" y="2591957"/>
            <a:ext cx="4918200" cy="669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9"/>
          </p:nvPr>
        </p:nvSpPr>
        <p:spPr>
          <a:xfrm>
            <a:off x="2925375" y="3343050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5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3"/>
          </p:nvPr>
        </p:nvSpPr>
        <p:spPr>
          <a:xfrm>
            <a:off x="3527534" y="3343050"/>
            <a:ext cx="4821900" cy="66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4"/>
          </p:nvPr>
        </p:nvSpPr>
        <p:spPr>
          <a:xfrm>
            <a:off x="2925375" y="4094143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rgbClr val="999999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5"/>
          </p:nvPr>
        </p:nvSpPr>
        <p:spPr>
          <a:xfrm>
            <a:off x="3527534" y="4094143"/>
            <a:ext cx="4681200" cy="6693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A7B17"/>
          </p15:clr>
        </p15:guide>
        <p15:guide id="2" pos="1467">
          <p15:clr>
            <a:srgbClr val="FA7B17"/>
          </p15:clr>
        </p15:guide>
        <p15:guide id="3" pos="1773">
          <p15:clr>
            <a:srgbClr val="FA7B17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with intro text">
  <p:cSld name="TITLE_AND_BODY_1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2830825" y="373750"/>
            <a:ext cx="6065100" cy="12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207425" y="373750"/>
            <a:ext cx="2126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2"/>
          </p:nvPr>
        </p:nvSpPr>
        <p:spPr>
          <a:xfrm>
            <a:off x="2831050" y="1953825"/>
            <a:ext cx="6064800" cy="27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Font typeface="Arial"/>
              <a:buChar char="o"/>
              <a:defRPr/>
            </a:lvl2pPr>
            <a:lvl3pPr marL="137160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Font typeface="Arial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Font typeface="Arial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>
                <a:solidFill>
                  <a:schemeClr val="dk2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TITLE_1_1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/>
          <p:nvPr/>
        </p:nvSpPr>
        <p:spPr>
          <a:xfrm>
            <a:off x="0" y="-25725"/>
            <a:ext cx="9144000" cy="1296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1"/>
          </p:nvPr>
        </p:nvSpPr>
        <p:spPr>
          <a:xfrm>
            <a:off x="1847250" y="1641075"/>
            <a:ext cx="5449500" cy="3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683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200"/>
              <a:buChar char="●"/>
              <a:defRPr sz="2200" i="1" u="none" strike="noStrike" cap="none">
                <a:solidFill>
                  <a:srgbClr val="434343"/>
                </a:solidFill>
              </a:defRPr>
            </a:lvl1pPr>
            <a:lvl2pPr marL="914400" marR="0" lvl="1" indent="-355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○"/>
              <a:defRPr sz="2000" i="1" u="none" strike="noStrike" cap="none">
                <a:solidFill>
                  <a:srgbClr val="434343"/>
                </a:solidFill>
              </a:defRPr>
            </a:lvl2pPr>
            <a:lvl3pPr marL="1371600" marR="0" lvl="2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 sz="1800" i="1" u="none" strike="noStrike" cap="none">
                <a:solidFill>
                  <a:srgbClr val="434343"/>
                </a:solidFill>
              </a:defRPr>
            </a:lvl3pPr>
            <a:lvl4pPr marL="1828800" marR="0" lvl="3" indent="-3302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●"/>
              <a:defRPr sz="1600" i="1" u="none" strike="noStrike" cap="none">
                <a:solidFill>
                  <a:srgbClr val="434343"/>
                </a:solidFill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 i="1" u="none" strike="noStrike" cap="none">
                <a:solidFill>
                  <a:srgbClr val="434343"/>
                </a:solidFill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1" u="none" strike="noStrike" cap="none">
                <a:solidFill>
                  <a:srgbClr val="434343"/>
                </a:solidFill>
              </a:defRPr>
            </a:lvl6pPr>
            <a:lvl7pPr marL="3200400" marR="0" lvl="6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●"/>
              <a:defRPr i="1" u="none" strike="noStrike" cap="none">
                <a:solidFill>
                  <a:srgbClr val="434343"/>
                </a:solidFill>
              </a:defRPr>
            </a:lvl7pPr>
            <a:lvl8pPr marL="3657600" marR="0" lvl="7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○"/>
              <a:defRPr i="1" u="none" strike="noStrike" cap="none">
                <a:solidFill>
                  <a:srgbClr val="434343"/>
                </a:solidFill>
              </a:defRPr>
            </a:lvl8pPr>
            <a:lvl9pPr marL="4114800" marR="0" lvl="8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■"/>
              <a:defRPr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228600" y="114675"/>
            <a:ext cx="8686800" cy="1016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4">
          <p15:clr>
            <a:srgbClr val="FF0000"/>
          </p15:clr>
        </p15:guide>
        <p15:guide id="2" orient="horz" pos="2015">
          <p15:clr>
            <a:srgbClr val="FA7B17"/>
          </p15:clr>
        </p15:guide>
        <p15:guide id="3" orient="horz" pos="2997">
          <p15:clr>
            <a:srgbClr val="FA7B17"/>
          </p15:clr>
        </p15:guide>
        <p15:guide id="4" pos="144">
          <p15:clr>
            <a:srgbClr val="FA7B17"/>
          </p15:clr>
        </p15:guide>
        <p15:guide id="5" pos="5616">
          <p15:clr>
            <a:srgbClr val="FA7B17"/>
          </p15:clr>
        </p15:guide>
        <p15:guide id="6" orient="horz" pos="392">
          <p15:clr>
            <a:srgbClr val="FA7B17"/>
          </p15:clr>
        </p15:guide>
        <p15:guide id="7" orient="horz" pos="72">
          <p15:clr>
            <a:srgbClr val="FA7B17"/>
          </p15:clr>
        </p15:guide>
        <p15:guide id="8" orient="horz" pos="712">
          <p15:clr>
            <a:srgbClr val="FA7B17"/>
          </p15:clr>
        </p15:guide>
        <p15:guide id="9" pos="1164">
          <p15:clr>
            <a:srgbClr val="FA7B17"/>
          </p15:clr>
        </p15:guide>
        <p15:guide id="10" pos="4596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(Short)">
  <p:cSld name="TITLE_1_1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/>
          <p:nvPr/>
        </p:nvSpPr>
        <p:spPr>
          <a:xfrm>
            <a:off x="-3600" y="-25775"/>
            <a:ext cx="9151200" cy="932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-7125" y="1271275"/>
            <a:ext cx="9151200" cy="3872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 txBox="1">
            <a:spLocks noGrp="1"/>
          </p:cNvSpPr>
          <p:nvPr>
            <p:ph type="body" idx="1"/>
          </p:nvPr>
        </p:nvSpPr>
        <p:spPr>
          <a:xfrm>
            <a:off x="1847250" y="1445350"/>
            <a:ext cx="5449500" cy="29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1pPr>
            <a:lvl2pPr marL="914400" marR="0" lvl="1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2pPr>
            <a:lvl3pPr marL="1371600" marR="0" lvl="2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3pPr>
            <a:lvl4pPr marL="1828800" marR="0" lvl="3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4pPr>
            <a:lvl5pPr marL="2286000" marR="0" lvl="4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5pPr>
            <a:lvl6pPr marL="2743200" marR="0" lvl="5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6pPr>
            <a:lvl7pPr marL="3200400" marR="0" lvl="6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7pPr>
            <a:lvl8pPr marL="3657600" marR="0" lvl="7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8pPr>
            <a:lvl9pPr marL="4114800" marR="0" lvl="8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228609" y="75166"/>
            <a:ext cx="8686800" cy="730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 rtl="0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47">
          <p15:clr>
            <a:srgbClr val="FA7B17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Comparison">
  <p:cSld name="TITLE_AND_TWO_COLUMNS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/>
          <p:nvPr/>
        </p:nvSpPr>
        <p:spPr>
          <a:xfrm>
            <a:off x="25" y="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234450" y="373761"/>
            <a:ext cx="2043600" cy="43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2831075" y="814375"/>
            <a:ext cx="30036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body" idx="2"/>
          </p:nvPr>
        </p:nvSpPr>
        <p:spPr>
          <a:xfrm>
            <a:off x="2831075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body" idx="3"/>
          </p:nvPr>
        </p:nvSpPr>
        <p:spPr>
          <a:xfrm>
            <a:off x="6074925" y="814375"/>
            <a:ext cx="28305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4"/>
          </p:nvPr>
        </p:nvSpPr>
        <p:spPr>
          <a:xfrm>
            <a:off x="5901763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7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with Caption">
  <p:cSld name="OBJECT_WITH_CAPTION_TEXT_1_2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/>
          <p:nvPr/>
        </p:nvSpPr>
        <p:spPr>
          <a:xfrm>
            <a:off x="-32085" y="-25717"/>
            <a:ext cx="35808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3744900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xfrm>
            <a:off x="236100" y="377200"/>
            <a:ext cx="3078600" cy="1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2"/>
          </p:nvPr>
        </p:nvSpPr>
        <p:spPr>
          <a:xfrm>
            <a:off x="240025" y="1617250"/>
            <a:ext cx="3078600" cy="31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400"/>
              <a:buChar char="●"/>
              <a:defRPr sz="1400" i="0" u="none" strike="noStrike" cap="none">
                <a:solidFill>
                  <a:srgbClr val="D9D9D9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300"/>
              <a:buChar char="○"/>
              <a:defRPr sz="1300" i="0" u="none" strike="noStrike" cap="none">
                <a:solidFill>
                  <a:srgbClr val="D9D9D9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100"/>
              <a:buChar char="■"/>
              <a:defRPr sz="1100" i="0" u="none" strike="noStrike" cap="none">
                <a:solidFill>
                  <a:srgbClr val="D9D9D9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8556784" y="4831339"/>
            <a:ext cx="548700" cy="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3"/>
          </p:nvPr>
        </p:nvSpPr>
        <p:spPr>
          <a:xfrm>
            <a:off x="6358725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88">
          <p15:clr>
            <a:srgbClr val="FA7B17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Header (e.g., quote)">
  <p:cSld name="Quote (Left-Aligned)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7"/>
          <p:cNvSpPr txBox="1">
            <a:spLocks noGrp="1"/>
          </p:cNvSpPr>
          <p:nvPr>
            <p:ph type="sldNum" idx="12"/>
          </p:nvPr>
        </p:nvSpPr>
        <p:spPr>
          <a:xfrm>
            <a:off x="8556775" y="4914901"/>
            <a:ext cx="5487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7">
          <p15:clr>
            <a:srgbClr val="FA7B17"/>
          </p15:clr>
        </p15:guide>
        <p15:guide id="2" orient="horz" pos="661">
          <p15:clr>
            <a:srgbClr val="FA7B17"/>
          </p15:clr>
        </p15:guide>
        <p15:guide id="3" orient="horz" pos="88">
          <p15:clr>
            <a:srgbClr val="FA7B17"/>
          </p15:clr>
        </p15:guide>
        <p15:guide id="4" orient="horz" pos="3096">
          <p15:clr>
            <a:srgbClr val="FA7B17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/>
          <p:nvPr/>
        </p:nvSpPr>
        <p:spPr>
          <a:xfrm>
            <a:off x="0" y="-3950"/>
            <a:ext cx="25854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8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234450" y="377200"/>
            <a:ext cx="2099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ldNum" idx="12"/>
          </p:nvPr>
        </p:nvSpPr>
        <p:spPr>
          <a:xfrm>
            <a:off x="8556785" y="4769630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2815486" y="377190"/>
            <a:ext cx="3047100" cy="43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600"/>
            </a:lvl2pPr>
            <a:lvl3pPr marL="1371600" lvl="2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■"/>
              <a:defRPr sz="1400"/>
            </a:lvl3pPr>
            <a:lvl4pPr marL="1828800" lvl="3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1200"/>
            </a:lvl4pPr>
            <a:lvl5pPr marL="2286000" lvl="4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2"/>
          </p:nvPr>
        </p:nvSpPr>
        <p:spPr>
          <a:xfrm>
            <a:off x="5862537" y="377190"/>
            <a:ext cx="3047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○"/>
              <a:defRPr sz="1600"/>
            </a:lvl2pPr>
            <a:lvl3pPr marL="1371600" lvl="2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■"/>
              <a:defRPr sz="14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 sz="12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Font typeface="Arial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/>
            </a:lvl8pPr>
            <a:lvl9pPr marL="4114800" lvl="8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67591" y="1497689"/>
            <a:ext cx="7107300" cy="12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100"/>
              <a:buNone/>
              <a:defRPr sz="33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1"/>
          </p:nvPr>
        </p:nvSpPr>
        <p:spPr>
          <a:xfrm>
            <a:off x="467591" y="2791753"/>
            <a:ext cx="71073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5"/>
              </a:buClr>
              <a:buSzPts val="2700"/>
              <a:buNone/>
              <a:defRPr sz="2100" i="0" u="none" strike="noStrike" cap="none">
                <a:solidFill>
                  <a:srgbClr val="434343"/>
                </a:solidFill>
              </a:defRPr>
            </a:lvl1pPr>
            <a:lvl2pPr marR="0" lvl="1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800"/>
              <a:buFont typeface="Roboto"/>
              <a:buNone/>
              <a:defRPr sz="18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500"/>
              <a:buFont typeface="Roboto"/>
              <a:buNone/>
              <a:defRPr sz="15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l="83599" t="75134" r="3599" b="8197"/>
          <a:stretch/>
        </p:blipFill>
        <p:spPr>
          <a:xfrm>
            <a:off x="7696339" y="1919066"/>
            <a:ext cx="1170431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22A56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9"/>
          <p:cNvSpPr/>
          <p:nvPr/>
        </p:nvSpPr>
        <p:spPr>
          <a:xfrm>
            <a:off x="0" y="4764366"/>
            <a:ext cx="9144000" cy="34200"/>
          </a:xfrm>
          <a:prstGeom prst="rect">
            <a:avLst/>
          </a:prstGeom>
          <a:solidFill>
            <a:srgbClr val="95BDE2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1" name="Google Shape;121;p19"/>
          <p:cNvCxnSpPr/>
          <p:nvPr/>
        </p:nvCxnSpPr>
        <p:spPr>
          <a:xfrm>
            <a:off x="374073" y="355369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19"/>
          <p:cNvCxnSpPr/>
          <p:nvPr/>
        </p:nvCxnSpPr>
        <p:spPr>
          <a:xfrm>
            <a:off x="374073" y="125730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3" name="Google Shape;123;p19"/>
          <p:cNvSpPr txBox="1"/>
          <p:nvPr/>
        </p:nvSpPr>
        <p:spPr>
          <a:xfrm>
            <a:off x="467591" y="890715"/>
            <a:ext cx="71073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1100"/>
          </a:p>
        </p:txBody>
      </p:sp>
      <p:sp>
        <p:nvSpPr>
          <p:cNvPr id="124" name="Google Shape;124;p1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>
  <p:cSld name="TITLE_AND_BODY_3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0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6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1_2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800" i="0" u="none" strike="noStrike" cap="none">
                <a:solidFill>
                  <a:schemeClr val="dk2"/>
                </a:solidFill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2"/>
          </p:nvPr>
        </p:nvSpPr>
        <p:spPr>
          <a:xfrm>
            <a:off x="646650" y="1989600"/>
            <a:ext cx="3246900" cy="23538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302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 i="1">
                <a:solidFill>
                  <a:schemeClr val="lt1"/>
                </a:solidFill>
              </a:defRPr>
            </a:lvl1pPr>
            <a:lvl2pPr marL="914400" lvl="1" indent="-2984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o"/>
              <a:defRPr sz="1500" i="1">
                <a:solidFill>
                  <a:schemeClr val="lt1"/>
                </a:solidFill>
              </a:defRPr>
            </a:lvl2pPr>
            <a:lvl3pPr marL="1371600" lvl="2" indent="-3111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▪"/>
              <a:defRPr sz="1300" i="1">
                <a:solidFill>
                  <a:schemeClr val="lt1"/>
                </a:solidFill>
              </a:defRPr>
            </a:lvl3pPr>
            <a:lvl4pPr marL="1828800" lvl="3" indent="-3048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 i="1">
                <a:solidFill>
                  <a:schemeClr val="lt1"/>
                </a:solidFill>
              </a:defRPr>
            </a:lvl4pPr>
            <a:lvl5pPr marL="2286000" lvl="4" indent="-2730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00"/>
              <a:buChar char="o"/>
              <a:defRPr sz="1000" i="1">
                <a:solidFill>
                  <a:schemeClr val="lt1"/>
                </a:solidFill>
              </a:defRPr>
            </a:lvl5pPr>
            <a:lvl6pPr marL="2743200" lvl="5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6pPr>
            <a:lvl7pPr marL="3200400" lvl="6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7pPr>
            <a:lvl8pPr marL="3657600" lvl="7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8pPr>
            <a:lvl9pPr marL="4114800" lvl="8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736">
          <p15:clr>
            <a:srgbClr val="FA7B17"/>
          </p15:clr>
        </p15:guide>
        <p15:guide id="2" pos="3024">
          <p15:clr>
            <a:srgbClr val="FA7B17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Reference">
  <p:cSld name="TITLE_AND_BODY_4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/>
          <p:nvPr/>
        </p:nvSpPr>
        <p:spPr>
          <a:xfrm>
            <a:off x="0" y="160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3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2"/>
          </p:nvPr>
        </p:nvSpPr>
        <p:spPr>
          <a:xfrm>
            <a:off x="2831063" y="4750069"/>
            <a:ext cx="59676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1pPr>
            <a:lvl2pPr marL="914400" lvl="1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2pPr>
            <a:lvl3pPr marL="1371600" lvl="2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▪"/>
              <a:defRPr sz="1000">
                <a:solidFill>
                  <a:srgbClr val="999999"/>
                </a:solidFill>
              </a:defRPr>
            </a:lvl3pPr>
            <a:lvl4pPr marL="1828800" lvl="3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4pPr>
            <a:lvl5pPr marL="2286000" lvl="4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5pPr>
            <a:lvl6pPr marL="2743200" lvl="5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6pPr>
            <a:lvl7pPr marL="3200400" lvl="6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7pPr>
            <a:lvl8pPr marL="3657600" lvl="7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8pPr>
            <a:lvl9pPr marL="4114800" lvl="8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8650" y="1848975"/>
            <a:ext cx="7886700" cy="8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8650" y="2721019"/>
            <a:ext cx="7886700" cy="4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1800"/>
              <a:buNone/>
              <a:defRPr sz="18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, No Subtitle">
  <p:cSld name="SECTION_HEADER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-10200" y="0"/>
            <a:ext cx="2608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228600" y="380850"/>
            <a:ext cx="2103000" cy="43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1469">
          <p15:clr>
            <a:srgbClr val="FA7B17"/>
          </p15:clr>
        </p15:guide>
        <p15:guide id="3" pos="1774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Title">
  <p:cSld name="BLANK_4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>
            <a:off x="0" y="-25725"/>
            <a:ext cx="9144000" cy="12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155400" y="150069"/>
            <a:ext cx="88332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 with intro text">
  <p:cSld name="TITLE_AND_BODY_1_2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-2150" y="0"/>
            <a:ext cx="259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218209" y="384048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2816350" y="373750"/>
            <a:ext cx="6099000" cy="12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7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5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4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2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2816350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3"/>
          </p:nvPr>
        </p:nvSpPr>
        <p:spPr>
          <a:xfrm>
            <a:off x="5873461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5" y="4769739"/>
            <a:ext cx="5487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gure/Table with Caption">
  <p:cSld name="Figure/Table with 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-17559" y="-2242"/>
            <a:ext cx="35373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30450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228600" y="1552225"/>
            <a:ext cx="3045000" cy="32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 i="0" u="none" strike="noStrike" cap="none">
                <a:solidFill>
                  <a:schemeClr val="lt1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○"/>
              <a:defRPr sz="1300" i="0" u="none" strike="noStrike" cap="none">
                <a:solidFill>
                  <a:schemeClr val="lt1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 sz="1100" i="0" u="none" strike="noStrike" cap="none">
                <a:solidFill>
                  <a:schemeClr val="lt1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62">
          <p15:clr>
            <a:srgbClr val="FA7B17"/>
          </p15:clr>
        </p15:guide>
        <p15:guide id="2" pos="144">
          <p15:clr>
            <a:srgbClr val="FA7B17"/>
          </p15:clr>
        </p15:guide>
        <p15:guide id="3" pos="2352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half">
  <p:cSld name="TITLE_AND_BODY_1_1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/>
          <p:nvPr/>
        </p:nvSpPr>
        <p:spPr>
          <a:xfrm>
            <a:off x="4574903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7A"/>
              </a:buClr>
              <a:buSzPts val="2400"/>
              <a:buNone/>
              <a:defRPr sz="2400" i="0" u="none" strike="noStrike" cap="none">
                <a:solidFill>
                  <a:srgbClr val="00457A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511425" y="1909550"/>
            <a:ext cx="3517200" cy="28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400" i="0" u="none" strike="noStrike" cap="none">
                <a:solidFill>
                  <a:srgbClr val="434343"/>
                </a:solidFill>
              </a:defRPr>
            </a:lvl1pPr>
            <a:lvl2pPr marL="914400" marR="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2pPr>
            <a:lvl3pPr marL="1371600" marR="0" lvl="2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3pPr>
            <a:lvl4pPr marL="1828800" marR="0" lvl="3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4pPr>
            <a:lvl5pPr marL="2286000" marR="0" lvl="4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5pPr>
            <a:lvl6pPr marL="2743200" marR="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6pPr>
            <a:lvl7pPr marL="3200400" marR="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8pPr>
            <a:lvl9pPr marL="4114800" marR="0" lvl="8" indent="-30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pic>
        <p:nvPicPr>
          <p:cNvPr id="54" name="Google Shape;54;p10" descr="Student raising hand with pencil in hand"/>
          <p:cNvPicPr preferRelativeResize="0"/>
          <p:nvPr/>
        </p:nvPicPr>
        <p:blipFill rotWithShape="1">
          <a:blip r:embed="rId2">
            <a:alphaModFix/>
          </a:blip>
          <a:srcRect t="10071"/>
          <a:stretch/>
        </p:blipFill>
        <p:spPr>
          <a:xfrm>
            <a:off x="4574900" y="-2287"/>
            <a:ext cx="4575600" cy="5148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6785" y="4769657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235805" y="383940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2831056" y="384047"/>
            <a:ext cx="60843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urier New"/>
              <a:buChar char="o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Courier New"/>
              <a:buChar char="o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chemeClr val="accent5"/>
          </p15:clr>
        </p15:guide>
        <p15:guide id="2" orient="horz" pos="1620">
          <p15:clr>
            <a:schemeClr val="accent5"/>
          </p15:clr>
        </p15:guide>
        <p15:guide id="3" orient="horz" pos="238">
          <p15:clr>
            <a:schemeClr val="accent5"/>
          </p15:clr>
        </p15:guide>
        <p15:guide id="4" orient="horz" pos="2998">
          <p15:clr>
            <a:schemeClr val="accent5"/>
          </p15:clr>
        </p15:guide>
        <p15:guide id="5" pos="144">
          <p15:clr>
            <a:schemeClr val="accent5"/>
          </p15:clr>
        </p15:guide>
        <p15:guide id="6" pos="5616">
          <p15:clr>
            <a:schemeClr val="accent5"/>
          </p15:clr>
        </p15:guide>
        <p15:guide id="7" pos="1632">
          <p15:clr>
            <a:schemeClr val="accent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.iowa.gov/legislation/BillBook?ba=SF517&amp;ga=89&amp;utm_medium=email&amp;utm_source=govdelivery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s://www.legis.iowa.gov/legislation/BillBook?ga=89&amp;ba=hf79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cateiowa.gov/pk-12/accreditation-program-approval/school-improvemen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educateiowa.gov/pk-12/instruction/physical-education-and-health-education" TargetMode="External"/><Relationship Id="rId5" Type="http://schemas.openxmlformats.org/officeDocument/2006/relationships/hyperlink" Target="mailto:lyn.jenkins@iowa.gov" TargetMode="External"/><Relationship Id="rId4" Type="http://schemas.openxmlformats.org/officeDocument/2006/relationships/hyperlink" Target="https://educateiowa.gov/pk-12/accreditation-program-approval/school-improvemen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school-improvement/2021/07/school-improvement-and-accreditation-legislative-changes-202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cateiowa.gov/pk-12/instruction/physical-education-and-health-education#Physical_Education_Complianc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.iowa.gov/perma/04152021684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s://educateiowa.gov/sites/files/ed/documents/2021-07-02_AccreditationandSIGuidancev2.pd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pk-12/parent-guardian-and-community-concern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.iowa.gov/perma/032620216717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467600" y="1497705"/>
            <a:ext cx="7107300" cy="18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2021 Legislation Webinar Series (3/5): School Accreditation and Improvement and Physical Education Updates</a:t>
            </a:r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ubTitle" idx="1"/>
          </p:nvPr>
        </p:nvSpPr>
        <p:spPr>
          <a:xfrm>
            <a:off x="467591" y="3735003"/>
            <a:ext cx="7107300" cy="52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2500" lnSpcReduction="20000"/>
          </a:bodyPr>
          <a:lstStyle/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en"/>
              <a:t>July 21, 2021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1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PE in High School Programs Updates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Updates to Guidance</a:t>
            </a:r>
            <a:endParaRPr/>
          </a:p>
        </p:txBody>
      </p:sp>
      <p:sp>
        <p:nvSpPr>
          <p:cNvPr id="201" name="Google Shape;201;p32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Adds the following sections: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b="1"/>
              <a:t>Participation in Iowa’s Page Program:</a:t>
            </a:r>
            <a:r>
              <a:rPr lang="en"/>
              <a:t> </a:t>
            </a:r>
            <a:r>
              <a:rPr lang="en" u="sng">
                <a:solidFill>
                  <a:schemeClr val="hlink"/>
                </a:solidFill>
                <a:hlinkClick r:id="rId3"/>
              </a:rPr>
              <a:t>Senate File 517</a:t>
            </a:r>
            <a:r>
              <a:rPr lang="en"/>
              <a:t> </a:t>
            </a:r>
            <a:r>
              <a:rPr lang="en" sz="1800"/>
              <a:t>added PE exemption for students participating in the legislative page program at the Iowa Capitol.</a:t>
            </a:r>
            <a:r>
              <a:rPr lang="en"/>
              <a:t> 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b="1"/>
              <a:t>Participation in Junior Reserve Officers Training Corps (JROTC): </a:t>
            </a:r>
            <a:r>
              <a:rPr lang="en" u="sng">
                <a:solidFill>
                  <a:schemeClr val="hlink"/>
                </a:solidFill>
                <a:hlinkClick r:id="rId4"/>
              </a:rPr>
              <a:t>HF 793</a:t>
            </a:r>
            <a:r>
              <a:rPr lang="en"/>
              <a:t> added exemption for students participating in JROTC and requires ⅛ unit of PE credit be given to these students for each semester (or equivalent) completed.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Provides additional clarification on: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b="1"/>
              <a:t>Mandatory medical exemptions:</a:t>
            </a:r>
            <a:r>
              <a:rPr lang="en"/>
              <a:t> Schools may not seek this exemption to unilaterally exempt students with physical disabilities from PE. 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 b="1"/>
              <a:t>General accreditation standards waiver: </a:t>
            </a:r>
            <a:r>
              <a:rPr lang="en"/>
              <a:t>Students may complete a full year’s worth of PE in less than a full-year course.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3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Questions and Additional Guidance</a:t>
            </a:r>
            <a:endParaRPr sz="2300"/>
          </a:p>
        </p:txBody>
      </p:sp>
      <p:sp>
        <p:nvSpPr>
          <p:cNvPr id="207" name="Google Shape;207;p33"/>
          <p:cNvSpPr txBox="1">
            <a:spLocks noGrp="1"/>
          </p:cNvSpPr>
          <p:nvPr>
            <p:ph type="body" idx="1"/>
          </p:nvPr>
        </p:nvSpPr>
        <p:spPr>
          <a:xfrm>
            <a:off x="511425" y="2067825"/>
            <a:ext cx="3517200" cy="270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additional information regarding:</a:t>
            </a:r>
            <a:endParaRPr/>
          </a:p>
          <a:p>
            <a:pPr marL="457200" lvl="0" indent="-304800" algn="l" rtl="0">
              <a:spcBef>
                <a:spcPts val="600"/>
              </a:spcBef>
              <a:spcAft>
                <a:spcPts val="0"/>
              </a:spcAft>
              <a:buSzPts val="1200"/>
              <a:buChar char="●"/>
            </a:pPr>
            <a:r>
              <a:rPr lang="en"/>
              <a:t>School improvement and accreditation, contact </a:t>
            </a:r>
            <a:r>
              <a:rPr lang="en" u="sng">
                <a:solidFill>
                  <a:schemeClr val="hlink"/>
                </a:solidFill>
                <a:hlinkClick r:id="rId3"/>
              </a:rPr>
              <a:t>your school improvement consultant</a:t>
            </a:r>
            <a:r>
              <a:rPr lang="en"/>
              <a:t> or visit the </a:t>
            </a:r>
            <a:r>
              <a:rPr lang="en" u="sng">
                <a:solidFill>
                  <a:schemeClr val="hlink"/>
                </a:solidFill>
                <a:hlinkClick r:id="rId4"/>
              </a:rPr>
              <a:t>School Improvement webpage</a:t>
            </a:r>
            <a:r>
              <a:rPr lang="en"/>
              <a:t>. </a:t>
            </a:r>
            <a:endParaRPr/>
          </a:p>
          <a:p>
            <a:pPr marL="457200" lvl="0" indent="-304800" algn="l" rtl="0">
              <a:spcBef>
                <a:spcPts val="600"/>
              </a:spcBef>
              <a:spcAft>
                <a:spcPts val="600"/>
              </a:spcAft>
              <a:buSzPts val="1200"/>
              <a:buChar char="●"/>
            </a:pPr>
            <a:r>
              <a:rPr lang="en"/>
              <a:t>PE and health education, contact Lyn Jenkins at </a:t>
            </a:r>
            <a:r>
              <a:rPr lang="en" u="sng">
                <a:solidFill>
                  <a:schemeClr val="hlink"/>
                </a:solidFill>
                <a:hlinkClick r:id="rId5"/>
              </a:rPr>
              <a:t>lyn.jenkins@iowa.gov</a:t>
            </a:r>
            <a:r>
              <a:rPr lang="en"/>
              <a:t> or visit </a:t>
            </a:r>
            <a:r>
              <a:rPr lang="en" u="sng">
                <a:solidFill>
                  <a:schemeClr val="hlink"/>
                </a:solidFill>
                <a:hlinkClick r:id="rId6"/>
              </a:rPr>
              <a:t>Physical Education and Health Education</a:t>
            </a:r>
            <a:r>
              <a:rPr lang="en"/>
              <a:t> webpage.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522900" y="800100"/>
            <a:ext cx="3494400" cy="11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/>
              <a:t>2021 Legislation Webinar Series (3/5): School Accreditation and Improvement and Physical Education (PE) Updates</a:t>
            </a:r>
            <a:endParaRPr sz="1800" dirty="0"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2"/>
          </p:nvPr>
        </p:nvSpPr>
        <p:spPr>
          <a:xfrm>
            <a:off x="522900" y="2450625"/>
            <a:ext cx="3494400" cy="23088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400" dirty="0"/>
              <a:t>The purpose of the webinar is to provide districts with a summary of the: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</a:pPr>
            <a:r>
              <a:rPr lang="en" sz="1400" u="sng" dirty="0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School Accreditation and Improvement guidance</a:t>
            </a:r>
            <a:r>
              <a:rPr lang="en" sz="1400" dirty="0"/>
              <a:t> and</a:t>
            </a:r>
            <a:endParaRPr sz="1400" dirty="0"/>
          </a:p>
          <a:p>
            <a:pPr marL="457200" lvl="0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</a:pPr>
            <a:r>
              <a:rPr lang="en" sz="1400" dirty="0"/>
              <a:t>Updates to the </a:t>
            </a:r>
            <a:r>
              <a:rPr lang="en-US" sz="1400" u="sng" dirty="0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PE and High School Programs guidance</a:t>
            </a:r>
            <a:r>
              <a:rPr lang="en" sz="1400" dirty="0">
                <a:solidFill>
                  <a:schemeClr val="accent5"/>
                </a:solidFill>
              </a:rPr>
              <a:t>.</a:t>
            </a:r>
            <a:endParaRPr sz="1400" dirty="0">
              <a:solidFill>
                <a:schemeClr val="accent5"/>
              </a:solidFill>
            </a:endParaRPr>
          </a:p>
        </p:txBody>
      </p:sp>
      <p:sp>
        <p:nvSpPr>
          <p:cNvPr id="148" name="Google Shape;148;p23"/>
          <p:cNvSpPr txBox="1">
            <a:spLocks noGrp="1"/>
          </p:cNvSpPr>
          <p:nvPr>
            <p:ph type="body" idx="1"/>
          </p:nvPr>
        </p:nvSpPr>
        <p:spPr>
          <a:xfrm>
            <a:off x="5130225" y="800100"/>
            <a:ext cx="3470700" cy="3893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School Accreditation and Improvement Guidance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House File (HF) 868, Division III: Accountability and Administrative Measures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HF 847, Division I: Education Program Standards and Funding</a:t>
            </a:r>
            <a:endParaRPr/>
          </a:p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PE in High School Updates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Senate File (SF) 517</a:t>
            </a:r>
            <a:endParaRPr/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SzPts val="1400"/>
              <a:buAutoNum type="alphaLcPeriod"/>
            </a:pPr>
            <a:r>
              <a:rPr lang="en"/>
              <a:t>HF 793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School Accreditation and Improvement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868: Accountability and Administrative Measures: Overview</a:t>
            </a:r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HF 868</a:t>
            </a:r>
            <a:r>
              <a:rPr lang="en" dirty="0"/>
              <a:t>, Division III: Accountability and Administrative Measures:</a:t>
            </a:r>
            <a:endParaRPr lang="en-US"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Includes new requirements for:</a:t>
            </a:r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Districts and accredited nonpublic schools to promptly act upon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Department, including noncompliance enforcement actions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Board of Educational Examiner (BOEE) fees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Language updates or restating of authority already granted to the Department or State Board</a:t>
            </a:r>
          </a:p>
          <a:p>
            <a:pPr marL="7938" lvl="0" indent="0">
              <a:spcBef>
                <a:spcPts val="0"/>
              </a:spcBef>
              <a:buNone/>
            </a:pPr>
            <a:endParaRPr lang="en-US" dirty="0"/>
          </a:p>
          <a:p>
            <a:pPr marL="7938" lvl="0" indent="0">
              <a:spcBef>
                <a:spcPts val="0"/>
              </a:spcBef>
              <a:buNone/>
            </a:pPr>
            <a:r>
              <a:rPr lang="en-US" dirty="0"/>
              <a:t>This information is summarized on the following slides but provided in detail in the </a:t>
            </a:r>
            <a:r>
              <a:rPr lang="en-US" dirty="0">
                <a:hlinkClick r:id="rId4"/>
              </a:rPr>
              <a:t>guidance</a:t>
            </a:r>
            <a:r>
              <a:rPr lang="en-US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868 Requirements for </a:t>
            </a:r>
            <a:r>
              <a:rPr lang="en">
                <a:solidFill>
                  <a:schemeClr val="lt1"/>
                </a:solidFill>
              </a:rPr>
              <a:t>Districts and Accredited Nonpublic Schools to </a:t>
            </a:r>
            <a:r>
              <a:rPr lang="en"/>
              <a:t>Immediately/ Promptly Act</a:t>
            </a:r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Requirements for districts and accredited nonpublic schools requiring immediate or near future action include: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As soon as possible</a:t>
            </a:r>
            <a:r>
              <a:rPr lang="en"/>
              <a:t> but no later than the next board meeting, </a:t>
            </a:r>
            <a:r>
              <a:rPr lang="en" u="sng"/>
              <a:t>districts</a:t>
            </a:r>
            <a:r>
              <a:rPr lang="en"/>
              <a:t> must educate their local boards about new requirements to place items on their meeting agenda related to petitions (if sufficient) and must allow sufficient time for public comment.	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Beginning in 2021-22</a:t>
            </a:r>
            <a:r>
              <a:rPr lang="en"/>
              <a:t>, </a:t>
            </a:r>
            <a:r>
              <a:rPr lang="en" u="sng"/>
              <a:t>districts</a:t>
            </a:r>
            <a:r>
              <a:rPr lang="en"/>
              <a:t> must: </a:t>
            </a:r>
            <a:endParaRPr/>
          </a:p>
          <a:p>
            <a:pPr marL="914400" lvl="1" indent="-3111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Use the Department’s developed training program annually to train all equity coordinators.</a:t>
            </a:r>
            <a:endParaRPr/>
          </a:p>
          <a:p>
            <a:pPr marL="914400" lvl="1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Provide equity coordinators with training on free speech and document that it was provided.</a:t>
            </a:r>
            <a:endParaRPr/>
          </a:p>
          <a:p>
            <a:pPr marL="914400" lvl="1" indent="-3111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○"/>
            </a:pPr>
            <a:r>
              <a:rPr lang="en"/>
              <a:t>Update handbooks to include a reference to the Department's </a:t>
            </a:r>
            <a:r>
              <a:rPr lang="en" u="sng">
                <a:solidFill>
                  <a:schemeClr val="hlink"/>
                </a:solidFill>
                <a:hlinkClick r:id="rId3"/>
              </a:rPr>
              <a:t>Parent, Guardian, and Community Concerns</a:t>
            </a:r>
            <a:r>
              <a:rPr lang="en"/>
              <a:t> webpage.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7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868 Requirements for </a:t>
            </a:r>
            <a:r>
              <a:rPr lang="en">
                <a:solidFill>
                  <a:schemeClr val="lt1"/>
                </a:solidFill>
              </a:rPr>
              <a:t>Districts and Accredited Nonpublic Schools to </a:t>
            </a:r>
            <a:r>
              <a:rPr lang="en"/>
              <a:t>Immediately/ Promptly Act (continued)</a:t>
            </a:r>
            <a:endParaRPr/>
          </a:p>
        </p:txBody>
      </p:sp>
      <p:sp>
        <p:nvSpPr>
          <p:cNvPr id="172" name="Google Shape;172;p27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Requirements for districts and accredited nonpublic schools requiring immediate or near future action include:</a:t>
            </a:r>
            <a:endParaRPr b="1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Fall 2021 (and on): </a:t>
            </a:r>
            <a:r>
              <a:rPr lang="en" u="sng"/>
              <a:t>Districts and nonpublic schools</a:t>
            </a:r>
            <a:r>
              <a:rPr lang="en"/>
              <a:t> must complete annual desk audits as usual. However, they now include a required financial review.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b="1"/>
              <a:t>As applicable: </a:t>
            </a:r>
            <a:r>
              <a:rPr lang="en" u="sng"/>
              <a:t>Districts and nonpublic schools</a:t>
            </a:r>
            <a:r>
              <a:rPr lang="en"/>
              <a:t> may appear before the State Board during the Department’s annual report of monitoring resulting in significant/outstanding (30+ days) noncompliance.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8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2146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HF 868 Department Noncompliance Enforcement Actions and Focus</a:t>
            </a:r>
            <a:endParaRPr dirty="0"/>
          </a:p>
        </p:txBody>
      </p:sp>
      <p:sp>
        <p:nvSpPr>
          <p:cNvPr id="178" name="Google Shape;178;p28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New requirement for the Department to provide a public report of findings of noncompliance and corrective actions occurring during Phase 1 monitoring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New language regarding enforcement actions that the director shall recommend, and State Board may do: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Impose conditions on funding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Withhold payment of state or federal funds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New language stating Department shall focus enforcement activities on: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Improving educational results</a:t>
            </a:r>
            <a:endParaRPr dirty="0"/>
          </a:p>
          <a:p>
            <a:pPr marL="914400" lvl="1" indent="-311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</a:pPr>
            <a:r>
              <a:rPr lang="en" dirty="0"/>
              <a:t>Ensuring public agencies and their governing boards meet requirements of state and federal laws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9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2146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868 BOEE Fees</a:t>
            </a:r>
            <a:endParaRPr/>
          </a:p>
        </p:txBody>
      </p:sp>
      <p:sp>
        <p:nvSpPr>
          <p:cNvPr id="184" name="Google Shape;184;p29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 algn="l" rtl="0"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en" dirty="0"/>
              <a:t>BOEE</a:t>
            </a:r>
          </a:p>
          <a:p>
            <a:r>
              <a:rPr lang="en-US" dirty="0"/>
              <a:t>New requirement for the BOEE to establish, collect, and refund fees from an administrator for costs of complaints and hearings.</a:t>
            </a:r>
            <a:endParaRPr lang="en" dirty="0"/>
          </a:p>
          <a:p>
            <a:r>
              <a:rPr lang="en" dirty="0"/>
              <a:t>New language regarding other BOEE fees.</a:t>
            </a:r>
            <a:endParaRPr dirty="0"/>
          </a:p>
          <a:p>
            <a:pPr marL="114300" lvl="0" indent="0" algn="l" rtl="0">
              <a:spcBef>
                <a:spcPts val="500"/>
              </a:spcBef>
              <a:spcAft>
                <a:spcPts val="0"/>
              </a:spcAft>
              <a:buSzPts val="1800"/>
              <a:buNone/>
            </a:pPr>
            <a:endParaRPr lang="en" dirty="0"/>
          </a:p>
          <a:p>
            <a:pPr marL="114300" lvl="0" indent="0" algn="l" rtl="0"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en" dirty="0"/>
              <a:t>Department defers to the BOEE on interpretation and guidance.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HF 847: Flexible Student and School Support (FS3) Program</a:t>
            </a:r>
            <a:endParaRPr/>
          </a:p>
        </p:txBody>
      </p:sp>
      <p:sp>
        <p:nvSpPr>
          <p:cNvPr id="190" name="Google Shape;190;p3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Division I of HF 847</a:t>
            </a:r>
            <a:r>
              <a:rPr lang="en" dirty="0"/>
              <a:t> creates the FS3 program that replaces the Innovative Waiver formerly available in Iowa Code section 256.11. 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FS3 is used to implement evidence-based practices in innovative ways to enhance student learning, well-being, and postsecondary success.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Participation in the FS3 program is optional and is available to all districts and accredited nonpublic schools, including independently accredited nonpublic schools. 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The program is effective July 1, 2021</a:t>
            </a:r>
            <a:endParaRPr dirty="0"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 dirty="0"/>
              <a:t>School districts and accredited nonpublic schools may apply during the 2021-2022 school year to begin the FS3 program in the 2022-2023 school year.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DOE Dark Blue Template (Updated 07-21-21)">
  <a:themeElements>
    <a:clrScheme name="IDE Colors">
      <a:dk1>
        <a:srgbClr val="012A56"/>
      </a:dk1>
      <a:lt1>
        <a:srgbClr val="FFFFFF"/>
      </a:lt1>
      <a:dk2>
        <a:srgbClr val="00457A"/>
      </a:dk2>
      <a:lt2>
        <a:srgbClr val="CCCCCC"/>
      </a:lt2>
      <a:accent1>
        <a:srgbClr val="012A56"/>
      </a:accent1>
      <a:accent2>
        <a:srgbClr val="2C618B"/>
      </a:accent2>
      <a:accent3>
        <a:srgbClr val="48658F"/>
      </a:accent3>
      <a:accent4>
        <a:srgbClr val="3D85C6"/>
      </a:accent4>
      <a:accent5>
        <a:srgbClr val="6FA8DC"/>
      </a:accent5>
      <a:accent6>
        <a:srgbClr val="C0C0C0"/>
      </a:accent6>
      <a:hlink>
        <a:srgbClr val="0000FF"/>
      </a:hlink>
      <a:folHlink>
        <a:srgbClr val="00457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835</Words>
  <Application>Microsoft Office PowerPoint</Application>
  <PresentationFormat>On-screen Show (16:9)</PresentationFormat>
  <Paragraphs>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Courier New</vt:lpstr>
      <vt:lpstr>Noto Sans Symbols</vt:lpstr>
      <vt:lpstr>Roboto</vt:lpstr>
      <vt:lpstr>IDOE Dark Blue Template (Updated 07-21-21)</vt:lpstr>
      <vt:lpstr>2021 Legislation Webinar Series (3/5): School Accreditation and Improvement and Physical Education Updates</vt:lpstr>
      <vt:lpstr>2021 Legislation Webinar Series (3/5): School Accreditation and Improvement and Physical Education (PE) Updates</vt:lpstr>
      <vt:lpstr>1. School Accreditation and Improvement</vt:lpstr>
      <vt:lpstr>HF 868: Accountability and Administrative Measures: Overview</vt:lpstr>
      <vt:lpstr>HF 868 Requirements for Districts and Accredited Nonpublic Schools to Immediately/ Promptly Act</vt:lpstr>
      <vt:lpstr>HF 868 Requirements for Districts and Accredited Nonpublic Schools to Immediately/ Promptly Act (continued)</vt:lpstr>
      <vt:lpstr>HF 868 Department Noncompliance Enforcement Actions and Focus</vt:lpstr>
      <vt:lpstr>HF 868 BOEE Fees</vt:lpstr>
      <vt:lpstr>HF 847: Flexible Student and School Support (FS3) Program</vt:lpstr>
      <vt:lpstr>2. PE in High School Programs Updates</vt:lpstr>
      <vt:lpstr>Updates to Guidance</vt:lpstr>
      <vt:lpstr>Questions and Additional Guidance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Legislation Webinar Series (3/5): School Accreditation and Improvement and Physical Education Updates</dc:title>
  <dc:creator>Albers, Lisa [IDOE]</dc:creator>
  <cp:lastModifiedBy>Albers, Lisa [IDOE]</cp:lastModifiedBy>
  <cp:revision>2</cp:revision>
  <dcterms:modified xsi:type="dcterms:W3CDTF">2021-07-28T13:23:56Z</dcterms:modified>
</cp:coreProperties>
</file>