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A7A393-99AB-444E-AD59-C5F7B699CD8B}" v="6" dt="2021-07-24T10:48:09.758"/>
  </p1510:revLst>
</p1510:revInfo>
</file>

<file path=ppt/tableStyles.xml><?xml version="1.0" encoding="utf-8"?>
<a:tblStyleLst xmlns:a="http://schemas.openxmlformats.org/drawingml/2006/main" def="{793D81CF-94F2-401A-BA57-92F5A7B2D0C5}">
  <a:tblStyle styleId="{C0CECC18-391A-4731-B6C4-19844F8AB1DF}" styleName="Table_0">
    <a:wholeTbl>
      <a:tcTxStyle b="off" i="off">
        <a:font>
          <a:latin typeface="Segoe UI"/>
          <a:ea typeface="Segoe UI"/>
          <a:cs typeface="Segoe UI"/>
        </a:font>
        <a:schemeClr val="dk1"/>
      </a:tcTxStyle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 b="off" i="off"/>
      <a:tcStyle>
        <a:tcBdr/>
      </a:tcStyle>
    </a:band2H>
    <a:band1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Segoe UI"/>
          <a:ea typeface="Segoe UI"/>
          <a:cs typeface="Segoe U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14035F17-D44C-4F51-9C06-BA47E67DCB5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85B0135-EA66-4935-B9CF-823032201619}" styleName="Table_2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5"/>
    <p:restoredTop sz="94720"/>
  </p:normalViewPr>
  <p:slideViewPr>
    <p:cSldViewPr snapToGrid="0">
      <p:cViewPr varScale="1">
        <p:scale>
          <a:sx n="84" d="100"/>
          <a:sy n="84" d="100"/>
        </p:scale>
        <p:origin x="28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e5ba63808a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e5ba63808a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e2db0474ff_0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e2db0474ff_0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e5e1a37b6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e5e1a37b6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e5e1a37b6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e5e1a37b6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e5d89ea10f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e5d89ea10f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e2db0474ff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e2db0474ff_0_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5e1a37b6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e5e1a37b6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e2db0474ff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e2db0474ff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e5ba63808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e5ba63808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e5ba63808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e5ba63808a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e5ba63808a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e5ba63808a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e5ba63808a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e5ba63808a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e5ba63808a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e5ba63808a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SSA Title Slide">
  <p:cSld name="ESSA 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17500" y="385103"/>
            <a:ext cx="8626500" cy="371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oogle Shape;11;p2"/>
          <p:cNvGraphicFramePr/>
          <p:nvPr/>
        </p:nvGraphicFramePr>
        <p:xfrm>
          <a:off x="-2" y="-4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{C0CECC18-391A-4731-B6C4-19844F8AB1DF}</a:tableStyleId>
              </a:tblPr>
              <a:tblGrid>
                <a:gridCol w="17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3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9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88E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B9E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276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86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E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43800" y="3780743"/>
            <a:ext cx="1126440" cy="11458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Google Shape;13;p2"/>
          <p:cNvGrpSpPr/>
          <p:nvPr/>
        </p:nvGrpSpPr>
        <p:grpSpPr>
          <a:xfrm>
            <a:off x="1122300" y="1411438"/>
            <a:ext cx="6899400" cy="1803706"/>
            <a:chOff x="1122300" y="1530758"/>
            <a:chExt cx="6899400" cy="2004118"/>
          </a:xfrm>
        </p:grpSpPr>
        <p:sp>
          <p:nvSpPr>
            <p:cNvPr id="14" name="Google Shape;14;p2"/>
            <p:cNvSpPr/>
            <p:nvPr/>
          </p:nvSpPr>
          <p:spPr>
            <a:xfrm>
              <a:off x="1122300" y="1530758"/>
              <a:ext cx="6899400" cy="16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Every Student Succeeds Act</a:t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122300" y="3026976"/>
              <a:ext cx="6225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 b="0" i="0" u="none" strike="noStrike" cap="none">
                  <a:solidFill>
                    <a:srgbClr val="FDE263"/>
                  </a:solidFill>
                  <a:latin typeface="Arial"/>
                  <a:ea typeface="Arial"/>
                  <a:cs typeface="Arial"/>
                  <a:sym typeface="Arial"/>
                </a:rPr>
                <a:t>in Iowa</a:t>
              </a: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517500" y="4225978"/>
            <a:ext cx="68301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gure/Table with Caption">
  <p:cSld name="Figure/Table with 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17559" y="-2242"/>
            <a:ext cx="35373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228600" y="1552225"/>
            <a:ext cx="3045000" cy="32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 i="0" u="none" strike="noStrike" cap="none">
                <a:solidFill>
                  <a:schemeClr val="lt1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○"/>
              <a:defRPr sz="1300" i="0" u="none" strike="noStrike" cap="none">
                <a:solidFill>
                  <a:schemeClr val="lt1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sz="1100" i="0" u="none" strike="noStrike" cap="none">
                <a:solidFill>
                  <a:schemeClr val="lt1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62">
          <p15:clr>
            <a:srgbClr val="FA7B17"/>
          </p15:clr>
        </p15:guide>
        <p15:guide id="2" pos="144">
          <p15:clr>
            <a:srgbClr val="FA7B17"/>
          </p15:clr>
        </p15:guide>
        <p15:guide id="3" pos="2352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half">
  <p:cSld name="TITLE_AND_BODY_1_1_1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/>
          <p:nvPr/>
        </p:nvSpPr>
        <p:spPr>
          <a:xfrm>
            <a:off x="4574903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7A"/>
              </a:buClr>
              <a:buSzPts val="2400"/>
              <a:buNone/>
              <a:defRPr sz="2400" i="0" u="none" strike="noStrike" cap="none">
                <a:solidFill>
                  <a:srgbClr val="00457A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511425" y="1909550"/>
            <a:ext cx="3517200" cy="28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 i="0" u="none" strike="noStrike" cap="none">
                <a:solidFill>
                  <a:srgbClr val="434343"/>
                </a:solidFill>
              </a:defRPr>
            </a:lvl1pPr>
            <a:lvl2pPr marL="914400" marR="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2pPr>
            <a:lvl3pPr marL="1371600" marR="0" lvl="2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3pPr>
            <a:lvl4pPr marL="1828800" marR="0" lvl="3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4pPr>
            <a:lvl5pPr marL="2286000" marR="0" lvl="4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5pPr>
            <a:lvl6pPr marL="2743200" marR="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6pPr>
            <a:lvl7pPr marL="3200400" marR="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8pPr>
            <a:lvl9pPr marL="4114800" marR="0" lvl="8" indent="-30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12" descr="Student raising hand with pencil in hand"/>
          <p:cNvPicPr preferRelativeResize="0"/>
          <p:nvPr/>
        </p:nvPicPr>
        <p:blipFill rotWithShape="1">
          <a:blip r:embed="rId2">
            <a:alphaModFix/>
          </a:blip>
          <a:srcRect t="10071"/>
          <a:stretch/>
        </p:blipFill>
        <p:spPr>
          <a:xfrm>
            <a:off x="4574900" y="-2287"/>
            <a:ext cx="4575600" cy="5148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+ Topics">
  <p:cSld name="TITLE_ONLY_1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/>
          <p:nvPr/>
        </p:nvSpPr>
        <p:spPr>
          <a:xfrm>
            <a:off x="-32075" y="0"/>
            <a:ext cx="262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232225" y="380100"/>
            <a:ext cx="2094300" cy="43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body" idx="1"/>
          </p:nvPr>
        </p:nvSpPr>
        <p:spPr>
          <a:xfrm>
            <a:off x="2925375" y="380075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dk1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2"/>
          </p:nvPr>
        </p:nvSpPr>
        <p:spPr>
          <a:xfrm>
            <a:off x="3527534" y="385508"/>
            <a:ext cx="5155800" cy="62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3"/>
          </p:nvPr>
        </p:nvSpPr>
        <p:spPr>
          <a:xfrm>
            <a:off x="2925375" y="1121701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4"/>
          </p:nvPr>
        </p:nvSpPr>
        <p:spPr>
          <a:xfrm>
            <a:off x="3527534" y="1089770"/>
            <a:ext cx="5081100" cy="66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body" idx="5"/>
          </p:nvPr>
        </p:nvSpPr>
        <p:spPr>
          <a:xfrm>
            <a:off x="2925375" y="1848314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2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6"/>
          </p:nvPr>
        </p:nvSpPr>
        <p:spPr>
          <a:xfrm>
            <a:off x="3527534" y="1840863"/>
            <a:ext cx="5029200" cy="669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7"/>
          </p:nvPr>
        </p:nvSpPr>
        <p:spPr>
          <a:xfrm>
            <a:off x="2925375" y="2591957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3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8"/>
          </p:nvPr>
        </p:nvSpPr>
        <p:spPr>
          <a:xfrm>
            <a:off x="3527534" y="2591957"/>
            <a:ext cx="4918200" cy="66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9"/>
          </p:nvPr>
        </p:nvSpPr>
        <p:spPr>
          <a:xfrm>
            <a:off x="2925375" y="3343050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5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13"/>
          </p:nvPr>
        </p:nvSpPr>
        <p:spPr>
          <a:xfrm>
            <a:off x="3527534" y="3343050"/>
            <a:ext cx="4821900" cy="66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14"/>
          </p:nvPr>
        </p:nvSpPr>
        <p:spPr>
          <a:xfrm>
            <a:off x="2925375" y="4094143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rgbClr val="999999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5"/>
          </p:nvPr>
        </p:nvSpPr>
        <p:spPr>
          <a:xfrm>
            <a:off x="3527534" y="4094143"/>
            <a:ext cx="4681200" cy="6693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A7B17"/>
          </p15:clr>
        </p15:guide>
        <p15:guide id="2" pos="1467">
          <p15:clr>
            <a:srgbClr val="FA7B17"/>
          </p15:clr>
        </p15:guide>
        <p15:guide id="3" pos="1773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with intro text">
  <p:cSld name="TITLE_AND_BODY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1"/>
          </p:nvPr>
        </p:nvSpPr>
        <p:spPr>
          <a:xfrm>
            <a:off x="2830825" y="373750"/>
            <a:ext cx="6065100" cy="12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207425" y="373750"/>
            <a:ext cx="2126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2"/>
          </p:nvPr>
        </p:nvSpPr>
        <p:spPr>
          <a:xfrm>
            <a:off x="2831050" y="1953825"/>
            <a:ext cx="6064800" cy="27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Font typeface="Arial"/>
              <a:buChar char="o"/>
              <a:defRPr/>
            </a:lvl2pPr>
            <a:lvl3pPr marL="137160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Font typeface="Arial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Font typeface="Arial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>
                <a:solidFill>
                  <a:schemeClr val="dk2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TITLE_1_1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/>
          <p:nvPr/>
        </p:nvSpPr>
        <p:spPr>
          <a:xfrm>
            <a:off x="0" y="-25725"/>
            <a:ext cx="9144000" cy="1296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 txBox="1">
            <a:spLocks noGrp="1"/>
          </p:cNvSpPr>
          <p:nvPr>
            <p:ph type="body" idx="1"/>
          </p:nvPr>
        </p:nvSpPr>
        <p:spPr>
          <a:xfrm>
            <a:off x="1847250" y="1641075"/>
            <a:ext cx="5449500" cy="3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683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200"/>
              <a:buChar char="●"/>
              <a:defRPr sz="2200" i="1" u="none" strike="noStrike" cap="none">
                <a:solidFill>
                  <a:srgbClr val="434343"/>
                </a:solidFill>
              </a:defRPr>
            </a:lvl1pPr>
            <a:lvl2pPr marL="914400" marR="0" lvl="1" indent="-355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○"/>
              <a:defRPr sz="2000" i="1" u="none" strike="noStrike" cap="none">
                <a:solidFill>
                  <a:srgbClr val="434343"/>
                </a:solidFill>
              </a:defRPr>
            </a:lvl2pPr>
            <a:lvl3pPr marL="1371600" marR="0" lvl="2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 sz="1800" i="1" u="none" strike="noStrike" cap="none">
                <a:solidFill>
                  <a:srgbClr val="434343"/>
                </a:solidFill>
              </a:defRPr>
            </a:lvl3pPr>
            <a:lvl4pPr marL="1828800" marR="0" lvl="3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  <a:defRPr sz="1600" i="1" u="none" strike="noStrike" cap="none">
                <a:solidFill>
                  <a:srgbClr val="434343"/>
                </a:solidFill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 i="1" u="none" strike="noStrike" cap="none">
                <a:solidFill>
                  <a:srgbClr val="434343"/>
                </a:solidFill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1" u="none" strike="noStrike" cap="none">
                <a:solidFill>
                  <a:srgbClr val="434343"/>
                </a:solidFill>
              </a:defRPr>
            </a:lvl6pPr>
            <a:lvl7pPr marL="3200400" marR="0" lvl="6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i="1" u="none" strike="noStrike" cap="none">
                <a:solidFill>
                  <a:srgbClr val="434343"/>
                </a:solidFill>
              </a:defRPr>
            </a:lvl7pPr>
            <a:lvl8pPr marL="3657600" marR="0" lvl="7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○"/>
              <a:defRPr i="1" u="none" strike="noStrike" cap="none">
                <a:solidFill>
                  <a:srgbClr val="434343"/>
                </a:solidFill>
              </a:defRPr>
            </a:lvl8pPr>
            <a:lvl9pPr marL="4114800" marR="0" lvl="8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■"/>
              <a:defRPr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91" name="Google Shape;91;p15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228600" y="114675"/>
            <a:ext cx="8686800" cy="1016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4">
          <p15:clr>
            <a:srgbClr val="FF0000"/>
          </p15:clr>
        </p15:guide>
        <p15:guide id="2" orient="horz" pos="2015">
          <p15:clr>
            <a:srgbClr val="FA7B17"/>
          </p15:clr>
        </p15:guide>
        <p15:guide id="3" orient="horz" pos="2997">
          <p15:clr>
            <a:srgbClr val="FA7B17"/>
          </p15:clr>
        </p15:guide>
        <p15:guide id="4" pos="144">
          <p15:clr>
            <a:srgbClr val="FA7B17"/>
          </p15:clr>
        </p15:guide>
        <p15:guide id="5" pos="5616">
          <p15:clr>
            <a:srgbClr val="FA7B17"/>
          </p15:clr>
        </p15:guide>
        <p15:guide id="6" orient="horz" pos="392">
          <p15:clr>
            <a:srgbClr val="FA7B17"/>
          </p15:clr>
        </p15:guide>
        <p15:guide id="7" orient="horz" pos="72">
          <p15:clr>
            <a:srgbClr val="FA7B17"/>
          </p15:clr>
        </p15:guide>
        <p15:guide id="8" orient="horz" pos="712">
          <p15:clr>
            <a:srgbClr val="FA7B17"/>
          </p15:clr>
        </p15:guide>
        <p15:guide id="9" pos="1164">
          <p15:clr>
            <a:srgbClr val="FA7B17"/>
          </p15:clr>
        </p15:guide>
        <p15:guide id="10" pos="4596">
          <p15:clr>
            <a:srgbClr val="FA7B17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(Short)">
  <p:cSld name="TITLE_1_1_1_1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/>
          <p:nvPr/>
        </p:nvSpPr>
        <p:spPr>
          <a:xfrm>
            <a:off x="-3600" y="-25775"/>
            <a:ext cx="9151200" cy="932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6"/>
          <p:cNvSpPr/>
          <p:nvPr/>
        </p:nvSpPr>
        <p:spPr>
          <a:xfrm>
            <a:off x="-7125" y="1271275"/>
            <a:ext cx="9151200" cy="3872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1"/>
          </p:nvPr>
        </p:nvSpPr>
        <p:spPr>
          <a:xfrm>
            <a:off x="1847250" y="1445350"/>
            <a:ext cx="5449500" cy="29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1pPr>
            <a:lvl2pPr marL="914400" marR="0" lvl="1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2pPr>
            <a:lvl3pPr marL="1371600" marR="0" lvl="2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3pPr>
            <a:lvl4pPr marL="1828800" marR="0" lvl="3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4pPr>
            <a:lvl5pPr marL="2286000" marR="0" lvl="4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5pPr>
            <a:lvl6pPr marL="2743200" marR="0" lvl="5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6pPr>
            <a:lvl7pPr marL="3200400" marR="0" lvl="6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7pPr>
            <a:lvl8pPr marL="3657600" marR="0" lvl="7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8pPr>
            <a:lvl9pPr marL="4114800" marR="0" lvl="8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28609" y="75166"/>
            <a:ext cx="8686800" cy="730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47">
          <p15:clr>
            <a:srgbClr val="FA7B17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mparison">
  <p:cSld name="TITLE_AND_TWO_COLUMNS_1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/>
          <p:nvPr/>
        </p:nvSpPr>
        <p:spPr>
          <a:xfrm>
            <a:off x="25" y="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7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7"/>
          <p:cNvSpPr txBox="1">
            <a:spLocks noGrp="1"/>
          </p:cNvSpPr>
          <p:nvPr>
            <p:ph type="title"/>
          </p:nvPr>
        </p:nvSpPr>
        <p:spPr>
          <a:xfrm>
            <a:off x="234450" y="373761"/>
            <a:ext cx="2043600" cy="43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283107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2"/>
          </p:nvPr>
        </p:nvSpPr>
        <p:spPr>
          <a:xfrm>
            <a:off x="2831075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3"/>
          </p:nvPr>
        </p:nvSpPr>
        <p:spPr>
          <a:xfrm>
            <a:off x="6074925" y="814375"/>
            <a:ext cx="28305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body" idx="4"/>
          </p:nvPr>
        </p:nvSpPr>
        <p:spPr>
          <a:xfrm>
            <a:off x="5901763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7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Caption">
  <p:cSld name="OBJECT_WITH_CAPTION_TEXT_1_2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/>
          <p:nvPr/>
        </p:nvSpPr>
        <p:spPr>
          <a:xfrm>
            <a:off x="-32085" y="-25717"/>
            <a:ext cx="35808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1"/>
          </p:nvPr>
        </p:nvSpPr>
        <p:spPr>
          <a:xfrm>
            <a:off x="3744900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236100" y="377200"/>
            <a:ext cx="3078600" cy="1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body" idx="2"/>
          </p:nvPr>
        </p:nvSpPr>
        <p:spPr>
          <a:xfrm>
            <a:off x="240025" y="1617250"/>
            <a:ext cx="3078600" cy="31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400"/>
              <a:buChar char="●"/>
              <a:defRPr sz="1400" i="0" u="none" strike="noStrike" cap="none">
                <a:solidFill>
                  <a:srgbClr val="D9D9D9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300"/>
              <a:buChar char="○"/>
              <a:defRPr sz="1300" i="0" u="none" strike="noStrike" cap="none">
                <a:solidFill>
                  <a:srgbClr val="D9D9D9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100"/>
              <a:buChar char="■"/>
              <a:defRPr sz="1100" i="0" u="none" strike="noStrike" cap="none">
                <a:solidFill>
                  <a:srgbClr val="D9D9D9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ldNum" idx="12"/>
          </p:nvPr>
        </p:nvSpPr>
        <p:spPr>
          <a:xfrm>
            <a:off x="8556784" y="4831339"/>
            <a:ext cx="548700" cy="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3"/>
          </p:nvPr>
        </p:nvSpPr>
        <p:spPr>
          <a:xfrm>
            <a:off x="6358725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88">
          <p15:clr>
            <a:srgbClr val="FA7B17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Header (e.g., quote)">
  <p:cSld name="Quote (Left-Aligned)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9"/>
          <p:cNvSpPr txBox="1">
            <a:spLocks noGrp="1"/>
          </p:cNvSpPr>
          <p:nvPr>
            <p:ph type="sldNum" idx="12"/>
          </p:nvPr>
        </p:nvSpPr>
        <p:spPr>
          <a:xfrm>
            <a:off x="8556775" y="4914901"/>
            <a:ext cx="5487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7">
          <p15:clr>
            <a:srgbClr val="FA7B17"/>
          </p15:clr>
        </p15:guide>
        <p15:guide id="2" orient="horz" pos="661">
          <p15:clr>
            <a:srgbClr val="FA7B17"/>
          </p15:clr>
        </p15:guide>
        <p15:guide id="3" orient="horz" pos="88">
          <p15:clr>
            <a:srgbClr val="FA7B17"/>
          </p15:clr>
        </p15:guide>
        <p15:guide id="4" orient="horz" pos="3096">
          <p15:clr>
            <a:srgbClr val="FA7B17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/>
          <p:nvPr/>
        </p:nvSpPr>
        <p:spPr>
          <a:xfrm>
            <a:off x="0" y="-3950"/>
            <a:ext cx="25854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0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234450" y="377200"/>
            <a:ext cx="2099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8556785" y="4769630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2815486" y="377190"/>
            <a:ext cx="3047100" cy="43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600"/>
            </a:lvl2pPr>
            <a:lvl3pPr marL="1371600" lvl="2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■"/>
              <a:defRPr sz="1400"/>
            </a:lvl3pPr>
            <a:lvl4pPr marL="1828800" lvl="3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1200"/>
            </a:lvl4pPr>
            <a:lvl5pPr marL="2286000" lvl="4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5862537" y="377190"/>
            <a:ext cx="3047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○"/>
              <a:defRPr sz="1600"/>
            </a:lvl2pPr>
            <a:lvl3pPr marL="1371600" lvl="2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■"/>
              <a:defRPr sz="14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 sz="12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Font typeface="Arial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/>
            </a:lvl8pPr>
            <a:lvl9pPr marL="4114800" lvl="8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1_2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-15975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/>
          <p:nvPr/>
        </p:nvSpPr>
        <p:spPr>
          <a:xfrm flipH="1">
            <a:off x="4568412" y="0"/>
            <a:ext cx="4575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800" i="0" u="none" strike="noStrike" cap="none">
                <a:solidFill>
                  <a:schemeClr val="dk2"/>
                </a:solidFill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2"/>
          </p:nvPr>
        </p:nvSpPr>
        <p:spPr>
          <a:xfrm>
            <a:off x="646650" y="1989600"/>
            <a:ext cx="3246900" cy="2353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302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 i="1">
                <a:solidFill>
                  <a:schemeClr val="lt1"/>
                </a:solidFill>
              </a:defRPr>
            </a:lvl1pPr>
            <a:lvl2pPr marL="914400" lvl="1" indent="-2984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o"/>
              <a:defRPr sz="1500" i="1">
                <a:solidFill>
                  <a:schemeClr val="lt1"/>
                </a:solidFill>
              </a:defRPr>
            </a:lvl2pPr>
            <a:lvl3pPr marL="1371600" lvl="2" indent="-3111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▪"/>
              <a:defRPr sz="1300" i="1">
                <a:solidFill>
                  <a:schemeClr val="lt1"/>
                </a:solidFill>
              </a:defRPr>
            </a:lvl3pPr>
            <a:lvl4pPr marL="1828800" lvl="3" indent="-3048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 i="1">
                <a:solidFill>
                  <a:schemeClr val="lt1"/>
                </a:solidFill>
              </a:defRPr>
            </a:lvl4pPr>
            <a:lvl5pPr marL="2286000" lvl="4" indent="-2730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00"/>
              <a:buChar char="o"/>
              <a:defRPr sz="1000" i="1">
                <a:solidFill>
                  <a:schemeClr val="lt1"/>
                </a:solidFill>
              </a:defRPr>
            </a:lvl5pPr>
            <a:lvl6pPr marL="2743200" lvl="5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6pPr>
            <a:lvl7pPr marL="3200400" lvl="6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7pPr>
            <a:lvl8pPr marL="3657600" lvl="7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8pPr>
            <a:lvl9pPr marL="4114800" lvl="8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736">
          <p15:clr>
            <a:srgbClr val="FA7B17"/>
          </p15:clr>
        </p15:guide>
        <p15:guide id="2" pos="3024">
          <p15:clr>
            <a:srgbClr val="FA7B17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/>
          </p:nvPr>
        </p:nvSpPr>
        <p:spPr>
          <a:xfrm>
            <a:off x="467591" y="1497689"/>
            <a:ext cx="7107300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100"/>
              <a:buNone/>
              <a:defRPr sz="33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28" name="Google Shape;128;p21"/>
          <p:cNvSpPr txBox="1">
            <a:spLocks noGrp="1"/>
          </p:cNvSpPr>
          <p:nvPr>
            <p:ph type="subTitle" idx="1"/>
          </p:nvPr>
        </p:nvSpPr>
        <p:spPr>
          <a:xfrm>
            <a:off x="467591" y="2791753"/>
            <a:ext cx="71073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5"/>
              </a:buClr>
              <a:buSzPts val="2700"/>
              <a:buNone/>
              <a:defRPr sz="2100" i="0" u="none" strike="noStrike" cap="none">
                <a:solidFill>
                  <a:srgbClr val="434343"/>
                </a:solidFill>
              </a:defRPr>
            </a:lvl1pPr>
            <a:lvl2pPr marR="0" lvl="1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800"/>
              <a:buFont typeface="Roboto"/>
              <a:buNone/>
              <a:defRPr sz="18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500"/>
              <a:buFont typeface="Roboto"/>
              <a:buNone/>
              <a:defRPr sz="15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129" name="Google Shape;129;p21"/>
          <p:cNvPicPr preferRelativeResize="0"/>
          <p:nvPr/>
        </p:nvPicPr>
        <p:blipFill rotWithShape="1">
          <a:blip r:embed="rId2">
            <a:alphaModFix/>
          </a:blip>
          <a:srcRect l="83599" t="75134" r="3599" b="8197"/>
          <a:stretch/>
        </p:blipFill>
        <p:spPr>
          <a:xfrm>
            <a:off x="7696339" y="1919066"/>
            <a:ext cx="1170431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22A56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1"/>
          <p:cNvSpPr/>
          <p:nvPr/>
        </p:nvSpPr>
        <p:spPr>
          <a:xfrm>
            <a:off x="0" y="4764366"/>
            <a:ext cx="9144000" cy="34200"/>
          </a:xfrm>
          <a:prstGeom prst="rect">
            <a:avLst/>
          </a:prstGeom>
          <a:solidFill>
            <a:srgbClr val="95BDE2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2" name="Google Shape;132;p21"/>
          <p:cNvCxnSpPr/>
          <p:nvPr/>
        </p:nvCxnSpPr>
        <p:spPr>
          <a:xfrm>
            <a:off x="374073" y="355369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3" name="Google Shape;133;p21"/>
          <p:cNvCxnSpPr/>
          <p:nvPr/>
        </p:nvCxnSpPr>
        <p:spPr>
          <a:xfrm>
            <a:off x="374073" y="125730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4" name="Google Shape;134;p21"/>
          <p:cNvSpPr txBox="1"/>
          <p:nvPr/>
        </p:nvSpPr>
        <p:spPr>
          <a:xfrm>
            <a:off x="467591" y="890715"/>
            <a:ext cx="71073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100"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2">
  <p:cSld name="TITLE_AND_BODY_3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2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2"/>
          <p:cNvSpPr txBox="1">
            <a:spLocks noGrp="1"/>
          </p:cNvSpPr>
          <p:nvPr>
            <p:ph type="title"/>
          </p:nvPr>
        </p:nvSpPr>
        <p:spPr>
          <a:xfrm>
            <a:off x="245450" y="377200"/>
            <a:ext cx="20862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6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half">
  <p:cSld name="Title + 1 column half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325" y="-2250"/>
            <a:ext cx="45720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4114800" cy="12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94800" rIns="94800" bIns="948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7A"/>
              </a:buClr>
              <a:buSzPts val="1800"/>
              <a:buNone/>
              <a:defRPr sz="3000" i="0" u="none" strike="noStrike" cap="none">
                <a:solidFill>
                  <a:srgbClr val="F2F2F2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500"/>
              <a:buFont typeface="Roboto"/>
              <a:buNone/>
              <a:defRPr sz="25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94800" rIns="94800" bIns="948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228600" y="1843150"/>
            <a:ext cx="4114800" cy="29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800" tIns="94800" rIns="94800" bIns="94800" anchor="t" anchorCtr="0">
            <a:noAutofit/>
          </a:bodyPr>
          <a:lstStyle>
            <a:lvl1pPr marL="457200" marR="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 i="0" u="none" strike="noStrike" cap="none">
                <a:solidFill>
                  <a:schemeClr val="lt1"/>
                </a:solidFill>
              </a:defRPr>
            </a:lvl1pPr>
            <a:lvl2pPr marL="914400" marR="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○"/>
              <a:defRPr sz="1100" i="0" u="none" strike="noStrike" cap="none">
                <a:solidFill>
                  <a:schemeClr val="lt1"/>
                </a:solidFill>
              </a:defRPr>
            </a:lvl2pPr>
            <a:lvl3pPr marL="1371600" marR="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lt1"/>
                </a:solidFill>
              </a:defRPr>
            </a:lvl3pPr>
            <a:lvl4pPr marL="1828800" marR="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 sz="1100" i="0" u="none" strike="noStrike" cap="none">
                <a:solidFill>
                  <a:schemeClr val="lt1"/>
                </a:solidFill>
              </a:defRPr>
            </a:lvl4pPr>
            <a:lvl5pPr marL="2286000" marR="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Char char="○"/>
              <a:defRPr i="0" u="none" strike="noStrike" cap="none">
                <a:solidFill>
                  <a:schemeClr val="lt1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i="0" u="none" strike="noStrike" cap="none">
                <a:solidFill>
                  <a:schemeClr val="lt1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 i="0" u="none" strike="noStrike" cap="none">
                <a:solidFill>
                  <a:schemeClr val="lt1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 i="0" u="none" strike="noStrike" cap="none">
                <a:solidFill>
                  <a:schemeClr val="lt1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i="0" u="none" strike="noStrike" cap="none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736">
          <p15:clr>
            <a:srgbClr val="FA7B17"/>
          </p15:clr>
        </p15:guide>
        <p15:guide id="2" pos="3024">
          <p15:clr>
            <a:srgbClr val="FA7B17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2721019"/>
            <a:ext cx="78867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1800"/>
              <a:buNone/>
              <a:defRPr sz="18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, No Subtitle">
  <p:cSld name="SECTION_HEADER_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-17059" y="-642"/>
            <a:ext cx="26229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oto Sans Symbols"/>
              <a:buChar char="●"/>
              <a:defRPr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6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Noto Sans Symbols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oto Sans Symbols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Courier New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Noto Sans Symbols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7">
          <p15:clr>
            <a:srgbClr val="FA7B17"/>
          </p15:clr>
        </p15:guide>
        <p15:guide id="2" pos="1776">
          <p15:clr>
            <a:srgbClr val="FA7B17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-10200" y="3800"/>
            <a:ext cx="2608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256200" y="384650"/>
            <a:ext cx="2075400" cy="43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1632">
          <p15:clr>
            <a:srgbClr val="FBAE40"/>
          </p15:clr>
        </p15:guide>
        <p15:guide id="3" pos="1469">
          <p15:clr>
            <a:srgbClr val="FA7B17"/>
          </p15:clr>
        </p15:guide>
        <p15:guide id="4" pos="1774">
          <p15:clr>
            <a:srgbClr val="FA7B17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Title">
  <p:cSld name="BLANK_4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-25725"/>
            <a:ext cx="9144000" cy="12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155400" y="150069"/>
            <a:ext cx="88332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 with intro text">
  <p:cSld name="TITLE_AND_BODY_1_2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/>
          <p:nvPr/>
        </p:nvSpPr>
        <p:spPr>
          <a:xfrm>
            <a:off x="-2150" y="0"/>
            <a:ext cx="259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218209" y="384048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body" idx="1"/>
          </p:nvPr>
        </p:nvSpPr>
        <p:spPr>
          <a:xfrm>
            <a:off x="2816350" y="373750"/>
            <a:ext cx="6099000" cy="1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7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5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4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2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2"/>
          </p:nvPr>
        </p:nvSpPr>
        <p:spPr>
          <a:xfrm>
            <a:off x="2816350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3"/>
          </p:nvPr>
        </p:nvSpPr>
        <p:spPr>
          <a:xfrm>
            <a:off x="5873461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556785" y="4769739"/>
            <a:ext cx="5487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6785" y="4769657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235805" y="383940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2831056" y="384047"/>
            <a:ext cx="60843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urier New"/>
              <a:buChar char="o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Courier New"/>
              <a:buChar char="o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chemeClr val="accent5"/>
          </p15:clr>
        </p15:guide>
        <p15:guide id="2" orient="horz" pos="1620">
          <p15:clr>
            <a:schemeClr val="accent5"/>
          </p15:clr>
        </p15:guide>
        <p15:guide id="3" orient="horz" pos="238">
          <p15:clr>
            <a:schemeClr val="accent5"/>
          </p15:clr>
        </p15:guide>
        <p15:guide id="4" orient="horz" pos="2998">
          <p15:clr>
            <a:schemeClr val="accent5"/>
          </p15:clr>
        </p15:guide>
        <p15:guide id="5" pos="144">
          <p15:clr>
            <a:schemeClr val="accent5"/>
          </p15:clr>
        </p15:guide>
        <p15:guide id="6" pos="5616">
          <p15:clr>
            <a:schemeClr val="accent5"/>
          </p15:clr>
        </p15:guide>
        <p15:guide id="7" pos="1632">
          <p15:clr>
            <a:schemeClr val="accent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mailto:marietta.rives@iowa.gov" TargetMode="External"/><Relationship Id="rId3" Type="http://schemas.openxmlformats.org/officeDocument/2006/relationships/hyperlink" Target="mailto:janet.boyd@iowa.gov" TargetMode="External"/><Relationship Id="rId7" Type="http://schemas.openxmlformats.org/officeDocument/2006/relationships/hyperlink" Target="mailto:sara.nickel@iowa.gov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s://ighsau.org/" TargetMode="External"/><Relationship Id="rId5" Type="http://schemas.openxmlformats.org/officeDocument/2006/relationships/hyperlink" Target="https://www.iahsaa.org/" TargetMode="External"/><Relationship Id="rId4" Type="http://schemas.openxmlformats.org/officeDocument/2006/relationships/hyperlink" Target="mailto:max.christensen@iowa.gov" TargetMode="External"/><Relationship Id="rId9" Type="http://schemas.openxmlformats.org/officeDocument/2006/relationships/hyperlink" Target="https://educateiowa.gov/pk-12/options-educational-choice/open-enrollmen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options-educational-choice/2021/07/parentguardian-open-enrollment-informatio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6" Type="http://schemas.openxmlformats.org/officeDocument/2006/relationships/hyperlink" Target="https://educateiowa.gov/documents/options-educational-choice/2021/07/house-file-847-and-changes-athletic-eligibility" TargetMode="External"/><Relationship Id="rId5" Type="http://schemas.openxmlformats.org/officeDocument/2006/relationships/hyperlink" Target="https://educateiowa.gov/documents/options-educational-choice/2021/07/2021-2022-school-district-open-enrollment-billing-chart" TargetMode="External"/><Relationship Id="rId4" Type="http://schemas.openxmlformats.org/officeDocument/2006/relationships/hyperlink" Target="https://educateiowa.gov/documents/options-educational-choice/2021/07/open-enrollment-transportation-assistance-guidance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options-educational-choice/2021/07/open-enrollment-transportation-assistance-guidanc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ducateiowa.gov/pk-12/school-transportation/open-enrollment-transportation-assistanc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467600" y="1497705"/>
            <a:ext cx="7107300" cy="18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2021 Legislation Webinar Series (2/5): Open Enrollment and Athletic Eligibility</a:t>
            </a:r>
            <a:endParaRPr sz="3500"/>
          </a:p>
        </p:txBody>
      </p:sp>
      <p:sp>
        <p:nvSpPr>
          <p:cNvPr id="147" name="Google Shape;147;p23"/>
          <p:cNvSpPr txBox="1">
            <a:spLocks noGrp="1"/>
          </p:cNvSpPr>
          <p:nvPr>
            <p:ph type="subTitle" idx="1"/>
          </p:nvPr>
        </p:nvSpPr>
        <p:spPr>
          <a:xfrm>
            <a:off x="467591" y="3735003"/>
            <a:ext cx="7107300" cy="52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en"/>
              <a:t>July 21, 2021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014E3B6-BB0D-A74D-8ECA-1D5136EFF9F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2021-2022 Deadlines</a:t>
            </a:r>
            <a:endParaRPr/>
          </a:p>
        </p:txBody>
      </p:sp>
      <p:graphicFrame>
        <p:nvGraphicFramePr>
          <p:cNvPr id="205" name="Google Shape;205;p32"/>
          <p:cNvGraphicFramePr/>
          <p:nvPr>
            <p:extLst>
              <p:ext uri="{D42A27DB-BD31-4B8C-83A1-F6EECF244321}">
                <p14:modId xmlns:p14="http://schemas.microsoft.com/office/powerpoint/2010/main" val="1636406329"/>
              </p:ext>
            </p:extLst>
          </p:nvPr>
        </p:nvGraphicFramePr>
        <p:xfrm>
          <a:off x="2824250" y="377225"/>
          <a:ext cx="6091150" cy="4442310"/>
        </p:xfrm>
        <a:graphic>
          <a:graphicData uri="http://schemas.openxmlformats.org/drawingml/2006/table">
            <a:tbl>
              <a:tblPr firstRow="1">
                <a:noFill/>
                <a:tableStyleId>{E85B0135-EA66-4935-B9CF-823032201619}</a:tableStyleId>
              </a:tblPr>
              <a:tblGrid>
                <a:gridCol w="174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0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dirty="0">
                          <a:solidFill>
                            <a:schemeClr val="lt1"/>
                          </a:solidFill>
                        </a:rPr>
                        <a:t>Deadline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A4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dirty="0">
                          <a:solidFill>
                            <a:schemeClr val="lt1"/>
                          </a:solidFill>
                        </a:rPr>
                        <a:t>Explanation</a:t>
                      </a:r>
                      <a:endParaRPr sz="1300" b="1" dirty="0">
                        <a:solidFill>
                          <a:schemeClr val="lt1"/>
                        </a:solidFill>
                      </a:endParaRPr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2A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6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September 1, 2021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Open enrollment application deadline for incoming kindergarten students (all districts) for the 2021-2022 school year.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17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September 1, 2021 or current school year for which the student enrolls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Open enrollment application deadline for preschool students who receive special education services (all districts).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70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March 1, 2022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Application deadline to open enroll out of the Davenport, Des Moines, Postville, Waterloo, and West Liberty school districts for the remainder of the 2021-2022 school year.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March 1, 2022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Application deadline to open enroll to another school district for the 2022-2023 school year.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2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March 2, 2022</a:t>
                      </a:r>
                      <a:endParaRPr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Applications will be denied unless the parent or guardian is able to demonstrate “good cause.”</a:t>
                      </a:r>
                      <a:endParaRPr dirty="0"/>
                    </a:p>
                  </a:txBody>
                  <a:tcPr marL="73025" marR="73025" marT="73025" marB="73025">
                    <a:lnL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F8256D-7905-9D46-92DA-A8A7796AED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3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Athletic Eligibility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4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Athletic Eligibility</a:t>
            </a:r>
            <a:endParaRPr/>
          </a:p>
        </p:txBody>
      </p:sp>
      <p:sp>
        <p:nvSpPr>
          <p:cNvPr id="216" name="Google Shape;216;p34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9-12th graders who open enroll are not eligible to participate in varsity athletics for 90 school days after transferring districts unless one of the following is true: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Open enrollment meets the definition of good cause;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Resident district’s board of directors/superintendent implements a decision that suspends the discontinuation/suspension of varsity athletics;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Resident and receiving districts’ board of directors agree to waive ineligibility;</a:t>
            </a:r>
            <a:endParaRPr dirty="0"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Student is:</a:t>
            </a:r>
            <a:endParaRPr dirty="0"/>
          </a:p>
          <a:p>
            <a:pPr marL="1371600" lvl="2" indent="-323850" algn="l" rtl="0">
              <a:spcBef>
                <a:spcPts val="500"/>
              </a:spcBef>
              <a:spcAft>
                <a:spcPts val="0"/>
              </a:spcAft>
              <a:buSzPts val="1500"/>
              <a:buChar char="■"/>
            </a:pPr>
            <a:r>
              <a:rPr lang="en" dirty="0"/>
              <a:t>From a district with a voluntary diversity plan (Davenport, Des Moines, Postville, Waterloo, or West Liberty) and</a:t>
            </a:r>
            <a:endParaRPr dirty="0"/>
          </a:p>
          <a:p>
            <a:pPr marL="1371600" lvl="2" indent="-323850" algn="l" rtl="0">
              <a:spcBef>
                <a:spcPts val="500"/>
              </a:spcBef>
              <a:spcAft>
                <a:spcPts val="0"/>
              </a:spcAft>
              <a:buSzPts val="1500"/>
              <a:buChar char="■"/>
            </a:pPr>
            <a:r>
              <a:rPr lang="en" dirty="0"/>
              <a:t>Approved for open enrollment for the 2021-22 school year (this is only valid for the 2021-22 school year); or 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CAD265-6274-EF41-91C0-C7D2E6DBAB5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5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Athletic Eligibility (continued)</a:t>
            </a:r>
            <a:endParaRPr/>
          </a:p>
        </p:txBody>
      </p:sp>
      <p:sp>
        <p:nvSpPr>
          <p:cNvPr id="222" name="Google Shape;222;p35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342900" algn="l" rtl="0"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○"/>
            </a:pPr>
            <a:r>
              <a:rPr lang="en" sz="1800" dirty="0"/>
              <a:t>During the 2020-21 school year, a student:</a:t>
            </a:r>
            <a:endParaRPr sz="1800" dirty="0"/>
          </a:p>
          <a:p>
            <a:pPr marL="1371600" lvl="2" indent="-342900" algn="l" rtl="0"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■"/>
            </a:pPr>
            <a:r>
              <a:rPr lang="en" sz="1800" dirty="0"/>
              <a:t>Was enrolled in District A on the first day of school, </a:t>
            </a:r>
            <a:endParaRPr sz="1800" dirty="0"/>
          </a:p>
          <a:p>
            <a:pPr marL="1371600" lvl="2" indent="-342900" algn="l" rtl="0"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■"/>
            </a:pPr>
            <a:r>
              <a:rPr lang="en" sz="1800" dirty="0"/>
              <a:t>Enrolled in District B for a portion of the school year, and</a:t>
            </a:r>
            <a:endParaRPr sz="1800" dirty="0"/>
          </a:p>
          <a:p>
            <a:pPr marL="1371600" lvl="2" indent="-342900" algn="l" rtl="0"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■"/>
            </a:pPr>
            <a:r>
              <a:rPr lang="en" sz="1800" dirty="0"/>
              <a:t>Re-enrolled in District A prior to July 1, 2021.</a:t>
            </a:r>
            <a:endParaRPr sz="1800"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Font typeface="Noto Sans Symbols"/>
              <a:buChar char="●"/>
            </a:pPr>
            <a:r>
              <a:rPr lang="en" dirty="0"/>
              <a:t>Regardless of any of circumstance mentioned on these slides, a student who is academically ineligible in their resident district remains ineligible in the receiving district for the remaining period of ineligibility declared by the resident district.</a:t>
            </a:r>
            <a:endParaRPr sz="1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BBB76E-3C7A-BF43-93C8-A656543B30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6"/>
          <p:cNvSpPr txBox="1">
            <a:spLocks noGrp="1"/>
          </p:cNvSpPr>
          <p:nvPr>
            <p:ph type="title"/>
          </p:nvPr>
        </p:nvSpPr>
        <p:spPr>
          <a:xfrm>
            <a:off x="511425" y="373753"/>
            <a:ext cx="3517200" cy="84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Questions and Additional Guidance</a:t>
            </a:r>
            <a:endParaRPr sz="2300"/>
          </a:p>
        </p:txBody>
      </p:sp>
      <p:sp>
        <p:nvSpPr>
          <p:cNvPr id="228" name="Google Shape;228;p36"/>
          <p:cNvSpPr txBox="1">
            <a:spLocks noGrp="1"/>
          </p:cNvSpPr>
          <p:nvPr>
            <p:ph type="body" idx="1"/>
          </p:nvPr>
        </p:nvSpPr>
        <p:spPr>
          <a:xfrm>
            <a:off x="511425" y="1221550"/>
            <a:ext cx="3517200" cy="3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Questions</a:t>
            </a:r>
            <a:endParaRPr b="1"/>
          </a:p>
          <a:p>
            <a:pPr marL="457200" lvl="0" indent="-3048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Char char="●"/>
            </a:pPr>
            <a:r>
              <a:rPr lang="en" sz="1200" b="1"/>
              <a:t>Program-Specific Questions:</a:t>
            </a:r>
            <a:endParaRPr sz="1200" b="1"/>
          </a:p>
          <a:p>
            <a:pPr marL="91440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Approved online schools: </a:t>
            </a:r>
            <a:r>
              <a:rPr lang="en" u="sng">
                <a:solidFill>
                  <a:schemeClr val="hlink"/>
                </a:solidFill>
                <a:hlinkClick r:id="rId3"/>
              </a:rPr>
              <a:t>janet.boyd@iowa.gov</a:t>
            </a:r>
            <a:endParaRPr/>
          </a:p>
          <a:p>
            <a:pPr marL="914400" lvl="1" indent="-3048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Transportation assistance billing: </a:t>
            </a:r>
            <a:r>
              <a:rPr lang="en" u="sng">
                <a:solidFill>
                  <a:schemeClr val="hlink"/>
                </a:solidFill>
                <a:hlinkClick r:id="rId4"/>
              </a:rPr>
              <a:t>max.christensen@iowa.gov</a:t>
            </a:r>
            <a:r>
              <a:rPr lang="en"/>
              <a:t>.</a:t>
            </a:r>
            <a:endParaRPr/>
          </a:p>
          <a:p>
            <a:pPr marL="914400" lvl="1" indent="-3048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Char char="○"/>
            </a:pPr>
            <a:r>
              <a:rPr lang="en"/>
              <a:t>Athletic eligibility: </a:t>
            </a:r>
            <a:r>
              <a:rPr lang="en" u="sng">
                <a:solidFill>
                  <a:schemeClr val="hlink"/>
                </a:solidFill>
                <a:hlinkClick r:id="rId5"/>
              </a:rPr>
              <a:t>Iowa High School Athletic Association</a:t>
            </a:r>
            <a:r>
              <a:rPr lang="en"/>
              <a:t> and the </a:t>
            </a:r>
            <a:r>
              <a:rPr lang="en" u="sng">
                <a:solidFill>
                  <a:schemeClr val="hlink"/>
                </a:solidFill>
                <a:hlinkClick r:id="rId6"/>
              </a:rPr>
              <a:t>Iowa Girls’ High School Athletic Union</a:t>
            </a:r>
            <a:endParaRPr/>
          </a:p>
          <a:p>
            <a:pPr marL="457200" lvl="0" indent="-3048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Char char="●"/>
            </a:pPr>
            <a:r>
              <a:rPr lang="en" sz="1200" b="1"/>
              <a:t>All Other Questions:</a:t>
            </a:r>
            <a:endParaRPr sz="1200"/>
          </a:p>
          <a:p>
            <a:pPr marL="91440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 u="sng">
                <a:solidFill>
                  <a:schemeClr val="hlink"/>
                </a:solidFill>
                <a:hlinkClick r:id="rId7"/>
              </a:rPr>
              <a:t>sara.nickel@iowa.gov</a:t>
            </a:r>
            <a:r>
              <a:rPr lang="en" sz="1200"/>
              <a:t> or</a:t>
            </a:r>
            <a:endParaRPr/>
          </a:p>
          <a:p>
            <a:pPr marL="91440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</a:pPr>
            <a:r>
              <a:rPr lang="en" sz="1200" u="sng">
                <a:solidFill>
                  <a:schemeClr val="hlink"/>
                </a:solidFill>
                <a:hlinkClick r:id="rId8"/>
              </a:rPr>
              <a:t>marietta.rives@iowa.gov</a:t>
            </a:r>
            <a:r>
              <a:rPr lang="en" sz="1200"/>
              <a:t>. </a:t>
            </a:r>
            <a:endParaRPr sz="12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4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Additional Guidance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1200"/>
              <a:t>See the Department’s </a:t>
            </a:r>
            <a:r>
              <a:rPr lang="en" sz="1200" u="sng">
                <a:solidFill>
                  <a:schemeClr val="hlink"/>
                </a:solidFill>
                <a:hlinkClick r:id="rId9"/>
              </a:rPr>
              <a:t>Open Enrollment webpage</a:t>
            </a:r>
            <a:r>
              <a:rPr lang="en" sz="1200"/>
              <a:t>. </a:t>
            </a:r>
            <a:endParaRPr sz="12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B72E82-4384-8E49-9E22-7EB12C4F74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Webinar (2/5): Open Enrollment and Athletic Eligibility</a:t>
            </a:r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body" idx="2"/>
          </p:nvPr>
        </p:nvSpPr>
        <p:spPr>
          <a:xfrm>
            <a:off x="646650" y="2362175"/>
            <a:ext cx="3246900" cy="23976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The webinar’s purpose is to provide districts with a high-level summary of changes to athletic eligibility and open enrollment.</a:t>
            </a:r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Open Enrollment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2021 Legislation Changes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House File (HF) 228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HF 847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Transportation Assistance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Who Acts First?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2021-2022 Deadlines</a:t>
            </a:r>
            <a:endParaRPr/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Athletic Eligibility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Open Enrollment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 txBox="1">
            <a:spLocks noGrp="1"/>
          </p:cNvSpPr>
          <p:nvPr>
            <p:ph type="title"/>
          </p:nvPr>
        </p:nvSpPr>
        <p:spPr>
          <a:xfrm>
            <a:off x="234450" y="373761"/>
            <a:ext cx="2043600" cy="43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Changes</a:t>
            </a:r>
            <a:endParaRPr/>
          </a:p>
        </p:txBody>
      </p:sp>
      <p:sp>
        <p:nvSpPr>
          <p:cNvPr id="169" name="Google Shape;169;p26"/>
          <p:cNvSpPr txBox="1"/>
          <p:nvPr/>
        </p:nvSpPr>
        <p:spPr>
          <a:xfrm>
            <a:off x="249000" y="1978375"/>
            <a:ext cx="2014500" cy="2741233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Aft>
                <a:spcPts val="0"/>
              </a:spcAft>
              <a:buNone/>
            </a:pPr>
            <a:r>
              <a:rPr lang="en" sz="1200" dirty="0"/>
              <a:t>Changes are reflected in the following guidance:</a:t>
            </a:r>
            <a:endParaRPr sz="1200" dirty="0"/>
          </a:p>
          <a:p>
            <a:pPr marL="457200" lvl="0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 dirty="0">
                <a:solidFill>
                  <a:schemeClr val="hlink"/>
                </a:solidFill>
                <a:hlinkClick r:id="rId3"/>
              </a:rPr>
              <a:t>Parent/Guardian Open Enrollment Information</a:t>
            </a:r>
            <a:endParaRPr sz="1200" dirty="0"/>
          </a:p>
          <a:p>
            <a:pPr marL="45720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 dirty="0">
                <a:solidFill>
                  <a:schemeClr val="hlink"/>
                </a:solidFill>
                <a:hlinkClick r:id="rId4"/>
              </a:rPr>
              <a:t>Open Enrollment Transportation Assistance</a:t>
            </a:r>
            <a:endParaRPr sz="1200" dirty="0"/>
          </a:p>
          <a:p>
            <a:pPr marL="45720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 dirty="0">
                <a:solidFill>
                  <a:schemeClr val="hlink"/>
                </a:solidFill>
                <a:hlinkClick r:id="rId5"/>
              </a:rPr>
              <a:t>2021-22 School District Open Enrollment Billing Chart</a:t>
            </a:r>
            <a:endParaRPr sz="1200" dirty="0"/>
          </a:p>
          <a:p>
            <a:pPr marL="45720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u="sng" dirty="0">
                <a:solidFill>
                  <a:schemeClr val="hlink"/>
                </a:solidFill>
                <a:hlinkClick r:id="rId6"/>
              </a:rPr>
              <a:t>Athletic Eligibility</a:t>
            </a:r>
            <a:r>
              <a:rPr lang="en" sz="1200" dirty="0">
                <a:solidFill>
                  <a:schemeClr val="dk2"/>
                </a:solidFill>
              </a:rPr>
              <a:t> </a:t>
            </a:r>
            <a:endParaRPr sz="1200" dirty="0"/>
          </a:p>
        </p:txBody>
      </p:sp>
      <p:sp>
        <p:nvSpPr>
          <p:cNvPr id="168" name="Google Shape;168;p26"/>
          <p:cNvSpPr txBox="1">
            <a:spLocks noGrp="1"/>
          </p:cNvSpPr>
          <p:nvPr>
            <p:ph type="body" idx="2"/>
          </p:nvPr>
        </p:nvSpPr>
        <p:spPr>
          <a:xfrm>
            <a:off x="2831075" y="373775"/>
            <a:ext cx="2687700" cy="433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u="sng"/>
              <a:t>HF 228</a:t>
            </a:r>
            <a:endParaRPr u="sng"/>
          </a:p>
        </p:txBody>
      </p:sp>
      <p:sp>
        <p:nvSpPr>
          <p:cNvPr id="165" name="Google Shape;165;p26"/>
          <p:cNvSpPr txBox="1">
            <a:spLocks noGrp="1"/>
          </p:cNvSpPr>
          <p:nvPr>
            <p:ph type="body" idx="1"/>
          </p:nvPr>
        </p:nvSpPr>
        <p:spPr>
          <a:xfrm>
            <a:off x="2831075" y="814375"/>
            <a:ext cx="2687700" cy="39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Eliminates voluntary diversity plans as a reason to deny open enrollment</a:t>
            </a:r>
            <a:endParaRPr sz="1550" dirty="0"/>
          </a:p>
          <a:p>
            <a:pPr marL="457200" lvl="0" indent="-330200" algn="l" rtl="0"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Provides the opportunity for residents in Davenport, Des Moines, Postville, Waterloo, and West Liberty to apply for open enrollment for the 2021-2022 school year </a:t>
            </a:r>
            <a:endParaRPr sz="1550" dirty="0"/>
          </a:p>
        </p:txBody>
      </p:sp>
      <p:sp>
        <p:nvSpPr>
          <p:cNvPr id="167" name="Google Shape;167;p26"/>
          <p:cNvSpPr txBox="1">
            <a:spLocks noGrp="1"/>
          </p:cNvSpPr>
          <p:nvPr>
            <p:ph type="body" idx="4"/>
          </p:nvPr>
        </p:nvSpPr>
        <p:spPr>
          <a:xfrm>
            <a:off x="5901775" y="373775"/>
            <a:ext cx="3003600" cy="433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u="sng"/>
              <a:t>HF 847, Division III</a:t>
            </a:r>
            <a:endParaRPr u="sng"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3"/>
          </p:nvPr>
        </p:nvSpPr>
        <p:spPr>
          <a:xfrm>
            <a:off x="5518775" y="814375"/>
            <a:ext cx="3386700" cy="39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Added September 1 deadline for open enrollment for preschool students who receive special education services and are included in certified enrollment </a:t>
            </a:r>
            <a:endParaRPr sz="1550" dirty="0"/>
          </a:p>
          <a:p>
            <a:pPr marL="457200" lvl="0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Added additional “good cause” exemptions </a:t>
            </a:r>
            <a:endParaRPr sz="1550" dirty="0"/>
          </a:p>
          <a:p>
            <a:pPr marL="457200" lvl="0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Clarified language regarding payment when students who are under open enrollment move</a:t>
            </a:r>
            <a:endParaRPr sz="1550" dirty="0"/>
          </a:p>
          <a:p>
            <a:pPr marL="457200" lvl="0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Changed financial guidelines for qualifying for transportation assistance</a:t>
            </a:r>
            <a:endParaRPr sz="1550" dirty="0"/>
          </a:p>
          <a:p>
            <a:pPr marL="457200" lvl="0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</a:pPr>
            <a:r>
              <a:rPr lang="en" sz="1550" dirty="0"/>
              <a:t>Added circumstances to waive athletic ineligibility</a:t>
            </a:r>
            <a:endParaRPr sz="155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C193CB-850A-9E45-BFF3-2550814F0B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228</a:t>
            </a:r>
            <a:endParaRPr/>
          </a:p>
        </p:txBody>
      </p:sp>
      <p:sp>
        <p:nvSpPr>
          <p:cNvPr id="175" name="Google Shape;175;p27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Families who were denied open enrollment for the 2021-2022 school year, should be notified by the resident district that their request is now approved.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No need for families who previously applied to apply again.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Resident students in the Davenport, Des Moines, Postville, Waterloo, or West Liberty school districts who have not previously been approved for open enrollment are eligible to apply. 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Parents or guardians may apply to open enroll their child out of the district: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For full-time or dual enrollment in another district, 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To enroll in a home school assistance program in another district, or 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To enroll in one of the state-approved online schools in another district.</a:t>
            </a: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C24764-D411-4F41-A6D5-C3F47B585A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8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228 (continued)	</a:t>
            </a:r>
            <a:endParaRPr/>
          </a:p>
        </p:txBody>
      </p:sp>
      <p:sp>
        <p:nvSpPr>
          <p:cNvPr id="181" name="Google Shape;181;p28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The receiving district is the only district to act.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The resident district (Davenport, Des Moines, Postville, Waterloo, and West Liberty) will not act on an open enrollment application.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dirty="0"/>
              <a:t>Receiving district can deny if:</a:t>
            </a:r>
            <a:endParaRPr dirty="0"/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The application violates the district’s insufficient classroom space policy,</a:t>
            </a:r>
            <a:endParaRPr dirty="0"/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The district does not have the appropriate special education program,</a:t>
            </a:r>
            <a:endParaRPr dirty="0"/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The application would adversely affect the district's implementation of a court-ordered desegregation plan, or</a:t>
            </a:r>
            <a:endParaRPr dirty="0"/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The student has been expelled or suspended.</a:t>
            </a: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F43026-A9BE-9F42-8378-985B822C29A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9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847</a:t>
            </a:r>
            <a:endParaRPr/>
          </a:p>
        </p:txBody>
      </p:sp>
      <p:sp>
        <p:nvSpPr>
          <p:cNvPr id="187" name="Google Shape;187;p29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/>
              <a:t>Additions to good cause include:</a:t>
            </a:r>
            <a:endParaRPr sz="1600"/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 sz="1600"/>
              <a:t>Initial placement of a preschool student in a special education program requiring specially designed instruction.</a:t>
            </a:r>
            <a:endParaRPr sz="1600"/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 sz="1600"/>
              <a:t>Change in child’s residence from one parent/guardian to the residence of a different parent/guardian.</a:t>
            </a:r>
            <a:endParaRPr sz="1600"/>
          </a:p>
          <a:p>
            <a:pPr marL="457200" lvl="0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Child’s school building is identified in need of significant improvement for 2 or more of the immediately preceding school years as defined by the:</a:t>
            </a:r>
            <a:endParaRPr sz="1600">
              <a:solidFill>
                <a:srgbClr val="004379"/>
              </a:solidFill>
            </a:endParaRPr>
          </a:p>
          <a:p>
            <a:pPr marL="91440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</a:pPr>
            <a:r>
              <a:rPr lang="en" sz="1500"/>
              <a:t>Iowa School Performance Profiles under the priority category or </a:t>
            </a:r>
            <a:endParaRPr sz="1500"/>
          </a:p>
          <a:p>
            <a:pPr marL="914400" lvl="1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</a:pPr>
            <a:r>
              <a:rPr lang="en" sz="1500"/>
              <a:t>Federal Every Student Succeeds Act as in need of comprehensive support and improvement (or an equivalent objective federal standard).</a:t>
            </a:r>
            <a:endParaRPr sz="1500">
              <a:solidFill>
                <a:srgbClr val="004379"/>
              </a:solidFill>
            </a:endParaRPr>
          </a:p>
          <a:p>
            <a:pPr marL="457200" lvl="0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 sz="1600"/>
              <a:t>A district’s consistent failure to reasonably respond to a student’s failure to meet basic academic standards after providing notice to a parent/guardian. </a:t>
            </a:r>
            <a:endParaRPr sz="1600"/>
          </a:p>
          <a:p>
            <a:pPr marL="914400" lvl="1" indent="-304800" algn="l" rtl="0">
              <a:spcBef>
                <a:spcPts val="500"/>
              </a:spcBef>
              <a:spcAft>
                <a:spcPts val="0"/>
              </a:spcAft>
              <a:buSzPts val="1200"/>
              <a:buChar char="○"/>
            </a:pPr>
            <a:r>
              <a:rPr lang="en" sz="1500"/>
              <a:t>State Board will establish rules to implement this provision</a:t>
            </a:r>
            <a:endParaRPr sz="1500" i="1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4EA555-BCAE-124B-84BA-33C8E8A714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Transportation Assistance  </a:t>
            </a:r>
            <a:endParaRPr/>
          </a:p>
        </p:txBody>
      </p:sp>
      <p:sp>
        <p:nvSpPr>
          <p:cNvPr id="193" name="Google Shape;193;p30"/>
          <p:cNvSpPr txBox="1">
            <a:spLocks noGrp="1"/>
          </p:cNvSpPr>
          <p:nvPr>
            <p:ph type="body" idx="1"/>
          </p:nvPr>
        </p:nvSpPr>
        <p:spPr>
          <a:xfrm>
            <a:off x="2831057" y="377190"/>
            <a:ext cx="60843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Increases economic eligibility requirements to 200% or less of the federal poverty level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Districts still need to be contiguous for a family to qualify for transportation assistance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Process for applying remains the same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Amount continues to be limited to 3 elementary (grades K-8) students and one secondary (grades 9-12) student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For additional information, see the </a:t>
            </a:r>
            <a:r>
              <a:rPr lang="en" u="sng">
                <a:solidFill>
                  <a:schemeClr val="hlink"/>
                </a:solidFill>
                <a:hlinkClick r:id="rId3"/>
              </a:rPr>
              <a:t>transportation assistance guidance</a:t>
            </a:r>
            <a:r>
              <a:rPr lang="en"/>
              <a:t> on the </a:t>
            </a:r>
            <a:r>
              <a:rPr lang="en" u="sng">
                <a:solidFill>
                  <a:schemeClr val="hlink"/>
                </a:solidFill>
                <a:hlinkClick r:id="rId4"/>
              </a:rPr>
              <a:t>Transportation Assistance webpage</a:t>
            </a:r>
            <a:r>
              <a:rPr lang="en"/>
              <a:t>.</a:t>
            </a:r>
            <a:endParaRPr/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A3196B-D212-954E-9E9B-F554EBAEF0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>
            <a:spLocks noGrp="1"/>
          </p:cNvSpPr>
          <p:nvPr>
            <p:ph type="title"/>
          </p:nvPr>
        </p:nvSpPr>
        <p:spPr>
          <a:xfrm>
            <a:off x="245443" y="377190"/>
            <a:ext cx="20979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Acts First?</a:t>
            </a:r>
            <a:endParaRPr/>
          </a:p>
        </p:txBody>
      </p:sp>
      <p:graphicFrame>
        <p:nvGraphicFramePr>
          <p:cNvPr id="199" name="Google Shape;199;p31"/>
          <p:cNvGraphicFramePr/>
          <p:nvPr>
            <p:extLst>
              <p:ext uri="{D42A27DB-BD31-4B8C-83A1-F6EECF244321}">
                <p14:modId xmlns:p14="http://schemas.microsoft.com/office/powerpoint/2010/main" val="412603185"/>
              </p:ext>
            </p:extLst>
          </p:nvPr>
        </p:nvGraphicFramePr>
        <p:xfrm>
          <a:off x="2794407" y="326622"/>
          <a:ext cx="6104150" cy="4490255"/>
        </p:xfrm>
        <a:graphic>
          <a:graphicData uri="http://schemas.openxmlformats.org/drawingml/2006/table">
            <a:tbl>
              <a:tblPr firstRow="1">
                <a:tableStyleId>{793D81CF-94F2-401A-BA57-92F5A7B2D0C5}</a:tableStyleId>
              </a:tblPr>
              <a:tblGrid>
                <a:gridCol w="1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1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1025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chemeClr val="lt1"/>
                          </a:solidFill>
                        </a:rPr>
                        <a:t>New Open Enrollment Request</a:t>
                      </a:r>
                      <a:endParaRPr b="0" i="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chemeClr val="lt1"/>
                          </a:solidFill>
                        </a:rPr>
                        <a:t>Resident District</a:t>
                      </a:r>
                      <a:endParaRPr b="0" i="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chemeClr val="lt1"/>
                          </a:solidFill>
                        </a:rPr>
                        <a:t>Receiving District</a:t>
                      </a:r>
                      <a:endParaRPr b="0" i="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875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Open enrollment filed on or before March 1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✔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025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Open enrollment filed after March 1 with good cause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✔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175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Open enrollment request from a resident of Davenport, Des Moines, Waterloo, or West Liberty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✔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6800">
                <a:tc gridSpan="2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Applicant files after March 1 and alleges: </a:t>
                      </a:r>
                      <a:endParaRPr b="0" dirty="0">
                        <a:solidFill>
                          <a:srgbClr val="002A4B"/>
                        </a:solidFill>
                      </a:endParaRPr>
                    </a:p>
                    <a:p>
                      <a:pPr marL="457200" lvl="0" indent="-3175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A4B"/>
                        </a:buClr>
                        <a:buSzPts val="1400"/>
                        <a:buChar char="●"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Pervasive harassment, </a:t>
                      </a:r>
                      <a:endParaRPr b="0" dirty="0">
                        <a:solidFill>
                          <a:srgbClr val="002A4B"/>
                        </a:solidFill>
                      </a:endParaRPr>
                    </a:p>
                    <a:p>
                      <a:pPr marL="457200" lvl="0" indent="-3175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A4B"/>
                        </a:buClr>
                        <a:buSzPts val="1400"/>
                        <a:buChar char="●"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A serious health condition, or </a:t>
                      </a:r>
                      <a:endParaRPr b="0" dirty="0">
                        <a:solidFill>
                          <a:srgbClr val="002A4B"/>
                        </a:solidFill>
                      </a:endParaRPr>
                    </a:p>
                    <a:p>
                      <a:pPr marL="457200" lvl="0" indent="-3175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A4B"/>
                        </a:buClr>
                        <a:buSzPts val="1400"/>
                        <a:buChar char="●"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A school district’s consistent failure to reasonably respond to a student’s failure to meet basic academic standards after providing notice to a parent or guardian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0" dirty="0">
                          <a:solidFill>
                            <a:srgbClr val="002A4B"/>
                          </a:solidFill>
                        </a:rPr>
                        <a:t>✔</a:t>
                      </a: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0" i="0" dirty="0">
                        <a:solidFill>
                          <a:srgbClr val="002A4B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5" marR="91425" marT="91425" marB="914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719B16-15C9-604B-A848-0547792252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DOE Dark Blue Template (Updated 07-21-21)">
  <a:themeElements>
    <a:clrScheme name="IDE Colors">
      <a:dk1>
        <a:srgbClr val="012A56"/>
      </a:dk1>
      <a:lt1>
        <a:srgbClr val="FFFFFF"/>
      </a:lt1>
      <a:dk2>
        <a:srgbClr val="00457A"/>
      </a:dk2>
      <a:lt2>
        <a:srgbClr val="CCCCCC"/>
      </a:lt2>
      <a:accent1>
        <a:srgbClr val="012A56"/>
      </a:accent1>
      <a:accent2>
        <a:srgbClr val="2C618B"/>
      </a:accent2>
      <a:accent3>
        <a:srgbClr val="48658F"/>
      </a:accent3>
      <a:accent4>
        <a:srgbClr val="3D85C6"/>
      </a:accent4>
      <a:accent5>
        <a:srgbClr val="6FA8DC"/>
      </a:accent5>
      <a:accent6>
        <a:srgbClr val="C0C0C0"/>
      </a:accent6>
      <a:hlink>
        <a:srgbClr val="0000FF"/>
      </a:hlink>
      <a:folHlink>
        <a:srgbClr val="00457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1142</Words>
  <Application>Microsoft Office PowerPoint</Application>
  <PresentationFormat>On-screen Show (16:9)</PresentationFormat>
  <Paragraphs>128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Noto Sans Symbols</vt:lpstr>
      <vt:lpstr>Roboto</vt:lpstr>
      <vt:lpstr>IDOE Dark Blue Template (Updated 07-21-21)</vt:lpstr>
      <vt:lpstr>2021 Legislation Webinar Series (2/5): Open Enrollment and Athletic Eligibility</vt:lpstr>
      <vt:lpstr>2021 Legislation Webinar (2/5): Open Enrollment and Athletic Eligibility</vt:lpstr>
      <vt:lpstr>1. Open Enrollment</vt:lpstr>
      <vt:lpstr>2021 Legislation Changes</vt:lpstr>
      <vt:lpstr>HF 228</vt:lpstr>
      <vt:lpstr>HF 228 (continued) </vt:lpstr>
      <vt:lpstr>HF 847</vt:lpstr>
      <vt:lpstr>Transportation Assistance  </vt:lpstr>
      <vt:lpstr>Who Acts First?</vt:lpstr>
      <vt:lpstr>2021-2022 Deadlines</vt:lpstr>
      <vt:lpstr>2. Athletic Eligibility</vt:lpstr>
      <vt:lpstr>Athletic Eligibility</vt:lpstr>
      <vt:lpstr>Athletic Eligibility (continued)</vt:lpstr>
      <vt:lpstr>Questions and Additional Guidance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Legislation Webinar Series (2/5): Open Enrollment and Athletic Eligibility</dc:title>
  <dc:creator>Albers, Lisa [IDOE]</dc:creator>
  <cp:lastModifiedBy>Albers, Lisa [IDOE]</cp:lastModifiedBy>
  <cp:revision>2</cp:revision>
  <dcterms:modified xsi:type="dcterms:W3CDTF">2021-07-28T13:23:24Z</dcterms:modified>
</cp:coreProperties>
</file>