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JkBhCf1KWV811YRc0orMs6D8/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4B6880-5150-4060-A9B4-F2D7DAB57992}">
  <a:tblStyle styleId="{084B6880-5150-4060-A9B4-F2D7DAB5799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9F0"/>
          </a:solidFill>
        </a:fill>
      </a:tcStyle>
    </a:wholeTbl>
    <a:band1H>
      <a:tcTxStyle/>
      <a:tcStyle>
        <a:tcBdr/>
        <a:fill>
          <a:solidFill>
            <a:srgbClr val="CAD1E0"/>
          </a:solidFill>
        </a:fill>
      </a:tcStyle>
    </a:band1H>
    <a:band2H>
      <a:tcTxStyle/>
      <a:tcStyle>
        <a:tcBdr/>
      </a:tcStyle>
    </a:band2H>
    <a:band1V>
      <a:tcTxStyle/>
      <a:tcStyle>
        <a:tcBdr/>
        <a:fill>
          <a:solidFill>
            <a:srgbClr val="CAD1E0"/>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120"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cb456ee9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Districts may use section 1003 funds to implement interventions aimed at improving the school, such as professional learning. In addition, funds may be used to increase student achievement, such as summer school, tutoring opportunities, supplemental instruction, and family and community engagement. </a:t>
            </a:r>
            <a:endParaRPr/>
          </a:p>
          <a:p>
            <a:pPr marL="0" lvl="0" indent="0" algn="l" rtl="0">
              <a:spcBef>
                <a:spcPts val="0"/>
              </a:spcBef>
              <a:spcAft>
                <a:spcPts val="0"/>
              </a:spcAft>
              <a:buNone/>
            </a:pPr>
            <a:r>
              <a:rPr lang="en-US"/>
              <a:t>Alignment is essential; activities supported with section 1003 funds must be consistent with the School Improvement Action Plan. </a:t>
            </a:r>
            <a:endParaRPr/>
          </a:p>
        </p:txBody>
      </p:sp>
      <p:sp>
        <p:nvSpPr>
          <p:cNvPr id="134" name="Google Shape;134;g2cb456ee9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cb456ee98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2cb456ee98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cb456ee98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2cb456ee98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 name="Google Shape;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cb456ee98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2cb456ee98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Every Student Succeeds Act (ESSA) became law in December 2015, reauthorizing the Elementary and Secondary Education Act of 1965 (ESEA).</a:t>
            </a:r>
            <a:endParaRPr/>
          </a:p>
        </p:txBody>
      </p:sp>
      <p:sp>
        <p:nvSpPr>
          <p:cNvPr id="53" name="Google Shape;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purpose of Title I is to provide all children significant opportunity to receive a fair, equitable, and high-quality education and to close educational achievement gaps. Title I, Section 1003 and related section 1111(d) outlines district requirements to support any school within the district identified in need of either comprehensive [extended comprehensive] support and improvement, or targeted [extended targeted] support and improvement, and includes requirements for such identified schools. The goal of school improvement is to ensure identified schools engage in school improvement efforts that effect significant change in student outcomes. </a:t>
            </a:r>
            <a:endParaRPr/>
          </a:p>
          <a:p>
            <a:pPr marL="0" lvl="0" indent="0" algn="l" rtl="0">
              <a:spcBef>
                <a:spcPts val="0"/>
              </a:spcBef>
              <a:spcAft>
                <a:spcPts val="0"/>
              </a:spcAft>
              <a:buNone/>
            </a:pPr>
            <a:r>
              <a:rPr lang="en-US"/>
              <a:t>Allocation of funds for this grant are distributed to identified schools. The districts' allocation for each identified school is based on a state determined formula. </a:t>
            </a:r>
            <a:endParaRPr/>
          </a:p>
        </p:txBody>
      </p:sp>
      <p:sp>
        <p:nvSpPr>
          <p:cNvPr id="67" name="Google Shape;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order to comply with Title I, Section 1003 and related section 1111(d), districts are required to implement the following actions listed. Keep in mind 2 clarifications: 1) Section 1003 replaced School in Need of Assistance (SINA) 2) Schools are designated; districts are not.</a:t>
            </a:r>
            <a:endParaRPr/>
          </a:p>
          <a:p>
            <a:pPr marL="0" lvl="0" indent="0" algn="l" rtl="0">
              <a:spcBef>
                <a:spcPts val="0"/>
              </a:spcBef>
              <a:spcAft>
                <a:spcPts val="0"/>
              </a:spcAft>
              <a:buNone/>
            </a:pPr>
            <a:endParaRPr/>
          </a:p>
          <a:p>
            <a:pPr marL="0" lvl="0" indent="0" algn="l" rtl="0">
              <a:spcBef>
                <a:spcPts val="0"/>
              </a:spcBef>
              <a:spcAft>
                <a:spcPts val="0"/>
              </a:spcAft>
              <a:buNone/>
            </a:pPr>
            <a:r>
              <a:rPr lang="en-US"/>
              <a:t>In addition, the district supports each identified school by: </a:t>
            </a:r>
            <a:endParaRPr/>
          </a:p>
          <a:p>
            <a:pPr marL="0" lvl="0" indent="0" algn="l" rtl="0">
              <a:spcBef>
                <a:spcPts val="0"/>
              </a:spcBef>
              <a:spcAft>
                <a:spcPts val="0"/>
              </a:spcAft>
              <a:buNone/>
            </a:pPr>
            <a:r>
              <a:rPr lang="en-US"/>
              <a:t>1. Engaging the Building Leadership Team to design, develop, and implement the School Improvement Action Plan. </a:t>
            </a:r>
            <a:endParaRPr/>
          </a:p>
          <a:p>
            <a:pPr marL="0" lvl="0" indent="0" algn="l" rtl="0">
              <a:spcBef>
                <a:spcPts val="0"/>
              </a:spcBef>
              <a:spcAft>
                <a:spcPts val="0"/>
              </a:spcAft>
              <a:buNone/>
            </a:pPr>
            <a:r>
              <a:rPr lang="en-US"/>
              <a:t>2. Completing the Consolidated Application to obtain any Title funds.  </a:t>
            </a:r>
            <a:endParaRPr/>
          </a:p>
          <a:p>
            <a:pPr marL="0" lvl="0" indent="0" algn="l" rtl="0">
              <a:spcBef>
                <a:spcPts val="0"/>
              </a:spcBef>
              <a:spcAft>
                <a:spcPts val="0"/>
              </a:spcAft>
              <a:buNone/>
            </a:pPr>
            <a:r>
              <a:rPr lang="en-US"/>
              <a:t>3. Completing a Needs Assessment to inform the development of the school improvement action plan. </a:t>
            </a:r>
            <a:endParaRPr/>
          </a:p>
          <a:p>
            <a:pPr marL="0" lvl="0" indent="0" algn="l" rtl="0">
              <a:spcBef>
                <a:spcPts val="0"/>
              </a:spcBef>
              <a:spcAft>
                <a:spcPts val="0"/>
              </a:spcAft>
              <a:buNone/>
            </a:pPr>
            <a:r>
              <a:rPr lang="en-US"/>
              <a:t>4. Developing and submitting a School Improvement Action Plan within CASA. </a:t>
            </a:r>
            <a:endParaRPr/>
          </a:p>
          <a:p>
            <a:pPr marL="0" lvl="0" indent="0" algn="l" rtl="0">
              <a:spcBef>
                <a:spcPts val="0"/>
              </a:spcBef>
              <a:spcAft>
                <a:spcPts val="0"/>
              </a:spcAft>
              <a:buNone/>
            </a:pPr>
            <a:r>
              <a:rPr lang="en-US"/>
              <a:t>5. Engaging in Technical Assistance.</a:t>
            </a:r>
            <a:endParaRPr/>
          </a:p>
        </p:txBody>
      </p:sp>
      <p:sp>
        <p:nvSpPr>
          <p:cNvPr id="76" name="Google Shape;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As per requirement 1118(b) Title I funds are to be used to supplement, and not supplant, state and local funds. Federal funds are additive and do not take the place of state and local funds in low-income schools.</a:t>
            </a:r>
            <a:endParaRPr>
              <a:solidFill>
                <a:schemeClr val="dk1"/>
              </a:solidFill>
            </a:endParaRPr>
          </a:p>
          <a:p>
            <a:pPr marL="0" lvl="0" indent="0" algn="l" rtl="0">
              <a:spcBef>
                <a:spcPts val="0"/>
              </a:spcBef>
              <a:spcAft>
                <a:spcPts val="0"/>
              </a:spcAft>
              <a:buNone/>
            </a:pPr>
            <a:r>
              <a:rPr lang="en-US"/>
              <a:t>[Note: </a:t>
            </a:r>
            <a:r>
              <a:rPr lang="en-US">
                <a:solidFill>
                  <a:srgbClr val="222222"/>
                </a:solidFill>
                <a:highlight>
                  <a:srgbClr val="FFFFFF"/>
                </a:highlight>
              </a:rPr>
              <a:t>Spending Title I funds on professional development that was previously paid for from general funds is not an allowable use of funds.]</a:t>
            </a:r>
            <a:endParaRPr/>
          </a:p>
        </p:txBody>
      </p:sp>
      <p:sp>
        <p:nvSpPr>
          <p:cNvPr id="109" name="Google Shape;1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Arial"/>
              <a:buNone/>
              <a:defRPr sz="45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24"/>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2400"/>
              <a:buNone/>
              <a:defRPr sz="2400" b="1">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2" name="Google Shape;12;p24"/>
          <p:cNvPicPr preferRelativeResize="0"/>
          <p:nvPr/>
        </p:nvPicPr>
        <p:blipFill rotWithShape="1">
          <a:blip r:embed="rId2">
            <a:alphaModFix/>
          </a:blip>
          <a:srcRect/>
          <a:stretch/>
        </p:blipFill>
        <p:spPr>
          <a:xfrm>
            <a:off x="1099884" y="5866793"/>
            <a:ext cx="4996116" cy="458004"/>
          </a:xfrm>
          <a:prstGeom prst="rect">
            <a:avLst/>
          </a:prstGeom>
          <a:noFill/>
          <a:ln>
            <a:noFill/>
          </a:ln>
        </p:spPr>
      </p:pic>
      <p:sp>
        <p:nvSpPr>
          <p:cNvPr id="13" name="Google Shape;13;p2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bg>
      <p:bgPr>
        <a:solidFill>
          <a:schemeClr val="lt1"/>
        </a:solidFill>
        <a:effectLst/>
      </p:bgPr>
    </p:bg>
    <p:spTree>
      <p:nvGrpSpPr>
        <p:cNvPr id="1" name="Shape 14"/>
        <p:cNvGrpSpPr/>
        <p:nvPr/>
      </p:nvGrpSpPr>
      <p:grpSpPr>
        <a:xfrm>
          <a:off x="0" y="0"/>
          <a:ext cx="0" cy="0"/>
          <a:chOff x="0" y="0"/>
          <a:chExt cx="0" cy="0"/>
        </a:xfrm>
      </p:grpSpPr>
      <p:sp>
        <p:nvSpPr>
          <p:cNvPr id="15" name="Google Shape;15;p25"/>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5"/>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2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9"/>
        <p:cNvGrpSpPr/>
        <p:nvPr/>
      </p:nvGrpSpPr>
      <p:grpSpPr>
        <a:xfrm>
          <a:off x="0" y="0"/>
          <a:ext cx="0" cy="0"/>
          <a:chOff x="0" y="0"/>
          <a:chExt cx="0" cy="0"/>
        </a:xfrm>
      </p:grpSpPr>
      <p:sp>
        <p:nvSpPr>
          <p:cNvPr id="20" name="Google Shape;20;p26"/>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 name="Google Shape;21;p26"/>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6"/>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3" name="Google Shape;23;p2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4"/>
        <p:cNvGrpSpPr/>
        <p:nvPr/>
      </p:nvGrpSpPr>
      <p:grpSpPr>
        <a:xfrm>
          <a:off x="0" y="0"/>
          <a:ext cx="0" cy="0"/>
          <a:chOff x="0" y="0"/>
          <a:chExt cx="0" cy="0"/>
        </a:xfrm>
      </p:grpSpPr>
      <p:sp>
        <p:nvSpPr>
          <p:cNvPr id="25" name="Google Shape;25;p27"/>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 name="Google Shape;26;p27"/>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7"/>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8" name="Google Shape;28;p27"/>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 name="Google Shape;29;p27"/>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0" name="Google Shape;30;p27"/>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 name="Google Shape;31;p2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32"/>
        <p:cNvGrpSpPr/>
        <p:nvPr/>
      </p:nvGrpSpPr>
      <p:grpSpPr>
        <a:xfrm>
          <a:off x="0" y="0"/>
          <a:ext cx="0" cy="0"/>
          <a:chOff x="0" y="0"/>
          <a:chExt cx="0" cy="0"/>
        </a:xfrm>
      </p:grpSpPr>
      <p:sp>
        <p:nvSpPr>
          <p:cNvPr id="33" name="Google Shape;33;p28"/>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28"/>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2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3"/>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 name="Google Shape;8;p23"/>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sites.google.com/ghaea.org/essa/evidence-based-practic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e.iowa.gov/media/5143/download?inline="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www.attendanceworks.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sites.google.com/ghaea.org/essa/supplemental-intensive-tiers" TargetMode="External"/><Relationship Id="rId5" Type="http://schemas.openxmlformats.org/officeDocument/2006/relationships/hyperlink" Target="https://sites.google.com/view/utt/step-1classwide" TargetMode="External"/><Relationship Id="rId4" Type="http://schemas.openxmlformats.org/officeDocument/2006/relationships/hyperlink" Target="https://sites.google.com/ghaea.org/essa/evidence-based-practice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0.xml"/><Relationship Id="rId3" Type="http://schemas.openxmlformats.org/officeDocument/2006/relationships/slide" Target="slide3.xml"/><Relationship Id="rId7" Type="http://schemas.openxmlformats.org/officeDocument/2006/relationships/slide" Target="slide8.xml"/><Relationship Id="rId12" Type="http://schemas.openxmlformats.org/officeDocument/2006/relationships/slide" Target="slide1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3.xml"/><Relationship Id="rId5" Type="http://schemas.openxmlformats.org/officeDocument/2006/relationships/slide" Target="slide5.xml"/><Relationship Id="rId15" Type="http://schemas.openxmlformats.org/officeDocument/2006/relationships/slide" Target="slide23.xml"/><Relationship Id="rId10" Type="http://schemas.openxmlformats.org/officeDocument/2006/relationships/slide" Target="slide11.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educate.iowa.gov/media/5318/download?inline=" TargetMode="External"/><Relationship Id="rId4" Type="http://schemas.openxmlformats.org/officeDocument/2006/relationships/hyperlink" Target="https://educate.iowa.gov/pk-12/standards/instruction/literacy/resources/best-practices-assessmen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educate.iowa.gov/pk-12/essa/guidance-allocation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educate.iowa.gov/media/5383/download?inline=" TargetMode="External"/><Relationship Id="rId5" Type="http://schemas.openxmlformats.org/officeDocument/2006/relationships/hyperlink" Target="https://sites.google.com/ghaea.org/essa/home" TargetMode="External"/><Relationship Id="rId4" Type="http://schemas.openxmlformats.org/officeDocument/2006/relationships/hyperlink" Target="https://educate.iowa.gov/media/5355/download?inlin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stacie.stokes@iowa.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iaschoolperformance.gov/"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iaschoolperformance.gov/ECP/Home/Index"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static1.squarespace.com/static/5d277f2db7fde70001187c5e/t/5d5af15432b95f0001d8414d/1566241109149/snsfinalguidance06192019.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1"/>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p>
            <a:pPr lvl="0"/>
            <a:r>
              <a:rPr lang="en-US" dirty="0"/>
              <a:t>Title I, Section 1003 </a:t>
            </a:r>
            <a:br>
              <a:rPr lang="en-US" dirty="0"/>
            </a:br>
            <a:r>
              <a:rPr lang="en-US" dirty="0"/>
              <a:t>School Improvement</a:t>
            </a:r>
            <a:endParaRPr dirty="0"/>
          </a:p>
        </p:txBody>
      </p:sp>
      <p:sp>
        <p:nvSpPr>
          <p:cNvPr id="42" name="Google Shape;42;p1"/>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p>
            <a:pPr marL="0" lvl="0" indent="0" algn="r">
              <a:spcBef>
                <a:spcPts val="0"/>
              </a:spcBef>
            </a:pPr>
            <a:r>
              <a:rPr lang="en-US" dirty="0"/>
              <a:t>Stacie Stokes, Education Program Consultant</a:t>
            </a:r>
            <a:endParaRPr dirty="0"/>
          </a:p>
        </p:txBody>
      </p:sp>
      <p:sp>
        <p:nvSpPr>
          <p:cNvPr id="43" name="Google Shape;43;p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11"/>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300"/>
              <a:buFont typeface="Arial"/>
              <a:buNone/>
            </a:pPr>
            <a:r>
              <a:rPr lang="en-US"/>
              <a:t>Evidence-Based Strategies</a:t>
            </a:r>
            <a:endParaRPr/>
          </a:p>
          <a:p>
            <a:pPr marL="0" lvl="0" indent="0" algn="l" rtl="0">
              <a:lnSpc>
                <a:spcPct val="110000"/>
              </a:lnSpc>
              <a:spcBef>
                <a:spcPts val="0"/>
              </a:spcBef>
              <a:spcAft>
                <a:spcPts val="0"/>
              </a:spcAft>
              <a:buClr>
                <a:schemeClr val="dk1"/>
              </a:buClr>
              <a:buSzPts val="2800"/>
              <a:buFont typeface="Arial"/>
              <a:buNone/>
            </a:pPr>
            <a:r>
              <a:rPr lang="en-US" sz="2600"/>
              <a:t>(ESEA § 8101(21)(A))</a:t>
            </a:r>
            <a:endParaRPr sz="2600" b="0"/>
          </a:p>
          <a:p>
            <a:pPr marL="0" lvl="0" indent="0" algn="l" rtl="0">
              <a:lnSpc>
                <a:spcPct val="90000"/>
              </a:lnSpc>
              <a:spcBef>
                <a:spcPts val="0"/>
              </a:spcBef>
              <a:spcAft>
                <a:spcPts val="0"/>
              </a:spcAft>
              <a:buClr>
                <a:schemeClr val="lt1"/>
              </a:buClr>
              <a:buSzPts val="3300"/>
              <a:buFont typeface="Arial"/>
              <a:buNone/>
            </a:pPr>
            <a:endParaRPr/>
          </a:p>
        </p:txBody>
      </p:sp>
      <p:pic>
        <p:nvPicPr>
          <p:cNvPr id="122" name="Google Shape;122;p11" descr="Teacher reading young children a book"/>
          <p:cNvPicPr preferRelativeResize="0"/>
          <p:nvPr/>
        </p:nvPicPr>
        <p:blipFill rotWithShape="1">
          <a:blip r:embed="rId3">
            <a:alphaModFix/>
          </a:blip>
          <a:srcRect r="46879"/>
          <a:stretch/>
        </p:blipFill>
        <p:spPr>
          <a:xfrm>
            <a:off x="704645" y="2763338"/>
            <a:ext cx="2948700" cy="3571201"/>
          </a:xfrm>
          <a:prstGeom prst="rect">
            <a:avLst/>
          </a:prstGeom>
          <a:noFill/>
          <a:ln>
            <a:noFill/>
          </a:ln>
        </p:spPr>
      </p:pic>
      <p:sp>
        <p:nvSpPr>
          <p:cNvPr id="121" name="Google Shape;121;p11"/>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chemeClr val="dk1"/>
              </a:buClr>
              <a:buSzPts val="2800"/>
              <a:buNone/>
            </a:pPr>
            <a:r>
              <a:rPr lang="en-US" b="1"/>
              <a:t>Evidence-Based Strategies </a:t>
            </a:r>
            <a:endParaRPr b="1"/>
          </a:p>
          <a:p>
            <a:pPr marL="0" lvl="0" indent="0" algn="l" rtl="0">
              <a:lnSpc>
                <a:spcPct val="110000"/>
              </a:lnSpc>
              <a:spcBef>
                <a:spcPts val="0"/>
              </a:spcBef>
              <a:spcAft>
                <a:spcPts val="0"/>
              </a:spcAft>
              <a:buClr>
                <a:schemeClr val="dk1"/>
              </a:buClr>
              <a:buSzPts val="2800"/>
              <a:buNone/>
            </a:pPr>
            <a:r>
              <a:rPr lang="en-US" sz="2400"/>
              <a:t>Found to have a statistically significant effect on improving student outcomes or other relevant outcomes and</a:t>
            </a:r>
            <a:endParaRPr/>
          </a:p>
          <a:p>
            <a:pPr marL="457200" lvl="0" indent="-355600" algn="l" rtl="0">
              <a:lnSpc>
                <a:spcPct val="110000"/>
              </a:lnSpc>
              <a:spcBef>
                <a:spcPts val="0"/>
              </a:spcBef>
              <a:spcAft>
                <a:spcPts val="0"/>
              </a:spcAft>
              <a:buClr>
                <a:schemeClr val="dk1"/>
              </a:buClr>
              <a:buSzPts val="2000"/>
              <a:buFont typeface="Noto Sans Symbols"/>
              <a:buChar char="❑"/>
            </a:pPr>
            <a:r>
              <a:rPr lang="en-US" sz="2400"/>
              <a:t>Conforms to a set of explicit criteria as defined by the Elementary and Secondary Education Act (ESEA), as amended by the Every Student Succeeds Act (ESSA).</a:t>
            </a:r>
            <a:endParaRPr/>
          </a:p>
          <a:p>
            <a:pPr marL="101600" lvl="0" indent="0" algn="l" rtl="0">
              <a:lnSpc>
                <a:spcPct val="90000"/>
              </a:lnSpc>
              <a:spcBef>
                <a:spcPts val="0"/>
              </a:spcBef>
              <a:spcAft>
                <a:spcPts val="0"/>
              </a:spcAft>
              <a:buClr>
                <a:schemeClr val="dk1"/>
              </a:buClr>
              <a:buSzPts val="2000"/>
              <a:buNone/>
            </a:pPr>
            <a:endParaRPr/>
          </a:p>
          <a:p>
            <a:pPr marL="101600" lvl="0" indent="0" algn="l" rtl="0">
              <a:lnSpc>
                <a:spcPct val="90000"/>
              </a:lnSpc>
              <a:spcBef>
                <a:spcPts val="0"/>
              </a:spcBef>
              <a:spcAft>
                <a:spcPts val="0"/>
              </a:spcAft>
              <a:buClr>
                <a:schemeClr val="dk1"/>
              </a:buClr>
              <a:buSzPts val="2000"/>
              <a:buNone/>
            </a:pPr>
            <a:endParaRPr/>
          </a:p>
          <a:p>
            <a:pPr marL="101600" lvl="0" indent="0" algn="l" rtl="0">
              <a:lnSpc>
                <a:spcPct val="90000"/>
              </a:lnSpc>
              <a:spcBef>
                <a:spcPts val="0"/>
              </a:spcBef>
              <a:spcAft>
                <a:spcPts val="0"/>
              </a:spcAft>
              <a:buClr>
                <a:schemeClr val="dk1"/>
              </a:buClr>
              <a:buSzPts val="2000"/>
              <a:buNone/>
            </a:pPr>
            <a:r>
              <a:rPr lang="en-US" sz="2000"/>
              <a:t>Resource: </a:t>
            </a:r>
            <a:r>
              <a:rPr lang="en-US" sz="2000" u="sng">
                <a:solidFill>
                  <a:schemeClr val="hlink"/>
                </a:solidFill>
                <a:hlinkClick r:id="rId4"/>
              </a:rPr>
              <a:t>ESSA Evidence-Based Practices</a:t>
            </a:r>
            <a:endParaRPr sz="2000"/>
          </a:p>
        </p:txBody>
      </p:sp>
      <p:sp>
        <p:nvSpPr>
          <p:cNvPr id="124" name="Google Shape;124;p1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2"/>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a:t>2. Leveraging Title I, Section 1003 for Positive Student Outcomes</a:t>
            </a:r>
            <a:endParaRPr/>
          </a:p>
        </p:txBody>
      </p:sp>
      <p:sp>
        <p:nvSpPr>
          <p:cNvPr id="130" name="Google Shape;130;p12"/>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800"/>
              <a:buNone/>
            </a:pPr>
            <a:r>
              <a:rPr lang="en-US"/>
              <a:t>Appropriate uses of funding, short-term focus, long-term focus, and submitting claims</a:t>
            </a:r>
            <a:endParaRPr/>
          </a:p>
        </p:txBody>
      </p:sp>
      <p:sp>
        <p:nvSpPr>
          <p:cNvPr id="131" name="Google Shape;131;p1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cb456ee984_0_0"/>
          <p:cNvSpPr txBox="1">
            <a:spLocks noGrp="1"/>
          </p:cNvSpPr>
          <p:nvPr>
            <p:ph type="title"/>
          </p:nvPr>
        </p:nvSpPr>
        <p:spPr>
          <a:xfrm>
            <a:off x="831851" y="1709740"/>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a:t>Appropriate Use of Funding</a:t>
            </a:r>
            <a:endParaRPr/>
          </a:p>
        </p:txBody>
      </p:sp>
      <p:sp>
        <p:nvSpPr>
          <p:cNvPr id="138" name="Google Shape;138;g2cb456ee984_0_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3"/>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t>Appropriate Uses of Funding Based on Needs Assessment</a:t>
            </a:r>
            <a:endParaRPr/>
          </a:p>
        </p:txBody>
      </p:sp>
      <p:graphicFrame>
        <p:nvGraphicFramePr>
          <p:cNvPr id="144" name="Google Shape;144;p13"/>
          <p:cNvGraphicFramePr/>
          <p:nvPr/>
        </p:nvGraphicFramePr>
        <p:xfrm>
          <a:off x="218661" y="921357"/>
          <a:ext cx="11748050" cy="5288875"/>
        </p:xfrm>
        <a:graphic>
          <a:graphicData uri="http://schemas.openxmlformats.org/drawingml/2006/table">
            <a:tbl>
              <a:tblPr firstRow="1" bandRow="1">
                <a:noFill/>
                <a:tableStyleId>{084B6880-5150-4060-A9B4-F2D7DAB57992}</a:tableStyleId>
              </a:tblPr>
              <a:tblGrid>
                <a:gridCol w="2373100">
                  <a:extLst>
                    <a:ext uri="{9D8B030D-6E8A-4147-A177-3AD203B41FA5}">
                      <a16:colId xmlns:a16="http://schemas.microsoft.com/office/drawing/2014/main" val="20000"/>
                    </a:ext>
                  </a:extLst>
                </a:gridCol>
                <a:gridCol w="6604650">
                  <a:extLst>
                    <a:ext uri="{9D8B030D-6E8A-4147-A177-3AD203B41FA5}">
                      <a16:colId xmlns:a16="http://schemas.microsoft.com/office/drawing/2014/main" val="20001"/>
                    </a:ext>
                  </a:extLst>
                </a:gridCol>
                <a:gridCol w="2770300">
                  <a:extLst>
                    <a:ext uri="{9D8B030D-6E8A-4147-A177-3AD203B41FA5}">
                      <a16:colId xmlns:a16="http://schemas.microsoft.com/office/drawing/2014/main" val="20002"/>
                    </a:ext>
                  </a:extLst>
                </a:gridCol>
              </a:tblGrid>
              <a:tr h="838775">
                <a:tc>
                  <a:txBody>
                    <a:bodyPr/>
                    <a:lstStyle/>
                    <a:p>
                      <a:pPr marL="0" marR="0" lvl="0" indent="0" algn="l" rtl="0">
                        <a:spcBef>
                          <a:spcPts val="0"/>
                        </a:spcBef>
                        <a:spcAft>
                          <a:spcPts val="0"/>
                        </a:spcAft>
                        <a:buNone/>
                      </a:pPr>
                      <a:r>
                        <a:rPr lang="en-US" sz="2400"/>
                        <a:t>Assess Needs</a:t>
                      </a:r>
                      <a:endParaRPr/>
                    </a:p>
                  </a:txBody>
                  <a:tcPr marL="91450" marR="91450" marT="45725" marB="45725">
                    <a:solidFill>
                      <a:srgbClr val="03617A"/>
                    </a:solidFill>
                  </a:tcPr>
                </a:tc>
                <a:tc>
                  <a:txBody>
                    <a:bodyPr/>
                    <a:lstStyle/>
                    <a:p>
                      <a:pPr marL="0" marR="0" lvl="0" indent="0" algn="l" rtl="0">
                        <a:spcBef>
                          <a:spcPts val="0"/>
                        </a:spcBef>
                        <a:spcAft>
                          <a:spcPts val="0"/>
                        </a:spcAft>
                        <a:buNone/>
                      </a:pPr>
                      <a:r>
                        <a:rPr lang="en-US" sz="2400"/>
                        <a:t>Example of  Allowable Use</a:t>
                      </a:r>
                      <a:endParaRPr/>
                    </a:p>
                  </a:txBody>
                  <a:tcPr marL="91450" marR="91450" marT="45725" marB="45725">
                    <a:solidFill>
                      <a:srgbClr val="03617A"/>
                    </a:solidFill>
                  </a:tcPr>
                </a:tc>
                <a:tc>
                  <a:txBody>
                    <a:bodyPr/>
                    <a:lstStyle/>
                    <a:p>
                      <a:pPr marL="0" marR="0" lvl="0" indent="0" algn="l" rtl="0">
                        <a:spcBef>
                          <a:spcPts val="0"/>
                        </a:spcBef>
                        <a:spcAft>
                          <a:spcPts val="0"/>
                        </a:spcAft>
                        <a:buNone/>
                      </a:pPr>
                      <a:r>
                        <a:rPr lang="en-US" sz="2400"/>
                        <a:t>Non Example (Supplanting)</a:t>
                      </a:r>
                      <a:endParaRPr/>
                    </a:p>
                  </a:txBody>
                  <a:tcPr marL="91450" marR="91450" marT="45725" marB="45725">
                    <a:solidFill>
                      <a:srgbClr val="03617A"/>
                    </a:solidFill>
                  </a:tcPr>
                </a:tc>
                <a:extLst>
                  <a:ext uri="{0D108BD9-81ED-4DB2-BD59-A6C34878D82A}">
                    <a16:rowId xmlns:a16="http://schemas.microsoft.com/office/drawing/2014/main" val="10000"/>
                  </a:ext>
                </a:extLst>
              </a:tr>
              <a:tr h="838775">
                <a:tc>
                  <a:txBody>
                    <a:bodyPr/>
                    <a:lstStyle/>
                    <a:p>
                      <a:pPr marL="0" marR="0" lvl="0" indent="0" algn="l" rtl="0">
                        <a:spcBef>
                          <a:spcPts val="0"/>
                        </a:spcBef>
                        <a:spcAft>
                          <a:spcPts val="0"/>
                        </a:spcAft>
                        <a:buNone/>
                      </a:pPr>
                      <a:r>
                        <a:rPr lang="en-US" sz="2000" b="1"/>
                        <a:t>Comprehensive balanced assessment system</a:t>
                      </a:r>
                      <a:endParaRPr/>
                    </a:p>
                  </a:txBody>
                  <a:tcPr marL="91450" marR="91450" marT="45725" marB="45725"/>
                </a:tc>
                <a:tc>
                  <a:txBody>
                    <a:bodyPr/>
                    <a:lstStyle/>
                    <a:p>
                      <a:pPr marL="0" marR="0" lvl="0" indent="0" algn="l" rtl="0">
                        <a:spcBef>
                          <a:spcPts val="0"/>
                        </a:spcBef>
                        <a:spcAft>
                          <a:spcPts val="0"/>
                        </a:spcAft>
                        <a:buNone/>
                      </a:pPr>
                      <a:r>
                        <a:rPr lang="en-US" sz="2000"/>
                        <a:t>Develop, support, and sustain a comprehensive balanced assessment system for literacy, mathematics and social-emotional-behavioral-health </a:t>
                      </a:r>
                      <a:r>
                        <a:rPr lang="en-US"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(SEBH).</a:t>
                      </a:r>
                      <a:r>
                        <a:rPr lang="en-US" sz="2000"/>
                        <a:t> </a:t>
                      </a:r>
                      <a:endParaRPr/>
                    </a:p>
                    <a:p>
                      <a:pPr marL="285750" marR="0" lvl="0" indent="-285750" algn="l" rtl="0">
                        <a:spcBef>
                          <a:spcPts val="0"/>
                        </a:spcBef>
                        <a:spcAft>
                          <a:spcPts val="0"/>
                        </a:spcAft>
                        <a:buClr>
                          <a:schemeClr val="dk1"/>
                        </a:buClr>
                        <a:buSzPts val="2000"/>
                        <a:buFont typeface="Arial"/>
                        <a:buChar char="•"/>
                      </a:pPr>
                      <a:r>
                        <a:rPr lang="en-US" sz="2000"/>
                        <a:t>Purchase reliable and valid assessments aligned to standards.</a:t>
                      </a:r>
                      <a:endParaRPr/>
                    </a:p>
                    <a:p>
                      <a:pPr marL="285750" marR="0" lvl="0" indent="-285750" algn="l" rtl="0">
                        <a:spcBef>
                          <a:spcPts val="0"/>
                        </a:spcBef>
                        <a:spcAft>
                          <a:spcPts val="0"/>
                        </a:spcAft>
                        <a:buClr>
                          <a:schemeClr val="dk1"/>
                        </a:buClr>
                        <a:buSzPts val="2000"/>
                        <a:buFont typeface="Arial"/>
                        <a:buChar char="•"/>
                      </a:pPr>
                      <a:r>
                        <a:rPr lang="en-US" sz="2000"/>
                        <a:t>Designate and provide professional learning/coaching to the staff/leadership team with extra FTE to lead efforts in data-based decision making.</a:t>
                      </a:r>
                      <a:endParaRPr/>
                    </a:p>
                  </a:txBody>
                  <a:tcPr marL="91450" marR="91450" marT="45725" marB="45725"/>
                </a:tc>
                <a:tc>
                  <a:txBody>
                    <a:bodyPr/>
                    <a:lstStyle/>
                    <a:p>
                      <a:pPr marL="0" marR="0" lvl="0" indent="0" algn="l" rtl="0">
                        <a:spcBef>
                          <a:spcPts val="0"/>
                        </a:spcBef>
                        <a:spcAft>
                          <a:spcPts val="0"/>
                        </a:spcAft>
                        <a:buNone/>
                      </a:pPr>
                      <a:r>
                        <a:rPr lang="en-US" sz="2000"/>
                        <a:t>Purchase Universal Tier summative assessments.</a:t>
                      </a:r>
                      <a:endParaRPr/>
                    </a:p>
                    <a:p>
                      <a:pPr marL="0" marR="0" lvl="0" indent="0" algn="l" rtl="0">
                        <a:spcBef>
                          <a:spcPts val="0"/>
                        </a:spcBef>
                        <a:spcAft>
                          <a:spcPts val="0"/>
                        </a:spcAft>
                        <a:buNone/>
                      </a:pPr>
                      <a:endParaRPr sz="2000"/>
                    </a:p>
                    <a:p>
                      <a:pPr marL="0" marR="0" lvl="0" indent="0" algn="l" rtl="0">
                        <a:spcBef>
                          <a:spcPts val="0"/>
                        </a:spcBef>
                        <a:spcAft>
                          <a:spcPts val="0"/>
                        </a:spcAft>
                        <a:buNone/>
                      </a:pPr>
                      <a:endParaRPr sz="2000"/>
                    </a:p>
                  </a:txBody>
                  <a:tcPr marL="91450" marR="91450" marT="45725" marB="45725"/>
                </a:tc>
                <a:extLst>
                  <a:ext uri="{0D108BD9-81ED-4DB2-BD59-A6C34878D82A}">
                    <a16:rowId xmlns:a16="http://schemas.microsoft.com/office/drawing/2014/main" val="10001"/>
                  </a:ext>
                </a:extLst>
              </a:tr>
              <a:tr h="838775">
                <a:tc>
                  <a:txBody>
                    <a:bodyPr/>
                    <a:lstStyle/>
                    <a:p>
                      <a:pPr marL="0" marR="0" lvl="0" indent="0" algn="l" rtl="0">
                        <a:spcBef>
                          <a:spcPts val="0"/>
                        </a:spcBef>
                        <a:spcAft>
                          <a:spcPts val="0"/>
                        </a:spcAft>
                        <a:buNone/>
                      </a:pPr>
                      <a:r>
                        <a:rPr lang="en-US" sz="2000" b="1"/>
                        <a:t>Class-wide (Tier I) instructional supports</a:t>
                      </a:r>
                      <a:endParaRPr/>
                    </a:p>
                  </a:txBody>
                  <a:tcPr marL="91450" marR="91450" marT="45725" marB="45725"/>
                </a:tc>
                <a:tc>
                  <a:txBody>
                    <a:bodyPr/>
                    <a:lstStyle/>
                    <a:p>
                      <a:pPr marL="0" marR="0" lvl="0" indent="0" algn="l" rtl="0">
                        <a:spcBef>
                          <a:spcPts val="0"/>
                        </a:spcBef>
                        <a:spcAft>
                          <a:spcPts val="0"/>
                        </a:spcAft>
                        <a:buNone/>
                      </a:pPr>
                      <a:r>
                        <a:rPr lang="en-US" sz="2000"/>
                        <a:t>Implement class-wide interventions based on student needs.</a:t>
                      </a:r>
                      <a:endParaRPr/>
                    </a:p>
                    <a:p>
                      <a:pPr marL="285750" marR="0" lvl="0" indent="-285750" algn="l" rtl="0">
                        <a:spcBef>
                          <a:spcPts val="0"/>
                        </a:spcBef>
                        <a:spcAft>
                          <a:spcPts val="0"/>
                        </a:spcAft>
                        <a:buClr>
                          <a:schemeClr val="dk1"/>
                        </a:buClr>
                        <a:buSzPts val="2000"/>
                        <a:buFont typeface="Arial"/>
                        <a:buChar char="•"/>
                      </a:pPr>
                      <a:r>
                        <a:rPr lang="en-US" sz="2000"/>
                        <a:t>Purchase intervention curriculum/materials and/or online programs aligned to Tier I (Universal). </a:t>
                      </a:r>
                      <a:endParaRPr/>
                    </a:p>
                    <a:p>
                      <a:pPr marL="285750" marR="0" lvl="0" indent="-285750" algn="l" rtl="0">
                        <a:spcBef>
                          <a:spcPts val="0"/>
                        </a:spcBef>
                        <a:spcAft>
                          <a:spcPts val="0"/>
                        </a:spcAft>
                        <a:buClr>
                          <a:schemeClr val="dk1"/>
                        </a:buClr>
                        <a:buSzPts val="2000"/>
                        <a:buFont typeface="Arial"/>
                        <a:buChar char="•"/>
                      </a:pPr>
                      <a:r>
                        <a:rPr lang="en-US" sz="2000"/>
                        <a:t>Provide professional learning/coaching supports with implementation to staff.</a:t>
                      </a:r>
                      <a:endParaRPr/>
                    </a:p>
                  </a:txBody>
                  <a:tcPr marL="91450" marR="91450" marT="45725" marB="45725"/>
                </a:tc>
                <a:tc>
                  <a:txBody>
                    <a:bodyPr/>
                    <a:lstStyle/>
                    <a:p>
                      <a:pPr marL="0" marR="0" lvl="0" indent="0" algn="l" rtl="0">
                        <a:spcBef>
                          <a:spcPts val="0"/>
                        </a:spcBef>
                        <a:spcAft>
                          <a:spcPts val="0"/>
                        </a:spcAft>
                        <a:buNone/>
                      </a:pPr>
                      <a:r>
                        <a:rPr lang="en-US" sz="2000" dirty="0"/>
                        <a:t>Purchase a new reading, math, or SEBH curriculum for Tier I (Universal).</a:t>
                      </a:r>
                      <a:endParaRPr dirty="0"/>
                    </a:p>
                    <a:p>
                      <a:pPr marL="0" marR="0" lvl="0" indent="0" algn="l" rtl="0">
                        <a:spcBef>
                          <a:spcPts val="0"/>
                        </a:spcBef>
                        <a:spcAft>
                          <a:spcPts val="0"/>
                        </a:spcAft>
                        <a:buNone/>
                      </a:pPr>
                      <a:endParaRPr sz="2000" dirty="0"/>
                    </a:p>
                    <a:p>
                      <a:pPr marL="0" marR="0" lvl="0" indent="0" algn="l" rtl="0">
                        <a:spcBef>
                          <a:spcPts val="0"/>
                        </a:spcBef>
                        <a:spcAft>
                          <a:spcPts val="0"/>
                        </a:spcAft>
                        <a:buNone/>
                      </a:pPr>
                      <a:endParaRPr sz="2000" dirty="0"/>
                    </a:p>
                  </a:txBody>
                  <a:tcPr marL="91450" marR="91450" marT="45725" marB="45725"/>
                </a:tc>
                <a:extLst>
                  <a:ext uri="{0D108BD9-81ED-4DB2-BD59-A6C34878D82A}">
                    <a16:rowId xmlns:a16="http://schemas.microsoft.com/office/drawing/2014/main" val="10002"/>
                  </a:ext>
                </a:extLst>
              </a:tr>
            </a:tbl>
          </a:graphicData>
        </a:graphic>
      </p:graphicFrame>
      <p:sp>
        <p:nvSpPr>
          <p:cNvPr id="145" name="Google Shape;145;p13"/>
          <p:cNvSpPr txBox="1"/>
          <p:nvPr/>
        </p:nvSpPr>
        <p:spPr>
          <a:xfrm>
            <a:off x="218661" y="6394153"/>
            <a:ext cx="115725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Arial"/>
                <a:ea typeface="Arial"/>
                <a:cs typeface="Arial"/>
                <a:sym typeface="Arial"/>
              </a:rPr>
              <a:t>Note: Activities supported with section 1003 funds must be consistent with the School Improvement Action Plan.</a:t>
            </a:r>
            <a:endParaRPr/>
          </a:p>
        </p:txBody>
      </p:sp>
      <p:sp>
        <p:nvSpPr>
          <p:cNvPr id="146" name="Google Shape;146;p1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4"/>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t>Appropriate Uses of Funding Based on Needs Assessment</a:t>
            </a:r>
            <a:endParaRPr/>
          </a:p>
        </p:txBody>
      </p:sp>
      <p:graphicFrame>
        <p:nvGraphicFramePr>
          <p:cNvPr id="152" name="Google Shape;152;p14"/>
          <p:cNvGraphicFramePr/>
          <p:nvPr/>
        </p:nvGraphicFramePr>
        <p:xfrm>
          <a:off x="339213" y="857827"/>
          <a:ext cx="11460400" cy="5577870"/>
        </p:xfrm>
        <a:graphic>
          <a:graphicData uri="http://schemas.openxmlformats.org/drawingml/2006/table">
            <a:tbl>
              <a:tblPr firstRow="1" bandRow="1">
                <a:noFill/>
                <a:tableStyleId>{084B6880-5150-4060-A9B4-F2D7DAB57992}</a:tableStyleId>
              </a:tblPr>
              <a:tblGrid>
                <a:gridCol w="1932650">
                  <a:extLst>
                    <a:ext uri="{9D8B030D-6E8A-4147-A177-3AD203B41FA5}">
                      <a16:colId xmlns:a16="http://schemas.microsoft.com/office/drawing/2014/main" val="20000"/>
                    </a:ext>
                  </a:extLst>
                </a:gridCol>
                <a:gridCol w="6298850">
                  <a:extLst>
                    <a:ext uri="{9D8B030D-6E8A-4147-A177-3AD203B41FA5}">
                      <a16:colId xmlns:a16="http://schemas.microsoft.com/office/drawing/2014/main" val="20001"/>
                    </a:ext>
                  </a:extLst>
                </a:gridCol>
                <a:gridCol w="32289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2400"/>
                        <a:t>Assess Needs</a:t>
                      </a:r>
                      <a:endParaRPr/>
                    </a:p>
                  </a:txBody>
                  <a:tcPr marL="91450" marR="91450" marT="45725" marB="45725">
                    <a:solidFill>
                      <a:srgbClr val="03617A"/>
                    </a:solidFill>
                  </a:tcPr>
                </a:tc>
                <a:tc>
                  <a:txBody>
                    <a:bodyPr/>
                    <a:lstStyle/>
                    <a:p>
                      <a:pPr marL="0" marR="0" lvl="0" indent="0" algn="l" rtl="0">
                        <a:spcBef>
                          <a:spcPts val="0"/>
                        </a:spcBef>
                        <a:spcAft>
                          <a:spcPts val="0"/>
                        </a:spcAft>
                        <a:buNone/>
                      </a:pPr>
                      <a:r>
                        <a:rPr lang="en-US" sz="2400"/>
                        <a:t>Example of  Allowable Use</a:t>
                      </a:r>
                      <a:endParaRPr/>
                    </a:p>
                  </a:txBody>
                  <a:tcPr marL="91450" marR="91450" marT="45725" marB="45725">
                    <a:solidFill>
                      <a:srgbClr val="03617A"/>
                    </a:solidFill>
                  </a:tcPr>
                </a:tc>
                <a:tc>
                  <a:txBody>
                    <a:bodyPr/>
                    <a:lstStyle/>
                    <a:p>
                      <a:pPr marL="0" marR="0" lvl="0" indent="0" algn="l" rtl="0">
                        <a:spcBef>
                          <a:spcPts val="0"/>
                        </a:spcBef>
                        <a:spcAft>
                          <a:spcPts val="0"/>
                        </a:spcAft>
                        <a:buNone/>
                      </a:pPr>
                      <a:r>
                        <a:rPr lang="en-US" sz="2400"/>
                        <a:t>Non Example (Supplanting)</a:t>
                      </a:r>
                      <a:endParaRPr/>
                    </a:p>
                  </a:txBody>
                  <a:tcPr marL="91450" marR="91450" marT="45725" marB="45725">
                    <a:solidFill>
                      <a:srgbClr val="03617A"/>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000" b="1"/>
                        <a:t>Supplemental (Tier II and III) instructional supports</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a:solidFill>
                            <a:schemeClr val="dk1"/>
                          </a:solidFill>
                        </a:rPr>
                        <a:t>Implement supplemental evidence-based instructional practices and standards-aligned instructional materials for interventions based on student needs:</a:t>
                      </a:r>
                      <a:endParaRPr/>
                    </a:p>
                    <a:p>
                      <a:pPr marL="342900" marR="0" lvl="0" indent="-342900" algn="l" rtl="0">
                        <a:lnSpc>
                          <a:spcPct val="100000"/>
                        </a:lnSpc>
                        <a:spcBef>
                          <a:spcPts val="0"/>
                        </a:spcBef>
                        <a:spcAft>
                          <a:spcPts val="0"/>
                        </a:spcAft>
                        <a:buClr>
                          <a:schemeClr val="dk1"/>
                        </a:buClr>
                        <a:buSzPts val="2000"/>
                        <a:buFont typeface="Arial"/>
                        <a:buChar char="•"/>
                      </a:pPr>
                      <a:r>
                        <a:rPr lang="en-US" sz="2000" b="0" i="0">
                          <a:solidFill>
                            <a:schemeClr val="dk1"/>
                          </a:solidFill>
                        </a:rPr>
                        <a:t>Purchase supplemental curriculum/materials and/or online programs aligned to Tier I (Universal).</a:t>
                      </a:r>
                      <a:endParaRPr/>
                    </a:p>
                    <a:p>
                      <a:pPr marL="342900" marR="0" lvl="0" indent="-342900" algn="l" rtl="0">
                        <a:lnSpc>
                          <a:spcPct val="100000"/>
                        </a:lnSpc>
                        <a:spcBef>
                          <a:spcPts val="0"/>
                        </a:spcBef>
                        <a:spcAft>
                          <a:spcPts val="0"/>
                        </a:spcAft>
                        <a:buClr>
                          <a:schemeClr val="dk1"/>
                        </a:buClr>
                        <a:buSzPts val="2000"/>
                        <a:buFont typeface="Arial"/>
                        <a:buChar char="•"/>
                      </a:pPr>
                      <a:r>
                        <a:rPr lang="en-US" sz="2000" b="0" i="0">
                          <a:solidFill>
                            <a:schemeClr val="dk1"/>
                          </a:solidFill>
                        </a:rPr>
                        <a:t>Develop professional learning/coaching with implementation.</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rPr>
                        <a:t>Purchase (Universal Tier) instructional materials for </a:t>
                      </a:r>
                      <a:r>
                        <a:rPr lang="en-US" sz="2000" i="1">
                          <a:solidFill>
                            <a:schemeClr val="dk1"/>
                          </a:solidFill>
                        </a:rPr>
                        <a:t>all</a:t>
                      </a:r>
                      <a:r>
                        <a:rPr lang="en-US" sz="2000">
                          <a:solidFill>
                            <a:schemeClr val="dk1"/>
                          </a:solidFill>
                        </a:rPr>
                        <a:t> students.</a:t>
                      </a:r>
                      <a:endParaRPr/>
                    </a:p>
                    <a:p>
                      <a:pPr marL="342900" marR="0" lvl="0" indent="-342900" algn="l" rtl="0">
                        <a:lnSpc>
                          <a:spcPct val="100000"/>
                        </a:lnSpc>
                        <a:spcBef>
                          <a:spcPts val="0"/>
                        </a:spcBef>
                        <a:spcAft>
                          <a:spcPts val="0"/>
                        </a:spcAft>
                        <a:buClr>
                          <a:schemeClr val="dk1"/>
                        </a:buClr>
                        <a:buSzPts val="2000"/>
                        <a:buFont typeface="Arial"/>
                        <a:buChar char="•"/>
                      </a:pPr>
                      <a:r>
                        <a:rPr lang="en-US" sz="2000">
                          <a:solidFill>
                            <a:schemeClr val="dk1"/>
                          </a:solidFill>
                        </a:rPr>
                        <a:t>Purchase electronic devices or other supplies for whole grade levels/classes.</a:t>
                      </a:r>
                      <a:endParaRPr/>
                    </a:p>
                    <a:p>
                      <a:pPr marL="0" marR="0" lvl="0" indent="0" algn="l" rtl="0">
                        <a:spcBef>
                          <a:spcPts val="0"/>
                        </a:spcBef>
                        <a:spcAft>
                          <a:spcPts val="0"/>
                        </a:spcAft>
                        <a:buNone/>
                      </a:pPr>
                      <a:endParaRPr sz="2000"/>
                    </a:p>
                  </a:txBody>
                  <a:tcPr marL="91450" marR="91450" marT="45725" marB="45725"/>
                </a:tc>
                <a:extLst>
                  <a:ext uri="{0D108BD9-81ED-4DB2-BD59-A6C34878D82A}">
                    <a16:rowId xmlns:a16="http://schemas.microsoft.com/office/drawing/2014/main" val="10001"/>
                  </a:ext>
                </a:extLst>
              </a:tr>
              <a:tr h="972125">
                <a:tc>
                  <a:txBody>
                    <a:bodyPr/>
                    <a:lstStyle/>
                    <a:p>
                      <a:pPr marL="0" marR="0" lvl="0" indent="0" algn="l" rtl="0">
                        <a:spcBef>
                          <a:spcPts val="0"/>
                        </a:spcBef>
                        <a:spcAft>
                          <a:spcPts val="0"/>
                        </a:spcAft>
                        <a:buNone/>
                      </a:pPr>
                      <a:r>
                        <a:rPr lang="en-US" sz="2000" b="1"/>
                        <a:t>Instructional time and/or intensity</a:t>
                      </a:r>
                      <a:endParaRPr/>
                    </a:p>
                  </a:txBody>
                  <a:tcPr marL="91450" marR="91450" marT="45725" marB="45725"/>
                </a:tc>
                <a:tc>
                  <a:txBody>
                    <a:bodyPr/>
                    <a:lstStyle/>
                    <a:p>
                      <a:pPr marL="0" marR="0" lvl="0" indent="0" algn="l" rtl="0">
                        <a:spcBef>
                          <a:spcPts val="0"/>
                        </a:spcBef>
                        <a:spcAft>
                          <a:spcPts val="0"/>
                        </a:spcAft>
                        <a:buNone/>
                      </a:pPr>
                      <a:r>
                        <a:rPr lang="en-US" sz="2000"/>
                        <a:t>Increase instructional time and/or intensity in areas of need to address student needs:</a:t>
                      </a:r>
                      <a:endParaRPr/>
                    </a:p>
                    <a:p>
                      <a:pPr marL="342900" marR="0" lvl="0" indent="-342900" algn="l" rtl="0">
                        <a:spcBef>
                          <a:spcPts val="0"/>
                        </a:spcBef>
                        <a:spcAft>
                          <a:spcPts val="0"/>
                        </a:spcAft>
                        <a:buClr>
                          <a:schemeClr val="dk1"/>
                        </a:buClr>
                        <a:buSzPts val="2000"/>
                        <a:buFont typeface="Arial"/>
                        <a:buChar char="•"/>
                      </a:pPr>
                      <a:r>
                        <a:rPr lang="en-US" sz="2000"/>
                        <a:t>Extend day services.</a:t>
                      </a:r>
                      <a:endParaRPr/>
                    </a:p>
                    <a:p>
                      <a:pPr marL="342900" marR="0" lvl="0" indent="-342900" algn="l" rtl="0">
                        <a:spcBef>
                          <a:spcPts val="0"/>
                        </a:spcBef>
                        <a:spcAft>
                          <a:spcPts val="0"/>
                        </a:spcAft>
                        <a:buClr>
                          <a:schemeClr val="dk1"/>
                        </a:buClr>
                        <a:buSzPts val="2000"/>
                        <a:buFont typeface="Arial"/>
                        <a:buChar char="•"/>
                      </a:pPr>
                      <a:r>
                        <a:rPr lang="en-US" sz="2000"/>
                        <a:t>Extend year services.</a:t>
                      </a:r>
                      <a:endParaRPr/>
                    </a:p>
                    <a:p>
                      <a:pPr marL="342900" marR="0" lvl="0" indent="-342900" algn="l" rtl="0">
                        <a:lnSpc>
                          <a:spcPct val="100000"/>
                        </a:lnSpc>
                        <a:spcBef>
                          <a:spcPts val="0"/>
                        </a:spcBef>
                        <a:spcAft>
                          <a:spcPts val="0"/>
                        </a:spcAft>
                        <a:buClr>
                          <a:schemeClr val="dk1"/>
                        </a:buClr>
                        <a:buSzPts val="2000"/>
                        <a:buFont typeface="Arial"/>
                        <a:buChar char="•"/>
                      </a:pPr>
                      <a:r>
                        <a:rPr lang="en-US" sz="2000"/>
                        <a:t>Provide tutoring.</a:t>
                      </a:r>
                      <a:endParaRPr/>
                    </a:p>
                    <a:p>
                      <a:pPr marL="342900" marR="0" lvl="0" indent="-342900" algn="l" rtl="0">
                        <a:spcBef>
                          <a:spcPts val="0"/>
                        </a:spcBef>
                        <a:spcAft>
                          <a:spcPts val="0"/>
                        </a:spcAft>
                        <a:buClr>
                          <a:schemeClr val="dk1"/>
                        </a:buClr>
                        <a:buSzPts val="2000"/>
                        <a:buFont typeface="Arial"/>
                        <a:buChar char="•"/>
                      </a:pPr>
                      <a:r>
                        <a:rPr lang="en-US" sz="2000"/>
                        <a:t>Add teacher FTE serving as an interventionist.</a:t>
                      </a:r>
                      <a:endParaRPr/>
                    </a:p>
                    <a:p>
                      <a:pPr marL="342900" marR="0" lvl="0" indent="-342900" algn="l" rtl="0">
                        <a:spcBef>
                          <a:spcPts val="0"/>
                        </a:spcBef>
                        <a:spcAft>
                          <a:spcPts val="0"/>
                        </a:spcAft>
                        <a:buClr>
                          <a:schemeClr val="dk1"/>
                        </a:buClr>
                        <a:buSzPts val="2000"/>
                        <a:buFont typeface="Arial"/>
                        <a:buChar char="•"/>
                      </a:pPr>
                      <a:r>
                        <a:rPr lang="en-US" sz="2000"/>
                        <a:t>Add paraeducators under supervision of teacher.</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Arial"/>
                        <a:buNone/>
                      </a:pPr>
                      <a:r>
                        <a:rPr lang="en-US" sz="2000" dirty="0"/>
                        <a:t>Pay the salary of a current staff member such as a teacher or paraeducator that already supports school improvement work.</a:t>
                      </a:r>
                      <a:endParaRPr dirty="0"/>
                    </a:p>
                    <a:p>
                      <a:pPr marL="0" marR="0" lvl="0" indent="0" algn="l" rtl="0">
                        <a:spcBef>
                          <a:spcPts val="0"/>
                        </a:spcBef>
                        <a:spcAft>
                          <a:spcPts val="0"/>
                        </a:spcAft>
                        <a:buNone/>
                      </a:pPr>
                      <a:endParaRPr sz="2000" dirty="0"/>
                    </a:p>
                  </a:txBody>
                  <a:tcPr marL="91450" marR="91450" marT="45725" marB="45725"/>
                </a:tc>
                <a:extLst>
                  <a:ext uri="{0D108BD9-81ED-4DB2-BD59-A6C34878D82A}">
                    <a16:rowId xmlns:a16="http://schemas.microsoft.com/office/drawing/2014/main" val="10002"/>
                  </a:ext>
                </a:extLst>
              </a:tr>
            </a:tbl>
          </a:graphicData>
        </a:graphic>
      </p:graphicFrame>
      <p:sp>
        <p:nvSpPr>
          <p:cNvPr id="153" name="Google Shape;153;p14"/>
          <p:cNvSpPr txBox="1"/>
          <p:nvPr/>
        </p:nvSpPr>
        <p:spPr>
          <a:xfrm>
            <a:off x="218661" y="6394153"/>
            <a:ext cx="115725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Arial"/>
                <a:ea typeface="Arial"/>
                <a:cs typeface="Arial"/>
                <a:sym typeface="Arial"/>
              </a:rPr>
              <a:t>Note: Activities supported with section 1003 funds must be consistent with the School Improvement Action Plan.</a:t>
            </a:r>
            <a:endParaRPr/>
          </a:p>
        </p:txBody>
      </p:sp>
      <p:sp>
        <p:nvSpPr>
          <p:cNvPr id="154" name="Google Shape;154;p1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5"/>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t>Appropriate Uses of Funding Based on Needs Assessment</a:t>
            </a:r>
            <a:endParaRPr/>
          </a:p>
        </p:txBody>
      </p:sp>
      <p:graphicFrame>
        <p:nvGraphicFramePr>
          <p:cNvPr id="160" name="Google Shape;160;p15"/>
          <p:cNvGraphicFramePr/>
          <p:nvPr/>
        </p:nvGraphicFramePr>
        <p:xfrm>
          <a:off x="339213" y="872261"/>
          <a:ext cx="11700350" cy="5273070"/>
        </p:xfrm>
        <a:graphic>
          <a:graphicData uri="http://schemas.openxmlformats.org/drawingml/2006/table">
            <a:tbl>
              <a:tblPr firstRow="1" bandRow="1">
                <a:noFill/>
                <a:tableStyleId>{084B6880-5150-4060-A9B4-F2D7DAB57992}</a:tableStyleId>
              </a:tblPr>
              <a:tblGrid>
                <a:gridCol w="2031025">
                  <a:extLst>
                    <a:ext uri="{9D8B030D-6E8A-4147-A177-3AD203B41FA5}">
                      <a16:colId xmlns:a16="http://schemas.microsoft.com/office/drawing/2014/main" val="20000"/>
                    </a:ext>
                  </a:extLst>
                </a:gridCol>
                <a:gridCol w="6851400">
                  <a:extLst>
                    <a:ext uri="{9D8B030D-6E8A-4147-A177-3AD203B41FA5}">
                      <a16:colId xmlns:a16="http://schemas.microsoft.com/office/drawing/2014/main" val="20001"/>
                    </a:ext>
                  </a:extLst>
                </a:gridCol>
                <a:gridCol w="2817925">
                  <a:extLst>
                    <a:ext uri="{9D8B030D-6E8A-4147-A177-3AD203B41FA5}">
                      <a16:colId xmlns:a16="http://schemas.microsoft.com/office/drawing/2014/main" val="20002"/>
                    </a:ext>
                  </a:extLst>
                </a:gridCol>
              </a:tblGrid>
              <a:tr h="782175">
                <a:tc>
                  <a:txBody>
                    <a:bodyPr/>
                    <a:lstStyle/>
                    <a:p>
                      <a:pPr marL="0" marR="0" lvl="0" indent="0" algn="l" rtl="0">
                        <a:spcBef>
                          <a:spcPts val="0"/>
                        </a:spcBef>
                        <a:spcAft>
                          <a:spcPts val="0"/>
                        </a:spcAft>
                        <a:buNone/>
                      </a:pPr>
                      <a:r>
                        <a:rPr lang="en-US" sz="2400"/>
                        <a:t>Assess Needs</a:t>
                      </a:r>
                      <a:endParaRPr/>
                    </a:p>
                  </a:txBody>
                  <a:tcPr marL="91450" marR="91450" marT="45725" marB="45725">
                    <a:solidFill>
                      <a:srgbClr val="03617A"/>
                    </a:solidFill>
                  </a:tcPr>
                </a:tc>
                <a:tc>
                  <a:txBody>
                    <a:bodyPr/>
                    <a:lstStyle/>
                    <a:p>
                      <a:pPr marL="0" marR="0" lvl="0" indent="0" algn="l" rtl="0">
                        <a:spcBef>
                          <a:spcPts val="0"/>
                        </a:spcBef>
                        <a:spcAft>
                          <a:spcPts val="0"/>
                        </a:spcAft>
                        <a:buNone/>
                      </a:pPr>
                      <a:r>
                        <a:rPr lang="en-US" sz="2400"/>
                        <a:t>Example of  Allowable Use</a:t>
                      </a:r>
                      <a:endParaRPr/>
                    </a:p>
                  </a:txBody>
                  <a:tcPr marL="91450" marR="91450" marT="45725" marB="45725">
                    <a:solidFill>
                      <a:srgbClr val="03617A"/>
                    </a:solidFill>
                  </a:tcPr>
                </a:tc>
                <a:tc>
                  <a:txBody>
                    <a:bodyPr/>
                    <a:lstStyle/>
                    <a:p>
                      <a:pPr marL="0" marR="0" lvl="0" indent="0" algn="l" rtl="0">
                        <a:spcBef>
                          <a:spcPts val="0"/>
                        </a:spcBef>
                        <a:spcAft>
                          <a:spcPts val="0"/>
                        </a:spcAft>
                        <a:buNone/>
                      </a:pPr>
                      <a:r>
                        <a:rPr lang="en-US" sz="2400"/>
                        <a:t>Non Example (Supplanting)</a:t>
                      </a:r>
                      <a:endParaRPr/>
                    </a:p>
                  </a:txBody>
                  <a:tcPr marL="91450" marR="91450" marT="45725" marB="45725">
                    <a:solidFill>
                      <a:srgbClr val="03617A"/>
                    </a:solidFill>
                  </a:tcPr>
                </a:tc>
                <a:extLst>
                  <a:ext uri="{0D108BD9-81ED-4DB2-BD59-A6C34878D82A}">
                    <a16:rowId xmlns:a16="http://schemas.microsoft.com/office/drawing/2014/main" val="10000"/>
                  </a:ext>
                </a:extLst>
              </a:tr>
              <a:tr h="2005575">
                <a:tc>
                  <a:txBody>
                    <a:bodyPr/>
                    <a:lstStyle/>
                    <a:p>
                      <a:pPr marL="0" marR="0" lvl="0" indent="0" algn="l" rtl="0">
                        <a:spcBef>
                          <a:spcPts val="0"/>
                        </a:spcBef>
                        <a:spcAft>
                          <a:spcPts val="0"/>
                        </a:spcAft>
                        <a:buNone/>
                      </a:pPr>
                      <a:r>
                        <a:rPr lang="en-US" sz="2000" b="1"/>
                        <a:t>Student/famil</a:t>
                      </a:r>
                      <a:r>
                        <a:rPr lang="en-US" sz="20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y</a:t>
                      </a:r>
                      <a:r>
                        <a:rPr lang="en-US" sz="2000" b="1"/>
                        <a:t> connections</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a:solidFill>
                            <a:schemeClr val="dk1"/>
                          </a:solidFill>
                        </a:rPr>
                        <a:t>Engage student/family connections by aligning resources and services to family needs:</a:t>
                      </a:r>
                      <a:endParaRPr/>
                    </a:p>
                    <a:p>
                      <a:pPr marL="342900" marR="0" lvl="0" indent="-342900" algn="l" rtl="0">
                        <a:lnSpc>
                          <a:spcPct val="100000"/>
                        </a:lnSpc>
                        <a:spcBef>
                          <a:spcPts val="0"/>
                        </a:spcBef>
                        <a:spcAft>
                          <a:spcPts val="0"/>
                        </a:spcAft>
                        <a:buClr>
                          <a:schemeClr val="dk1"/>
                        </a:buClr>
                        <a:buSzPts val="2000"/>
                        <a:buFont typeface="Arial"/>
                        <a:buChar char="•"/>
                      </a:pPr>
                      <a:r>
                        <a:rPr lang="en-US" sz="2000" b="0" i="0">
                          <a:solidFill>
                            <a:schemeClr val="dk1"/>
                          </a:solidFill>
                        </a:rPr>
                        <a:t>Provide services outside of the normal school hours.</a:t>
                      </a:r>
                      <a:endParaRPr/>
                    </a:p>
                    <a:p>
                      <a:pPr marL="342900" marR="0" lvl="0" indent="-342900" algn="l" rtl="0">
                        <a:lnSpc>
                          <a:spcPct val="100000"/>
                        </a:lnSpc>
                        <a:spcBef>
                          <a:spcPts val="0"/>
                        </a:spcBef>
                        <a:spcAft>
                          <a:spcPts val="0"/>
                        </a:spcAft>
                        <a:buClr>
                          <a:schemeClr val="dk1"/>
                        </a:buClr>
                        <a:buSzPts val="2000"/>
                        <a:buFont typeface="Arial"/>
                        <a:buChar char="•"/>
                      </a:pPr>
                      <a:r>
                        <a:rPr lang="en-US" sz="2000" b="0" i="0">
                          <a:solidFill>
                            <a:schemeClr val="dk1"/>
                          </a:solidFill>
                        </a:rPr>
                        <a:t>Engage in school-community collaborations.</a:t>
                      </a:r>
                      <a:endParaRPr/>
                    </a:p>
                    <a:p>
                      <a:pPr marL="342900" marR="0" lvl="0" indent="-342900" algn="l" rtl="0">
                        <a:lnSpc>
                          <a:spcPct val="100000"/>
                        </a:lnSpc>
                        <a:spcBef>
                          <a:spcPts val="0"/>
                        </a:spcBef>
                        <a:spcAft>
                          <a:spcPts val="0"/>
                        </a:spcAft>
                        <a:buClr>
                          <a:schemeClr val="dk1"/>
                        </a:buClr>
                        <a:buSzPts val="2000"/>
                        <a:buFont typeface="Arial"/>
                        <a:buChar char="•"/>
                      </a:pPr>
                      <a:r>
                        <a:rPr lang="en-US" sz="2000" b="0" i="0">
                          <a:solidFill>
                            <a:schemeClr val="dk1"/>
                          </a:solidFill>
                        </a:rPr>
                        <a:t>Designate and train staff with extra FTE to lead student/family connections/services.</a:t>
                      </a:r>
                      <a:endParaRPr/>
                    </a:p>
                    <a:p>
                      <a:pPr marL="0" marR="0" lvl="0" indent="0" algn="l" rtl="0">
                        <a:lnSpc>
                          <a:spcPct val="100000"/>
                        </a:lnSpc>
                        <a:spcBef>
                          <a:spcPts val="0"/>
                        </a:spcBef>
                        <a:spcAft>
                          <a:spcPts val="0"/>
                        </a:spcAft>
                        <a:buClr>
                          <a:schemeClr val="dk1"/>
                        </a:buClr>
                        <a:buSzPts val="2000"/>
                        <a:buFont typeface="Arial"/>
                        <a:buNone/>
                      </a:pPr>
                      <a:endParaRPr sz="2000" b="0" i="0">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rPr>
                        <a:t>Purchase entertainment for family events.</a:t>
                      </a:r>
                      <a:endParaRPr/>
                    </a:p>
                    <a:p>
                      <a:pPr marL="0" marR="0" lvl="0" indent="0" algn="l" rtl="0">
                        <a:spcBef>
                          <a:spcPts val="0"/>
                        </a:spcBef>
                        <a:spcAft>
                          <a:spcPts val="0"/>
                        </a:spcAft>
                        <a:buNone/>
                      </a:pPr>
                      <a:endParaRPr sz="2000"/>
                    </a:p>
                  </a:txBody>
                  <a:tcPr marL="91450" marR="91450" marT="45725" marB="45725"/>
                </a:tc>
                <a:extLst>
                  <a:ext uri="{0D108BD9-81ED-4DB2-BD59-A6C34878D82A}">
                    <a16:rowId xmlns:a16="http://schemas.microsoft.com/office/drawing/2014/main" val="10001"/>
                  </a:ext>
                </a:extLst>
              </a:tr>
              <a:tr h="2114775">
                <a:tc>
                  <a:txBody>
                    <a:bodyPr/>
                    <a:lstStyle/>
                    <a:p>
                      <a:pPr marL="0" marR="0" lvl="0" indent="0" algn="l" rtl="0">
                        <a:spcBef>
                          <a:spcPts val="0"/>
                        </a:spcBef>
                        <a:spcAft>
                          <a:spcPts val="0"/>
                        </a:spcAft>
                        <a:buNone/>
                      </a:pPr>
                      <a:r>
                        <a:rPr lang="en-US" sz="2000" b="1"/>
                        <a:t>Shared building leadership</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a:solidFill>
                            <a:schemeClr val="dk1"/>
                          </a:solidFill>
                        </a:rPr>
                        <a:t>Develop, support, and sustain effective shared building leadership to lead and support the implementation of interventions: </a:t>
                      </a:r>
                      <a:endParaRPr/>
                    </a:p>
                    <a:p>
                      <a:pPr marL="342900" marR="0" lvl="0" indent="-342900" algn="l" rtl="0">
                        <a:lnSpc>
                          <a:spcPct val="100000"/>
                        </a:lnSpc>
                        <a:spcBef>
                          <a:spcPts val="0"/>
                        </a:spcBef>
                        <a:spcAft>
                          <a:spcPts val="0"/>
                        </a:spcAft>
                        <a:buClr>
                          <a:schemeClr val="dk1"/>
                        </a:buClr>
                        <a:buSzPts val="2000"/>
                        <a:buFont typeface="Arial"/>
                        <a:buChar char="•"/>
                      </a:pPr>
                      <a:r>
                        <a:rPr lang="en-US" sz="2000" b="0" i="0">
                          <a:solidFill>
                            <a:schemeClr val="dk1"/>
                          </a:solidFill>
                        </a:rPr>
                        <a:t>Designate and train leadership team members with extra FTE to lead implementation efforts in interventions for students.</a:t>
                      </a:r>
                      <a:endParaRPr/>
                    </a:p>
                    <a:p>
                      <a:pPr marL="0" marR="0" lvl="0" indent="0" algn="l" rtl="0">
                        <a:spcBef>
                          <a:spcPts val="0"/>
                        </a:spcBef>
                        <a:spcAft>
                          <a:spcPts val="0"/>
                        </a:spcAft>
                        <a:buNone/>
                      </a:pPr>
                      <a:endParaRPr sz="2000"/>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Arial"/>
                        <a:buNone/>
                      </a:pPr>
                      <a:r>
                        <a:rPr lang="en-US" sz="2000" dirty="0"/>
                        <a:t>Pay the salary of a current teacher or administer that already supports school improvement work.</a:t>
                      </a:r>
                      <a:endParaRPr dirty="0"/>
                    </a:p>
                    <a:p>
                      <a:pPr marL="0" marR="0" lvl="0" indent="0" algn="l" rtl="0">
                        <a:spcBef>
                          <a:spcPts val="0"/>
                        </a:spcBef>
                        <a:spcAft>
                          <a:spcPts val="0"/>
                        </a:spcAft>
                        <a:buNone/>
                      </a:pPr>
                      <a:endParaRPr sz="2000" dirty="0"/>
                    </a:p>
                  </a:txBody>
                  <a:tcPr marL="91450" marR="91450" marT="45725" marB="45725"/>
                </a:tc>
                <a:extLst>
                  <a:ext uri="{0D108BD9-81ED-4DB2-BD59-A6C34878D82A}">
                    <a16:rowId xmlns:a16="http://schemas.microsoft.com/office/drawing/2014/main" val="10002"/>
                  </a:ext>
                </a:extLst>
              </a:tr>
            </a:tbl>
          </a:graphicData>
        </a:graphic>
      </p:graphicFrame>
      <p:sp>
        <p:nvSpPr>
          <p:cNvPr id="161" name="Google Shape;161;p15"/>
          <p:cNvSpPr txBox="1"/>
          <p:nvPr/>
        </p:nvSpPr>
        <p:spPr>
          <a:xfrm>
            <a:off x="218661" y="6394153"/>
            <a:ext cx="115725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Arial"/>
                <a:ea typeface="Arial"/>
                <a:cs typeface="Arial"/>
                <a:sym typeface="Arial"/>
              </a:rPr>
              <a:t>Note: Activities supported with section 1003 funds must be consistent with the School Improvement Action Plan.</a:t>
            </a:r>
            <a:endParaRPr/>
          </a:p>
        </p:txBody>
      </p:sp>
      <p:sp>
        <p:nvSpPr>
          <p:cNvPr id="162" name="Google Shape;162;p1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t>Appropriate Uses of Funding Based on Needs Assessment</a:t>
            </a:r>
            <a:endParaRPr/>
          </a:p>
        </p:txBody>
      </p:sp>
      <p:graphicFrame>
        <p:nvGraphicFramePr>
          <p:cNvPr id="168" name="Google Shape;168;p16"/>
          <p:cNvGraphicFramePr/>
          <p:nvPr/>
        </p:nvGraphicFramePr>
        <p:xfrm>
          <a:off x="551320" y="1169555"/>
          <a:ext cx="11089350" cy="4968270"/>
        </p:xfrm>
        <a:graphic>
          <a:graphicData uri="http://schemas.openxmlformats.org/drawingml/2006/table">
            <a:tbl>
              <a:tblPr firstRow="1" bandRow="1">
                <a:noFill/>
                <a:tableStyleId>{084B6880-5150-4060-A9B4-F2D7DAB57992}</a:tableStyleId>
              </a:tblPr>
              <a:tblGrid>
                <a:gridCol w="1870075">
                  <a:extLst>
                    <a:ext uri="{9D8B030D-6E8A-4147-A177-3AD203B41FA5}">
                      <a16:colId xmlns:a16="http://schemas.microsoft.com/office/drawing/2014/main" val="20000"/>
                    </a:ext>
                  </a:extLst>
                </a:gridCol>
                <a:gridCol w="6350950">
                  <a:extLst>
                    <a:ext uri="{9D8B030D-6E8A-4147-A177-3AD203B41FA5}">
                      <a16:colId xmlns:a16="http://schemas.microsoft.com/office/drawing/2014/main" val="20001"/>
                    </a:ext>
                  </a:extLst>
                </a:gridCol>
                <a:gridCol w="28683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2400"/>
                        <a:t>Assess Needs</a:t>
                      </a:r>
                      <a:endParaRPr/>
                    </a:p>
                  </a:txBody>
                  <a:tcPr marL="91450" marR="91450" marT="45725" marB="45725">
                    <a:solidFill>
                      <a:srgbClr val="03617A"/>
                    </a:solidFill>
                  </a:tcPr>
                </a:tc>
                <a:tc>
                  <a:txBody>
                    <a:bodyPr/>
                    <a:lstStyle/>
                    <a:p>
                      <a:pPr marL="0" marR="0" lvl="0" indent="0" algn="l" rtl="0">
                        <a:spcBef>
                          <a:spcPts val="0"/>
                        </a:spcBef>
                        <a:spcAft>
                          <a:spcPts val="0"/>
                        </a:spcAft>
                        <a:buNone/>
                      </a:pPr>
                      <a:r>
                        <a:rPr lang="en-US" sz="2400"/>
                        <a:t>Example of  Allowable Use</a:t>
                      </a:r>
                      <a:endParaRPr/>
                    </a:p>
                  </a:txBody>
                  <a:tcPr marL="91450" marR="91450" marT="45725" marB="45725">
                    <a:solidFill>
                      <a:srgbClr val="03617A"/>
                    </a:solidFill>
                  </a:tcPr>
                </a:tc>
                <a:tc>
                  <a:txBody>
                    <a:bodyPr/>
                    <a:lstStyle/>
                    <a:p>
                      <a:pPr marL="0" marR="0" lvl="0" indent="0" algn="l" rtl="0">
                        <a:spcBef>
                          <a:spcPts val="0"/>
                        </a:spcBef>
                        <a:spcAft>
                          <a:spcPts val="0"/>
                        </a:spcAft>
                        <a:buNone/>
                      </a:pPr>
                      <a:r>
                        <a:rPr lang="en-US" sz="2400"/>
                        <a:t>Non Example (Supplanting)</a:t>
                      </a:r>
                      <a:endParaRPr/>
                    </a:p>
                  </a:txBody>
                  <a:tcPr marL="91450" marR="91450" marT="45725" marB="45725">
                    <a:solidFill>
                      <a:srgbClr val="03617A"/>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000" b="1"/>
                        <a:t>Common structures and processes</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a:solidFill>
                            <a:schemeClr val="dk1"/>
                          </a:solidFill>
                        </a:rPr>
                        <a:t>Allocate, support, and sustain common structures and processes for teachers building-wide to: </a:t>
                      </a:r>
                      <a:endParaRPr/>
                    </a:p>
                    <a:p>
                      <a:pPr marL="342900" marR="0" lvl="0" indent="-342900" algn="l" rtl="0">
                        <a:lnSpc>
                          <a:spcPct val="100000"/>
                        </a:lnSpc>
                        <a:spcBef>
                          <a:spcPts val="0"/>
                        </a:spcBef>
                        <a:spcAft>
                          <a:spcPts val="0"/>
                        </a:spcAft>
                        <a:buClr>
                          <a:schemeClr val="dk1"/>
                        </a:buClr>
                        <a:buSzPts val="2000"/>
                        <a:buFont typeface="Arial"/>
                        <a:buChar char="•"/>
                      </a:pPr>
                      <a:r>
                        <a:rPr lang="en-US" sz="2000" b="0" i="0">
                          <a:solidFill>
                            <a:schemeClr val="dk1"/>
                          </a:solidFill>
                        </a:rPr>
                        <a:t>Effectively examine student learning data. </a:t>
                      </a:r>
                      <a:endParaRPr/>
                    </a:p>
                    <a:p>
                      <a:pPr marL="342900" marR="0" lvl="0" indent="-342900" algn="l" rtl="0">
                        <a:lnSpc>
                          <a:spcPct val="100000"/>
                        </a:lnSpc>
                        <a:spcBef>
                          <a:spcPts val="0"/>
                        </a:spcBef>
                        <a:spcAft>
                          <a:spcPts val="0"/>
                        </a:spcAft>
                        <a:buClr>
                          <a:schemeClr val="dk1"/>
                        </a:buClr>
                        <a:buSzPts val="2000"/>
                        <a:buFont typeface="Arial"/>
                        <a:buChar char="•"/>
                      </a:pPr>
                      <a:r>
                        <a:rPr lang="en-US" sz="2000" b="0" i="0">
                          <a:solidFill>
                            <a:schemeClr val="dk1"/>
                          </a:solidFill>
                        </a:rPr>
                        <a:t>Monitor and adjust instructional needs.</a:t>
                      </a:r>
                      <a:endParaRPr/>
                    </a:p>
                    <a:p>
                      <a:pPr marL="0" marR="0" lvl="0" indent="0" algn="l" rtl="0">
                        <a:lnSpc>
                          <a:spcPct val="100000"/>
                        </a:lnSpc>
                        <a:spcBef>
                          <a:spcPts val="0"/>
                        </a:spcBef>
                        <a:spcAft>
                          <a:spcPts val="0"/>
                        </a:spcAft>
                        <a:buClr>
                          <a:schemeClr val="dk1"/>
                        </a:buClr>
                        <a:buSzPts val="2000"/>
                        <a:buFont typeface="Arial"/>
                        <a:buNone/>
                      </a:pPr>
                      <a:endParaRPr sz="2000" b="0" i="0">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rPr>
                        <a:t>Reimburse </a:t>
                      </a:r>
                      <a:r>
                        <a:rPr lang="en-US" sz="2000" i="1">
                          <a:solidFill>
                            <a:schemeClr val="dk1"/>
                          </a:solidFill>
                        </a:rPr>
                        <a:t>district</a:t>
                      </a:r>
                      <a:r>
                        <a:rPr lang="en-US" sz="2000">
                          <a:solidFill>
                            <a:schemeClr val="dk1"/>
                          </a:solidFill>
                        </a:rPr>
                        <a:t>-level efforts.</a:t>
                      </a:r>
                      <a:endParaRPr/>
                    </a:p>
                    <a:p>
                      <a:pPr marL="0" marR="0" lvl="0" indent="0" algn="l" rtl="0">
                        <a:spcBef>
                          <a:spcPts val="0"/>
                        </a:spcBef>
                        <a:spcAft>
                          <a:spcPts val="0"/>
                        </a:spcAft>
                        <a:buNone/>
                      </a:pPr>
                      <a:endParaRPr sz="2000"/>
                    </a:p>
                  </a:txBody>
                  <a:tcPr marL="91450" marR="91450" marT="45725" marB="45725"/>
                </a:tc>
                <a:extLst>
                  <a:ext uri="{0D108BD9-81ED-4DB2-BD59-A6C34878D82A}">
                    <a16:rowId xmlns:a16="http://schemas.microsoft.com/office/drawing/2014/main" val="10001"/>
                  </a:ext>
                </a:extLst>
              </a:tr>
              <a:tr h="972125">
                <a:tc>
                  <a:txBody>
                    <a:bodyPr/>
                    <a:lstStyle/>
                    <a:p>
                      <a:pPr marL="0" marR="0" lvl="0" indent="0" algn="l" rtl="0">
                        <a:spcBef>
                          <a:spcPts val="0"/>
                        </a:spcBef>
                        <a:spcAft>
                          <a:spcPts val="0"/>
                        </a:spcAft>
                        <a:buNone/>
                      </a:pPr>
                      <a:r>
                        <a:rPr lang="en-US" sz="2000" b="1"/>
                        <a:t>Coaching model</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a:solidFill>
                            <a:schemeClr val="dk1"/>
                          </a:solidFill>
                        </a:rPr>
                        <a:t>Implement a coaching model aligned to professional learning to focus on evidence-based instructional practices:</a:t>
                      </a:r>
                      <a:endParaRPr/>
                    </a:p>
                    <a:p>
                      <a:pPr marL="342900" marR="0" lvl="0" indent="-342900" algn="l" rtl="0">
                        <a:lnSpc>
                          <a:spcPct val="100000"/>
                        </a:lnSpc>
                        <a:spcBef>
                          <a:spcPts val="0"/>
                        </a:spcBef>
                        <a:spcAft>
                          <a:spcPts val="0"/>
                        </a:spcAft>
                        <a:buClr>
                          <a:schemeClr val="dk1"/>
                        </a:buClr>
                        <a:buSzPts val="2000"/>
                        <a:buFont typeface="Arial"/>
                        <a:buChar char="•"/>
                      </a:pPr>
                      <a:r>
                        <a:rPr lang="en-US" sz="2000" b="0" i="0">
                          <a:solidFill>
                            <a:schemeClr val="dk1"/>
                          </a:solidFill>
                        </a:rPr>
                        <a:t>Provide extra reimbursement for staff to refine practices outside of contract hours.</a:t>
                      </a:r>
                      <a:endParaRPr/>
                    </a:p>
                    <a:p>
                      <a:pPr marL="342900" marR="0" lvl="0" indent="-342900" algn="l" rtl="0">
                        <a:lnSpc>
                          <a:spcPct val="100000"/>
                        </a:lnSpc>
                        <a:spcBef>
                          <a:spcPts val="0"/>
                        </a:spcBef>
                        <a:spcAft>
                          <a:spcPts val="0"/>
                        </a:spcAft>
                        <a:buClr>
                          <a:schemeClr val="dk1"/>
                        </a:buClr>
                        <a:buSzPts val="2000"/>
                        <a:buFont typeface="Arial"/>
                        <a:buChar char="•"/>
                      </a:pPr>
                      <a:r>
                        <a:rPr lang="en-US" sz="2000" b="0" i="0">
                          <a:solidFill>
                            <a:schemeClr val="dk1"/>
                          </a:solidFill>
                        </a:rPr>
                        <a:t>Designate staff with extra FTE to lead coaching model efforts.</a:t>
                      </a:r>
                      <a:endParaRPr/>
                    </a:p>
                    <a:p>
                      <a:pPr marL="0" marR="0" lvl="0" indent="0" algn="l" rtl="0">
                        <a:spcBef>
                          <a:spcPts val="0"/>
                        </a:spcBef>
                        <a:spcAft>
                          <a:spcPts val="0"/>
                        </a:spcAft>
                        <a:buNone/>
                      </a:pPr>
                      <a:endParaRPr sz="2000" b="0" i="0"/>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Arial"/>
                        <a:buNone/>
                      </a:pPr>
                      <a:r>
                        <a:rPr lang="en-US" sz="2000" dirty="0">
                          <a:solidFill>
                            <a:schemeClr val="dk1"/>
                          </a:solidFill>
                        </a:rPr>
                        <a:t>Reimburse or cover </a:t>
                      </a:r>
                      <a:r>
                        <a:rPr lang="en-US" sz="2000" u="sng" dirty="0">
                          <a:solidFill>
                            <a:schemeClr val="hlink"/>
                          </a:solidFill>
                          <a:hlinkClick r:id="rId3"/>
                        </a:rPr>
                        <a:t>food and drink expenses</a:t>
                      </a:r>
                      <a:r>
                        <a:rPr lang="en-US" sz="2000" dirty="0">
                          <a:solidFill>
                            <a:schemeClr val="dk1"/>
                          </a:solidFill>
                        </a:rPr>
                        <a:t> for staff.</a:t>
                      </a:r>
                      <a:endParaRPr dirty="0"/>
                    </a:p>
                    <a:p>
                      <a:pPr marL="0" marR="0" lvl="0" indent="0" algn="l" rtl="0">
                        <a:spcBef>
                          <a:spcPts val="0"/>
                        </a:spcBef>
                        <a:spcAft>
                          <a:spcPts val="0"/>
                        </a:spcAft>
                        <a:buNone/>
                      </a:pPr>
                      <a:endParaRPr sz="2000" dirty="0"/>
                    </a:p>
                  </a:txBody>
                  <a:tcPr marL="91450" marR="91450" marT="45725" marB="45725"/>
                </a:tc>
                <a:extLst>
                  <a:ext uri="{0D108BD9-81ED-4DB2-BD59-A6C34878D82A}">
                    <a16:rowId xmlns:a16="http://schemas.microsoft.com/office/drawing/2014/main" val="10002"/>
                  </a:ext>
                </a:extLst>
              </a:tr>
            </a:tbl>
          </a:graphicData>
        </a:graphic>
      </p:graphicFrame>
      <p:sp>
        <p:nvSpPr>
          <p:cNvPr id="169" name="Google Shape;169;p16"/>
          <p:cNvSpPr txBox="1"/>
          <p:nvPr/>
        </p:nvSpPr>
        <p:spPr>
          <a:xfrm>
            <a:off x="218661" y="6394153"/>
            <a:ext cx="115725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Arial"/>
                <a:ea typeface="Arial"/>
                <a:cs typeface="Arial"/>
                <a:sym typeface="Arial"/>
              </a:rPr>
              <a:t>Note: Activities supported with section 1003 funds must be consistent with the School Improvement Action Plan.</a:t>
            </a:r>
            <a:endParaRPr/>
          </a:p>
        </p:txBody>
      </p:sp>
      <p:sp>
        <p:nvSpPr>
          <p:cNvPr id="170" name="Google Shape;170;p1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cb456ee984_0_6"/>
          <p:cNvSpPr txBox="1">
            <a:spLocks noGrp="1"/>
          </p:cNvSpPr>
          <p:nvPr>
            <p:ph type="title"/>
          </p:nvPr>
        </p:nvSpPr>
        <p:spPr>
          <a:xfrm>
            <a:off x="831851" y="1709740"/>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a:t>Short Term Focus</a:t>
            </a:r>
            <a:endParaRPr/>
          </a:p>
        </p:txBody>
      </p:sp>
      <p:sp>
        <p:nvSpPr>
          <p:cNvPr id="177" name="Google Shape;177;g2cb456ee984_0_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5" name="Google Shape;185;p17"/>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300"/>
              <a:buFont typeface="Arial"/>
              <a:buNone/>
            </a:pPr>
            <a:r>
              <a:rPr lang="en-US"/>
              <a:t>Short-Term Focus</a:t>
            </a:r>
            <a:endParaRPr/>
          </a:p>
        </p:txBody>
      </p:sp>
      <p:pic>
        <p:nvPicPr>
          <p:cNvPr id="184" name="Google Shape;184;p17" descr="Teacher calling on student to answer"/>
          <p:cNvPicPr preferRelativeResize="0"/>
          <p:nvPr/>
        </p:nvPicPr>
        <p:blipFill rotWithShape="1">
          <a:blip r:embed="rId3">
            <a:alphaModFix/>
          </a:blip>
          <a:srcRect l="8568" r="51432"/>
          <a:stretch/>
        </p:blipFill>
        <p:spPr>
          <a:xfrm>
            <a:off x="583097" y="2015009"/>
            <a:ext cx="2948702" cy="4319530"/>
          </a:xfrm>
          <a:prstGeom prst="rect">
            <a:avLst/>
          </a:prstGeom>
          <a:noFill/>
          <a:ln>
            <a:noFill/>
          </a:ln>
        </p:spPr>
      </p:pic>
      <p:sp>
        <p:nvSpPr>
          <p:cNvPr id="183" name="Google Shape;183;p17"/>
          <p:cNvSpPr txBox="1">
            <a:spLocks noGrp="1"/>
          </p:cNvSpPr>
          <p:nvPr>
            <p:ph type="body" idx="1"/>
          </p:nvPr>
        </p:nvSpPr>
        <p:spPr>
          <a:xfrm>
            <a:off x="4591454" y="428017"/>
            <a:ext cx="7017449" cy="11026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b="1"/>
              <a:t>What actions can be done in a short amount of time based on assessed student needs that would make the greatest impact?</a:t>
            </a:r>
            <a:endParaRPr/>
          </a:p>
          <a:p>
            <a:pPr marL="0" lvl="0" indent="0" algn="l" rtl="0">
              <a:lnSpc>
                <a:spcPct val="90000"/>
              </a:lnSpc>
              <a:spcBef>
                <a:spcPts val="750"/>
              </a:spcBef>
              <a:spcAft>
                <a:spcPts val="0"/>
              </a:spcAft>
              <a:buClr>
                <a:schemeClr val="dk1"/>
              </a:buClr>
              <a:buSzPts val="2800"/>
              <a:buNone/>
            </a:pPr>
            <a:endParaRPr/>
          </a:p>
        </p:txBody>
      </p:sp>
      <p:graphicFrame>
        <p:nvGraphicFramePr>
          <p:cNvPr id="182" name="Google Shape;182;p17"/>
          <p:cNvGraphicFramePr/>
          <p:nvPr/>
        </p:nvGraphicFramePr>
        <p:xfrm>
          <a:off x="4340360" y="1660174"/>
          <a:ext cx="7586600" cy="4970710"/>
        </p:xfrm>
        <a:graphic>
          <a:graphicData uri="http://schemas.openxmlformats.org/drawingml/2006/table">
            <a:tbl>
              <a:tblPr firstRow="1" bandRow="1">
                <a:noFill/>
                <a:tableStyleId>{084B6880-5150-4060-A9B4-F2D7DAB57992}</a:tableStyleId>
              </a:tblPr>
              <a:tblGrid>
                <a:gridCol w="4882125">
                  <a:extLst>
                    <a:ext uri="{9D8B030D-6E8A-4147-A177-3AD203B41FA5}">
                      <a16:colId xmlns:a16="http://schemas.microsoft.com/office/drawing/2014/main" val="20000"/>
                    </a:ext>
                  </a:extLst>
                </a:gridCol>
                <a:gridCol w="2704475">
                  <a:extLst>
                    <a:ext uri="{9D8B030D-6E8A-4147-A177-3AD203B41FA5}">
                      <a16:colId xmlns:a16="http://schemas.microsoft.com/office/drawing/2014/main" val="20001"/>
                    </a:ext>
                  </a:extLst>
                </a:gridCol>
              </a:tblGrid>
              <a:tr h="375800">
                <a:tc>
                  <a:txBody>
                    <a:bodyPr/>
                    <a:lstStyle/>
                    <a:p>
                      <a:pPr marL="0" marR="0" lvl="0" indent="0" algn="l" rtl="0">
                        <a:spcBef>
                          <a:spcPts val="0"/>
                        </a:spcBef>
                        <a:spcAft>
                          <a:spcPts val="0"/>
                        </a:spcAft>
                        <a:buNone/>
                      </a:pPr>
                      <a:r>
                        <a:rPr lang="en-US" sz="2400"/>
                        <a:t>Action</a:t>
                      </a:r>
                      <a:endParaRPr/>
                    </a:p>
                  </a:txBody>
                  <a:tcPr marL="91450" marR="91450" marT="45725" marB="45725">
                    <a:solidFill>
                      <a:srgbClr val="03617A"/>
                    </a:solidFill>
                  </a:tcPr>
                </a:tc>
                <a:tc>
                  <a:txBody>
                    <a:bodyPr/>
                    <a:lstStyle/>
                    <a:p>
                      <a:pPr marL="0" marR="0" lvl="0" indent="0" algn="l" rtl="0">
                        <a:spcBef>
                          <a:spcPts val="0"/>
                        </a:spcBef>
                        <a:spcAft>
                          <a:spcPts val="0"/>
                        </a:spcAft>
                        <a:buNone/>
                      </a:pPr>
                      <a:r>
                        <a:rPr lang="en-US" sz="2400"/>
                        <a:t>Resource</a:t>
                      </a:r>
                      <a:endParaRPr/>
                    </a:p>
                  </a:txBody>
                  <a:tcPr marL="91450" marR="91450" marT="45725" marB="45725">
                    <a:solidFill>
                      <a:srgbClr val="03617A"/>
                    </a:solidFill>
                  </a:tcPr>
                </a:tc>
                <a:extLst>
                  <a:ext uri="{0D108BD9-81ED-4DB2-BD59-A6C34878D82A}">
                    <a16:rowId xmlns:a16="http://schemas.microsoft.com/office/drawing/2014/main" val="10000"/>
                  </a:ext>
                </a:extLst>
              </a:tr>
              <a:tr h="953950">
                <a:tc>
                  <a:txBody>
                    <a:bodyPr/>
                    <a:lstStyle/>
                    <a:p>
                      <a:pPr marL="0" marR="0" lvl="0" indent="0" algn="l" rtl="0">
                        <a:spcBef>
                          <a:spcPts val="0"/>
                        </a:spcBef>
                        <a:spcAft>
                          <a:spcPts val="0"/>
                        </a:spcAft>
                        <a:buNone/>
                      </a:pPr>
                      <a:r>
                        <a:rPr lang="en-US" sz="2000"/>
                        <a:t>Select an evidence-based approach that best meets the school and student needs.</a:t>
                      </a:r>
                      <a:endParaRPr/>
                    </a:p>
                  </a:txBody>
                  <a:tcPr marL="91450" marR="91450" marT="45725" marB="45725"/>
                </a:tc>
                <a:tc>
                  <a:txBody>
                    <a:bodyPr/>
                    <a:lstStyle/>
                    <a:p>
                      <a:pPr marL="0" marR="0" lvl="0" indent="0" algn="l" rtl="0">
                        <a:lnSpc>
                          <a:spcPct val="100000"/>
                        </a:lnSpc>
                        <a:spcBef>
                          <a:spcPts val="0"/>
                        </a:spcBef>
                        <a:spcAft>
                          <a:spcPts val="0"/>
                        </a:spcAft>
                        <a:buClr>
                          <a:schemeClr val="hlink"/>
                        </a:buClr>
                        <a:buSzPts val="2000"/>
                        <a:buFont typeface="Arial"/>
                        <a:buNone/>
                      </a:pPr>
                      <a:r>
                        <a:rPr lang="en-US" sz="2000" u="sng">
                          <a:solidFill>
                            <a:schemeClr val="hlink"/>
                          </a:solidFill>
                          <a:hlinkClick r:id="rId4"/>
                        </a:rPr>
                        <a:t>ESSA Evidence-Based Practices</a:t>
                      </a:r>
                      <a:endParaRPr sz="2000" u="sng">
                        <a:solidFill>
                          <a:schemeClr val="hlink"/>
                        </a:solidFill>
                      </a:endParaRPr>
                    </a:p>
                  </a:txBody>
                  <a:tcPr marL="91450" marR="91450" marT="45725" marB="45725"/>
                </a:tc>
                <a:extLst>
                  <a:ext uri="{0D108BD9-81ED-4DB2-BD59-A6C34878D82A}">
                    <a16:rowId xmlns:a16="http://schemas.microsoft.com/office/drawing/2014/main" val="10001"/>
                  </a:ext>
                </a:extLst>
              </a:tr>
              <a:tr h="1243050">
                <a:tc>
                  <a:txBody>
                    <a:bodyPr/>
                    <a:lstStyle/>
                    <a:p>
                      <a:pPr marL="0" marR="0" lvl="0" indent="0" algn="l" rtl="0">
                        <a:spcBef>
                          <a:spcPts val="0"/>
                        </a:spcBef>
                        <a:spcAft>
                          <a:spcPts val="0"/>
                        </a:spcAft>
                        <a:buNone/>
                      </a:pPr>
                      <a:r>
                        <a:rPr lang="en-US" sz="2000"/>
                        <a:t>Apply an evidence-based instructional routine right away, as deeper and more extended work of examining universal tier practices, barriers, and needs occur.</a:t>
                      </a:r>
                      <a:endParaRPr/>
                    </a:p>
                  </a:txBody>
                  <a:tcPr marL="91450" marR="91450" marT="45725" marB="45725"/>
                </a:tc>
                <a:tc>
                  <a:txBody>
                    <a:bodyPr/>
                    <a:lstStyle/>
                    <a:p>
                      <a:pPr marL="0" marR="0" lvl="0" indent="0" algn="l" rtl="0">
                        <a:lnSpc>
                          <a:spcPct val="100000"/>
                        </a:lnSpc>
                        <a:spcBef>
                          <a:spcPts val="0"/>
                        </a:spcBef>
                        <a:spcAft>
                          <a:spcPts val="0"/>
                        </a:spcAft>
                        <a:buClr>
                          <a:schemeClr val="hlink"/>
                        </a:buClr>
                        <a:buSzPts val="2000"/>
                        <a:buFont typeface="Arial"/>
                        <a:buNone/>
                      </a:pPr>
                      <a:r>
                        <a:rPr lang="en-US" sz="2000" u="sng">
                          <a:solidFill>
                            <a:schemeClr val="hlink"/>
                          </a:solidFill>
                          <a:hlinkClick r:id="rId5"/>
                        </a:rPr>
                        <a:t>Class wide Intervention</a:t>
                      </a:r>
                      <a:endParaRPr sz="2000"/>
                    </a:p>
                    <a:p>
                      <a:pPr marL="0" marR="0" lvl="0" indent="0" algn="l" rtl="0">
                        <a:spcBef>
                          <a:spcPts val="0"/>
                        </a:spcBef>
                        <a:spcAft>
                          <a:spcPts val="0"/>
                        </a:spcAft>
                        <a:buNone/>
                      </a:pPr>
                      <a:endParaRPr sz="2000"/>
                    </a:p>
                  </a:txBody>
                  <a:tcPr marL="91450" marR="91450" marT="45725" marB="45725"/>
                </a:tc>
                <a:extLst>
                  <a:ext uri="{0D108BD9-81ED-4DB2-BD59-A6C34878D82A}">
                    <a16:rowId xmlns:a16="http://schemas.microsoft.com/office/drawing/2014/main" val="10002"/>
                  </a:ext>
                </a:extLst>
              </a:tr>
              <a:tr h="953950">
                <a:tc>
                  <a:txBody>
                    <a:bodyPr/>
                    <a:lstStyle/>
                    <a:p>
                      <a:pPr marL="0" marR="0" lvl="0" indent="0" algn="l" rtl="0">
                        <a:spcBef>
                          <a:spcPts val="0"/>
                        </a:spcBef>
                        <a:spcAft>
                          <a:spcPts val="0"/>
                        </a:spcAft>
                        <a:buNone/>
                      </a:pPr>
                      <a:r>
                        <a:rPr lang="en-US" sz="2000"/>
                        <a:t>Assign, implement, monitor, and evaluate supplemental and intensive interventions.</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Arial"/>
                        <a:buNone/>
                      </a:pPr>
                      <a:r>
                        <a:rPr lang="en-US" sz="2000" u="sng">
                          <a:solidFill>
                            <a:schemeClr val="hlink"/>
                          </a:solidFill>
                          <a:hlinkClick r:id="rId6"/>
                        </a:rPr>
                        <a:t>Supplemental and Intensive Tiers</a:t>
                      </a:r>
                      <a:endParaRPr sz="2000" u="sng">
                        <a:solidFill>
                          <a:schemeClr val="hlink"/>
                        </a:solidFill>
                      </a:endParaRPr>
                    </a:p>
                    <a:p>
                      <a:pPr marL="0" marR="0" lvl="0" indent="0" algn="l" rtl="0">
                        <a:spcBef>
                          <a:spcPts val="0"/>
                        </a:spcBef>
                        <a:spcAft>
                          <a:spcPts val="0"/>
                        </a:spcAft>
                        <a:buNone/>
                      </a:pPr>
                      <a:endParaRPr sz="2000"/>
                    </a:p>
                  </a:txBody>
                  <a:tcPr marL="91450" marR="91450" marT="45725" marB="45725"/>
                </a:tc>
                <a:extLst>
                  <a:ext uri="{0D108BD9-81ED-4DB2-BD59-A6C34878D82A}">
                    <a16:rowId xmlns:a16="http://schemas.microsoft.com/office/drawing/2014/main" val="10003"/>
                  </a:ext>
                </a:extLst>
              </a:tr>
              <a:tr h="1243050">
                <a:tc>
                  <a:txBody>
                    <a:bodyPr/>
                    <a:lstStyle/>
                    <a:p>
                      <a:pPr marL="0" marR="0" lvl="0" indent="0" algn="l" rtl="0">
                        <a:spcBef>
                          <a:spcPts val="0"/>
                        </a:spcBef>
                        <a:spcAft>
                          <a:spcPts val="0"/>
                        </a:spcAft>
                        <a:buNone/>
                      </a:pPr>
                      <a:r>
                        <a:rPr lang="en-US" sz="2000"/>
                        <a:t>Select a positive, problem-solving approach to reduce chronic absenteeism.</a:t>
                      </a:r>
                      <a:endParaRPr/>
                    </a:p>
                  </a:txBody>
                  <a:tcPr marL="91450" marR="91450" marT="45725" marB="45725"/>
                </a:tc>
                <a:tc>
                  <a:txBody>
                    <a:bodyPr/>
                    <a:lstStyle/>
                    <a:p>
                      <a:pPr marL="0" marR="0" lvl="0" indent="0" algn="l" rtl="0">
                        <a:lnSpc>
                          <a:spcPct val="100000"/>
                        </a:lnSpc>
                        <a:spcBef>
                          <a:spcPts val="0"/>
                        </a:spcBef>
                        <a:spcAft>
                          <a:spcPts val="0"/>
                        </a:spcAft>
                        <a:buClr>
                          <a:srgbClr val="0070C0"/>
                        </a:buClr>
                        <a:buSzPts val="2000"/>
                        <a:buFont typeface="Arial"/>
                        <a:buNone/>
                      </a:pPr>
                      <a:r>
                        <a:rPr lang="en-US" sz="2000" u="sng" dirty="0">
                          <a:solidFill>
                            <a:srgbClr val="0070C0"/>
                          </a:solidFill>
                          <a:hlinkClick r:id="rId7">
                            <a:extLst>
                              <a:ext uri="{A12FA001-AC4F-418D-AE19-62706E023703}">
                                <ahyp:hlinkClr xmlns:ahyp="http://schemas.microsoft.com/office/drawing/2018/hyperlinkcolor" val="tx"/>
                              </a:ext>
                            </a:extLst>
                          </a:hlinkClick>
                        </a:rPr>
                        <a:t>Advance Student Success by Reducing Chronic Absenteeism</a:t>
                      </a:r>
                      <a:endParaRPr sz="2000" dirty="0">
                        <a:solidFill>
                          <a:srgbClr val="0070C0"/>
                        </a:solidFill>
                      </a:endParaRPr>
                    </a:p>
                  </a:txBody>
                  <a:tcPr marL="91450" marR="91450" marT="45725" marB="45725"/>
                </a:tc>
                <a:extLst>
                  <a:ext uri="{0D108BD9-81ED-4DB2-BD59-A6C34878D82A}">
                    <a16:rowId xmlns:a16="http://schemas.microsoft.com/office/drawing/2014/main" val="10004"/>
                  </a:ext>
                </a:extLst>
              </a:tr>
            </a:tbl>
          </a:graphicData>
        </a:graphic>
      </p:graphicFrame>
      <p:sp>
        <p:nvSpPr>
          <p:cNvPr id="186" name="Google Shape;186;p1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cb456ee984_0_11"/>
          <p:cNvSpPr txBox="1">
            <a:spLocks noGrp="1"/>
          </p:cNvSpPr>
          <p:nvPr>
            <p:ph type="title"/>
          </p:nvPr>
        </p:nvSpPr>
        <p:spPr>
          <a:xfrm>
            <a:off x="831851" y="1709740"/>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a:t>Long Term Focus</a:t>
            </a:r>
            <a:endParaRPr/>
          </a:p>
        </p:txBody>
      </p:sp>
      <p:sp>
        <p:nvSpPr>
          <p:cNvPr id="193" name="Google Shape;193;g2cb456ee984_0_1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2"/>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300"/>
              <a:buFont typeface="Arial"/>
              <a:buNone/>
            </a:pPr>
            <a:br>
              <a:rPr lang="en-US" dirty="0"/>
            </a:br>
            <a:br>
              <a:rPr lang="en-US" dirty="0"/>
            </a:br>
            <a:br>
              <a:rPr lang="en-US" dirty="0"/>
            </a:br>
            <a:br>
              <a:rPr lang="en-US" dirty="0"/>
            </a:br>
            <a:br>
              <a:rPr lang="en-US" dirty="0"/>
            </a:br>
            <a:br>
              <a:rPr lang="en-US" dirty="0"/>
            </a:br>
            <a:r>
              <a:rPr lang="en-US" dirty="0"/>
              <a:t>Overview</a:t>
            </a:r>
            <a:endParaRPr dirty="0"/>
          </a:p>
        </p:txBody>
      </p:sp>
      <p:graphicFrame>
        <p:nvGraphicFramePr>
          <p:cNvPr id="49" name="Google Shape;49;p2"/>
          <p:cNvGraphicFramePr/>
          <p:nvPr>
            <p:extLst>
              <p:ext uri="{D42A27DB-BD31-4B8C-83A1-F6EECF244321}">
                <p14:modId xmlns:p14="http://schemas.microsoft.com/office/powerpoint/2010/main" val="4140876632"/>
              </p:ext>
            </p:extLst>
          </p:nvPr>
        </p:nvGraphicFramePr>
        <p:xfrm>
          <a:off x="4412561" y="125470"/>
          <a:ext cx="6996484" cy="5715140"/>
        </p:xfrm>
        <a:graphic>
          <a:graphicData uri="http://schemas.openxmlformats.org/drawingml/2006/table">
            <a:tbl>
              <a:tblPr firstRow="1" bandRow="1">
                <a:noFill/>
                <a:tableStyleId>{084B6880-5150-4060-A9B4-F2D7DAB57992}</a:tableStyleId>
              </a:tblPr>
              <a:tblGrid>
                <a:gridCol w="6996484">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r>
                        <a:rPr lang="en-US" sz="2500" u="none" strike="noStrike" cap="none" dirty="0"/>
                        <a:t>Topic</a:t>
                      </a:r>
                      <a:endParaRPr sz="2500" dirty="0"/>
                    </a:p>
                  </a:txBody>
                  <a:tcPr marL="91450" marR="91450" marT="45725" marB="45725">
                    <a:solidFill>
                      <a:srgbClr val="03617A"/>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900"/>
                        <a:t>1. </a:t>
                      </a:r>
                      <a:r>
                        <a:rPr lang="en-US" sz="1900" u="sng">
                          <a:solidFill>
                            <a:schemeClr val="hlink"/>
                          </a:solidFill>
                          <a:hlinkClick r:id="rId3" action="ppaction://hlinksldjump"/>
                        </a:rPr>
                        <a:t>Introduction to Title I, Section 1003 School Improvement</a:t>
                      </a:r>
                      <a:endParaRPr sz="19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900"/>
                        <a:t>    A. </a:t>
                      </a:r>
                      <a:r>
                        <a:rPr lang="en-US" sz="1900" u="sng">
                          <a:solidFill>
                            <a:schemeClr val="hlink"/>
                          </a:solidFill>
                          <a:hlinkClick r:id="rId4" action="ppaction://hlinksldjump"/>
                        </a:rPr>
                        <a:t>Grant Purpose</a:t>
                      </a:r>
                      <a:endParaRPr sz="19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900"/>
                        <a:t>    B. </a:t>
                      </a:r>
                      <a:r>
                        <a:rPr lang="en-US" sz="1900" u="sng">
                          <a:solidFill>
                            <a:schemeClr val="hlink"/>
                          </a:solidFill>
                          <a:hlinkClick r:id="rId5" action="ppaction://hlinksldjump"/>
                        </a:rPr>
                        <a:t>Grant Requirements</a:t>
                      </a:r>
                      <a:endParaRPr sz="19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900"/>
                        <a:t>    C. </a:t>
                      </a:r>
                      <a:r>
                        <a:rPr lang="en-US" sz="1900" u="sng">
                          <a:solidFill>
                            <a:schemeClr val="hlink"/>
                          </a:solidFill>
                          <a:hlinkClick r:id="rId6" action="ppaction://hlinksldjump"/>
                        </a:rPr>
                        <a:t>Designations</a:t>
                      </a:r>
                      <a:endParaRPr sz="19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900"/>
                        <a:t>    D. </a:t>
                      </a:r>
                      <a:r>
                        <a:rPr lang="en-US" sz="1900" u="sng">
                          <a:solidFill>
                            <a:schemeClr val="hlink"/>
                          </a:solidFill>
                          <a:hlinkClick r:id="rId7" action="ppaction://hlinksldjump"/>
                        </a:rPr>
                        <a:t>Iowa School Performance Profile (ISSP)</a:t>
                      </a:r>
                      <a:endParaRPr sz="190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900"/>
                        <a:t>    E. </a:t>
                      </a:r>
                      <a:r>
                        <a:rPr lang="en-US" sz="1900" u="sng">
                          <a:solidFill>
                            <a:schemeClr val="hlink"/>
                          </a:solidFill>
                          <a:hlinkClick r:id="rId8" action="ppaction://hlinksldjump"/>
                        </a:rPr>
                        <a:t>Supplement Versus Supplant</a:t>
                      </a:r>
                      <a:endParaRPr sz="1900"/>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900"/>
                        <a:t>    F.</a:t>
                      </a:r>
                      <a:r>
                        <a:rPr lang="en-US" sz="1900" u="sng">
                          <a:solidFill>
                            <a:schemeClr val="hlink"/>
                          </a:solidFill>
                          <a:hlinkClick r:id="rId9" action="ppaction://hlinksldjump"/>
                        </a:rPr>
                        <a:t> Evidence-Based Strategies</a:t>
                      </a:r>
                      <a:endParaRPr sz="1900"/>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US" sz="1900"/>
                        <a:t>2. </a:t>
                      </a:r>
                      <a:r>
                        <a:rPr lang="en-US" sz="1900" u="sng">
                          <a:solidFill>
                            <a:schemeClr val="hlink"/>
                          </a:solidFill>
                          <a:hlinkClick r:id="rId10" action="ppaction://hlinksldjump"/>
                        </a:rPr>
                        <a:t>Leveraging Title I, Section 1003 for Positive Student Outcomes</a:t>
                      </a:r>
                      <a:endParaRPr sz="1900"/>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US" sz="1900"/>
                        <a:t>    A.</a:t>
                      </a:r>
                      <a:r>
                        <a:rPr lang="en-US" sz="1900" u="sng">
                          <a:solidFill>
                            <a:schemeClr val="hlink"/>
                          </a:solidFill>
                          <a:hlinkClick r:id="rId11" action="ppaction://hlinksldjump"/>
                        </a:rPr>
                        <a:t> Appropriate Use of Funding Based on Needs Assessment</a:t>
                      </a:r>
                      <a:endParaRPr sz="1900"/>
                    </a:p>
                  </a:txBody>
                  <a:tcPr marL="91450" marR="91450" marT="45725" marB="45725"/>
                </a:tc>
                <a:extLst>
                  <a:ext uri="{0D108BD9-81ED-4DB2-BD59-A6C34878D82A}">
                    <a16:rowId xmlns:a16="http://schemas.microsoft.com/office/drawing/2014/main" val="10009"/>
                  </a:ext>
                </a:extLst>
              </a:tr>
              <a:tr h="370850">
                <a:tc>
                  <a:txBody>
                    <a:bodyPr/>
                    <a:lstStyle/>
                    <a:p>
                      <a:pPr marL="0" marR="0" lvl="0" indent="0" algn="l" rtl="0">
                        <a:spcBef>
                          <a:spcPts val="0"/>
                        </a:spcBef>
                        <a:spcAft>
                          <a:spcPts val="0"/>
                        </a:spcAft>
                        <a:buNone/>
                      </a:pPr>
                      <a:r>
                        <a:rPr lang="en-US" sz="1900"/>
                        <a:t>    B. </a:t>
                      </a:r>
                      <a:r>
                        <a:rPr lang="en-US" sz="1900" u="sng">
                          <a:solidFill>
                            <a:schemeClr val="hlink"/>
                          </a:solidFill>
                          <a:hlinkClick r:id="rId12" action="ppaction://hlinksldjump"/>
                        </a:rPr>
                        <a:t>Short Term Focus</a:t>
                      </a:r>
                      <a:endParaRPr sz="1900"/>
                    </a:p>
                  </a:txBody>
                  <a:tcPr marL="91450" marR="91450" marT="45725" marB="45725"/>
                </a:tc>
                <a:extLst>
                  <a:ext uri="{0D108BD9-81ED-4DB2-BD59-A6C34878D82A}">
                    <a16:rowId xmlns:a16="http://schemas.microsoft.com/office/drawing/2014/main" val="10010"/>
                  </a:ext>
                </a:extLst>
              </a:tr>
              <a:tr h="370850">
                <a:tc>
                  <a:txBody>
                    <a:bodyPr/>
                    <a:lstStyle/>
                    <a:p>
                      <a:pPr marL="0" marR="0" lvl="0" indent="0" algn="l" rtl="0">
                        <a:spcBef>
                          <a:spcPts val="0"/>
                        </a:spcBef>
                        <a:spcAft>
                          <a:spcPts val="0"/>
                        </a:spcAft>
                        <a:buNone/>
                      </a:pPr>
                      <a:r>
                        <a:rPr lang="en-US" sz="1900"/>
                        <a:t>    C. </a:t>
                      </a:r>
                      <a:r>
                        <a:rPr lang="en-US" sz="1900" u="sng">
                          <a:solidFill>
                            <a:schemeClr val="hlink"/>
                          </a:solidFill>
                          <a:hlinkClick r:id="rId13" action="ppaction://hlinksldjump"/>
                        </a:rPr>
                        <a:t>Long Term Focus</a:t>
                      </a:r>
                      <a:endParaRPr sz="1900"/>
                    </a:p>
                  </a:txBody>
                  <a:tcPr marL="91450" marR="91450" marT="45725" marB="45725"/>
                </a:tc>
                <a:extLst>
                  <a:ext uri="{0D108BD9-81ED-4DB2-BD59-A6C34878D82A}">
                    <a16:rowId xmlns:a16="http://schemas.microsoft.com/office/drawing/2014/main" val="10011"/>
                  </a:ext>
                </a:extLst>
              </a:tr>
              <a:tr h="370850">
                <a:tc>
                  <a:txBody>
                    <a:bodyPr/>
                    <a:lstStyle/>
                    <a:p>
                      <a:pPr marL="0" marR="0" lvl="0" indent="0" algn="l" rtl="0">
                        <a:spcBef>
                          <a:spcPts val="0"/>
                        </a:spcBef>
                        <a:spcAft>
                          <a:spcPts val="0"/>
                        </a:spcAft>
                        <a:buNone/>
                      </a:pPr>
                      <a:r>
                        <a:rPr lang="en-US" sz="1900"/>
                        <a:t>    D. </a:t>
                      </a:r>
                      <a:r>
                        <a:rPr lang="en-US" sz="1900" u="sng">
                          <a:solidFill>
                            <a:schemeClr val="hlink"/>
                          </a:solidFill>
                          <a:hlinkClick r:id="rId14" action="ppaction://hlinksldjump"/>
                        </a:rPr>
                        <a:t>Submitting Claims</a:t>
                      </a:r>
                      <a:endParaRPr sz="1900"/>
                    </a:p>
                  </a:txBody>
                  <a:tcPr marL="91450" marR="91450" marT="45725" marB="45725"/>
                </a:tc>
                <a:extLst>
                  <a:ext uri="{0D108BD9-81ED-4DB2-BD59-A6C34878D82A}">
                    <a16:rowId xmlns:a16="http://schemas.microsoft.com/office/drawing/2014/main" val="10012"/>
                  </a:ext>
                </a:extLst>
              </a:tr>
              <a:tr h="370850">
                <a:tc>
                  <a:txBody>
                    <a:bodyPr/>
                    <a:lstStyle/>
                    <a:p>
                      <a:pPr marL="0" marR="0" lvl="0" indent="0" algn="l" rtl="0">
                        <a:spcBef>
                          <a:spcPts val="0"/>
                        </a:spcBef>
                        <a:spcAft>
                          <a:spcPts val="0"/>
                        </a:spcAft>
                        <a:buNone/>
                      </a:pPr>
                      <a:r>
                        <a:rPr lang="en-US" sz="1900" dirty="0"/>
                        <a:t>3.</a:t>
                      </a:r>
                      <a:r>
                        <a:rPr lang="en-US" sz="1900" u="sng" dirty="0">
                          <a:solidFill>
                            <a:schemeClr val="hlink"/>
                          </a:solidFill>
                          <a:hlinkClick r:id="rId15" action="ppaction://hlinksldjump"/>
                        </a:rPr>
                        <a:t> Additional Resources</a:t>
                      </a:r>
                      <a:endParaRPr sz="1900" dirty="0"/>
                    </a:p>
                  </a:txBody>
                  <a:tcPr marL="91450" marR="91450" marT="45725" marB="45725"/>
                </a:tc>
                <a:extLst>
                  <a:ext uri="{0D108BD9-81ED-4DB2-BD59-A6C34878D82A}">
                    <a16:rowId xmlns:a16="http://schemas.microsoft.com/office/drawing/2014/main" val="10013"/>
                  </a:ext>
                </a:extLst>
              </a:tr>
            </a:tbl>
          </a:graphicData>
        </a:graphic>
      </p:graphicFrame>
      <p:sp>
        <p:nvSpPr>
          <p:cNvPr id="50" name="Google Shape;50;p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1" name="Google Shape;201;p18"/>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300"/>
              <a:buFont typeface="Arial"/>
              <a:buNone/>
            </a:pPr>
            <a:r>
              <a:rPr lang="en-US"/>
              <a:t>Long-Term Focus</a:t>
            </a:r>
            <a:endParaRPr/>
          </a:p>
        </p:txBody>
      </p:sp>
      <p:pic>
        <p:nvPicPr>
          <p:cNvPr id="200" name="Google Shape;200;p18" descr="Picture of student walking by school locker"/>
          <p:cNvPicPr preferRelativeResize="0"/>
          <p:nvPr/>
        </p:nvPicPr>
        <p:blipFill rotWithShape="1">
          <a:blip r:embed="rId3">
            <a:alphaModFix/>
          </a:blip>
          <a:srcRect l="30305" r="17181"/>
          <a:stretch/>
        </p:blipFill>
        <p:spPr>
          <a:xfrm>
            <a:off x="704645" y="2739215"/>
            <a:ext cx="2948700" cy="3690768"/>
          </a:xfrm>
          <a:prstGeom prst="rect">
            <a:avLst/>
          </a:prstGeom>
          <a:noFill/>
          <a:ln>
            <a:noFill/>
          </a:ln>
        </p:spPr>
      </p:pic>
      <p:sp>
        <p:nvSpPr>
          <p:cNvPr id="199" name="Google Shape;199;p18"/>
          <p:cNvSpPr txBox="1">
            <a:spLocks noGrp="1"/>
          </p:cNvSpPr>
          <p:nvPr>
            <p:ph type="body" idx="1"/>
          </p:nvPr>
        </p:nvSpPr>
        <p:spPr>
          <a:xfrm>
            <a:off x="4597739" y="507529"/>
            <a:ext cx="7272367" cy="166914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b="1"/>
              <a:t>What long-term sustained actions based on assessed student and staff needs can be made that would make the greatest student impact?</a:t>
            </a:r>
            <a:endParaRPr/>
          </a:p>
          <a:p>
            <a:pPr marL="0" lvl="0" indent="0" algn="l" rtl="0">
              <a:lnSpc>
                <a:spcPct val="90000"/>
              </a:lnSpc>
              <a:spcBef>
                <a:spcPts val="0"/>
              </a:spcBef>
              <a:spcAft>
                <a:spcPts val="0"/>
              </a:spcAft>
              <a:buClr>
                <a:schemeClr val="dk1"/>
              </a:buClr>
              <a:buSzPts val="1200"/>
              <a:buNone/>
            </a:pPr>
            <a:endParaRPr sz="1200"/>
          </a:p>
          <a:p>
            <a:pPr marL="0" lvl="0" indent="0" algn="l" rtl="0">
              <a:lnSpc>
                <a:spcPct val="90000"/>
              </a:lnSpc>
              <a:spcBef>
                <a:spcPts val="500"/>
              </a:spcBef>
              <a:spcAft>
                <a:spcPts val="0"/>
              </a:spcAft>
              <a:buClr>
                <a:schemeClr val="dk1"/>
              </a:buClr>
              <a:buSzPts val="2400"/>
              <a:buNone/>
            </a:pPr>
            <a:endParaRPr sz="2400"/>
          </a:p>
        </p:txBody>
      </p:sp>
      <p:graphicFrame>
        <p:nvGraphicFramePr>
          <p:cNvPr id="198" name="Google Shape;198;p18"/>
          <p:cNvGraphicFramePr/>
          <p:nvPr/>
        </p:nvGraphicFramePr>
        <p:xfrm>
          <a:off x="4373217" y="2045121"/>
          <a:ext cx="7583550" cy="4201950"/>
        </p:xfrm>
        <a:graphic>
          <a:graphicData uri="http://schemas.openxmlformats.org/drawingml/2006/table">
            <a:tbl>
              <a:tblPr firstRow="1" bandRow="1">
                <a:noFill/>
                <a:tableStyleId>{084B6880-5150-4060-A9B4-F2D7DAB57992}</a:tableStyleId>
              </a:tblPr>
              <a:tblGrid>
                <a:gridCol w="4140400">
                  <a:extLst>
                    <a:ext uri="{9D8B030D-6E8A-4147-A177-3AD203B41FA5}">
                      <a16:colId xmlns:a16="http://schemas.microsoft.com/office/drawing/2014/main" val="20000"/>
                    </a:ext>
                  </a:extLst>
                </a:gridCol>
                <a:gridCol w="3443150">
                  <a:extLst>
                    <a:ext uri="{9D8B030D-6E8A-4147-A177-3AD203B41FA5}">
                      <a16:colId xmlns:a16="http://schemas.microsoft.com/office/drawing/2014/main" val="20001"/>
                    </a:ext>
                  </a:extLst>
                </a:gridCol>
              </a:tblGrid>
              <a:tr h="565375">
                <a:tc>
                  <a:txBody>
                    <a:bodyPr/>
                    <a:lstStyle/>
                    <a:p>
                      <a:pPr marL="0" marR="0" lvl="0" indent="0" algn="l" rtl="0">
                        <a:spcBef>
                          <a:spcPts val="0"/>
                        </a:spcBef>
                        <a:spcAft>
                          <a:spcPts val="0"/>
                        </a:spcAft>
                        <a:buNone/>
                      </a:pPr>
                      <a:r>
                        <a:rPr lang="en-US" sz="2400"/>
                        <a:t>Action</a:t>
                      </a:r>
                      <a:endParaRPr/>
                    </a:p>
                  </a:txBody>
                  <a:tcPr marL="91450" marR="91450" marT="45725" marB="45725">
                    <a:solidFill>
                      <a:srgbClr val="03617A"/>
                    </a:solidFill>
                  </a:tcPr>
                </a:tc>
                <a:tc>
                  <a:txBody>
                    <a:bodyPr/>
                    <a:lstStyle/>
                    <a:p>
                      <a:pPr marL="0" marR="0" lvl="0" indent="0" algn="l" rtl="0">
                        <a:spcBef>
                          <a:spcPts val="0"/>
                        </a:spcBef>
                        <a:spcAft>
                          <a:spcPts val="0"/>
                        </a:spcAft>
                        <a:buNone/>
                      </a:pPr>
                      <a:r>
                        <a:rPr lang="en-US" sz="2400"/>
                        <a:t>Resource</a:t>
                      </a:r>
                      <a:endParaRPr/>
                    </a:p>
                  </a:txBody>
                  <a:tcPr marL="91450" marR="91450" marT="45725" marB="45725">
                    <a:solidFill>
                      <a:srgbClr val="03617A"/>
                    </a:solidFill>
                  </a:tcPr>
                </a:tc>
                <a:extLst>
                  <a:ext uri="{0D108BD9-81ED-4DB2-BD59-A6C34878D82A}">
                    <a16:rowId xmlns:a16="http://schemas.microsoft.com/office/drawing/2014/main" val="10000"/>
                  </a:ext>
                </a:extLst>
              </a:tr>
              <a:tr h="2021125">
                <a:tc>
                  <a:txBody>
                    <a:bodyPr/>
                    <a:lstStyle/>
                    <a:p>
                      <a:pPr marL="0" marR="0" lvl="0" indent="0" algn="l" rtl="0">
                        <a:lnSpc>
                          <a:spcPct val="100000"/>
                        </a:lnSpc>
                        <a:spcBef>
                          <a:spcPts val="0"/>
                        </a:spcBef>
                        <a:spcAft>
                          <a:spcPts val="0"/>
                        </a:spcAft>
                        <a:buClr>
                          <a:schemeClr val="dk1"/>
                        </a:buClr>
                        <a:buSzPts val="2000"/>
                        <a:buFont typeface="Arial"/>
                        <a:buNone/>
                      </a:pPr>
                      <a:r>
                        <a:rPr lang="en-US" sz="2000"/>
                        <a:t>Allocate, support, and sustain common structures and processes for teachers building-wide to effectively examine student learning data to monitor and adjust instructional needs.</a:t>
                      </a:r>
                      <a:endParaRPr/>
                    </a:p>
                  </a:txBody>
                  <a:tcPr marL="91450" marR="91450" marT="45725" marB="45725"/>
                </a:tc>
                <a:tc>
                  <a:txBody>
                    <a:bodyPr/>
                    <a:lstStyle/>
                    <a:p>
                      <a:pPr marL="0" marR="0" lvl="0" indent="0" algn="l" rtl="0">
                        <a:lnSpc>
                          <a:spcPct val="100000"/>
                        </a:lnSpc>
                        <a:spcBef>
                          <a:spcPts val="0"/>
                        </a:spcBef>
                        <a:spcAft>
                          <a:spcPts val="0"/>
                        </a:spcAft>
                        <a:buClr>
                          <a:schemeClr val="hlink"/>
                        </a:buClr>
                        <a:buSzPts val="2000"/>
                        <a:buFont typeface="Arial"/>
                        <a:buNone/>
                      </a:pPr>
                      <a:r>
                        <a:rPr lang="en-US" sz="2000" u="sng">
                          <a:solidFill>
                            <a:schemeClr val="hlink"/>
                          </a:solidFill>
                          <a:hlinkClick r:id="rId4"/>
                        </a:rPr>
                        <a:t>Best Practices in Assessment in Literacy</a:t>
                      </a:r>
                      <a:endParaRPr sz="2000" u="sng">
                        <a:solidFill>
                          <a:schemeClr val="hlink"/>
                        </a:solidFill>
                      </a:endParaRPr>
                    </a:p>
                    <a:p>
                      <a:pPr marL="0" marR="0" lvl="0" indent="0" algn="l" rtl="0">
                        <a:lnSpc>
                          <a:spcPct val="100000"/>
                        </a:lnSpc>
                        <a:spcBef>
                          <a:spcPts val="0"/>
                        </a:spcBef>
                        <a:spcAft>
                          <a:spcPts val="0"/>
                        </a:spcAft>
                        <a:buClr>
                          <a:schemeClr val="dk1"/>
                        </a:buClr>
                        <a:buSzPts val="2000"/>
                        <a:buFont typeface="Arial"/>
                        <a:buNone/>
                      </a:pPr>
                      <a:endParaRPr sz="2000" u="sng">
                        <a:solidFill>
                          <a:schemeClr val="hlink"/>
                        </a:solidFill>
                      </a:endParaRPr>
                    </a:p>
                    <a:p>
                      <a:pPr marL="0" marR="0" lvl="0" indent="0" algn="l" rtl="0">
                        <a:lnSpc>
                          <a:spcPct val="100000"/>
                        </a:lnSpc>
                        <a:spcBef>
                          <a:spcPts val="0"/>
                        </a:spcBef>
                        <a:spcAft>
                          <a:spcPts val="0"/>
                        </a:spcAft>
                        <a:buClr>
                          <a:schemeClr val="hlink"/>
                        </a:buClr>
                        <a:buSzPts val="2000"/>
                        <a:buFont typeface="Arial"/>
                        <a:buNone/>
                      </a:pPr>
                      <a:r>
                        <a:rPr lang="en-US" sz="2000" u="sng">
                          <a:solidFill>
                            <a:schemeClr val="hlink"/>
                          </a:solidFill>
                        </a:rPr>
                        <a:t>Instructional Practices in Mathematics</a:t>
                      </a:r>
                      <a:endParaRPr sz="2000"/>
                    </a:p>
                    <a:p>
                      <a:pPr marL="0" marR="0" lvl="0" indent="0" algn="l" rtl="0">
                        <a:spcBef>
                          <a:spcPts val="0"/>
                        </a:spcBef>
                        <a:spcAft>
                          <a:spcPts val="0"/>
                        </a:spcAft>
                        <a:buNone/>
                      </a:pPr>
                      <a:endParaRPr sz="2000"/>
                    </a:p>
                  </a:txBody>
                  <a:tcPr marL="91450" marR="91450" marT="45725" marB="45725"/>
                </a:tc>
                <a:extLst>
                  <a:ext uri="{0D108BD9-81ED-4DB2-BD59-A6C34878D82A}">
                    <a16:rowId xmlns:a16="http://schemas.microsoft.com/office/drawing/2014/main" val="10001"/>
                  </a:ext>
                </a:extLst>
              </a:tr>
              <a:tr h="565375">
                <a:tc>
                  <a:txBody>
                    <a:bodyPr/>
                    <a:lstStyle/>
                    <a:p>
                      <a:pPr marL="0" marR="0" lvl="0" indent="0" algn="l" rtl="0">
                        <a:lnSpc>
                          <a:spcPct val="100000"/>
                        </a:lnSpc>
                        <a:spcBef>
                          <a:spcPts val="0"/>
                        </a:spcBef>
                        <a:spcAft>
                          <a:spcPts val="0"/>
                        </a:spcAft>
                        <a:buClr>
                          <a:schemeClr val="dk1"/>
                        </a:buClr>
                        <a:buSzPts val="2000"/>
                        <a:buFont typeface="Arial"/>
                        <a:buNone/>
                      </a:pPr>
                      <a:r>
                        <a:rPr lang="en-US" sz="2000"/>
                        <a:t>Implement a coaching model aligned to professional learning to focus on evidence-based instructional practices.</a:t>
                      </a:r>
                      <a:endParaRPr/>
                    </a:p>
                    <a:p>
                      <a:pPr marL="0" marR="0" lvl="0" indent="0" algn="l" rtl="0">
                        <a:spcBef>
                          <a:spcPts val="0"/>
                        </a:spcBef>
                        <a:spcAft>
                          <a:spcPts val="0"/>
                        </a:spcAft>
                        <a:buNone/>
                      </a:pPr>
                      <a:endParaRPr sz="2000"/>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Arial"/>
                        <a:buNone/>
                      </a:pPr>
                      <a:r>
                        <a:rPr lang="en-US" sz="2000" u="sng" dirty="0">
                          <a:solidFill>
                            <a:schemeClr val="hlink"/>
                          </a:solidFill>
                          <a:hlinkClick r:id="rId5"/>
                        </a:rPr>
                        <a:t>Coaching Field Guide</a:t>
                      </a:r>
                      <a:endParaRPr sz="2000" u="none" dirty="0">
                        <a:solidFill>
                          <a:schemeClr val="dk1"/>
                        </a:solidFill>
                      </a:endParaRPr>
                    </a:p>
                    <a:p>
                      <a:pPr marL="0" marR="0" lvl="0" indent="0" algn="l" rtl="0">
                        <a:lnSpc>
                          <a:spcPct val="100000"/>
                        </a:lnSpc>
                        <a:spcBef>
                          <a:spcPts val="0"/>
                        </a:spcBef>
                        <a:spcAft>
                          <a:spcPts val="0"/>
                        </a:spcAft>
                        <a:buClr>
                          <a:schemeClr val="dk1"/>
                        </a:buClr>
                        <a:buSzPts val="2000"/>
                        <a:buFont typeface="Arial"/>
                        <a:buNone/>
                      </a:pPr>
                      <a:endParaRPr sz="2000" dirty="0"/>
                    </a:p>
                    <a:p>
                      <a:pPr marL="0" marR="0" lvl="0" indent="0" algn="l" rtl="0">
                        <a:spcBef>
                          <a:spcPts val="0"/>
                        </a:spcBef>
                        <a:spcAft>
                          <a:spcPts val="0"/>
                        </a:spcAft>
                        <a:buNone/>
                      </a:pPr>
                      <a:endParaRPr sz="2000" dirty="0"/>
                    </a:p>
                  </a:txBody>
                  <a:tcPr marL="91450" marR="91450" marT="45725" marB="45725"/>
                </a:tc>
                <a:extLst>
                  <a:ext uri="{0D108BD9-81ED-4DB2-BD59-A6C34878D82A}">
                    <a16:rowId xmlns:a16="http://schemas.microsoft.com/office/drawing/2014/main" val="10002"/>
                  </a:ext>
                </a:extLst>
              </a:tr>
            </a:tbl>
          </a:graphicData>
        </a:graphic>
      </p:graphicFrame>
      <p:sp>
        <p:nvSpPr>
          <p:cNvPr id="202" name="Google Shape;202;p1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cb456ee984_0_16"/>
          <p:cNvSpPr txBox="1">
            <a:spLocks noGrp="1"/>
          </p:cNvSpPr>
          <p:nvPr>
            <p:ph type="title"/>
          </p:nvPr>
        </p:nvSpPr>
        <p:spPr>
          <a:xfrm>
            <a:off x="831851" y="1709740"/>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a:t>Submitting Claims</a:t>
            </a:r>
            <a:endParaRPr/>
          </a:p>
        </p:txBody>
      </p:sp>
      <p:sp>
        <p:nvSpPr>
          <p:cNvPr id="209" name="Google Shape;209;g2cb456ee984_0_1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23" name="Google Shape;223;p19"/>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Submitting Claims: Consolidated Application</a:t>
            </a:r>
            <a:endParaRPr/>
          </a:p>
        </p:txBody>
      </p:sp>
      <p:grpSp>
        <p:nvGrpSpPr>
          <p:cNvPr id="215" name="Google Shape;215;p19" descr="Screenshot of CASA Claims Information screen"/>
          <p:cNvGrpSpPr/>
          <p:nvPr/>
        </p:nvGrpSpPr>
        <p:grpSpPr>
          <a:xfrm>
            <a:off x="339213" y="1158706"/>
            <a:ext cx="7589520" cy="5212080"/>
            <a:chOff x="770975" y="2089150"/>
            <a:chExt cx="7507699" cy="3392033"/>
          </a:xfrm>
        </p:grpSpPr>
        <p:pic>
          <p:nvPicPr>
            <p:cNvPr id="216" name="Google Shape;216;p19" descr="Claims Information table within the Consolidated Application showing School Name, Budget Amounts, Department Adjustments, Total Available, Quarter Claims for 1-4, Claimed to Date, and Remaining Balance."/>
            <p:cNvPicPr preferRelativeResize="0"/>
            <p:nvPr/>
          </p:nvPicPr>
          <p:blipFill rotWithShape="1">
            <a:blip r:embed="rId3">
              <a:alphaModFix/>
            </a:blip>
            <a:srcRect/>
            <a:stretch/>
          </p:blipFill>
          <p:spPr>
            <a:xfrm>
              <a:off x="770975" y="2089150"/>
              <a:ext cx="7507699" cy="3392033"/>
            </a:xfrm>
            <a:prstGeom prst="rect">
              <a:avLst/>
            </a:prstGeom>
            <a:noFill/>
            <a:ln>
              <a:noFill/>
            </a:ln>
            <a:effectLst>
              <a:outerShdw blurRad="57150" dist="19050" dir="5400000" algn="bl" rotWithShape="0">
                <a:srgbClr val="000000">
                  <a:alpha val="49803"/>
                </a:srgbClr>
              </a:outerShdw>
            </a:effectLst>
          </p:spPr>
        </p:pic>
        <p:sp>
          <p:nvSpPr>
            <p:cNvPr id="217" name="Google Shape;217;p19" descr="Highlighting the name of the school"/>
            <p:cNvSpPr txBox="1"/>
            <p:nvPr/>
          </p:nvSpPr>
          <p:spPr>
            <a:xfrm>
              <a:off x="1281475" y="3124350"/>
              <a:ext cx="828600" cy="4617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East Elementary</a:t>
              </a:r>
              <a:endParaRPr sz="900">
                <a:solidFill>
                  <a:schemeClr val="dk1"/>
                </a:solidFill>
                <a:latin typeface="Arial"/>
                <a:ea typeface="Arial"/>
                <a:cs typeface="Arial"/>
                <a:sym typeface="Arial"/>
              </a:endParaRPr>
            </a:p>
          </p:txBody>
        </p:sp>
        <p:sp>
          <p:nvSpPr>
            <p:cNvPr id="218" name="Google Shape;218;p19" descr="Highlighting the name of the school"/>
            <p:cNvSpPr txBox="1"/>
            <p:nvPr/>
          </p:nvSpPr>
          <p:spPr>
            <a:xfrm>
              <a:off x="1281475" y="3981275"/>
              <a:ext cx="786000" cy="4617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East Elementary</a:t>
              </a:r>
              <a:endParaRPr sz="900">
                <a:solidFill>
                  <a:schemeClr val="dk1"/>
                </a:solidFill>
                <a:latin typeface="Arial"/>
                <a:ea typeface="Arial"/>
                <a:cs typeface="Arial"/>
                <a:sym typeface="Arial"/>
              </a:endParaRPr>
            </a:p>
          </p:txBody>
        </p:sp>
        <p:sp>
          <p:nvSpPr>
            <p:cNvPr id="219" name="Google Shape;219;p19" descr="Highlighting the project and program code"/>
            <p:cNvSpPr/>
            <p:nvPr/>
          </p:nvSpPr>
          <p:spPr>
            <a:xfrm>
              <a:off x="3573300" y="2906550"/>
              <a:ext cx="1259100" cy="217800"/>
            </a:xfrm>
            <a:prstGeom prst="ellipse">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 name="Google Shape;220;p19" descr="Highlighting the project and program code"/>
            <p:cNvSpPr/>
            <p:nvPr/>
          </p:nvSpPr>
          <p:spPr>
            <a:xfrm>
              <a:off x="2735525" y="3763475"/>
              <a:ext cx="1302300" cy="217800"/>
            </a:xfrm>
            <a:prstGeom prst="ellipse">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 name="Google Shape;221;p19" descr="Highlighting Quarter 2 Claim Period"/>
            <p:cNvSpPr/>
            <p:nvPr/>
          </p:nvSpPr>
          <p:spPr>
            <a:xfrm>
              <a:off x="4832525" y="2583700"/>
              <a:ext cx="667200" cy="2249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 name="Google Shape;222;p19" descr="Highlighting Claim to Date"/>
            <p:cNvSpPr/>
            <p:nvPr/>
          </p:nvSpPr>
          <p:spPr>
            <a:xfrm>
              <a:off x="7114325" y="2583575"/>
              <a:ext cx="548700" cy="2249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4" name="Google Shape;214;p19"/>
          <p:cNvSpPr txBox="1">
            <a:spLocks noGrp="1"/>
          </p:cNvSpPr>
          <p:nvPr>
            <p:ph type="body" idx="1"/>
          </p:nvPr>
        </p:nvSpPr>
        <p:spPr>
          <a:xfrm>
            <a:off x="8105389" y="1158706"/>
            <a:ext cx="3713439" cy="5212080"/>
          </a:xfrm>
          <a:prstGeom prst="rect">
            <a:avLst/>
          </a:prstGeom>
          <a:solidFill>
            <a:srgbClr val="E8F1F8"/>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b="1"/>
              <a:t>Claims Checklist:</a:t>
            </a:r>
            <a:endParaRPr/>
          </a:p>
          <a:p>
            <a:pPr marL="171450" lvl="0" indent="-171450" algn="l" rtl="0">
              <a:lnSpc>
                <a:spcPct val="90000"/>
              </a:lnSpc>
              <a:spcBef>
                <a:spcPts val="750"/>
              </a:spcBef>
              <a:spcAft>
                <a:spcPts val="0"/>
              </a:spcAft>
              <a:buClr>
                <a:schemeClr val="dk1"/>
              </a:buClr>
              <a:buSzPts val="2100"/>
              <a:buFont typeface="Noto Sans Symbols"/>
              <a:buChar char="❑"/>
            </a:pPr>
            <a:r>
              <a:rPr lang="en-US"/>
              <a:t>Claim is submitted by the superintendent/chief administrator or SBO.</a:t>
            </a:r>
            <a:endParaRPr/>
          </a:p>
          <a:p>
            <a:pPr marL="171450" lvl="0" indent="-171450" algn="l" rtl="0">
              <a:lnSpc>
                <a:spcPct val="90000"/>
              </a:lnSpc>
              <a:spcBef>
                <a:spcPts val="750"/>
              </a:spcBef>
              <a:spcAft>
                <a:spcPts val="0"/>
              </a:spcAft>
              <a:buClr>
                <a:schemeClr val="dk1"/>
              </a:buClr>
              <a:buSzPts val="2100"/>
              <a:buFont typeface="Noto Sans Symbols"/>
              <a:buChar char="❑"/>
            </a:pPr>
            <a:r>
              <a:rPr lang="en-US"/>
              <a:t>Uploaded general ledger is year-to-date.</a:t>
            </a:r>
            <a:endParaRPr/>
          </a:p>
          <a:p>
            <a:pPr marL="171450" lvl="0" indent="-171450" algn="l" rtl="0">
              <a:lnSpc>
                <a:spcPct val="90000"/>
              </a:lnSpc>
              <a:spcBef>
                <a:spcPts val="750"/>
              </a:spcBef>
              <a:spcAft>
                <a:spcPts val="0"/>
              </a:spcAft>
              <a:buClr>
                <a:schemeClr val="dk1"/>
              </a:buClr>
              <a:buSzPts val="2100"/>
              <a:buFont typeface="Noto Sans Symbols"/>
              <a:buChar char="❑"/>
            </a:pPr>
            <a:r>
              <a:rPr lang="en-US"/>
              <a:t>Correct coding is used: program (432) and project (4508 or 4501).</a:t>
            </a:r>
            <a:endParaRPr/>
          </a:p>
          <a:p>
            <a:pPr marL="171450" lvl="0" indent="-171450" algn="l" rtl="0">
              <a:lnSpc>
                <a:spcPct val="90000"/>
              </a:lnSpc>
              <a:spcBef>
                <a:spcPts val="750"/>
              </a:spcBef>
              <a:spcAft>
                <a:spcPts val="0"/>
              </a:spcAft>
              <a:buClr>
                <a:schemeClr val="dk1"/>
              </a:buClr>
              <a:buSzPts val="2100"/>
              <a:buFont typeface="Noto Sans Symbols"/>
              <a:buChar char="❑"/>
            </a:pPr>
            <a:r>
              <a:rPr lang="en-US"/>
              <a:t>CASA claim matches the uploaded general ledger amounts.</a:t>
            </a:r>
            <a:endParaRPr/>
          </a:p>
          <a:p>
            <a:pPr marL="171450" lvl="0" indent="-171450" algn="l" rtl="0">
              <a:lnSpc>
                <a:spcPct val="90000"/>
              </a:lnSpc>
              <a:spcBef>
                <a:spcPts val="750"/>
              </a:spcBef>
              <a:spcAft>
                <a:spcPts val="0"/>
              </a:spcAft>
              <a:buClr>
                <a:schemeClr val="dk1"/>
              </a:buClr>
              <a:buSzPts val="2100"/>
              <a:buFont typeface="Noto Sans Symbols"/>
              <a:buChar char="❑"/>
            </a:pPr>
            <a:r>
              <a:rPr lang="en-US"/>
              <a:t>Claims for each designated (CSI, ECSI, TSI, and ETSI) building is clearly identified within general ledger.</a:t>
            </a:r>
            <a:endParaRPr/>
          </a:p>
        </p:txBody>
      </p:sp>
      <p:sp>
        <p:nvSpPr>
          <p:cNvPr id="224" name="Google Shape;224;p1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a:t>3. Additional Resources</a:t>
            </a:r>
            <a:endParaRPr/>
          </a:p>
        </p:txBody>
      </p:sp>
      <p:sp>
        <p:nvSpPr>
          <p:cNvPr id="231" name="Google Shape;231;p2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21"/>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300"/>
              <a:buFont typeface="Arial"/>
              <a:buNone/>
            </a:pPr>
            <a:r>
              <a:rPr lang="en-US"/>
              <a:t>Resources</a:t>
            </a:r>
            <a:endParaRPr/>
          </a:p>
        </p:txBody>
      </p:sp>
      <p:graphicFrame>
        <p:nvGraphicFramePr>
          <p:cNvPr id="236" name="Google Shape;236;p21"/>
          <p:cNvGraphicFramePr/>
          <p:nvPr/>
        </p:nvGraphicFramePr>
        <p:xfrm>
          <a:off x="1779151" y="1200500"/>
          <a:ext cx="10004300" cy="4727850"/>
        </p:xfrm>
        <a:graphic>
          <a:graphicData uri="http://schemas.openxmlformats.org/drawingml/2006/table">
            <a:tbl>
              <a:tblPr firstRow="1" bandRow="1">
                <a:noFill/>
                <a:tableStyleId>{084B6880-5150-4060-A9B4-F2D7DAB57992}</a:tableStyleId>
              </a:tblPr>
              <a:tblGrid>
                <a:gridCol w="3235750">
                  <a:extLst>
                    <a:ext uri="{9D8B030D-6E8A-4147-A177-3AD203B41FA5}">
                      <a16:colId xmlns:a16="http://schemas.microsoft.com/office/drawing/2014/main" val="20000"/>
                    </a:ext>
                  </a:extLst>
                </a:gridCol>
                <a:gridCol w="6768550">
                  <a:extLst>
                    <a:ext uri="{9D8B030D-6E8A-4147-A177-3AD203B41FA5}">
                      <a16:colId xmlns:a16="http://schemas.microsoft.com/office/drawing/2014/main" val="20001"/>
                    </a:ext>
                  </a:extLst>
                </a:gridCol>
              </a:tblGrid>
              <a:tr h="596525">
                <a:tc>
                  <a:txBody>
                    <a:bodyPr/>
                    <a:lstStyle/>
                    <a:p>
                      <a:pPr marL="0" marR="0" lvl="0" indent="0" algn="l" rtl="0">
                        <a:spcBef>
                          <a:spcPts val="0"/>
                        </a:spcBef>
                        <a:spcAft>
                          <a:spcPts val="0"/>
                        </a:spcAft>
                        <a:buNone/>
                      </a:pPr>
                      <a:r>
                        <a:rPr lang="en-US" sz="2000"/>
                        <a:t>Item</a:t>
                      </a:r>
                      <a:endParaRPr/>
                    </a:p>
                  </a:txBody>
                  <a:tcPr marL="91450" marR="91450" marT="45725" marB="45725">
                    <a:solidFill>
                      <a:srgbClr val="03617A"/>
                    </a:solidFill>
                  </a:tcPr>
                </a:tc>
                <a:tc>
                  <a:txBody>
                    <a:bodyPr/>
                    <a:lstStyle/>
                    <a:p>
                      <a:pPr marL="0" marR="0" lvl="0" indent="0" algn="l" rtl="0">
                        <a:spcBef>
                          <a:spcPts val="0"/>
                        </a:spcBef>
                        <a:spcAft>
                          <a:spcPts val="0"/>
                        </a:spcAft>
                        <a:buNone/>
                      </a:pPr>
                      <a:r>
                        <a:rPr lang="en-US" sz="2000"/>
                        <a:t>Description</a:t>
                      </a:r>
                      <a:endParaRPr/>
                    </a:p>
                  </a:txBody>
                  <a:tcPr marL="91450" marR="91450" marT="45725" marB="45725">
                    <a:solidFill>
                      <a:srgbClr val="03617A"/>
                    </a:solidFill>
                  </a:tcPr>
                </a:tc>
                <a:extLst>
                  <a:ext uri="{0D108BD9-81ED-4DB2-BD59-A6C34878D82A}">
                    <a16:rowId xmlns:a16="http://schemas.microsoft.com/office/drawing/2014/main" val="10000"/>
                  </a:ext>
                </a:extLst>
              </a:tr>
              <a:tr h="808975">
                <a:tc>
                  <a:txBody>
                    <a:bodyPr/>
                    <a:lstStyle/>
                    <a:p>
                      <a:pPr marL="0" marR="0" lvl="0" indent="0" algn="l" rtl="0">
                        <a:lnSpc>
                          <a:spcPct val="100000"/>
                        </a:lnSpc>
                        <a:spcBef>
                          <a:spcPts val="0"/>
                        </a:spcBef>
                        <a:spcAft>
                          <a:spcPts val="0"/>
                        </a:spcAft>
                        <a:buClr>
                          <a:schemeClr val="dk1"/>
                        </a:buClr>
                        <a:buSzPts val="2000"/>
                        <a:buFont typeface="Arial"/>
                        <a:buNone/>
                      </a:pPr>
                      <a:r>
                        <a:rPr lang="en-US" sz="2000" u="sng">
                          <a:solidFill>
                            <a:schemeClr val="hlink"/>
                          </a:solidFill>
                          <a:hlinkClick r:id="rId3"/>
                        </a:rPr>
                        <a:t>ESSA Guidance and Allocations</a:t>
                      </a:r>
                      <a:endParaRPr sz="2000"/>
                    </a:p>
                  </a:txBody>
                  <a:tcPr marL="91450" marR="91450" marT="45725" marB="45725"/>
                </a:tc>
                <a:tc>
                  <a:txBody>
                    <a:bodyPr/>
                    <a:lstStyle/>
                    <a:p>
                      <a:pPr marL="0" marR="0" lvl="0" indent="0" algn="l" rtl="0">
                        <a:spcBef>
                          <a:spcPts val="0"/>
                        </a:spcBef>
                        <a:spcAft>
                          <a:spcPts val="0"/>
                        </a:spcAft>
                        <a:buNone/>
                      </a:pPr>
                      <a:r>
                        <a:rPr lang="en-US" sz="2000" b="0"/>
                        <a:t>Provides ESSA guidance documents and allocation amounts.</a:t>
                      </a:r>
                      <a:endParaRPr/>
                    </a:p>
                  </a:txBody>
                  <a:tcPr marL="91450" marR="91450" marT="45725" marB="45725"/>
                </a:tc>
                <a:extLst>
                  <a:ext uri="{0D108BD9-81ED-4DB2-BD59-A6C34878D82A}">
                    <a16:rowId xmlns:a16="http://schemas.microsoft.com/office/drawing/2014/main" val="10001"/>
                  </a:ext>
                </a:extLst>
              </a:tr>
              <a:tr h="808975">
                <a:tc>
                  <a:txBody>
                    <a:bodyPr/>
                    <a:lstStyle/>
                    <a:p>
                      <a:pPr marL="0" marR="0" lvl="0" indent="0" algn="l" rtl="0">
                        <a:lnSpc>
                          <a:spcPct val="100000"/>
                        </a:lnSpc>
                        <a:spcBef>
                          <a:spcPts val="0"/>
                        </a:spcBef>
                        <a:spcAft>
                          <a:spcPts val="0"/>
                        </a:spcAft>
                        <a:buClr>
                          <a:schemeClr val="dk1"/>
                        </a:buClr>
                        <a:buSzPts val="2000"/>
                        <a:buFont typeface="Arial"/>
                        <a:buNone/>
                      </a:pPr>
                      <a:r>
                        <a:rPr lang="en-US" sz="2000" u="sng">
                          <a:solidFill>
                            <a:schemeClr val="hlink"/>
                          </a:solidFill>
                          <a:hlinkClick r:id="rId4"/>
                        </a:rPr>
                        <a:t>Title I, Section 1003 – School Improvement Application Content</a:t>
                      </a:r>
                      <a:endParaRPr sz="2000"/>
                    </a:p>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r>
                        <a:rPr lang="en-US" sz="2000" b="0"/>
                        <a:t>Outlines the content of the Title I, Section 1003, School Improvement application in the Consolidated Accountability and Support Application’s (CASA) Consolidated Application. </a:t>
                      </a:r>
                      <a:endParaRPr/>
                    </a:p>
                  </a:txBody>
                  <a:tcPr marL="91450" marR="91450" marT="45725" marB="45725"/>
                </a:tc>
                <a:extLst>
                  <a:ext uri="{0D108BD9-81ED-4DB2-BD59-A6C34878D82A}">
                    <a16:rowId xmlns:a16="http://schemas.microsoft.com/office/drawing/2014/main" val="10002"/>
                  </a:ext>
                </a:extLst>
              </a:tr>
              <a:tr h="808975">
                <a:tc>
                  <a:txBody>
                    <a:bodyPr/>
                    <a:lstStyle/>
                    <a:p>
                      <a:pPr marL="0" marR="0" lvl="0" indent="0" algn="l" rtl="0">
                        <a:lnSpc>
                          <a:spcPct val="100000"/>
                        </a:lnSpc>
                        <a:spcBef>
                          <a:spcPts val="0"/>
                        </a:spcBef>
                        <a:spcAft>
                          <a:spcPts val="0"/>
                        </a:spcAft>
                        <a:buClr>
                          <a:schemeClr val="dk1"/>
                        </a:buClr>
                        <a:buSzPts val="2000"/>
                        <a:buFont typeface="Arial"/>
                        <a:buNone/>
                      </a:pPr>
                      <a:r>
                        <a:rPr lang="en-US" sz="2000" u="sng">
                          <a:solidFill>
                            <a:schemeClr val="hlink"/>
                          </a:solidFill>
                          <a:hlinkClick r:id="rId5"/>
                        </a:rPr>
                        <a:t>ESSA Support Site</a:t>
                      </a:r>
                      <a:endParaRPr sz="2000"/>
                    </a:p>
                    <a:p>
                      <a:pPr marL="0" marR="0" lvl="0" indent="0" algn="l" rtl="0">
                        <a:spcBef>
                          <a:spcPts val="0"/>
                        </a:spcBef>
                        <a:spcAft>
                          <a:spcPts val="0"/>
                        </a:spcAft>
                        <a:buNone/>
                      </a:pPr>
                      <a:endParaRPr sz="2000"/>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a:solidFill>
                            <a:schemeClr val="dk1"/>
                          </a:solidFill>
                          <a:latin typeface="Arial"/>
                          <a:ea typeface="Arial"/>
                          <a:cs typeface="Arial"/>
                          <a:sym typeface="Arial"/>
                        </a:rPr>
                        <a:t>Repository of tools and resources to support the work aligned to Iowa's Every Student Succeeds Act (ESSA) Plan.  </a:t>
                      </a:r>
                      <a:endParaRPr/>
                    </a:p>
                  </a:txBody>
                  <a:tcPr marL="91450" marR="91450" marT="45725" marB="45725"/>
                </a:tc>
                <a:extLst>
                  <a:ext uri="{0D108BD9-81ED-4DB2-BD59-A6C34878D82A}">
                    <a16:rowId xmlns:a16="http://schemas.microsoft.com/office/drawing/2014/main" val="10003"/>
                  </a:ext>
                </a:extLst>
              </a:tr>
              <a:tr h="808975">
                <a:tc>
                  <a:txBody>
                    <a:bodyPr/>
                    <a:lstStyle/>
                    <a:p>
                      <a:pPr marL="0" marR="0" lvl="0" indent="0" algn="l" rtl="0">
                        <a:lnSpc>
                          <a:spcPct val="100000"/>
                        </a:lnSpc>
                        <a:spcBef>
                          <a:spcPts val="0"/>
                        </a:spcBef>
                        <a:spcAft>
                          <a:spcPts val="0"/>
                        </a:spcAft>
                        <a:buClr>
                          <a:schemeClr val="dk1"/>
                        </a:buClr>
                        <a:buSzPts val="2000"/>
                        <a:buFont typeface="Arial"/>
                        <a:buNone/>
                      </a:pPr>
                      <a:r>
                        <a:rPr lang="en-US" sz="2000" u="sng">
                          <a:solidFill>
                            <a:schemeClr val="hlink"/>
                          </a:solidFill>
                          <a:hlinkClick r:id="rId6"/>
                        </a:rPr>
                        <a:t>Using Federal Funds for Professional Development</a:t>
                      </a:r>
                      <a:endParaRPr sz="2000"/>
                    </a:p>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r>
                        <a:rPr lang="en-US" sz="2000" b="0" dirty="0"/>
                        <a:t>Provides information on the allowability of using Title program funds to pay school instructional staff for professional development.</a:t>
                      </a:r>
                      <a:endParaRPr dirty="0"/>
                    </a:p>
                  </a:txBody>
                  <a:tcPr marL="91450" marR="91450" marT="45725" marB="45725"/>
                </a:tc>
                <a:extLst>
                  <a:ext uri="{0D108BD9-81ED-4DB2-BD59-A6C34878D82A}">
                    <a16:rowId xmlns:a16="http://schemas.microsoft.com/office/drawing/2014/main" val="10004"/>
                  </a:ext>
                </a:extLst>
              </a:tr>
            </a:tbl>
          </a:graphicData>
        </a:graphic>
      </p:graphicFrame>
      <p:sp>
        <p:nvSpPr>
          <p:cNvPr id="238" name="Google Shape;238;p2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2"/>
          <p:cNvSpPr txBox="1">
            <a:spLocks noGrp="1"/>
          </p:cNvSpPr>
          <p:nvPr>
            <p:ph type="body" idx="1"/>
          </p:nvPr>
        </p:nvSpPr>
        <p:spPr>
          <a:xfrm>
            <a:off x="5700188" y="475739"/>
            <a:ext cx="5283600" cy="5906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200"/>
              <a:buNone/>
            </a:pPr>
            <a:r>
              <a:rPr lang="en-US" sz="3200" b="1"/>
              <a:t>Stacie Stokes</a:t>
            </a:r>
            <a:endParaRPr/>
          </a:p>
          <a:p>
            <a:pPr marL="0" lvl="0" indent="0" algn="ctr" rtl="0">
              <a:lnSpc>
                <a:spcPct val="90000"/>
              </a:lnSpc>
              <a:spcBef>
                <a:spcPts val="0"/>
              </a:spcBef>
              <a:spcAft>
                <a:spcPts val="0"/>
              </a:spcAft>
              <a:buClr>
                <a:srgbClr val="000000"/>
              </a:buClr>
              <a:buSzPts val="2800"/>
              <a:buNone/>
            </a:pPr>
            <a:r>
              <a:rPr lang="en-US"/>
              <a:t>Title I, School Improvement</a:t>
            </a:r>
            <a:endParaRPr/>
          </a:p>
          <a:p>
            <a:pPr marL="0" lvl="0" indent="0" algn="ctr" rtl="0">
              <a:lnSpc>
                <a:spcPct val="90000"/>
              </a:lnSpc>
              <a:spcBef>
                <a:spcPts val="0"/>
              </a:spcBef>
              <a:spcAft>
                <a:spcPts val="0"/>
              </a:spcAft>
              <a:buClr>
                <a:srgbClr val="000000"/>
              </a:buClr>
              <a:buSzPts val="2800"/>
              <a:buNone/>
            </a:pPr>
            <a:endParaRPr/>
          </a:p>
          <a:p>
            <a:pPr marL="0" lvl="0" indent="0" algn="ctr" rtl="0">
              <a:lnSpc>
                <a:spcPct val="90000"/>
              </a:lnSpc>
              <a:spcBef>
                <a:spcPts val="0"/>
              </a:spcBef>
              <a:spcAft>
                <a:spcPts val="0"/>
              </a:spcAft>
              <a:buClr>
                <a:schemeClr val="hlink"/>
              </a:buClr>
              <a:buSzPts val="2800"/>
              <a:buNone/>
            </a:pPr>
            <a:r>
              <a:rPr lang="en-US" u="sng">
                <a:solidFill>
                  <a:schemeClr val="hlink"/>
                </a:solidFill>
                <a:hlinkClick r:id="rId3"/>
              </a:rPr>
              <a:t>stacie.stokes@iowa.gov</a:t>
            </a:r>
            <a:endParaRPr/>
          </a:p>
          <a:p>
            <a:pPr marL="0" lvl="0" indent="0" algn="ctr" rtl="0">
              <a:lnSpc>
                <a:spcPct val="90000"/>
              </a:lnSpc>
              <a:spcBef>
                <a:spcPts val="0"/>
              </a:spcBef>
              <a:spcAft>
                <a:spcPts val="0"/>
              </a:spcAft>
              <a:buClr>
                <a:schemeClr val="dk1"/>
              </a:buClr>
              <a:buSzPts val="2800"/>
              <a:buNone/>
            </a:pPr>
            <a:r>
              <a:rPr lang="en-US"/>
              <a:t>515-210-5288</a:t>
            </a:r>
            <a:endParaRPr/>
          </a:p>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0"/>
              </a:spcBef>
              <a:spcAft>
                <a:spcPts val="0"/>
              </a:spcAft>
              <a:buClr>
                <a:schemeClr val="dk1"/>
              </a:buClr>
              <a:buSzPts val="2800"/>
              <a:buNone/>
            </a:pPr>
            <a:endParaRPr sz="2000"/>
          </a:p>
        </p:txBody>
      </p:sp>
      <p:sp>
        <p:nvSpPr>
          <p:cNvPr id="245" name="Google Shape;245;p22"/>
          <p:cNvSpPr txBox="1">
            <a:spLocks noGrp="1"/>
          </p:cNvSpPr>
          <p:nvPr>
            <p:ph type="title"/>
          </p:nvPr>
        </p:nvSpPr>
        <p:spPr>
          <a:xfrm>
            <a:off x="408561" y="857839"/>
            <a:ext cx="3540869" cy="547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300"/>
              <a:buFont typeface="Arial"/>
              <a:buNone/>
            </a:pPr>
            <a:r>
              <a:rPr lang="en-US"/>
              <a:t>Contact</a:t>
            </a:r>
            <a:endParaRPr/>
          </a:p>
        </p:txBody>
      </p:sp>
      <p:sp>
        <p:nvSpPr>
          <p:cNvPr id="246" name="Google Shape;246;p2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a:t>1. Introduction to Title I, Section 1003 School Improvement</a:t>
            </a:r>
            <a:endParaRPr/>
          </a:p>
        </p:txBody>
      </p:sp>
      <p:sp>
        <p:nvSpPr>
          <p:cNvPr id="56" name="Google Shape;56;p3"/>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800"/>
              <a:buNone/>
            </a:pPr>
            <a:r>
              <a:rPr lang="en-US"/>
              <a:t>Overview and Definition of Terms</a:t>
            </a:r>
            <a:endParaRPr/>
          </a:p>
        </p:txBody>
      </p:sp>
      <p:sp>
        <p:nvSpPr>
          <p:cNvPr id="57" name="Google Shape;57;p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2" name="Google Shape;72;p5"/>
          <p:cNvSpPr txBox="1">
            <a:spLocks noGrp="1"/>
          </p:cNvSpPr>
          <p:nvPr>
            <p:ph type="title"/>
          </p:nvPr>
        </p:nvSpPr>
        <p:spPr>
          <a:xfrm>
            <a:off x="306456" y="335942"/>
            <a:ext cx="3540869" cy="59065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Purpose</a:t>
            </a:r>
            <a:endParaRPr dirty="0"/>
          </a:p>
        </p:txBody>
      </p:sp>
      <p:sp>
        <p:nvSpPr>
          <p:cNvPr id="70" name="Google Shape;70;p5"/>
          <p:cNvSpPr txBox="1"/>
          <p:nvPr/>
        </p:nvSpPr>
        <p:spPr>
          <a:xfrm>
            <a:off x="4341373" y="1248189"/>
            <a:ext cx="555895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dirty="0">
                <a:solidFill>
                  <a:schemeClr val="dk1"/>
                </a:solidFill>
              </a:rPr>
              <a:t>Purpose of Title I, Section 1003:</a:t>
            </a:r>
            <a:r>
              <a:rPr lang="en-US" sz="2800" b="0" i="0" u="none" strike="noStrike" cap="none" dirty="0">
                <a:solidFill>
                  <a:schemeClr val="dk1"/>
                </a:solidFill>
                <a:latin typeface="Arial"/>
                <a:ea typeface="Arial"/>
                <a:cs typeface="Arial"/>
                <a:sym typeface="Arial"/>
              </a:rPr>
              <a:t> </a:t>
            </a:r>
            <a:endParaRPr dirty="0"/>
          </a:p>
        </p:txBody>
      </p:sp>
      <p:sp>
        <p:nvSpPr>
          <p:cNvPr id="69" name="Google Shape;69;p5"/>
          <p:cNvSpPr txBox="1">
            <a:spLocks noGrp="1"/>
          </p:cNvSpPr>
          <p:nvPr>
            <p:ph type="body" idx="1"/>
          </p:nvPr>
        </p:nvSpPr>
        <p:spPr>
          <a:xfrm>
            <a:off x="5386414" y="1758407"/>
            <a:ext cx="6440557" cy="3840646"/>
          </a:xfrm>
          <a:prstGeom prst="rect">
            <a:avLst/>
          </a:prstGeom>
          <a:noFill/>
          <a:ln>
            <a:noFill/>
          </a:ln>
        </p:spPr>
        <p:txBody>
          <a:bodyPr spcFirstLastPara="1" wrap="square" lIns="91425" tIns="45700" rIns="91425" bIns="45700" anchor="ctr" anchorCtr="0">
            <a:normAutofit/>
          </a:bodyPr>
          <a:lstStyle/>
          <a:p>
            <a:pPr marL="558800" lvl="0" indent="-457200" algn="l" rtl="0">
              <a:lnSpc>
                <a:spcPct val="100000"/>
              </a:lnSpc>
              <a:spcBef>
                <a:spcPts val="0"/>
              </a:spcBef>
              <a:spcAft>
                <a:spcPts val="0"/>
              </a:spcAft>
              <a:buClr>
                <a:schemeClr val="dk1"/>
              </a:buClr>
              <a:buSzPts val="2000"/>
              <a:buFont typeface="Noto Sans Symbols"/>
              <a:buChar char="❑"/>
            </a:pPr>
            <a:r>
              <a:rPr lang="en-US" sz="2400" dirty="0"/>
              <a:t>Ensure designated schools </a:t>
            </a:r>
            <a:r>
              <a:rPr lang="en-US" sz="2400" i="1" dirty="0"/>
              <a:t>engage in school improvement efforts that affect significant change in student outcomes</a:t>
            </a:r>
            <a:r>
              <a:rPr lang="en-US" sz="2400" dirty="0"/>
              <a:t>;</a:t>
            </a:r>
            <a:endParaRPr dirty="0"/>
          </a:p>
          <a:p>
            <a:pPr marL="558800" lvl="0" indent="-457200" algn="l" rtl="0">
              <a:lnSpc>
                <a:spcPct val="100000"/>
              </a:lnSpc>
              <a:spcBef>
                <a:spcPts val="500"/>
              </a:spcBef>
              <a:spcAft>
                <a:spcPts val="0"/>
              </a:spcAft>
              <a:buClr>
                <a:schemeClr val="dk1"/>
              </a:buClr>
              <a:buSzPts val="2000"/>
              <a:buFont typeface="Noto Sans Symbols"/>
              <a:buChar char="❑"/>
            </a:pPr>
            <a:r>
              <a:rPr lang="en-US" sz="2400" dirty="0"/>
              <a:t>Provide all children significant opportunity to receive a fair, equitable, and high-quality education; and</a:t>
            </a:r>
            <a:endParaRPr dirty="0"/>
          </a:p>
          <a:p>
            <a:pPr marL="558800" lvl="0" indent="-457200" algn="l" rtl="0">
              <a:lnSpc>
                <a:spcPct val="100000"/>
              </a:lnSpc>
              <a:spcBef>
                <a:spcPts val="500"/>
              </a:spcBef>
              <a:spcAft>
                <a:spcPts val="0"/>
              </a:spcAft>
              <a:buClr>
                <a:schemeClr val="dk1"/>
              </a:buClr>
              <a:buSzPts val="2000"/>
              <a:buFont typeface="Noto Sans Symbols"/>
              <a:buChar char="❑"/>
            </a:pPr>
            <a:r>
              <a:rPr lang="en-US" sz="2400" dirty="0"/>
              <a:t>Close educational achievement gaps. </a:t>
            </a:r>
            <a:endParaRPr dirty="0"/>
          </a:p>
          <a:p>
            <a:pPr marL="0" lvl="0" indent="0" algn="l" rtl="0">
              <a:lnSpc>
                <a:spcPct val="90000"/>
              </a:lnSpc>
              <a:spcBef>
                <a:spcPts val="750"/>
              </a:spcBef>
              <a:spcAft>
                <a:spcPts val="0"/>
              </a:spcAft>
              <a:buClr>
                <a:schemeClr val="dk1"/>
              </a:buClr>
              <a:buSzPts val="2800"/>
              <a:buNone/>
            </a:pPr>
            <a:endParaRPr dirty="0"/>
          </a:p>
        </p:txBody>
      </p:sp>
      <p:pic>
        <p:nvPicPr>
          <p:cNvPr id="71" name="Google Shape;71;p5" descr="White board with the word goal."/>
          <p:cNvPicPr preferRelativeResize="0"/>
          <p:nvPr/>
        </p:nvPicPr>
        <p:blipFill rotWithShape="1">
          <a:blip r:embed="rId3">
            <a:alphaModFix/>
          </a:blip>
          <a:srcRect/>
          <a:stretch/>
        </p:blipFill>
        <p:spPr>
          <a:xfrm>
            <a:off x="306456" y="3230218"/>
            <a:ext cx="4937760" cy="3291840"/>
          </a:xfrm>
          <a:prstGeom prst="rect">
            <a:avLst/>
          </a:prstGeom>
          <a:noFill/>
          <a:ln>
            <a:noFill/>
          </a:ln>
        </p:spPr>
      </p:pic>
      <p:sp>
        <p:nvSpPr>
          <p:cNvPr id="73" name="Google Shape;73;p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6"/>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Requirements</a:t>
            </a:r>
            <a:br>
              <a:rPr lang="en-US" dirty="0"/>
            </a:br>
            <a:r>
              <a:rPr lang="en-US" sz="2400" dirty="0"/>
              <a:t>Title I, Section 1003 and Section 111(d)</a:t>
            </a:r>
            <a:endParaRPr dirty="0"/>
          </a:p>
        </p:txBody>
      </p:sp>
      <p:sp>
        <p:nvSpPr>
          <p:cNvPr id="79" name="Google Shape;79;p6"/>
          <p:cNvSpPr txBox="1">
            <a:spLocks noGrp="1"/>
          </p:cNvSpPr>
          <p:nvPr>
            <p:ph type="body" idx="1"/>
          </p:nvPr>
        </p:nvSpPr>
        <p:spPr>
          <a:xfrm>
            <a:off x="593359" y="1636004"/>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sz="2400"/>
              <a:t>Districts are required to:</a:t>
            </a:r>
            <a:endParaRPr/>
          </a:p>
          <a:p>
            <a:pPr marL="0" lvl="0" indent="0" algn="l" rtl="0">
              <a:lnSpc>
                <a:spcPct val="90000"/>
              </a:lnSpc>
              <a:spcBef>
                <a:spcPts val="750"/>
              </a:spcBef>
              <a:spcAft>
                <a:spcPts val="0"/>
              </a:spcAft>
              <a:buClr>
                <a:schemeClr val="dk1"/>
              </a:buClr>
              <a:buSzPts val="1800"/>
              <a:buNone/>
            </a:pPr>
            <a:endParaRPr/>
          </a:p>
        </p:txBody>
      </p:sp>
      <p:sp>
        <p:nvSpPr>
          <p:cNvPr id="80" name="Google Shape;80;p6"/>
          <p:cNvSpPr txBox="1">
            <a:spLocks noGrp="1"/>
          </p:cNvSpPr>
          <p:nvPr>
            <p:ph type="body" idx="2"/>
          </p:nvPr>
        </p:nvSpPr>
        <p:spPr>
          <a:xfrm>
            <a:off x="0" y="2138400"/>
            <a:ext cx="6041100" cy="4591500"/>
          </a:xfrm>
          <a:prstGeom prst="rect">
            <a:avLst/>
          </a:prstGeom>
          <a:noFill/>
          <a:ln>
            <a:noFill/>
          </a:ln>
        </p:spPr>
        <p:txBody>
          <a:bodyPr spcFirstLastPara="1" wrap="square" lIns="91425" tIns="45700" rIns="91425" bIns="45700" anchor="t" anchorCtr="0">
            <a:noAutofit/>
          </a:bodyPr>
          <a:lstStyle/>
          <a:p>
            <a:pPr marL="1028700" lvl="1" indent="-457200" algn="l" rtl="0">
              <a:lnSpc>
                <a:spcPct val="120000"/>
              </a:lnSpc>
              <a:spcBef>
                <a:spcPts val="0"/>
              </a:spcBef>
              <a:spcAft>
                <a:spcPts val="0"/>
              </a:spcAft>
              <a:buClr>
                <a:schemeClr val="dk1"/>
              </a:buClr>
              <a:buSzPts val="1800"/>
              <a:buFont typeface="Noto Sans Symbols"/>
              <a:buChar char="❑"/>
            </a:pPr>
            <a:r>
              <a:rPr lang="en-US"/>
              <a:t>Support designated school(s) within the district to develop and implement improvement plans.</a:t>
            </a:r>
            <a:endParaRPr/>
          </a:p>
          <a:p>
            <a:pPr marL="1028700" lvl="1" indent="-457200" algn="l" rtl="0">
              <a:lnSpc>
                <a:spcPct val="120000"/>
              </a:lnSpc>
              <a:spcBef>
                <a:spcPts val="500"/>
              </a:spcBef>
              <a:spcAft>
                <a:spcPts val="0"/>
              </a:spcAft>
              <a:buClr>
                <a:schemeClr val="dk1"/>
              </a:buClr>
              <a:buSzPts val="1800"/>
              <a:buFont typeface="Noto Sans Symbols"/>
              <a:buChar char="❑"/>
            </a:pPr>
            <a:r>
              <a:rPr lang="en-US"/>
              <a:t>Align resources and modify practices and policies to enable school(s) to effectively implement improvement plans.</a:t>
            </a:r>
            <a:endParaRPr/>
          </a:p>
          <a:p>
            <a:pPr marL="1028700" lvl="1" indent="-457200" algn="l" rtl="0">
              <a:lnSpc>
                <a:spcPct val="120000"/>
              </a:lnSpc>
              <a:spcBef>
                <a:spcPts val="500"/>
              </a:spcBef>
              <a:spcAft>
                <a:spcPts val="0"/>
              </a:spcAft>
              <a:buClr>
                <a:schemeClr val="dk1"/>
              </a:buClr>
              <a:buSzPts val="1800"/>
              <a:buFont typeface="Noto Sans Symbols"/>
              <a:buChar char="❑"/>
            </a:pPr>
            <a:r>
              <a:rPr lang="en-US"/>
              <a:t>Support and monitor designated school(s). </a:t>
            </a:r>
            <a:endParaRPr/>
          </a:p>
          <a:p>
            <a:pPr marL="1028700" lvl="1" indent="-457200" algn="l" rtl="0">
              <a:lnSpc>
                <a:spcPct val="120000"/>
              </a:lnSpc>
              <a:spcBef>
                <a:spcPts val="500"/>
              </a:spcBef>
              <a:spcAft>
                <a:spcPts val="0"/>
              </a:spcAft>
              <a:buClr>
                <a:schemeClr val="dk1"/>
              </a:buClr>
              <a:buSzPts val="1800"/>
              <a:buFont typeface="Noto Sans Symbols"/>
              <a:buChar char="❑"/>
            </a:pPr>
            <a:r>
              <a:rPr lang="en-US"/>
              <a:t>Provide an assurance that appropriate designated school(s) receive the funds as allocated by the State.</a:t>
            </a:r>
            <a:endParaRPr/>
          </a:p>
          <a:p>
            <a:pPr marL="1028700" lvl="1" indent="-457200" algn="l" rtl="0">
              <a:lnSpc>
                <a:spcPct val="120000"/>
              </a:lnSpc>
              <a:spcBef>
                <a:spcPts val="500"/>
              </a:spcBef>
              <a:spcAft>
                <a:spcPts val="0"/>
              </a:spcAft>
              <a:buClr>
                <a:schemeClr val="dk1"/>
              </a:buClr>
              <a:buSzPts val="1800"/>
              <a:buFont typeface="Noto Sans Symbols"/>
              <a:buChar char="❑"/>
            </a:pPr>
            <a:r>
              <a:rPr lang="en-US"/>
              <a:t>Use a rigorous review process to recruit, screen, select, and evaluate outside partners that the district may partner with to provide support to designated schools.</a:t>
            </a:r>
            <a:endParaRPr/>
          </a:p>
          <a:p>
            <a:pPr marL="0" lvl="0" indent="0" algn="l" rtl="0">
              <a:lnSpc>
                <a:spcPct val="90000"/>
              </a:lnSpc>
              <a:spcBef>
                <a:spcPts val="750"/>
              </a:spcBef>
              <a:spcAft>
                <a:spcPts val="0"/>
              </a:spcAft>
              <a:buClr>
                <a:schemeClr val="dk1"/>
              </a:buClr>
              <a:buSzPts val="2100"/>
              <a:buNone/>
            </a:pPr>
            <a:endParaRPr/>
          </a:p>
        </p:txBody>
      </p:sp>
      <p:sp>
        <p:nvSpPr>
          <p:cNvPr id="81" name="Google Shape;81;p6"/>
          <p:cNvSpPr txBox="1">
            <a:spLocks noGrp="1"/>
          </p:cNvSpPr>
          <p:nvPr>
            <p:ph type="body" idx="3"/>
          </p:nvPr>
        </p:nvSpPr>
        <p:spPr>
          <a:xfrm>
            <a:off x="6415453" y="1636004"/>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sz="2400"/>
              <a:t>Important Clarifications:</a:t>
            </a:r>
            <a:endParaRPr/>
          </a:p>
          <a:p>
            <a:pPr marL="0" lvl="0" indent="0" algn="l" rtl="0">
              <a:lnSpc>
                <a:spcPct val="90000"/>
              </a:lnSpc>
              <a:spcBef>
                <a:spcPts val="750"/>
              </a:spcBef>
              <a:spcAft>
                <a:spcPts val="0"/>
              </a:spcAft>
              <a:buClr>
                <a:schemeClr val="dk1"/>
              </a:buClr>
              <a:buSzPts val="1800"/>
              <a:buNone/>
            </a:pPr>
            <a:endParaRPr/>
          </a:p>
        </p:txBody>
      </p:sp>
      <p:sp>
        <p:nvSpPr>
          <p:cNvPr id="82" name="Google Shape;82;p6"/>
          <p:cNvSpPr txBox="1">
            <a:spLocks noGrp="1"/>
          </p:cNvSpPr>
          <p:nvPr>
            <p:ph type="body" idx="4"/>
          </p:nvPr>
        </p:nvSpPr>
        <p:spPr>
          <a:xfrm>
            <a:off x="6317359" y="2138399"/>
            <a:ext cx="5638200" cy="3684600"/>
          </a:xfrm>
          <a:prstGeom prst="rect">
            <a:avLst/>
          </a:prstGeom>
          <a:noFill/>
          <a:ln>
            <a:noFill/>
          </a:ln>
        </p:spPr>
        <p:txBody>
          <a:bodyPr spcFirstLastPara="1" wrap="square" lIns="91425" tIns="45700" rIns="91425" bIns="45700" anchor="t" anchorCtr="0">
            <a:normAutofit fontScale="77500" lnSpcReduction="20000"/>
          </a:bodyPr>
          <a:lstStyle/>
          <a:p>
            <a:pPr marL="565150" lvl="0" indent="-486156" algn="l" rtl="0">
              <a:lnSpc>
                <a:spcPct val="120000"/>
              </a:lnSpc>
              <a:spcBef>
                <a:spcPts val="0"/>
              </a:spcBef>
              <a:spcAft>
                <a:spcPts val="0"/>
              </a:spcAft>
              <a:buClr>
                <a:schemeClr val="dk1"/>
              </a:buClr>
              <a:buSzPct val="104827"/>
              <a:buFont typeface="Noto Sans Symbols"/>
              <a:buChar char="❑"/>
            </a:pPr>
            <a:r>
              <a:rPr lang="en-US" sz="2900"/>
              <a:t>Section 1003 replaces the previous School in Need of Assistance (SINA) and District in Need of Assistance (DINA) process under No Child Left Behind.</a:t>
            </a:r>
            <a:endParaRPr/>
          </a:p>
          <a:p>
            <a:pPr marL="565150" lvl="0" indent="-486156" algn="l" rtl="0">
              <a:lnSpc>
                <a:spcPct val="120000"/>
              </a:lnSpc>
              <a:spcBef>
                <a:spcPts val="500"/>
              </a:spcBef>
              <a:spcAft>
                <a:spcPts val="0"/>
              </a:spcAft>
              <a:buClr>
                <a:schemeClr val="dk1"/>
              </a:buClr>
              <a:buSzPct val="104827"/>
              <a:buFont typeface="Noto Sans Symbols"/>
              <a:buChar char="❑"/>
            </a:pPr>
            <a:r>
              <a:rPr lang="en-US" sz="2900"/>
              <a:t>Schools are designated; districts are not. The role of the district is to provide ongoing support to identified schools.</a:t>
            </a:r>
            <a:endParaRPr/>
          </a:p>
          <a:p>
            <a:pPr marL="0" lvl="0" indent="0" algn="l" rtl="0">
              <a:lnSpc>
                <a:spcPct val="90000"/>
              </a:lnSpc>
              <a:spcBef>
                <a:spcPts val="750"/>
              </a:spcBef>
              <a:spcAft>
                <a:spcPts val="0"/>
              </a:spcAft>
              <a:buClr>
                <a:schemeClr val="dk1"/>
              </a:buClr>
              <a:buSzPct val="100000"/>
              <a:buNone/>
            </a:pPr>
            <a:endParaRPr sz="2200"/>
          </a:p>
        </p:txBody>
      </p:sp>
      <p:sp>
        <p:nvSpPr>
          <p:cNvPr id="83" name="Google Shape;83;p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a:t>Definition of Terms</a:t>
            </a:r>
            <a:endParaRPr/>
          </a:p>
        </p:txBody>
      </p:sp>
      <p:sp>
        <p:nvSpPr>
          <p:cNvPr id="90" name="Google Shape;90;p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p8"/>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Arial"/>
              <a:buNone/>
            </a:pPr>
            <a:r>
              <a:rPr lang="en-US" sz="3600"/>
              <a:t>Designations</a:t>
            </a:r>
            <a:endParaRPr/>
          </a:p>
        </p:txBody>
      </p:sp>
      <p:graphicFrame>
        <p:nvGraphicFramePr>
          <p:cNvPr id="95" name="Google Shape;95;p8"/>
          <p:cNvGraphicFramePr/>
          <p:nvPr/>
        </p:nvGraphicFramePr>
        <p:xfrm>
          <a:off x="397453" y="850900"/>
          <a:ext cx="11508225" cy="5156250"/>
        </p:xfrm>
        <a:graphic>
          <a:graphicData uri="http://schemas.openxmlformats.org/drawingml/2006/table">
            <a:tbl>
              <a:tblPr firstRow="1" bandRow="1">
                <a:noFill/>
                <a:tableStyleId>{084B6880-5150-4060-A9B4-F2D7DAB57992}</a:tableStyleId>
              </a:tblPr>
              <a:tblGrid>
                <a:gridCol w="3079850">
                  <a:extLst>
                    <a:ext uri="{9D8B030D-6E8A-4147-A177-3AD203B41FA5}">
                      <a16:colId xmlns:a16="http://schemas.microsoft.com/office/drawing/2014/main" val="20000"/>
                    </a:ext>
                  </a:extLst>
                </a:gridCol>
                <a:gridCol w="84283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a:t>Designation</a:t>
                      </a:r>
                      <a:endParaRPr/>
                    </a:p>
                  </a:txBody>
                  <a:tcPr marL="91450" marR="91450" marT="45725" marB="45725">
                    <a:solidFill>
                      <a:srgbClr val="03617A"/>
                    </a:solidFill>
                  </a:tcPr>
                </a:tc>
                <a:tc>
                  <a:txBody>
                    <a:bodyPr/>
                    <a:lstStyle/>
                    <a:p>
                      <a:pPr marL="0" marR="0" lvl="0" indent="0" algn="l" rtl="0">
                        <a:spcBef>
                          <a:spcPts val="0"/>
                        </a:spcBef>
                        <a:spcAft>
                          <a:spcPts val="0"/>
                        </a:spcAft>
                        <a:buNone/>
                      </a:pPr>
                      <a:r>
                        <a:rPr lang="en-US" sz="1800"/>
                        <a:t>Criteria</a:t>
                      </a:r>
                      <a:endParaRPr/>
                    </a:p>
                  </a:txBody>
                  <a:tcPr marL="91450" marR="91450" marT="45725" marB="45725">
                    <a:solidFill>
                      <a:srgbClr val="03617A"/>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b="1"/>
                        <a:t>Comprehensive Support and Improvement </a:t>
                      </a:r>
                      <a:endParaRPr/>
                    </a:p>
                    <a:p>
                      <a:pPr marL="0" marR="0" lvl="0" indent="0" algn="l" rtl="0">
                        <a:spcBef>
                          <a:spcPts val="0"/>
                        </a:spcBef>
                        <a:spcAft>
                          <a:spcPts val="0"/>
                        </a:spcAft>
                        <a:buNone/>
                      </a:pPr>
                      <a:r>
                        <a:rPr lang="en-US" sz="1800" b="1"/>
                        <a:t>(CSI)</a:t>
                      </a:r>
                      <a:endParaRPr/>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en-US" sz="1800"/>
                        <a:t>Schools receive this designation either because:</a:t>
                      </a:r>
                      <a:endParaRPr/>
                    </a:p>
                    <a:p>
                      <a:pPr marL="457200" marR="0" lvl="0" indent="-298450" algn="l" rtl="0">
                        <a:spcBef>
                          <a:spcPts val="600"/>
                        </a:spcBef>
                        <a:spcAft>
                          <a:spcPts val="0"/>
                        </a:spcAft>
                        <a:buClr>
                          <a:schemeClr val="dk1"/>
                        </a:buClr>
                        <a:buSzPts val="1100"/>
                        <a:buFont typeface="Arial"/>
                        <a:buChar char="●"/>
                      </a:pPr>
                      <a:r>
                        <a:rPr lang="en-US" sz="1800"/>
                        <a:t>Their overall scores fall within the lowest 5% of Iowa schools receiving federal Title I funding or</a:t>
                      </a:r>
                      <a:endParaRPr/>
                    </a:p>
                    <a:p>
                      <a:pPr marL="457200" marR="0" lvl="0" indent="-298450" algn="l" rtl="0">
                        <a:spcBef>
                          <a:spcPts val="600"/>
                        </a:spcBef>
                        <a:spcAft>
                          <a:spcPts val="0"/>
                        </a:spcAft>
                        <a:buClr>
                          <a:schemeClr val="dk1"/>
                        </a:buClr>
                        <a:buSzPts val="1100"/>
                        <a:buFont typeface="Arial"/>
                        <a:buChar char="●"/>
                      </a:pPr>
                      <a:r>
                        <a:rPr lang="en-US" sz="1800"/>
                        <a:t>The high school has a graduation rate below 67.1%.</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1800"/>
                        <a:buFont typeface="Arial"/>
                        <a:buNone/>
                      </a:pPr>
                      <a:r>
                        <a:rPr lang="en-US" sz="1800" b="1" i="1"/>
                        <a:t>Extended </a:t>
                      </a:r>
                      <a:r>
                        <a:rPr lang="en-US" sz="1800" b="1"/>
                        <a:t>Comprehensive Support and Improvement (ECSI)</a:t>
                      </a:r>
                      <a:endParaRPr/>
                    </a:p>
                  </a:txBody>
                  <a:tcPr marL="91450" marR="91450" marT="45725" marB="45725"/>
                </a:tc>
                <a:tc>
                  <a:txBody>
                    <a:bodyPr/>
                    <a:lstStyle/>
                    <a:p>
                      <a:pPr marL="0" marR="0" lvl="0" indent="0" algn="l" rtl="0">
                        <a:spcBef>
                          <a:spcPts val="0"/>
                        </a:spcBef>
                        <a:spcAft>
                          <a:spcPts val="0"/>
                        </a:spcAft>
                        <a:buNone/>
                      </a:pPr>
                      <a:r>
                        <a:rPr lang="en-US" sz="1800"/>
                        <a:t>Schools receive the “Extended” designation either because:</a:t>
                      </a:r>
                      <a:endParaRPr/>
                    </a:p>
                    <a:p>
                      <a:pPr marL="457200" marR="0" lvl="0" indent="-298450" algn="l" rtl="0">
                        <a:spcBef>
                          <a:spcPts val="600"/>
                        </a:spcBef>
                        <a:spcAft>
                          <a:spcPts val="0"/>
                        </a:spcAft>
                        <a:buClr>
                          <a:schemeClr val="dk1"/>
                        </a:buClr>
                        <a:buSzPts val="1100"/>
                        <a:buFont typeface="Arial"/>
                        <a:buChar char="●"/>
                      </a:pPr>
                      <a:r>
                        <a:rPr lang="en-US" sz="1800"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After an extended amount of time</a:t>
                      </a:r>
                      <a:r>
                        <a:rPr lang="en-US" sz="1800"/>
                        <a:t>, their overall scores continue to fall within the lowest 5% of Iowa schools receiving federal Title I funding or</a:t>
                      </a:r>
                      <a:endParaRPr/>
                    </a:p>
                    <a:p>
                      <a:pPr marL="457200" marR="0" lvl="0" indent="-298450" algn="l" rtl="0">
                        <a:spcBef>
                          <a:spcPts val="600"/>
                        </a:spcBef>
                        <a:spcAft>
                          <a:spcPts val="0"/>
                        </a:spcAft>
                        <a:buClr>
                          <a:schemeClr val="dk1"/>
                        </a:buClr>
                        <a:buSzPts val="1100"/>
                        <a:buFont typeface="Arial"/>
                        <a:buChar char="●"/>
                      </a:pPr>
                      <a:r>
                        <a:rPr lang="en-US" sz="1800" i="1"/>
                        <a:t>After an extended amount of time</a:t>
                      </a:r>
                      <a:r>
                        <a:rPr lang="en-US" sz="1800"/>
                        <a:t>, the high school continues to have a graduation rate below 67.1%.</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b="1"/>
                        <a:t>Targeted Support and Improvement </a:t>
                      </a:r>
                      <a:endParaRPr/>
                    </a:p>
                    <a:p>
                      <a:pPr marL="0" marR="0" lvl="0" indent="0" algn="l" rtl="0">
                        <a:spcBef>
                          <a:spcPts val="0"/>
                        </a:spcBef>
                        <a:spcAft>
                          <a:spcPts val="0"/>
                        </a:spcAft>
                        <a:buNone/>
                      </a:pPr>
                      <a:r>
                        <a:rPr lang="en-US" sz="1800" b="1"/>
                        <a:t>(TSI)</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a:t>Schools receive this designation if one or more student subgroup scores as low as the lowest 5% of schools in the state.</a:t>
                      </a:r>
                      <a:endParaRPr/>
                    </a:p>
                  </a:txBody>
                  <a:tcPr marL="91450" marR="91450" marT="45725" marB="45725"/>
                </a:tc>
                <a:extLst>
                  <a:ext uri="{0D108BD9-81ED-4DB2-BD59-A6C34878D82A}">
                    <a16:rowId xmlns:a16="http://schemas.microsoft.com/office/drawing/2014/main" val="10003"/>
                  </a:ext>
                </a:extLst>
              </a:tr>
              <a:tr h="586175">
                <a:tc>
                  <a:txBody>
                    <a:bodyPr/>
                    <a:lstStyle/>
                    <a:p>
                      <a:pPr marL="0" marR="0" lvl="0" indent="0" algn="l" rtl="0">
                        <a:lnSpc>
                          <a:spcPct val="100000"/>
                        </a:lnSpc>
                        <a:spcBef>
                          <a:spcPts val="0"/>
                        </a:spcBef>
                        <a:spcAft>
                          <a:spcPts val="0"/>
                        </a:spcAft>
                        <a:buClr>
                          <a:schemeClr val="dk1"/>
                        </a:buClr>
                        <a:buSzPts val="1800"/>
                        <a:buFont typeface="Arial"/>
                        <a:buNone/>
                      </a:pPr>
                      <a:r>
                        <a:rPr lang="en-US" sz="1800" b="1" i="1"/>
                        <a:t>Extended</a:t>
                      </a:r>
                      <a:r>
                        <a:rPr lang="en-US" sz="1800" b="1"/>
                        <a:t> Targeted Support and Improvement (ETSI)</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t>Schools receive this designation if one or more student subgroup </a:t>
                      </a:r>
                      <a:r>
                        <a:rPr lang="en-US" sz="1800" i="1" dirty="0"/>
                        <a:t>continues to score</a:t>
                      </a:r>
                      <a:r>
                        <a:rPr lang="en-US" sz="1800" dirty="0"/>
                        <a:t> as low as the lowest 5% of schools in the state </a:t>
                      </a:r>
                      <a:r>
                        <a:rPr lang="en-US" sz="1800" i="1" dirty="0"/>
                        <a:t>over an extended period of time</a:t>
                      </a:r>
                      <a:r>
                        <a:rPr lang="en-US" sz="1800" dirty="0"/>
                        <a:t>.</a:t>
                      </a:r>
                      <a:endParaRPr dirty="0"/>
                    </a:p>
                  </a:txBody>
                  <a:tcPr marL="91450" marR="91450" marT="45725" marB="45725"/>
                </a:tc>
                <a:extLst>
                  <a:ext uri="{0D108BD9-81ED-4DB2-BD59-A6C34878D82A}">
                    <a16:rowId xmlns:a16="http://schemas.microsoft.com/office/drawing/2014/main" val="10004"/>
                  </a:ext>
                </a:extLst>
              </a:tr>
            </a:tbl>
          </a:graphicData>
        </a:graphic>
      </p:graphicFrame>
      <p:sp>
        <p:nvSpPr>
          <p:cNvPr id="96" name="Google Shape;96;p8"/>
          <p:cNvSpPr txBox="1"/>
          <p:nvPr/>
        </p:nvSpPr>
        <p:spPr>
          <a:xfrm>
            <a:off x="397453" y="6114100"/>
            <a:ext cx="1150822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Schools designations are based on the ESSA Accountability Index. Designations are available on the </a:t>
            </a:r>
            <a:r>
              <a:rPr lang="en-US" sz="2000" u="sng">
                <a:solidFill>
                  <a:schemeClr val="hlink"/>
                </a:solidFill>
                <a:latin typeface="Arial"/>
                <a:ea typeface="Arial"/>
                <a:cs typeface="Arial"/>
                <a:sym typeface="Arial"/>
                <a:hlinkClick r:id="rId3"/>
              </a:rPr>
              <a:t>Iowa School Performance Profiles</a:t>
            </a:r>
            <a:r>
              <a:rPr lang="en-US" sz="2000">
                <a:solidFill>
                  <a:schemeClr val="dk1"/>
                </a:solidFill>
                <a:latin typeface="Arial"/>
                <a:ea typeface="Arial"/>
                <a:cs typeface="Arial"/>
                <a:sym typeface="Arial"/>
              </a:rPr>
              <a:t> webpage.</a:t>
            </a:r>
            <a:endParaRPr/>
          </a:p>
        </p:txBody>
      </p:sp>
      <p:sp>
        <p:nvSpPr>
          <p:cNvPr id="98" name="Google Shape;98;p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9"/>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Iowa School Performance Profile</a:t>
            </a:r>
            <a:endParaRPr/>
          </a:p>
        </p:txBody>
      </p:sp>
      <p:sp>
        <p:nvSpPr>
          <p:cNvPr id="103" name="Google Shape;103;p9"/>
          <p:cNvSpPr txBox="1">
            <a:spLocks noGrp="1"/>
          </p:cNvSpPr>
          <p:nvPr>
            <p:ph type="body" idx="1"/>
          </p:nvPr>
        </p:nvSpPr>
        <p:spPr>
          <a:xfrm>
            <a:off x="311425" y="967700"/>
            <a:ext cx="12020700" cy="1827900"/>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100"/>
              <a:buNone/>
            </a:pPr>
            <a:r>
              <a:rPr lang="en-US" b="1"/>
              <a:t>The </a:t>
            </a:r>
            <a:r>
              <a:rPr lang="en-US" b="1" u="sng">
                <a:solidFill>
                  <a:schemeClr val="hlink"/>
                </a:solidFill>
                <a:hlinkClick r:id="rId3"/>
              </a:rPr>
              <a:t>Iowa School Performance Profile</a:t>
            </a:r>
            <a:r>
              <a:rPr lang="en-US" b="1"/>
              <a:t> (ISPP) online tool:</a:t>
            </a:r>
            <a:endParaRPr/>
          </a:p>
          <a:p>
            <a:pPr marL="628650" lvl="0" indent="-171450" algn="l" rtl="0">
              <a:lnSpc>
                <a:spcPct val="90000"/>
              </a:lnSpc>
              <a:spcBef>
                <a:spcPts val="750"/>
              </a:spcBef>
              <a:spcAft>
                <a:spcPts val="0"/>
              </a:spcAft>
              <a:buClr>
                <a:schemeClr val="dk1"/>
              </a:buClr>
              <a:buSzPts val="2100"/>
              <a:buFont typeface="Noto Sans Symbols"/>
              <a:buChar char="❑"/>
            </a:pPr>
            <a:r>
              <a:rPr lang="en-US"/>
              <a:t>Developed to meet federal and state requirements for publishing online school report cards.</a:t>
            </a:r>
            <a:endParaRPr/>
          </a:p>
          <a:p>
            <a:pPr marL="628650" lvl="0" indent="-171450" algn="l" rtl="0">
              <a:lnSpc>
                <a:spcPct val="90000"/>
              </a:lnSpc>
              <a:spcBef>
                <a:spcPts val="750"/>
              </a:spcBef>
              <a:spcAft>
                <a:spcPts val="0"/>
              </a:spcAft>
              <a:buClr>
                <a:schemeClr val="dk1"/>
              </a:buClr>
              <a:buSzPts val="2100"/>
              <a:buFont typeface="Noto Sans Symbols"/>
              <a:buChar char="❑"/>
            </a:pPr>
            <a:r>
              <a:rPr lang="en-US"/>
              <a:t>Shows how public schools perform on required measures.</a:t>
            </a:r>
            <a:endParaRPr/>
          </a:p>
        </p:txBody>
      </p:sp>
      <p:pic>
        <p:nvPicPr>
          <p:cNvPr id="105" name="Google Shape;105;p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162921" y="2641503"/>
            <a:ext cx="9784080" cy="3907757"/>
          </a:xfrm>
          <a:prstGeom prst="rect">
            <a:avLst/>
          </a:prstGeom>
          <a:noFill/>
          <a:ln>
            <a:noFill/>
          </a:ln>
        </p:spPr>
      </p:pic>
      <p:sp>
        <p:nvSpPr>
          <p:cNvPr id="106" name="Google Shape;106;p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4" name="Google Shape;114;p10"/>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300"/>
              <a:buFont typeface="Arial"/>
              <a:buNone/>
            </a:pPr>
            <a:r>
              <a:rPr lang="en-US"/>
              <a:t>Supplement versus Supplant</a:t>
            </a:r>
            <a:endParaRPr/>
          </a:p>
          <a:p>
            <a:pPr marL="0" lvl="0" indent="0" algn="l" rtl="0">
              <a:lnSpc>
                <a:spcPct val="90000"/>
              </a:lnSpc>
              <a:spcBef>
                <a:spcPts val="0"/>
              </a:spcBef>
              <a:spcAft>
                <a:spcPts val="0"/>
              </a:spcAft>
              <a:buClr>
                <a:schemeClr val="lt1"/>
              </a:buClr>
              <a:buSzPts val="3300"/>
              <a:buFont typeface="Arial"/>
              <a:buNone/>
            </a:pPr>
            <a:r>
              <a:rPr lang="en-US" sz="2600"/>
              <a:t>(Section 1118(b))</a:t>
            </a:r>
            <a:endParaRPr sz="2600"/>
          </a:p>
        </p:txBody>
      </p:sp>
      <p:pic>
        <p:nvPicPr>
          <p:cNvPr id="113" name="Google Shape;113;p10" descr="Two wheel cogs"/>
          <p:cNvPicPr preferRelativeResize="0"/>
          <p:nvPr/>
        </p:nvPicPr>
        <p:blipFill rotWithShape="1">
          <a:blip r:embed="rId3">
            <a:alphaModFix/>
          </a:blip>
          <a:srcRect/>
          <a:stretch/>
        </p:blipFill>
        <p:spPr>
          <a:xfrm rot="-2820000">
            <a:off x="181801" y="3390802"/>
            <a:ext cx="3693444" cy="2103120"/>
          </a:xfrm>
          <a:prstGeom prst="rect">
            <a:avLst/>
          </a:prstGeom>
          <a:noFill/>
          <a:ln>
            <a:noFill/>
          </a:ln>
        </p:spPr>
      </p:pic>
      <p:sp>
        <p:nvSpPr>
          <p:cNvPr id="112" name="Google Shape;112;p10"/>
          <p:cNvSpPr txBox="1"/>
          <p:nvPr/>
        </p:nvSpPr>
        <p:spPr>
          <a:xfrm>
            <a:off x="4445626" y="231200"/>
            <a:ext cx="7267800" cy="2034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400">
                <a:solidFill>
                  <a:schemeClr val="dk1"/>
                </a:solidFill>
                <a:latin typeface="Arial"/>
                <a:ea typeface="Arial"/>
                <a:cs typeface="Arial"/>
                <a:sym typeface="Arial"/>
              </a:rPr>
              <a:t>Title I funds must be used to </a:t>
            </a:r>
            <a:r>
              <a:rPr lang="en-US" sz="2400" b="1">
                <a:solidFill>
                  <a:schemeClr val="dk1"/>
                </a:solidFill>
                <a:latin typeface="Arial"/>
                <a:ea typeface="Arial"/>
                <a:cs typeface="Arial"/>
                <a:sym typeface="Arial"/>
              </a:rPr>
              <a:t>supplement</a:t>
            </a:r>
            <a:r>
              <a:rPr lang="en-US" sz="2400">
                <a:solidFill>
                  <a:schemeClr val="dk1"/>
                </a:solidFill>
                <a:latin typeface="Arial"/>
                <a:ea typeface="Arial"/>
                <a:cs typeface="Arial"/>
                <a:sym typeface="Arial"/>
              </a:rPr>
              <a:t> (and </a:t>
            </a:r>
            <a:r>
              <a:rPr lang="en-US" sz="2400" b="1">
                <a:solidFill>
                  <a:schemeClr val="dk1"/>
                </a:solidFill>
                <a:latin typeface="Arial"/>
                <a:ea typeface="Arial"/>
                <a:cs typeface="Arial"/>
                <a:sym typeface="Arial"/>
              </a:rPr>
              <a:t>not supplant</a:t>
            </a:r>
            <a:r>
              <a:rPr lang="en-US" sz="2400">
                <a:solidFill>
                  <a:schemeClr val="dk1"/>
                </a:solidFill>
                <a:latin typeface="Arial"/>
                <a:ea typeface="Arial"/>
                <a:cs typeface="Arial"/>
                <a:sym typeface="Arial"/>
              </a:rPr>
              <a:t>) state, local, and other federal funds. </a:t>
            </a:r>
            <a:endParaRPr/>
          </a:p>
          <a:p>
            <a:pPr marL="800100" marR="0" lvl="1" indent="-342900" algn="l" rtl="0">
              <a:lnSpc>
                <a:spcPct val="115000"/>
              </a:lnSpc>
              <a:spcBef>
                <a:spcPts val="60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Federal funds </a:t>
            </a:r>
            <a:r>
              <a:rPr lang="en-US" sz="2000" b="1" i="0" u="none" strike="noStrike" cap="none">
                <a:solidFill>
                  <a:schemeClr val="dk1"/>
                </a:solidFill>
                <a:latin typeface="Arial"/>
                <a:ea typeface="Arial"/>
                <a:cs typeface="Arial"/>
                <a:sym typeface="Arial"/>
              </a:rPr>
              <a:t>must be additive and should not take the place of </a:t>
            </a:r>
            <a:r>
              <a:rPr lang="en-US" sz="2000" b="0" i="0" u="none" strike="noStrike" cap="none">
                <a:solidFill>
                  <a:schemeClr val="dk1"/>
                </a:solidFill>
                <a:latin typeface="Arial"/>
                <a:ea typeface="Arial"/>
                <a:cs typeface="Arial"/>
                <a:sym typeface="Arial"/>
              </a:rPr>
              <a:t>state, local, or other federal funds in low-income schools.</a:t>
            </a:r>
            <a:endParaRPr/>
          </a:p>
        </p:txBody>
      </p:sp>
      <p:graphicFrame>
        <p:nvGraphicFramePr>
          <p:cNvPr id="111" name="Google Shape;111;p10"/>
          <p:cNvGraphicFramePr/>
          <p:nvPr/>
        </p:nvGraphicFramePr>
        <p:xfrm>
          <a:off x="4349129" y="2528520"/>
          <a:ext cx="7460800" cy="2593050"/>
        </p:xfrm>
        <a:graphic>
          <a:graphicData uri="http://schemas.openxmlformats.org/drawingml/2006/table">
            <a:tbl>
              <a:tblPr firstRow="1" bandRow="1">
                <a:noFill/>
                <a:tableStyleId>{084B6880-5150-4060-A9B4-F2D7DAB57992}</a:tableStyleId>
              </a:tblPr>
              <a:tblGrid>
                <a:gridCol w="3730400">
                  <a:extLst>
                    <a:ext uri="{9D8B030D-6E8A-4147-A177-3AD203B41FA5}">
                      <a16:colId xmlns:a16="http://schemas.microsoft.com/office/drawing/2014/main" val="20000"/>
                    </a:ext>
                  </a:extLst>
                </a:gridCol>
                <a:gridCol w="3730400">
                  <a:extLst>
                    <a:ext uri="{9D8B030D-6E8A-4147-A177-3AD203B41FA5}">
                      <a16:colId xmlns:a16="http://schemas.microsoft.com/office/drawing/2014/main" val="20001"/>
                    </a:ext>
                  </a:extLst>
                </a:gridCol>
              </a:tblGrid>
              <a:tr h="672800">
                <a:tc>
                  <a:txBody>
                    <a:bodyPr/>
                    <a:lstStyle/>
                    <a:p>
                      <a:pPr marL="0" marR="0" lvl="0" indent="0" algn="l" rtl="0">
                        <a:spcBef>
                          <a:spcPts val="0"/>
                        </a:spcBef>
                        <a:spcAft>
                          <a:spcPts val="0"/>
                        </a:spcAft>
                        <a:buNone/>
                      </a:pPr>
                      <a:r>
                        <a:rPr lang="en-US" sz="2800"/>
                        <a:t>Supplement</a:t>
                      </a:r>
                      <a:endParaRPr/>
                    </a:p>
                  </a:txBody>
                  <a:tcPr marL="91450" marR="91450" marT="45725" marB="45725">
                    <a:solidFill>
                      <a:srgbClr val="03617A"/>
                    </a:solidFill>
                  </a:tcPr>
                </a:tc>
                <a:tc>
                  <a:txBody>
                    <a:bodyPr/>
                    <a:lstStyle/>
                    <a:p>
                      <a:pPr marL="0" marR="0" lvl="0" indent="0" algn="l" rtl="0">
                        <a:spcBef>
                          <a:spcPts val="0"/>
                        </a:spcBef>
                        <a:spcAft>
                          <a:spcPts val="0"/>
                        </a:spcAft>
                        <a:buNone/>
                      </a:pPr>
                      <a:r>
                        <a:rPr lang="en-US" sz="2800"/>
                        <a:t>Supplant</a:t>
                      </a:r>
                      <a:endParaRPr/>
                    </a:p>
                  </a:txBody>
                  <a:tcPr marL="91450" marR="91450" marT="45725" marB="45725">
                    <a:solidFill>
                      <a:srgbClr val="03617A"/>
                    </a:solidFill>
                  </a:tcPr>
                </a:tc>
                <a:extLst>
                  <a:ext uri="{0D108BD9-81ED-4DB2-BD59-A6C34878D82A}">
                    <a16:rowId xmlns:a16="http://schemas.microsoft.com/office/drawing/2014/main" val="10000"/>
                  </a:ext>
                </a:extLst>
              </a:tr>
              <a:tr h="1344325">
                <a:tc>
                  <a:txBody>
                    <a:bodyPr/>
                    <a:lstStyle/>
                    <a:p>
                      <a:pPr marL="0" marR="0" lvl="0" indent="0" algn="l" rtl="0">
                        <a:lnSpc>
                          <a:spcPct val="100000"/>
                        </a:lnSpc>
                        <a:spcBef>
                          <a:spcPts val="0"/>
                        </a:spcBef>
                        <a:spcAft>
                          <a:spcPts val="0"/>
                        </a:spcAft>
                        <a:buClr>
                          <a:schemeClr val="dk1"/>
                        </a:buClr>
                        <a:buSzPts val="2400"/>
                        <a:buFont typeface="Arial"/>
                        <a:buNone/>
                      </a:pPr>
                      <a:r>
                        <a:rPr lang="en-US" sz="2400" b="1"/>
                        <a:t>Adds</a:t>
                      </a:r>
                      <a:r>
                        <a:rPr lang="en-US" sz="2400"/>
                        <a:t> to the current expenses funded by local, state, and/or other federal funds</a:t>
                      </a:r>
                      <a:endParaRPr/>
                    </a:p>
                    <a:p>
                      <a:pPr marL="0" marR="0" lvl="0" indent="0" algn="l" rtl="0">
                        <a:spcBef>
                          <a:spcPts val="0"/>
                        </a:spcBef>
                        <a:spcAft>
                          <a:spcPts val="0"/>
                        </a:spcAft>
                        <a:buNone/>
                      </a:pPr>
                      <a:endParaRPr sz="2400"/>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Arial"/>
                        <a:buNone/>
                      </a:pPr>
                      <a:r>
                        <a:rPr lang="en-US" sz="2400" b="1" dirty="0"/>
                        <a:t>Takes the place of </a:t>
                      </a:r>
                      <a:r>
                        <a:rPr lang="en-US" sz="2400" dirty="0"/>
                        <a:t>a current expense funded by local, state, and/or other federal funds</a:t>
                      </a:r>
                      <a:endParaRPr dirty="0"/>
                    </a:p>
                    <a:p>
                      <a:pPr marL="0" marR="0" lvl="0" indent="0" algn="l" rtl="0">
                        <a:spcBef>
                          <a:spcPts val="0"/>
                        </a:spcBef>
                        <a:spcAft>
                          <a:spcPts val="0"/>
                        </a:spcAft>
                        <a:buNone/>
                      </a:pPr>
                      <a:endParaRPr sz="2400" dirty="0"/>
                    </a:p>
                  </a:txBody>
                  <a:tcPr marL="91450" marR="91450" marT="45725" marB="45725"/>
                </a:tc>
                <a:extLst>
                  <a:ext uri="{0D108BD9-81ED-4DB2-BD59-A6C34878D82A}">
                    <a16:rowId xmlns:a16="http://schemas.microsoft.com/office/drawing/2014/main" val="10001"/>
                  </a:ext>
                </a:extLst>
              </a:tr>
            </a:tbl>
          </a:graphicData>
        </a:graphic>
      </p:graphicFrame>
      <p:sp>
        <p:nvSpPr>
          <p:cNvPr id="115" name="Google Shape;115;p10"/>
          <p:cNvSpPr txBox="1"/>
          <p:nvPr/>
        </p:nvSpPr>
        <p:spPr>
          <a:xfrm>
            <a:off x="4445625" y="5507825"/>
            <a:ext cx="74607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rPr>
              <a:t>Resource: </a:t>
            </a:r>
            <a:r>
              <a:rPr lang="en-US" sz="1600" u="sng">
                <a:solidFill>
                  <a:schemeClr val="hlink"/>
                </a:solidFill>
                <a:hlinkClick r:id="rId4"/>
              </a:rPr>
              <a:t>SUPPLEMENT NOT SUPPLANT UNDER TITLE I, PART A OF THE ELEMENTARY AND SECONDARY EDUCATION ACT OF 1965, AS AMENDED BY THE EVERY STUDENT SUCCEEDS ACT</a:t>
            </a:r>
            <a:endParaRPr sz="1600">
              <a:solidFill>
                <a:schemeClr val="dk1"/>
              </a:solidFill>
            </a:endParaRPr>
          </a:p>
        </p:txBody>
      </p:sp>
      <p:sp>
        <p:nvSpPr>
          <p:cNvPr id="116" name="Google Shape;116;p1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2259</Words>
  <Application>Microsoft Office PowerPoint</Application>
  <PresentationFormat>Widescreen</PresentationFormat>
  <Paragraphs>233</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Noto Sans Symbols</vt:lpstr>
      <vt:lpstr>Theme1</vt:lpstr>
      <vt:lpstr>Title I, Section 1003  School Improvement</vt:lpstr>
      <vt:lpstr>      Overview</vt:lpstr>
      <vt:lpstr>1. Introduction to Title I, Section 1003 School Improvement</vt:lpstr>
      <vt:lpstr>Purpose</vt:lpstr>
      <vt:lpstr>Requirements Title I, Section 1003 and Section 111(d)</vt:lpstr>
      <vt:lpstr>Definition of Terms</vt:lpstr>
      <vt:lpstr>Designations</vt:lpstr>
      <vt:lpstr>Iowa School Performance Profile</vt:lpstr>
      <vt:lpstr>Supplement versus Supplant (Section 1118(b))</vt:lpstr>
      <vt:lpstr>Evidence-Based Strategies (ESEA § 8101(21)(A)) </vt:lpstr>
      <vt:lpstr>2. Leveraging Title I, Section 1003 for Positive Student Outcomes</vt:lpstr>
      <vt:lpstr>Appropriate Use of Funding</vt:lpstr>
      <vt:lpstr>Appropriate Uses of Funding Based on Needs Assessment</vt:lpstr>
      <vt:lpstr>Appropriate Uses of Funding Based on Needs Assessment</vt:lpstr>
      <vt:lpstr>Appropriate Uses of Funding Based on Needs Assessment</vt:lpstr>
      <vt:lpstr>Appropriate Uses of Funding Based on Needs Assessment</vt:lpstr>
      <vt:lpstr>Short Term Focus</vt:lpstr>
      <vt:lpstr>Short-Term Focus</vt:lpstr>
      <vt:lpstr>Long Term Focus</vt:lpstr>
      <vt:lpstr>Long-Term Focus</vt:lpstr>
      <vt:lpstr>Submitting Claims</vt:lpstr>
      <vt:lpstr>Submitting Claims: Consolidated Application</vt:lpstr>
      <vt:lpstr>3. Additional Resources</vt:lpstr>
      <vt:lpstr>Resources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Section 1003  School Improvement</dc:title>
  <dc:creator>Stokes, Stacie [IDOE]</dc:creator>
  <cp:lastModifiedBy>Foust, Zacchary [IDOE]</cp:lastModifiedBy>
  <cp:revision>4</cp:revision>
  <dcterms:created xsi:type="dcterms:W3CDTF">2024-04-02T19:48:39Z</dcterms:created>
  <dcterms:modified xsi:type="dcterms:W3CDTF">2024-05-06T14:28:38Z</dcterms:modified>
</cp:coreProperties>
</file>