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715000" type="screen16x10"/>
  <p:notesSz cx="6858000" cy="9144000"/>
  <p:embeddedFontLst>
    <p:embeddedFont>
      <p:font typeface="Calibri" panose="020F050202020403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EB7974-CD90-4781-A3DE-A74567EAEA54}">
  <a:tblStyle styleId="{01EB7974-CD90-4781-A3DE-A74567EAEA54}"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4"/>
    <p:restoredTop sz="83745"/>
  </p:normalViewPr>
  <p:slideViewPr>
    <p:cSldViewPr snapToGrid="0" snapToObjects="1" showGuides="1">
      <p:cViewPr varScale="1">
        <p:scale>
          <a:sx n="121" d="100"/>
          <a:sy n="121" d="100"/>
        </p:scale>
        <p:origin x="424" y="16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002" y="685800"/>
            <a:ext cx="5486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Federal_Program_Webinar_Ser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252ecb597_0_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252ecb5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welcome to the Federal Programs Webinar Series</a:t>
            </a:r>
            <a:endParaRPr dirty="0"/>
          </a:p>
          <a:p>
            <a:pPr marL="0" lvl="0" indent="0" algn="l" rtl="0">
              <a:spcBef>
                <a:spcPts val="0"/>
              </a:spcBef>
              <a:spcAft>
                <a:spcPts val="0"/>
              </a:spcAft>
              <a:buNone/>
            </a:pPr>
            <a:r>
              <a:rPr lang="en-US" dirty="0"/>
              <a:t>This is our first webinar of a series of ten webinars. The Iowa Department of Education Consultants will be providing information regarding Federal Programs </a:t>
            </a:r>
            <a:endParaRPr dirty="0"/>
          </a:p>
          <a:p>
            <a:pPr marL="0" lvl="0" indent="0" algn="l" rtl="0">
              <a:spcBef>
                <a:spcPts val="0"/>
              </a:spcBef>
              <a:spcAft>
                <a:spcPts val="0"/>
              </a:spcAft>
              <a:buNone/>
            </a:pPr>
            <a:r>
              <a:rPr lang="en-US" dirty="0"/>
              <a:t>Webinar is being recorded. The recordings and the materials will be posted on our website here </a:t>
            </a:r>
            <a:r>
              <a:rPr lang="en-US" dirty="0">
                <a:hlinkClick r:id="rId3"/>
              </a:rPr>
              <a:t>https://educateiowa.gov/pk-12/every-student-succeeds-act/essa-guidance-and-allocations#Federal_Program_Webinar_Series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post your questions during the presentation, there will be time allotted to provide you with answers to your questions. </a:t>
            </a:r>
            <a:endParaRPr dirty="0"/>
          </a:p>
          <a:p>
            <a:pPr marL="0" lvl="0" indent="0" algn="l" rtl="0">
              <a:spcBef>
                <a:spcPts val="0"/>
              </a:spcBef>
              <a:spcAft>
                <a:spcPts val="0"/>
              </a:spcAft>
              <a:buNone/>
            </a:pPr>
            <a:r>
              <a:rPr lang="en-US" dirty="0"/>
              <a:t>Closed caption can be enabled on your side or once it is posted on the website.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cd572278c_0_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cd572278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Finally drilled down to be even more digestible</a:t>
            </a:r>
            <a:endParaRPr sz="15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c5569e8d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bc5569e8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These terms, and those following on the next slide, will appear throughout all McKinney-Vento legislation guidance, information, and this presentation.  They give you foundational knowledge to help you better understand the Homeless Students’ rights and services.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US" sz="1500" dirty="0"/>
              <a:t>Previously a few liaisons assumed if the homeless student was enrolled - it was appropriate to allow the student to remain out of school until all transferred school documents and immunizations records were in receipt.  That assumption is actually a violation of the M-V act.  The guidance is clear that this part of the law means immediate enrollment AND attendance and full participation in ALL school activities.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US" sz="1500" dirty="0"/>
              <a:t>Identification of an </a:t>
            </a:r>
            <a:r>
              <a:rPr lang="en-US" sz="1500" b="1" dirty="0"/>
              <a:t>Unaccompanied Homeless Youth</a:t>
            </a:r>
            <a:r>
              <a:rPr lang="en-US" sz="1500" dirty="0"/>
              <a:t> must encompass </a:t>
            </a:r>
            <a:r>
              <a:rPr lang="en-US" sz="1500" b="1" dirty="0"/>
              <a:t>both </a:t>
            </a:r>
            <a:r>
              <a:rPr lang="en-US" sz="1500" dirty="0"/>
              <a:t>being unaccompanied AND homeless.  UHY can pertain to any public school age student - not just high school students.</a:t>
            </a:r>
            <a:endParaRPr sz="1500" dirty="0"/>
          </a:p>
          <a:p>
            <a:pPr marL="0" lvl="0" indent="0" algn="l" rtl="0">
              <a:spcBef>
                <a:spcPts val="0"/>
              </a:spcBef>
              <a:spcAft>
                <a:spcPts val="0"/>
              </a:spcAft>
              <a:buNone/>
            </a:pPr>
            <a:r>
              <a:rPr lang="en-US" sz="1500" dirty="0"/>
              <a:t>Example:  a child sent from another country to live with a family friend</a:t>
            </a:r>
            <a:endParaRPr sz="1500" dirty="0"/>
          </a:p>
          <a:p>
            <a:pPr marL="0" lvl="0" indent="0" algn="l" rtl="0">
              <a:spcBef>
                <a:spcPts val="0"/>
              </a:spcBef>
              <a:spcAft>
                <a:spcPts val="0"/>
              </a:spcAft>
              <a:buNone/>
            </a:pPr>
            <a:r>
              <a:rPr lang="en-US" sz="1500" dirty="0"/>
              <a:t>A strict eye must always be placed on the safety, health, and welfare of every child. If there is ever suspicion of abuse, trafficking, abduction - proper authorities should always been contacted</a:t>
            </a:r>
            <a:endParaRPr sz="15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cd572278c_0_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cd572278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Once the LEA homeless liaisons has qualified a student as McKinney-Vento eligible, understanding of the terms shown here is crucial.  Once qualified as homeless, the student has a right to attend one of these two options. If a child/family decided they want the child to remain enrolled in the district of origin, transportation, if needed, </a:t>
            </a:r>
            <a:r>
              <a:rPr lang="en-US" sz="1500" b="1" dirty="0"/>
              <a:t>must </a:t>
            </a:r>
            <a:r>
              <a:rPr lang="en-US" sz="1500" dirty="0"/>
              <a:t>be arranged by the liaison..  Determinations on the appropriate placement of the child are based on what is best for the student. </a:t>
            </a:r>
            <a:endParaRPr sz="1500" dirty="0"/>
          </a:p>
          <a:p>
            <a:pPr marL="0" lvl="0" indent="0" algn="l" rtl="0">
              <a:spcBef>
                <a:spcPts val="0"/>
              </a:spcBef>
              <a:spcAft>
                <a:spcPts val="0"/>
              </a:spcAft>
              <a:buNone/>
            </a:pPr>
            <a:endParaRPr sz="1500" dirty="0"/>
          </a:p>
          <a:p>
            <a:pPr marL="285750" lvl="0" indent="-285750" algn="l" rtl="0">
              <a:spcBef>
                <a:spcPts val="0"/>
              </a:spcBef>
              <a:spcAft>
                <a:spcPts val="0"/>
              </a:spcAft>
            </a:pPr>
            <a:r>
              <a:rPr lang="en-US" sz="1500" dirty="0"/>
              <a:t>Example:  If the student, family is temporarily displaced and plans on returning to the SoO asap, the best choice for the student would be to remain in the SoO.</a:t>
            </a:r>
            <a:endParaRPr sz="1500" dirty="0"/>
          </a:p>
          <a:p>
            <a:pPr marL="285750" lvl="0" indent="-285750" algn="l" rtl="0">
              <a:spcBef>
                <a:spcPts val="0"/>
              </a:spcBef>
              <a:spcAft>
                <a:spcPts val="0"/>
              </a:spcAft>
            </a:pPr>
            <a:r>
              <a:rPr lang="en-US" sz="1500" dirty="0"/>
              <a:t>Example:  If the student is in Kindergarten, and the drive-time to and from the school of choice is two hours each way - this would not be in the best interest of the child.  Inf fact, this probably wouldn’t be in the best interest of any child.</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US" sz="1500" dirty="0"/>
              <a:t>Any time questions or concerns regarding homeless decisions come up - Please reach out to me.  If I am not clear on the answer myself, I contact our legal team at the Department or reach out to our National Center for Homeless Education (NCHE).</a:t>
            </a:r>
            <a:endParaRPr sz="15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bbab50f75a_0_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bbab50f75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25f73618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b25f7361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Take a deep breath - Fortunately, the McKinney-Vento Act requires each LEA to assign a Homeless Liaison.</a:t>
            </a:r>
            <a:endParaRPr sz="1500" dirty="0"/>
          </a:p>
          <a:p>
            <a:pPr marL="0" lvl="0" indent="0" algn="l" rtl="0">
              <a:spcBef>
                <a:spcPts val="0"/>
              </a:spcBef>
              <a:spcAft>
                <a:spcPts val="0"/>
              </a:spcAft>
              <a:buNone/>
            </a:pPr>
            <a:r>
              <a:rPr lang="en-US" sz="1500" dirty="0"/>
              <a:t>This liaison is charged with helping identify and serve all homeless students, many like the ones you just listened to in the video </a:t>
            </a:r>
            <a:endParaRPr sz="1500" dirty="0"/>
          </a:p>
          <a:p>
            <a:pPr marL="457200" lvl="0" indent="-323850" algn="l" rtl="0">
              <a:spcBef>
                <a:spcPts val="0"/>
              </a:spcBef>
              <a:spcAft>
                <a:spcPts val="0"/>
              </a:spcAft>
              <a:buSzPts val="1500"/>
              <a:buChar char="●"/>
            </a:pPr>
            <a:r>
              <a:rPr lang="en-US" sz="1500" dirty="0"/>
              <a:t>This homeless liaison assignment assignment takes place at the beginning of every school year, as the district Superintendent or designee completes the CASA/Consolidated Application/Title IA Basic screen - by filling in the contact information for the district’s Homeless Liaison</a:t>
            </a:r>
            <a:endParaRPr sz="1500" dirty="0"/>
          </a:p>
          <a:p>
            <a:pPr marL="45720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a7f8faf72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a7f8faf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dirty="0">
                <a:solidFill>
                  <a:schemeClr val="dk1"/>
                </a:solidFill>
              </a:rPr>
              <a:t>The designation of the homeless liaison ...</a:t>
            </a:r>
            <a:endParaRPr sz="1500" dirty="0">
              <a:solidFill>
                <a:schemeClr val="dk1"/>
              </a:solidFill>
            </a:endParaRPr>
          </a:p>
          <a:p>
            <a:pPr marL="457200" lvl="0" indent="-323850" algn="l" rtl="0">
              <a:spcBef>
                <a:spcPts val="0"/>
              </a:spcBef>
              <a:spcAft>
                <a:spcPts val="0"/>
              </a:spcAft>
              <a:buClr>
                <a:schemeClr val="dk1"/>
              </a:buClr>
              <a:buSzPts val="1500"/>
              <a:buChar char="●"/>
            </a:pPr>
            <a:r>
              <a:rPr lang="en-US" sz="1500" dirty="0">
                <a:solidFill>
                  <a:schemeClr val="dk1"/>
                </a:solidFill>
              </a:rPr>
              <a:t>...takes place at the beginning of every school year, as the district Superintendent or appointee completes the CASA/Consolidated Application/Title IA Basic screen - by inserting the contact information for the district’s Homeless Liaison - and also the Foster Care Point of Contact and Migrant Liaison</a:t>
            </a:r>
            <a:endParaRPr sz="1500" dirty="0">
              <a:solidFill>
                <a:schemeClr val="dk1"/>
              </a:solidFill>
            </a:endParaRPr>
          </a:p>
          <a:p>
            <a:pPr marL="457200" lvl="0" indent="-323850" algn="l" rtl="0">
              <a:spcBef>
                <a:spcPts val="0"/>
              </a:spcBef>
              <a:spcAft>
                <a:spcPts val="0"/>
              </a:spcAft>
              <a:buClr>
                <a:schemeClr val="dk1"/>
              </a:buClr>
              <a:buSzPts val="1500"/>
              <a:buChar char="●"/>
            </a:pPr>
            <a:r>
              <a:rPr lang="en-US" sz="1500" dirty="0">
                <a:solidFill>
                  <a:schemeClr val="dk1"/>
                </a:solidFill>
              </a:rPr>
              <a:t>This slide shows the exact text provided in this section of the Con App, prior to the insertion of the selection Homeless Liaison contact information</a:t>
            </a:r>
            <a:endParaRPr sz="15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ce7d73b2c_6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ce7d73b2c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Brief Pause …</a:t>
            </a:r>
            <a:endParaRPr sz="1800" dirty="0"/>
          </a:p>
          <a:p>
            <a:pPr marL="0" lvl="0" indent="0" algn="l" rtl="0">
              <a:spcBef>
                <a:spcPts val="0"/>
              </a:spcBef>
              <a:spcAft>
                <a:spcPts val="0"/>
              </a:spcAft>
              <a:buNone/>
            </a:pPr>
            <a:r>
              <a:rPr lang="en-US" sz="1800" dirty="0"/>
              <a:t>Every district in Iowa is a Title I district. Therefore, every district must set-aside funds from their Title IA allocation, at the beginning of each year when completing the budgets in CASA.</a:t>
            </a:r>
            <a:endParaRPr sz="1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ce7d73b2c_6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ce7d73b2c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t>In plain speak - this means, look at the past years’ numbers of homeless students enrolled and the amount of homeless set-aside spent, or needed if the previous set-aside was insufficient.  Then, determine your set-aside for the upcoming school year and set-aside that amount designated for homeless students, before making any other expenditures from your allocation.</a:t>
            </a:r>
            <a:endParaRPr sz="19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ce7d73b2c_6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ce7d73b2c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t>While it is true you can use part of your set-aside to offset the cost of the district’s homeless liaison salary and transportation costs for homeless students - you must keep in mind that the homeless allocations are barely enough to cover basic Title I needs.  </a:t>
            </a:r>
            <a:endParaRPr sz="1700"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bce7d73b2c_6_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bce7d73b2c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Remember these two things when using Title IA homeless set-aside funds: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US" sz="1800" dirty="0"/>
              <a:t>Reasonable and necessary</a:t>
            </a:r>
            <a:endParaRPr sz="1800" dirty="0"/>
          </a:p>
          <a:p>
            <a:pPr marL="0" lvl="0" indent="0" algn="l" rtl="0">
              <a:spcBef>
                <a:spcPts val="0"/>
              </a:spcBef>
              <a:spcAft>
                <a:spcPts val="0"/>
              </a:spcAft>
              <a:buNone/>
            </a:pPr>
            <a:r>
              <a:rPr lang="en-US" sz="1800" dirty="0"/>
              <a:t>AND</a:t>
            </a:r>
            <a:endParaRPr sz="1800" dirty="0"/>
          </a:p>
          <a:p>
            <a:pPr marL="0" lvl="0" indent="0" algn="l" rtl="0">
              <a:spcBef>
                <a:spcPts val="0"/>
              </a:spcBef>
              <a:spcAft>
                <a:spcPts val="0"/>
              </a:spcAft>
              <a:buNone/>
            </a:pPr>
            <a:r>
              <a:rPr lang="en-US" sz="1800" dirty="0"/>
              <a:t>Used as last resort.</a:t>
            </a:r>
            <a:endParaRPr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2c0e70c6c_0_3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2c0e70c6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ce7d73b2c_3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ce7d73b2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While every district in Iowa IS a Title I district, not every building in every district provides Title I services using Title I funding.</a:t>
            </a:r>
            <a:endParaRPr sz="1800" dirty="0"/>
          </a:p>
          <a:p>
            <a:pPr marL="0" lvl="0" indent="0" algn="l" rtl="0">
              <a:spcBef>
                <a:spcPts val="0"/>
              </a:spcBef>
              <a:spcAft>
                <a:spcPts val="0"/>
              </a:spcAft>
              <a:buNone/>
            </a:pPr>
            <a:r>
              <a:rPr lang="en-US" sz="1800" dirty="0"/>
              <a:t>The phrase “provide comparable services for eligible homeless children who do not attend participating schools” means …</a:t>
            </a:r>
            <a:endParaRPr sz="1800" dirty="0"/>
          </a:p>
          <a:p>
            <a:pPr marL="0" lvl="0" indent="0" algn="l" rtl="0">
              <a:spcBef>
                <a:spcPts val="0"/>
              </a:spcBef>
              <a:spcAft>
                <a:spcPts val="0"/>
              </a:spcAft>
              <a:buNone/>
            </a:pPr>
            <a:r>
              <a:rPr lang="en-US" sz="1800" dirty="0"/>
              <a:t>You must provide all homeless students who are enrolled in your district, with Title I-like services, even if the school they are enrolled in is NOT a Title I school.</a:t>
            </a:r>
            <a:endParaRPr sz="1800" dirty="0"/>
          </a:p>
          <a:p>
            <a:pPr marL="0" lvl="0" indent="0" algn="l" rtl="0">
              <a:spcBef>
                <a:spcPts val="0"/>
              </a:spcBef>
              <a:spcAft>
                <a:spcPts val="0"/>
              </a:spcAft>
              <a:buNone/>
            </a:pPr>
            <a:endParaRPr sz="1500" dirty="0"/>
          </a:p>
          <a:p>
            <a:pPr marL="0" lvl="0" indent="0" algn="l" rtl="0">
              <a:spcBef>
                <a:spcPts val="0"/>
              </a:spcBef>
              <a:spcAft>
                <a:spcPts val="0"/>
              </a:spcAft>
              <a:buNone/>
            </a:pPr>
            <a:endParaRPr sz="15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bab50f75a_0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bbab50f75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While this information speaks directly to appropriate uses of funds designated for homeless students - it is important to remember that means “ONLY FOR HOMELESS STUDENTS.” Often times, empathetic folks will say, “YEAH BUT this child needs help!”  Please find ways to help this child!  Just don’t use McKinney-Vento funds. </a:t>
            </a:r>
            <a:endParaRPr sz="1500" dirty="0"/>
          </a:p>
          <a:p>
            <a:pPr marL="0" lvl="0" indent="0" algn="l" rtl="0">
              <a:spcBef>
                <a:spcPts val="0"/>
              </a:spcBef>
              <a:spcAft>
                <a:spcPts val="0"/>
              </a:spcAft>
              <a:buNone/>
            </a:pPr>
            <a:r>
              <a:rPr lang="en-US" sz="1500" dirty="0"/>
              <a:t>Currently, there are two McKinney-Vento funding streams available for some districts.  One is the Title I homeless  set-aside, and one is available only to district’s that were previously granted a McKinney-Vento subgrant.  A new McKinney-Vento, three-year subgrant application will be available soon.  Notification will be sent out to all superintendents and McKinney-Vento liaisons.</a:t>
            </a:r>
            <a:endParaRPr sz="15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bce7d73b2c_6_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bce7d73b2c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Clr>
                <a:schemeClr val="dk1"/>
              </a:buClr>
              <a:buSzPts val="1100"/>
              <a:buFont typeface="Arial"/>
              <a:buNone/>
            </a:pPr>
            <a:r>
              <a:rPr lang="en-US" sz="1800" dirty="0"/>
              <a:t>The new application for McKinney-Subgrant funds will be opened soon. Notification will be emailed to superintendents and homeless liaisons once the new competition is opened.</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c5569e8d1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bc5569e8d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rgbClr val="012A56"/>
                </a:solidFill>
              </a:rPr>
              <a:t>For the previous three years, the Department has required homeless liaisons to complete a professional development program online.  This program allows them to work on the required PD in chunks of time they have available.  It prevents them from having to leave their district job to attend training sessions on specific days, prevents districts from having to find subs to cover their positions if they work directly with students, prevents districts from paying for travel expenses, and prevents the DE from having to secure locations to provide this PD.  This school year, the professional development program we utilize has been restructured to take far less time out of liaisons’ busy schedules - and provides a much quicker dose of what they need to competently complete their responsibilities.  This year, we are also utilizing a community platform where all Iowa Homeless Liaisons post questions and answers.  </a:t>
            </a:r>
            <a:endParaRPr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cd572278c_0_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bcd572278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00" dirty="0">
                <a:solidFill>
                  <a:srgbClr val="012A56"/>
                </a:solidFill>
              </a:rPr>
              <a:t>In providing staff/faculty/administration with professional development regarding homeless education - don’t forget to include ... </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bus drivers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cafeteria workers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custodians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secretaries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admin assistants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para-educators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families</a:t>
            </a:r>
            <a:endParaRPr sz="1300" dirty="0">
              <a:solidFill>
                <a:srgbClr val="012A56"/>
              </a:solidFill>
            </a:endParaRPr>
          </a:p>
          <a:p>
            <a:pPr marL="457200" lvl="0" indent="-311150" algn="l" rtl="0">
              <a:spcBef>
                <a:spcPts val="0"/>
              </a:spcBef>
              <a:spcAft>
                <a:spcPts val="0"/>
              </a:spcAft>
              <a:buClr>
                <a:srgbClr val="012A56"/>
              </a:buClr>
              <a:buSzPts val="1300"/>
              <a:buChar char="●"/>
            </a:pPr>
            <a:r>
              <a:rPr lang="en-US" sz="1300" dirty="0">
                <a:solidFill>
                  <a:srgbClr val="012A56"/>
                </a:solidFill>
              </a:rPr>
              <a:t>students</a:t>
            </a:r>
            <a:endParaRPr sz="1300" dirty="0">
              <a:solidFill>
                <a:srgbClr val="012A56"/>
              </a:solidFill>
            </a:endParaRPr>
          </a:p>
          <a:p>
            <a:pPr marL="0" lvl="0" indent="0" algn="l" rtl="0">
              <a:spcBef>
                <a:spcPts val="0"/>
              </a:spcBef>
              <a:spcAft>
                <a:spcPts val="0"/>
              </a:spcAft>
              <a:buClr>
                <a:schemeClr val="dk1"/>
              </a:buClr>
              <a:buSzPts val="1100"/>
              <a:buFont typeface="Arial"/>
              <a:buNone/>
            </a:pPr>
            <a:endParaRPr sz="1300" dirty="0">
              <a:solidFill>
                <a:srgbClr val="012A56"/>
              </a:solidFill>
            </a:endParaRPr>
          </a:p>
          <a:p>
            <a:pPr marL="0" lvl="0" indent="0" algn="l" rtl="0">
              <a:spcBef>
                <a:spcPts val="0"/>
              </a:spcBef>
              <a:spcAft>
                <a:spcPts val="0"/>
              </a:spcAft>
              <a:buClr>
                <a:schemeClr val="dk1"/>
              </a:buClr>
              <a:buSzPts val="1100"/>
              <a:buFont typeface="Arial"/>
              <a:buNone/>
            </a:pPr>
            <a:r>
              <a:rPr lang="en-US" sz="1300" dirty="0">
                <a:solidFill>
                  <a:srgbClr val="012A56"/>
                </a:solidFill>
              </a:rPr>
              <a:t>The training should focus on signs of homelessness in our students and include information on notifying the liaison and keeping that information confidential.</a:t>
            </a:r>
            <a:endParaRPr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a7f8faa87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012A56"/>
                </a:solidFill>
              </a:rPr>
              <a:t>This slide and the following two slides are in GROSS VIOLATION OF PRESENTATION ETIQUETTE!  I wanted you to have this information at your fingertips, if you are downloading this presentation or plan on using it to share with others.  I will pause briefly on each of these slides so SPEED READ!  READY …. GO!</a:t>
            </a:r>
            <a:endParaRPr sz="1600" dirty="0">
              <a:solidFill>
                <a:srgbClr val="012A56"/>
              </a:solidFill>
            </a:endParaRPr>
          </a:p>
          <a:p>
            <a:pPr marL="457200" lvl="0" indent="0" algn="l" rtl="0">
              <a:spcBef>
                <a:spcPts val="0"/>
              </a:spcBef>
              <a:spcAft>
                <a:spcPts val="0"/>
              </a:spcAft>
              <a:buNone/>
            </a:pPr>
            <a:endParaRPr dirty="0">
              <a:solidFill>
                <a:schemeClr val="dk1"/>
              </a:solidFill>
            </a:endParaRPr>
          </a:p>
        </p:txBody>
      </p:sp>
      <p:sp>
        <p:nvSpPr>
          <p:cNvPr id="367" name="Google Shape;367;gba7f8faa87_0_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a7f8faf72_0_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ba7f8faf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ba7f8faf72_0_6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ba7f8faf7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a7f8faa87_0_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400" dirty="0">
                <a:solidFill>
                  <a:srgbClr val="012A56"/>
                </a:solidFill>
              </a:rPr>
              <a:t>Transportation costs are one of the many appropriate uses of Title I Homeless Set-aside funds or McKinney-Vento Subgrant allocations</a:t>
            </a:r>
            <a:endParaRPr sz="1400" dirty="0">
              <a:solidFill>
                <a:schemeClr val="dk1"/>
              </a:solidFill>
            </a:endParaRPr>
          </a:p>
          <a:p>
            <a:pPr marL="0" lvl="0" indent="0" algn="l" rtl="0">
              <a:lnSpc>
                <a:spcPct val="90000"/>
              </a:lnSpc>
              <a:spcBef>
                <a:spcPts val="0"/>
              </a:spcBef>
              <a:spcAft>
                <a:spcPts val="0"/>
              </a:spcAft>
              <a:buNone/>
            </a:pPr>
            <a:endParaRPr sz="1400" dirty="0">
              <a:solidFill>
                <a:schemeClr val="dk1"/>
              </a:solidFill>
            </a:endParaRPr>
          </a:p>
          <a:p>
            <a:pPr marL="0" lvl="0" indent="0" algn="l" rtl="0">
              <a:lnSpc>
                <a:spcPct val="90000"/>
              </a:lnSpc>
              <a:spcBef>
                <a:spcPts val="0"/>
              </a:spcBef>
              <a:spcAft>
                <a:spcPts val="0"/>
              </a:spcAft>
              <a:buNone/>
            </a:pPr>
            <a:r>
              <a:rPr lang="en-US" sz="1400" dirty="0">
                <a:solidFill>
                  <a:schemeClr val="dk1"/>
                </a:solidFill>
              </a:rPr>
              <a:t>Families may not know to reach out to their student’s school to let them know of a displacement and therefore they do not know that transportation support would be available to keep their student at their current school. This can result in unnecessary school transfers. </a:t>
            </a:r>
            <a:endParaRPr sz="1400" dirty="0">
              <a:solidFill>
                <a:schemeClr val="dk1"/>
              </a:solidFill>
            </a:endParaRPr>
          </a:p>
          <a:p>
            <a:pPr marL="0" lvl="0" indent="0" algn="l" rtl="0">
              <a:lnSpc>
                <a:spcPct val="90000"/>
              </a:lnSpc>
              <a:spcBef>
                <a:spcPts val="0"/>
              </a:spcBef>
              <a:spcAft>
                <a:spcPts val="0"/>
              </a:spcAft>
              <a:buNone/>
            </a:pPr>
            <a:endParaRPr sz="1400" dirty="0">
              <a:solidFill>
                <a:schemeClr val="dk1"/>
              </a:solidFill>
            </a:endParaRPr>
          </a:p>
          <a:p>
            <a:pPr marL="0" lvl="0" indent="0" algn="l" rtl="0">
              <a:lnSpc>
                <a:spcPct val="90000"/>
              </a:lnSpc>
              <a:spcBef>
                <a:spcPts val="0"/>
              </a:spcBef>
              <a:spcAft>
                <a:spcPts val="0"/>
              </a:spcAft>
              <a:buNone/>
            </a:pPr>
            <a:r>
              <a:rPr lang="en-US" sz="1400" dirty="0">
                <a:solidFill>
                  <a:schemeClr val="dk1"/>
                </a:solidFill>
              </a:rPr>
              <a:t>This is another reason is why it is so important for Homeless Education Rights to be publicized in the community and well trained within the school district. </a:t>
            </a:r>
            <a:endParaRPr sz="1400" dirty="0">
              <a:solidFill>
                <a:schemeClr val="dk1"/>
              </a:solidFill>
            </a:endParaRPr>
          </a:p>
          <a:p>
            <a:pPr marL="0" lvl="0" indent="0" algn="l" rtl="0">
              <a:lnSpc>
                <a:spcPct val="90000"/>
              </a:lnSpc>
              <a:spcBef>
                <a:spcPts val="0"/>
              </a:spcBef>
              <a:spcAft>
                <a:spcPts val="0"/>
              </a:spcAft>
              <a:buNone/>
            </a:pPr>
            <a:endParaRPr sz="1400" dirty="0">
              <a:solidFill>
                <a:schemeClr val="dk1"/>
              </a:solidFill>
            </a:endParaRPr>
          </a:p>
          <a:p>
            <a:pPr marL="0" lvl="0" indent="0" algn="l" rtl="0">
              <a:lnSpc>
                <a:spcPct val="90000"/>
              </a:lnSpc>
              <a:spcBef>
                <a:spcPts val="0"/>
              </a:spcBef>
              <a:spcAft>
                <a:spcPts val="0"/>
              </a:spcAft>
              <a:buClr>
                <a:schemeClr val="lt1"/>
              </a:buClr>
              <a:buSzPts val="2500"/>
              <a:buFont typeface="Arial"/>
              <a:buNone/>
            </a:pPr>
            <a:endParaRPr sz="1400" dirty="0">
              <a:solidFill>
                <a:schemeClr val="dk1"/>
              </a:solidFill>
            </a:endParaRPr>
          </a:p>
        </p:txBody>
      </p:sp>
      <p:sp>
        <p:nvSpPr>
          <p:cNvPr id="388" name="Google Shape;388;gba7f8faa87_0_8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a7f8faa87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When given the option of picking up a few pairs of socks, some gym shoes, and a backpack for a homeless student - we strongly recommend making these purchases at a discount store rather than a Nordstrom's.</a:t>
            </a:r>
            <a:endParaRPr sz="1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6" name="Google Shape;396;gba7f8faa87_0_8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bab50f75a_0_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bab50f75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a7f8faa87_0_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t>What can be done right now?</a:t>
            </a:r>
            <a:endParaRPr sz="1400" b="1" dirty="0"/>
          </a:p>
          <a:p>
            <a:pPr marL="0" lvl="0" indent="0" algn="l" rtl="0">
              <a:spcBef>
                <a:spcPts val="0"/>
              </a:spcBef>
              <a:spcAft>
                <a:spcPts val="0"/>
              </a:spcAft>
              <a:buNone/>
            </a:pPr>
            <a:r>
              <a:rPr lang="en-US" sz="1400" dirty="0"/>
              <a:t>If you are </a:t>
            </a:r>
            <a:r>
              <a:rPr lang="en-US" sz="1400" b="1" dirty="0"/>
              <a:t>not </a:t>
            </a:r>
            <a:r>
              <a:rPr lang="en-US" sz="1400" dirty="0"/>
              <a:t>the district’s homeless liaison, take this slide deck to liaison and together, take it to your district leadership team</a:t>
            </a:r>
            <a:endParaRPr sz="1400" dirty="0"/>
          </a:p>
          <a:p>
            <a:pPr marL="0" lvl="0" indent="0" algn="l" rtl="0">
              <a:spcBef>
                <a:spcPts val="0"/>
              </a:spcBef>
              <a:spcAft>
                <a:spcPts val="0"/>
              </a:spcAft>
              <a:buNone/>
            </a:pPr>
            <a:r>
              <a:rPr lang="en-US" sz="1400" dirty="0"/>
              <a:t>If you are one of the district administrators - take this slide deck to your homeless liaison, then together take it to your district leadership team</a:t>
            </a:r>
            <a:endParaRPr sz="1400" dirty="0"/>
          </a:p>
          <a:p>
            <a:pPr marL="0" lvl="0" indent="0" algn="l" rtl="0">
              <a:spcBef>
                <a:spcPts val="0"/>
              </a:spcBef>
              <a:spcAft>
                <a:spcPts val="0"/>
              </a:spcAft>
              <a:buNone/>
            </a:pPr>
            <a:r>
              <a:rPr lang="en-US" sz="1400" dirty="0"/>
              <a:t>If you </a:t>
            </a:r>
            <a:r>
              <a:rPr lang="en-US" sz="1400" b="1" dirty="0"/>
              <a:t>are </a:t>
            </a:r>
            <a:r>
              <a:rPr lang="en-US" sz="1400" dirty="0"/>
              <a:t>the homeless liaison - take this slide deck to your district administrators, then together to your school board</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Should your school board be aware of homeless education and what is required to help homeless students?  Absolutely!  Set an appointment to share this with them.</a:t>
            </a:r>
            <a:endParaRPr sz="1400" dirty="0"/>
          </a:p>
        </p:txBody>
      </p:sp>
      <p:sp>
        <p:nvSpPr>
          <p:cNvPr id="403" name="Google Shape;403;gba7f8faa87_0_9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7f8faa87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solidFill>
                  <a:srgbClr val="333333"/>
                </a:solidFill>
                <a:latin typeface="Georgia"/>
                <a:ea typeface="Georgia"/>
                <a:cs typeface="Georgia"/>
                <a:sym typeface="Georgia"/>
              </a:rPr>
              <a:t>Regarding longer term plans - focus on some requirements that aren’t as crucial as immediate identification, enrollment and providing services to your homeless students.  </a:t>
            </a:r>
            <a:endParaRPr sz="1700" dirty="0">
              <a:solidFill>
                <a:srgbClr val="333333"/>
              </a:solidFill>
              <a:latin typeface="Georgia"/>
              <a:ea typeface="Georgia"/>
              <a:cs typeface="Georgia"/>
              <a:sym typeface="Georgia"/>
            </a:endParaRPr>
          </a:p>
          <a:p>
            <a:pPr marL="0" lvl="0" indent="0" algn="l" rtl="0">
              <a:spcBef>
                <a:spcPts val="0"/>
              </a:spcBef>
              <a:spcAft>
                <a:spcPts val="0"/>
              </a:spcAft>
              <a:buNone/>
            </a:pPr>
            <a:endParaRPr sz="1700" dirty="0">
              <a:solidFill>
                <a:srgbClr val="333333"/>
              </a:solidFill>
              <a:latin typeface="Georgia"/>
              <a:ea typeface="Georgia"/>
              <a:cs typeface="Georgia"/>
              <a:sym typeface="Georgia"/>
            </a:endParaRPr>
          </a:p>
          <a:p>
            <a:pPr marL="0" lvl="0" indent="0" algn="l" rtl="0">
              <a:spcBef>
                <a:spcPts val="0"/>
              </a:spcBef>
              <a:spcAft>
                <a:spcPts val="0"/>
              </a:spcAft>
              <a:buNone/>
            </a:pPr>
            <a:r>
              <a:rPr lang="en-US" sz="1700" dirty="0">
                <a:solidFill>
                  <a:srgbClr val="333333"/>
                </a:solidFill>
                <a:latin typeface="Georgia"/>
                <a:ea typeface="Georgia"/>
                <a:cs typeface="Georgia"/>
                <a:sym typeface="Georgia"/>
              </a:rPr>
              <a:t>Make sure the homeless liaison has completed this school-year’s homeless professional development.</a:t>
            </a:r>
            <a:endParaRPr sz="1700" dirty="0">
              <a:solidFill>
                <a:srgbClr val="333333"/>
              </a:solidFill>
              <a:latin typeface="Georgia"/>
              <a:ea typeface="Georgia"/>
              <a:cs typeface="Georgia"/>
              <a:sym typeface="Georgia"/>
            </a:endParaRPr>
          </a:p>
          <a:p>
            <a:pPr marL="0" lvl="0" indent="0" algn="l" rtl="0">
              <a:spcBef>
                <a:spcPts val="0"/>
              </a:spcBef>
              <a:spcAft>
                <a:spcPts val="0"/>
              </a:spcAft>
              <a:buNone/>
            </a:pPr>
            <a:endParaRPr sz="1700" dirty="0">
              <a:solidFill>
                <a:srgbClr val="333333"/>
              </a:solidFill>
              <a:latin typeface="Georgia"/>
              <a:ea typeface="Georgia"/>
              <a:cs typeface="Georgia"/>
              <a:sym typeface="Georgia"/>
            </a:endParaRPr>
          </a:p>
          <a:p>
            <a:pPr marL="0" lvl="0" indent="0" algn="l" rtl="0">
              <a:spcBef>
                <a:spcPts val="0"/>
              </a:spcBef>
              <a:spcAft>
                <a:spcPts val="0"/>
              </a:spcAft>
              <a:buNone/>
            </a:pPr>
            <a:r>
              <a:rPr lang="en-US" sz="1700" dirty="0">
                <a:solidFill>
                  <a:srgbClr val="333333"/>
                </a:solidFill>
                <a:latin typeface="Georgia"/>
                <a:ea typeface="Georgia"/>
                <a:cs typeface="Georgia"/>
                <a:sym typeface="Georgia"/>
              </a:rPr>
              <a:t>Make sure the liaison has provided homeless education professional development to your district’s staff, faculty, and administration.</a:t>
            </a:r>
            <a:endParaRPr sz="1700" dirty="0">
              <a:solidFill>
                <a:srgbClr val="333333"/>
              </a:solidFill>
              <a:latin typeface="Georgia"/>
              <a:ea typeface="Georgia"/>
              <a:cs typeface="Georgia"/>
              <a:sym typeface="Georgia"/>
            </a:endParaRPr>
          </a:p>
          <a:p>
            <a:pPr marL="0" lvl="0" indent="0" algn="l" rtl="0">
              <a:spcBef>
                <a:spcPts val="0"/>
              </a:spcBef>
              <a:spcAft>
                <a:spcPts val="0"/>
              </a:spcAft>
              <a:buNone/>
            </a:pPr>
            <a:endParaRPr sz="1200" dirty="0">
              <a:solidFill>
                <a:srgbClr val="333333"/>
              </a:solidFill>
              <a:highlight>
                <a:srgbClr val="F1F1F1"/>
              </a:highlight>
              <a:latin typeface="Georgia"/>
              <a:ea typeface="Georgia"/>
              <a:cs typeface="Georgia"/>
              <a:sym typeface="Georgia"/>
            </a:endParaRPr>
          </a:p>
          <a:p>
            <a:pPr marL="0" lvl="0" indent="0" algn="l" rtl="0">
              <a:spcBef>
                <a:spcPts val="0"/>
              </a:spcBef>
              <a:spcAft>
                <a:spcPts val="0"/>
              </a:spcAft>
              <a:buNone/>
            </a:pPr>
            <a:endParaRPr sz="1200" dirty="0">
              <a:solidFill>
                <a:srgbClr val="333333"/>
              </a:solidFill>
              <a:highlight>
                <a:srgbClr val="F1F1F1"/>
              </a:highlight>
              <a:latin typeface="Georgia"/>
              <a:ea typeface="Georgia"/>
              <a:cs typeface="Georgia"/>
              <a:sym typeface="Georgia"/>
            </a:endParaRPr>
          </a:p>
          <a:p>
            <a:pPr marL="0" lvl="0" indent="0" algn="l" rtl="0">
              <a:spcBef>
                <a:spcPts val="0"/>
              </a:spcBef>
              <a:spcAft>
                <a:spcPts val="0"/>
              </a:spcAft>
              <a:buNone/>
            </a:pPr>
            <a:endParaRPr sz="1200" dirty="0">
              <a:solidFill>
                <a:srgbClr val="333333"/>
              </a:solidFill>
              <a:highlight>
                <a:srgbClr val="F1F1F1"/>
              </a:highlight>
              <a:latin typeface="Georgia"/>
              <a:ea typeface="Georgia"/>
              <a:cs typeface="Georgia"/>
              <a:sym typeface="Georgia"/>
            </a:endParaRPr>
          </a:p>
          <a:p>
            <a:pPr marL="0" lvl="0" indent="0" algn="l" rtl="0">
              <a:spcBef>
                <a:spcPts val="0"/>
              </a:spcBef>
              <a:spcAft>
                <a:spcPts val="0"/>
              </a:spcAft>
              <a:buNone/>
            </a:pPr>
            <a:endParaRPr sz="1200" dirty="0">
              <a:solidFill>
                <a:srgbClr val="333333"/>
              </a:solidFill>
              <a:highlight>
                <a:srgbClr val="F1F1F1"/>
              </a:highlight>
              <a:latin typeface="Georgia"/>
              <a:ea typeface="Georgia"/>
              <a:cs typeface="Georgia"/>
              <a:sym typeface="Georgia"/>
            </a:endParaRPr>
          </a:p>
        </p:txBody>
      </p:sp>
      <p:sp>
        <p:nvSpPr>
          <p:cNvPr id="410" name="Google Shape;410;gba7f8faa87_0_9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bab50f75a_0_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bab50f7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t>Make sure you have posted posters, brochures, and other information in areas throughout your district.  Potential places to post may include Casey's, gas stations, laundromats, grocery stores, community centers, food banks, churches, etc.</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r>
              <a:rPr lang="en-US" sz="1700" dirty="0"/>
              <a:t>Take a look at the NCHE dispute resolution brief and evaluate your district’s dispute resolution process, as it relates to homeless students... revise as necessary.</a:t>
            </a:r>
            <a:endParaRPr sz="17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a7f8faa87_0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t>This resource list is just the tip of the iceberg - please remember to reach out to me if I can provide you with resources you may require or answer questions you may have about the homeless program - particularly allowable expenses.</a:t>
            </a:r>
            <a:endParaRPr sz="1700" dirty="0"/>
          </a:p>
        </p:txBody>
      </p:sp>
      <p:sp>
        <p:nvSpPr>
          <p:cNvPr id="424" name="Google Shape;424;gba7f8faa87_0_11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cd572278c_0_5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cd57227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Thank you so very much for being a part of this presentation today</a:t>
            </a:r>
            <a:endParaRPr sz="1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ba7f8faa87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ba7f8faa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Isbelia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47faf262b_5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b47faf262b_5_6: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a7f8faa87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
        <p:nvSpPr>
          <p:cNvPr id="218" name="Google Shape;218;gba7f8faa87_0_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2c0e70c6c_0_5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2c0e70c6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dirty="0"/>
              <a:t>We will begin today’s session by jumping into some foundational information regarding homeless education - including a brief overview and definitions of terms</a:t>
            </a:r>
            <a:endParaRPr sz="1500" dirty="0"/>
          </a:p>
          <a:p>
            <a:pPr marL="0" lvl="0" indent="0" algn="l" rtl="0">
              <a:spcBef>
                <a:spcPts val="0"/>
              </a:spcBef>
              <a:spcAft>
                <a:spcPts val="0"/>
              </a:spcAft>
              <a:buClr>
                <a:schemeClr val="dk1"/>
              </a:buClr>
              <a:buSzPts val="1100"/>
              <a:buFont typeface="Arial"/>
              <a:buNone/>
            </a:pPr>
            <a:endParaRPr sz="1500" dirty="0"/>
          </a:p>
          <a:p>
            <a:pPr marL="0" lvl="0" indent="0" algn="l" rtl="0">
              <a:spcBef>
                <a:spcPts val="0"/>
              </a:spcBef>
              <a:spcAft>
                <a:spcPts val="0"/>
              </a:spcAft>
              <a:buClr>
                <a:schemeClr val="dk1"/>
              </a:buClr>
              <a:buSzPts val="1100"/>
              <a:buFont typeface="Arial"/>
              <a:buNone/>
            </a:pPr>
            <a:r>
              <a:rPr lang="en-US" sz="1500" dirty="0"/>
              <a:t>I will pause briefly at the beginning of each slide to give you an opportunity to read the information provided</a:t>
            </a:r>
            <a:endParaRPr sz="15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a7f8faa87_0_1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a7f8faa87_0_17: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r>
              <a:rPr lang="en-US" sz="1500" dirty="0"/>
              <a:t>The main themes of this legislation include:</a:t>
            </a:r>
            <a:endParaRPr sz="1500" dirty="0"/>
          </a:p>
          <a:p>
            <a:pPr marL="457200" lvl="0" indent="-482600" algn="l" rtl="0">
              <a:spcBef>
                <a:spcPts val="240"/>
              </a:spcBef>
              <a:spcAft>
                <a:spcPts val="0"/>
              </a:spcAft>
              <a:buClr>
                <a:schemeClr val="dk1"/>
              </a:buClr>
              <a:buSzPts val="1600"/>
              <a:buFont typeface="Arial"/>
              <a:buChar char="•"/>
            </a:pPr>
            <a:r>
              <a:rPr lang="en-US" sz="1500" b="1" dirty="0"/>
              <a:t>Identification</a:t>
            </a:r>
            <a:endParaRPr sz="1500" dirty="0"/>
          </a:p>
          <a:p>
            <a:pPr marL="457200" lvl="0" indent="-482600" algn="l" rtl="0">
              <a:spcBef>
                <a:spcPts val="240"/>
              </a:spcBef>
              <a:spcAft>
                <a:spcPts val="0"/>
              </a:spcAft>
              <a:buClr>
                <a:schemeClr val="dk1"/>
              </a:buClr>
              <a:buSzPts val="1600"/>
              <a:buFont typeface="Arial"/>
              <a:buChar char="•"/>
            </a:pPr>
            <a:r>
              <a:rPr lang="en-US" sz="1500" b="1" dirty="0"/>
              <a:t>School stability</a:t>
            </a:r>
            <a:endParaRPr sz="1500" dirty="0"/>
          </a:p>
          <a:p>
            <a:pPr marL="457200" lvl="0" indent="-482600" algn="l" rtl="0">
              <a:spcBef>
                <a:spcPts val="240"/>
              </a:spcBef>
              <a:spcAft>
                <a:spcPts val="0"/>
              </a:spcAft>
              <a:buClr>
                <a:schemeClr val="dk1"/>
              </a:buClr>
              <a:buSzPts val="1600"/>
              <a:buFont typeface="Arial"/>
              <a:buChar char="•"/>
            </a:pPr>
            <a:r>
              <a:rPr lang="en-US" sz="1500" b="1" dirty="0"/>
              <a:t>School enrollment</a:t>
            </a:r>
            <a:endParaRPr sz="1500" dirty="0"/>
          </a:p>
          <a:p>
            <a:pPr marL="457200" lvl="0" indent="-482600" algn="l" rtl="0">
              <a:spcBef>
                <a:spcPts val="240"/>
              </a:spcBef>
              <a:spcAft>
                <a:spcPts val="0"/>
              </a:spcAft>
              <a:buClr>
                <a:schemeClr val="dk1"/>
              </a:buClr>
              <a:buSzPts val="1600"/>
              <a:buFont typeface="Arial"/>
              <a:buChar char="•"/>
            </a:pPr>
            <a:r>
              <a:rPr lang="en-US" sz="1500" b="1" dirty="0"/>
              <a:t>Support for academic success</a:t>
            </a:r>
            <a:endParaRPr sz="1500" dirty="0"/>
          </a:p>
          <a:p>
            <a:pPr marL="457200" lvl="0" indent="-482600" algn="l" rtl="0">
              <a:spcBef>
                <a:spcPts val="240"/>
              </a:spcBef>
              <a:spcAft>
                <a:spcPts val="0"/>
              </a:spcAft>
              <a:buClr>
                <a:schemeClr val="dk1"/>
              </a:buClr>
              <a:buSzPts val="1600"/>
              <a:buFont typeface="Arial"/>
              <a:buChar char="•"/>
            </a:pPr>
            <a:r>
              <a:rPr lang="en-US" sz="1500" b="1" dirty="0"/>
              <a:t>Child-centered, best interest decision making</a:t>
            </a:r>
            <a:endParaRPr sz="1500" dirty="0"/>
          </a:p>
          <a:p>
            <a:pPr marL="0" lvl="0" indent="0" algn="l" rtl="0">
              <a:spcBef>
                <a:spcPts val="0"/>
              </a:spcBef>
              <a:spcAft>
                <a:spcPts val="0"/>
              </a:spcAft>
              <a:buNone/>
            </a:pPr>
            <a:endParaRPr dirty="0"/>
          </a:p>
        </p:txBody>
      </p:sp>
      <p:sp>
        <p:nvSpPr>
          <p:cNvPr id="235" name="Google Shape;235;gba7f8faa87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cd572278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cd57227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After this presentation, please go through your downloaded copy of this slide-deck and access the many links provided</a:t>
            </a:r>
            <a:endParaRPr sz="15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a7f8faa87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Let’s take a deeper dive into the government definition of homeless students: </a:t>
            </a:r>
            <a:endParaRPr sz="1500" dirty="0"/>
          </a:p>
          <a:p>
            <a:pPr marL="0" lvl="0" indent="0" algn="l" rtl="0">
              <a:spcBef>
                <a:spcPts val="0"/>
              </a:spcBef>
              <a:spcAft>
                <a:spcPts val="0"/>
              </a:spcAft>
              <a:buNone/>
            </a:pPr>
            <a:r>
              <a:rPr lang="en-US" sz="1500" dirty="0"/>
              <a:t>The first question to ask in determining a student’s homelessness is - is the student lacking a fixed, regular, and adequate nighttime residence?  </a:t>
            </a:r>
            <a:endParaRPr sz="1500" dirty="0"/>
          </a:p>
          <a:p>
            <a:pPr marL="0" lvl="0" indent="0" algn="l" rtl="0">
              <a:spcBef>
                <a:spcPts val="0"/>
              </a:spcBef>
              <a:spcAft>
                <a:spcPts val="0"/>
              </a:spcAft>
              <a:buNone/>
            </a:pPr>
            <a:r>
              <a:rPr lang="en-US" sz="1500" dirty="0"/>
              <a:t>Liaisons  keep their eyes focused on the student’s living conditions (meaning where the child is sleeping at night)</a:t>
            </a:r>
            <a:endParaRPr sz="1500" dirty="0"/>
          </a:p>
          <a:p>
            <a:pPr marL="0" lvl="0" indent="0" algn="l" rtl="0">
              <a:spcBef>
                <a:spcPts val="0"/>
              </a:spcBef>
              <a:spcAft>
                <a:spcPts val="0"/>
              </a:spcAft>
              <a:buNone/>
            </a:pPr>
            <a:endParaRPr dirty="0"/>
          </a:p>
        </p:txBody>
      </p:sp>
      <p:sp>
        <p:nvSpPr>
          <p:cNvPr id="249" name="Google Shape;249;gba7f8faa87_0_2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cd572278c_0_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cd572278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Here we begin digging a little deeper into what the words “fixed, regular, and adequate” mean… </a:t>
            </a:r>
            <a:endParaRPr sz="15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0" name="Google Shape;10;p2"/>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 name="Google Shape;11;p2"/>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234450" y="415290"/>
            <a:ext cx="2046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3" name="Google Shape;13;p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nner">
  <p:cSld name="BLANK_3">
    <p:bg>
      <p:bgPr>
        <a:solidFill>
          <a:schemeClr val="lt1"/>
        </a:solidFill>
        <a:effectLst/>
      </p:bgPr>
    </p:bg>
    <p:spTree>
      <p:nvGrpSpPr>
        <p:cNvPr id="1" name="Shape 95"/>
        <p:cNvGrpSpPr/>
        <p:nvPr/>
      </p:nvGrpSpPr>
      <p:grpSpPr>
        <a:xfrm>
          <a:off x="0" y="0"/>
          <a:ext cx="0" cy="0"/>
          <a:chOff x="0" y="0"/>
          <a:chExt cx="0" cy="0"/>
        </a:xfrm>
      </p:grpSpPr>
      <p:graphicFrame>
        <p:nvGraphicFramePr>
          <p:cNvPr id="96" name="Google Shape;96;p13"/>
          <p:cNvGraphicFramePr/>
          <p:nvPr/>
        </p:nvGraphicFramePr>
        <p:xfrm>
          <a:off x="-2" y="-51"/>
          <a:ext cx="176525" cy="5715250"/>
        </p:xfrm>
        <a:graphic>
          <a:graphicData uri="http://schemas.openxmlformats.org/drawingml/2006/table">
            <a:tbl>
              <a:tblPr firstRow="1" bandRow="1">
                <a:noFill/>
                <a:tableStyleId>{01EB7974-CD90-4781-A3DE-A74567EAEA54}</a:tableStyleId>
              </a:tblPr>
              <a:tblGrid>
                <a:gridCol w="176525">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97" name="Google Shape;97;p13"/>
          <p:cNvSpPr/>
          <p:nvPr/>
        </p:nvSpPr>
        <p:spPr>
          <a:xfrm>
            <a:off x="0" y="278486"/>
            <a:ext cx="3759900" cy="1176300"/>
          </a:xfrm>
          <a:prstGeom prst="rect">
            <a:avLst/>
          </a:prstGeom>
          <a:solidFill>
            <a:schemeClr val="dk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98" name="Google Shape;98;p1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99" name="Google Shape;99;p13"/>
          <p:cNvSpPr txBox="1">
            <a:spLocks noGrp="1"/>
          </p:cNvSpPr>
          <p:nvPr>
            <p:ph type="title"/>
          </p:nvPr>
        </p:nvSpPr>
        <p:spPr>
          <a:xfrm>
            <a:off x="348338" y="312548"/>
            <a:ext cx="32703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800"/>
              <a:buNone/>
              <a:defRPr sz="2300" b="1" i="0" u="none" strike="noStrike" cap="none">
                <a:solidFill>
                  <a:srgbClr val="FFFFFF"/>
                </a:solidFill>
              </a:defRPr>
            </a:lvl1pPr>
            <a:lvl2pPr marR="0" lvl="1" algn="l">
              <a:lnSpc>
                <a:spcPct val="100000"/>
              </a:lnSpc>
              <a:spcBef>
                <a:spcPts val="0"/>
              </a:spcBef>
              <a:spcAft>
                <a:spcPts val="0"/>
              </a:spcAft>
              <a:buSzPts val="1800"/>
              <a:buNone/>
              <a:defRPr sz="1800" i="0" u="none" strike="noStrike" cap="none">
                <a:solidFill>
                  <a:srgbClr val="000000"/>
                </a:solidFill>
              </a:defRPr>
            </a:lvl2pPr>
            <a:lvl3pPr marR="0" lvl="2" algn="l">
              <a:lnSpc>
                <a:spcPct val="100000"/>
              </a:lnSpc>
              <a:spcBef>
                <a:spcPts val="0"/>
              </a:spcBef>
              <a:spcAft>
                <a:spcPts val="0"/>
              </a:spcAft>
              <a:buSzPts val="1800"/>
              <a:buNone/>
              <a:defRPr sz="1800" i="0" u="none" strike="noStrike" cap="none">
                <a:solidFill>
                  <a:srgbClr val="000000"/>
                </a:solidFill>
              </a:defRPr>
            </a:lvl3pPr>
            <a:lvl4pPr marR="0" lvl="3" algn="l">
              <a:lnSpc>
                <a:spcPct val="100000"/>
              </a:lnSpc>
              <a:spcBef>
                <a:spcPts val="0"/>
              </a:spcBef>
              <a:spcAft>
                <a:spcPts val="0"/>
              </a:spcAft>
              <a:buSzPts val="1800"/>
              <a:buNone/>
              <a:defRPr sz="1800" i="0" u="none" strike="noStrike" cap="none">
                <a:solidFill>
                  <a:srgbClr val="000000"/>
                </a:solidFill>
              </a:defRPr>
            </a:lvl4pPr>
            <a:lvl5pPr marR="0" lvl="4" algn="l">
              <a:lnSpc>
                <a:spcPct val="100000"/>
              </a:lnSpc>
              <a:spcBef>
                <a:spcPts val="0"/>
              </a:spcBef>
              <a:spcAft>
                <a:spcPts val="0"/>
              </a:spcAft>
              <a:buSzPts val="1800"/>
              <a:buNone/>
              <a:defRPr sz="1800" i="0" u="none" strike="noStrike" cap="none">
                <a:solidFill>
                  <a:srgbClr val="000000"/>
                </a:solidFill>
              </a:defRPr>
            </a:lvl5pPr>
            <a:lvl6pPr marR="0" lvl="5" algn="l">
              <a:lnSpc>
                <a:spcPct val="100000"/>
              </a:lnSpc>
              <a:spcBef>
                <a:spcPts val="0"/>
              </a:spcBef>
              <a:spcAft>
                <a:spcPts val="0"/>
              </a:spcAft>
              <a:buSzPts val="1800"/>
              <a:buNone/>
              <a:defRPr sz="1800" i="0" u="none" strike="noStrike" cap="none">
                <a:solidFill>
                  <a:srgbClr val="000000"/>
                </a:solidFill>
              </a:defRPr>
            </a:lvl6pPr>
            <a:lvl7pPr marR="0" lvl="6" algn="l">
              <a:lnSpc>
                <a:spcPct val="100000"/>
              </a:lnSpc>
              <a:spcBef>
                <a:spcPts val="0"/>
              </a:spcBef>
              <a:spcAft>
                <a:spcPts val="0"/>
              </a:spcAft>
              <a:buSzPts val="1800"/>
              <a:buNone/>
              <a:defRPr sz="1800" i="0" u="none" strike="noStrike" cap="none">
                <a:solidFill>
                  <a:srgbClr val="000000"/>
                </a:solidFill>
              </a:defRPr>
            </a:lvl7pPr>
            <a:lvl8pPr marR="0" lvl="7" algn="l">
              <a:lnSpc>
                <a:spcPct val="100000"/>
              </a:lnSpc>
              <a:spcBef>
                <a:spcPts val="0"/>
              </a:spcBef>
              <a:spcAft>
                <a:spcPts val="0"/>
              </a:spcAft>
              <a:buSzPts val="1800"/>
              <a:buNone/>
              <a:defRPr sz="1800" i="0" u="none" strike="noStrike" cap="none">
                <a:solidFill>
                  <a:srgbClr val="000000"/>
                </a:solidFill>
              </a:defRPr>
            </a:lvl8pPr>
            <a:lvl9pPr marR="0" lvl="8" algn="l">
              <a:lnSpc>
                <a:spcPct val="100000"/>
              </a:lnSpc>
              <a:spcBef>
                <a:spcPts val="0"/>
              </a:spcBef>
              <a:spcAft>
                <a:spcPts val="0"/>
              </a:spcAft>
              <a:buSzPts val="1800"/>
              <a:buNone/>
              <a:defRPr sz="1800" i="0" u="none" strike="noStrike" cap="none">
                <a:solidFill>
                  <a:srgbClr val="00000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0"/>
        <p:cNvGrpSpPr/>
        <p:nvPr/>
      </p:nvGrpSpPr>
      <p:grpSpPr>
        <a:xfrm>
          <a:off x="0" y="0"/>
          <a:ext cx="0" cy="0"/>
          <a:chOff x="0" y="0"/>
          <a:chExt cx="0" cy="0"/>
        </a:xfrm>
      </p:grpSpPr>
      <p:sp>
        <p:nvSpPr>
          <p:cNvPr id="101" name="Google Shape;101;p14"/>
          <p:cNvSpPr/>
          <p:nvPr/>
        </p:nvSpPr>
        <p:spPr>
          <a:xfrm rot="5400000" flipH="1">
            <a:off x="4512650" y="-3225922"/>
            <a:ext cx="125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2" name="Google Shape;102;p14"/>
          <p:cNvSpPr/>
          <p:nvPr/>
        </p:nvSpPr>
        <p:spPr>
          <a:xfrm>
            <a:off x="-7125" y="1412528"/>
            <a:ext cx="9151200" cy="430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3" name="Google Shape;103;p14"/>
          <p:cNvSpPr txBox="1">
            <a:spLocks noGrp="1"/>
          </p:cNvSpPr>
          <p:nvPr>
            <p:ph type="body" idx="1"/>
          </p:nvPr>
        </p:nvSpPr>
        <p:spPr>
          <a:xfrm>
            <a:off x="1847275" y="1894000"/>
            <a:ext cx="5449500" cy="301620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104" name="Google Shape;104;p14"/>
          <p:cNvSpPr txBox="1"/>
          <p:nvPr/>
        </p:nvSpPr>
        <p:spPr>
          <a:xfrm>
            <a:off x="3593400" y="253027"/>
            <a:ext cx="1957200" cy="72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105" name="Google Shape;105;p1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Left-Aligned)">
  <p:cSld name="TITLE_1_1_1">
    <p:spTree>
      <p:nvGrpSpPr>
        <p:cNvPr id="1" name="Shape 106"/>
        <p:cNvGrpSpPr/>
        <p:nvPr/>
      </p:nvGrpSpPr>
      <p:grpSpPr>
        <a:xfrm>
          <a:off x="0" y="0"/>
          <a:ext cx="0" cy="0"/>
          <a:chOff x="0" y="0"/>
          <a:chExt cx="0" cy="0"/>
        </a:xfrm>
      </p:grpSpPr>
      <p:sp>
        <p:nvSpPr>
          <p:cNvPr id="107" name="Google Shape;107;p15"/>
          <p:cNvSpPr/>
          <p:nvPr/>
        </p:nvSpPr>
        <p:spPr>
          <a:xfrm rot="5400000" flipH="1">
            <a:off x="4512650" y="-3737756"/>
            <a:ext cx="125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8" name="Google Shape;108;p15"/>
          <p:cNvSpPr/>
          <p:nvPr/>
        </p:nvSpPr>
        <p:spPr>
          <a:xfrm>
            <a:off x="-7125" y="900694"/>
            <a:ext cx="9151200" cy="4814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15"/>
          <p:cNvSpPr txBox="1">
            <a:spLocks noGrp="1"/>
          </p:cNvSpPr>
          <p:nvPr>
            <p:ph type="body" idx="1"/>
          </p:nvPr>
        </p:nvSpPr>
        <p:spPr>
          <a:xfrm>
            <a:off x="574575" y="1273139"/>
            <a:ext cx="7987800" cy="36321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600"/>
              </a:spcBef>
              <a:spcAft>
                <a:spcPts val="0"/>
              </a:spcAft>
              <a:buClr>
                <a:srgbClr val="434343"/>
              </a:buClr>
              <a:buSzPts val="1800"/>
              <a:buChar char="●"/>
              <a:defRPr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110" name="Google Shape;110;p1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p15"/>
          <p:cNvSpPr txBox="1">
            <a:spLocks noGrp="1"/>
          </p:cNvSpPr>
          <p:nvPr>
            <p:ph type="title"/>
          </p:nvPr>
        </p:nvSpPr>
        <p:spPr>
          <a:xfrm>
            <a:off x="170150" y="153025"/>
            <a:ext cx="8810700" cy="6219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Left-Aligned)" preserve="1">
  <p:cSld name="1_Quote (Left-Aligned)">
    <p:spTree>
      <p:nvGrpSpPr>
        <p:cNvPr id="1" name="Shape 106"/>
        <p:cNvGrpSpPr/>
        <p:nvPr/>
      </p:nvGrpSpPr>
      <p:grpSpPr>
        <a:xfrm>
          <a:off x="0" y="0"/>
          <a:ext cx="0" cy="0"/>
          <a:chOff x="0" y="0"/>
          <a:chExt cx="0" cy="0"/>
        </a:xfrm>
      </p:grpSpPr>
      <p:sp>
        <p:nvSpPr>
          <p:cNvPr id="107" name="Google Shape;107;p15"/>
          <p:cNvSpPr/>
          <p:nvPr/>
        </p:nvSpPr>
        <p:spPr>
          <a:xfrm rot="5400000" flipH="1">
            <a:off x="4512650" y="-3737756"/>
            <a:ext cx="125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8" name="Google Shape;108;p15"/>
          <p:cNvSpPr/>
          <p:nvPr/>
        </p:nvSpPr>
        <p:spPr>
          <a:xfrm>
            <a:off x="-7125" y="900694"/>
            <a:ext cx="9151200" cy="4814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15"/>
          <p:cNvSpPr txBox="1">
            <a:spLocks noGrp="1"/>
          </p:cNvSpPr>
          <p:nvPr>
            <p:ph type="body" idx="1"/>
          </p:nvPr>
        </p:nvSpPr>
        <p:spPr>
          <a:xfrm>
            <a:off x="1482451" y="1273139"/>
            <a:ext cx="6179098" cy="36321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600"/>
              </a:spcBef>
              <a:spcAft>
                <a:spcPts val="0"/>
              </a:spcAft>
              <a:buClr>
                <a:srgbClr val="434343"/>
              </a:buClr>
              <a:buSzPts val="1800"/>
              <a:buChar char="●"/>
              <a:defRPr sz="2400"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dirty="0"/>
          </a:p>
        </p:txBody>
      </p:sp>
      <p:sp>
        <p:nvSpPr>
          <p:cNvPr id="110" name="Google Shape;110;p1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p15"/>
          <p:cNvSpPr txBox="1">
            <a:spLocks noGrp="1"/>
          </p:cNvSpPr>
          <p:nvPr>
            <p:ph type="title"/>
          </p:nvPr>
        </p:nvSpPr>
        <p:spPr>
          <a:xfrm>
            <a:off x="170150" y="153025"/>
            <a:ext cx="8810700" cy="621900"/>
          </a:xfrm>
          <a:prstGeom prst="rect">
            <a:avLst/>
          </a:prstGeom>
        </p:spPr>
        <p:txBody>
          <a:bodyPr spcFirstLastPara="1" wrap="square" lIns="68575" tIns="34275" rIns="68575" bIns="34275" anchor="ctr" anchorCtr="0">
            <a:noAutofit/>
          </a:bodyPr>
          <a:lstStyle>
            <a:lvl1pPr lvl="0" algn="ctr">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Tree>
    <p:extLst>
      <p:ext uri="{BB962C8B-B14F-4D97-AF65-F5344CB8AC3E}">
        <p14:creationId xmlns:p14="http://schemas.microsoft.com/office/powerpoint/2010/main" val="154940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 Title">
  <p:cSld name="BLANK_4">
    <p:bg>
      <p:bgPr>
        <a:solidFill>
          <a:schemeClr val="dk1"/>
        </a:solidFill>
        <a:effectLst/>
      </p:bgPr>
    </p:bg>
    <p:spTree>
      <p:nvGrpSpPr>
        <p:cNvPr id="1" name="Shape 114"/>
        <p:cNvGrpSpPr/>
        <p:nvPr/>
      </p:nvGrpSpPr>
      <p:grpSpPr>
        <a:xfrm>
          <a:off x="0" y="0"/>
          <a:ext cx="0" cy="0"/>
          <a:chOff x="0" y="0"/>
          <a:chExt cx="0" cy="0"/>
        </a:xfrm>
      </p:grpSpPr>
      <p:sp>
        <p:nvSpPr>
          <p:cNvPr id="115" name="Google Shape;115;p17"/>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grpSp>
        <p:nvGrpSpPr>
          <p:cNvPr id="116" name="Google Shape;116;p17"/>
          <p:cNvGrpSpPr/>
          <p:nvPr/>
        </p:nvGrpSpPr>
        <p:grpSpPr>
          <a:xfrm>
            <a:off x="-7125" y="684398"/>
            <a:ext cx="9158225" cy="5030385"/>
            <a:chOff x="-9500" y="1544133"/>
            <a:chExt cx="12210967" cy="5313600"/>
          </a:xfrm>
        </p:grpSpPr>
        <p:sp>
          <p:nvSpPr>
            <p:cNvPr id="117" name="Google Shape;117;p17"/>
            <p:cNvSpPr/>
            <p:nvPr/>
          </p:nvSpPr>
          <p:spPr>
            <a:xfrm rot="5400000" flipH="1">
              <a:off x="6025217" y="-4481217"/>
              <a:ext cx="1509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8" name="Google Shape;118;p17"/>
            <p:cNvSpPr/>
            <p:nvPr/>
          </p:nvSpPr>
          <p:spPr>
            <a:xfrm>
              <a:off x="-9500" y="1695033"/>
              <a:ext cx="12201600" cy="5162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19" name="Google Shape;119;p17"/>
          <p:cNvSpPr txBox="1">
            <a:spLocks noGrp="1"/>
          </p:cNvSpPr>
          <p:nvPr>
            <p:ph type="title"/>
          </p:nvPr>
        </p:nvSpPr>
        <p:spPr>
          <a:xfrm>
            <a:off x="155466" y="108438"/>
            <a:ext cx="8833200" cy="6219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chemeClr val="dk1"/>
        </a:solidFill>
        <a:effectLst/>
      </p:bgPr>
    </p:bg>
    <p:spTree>
      <p:nvGrpSpPr>
        <p:cNvPr id="1" name="Shape 120"/>
        <p:cNvGrpSpPr/>
        <p:nvPr/>
      </p:nvGrpSpPr>
      <p:grpSpPr>
        <a:xfrm>
          <a:off x="0" y="0"/>
          <a:ext cx="0" cy="0"/>
          <a:chOff x="0" y="0"/>
          <a:chExt cx="0" cy="0"/>
        </a:xfrm>
      </p:grpSpPr>
      <p:sp>
        <p:nvSpPr>
          <p:cNvPr id="121" name="Google Shape;121;p18"/>
          <p:cNvSpPr/>
          <p:nvPr/>
        </p:nvSpPr>
        <p:spPr>
          <a:xfrm>
            <a:off x="-7125" y="827255"/>
            <a:ext cx="9151200" cy="488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2" name="Google Shape;122;p18"/>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23" name="Google Shape;123;p18"/>
          <p:cNvSpPr/>
          <p:nvPr/>
        </p:nvSpPr>
        <p:spPr>
          <a:xfrm rot="5400000" flipH="1">
            <a:off x="4503950" y="-3819895"/>
            <a:ext cx="14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24" name="Google Shape;124;p18"/>
          <p:cNvSpPr txBox="1">
            <a:spLocks noGrp="1"/>
          </p:cNvSpPr>
          <p:nvPr>
            <p:ph type="title"/>
          </p:nvPr>
        </p:nvSpPr>
        <p:spPr>
          <a:xfrm>
            <a:off x="155466" y="108438"/>
            <a:ext cx="8833200" cy="6219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18"/>
          <p:cNvSpPr txBox="1"/>
          <p:nvPr/>
        </p:nvSpPr>
        <p:spPr>
          <a:xfrm>
            <a:off x="155388" y="1176975"/>
            <a:ext cx="8833200" cy="40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126"/>
        <p:cNvGrpSpPr/>
        <p:nvPr/>
      </p:nvGrpSpPr>
      <p:grpSpPr>
        <a:xfrm>
          <a:off x="0" y="0"/>
          <a:ext cx="0" cy="0"/>
          <a:chOff x="0" y="0"/>
          <a:chExt cx="0" cy="0"/>
        </a:xfrm>
      </p:grpSpPr>
      <p:sp>
        <p:nvSpPr>
          <p:cNvPr id="127" name="Google Shape;127;p19"/>
          <p:cNvSpPr/>
          <p:nvPr/>
        </p:nvSpPr>
        <p:spPr>
          <a:xfrm flipH="1">
            <a:off x="-7125" y="0"/>
            <a:ext cx="2592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19"/>
          <p:cNvSpPr/>
          <p:nvPr/>
        </p:nvSpPr>
        <p:spPr>
          <a:xfrm>
            <a:off x="2585478"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29" name="Google Shape;129;p19"/>
          <p:cNvSpPr txBox="1">
            <a:spLocks noGrp="1"/>
          </p:cNvSpPr>
          <p:nvPr>
            <p:ph type="title"/>
          </p:nvPr>
        </p:nvSpPr>
        <p:spPr>
          <a:xfrm>
            <a:off x="234450" y="415291"/>
            <a:ext cx="2046300" cy="174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130" name="Google Shape;130;p1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1" name="Google Shape;131;p19"/>
          <p:cNvSpPr txBox="1">
            <a:spLocks noGrp="1"/>
          </p:cNvSpPr>
          <p:nvPr>
            <p:ph type="body" idx="1"/>
          </p:nvPr>
        </p:nvSpPr>
        <p:spPr>
          <a:xfrm>
            <a:off x="234450" y="2227027"/>
            <a:ext cx="2046300" cy="30729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7"/>
        <p:cNvGrpSpPr/>
        <p:nvPr/>
      </p:nvGrpSpPr>
      <p:grpSpPr>
        <a:xfrm>
          <a:off x="0" y="0"/>
          <a:ext cx="0" cy="0"/>
          <a:chOff x="0" y="0"/>
          <a:chExt cx="0" cy="0"/>
        </a:xfrm>
      </p:grpSpPr>
      <p:sp>
        <p:nvSpPr>
          <p:cNvPr id="138" name="Google Shape;138;p21"/>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1"/>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40" name="Google Shape;140;p21"/>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41" name="Google Shape;141;p2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42" name="Google Shape;142;p21"/>
          <p:cNvSpPr txBox="1">
            <a:spLocks noGrp="1"/>
          </p:cNvSpPr>
          <p:nvPr>
            <p:ph type="body" idx="1"/>
          </p:nvPr>
        </p:nvSpPr>
        <p:spPr>
          <a:xfrm>
            <a:off x="2764400" y="415300"/>
            <a:ext cx="3098100" cy="48843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500"/>
              </a:spcBef>
              <a:spcAft>
                <a:spcPts val="0"/>
              </a:spcAft>
              <a:buSzPts val="11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a:p>
        </p:txBody>
      </p:sp>
      <p:sp>
        <p:nvSpPr>
          <p:cNvPr id="143" name="Google Shape;143;p21"/>
          <p:cNvSpPr txBox="1">
            <a:spLocks noGrp="1"/>
          </p:cNvSpPr>
          <p:nvPr>
            <p:ph type="body" idx="2"/>
          </p:nvPr>
        </p:nvSpPr>
        <p:spPr>
          <a:xfrm>
            <a:off x="5862537" y="415312"/>
            <a:ext cx="3098400" cy="48843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144"/>
        <p:cNvGrpSpPr/>
        <p:nvPr/>
      </p:nvGrpSpPr>
      <p:grpSpPr>
        <a:xfrm>
          <a:off x="0" y="0"/>
          <a:ext cx="0" cy="0"/>
          <a:chOff x="0" y="0"/>
          <a:chExt cx="0" cy="0"/>
        </a:xfrm>
      </p:grpSpPr>
      <p:sp>
        <p:nvSpPr>
          <p:cNvPr id="145" name="Google Shape;145;p22"/>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6" name="Google Shape;146;p22"/>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47" name="Google Shape;147;p22"/>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48" name="Google Shape;148;p2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49" name="Google Shape;149;p22"/>
          <p:cNvSpPr txBox="1">
            <a:spLocks noGrp="1"/>
          </p:cNvSpPr>
          <p:nvPr>
            <p:ph type="body" idx="1"/>
          </p:nvPr>
        </p:nvSpPr>
        <p:spPr>
          <a:xfrm>
            <a:off x="2831075"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0" name="Google Shape;150;p22"/>
          <p:cNvSpPr txBox="1">
            <a:spLocks noGrp="1"/>
          </p:cNvSpPr>
          <p:nvPr>
            <p:ph type="body" idx="2"/>
          </p:nvPr>
        </p:nvSpPr>
        <p:spPr>
          <a:xfrm>
            <a:off x="2831075" y="415298"/>
            <a:ext cx="3003600" cy="4812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dirty="0"/>
          </a:p>
        </p:txBody>
      </p:sp>
      <p:sp>
        <p:nvSpPr>
          <p:cNvPr id="151" name="Google Shape;151;p22"/>
          <p:cNvSpPr txBox="1">
            <a:spLocks noGrp="1"/>
          </p:cNvSpPr>
          <p:nvPr>
            <p:ph type="body" idx="3"/>
          </p:nvPr>
        </p:nvSpPr>
        <p:spPr>
          <a:xfrm>
            <a:off x="5901750"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2" name="Google Shape;152;p22"/>
          <p:cNvSpPr txBox="1">
            <a:spLocks noGrp="1"/>
          </p:cNvSpPr>
          <p:nvPr>
            <p:ph type="body" idx="4"/>
          </p:nvPr>
        </p:nvSpPr>
        <p:spPr>
          <a:xfrm>
            <a:off x="5901763" y="415298"/>
            <a:ext cx="3003600" cy="4812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255">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153"/>
        <p:cNvGrpSpPr/>
        <p:nvPr/>
      </p:nvGrpSpPr>
      <p:grpSpPr>
        <a:xfrm>
          <a:off x="0" y="0"/>
          <a:ext cx="0" cy="0"/>
          <a:chOff x="0" y="0"/>
          <a:chExt cx="0" cy="0"/>
        </a:xfrm>
      </p:grpSpPr>
      <p:sp>
        <p:nvSpPr>
          <p:cNvPr id="154" name="Google Shape;154;p23"/>
          <p:cNvSpPr/>
          <p:nvPr/>
        </p:nvSpPr>
        <p:spPr>
          <a:xfrm>
            <a:off x="12" y="0"/>
            <a:ext cx="33981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55" name="Google Shape;155;p23"/>
          <p:cNvSpPr txBox="1">
            <a:spLocks noGrp="1"/>
          </p:cNvSpPr>
          <p:nvPr>
            <p:ph type="title"/>
          </p:nvPr>
        </p:nvSpPr>
        <p:spPr>
          <a:xfrm>
            <a:off x="236108" y="374650"/>
            <a:ext cx="2949000" cy="1333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dk2"/>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56" name="Google Shape;156;p23"/>
          <p:cNvSpPr txBox="1">
            <a:spLocks noGrp="1"/>
          </p:cNvSpPr>
          <p:nvPr>
            <p:ph type="body" idx="1"/>
          </p:nvPr>
        </p:nvSpPr>
        <p:spPr>
          <a:xfrm>
            <a:off x="3887629" y="374650"/>
            <a:ext cx="4629000" cy="49938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500"/>
              </a:spcBef>
              <a:spcAft>
                <a:spcPts val="0"/>
              </a:spcAft>
              <a:buClr>
                <a:srgbClr val="FFFFFF"/>
              </a:buClr>
              <a:buSzPts val="2600"/>
              <a:buChar char="●"/>
              <a:defRPr sz="2600" i="0" u="none" strike="noStrike" cap="none">
                <a:solidFill>
                  <a:srgbClr val="FFFFFF"/>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a:p>
        </p:txBody>
      </p:sp>
      <p:sp>
        <p:nvSpPr>
          <p:cNvPr id="157" name="Google Shape;157;p23"/>
          <p:cNvSpPr txBox="1">
            <a:spLocks noGrp="1"/>
          </p:cNvSpPr>
          <p:nvPr>
            <p:ph type="body" idx="2"/>
          </p:nvPr>
        </p:nvSpPr>
        <p:spPr>
          <a:xfrm>
            <a:off x="240035" y="1796954"/>
            <a:ext cx="29490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434343"/>
              </a:buClr>
              <a:buSzPts val="1400"/>
              <a:buChar char="●"/>
              <a:defRPr sz="1400" i="0" u="none" strike="noStrike" cap="none">
                <a:solidFill>
                  <a:srgbClr val="434343"/>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a:p>
        </p:txBody>
      </p:sp>
      <p:sp>
        <p:nvSpPr>
          <p:cNvPr id="158" name="Google Shape;158;p2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14"/>
        <p:cNvGrpSpPr/>
        <p:nvPr/>
      </p:nvGrpSpPr>
      <p:grpSpPr>
        <a:xfrm>
          <a:off x="0" y="0"/>
          <a:ext cx="0" cy="0"/>
          <a:chOff x="0" y="0"/>
          <a:chExt cx="0" cy="0"/>
        </a:xfrm>
      </p:grpSpPr>
      <p:sp>
        <p:nvSpPr>
          <p:cNvPr id="15" name="Google Shape;15;p3"/>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6" name="Google Shape;16;p3"/>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234450" y="415291"/>
            <a:ext cx="2046300" cy="235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8" name="Google Shape;18;p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9" name="Google Shape;19;p3"/>
          <p:cNvSpPr txBox="1">
            <a:spLocks noGrp="1"/>
          </p:cNvSpPr>
          <p:nvPr>
            <p:ph type="subTitle" idx="1"/>
          </p:nvPr>
        </p:nvSpPr>
        <p:spPr>
          <a:xfrm>
            <a:off x="234450" y="2773625"/>
            <a:ext cx="2046300" cy="2504100"/>
          </a:xfrm>
          <a:prstGeom prst="rect">
            <a:avLst/>
          </a:prstGeom>
        </p:spPr>
        <p:txBody>
          <a:bodyPr spcFirstLastPara="1" wrap="square" lIns="68575" tIns="34275" rIns="68575" bIns="34275" anchor="t" anchorCtr="0">
            <a:noAutofit/>
          </a:bodyPr>
          <a:lstStyle>
            <a:lvl1pPr lvl="0">
              <a:spcBef>
                <a:spcPts val="500"/>
              </a:spcBef>
              <a:spcAft>
                <a:spcPts val="0"/>
              </a:spcAft>
              <a:buClr>
                <a:schemeClr val="lt2"/>
              </a:buClr>
              <a:buSzPts val="1800"/>
              <a:buNone/>
              <a:defRPr>
                <a:solidFill>
                  <a:schemeClr val="lt2"/>
                </a:solidFill>
              </a:defRPr>
            </a:lvl1pPr>
            <a:lvl2pPr lvl="1">
              <a:spcBef>
                <a:spcPts val="500"/>
              </a:spcBef>
              <a:spcAft>
                <a:spcPts val="0"/>
              </a:spcAft>
              <a:buSzPts val="1300"/>
              <a:buNone/>
              <a:defRPr/>
            </a:lvl2pPr>
            <a:lvl3pPr lvl="2">
              <a:spcBef>
                <a:spcPts val="500"/>
              </a:spcBef>
              <a:spcAft>
                <a:spcPts val="0"/>
              </a:spcAft>
              <a:buSzPts val="1500"/>
              <a:buNone/>
              <a:defRPr/>
            </a:lvl3pPr>
            <a:lvl4pPr lvl="3">
              <a:spcBef>
                <a:spcPts val="500"/>
              </a:spcBef>
              <a:spcAft>
                <a:spcPts val="0"/>
              </a:spcAft>
              <a:buSzPts val="1400"/>
              <a:buNone/>
              <a:defRPr/>
            </a:lvl4pPr>
            <a:lvl5pPr lvl="4">
              <a:spcBef>
                <a:spcPts val="500"/>
              </a:spcBef>
              <a:spcAft>
                <a:spcPts val="0"/>
              </a:spcAft>
              <a:buSzPts val="900"/>
              <a:buNone/>
              <a:defRPr/>
            </a:lvl5pPr>
            <a:lvl6pPr lvl="5">
              <a:spcBef>
                <a:spcPts val="500"/>
              </a:spcBef>
              <a:spcAft>
                <a:spcPts val="0"/>
              </a:spcAft>
              <a:buSzPts val="1100"/>
              <a:buNone/>
              <a:defRPr/>
            </a:lvl6pPr>
            <a:lvl7pPr lvl="6">
              <a:spcBef>
                <a:spcPts val="500"/>
              </a:spcBef>
              <a:spcAft>
                <a:spcPts val="0"/>
              </a:spcAft>
              <a:buSzPts val="1100"/>
              <a:buNone/>
              <a:defRPr/>
            </a:lvl7pPr>
            <a:lvl8pPr lvl="7">
              <a:spcBef>
                <a:spcPts val="500"/>
              </a:spcBef>
              <a:spcAft>
                <a:spcPts val="0"/>
              </a:spcAft>
              <a:buSzPts val="1100"/>
              <a:buNone/>
              <a:defRPr/>
            </a:lvl8pPr>
            <a:lvl9pPr lvl="8">
              <a:spcBef>
                <a:spcPts val="500"/>
              </a:spcBef>
              <a:spcAft>
                <a:spcPts val="0"/>
              </a:spcAft>
              <a:buSzPts val="11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OBJECT_WITH_CAPTION_TEXT_1">
    <p:spTree>
      <p:nvGrpSpPr>
        <p:cNvPr id="1" name="Shape 159"/>
        <p:cNvGrpSpPr/>
        <p:nvPr/>
      </p:nvGrpSpPr>
      <p:grpSpPr>
        <a:xfrm>
          <a:off x="0" y="0"/>
          <a:ext cx="0" cy="0"/>
          <a:chOff x="0" y="0"/>
          <a:chExt cx="0" cy="0"/>
        </a:xfrm>
      </p:grpSpPr>
      <p:sp>
        <p:nvSpPr>
          <p:cNvPr id="160" name="Google Shape;160;p24"/>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61" name="Google Shape;161;p24"/>
          <p:cNvSpPr txBox="1">
            <a:spLocks noGrp="1"/>
          </p:cNvSpPr>
          <p:nvPr>
            <p:ph type="body" idx="1"/>
          </p:nvPr>
        </p:nvSpPr>
        <p:spPr>
          <a:xfrm>
            <a:off x="3744900" y="374646"/>
            <a:ext cx="5050200" cy="4993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162" name="Google Shape;162;p24"/>
          <p:cNvSpPr txBox="1">
            <a:spLocks noGrp="1"/>
          </p:cNvSpPr>
          <p:nvPr>
            <p:ph type="title"/>
          </p:nvPr>
        </p:nvSpPr>
        <p:spPr>
          <a:xfrm>
            <a:off x="236108" y="374650"/>
            <a:ext cx="2948700" cy="1333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63" name="Google Shape;163;p24"/>
          <p:cNvSpPr txBox="1">
            <a:spLocks noGrp="1"/>
          </p:cNvSpPr>
          <p:nvPr>
            <p:ph type="body" idx="2"/>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64" name="Google Shape;164;p24"/>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165"/>
        <p:cNvGrpSpPr/>
        <p:nvPr/>
      </p:nvGrpSpPr>
      <p:grpSpPr>
        <a:xfrm>
          <a:off x="0" y="0"/>
          <a:ext cx="0" cy="0"/>
          <a:chOff x="0" y="0"/>
          <a:chExt cx="0" cy="0"/>
        </a:xfrm>
      </p:grpSpPr>
      <p:sp>
        <p:nvSpPr>
          <p:cNvPr id="166" name="Google Shape;166;p25"/>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67" name="Google Shape;167;p25"/>
          <p:cNvSpPr txBox="1">
            <a:spLocks noGrp="1"/>
          </p:cNvSpPr>
          <p:nvPr>
            <p:ph type="body" idx="1"/>
          </p:nvPr>
        </p:nvSpPr>
        <p:spPr>
          <a:xfrm>
            <a:off x="3744900" y="374646"/>
            <a:ext cx="2550600" cy="4993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168" name="Google Shape;168;p25"/>
          <p:cNvSpPr txBox="1">
            <a:spLocks noGrp="1"/>
          </p:cNvSpPr>
          <p:nvPr>
            <p:ph type="title"/>
          </p:nvPr>
        </p:nvSpPr>
        <p:spPr>
          <a:xfrm>
            <a:off x="236108" y="374650"/>
            <a:ext cx="2948700" cy="1333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69" name="Google Shape;169;p25"/>
          <p:cNvSpPr txBox="1">
            <a:spLocks noGrp="1"/>
          </p:cNvSpPr>
          <p:nvPr>
            <p:ph type="body" idx="2"/>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70" name="Google Shape;170;p2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71" name="Google Shape;171;p25"/>
          <p:cNvSpPr txBox="1">
            <a:spLocks noGrp="1"/>
          </p:cNvSpPr>
          <p:nvPr>
            <p:ph type="body" idx="3"/>
          </p:nvPr>
        </p:nvSpPr>
        <p:spPr>
          <a:xfrm>
            <a:off x="6358725" y="374646"/>
            <a:ext cx="2550600" cy="4993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igure/Table with Caption">
  <p:cSld name="OBJECT_WITH_CAPTION_TEXT_1_1">
    <p:spTree>
      <p:nvGrpSpPr>
        <p:cNvPr id="1" name="Shape 172"/>
        <p:cNvGrpSpPr/>
        <p:nvPr/>
      </p:nvGrpSpPr>
      <p:grpSpPr>
        <a:xfrm>
          <a:off x="0" y="0"/>
          <a:ext cx="0" cy="0"/>
          <a:chOff x="0" y="0"/>
          <a:chExt cx="0" cy="0"/>
        </a:xfrm>
      </p:grpSpPr>
      <p:sp>
        <p:nvSpPr>
          <p:cNvPr id="173" name="Google Shape;173;p26"/>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74" name="Google Shape;174;p26"/>
          <p:cNvSpPr txBox="1">
            <a:spLocks noGrp="1"/>
          </p:cNvSpPr>
          <p:nvPr>
            <p:ph type="title"/>
          </p:nvPr>
        </p:nvSpPr>
        <p:spPr>
          <a:xfrm>
            <a:off x="236200" y="374650"/>
            <a:ext cx="2948700" cy="110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75" name="Google Shape;175;p26"/>
          <p:cNvSpPr txBox="1">
            <a:spLocks noGrp="1"/>
          </p:cNvSpPr>
          <p:nvPr>
            <p:ph type="body" idx="1"/>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rtl="0">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rtl="0">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rtl="0">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rtl="0">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rtl="0">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rtl="0">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rtl="0">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rtl="0">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176" name="Google Shape;176;p2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177"/>
        <p:cNvGrpSpPr/>
        <p:nvPr/>
      </p:nvGrpSpPr>
      <p:grpSpPr>
        <a:xfrm>
          <a:off x="0" y="0"/>
          <a:ext cx="0" cy="0"/>
          <a:chOff x="0" y="0"/>
          <a:chExt cx="0" cy="0"/>
        </a:xfrm>
      </p:grpSpPr>
      <p:sp>
        <p:nvSpPr>
          <p:cNvPr id="178" name="Google Shape;178;p27"/>
          <p:cNvSpPr/>
          <p:nvPr/>
        </p:nvSpPr>
        <p:spPr>
          <a:xfrm rot="5400000">
            <a:off x="3656700" y="-1714575"/>
            <a:ext cx="1830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solidFill>
                  <a:schemeClr val="lt1"/>
                </a:solidFill>
              </a:rPr>
              <a:t> </a:t>
            </a:r>
            <a:endParaRPr sz="1400" b="0" i="0" u="none" strike="noStrike" cap="none" dirty="0">
              <a:solidFill>
                <a:schemeClr val="lt1"/>
              </a:solidFill>
              <a:latin typeface="Arial"/>
              <a:ea typeface="Arial"/>
              <a:cs typeface="Arial"/>
              <a:sym typeface="Arial"/>
            </a:endParaRPr>
          </a:p>
        </p:txBody>
      </p:sp>
      <p:sp>
        <p:nvSpPr>
          <p:cNvPr id="179" name="Google Shape;179;p27"/>
          <p:cNvSpPr txBox="1">
            <a:spLocks noGrp="1"/>
          </p:cNvSpPr>
          <p:nvPr>
            <p:ph type="title"/>
          </p:nvPr>
        </p:nvSpPr>
        <p:spPr>
          <a:xfrm>
            <a:off x="628650" y="2054417"/>
            <a:ext cx="7886700" cy="969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80" name="Google Shape;180;p27"/>
          <p:cNvSpPr txBox="1">
            <a:spLocks noGrp="1"/>
          </p:cNvSpPr>
          <p:nvPr>
            <p:ph type="body" idx="1"/>
          </p:nvPr>
        </p:nvSpPr>
        <p:spPr>
          <a:xfrm>
            <a:off x="628650" y="3023354"/>
            <a:ext cx="7886700" cy="546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rgbClr val="BFBFBF"/>
              </a:buClr>
              <a:buSzPts val="1800"/>
              <a:buNone/>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a:p>
        </p:txBody>
      </p:sp>
      <p:sp>
        <p:nvSpPr>
          <p:cNvPr id="181" name="Google Shape;181;p27"/>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sz="1300">
                <a:solidFill>
                  <a:srgbClr val="BFBFBF"/>
                </a:solidFill>
              </a:defRPr>
            </a:lvl1pPr>
            <a:lvl2pPr lvl="1">
              <a:buNone/>
              <a:defRPr sz="1300">
                <a:solidFill>
                  <a:srgbClr val="BFBFBF"/>
                </a:solidFill>
              </a:defRPr>
            </a:lvl2pPr>
            <a:lvl3pPr lvl="2">
              <a:buNone/>
              <a:defRPr sz="1300">
                <a:solidFill>
                  <a:srgbClr val="BFBFBF"/>
                </a:solidFill>
              </a:defRPr>
            </a:lvl3pPr>
            <a:lvl4pPr lvl="3">
              <a:buNone/>
              <a:defRPr sz="1300">
                <a:solidFill>
                  <a:srgbClr val="BFBFBF"/>
                </a:solidFill>
              </a:defRPr>
            </a:lvl4pPr>
            <a:lvl5pPr lvl="4">
              <a:buNone/>
              <a:defRPr sz="1300">
                <a:solidFill>
                  <a:srgbClr val="BFBFBF"/>
                </a:solidFill>
              </a:defRPr>
            </a:lvl5pPr>
            <a:lvl6pPr lvl="5">
              <a:buNone/>
              <a:defRPr sz="1300">
                <a:solidFill>
                  <a:srgbClr val="BFBFBF"/>
                </a:solidFill>
              </a:defRPr>
            </a:lvl6pPr>
            <a:lvl7pPr lvl="6">
              <a:buNone/>
              <a:defRPr sz="1300">
                <a:solidFill>
                  <a:srgbClr val="BFBFBF"/>
                </a:solidFill>
              </a:defRPr>
            </a:lvl7pPr>
            <a:lvl8pPr lvl="7">
              <a:buNone/>
              <a:defRPr sz="1300">
                <a:solidFill>
                  <a:srgbClr val="BFBFBF"/>
                </a:solidFill>
              </a:defRPr>
            </a:lvl8pPr>
            <a:lvl9pPr lvl="8">
              <a:buNone/>
              <a:defRPr sz="1300">
                <a:solidFill>
                  <a:srgbClr val="BFBFBF"/>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182"/>
        <p:cNvGrpSpPr/>
        <p:nvPr/>
      </p:nvGrpSpPr>
      <p:grpSpPr>
        <a:xfrm>
          <a:off x="0" y="0"/>
          <a:ext cx="0" cy="0"/>
          <a:chOff x="0" y="0"/>
          <a:chExt cx="0" cy="0"/>
        </a:xfrm>
      </p:grpSpPr>
      <p:sp>
        <p:nvSpPr>
          <p:cNvPr id="183" name="Google Shape;183;p28"/>
          <p:cNvSpPr/>
          <p:nvPr/>
        </p:nvSpPr>
        <p:spPr>
          <a:xfrm flipH="1">
            <a:off x="-688" y="0"/>
            <a:ext cx="4575600" cy="57150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184" name="Google Shape;184;p28"/>
          <p:cNvSpPr/>
          <p:nvPr/>
        </p:nvSpPr>
        <p:spPr>
          <a:xfrm>
            <a:off x="4574903"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185" name="Google Shape;185;p28"/>
          <p:cNvSpPr txBox="1">
            <a:spLocks noGrp="1"/>
          </p:cNvSpPr>
          <p:nvPr>
            <p:ph type="title"/>
          </p:nvPr>
        </p:nvSpPr>
        <p:spPr>
          <a:xfrm>
            <a:off x="314575" y="325649"/>
            <a:ext cx="3943500" cy="1446000"/>
          </a:xfrm>
          <a:prstGeom prst="rect">
            <a:avLst/>
          </a:prstGeom>
          <a:noFill/>
          <a:ln>
            <a:noFill/>
          </a:ln>
        </p:spPr>
        <p:txBody>
          <a:bodyPr spcFirstLastPara="1" wrap="square" lIns="94800" tIns="94800" rIns="94800" bIns="94800" anchor="b" anchorCtr="0">
            <a:noAutofit/>
          </a:bodyPr>
          <a:lstStyle>
            <a:lvl1pPr marR="0" lvl="0" algn="l" rtl="0">
              <a:lnSpc>
                <a:spcPct val="100000"/>
              </a:lnSpc>
              <a:spcBef>
                <a:spcPts val="0"/>
              </a:spcBef>
              <a:spcAft>
                <a:spcPts val="0"/>
              </a:spcAft>
              <a:buClr>
                <a:srgbClr val="00457A"/>
              </a:buClr>
              <a:buSzPts val="1800"/>
              <a:buNone/>
              <a:defRPr sz="3000" i="0" u="none" strike="noStrike" cap="none">
                <a:solidFill>
                  <a:srgbClr val="00457A"/>
                </a:solidFill>
              </a:defRPr>
            </a:lvl1pPr>
            <a:lvl2pPr marR="0" lvl="1"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186" name="Google Shape;186;p28"/>
          <p:cNvSpPr txBox="1">
            <a:spLocks noGrp="1"/>
          </p:cNvSpPr>
          <p:nvPr>
            <p:ph type="sldNum" idx="12"/>
          </p:nvPr>
        </p:nvSpPr>
        <p:spPr>
          <a:xfrm>
            <a:off x="8556784" y="5277612"/>
            <a:ext cx="548700" cy="4374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dirty="0"/>
          </a:p>
        </p:txBody>
      </p:sp>
      <p:sp>
        <p:nvSpPr>
          <p:cNvPr id="187" name="Google Shape;187;p28"/>
          <p:cNvSpPr txBox="1">
            <a:spLocks noGrp="1"/>
          </p:cNvSpPr>
          <p:nvPr>
            <p:ph type="body" idx="1"/>
          </p:nvPr>
        </p:nvSpPr>
        <p:spPr>
          <a:xfrm>
            <a:off x="314575" y="2047875"/>
            <a:ext cx="3943500" cy="3229800"/>
          </a:xfrm>
          <a:prstGeom prst="rect">
            <a:avLst/>
          </a:prstGeom>
          <a:noFill/>
          <a:ln>
            <a:noFill/>
          </a:ln>
        </p:spPr>
        <p:txBody>
          <a:bodyPr spcFirstLastPara="1" wrap="square" lIns="94800" tIns="94800" rIns="94800" bIns="94800" anchor="t" anchorCtr="0">
            <a:noAutofit/>
          </a:bodyPr>
          <a:lstStyle>
            <a:lvl1pPr marL="457200" marR="0" lvl="0" indent="-304800" algn="l" rtl="0">
              <a:lnSpc>
                <a:spcPct val="115000"/>
              </a:lnSpc>
              <a:spcBef>
                <a:spcPts val="0"/>
              </a:spcBef>
              <a:spcAft>
                <a:spcPts val="0"/>
              </a:spcAft>
              <a:buClr>
                <a:srgbClr val="434343"/>
              </a:buClr>
              <a:buSzPts val="1200"/>
              <a:buChar char="●"/>
              <a:defRPr sz="1900" i="0" u="none" strike="noStrike" cap="none">
                <a:solidFill>
                  <a:srgbClr val="434343"/>
                </a:solidFill>
              </a:defRPr>
            </a:lvl1pPr>
            <a:lvl2pPr marL="914400" marR="0" lvl="1"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9" name="Google Shape;39;p5"/>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 name="Google Shape;40;p5"/>
          <p:cNvSpPr txBox="1">
            <a:spLocks noGrp="1"/>
          </p:cNvSpPr>
          <p:nvPr>
            <p:ph type="title"/>
          </p:nvPr>
        </p:nvSpPr>
        <p:spPr>
          <a:xfrm>
            <a:off x="218209" y="415290"/>
            <a:ext cx="21252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41" name="Google Shape;41;p5"/>
          <p:cNvSpPr txBox="1">
            <a:spLocks noGrp="1"/>
          </p:cNvSpPr>
          <p:nvPr>
            <p:ph type="body" idx="1"/>
          </p:nvPr>
        </p:nvSpPr>
        <p:spPr>
          <a:xfrm>
            <a:off x="2831057" y="415291"/>
            <a:ext cx="6067500" cy="48843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Clr>
                <a:schemeClr val="dk2"/>
              </a:buClr>
              <a:buSzPts val="1800"/>
              <a:buFont typeface="Arial"/>
              <a:buChar char="•"/>
              <a:defRPr sz="2000" i="0" u="none" strike="noStrike" cap="none">
                <a:solidFill>
                  <a:schemeClr val="dk2"/>
                </a:solidFill>
                <a:latin typeface="Arial"/>
                <a:ea typeface="Arial"/>
                <a:cs typeface="Arial"/>
                <a:sym typeface="Arial"/>
              </a:defRPr>
            </a:lvl1pPr>
            <a:lvl2pPr marL="914400" marR="0" lvl="1" indent="-311150" algn="l">
              <a:lnSpc>
                <a:spcPct val="90000"/>
              </a:lnSpc>
              <a:spcBef>
                <a:spcPts val="500"/>
              </a:spcBef>
              <a:spcAft>
                <a:spcPts val="0"/>
              </a:spcAft>
              <a:buClr>
                <a:schemeClr val="dk2"/>
              </a:buClr>
              <a:buSzPts val="1300"/>
              <a:buFont typeface="Arial"/>
              <a:buChar char="○"/>
              <a:defRPr sz="1600"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dirty="0"/>
          </a:p>
        </p:txBody>
      </p:sp>
      <p:sp>
        <p:nvSpPr>
          <p:cNvPr id="42" name="Google Shape;42;p5"/>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SSA Title Slide">
  <p:cSld name="ESSA Title Slide">
    <p:bg>
      <p:bgPr>
        <a:solidFill>
          <a:schemeClr val="lt1"/>
        </a:solidFill>
        <a:effectLst/>
      </p:bgPr>
    </p:bg>
    <p:spTree>
      <p:nvGrpSpPr>
        <p:cNvPr id="1" name="Shape 43"/>
        <p:cNvGrpSpPr/>
        <p:nvPr/>
      </p:nvGrpSpPr>
      <p:grpSpPr>
        <a:xfrm>
          <a:off x="0" y="0"/>
          <a:ext cx="0" cy="0"/>
          <a:chOff x="0" y="0"/>
          <a:chExt cx="0" cy="0"/>
        </a:xfrm>
      </p:grpSpPr>
      <p:sp>
        <p:nvSpPr>
          <p:cNvPr id="44" name="Google Shape;44;p6"/>
          <p:cNvSpPr/>
          <p:nvPr/>
        </p:nvSpPr>
        <p:spPr>
          <a:xfrm>
            <a:off x="517585" y="388188"/>
            <a:ext cx="8626500" cy="4126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45" name="Google Shape;45;p6"/>
          <p:cNvSpPr txBox="1">
            <a:spLocks noGrp="1"/>
          </p:cNvSpPr>
          <p:nvPr>
            <p:ph type="title"/>
          </p:nvPr>
        </p:nvSpPr>
        <p:spPr>
          <a:xfrm>
            <a:off x="1122300" y="1213400"/>
            <a:ext cx="6899400" cy="17343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F3F3F3"/>
              </a:buClr>
              <a:buSzPts val="4100"/>
              <a:buNone/>
              <a:defRPr sz="5000" i="0" u="none" strike="noStrike" cap="none">
                <a:solidFill>
                  <a:schemeClr val="lt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46" name="Google Shape;46;p6"/>
          <p:cNvSpPr txBox="1">
            <a:spLocks noGrp="1"/>
          </p:cNvSpPr>
          <p:nvPr>
            <p:ph type="subTitle" idx="1"/>
          </p:nvPr>
        </p:nvSpPr>
        <p:spPr>
          <a:xfrm>
            <a:off x="1059300" y="2947704"/>
            <a:ext cx="6899400" cy="8241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700"/>
              </a:spcBef>
              <a:spcAft>
                <a:spcPts val="0"/>
              </a:spcAft>
              <a:buClr>
                <a:srgbClr val="FDE263"/>
              </a:buClr>
              <a:buSzPts val="2700"/>
              <a:buNone/>
              <a:defRPr sz="2700" i="0" u="none" strike="noStrike" cap="none">
                <a:solidFill>
                  <a:srgbClr val="FDE26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47" name="Google Shape;47;p6"/>
          <p:cNvSpPr txBox="1">
            <a:spLocks noGrp="1"/>
          </p:cNvSpPr>
          <p:nvPr>
            <p:ph type="subTitle" idx="2"/>
          </p:nvPr>
        </p:nvSpPr>
        <p:spPr>
          <a:xfrm>
            <a:off x="1059300" y="4695531"/>
            <a:ext cx="6288300" cy="861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457A"/>
              </a:buClr>
              <a:buSzPts val="2100"/>
              <a:buNone/>
              <a:defRPr sz="2100" i="0" u="none" strike="noStrike" cap="none">
                <a:solidFill>
                  <a:srgbClr val="434343"/>
                </a:solidFill>
              </a:defRPr>
            </a:lvl1pPr>
            <a:lvl2pPr marR="0" lvl="1" algn="l">
              <a:lnSpc>
                <a:spcPct val="100000"/>
              </a:lnSpc>
              <a:spcBef>
                <a:spcPts val="700"/>
              </a:spcBef>
              <a:spcAft>
                <a:spcPts val="0"/>
              </a:spcAft>
              <a:buClr>
                <a:srgbClr val="00457A"/>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700"/>
              </a:spcBef>
              <a:spcAft>
                <a:spcPts val="0"/>
              </a:spcAft>
              <a:buClr>
                <a:srgbClr val="00457A"/>
              </a:buClr>
              <a:buSzPts val="1500"/>
              <a:buFont typeface="Roboto"/>
              <a:buNone/>
              <a:defRPr sz="1500" b="0" i="0" u="none" strike="noStrike" cap="none">
                <a:solidFill>
                  <a:schemeClr val="dk1"/>
                </a:solidFill>
                <a:latin typeface="Roboto"/>
                <a:ea typeface="Roboto"/>
                <a:cs typeface="Roboto"/>
                <a:sym typeface="Roboto"/>
              </a:defRPr>
            </a:lvl3pPr>
            <a:lvl4pPr marR="0" lvl="3"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4pPr>
            <a:lvl5pPr marR="0" lvl="4"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5pPr>
            <a:lvl6pPr marR="0" lvl="5"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R="0" lvl="6"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R="0" lvl="7"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R="0" lvl="8"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endParaRPr/>
          </a:p>
        </p:txBody>
      </p:sp>
      <p:graphicFrame>
        <p:nvGraphicFramePr>
          <p:cNvPr id="48" name="Google Shape;48;p6"/>
          <p:cNvGraphicFramePr/>
          <p:nvPr/>
        </p:nvGraphicFramePr>
        <p:xfrm>
          <a:off x="-2" y="-51"/>
          <a:ext cx="176525" cy="5715250"/>
        </p:xfrm>
        <a:graphic>
          <a:graphicData uri="http://schemas.openxmlformats.org/drawingml/2006/table">
            <a:tbl>
              <a:tblPr firstRow="1" bandRow="1">
                <a:noFill/>
                <a:tableStyleId>{01EB7974-CD90-4781-A3DE-A74567EAEA54}</a:tableStyleId>
              </a:tblPr>
              <a:tblGrid>
                <a:gridCol w="176525">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49" name="Google Shape;49;p6"/>
          <p:cNvPicPr preferRelativeResize="0"/>
          <p:nvPr/>
        </p:nvPicPr>
        <p:blipFill rotWithShape="1">
          <a:blip r:embed="rId2">
            <a:alphaModFix/>
          </a:blip>
          <a:srcRect l="83941" t="74841" r="3365" b="7942"/>
          <a:stretch/>
        </p:blipFill>
        <p:spPr>
          <a:xfrm>
            <a:off x="7543800" y="4200825"/>
            <a:ext cx="1251600" cy="1273200"/>
          </a:xfrm>
          <a:prstGeom prst="rect">
            <a:avLst/>
          </a:prstGeom>
          <a:noFill/>
          <a:ln>
            <a:noFill/>
          </a:ln>
        </p:spPr>
      </p:pic>
      <p:sp>
        <p:nvSpPr>
          <p:cNvPr id="50" name="Google Shape;50;p6"/>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61"/>
        <p:cNvGrpSpPr/>
        <p:nvPr/>
      </p:nvGrpSpPr>
      <p:grpSpPr>
        <a:xfrm>
          <a:off x="0" y="0"/>
          <a:ext cx="0" cy="0"/>
          <a:chOff x="0" y="0"/>
          <a:chExt cx="0" cy="0"/>
        </a:xfrm>
      </p:grpSpPr>
      <p:sp>
        <p:nvSpPr>
          <p:cNvPr id="62" name="Google Shape;62;p8"/>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 name="Google Shape;63;p8"/>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64" name="Google Shape;64;p8"/>
          <p:cNvSpPr txBox="1">
            <a:spLocks noGrp="1"/>
          </p:cNvSpPr>
          <p:nvPr>
            <p:ph type="body" idx="1"/>
          </p:nvPr>
        </p:nvSpPr>
        <p:spPr>
          <a:xfrm>
            <a:off x="2921794" y="415290"/>
            <a:ext cx="5886000" cy="13419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65" name="Google Shape;65;p8"/>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66" name="Google Shape;66;p8"/>
          <p:cNvSpPr txBox="1">
            <a:spLocks noGrp="1"/>
          </p:cNvSpPr>
          <p:nvPr>
            <p:ph type="body" idx="2"/>
          </p:nvPr>
        </p:nvSpPr>
        <p:spPr>
          <a:xfrm>
            <a:off x="2929495"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7" name="Google Shape;67;p8"/>
          <p:cNvSpPr txBox="1">
            <a:spLocks noGrp="1"/>
          </p:cNvSpPr>
          <p:nvPr>
            <p:ph type="body" idx="3"/>
          </p:nvPr>
        </p:nvSpPr>
        <p:spPr>
          <a:xfrm>
            <a:off x="5882573"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8" name="Google Shape;68;p8"/>
          <p:cNvSpPr txBox="1">
            <a:spLocks noGrp="1"/>
          </p:cNvSpPr>
          <p:nvPr>
            <p:ph type="title"/>
          </p:nvPr>
        </p:nvSpPr>
        <p:spPr>
          <a:xfrm>
            <a:off x="218209" y="426720"/>
            <a:ext cx="2182200" cy="4861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69"/>
        <p:cNvGrpSpPr/>
        <p:nvPr/>
      </p:nvGrpSpPr>
      <p:grpSpPr>
        <a:xfrm>
          <a:off x="0" y="0"/>
          <a:ext cx="0" cy="0"/>
          <a:chOff x="0" y="0"/>
          <a:chExt cx="0" cy="0"/>
        </a:xfrm>
      </p:grpSpPr>
      <p:sp>
        <p:nvSpPr>
          <p:cNvPr id="70" name="Google Shape;70;p9"/>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2" name="Google Shape;72;p9"/>
          <p:cNvSpPr txBox="1">
            <a:spLocks noGrp="1"/>
          </p:cNvSpPr>
          <p:nvPr>
            <p:ph type="body" idx="1"/>
          </p:nvPr>
        </p:nvSpPr>
        <p:spPr>
          <a:xfrm>
            <a:off x="2830823" y="415290"/>
            <a:ext cx="6065100" cy="14046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73" name="Google Shape;73;p9"/>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4" name="Google Shape;74;p9"/>
          <p:cNvSpPr txBox="1">
            <a:spLocks noGrp="1"/>
          </p:cNvSpPr>
          <p:nvPr>
            <p:ph type="title"/>
          </p:nvPr>
        </p:nvSpPr>
        <p:spPr>
          <a:xfrm>
            <a:off x="207431" y="415292"/>
            <a:ext cx="2175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5" name="Google Shape;75;p9"/>
          <p:cNvSpPr txBox="1">
            <a:spLocks noGrp="1"/>
          </p:cNvSpPr>
          <p:nvPr>
            <p:ph type="body" idx="2"/>
          </p:nvPr>
        </p:nvSpPr>
        <p:spPr>
          <a:xfrm>
            <a:off x="2831057" y="2170907"/>
            <a:ext cx="6064800" cy="31287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76"/>
        <p:cNvGrpSpPr/>
        <p:nvPr/>
      </p:nvGrpSpPr>
      <p:grpSpPr>
        <a:xfrm>
          <a:off x="0" y="0"/>
          <a:ext cx="0" cy="0"/>
          <a:chOff x="0" y="0"/>
          <a:chExt cx="0" cy="0"/>
        </a:xfrm>
      </p:grpSpPr>
      <p:sp>
        <p:nvSpPr>
          <p:cNvPr id="77" name="Google Shape;77;p10"/>
          <p:cNvSpPr/>
          <p:nvPr/>
        </p:nvSpPr>
        <p:spPr>
          <a:xfrm flipH="1">
            <a:off x="4568412"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 name="Google Shape;78;p10"/>
          <p:cNvSpPr txBox="1">
            <a:spLocks noGrp="1"/>
          </p:cNvSpPr>
          <p:nvPr>
            <p:ph type="subTitle" idx="1"/>
          </p:nvPr>
        </p:nvSpPr>
        <p:spPr>
          <a:xfrm>
            <a:off x="646550" y="2210555"/>
            <a:ext cx="3246900" cy="26154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dirty="0"/>
          </a:p>
        </p:txBody>
      </p:sp>
      <p:sp>
        <p:nvSpPr>
          <p:cNvPr id="79" name="Google Shape;79;p1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0" name="Google Shape;80;p10"/>
          <p:cNvSpPr/>
          <p:nvPr/>
        </p:nvSpPr>
        <p:spPr>
          <a:xfrm flipH="1">
            <a:off x="4455300"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81" name="Google Shape;81;p10"/>
          <p:cNvSpPr txBox="1">
            <a:spLocks noGrp="1"/>
          </p:cNvSpPr>
          <p:nvPr>
            <p:ph type="body" idx="2"/>
          </p:nvPr>
        </p:nvSpPr>
        <p:spPr>
          <a:xfrm>
            <a:off x="5130225" y="889000"/>
            <a:ext cx="3470700" cy="39369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a:p>
        </p:txBody>
      </p:sp>
      <p:sp>
        <p:nvSpPr>
          <p:cNvPr id="82" name="Google Shape;82;p10"/>
          <p:cNvSpPr txBox="1">
            <a:spLocks noGrp="1"/>
          </p:cNvSpPr>
          <p:nvPr>
            <p:ph type="title"/>
          </p:nvPr>
        </p:nvSpPr>
        <p:spPr>
          <a:xfrm>
            <a:off x="646573" y="889000"/>
            <a:ext cx="3246900" cy="1321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83"/>
        <p:cNvGrpSpPr/>
        <p:nvPr/>
      </p:nvGrpSpPr>
      <p:grpSpPr>
        <a:xfrm>
          <a:off x="0" y="0"/>
          <a:ext cx="0" cy="0"/>
          <a:chOff x="0" y="0"/>
          <a:chExt cx="0" cy="0"/>
        </a:xfrm>
      </p:grpSpPr>
      <p:sp>
        <p:nvSpPr>
          <p:cNvPr id="84" name="Google Shape;84;p11"/>
          <p:cNvSpPr/>
          <p:nvPr/>
        </p:nvSpPr>
        <p:spPr>
          <a:xfrm flipH="1">
            <a:off x="-688"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11"/>
          <p:cNvSpPr/>
          <p:nvPr/>
        </p:nvSpPr>
        <p:spPr>
          <a:xfrm>
            <a:off x="4574903"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86" name="Google Shape;86;p11"/>
          <p:cNvSpPr txBox="1">
            <a:spLocks noGrp="1"/>
          </p:cNvSpPr>
          <p:nvPr>
            <p:ph type="title"/>
          </p:nvPr>
        </p:nvSpPr>
        <p:spPr>
          <a:xfrm>
            <a:off x="511425" y="415290"/>
            <a:ext cx="3517200" cy="1305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87" name="Google Shape;87;p1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8" name="Google Shape;88;p11"/>
          <p:cNvSpPr txBox="1">
            <a:spLocks noGrp="1"/>
          </p:cNvSpPr>
          <p:nvPr>
            <p:ph type="body" idx="1"/>
          </p:nvPr>
        </p:nvSpPr>
        <p:spPr>
          <a:xfrm>
            <a:off x="511425" y="2858333"/>
            <a:ext cx="3517200" cy="2441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9"/>
        <p:cNvGrpSpPr/>
        <p:nvPr/>
      </p:nvGrpSpPr>
      <p:grpSpPr>
        <a:xfrm>
          <a:off x="0" y="0"/>
          <a:ext cx="0" cy="0"/>
          <a:chOff x="0" y="0"/>
          <a:chExt cx="0" cy="0"/>
        </a:xfrm>
      </p:grpSpPr>
      <p:sp>
        <p:nvSpPr>
          <p:cNvPr id="90" name="Google Shape;90;p12"/>
          <p:cNvSpPr/>
          <p:nvPr/>
        </p:nvSpPr>
        <p:spPr>
          <a:xfrm flipH="1">
            <a:off x="-7125" y="0"/>
            <a:ext cx="2592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12"/>
          <p:cNvSpPr/>
          <p:nvPr/>
        </p:nvSpPr>
        <p:spPr>
          <a:xfrm>
            <a:off x="2585478"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92" name="Google Shape;92;p12"/>
          <p:cNvSpPr txBox="1">
            <a:spLocks noGrp="1"/>
          </p:cNvSpPr>
          <p:nvPr>
            <p:ph type="ctrTitle"/>
          </p:nvPr>
        </p:nvSpPr>
        <p:spPr>
          <a:xfrm>
            <a:off x="277100" y="315778"/>
            <a:ext cx="2024100" cy="4086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93" name="Google Shape;93;p12"/>
          <p:cNvSpPr txBox="1">
            <a:spLocks noGrp="1"/>
          </p:cNvSpPr>
          <p:nvPr>
            <p:ph type="subTitle" idx="1"/>
          </p:nvPr>
        </p:nvSpPr>
        <p:spPr>
          <a:xfrm>
            <a:off x="277100" y="4425611"/>
            <a:ext cx="2024100" cy="9738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434343"/>
              </a:buClr>
              <a:buSzPts val="1400"/>
              <a:buNone/>
              <a:defRPr sz="1400" i="1" u="none" strike="noStrike" cap="none">
                <a:solidFill>
                  <a:srgbClr val="434343"/>
                </a:solidFill>
              </a:defRPr>
            </a:lvl1pPr>
            <a:lvl2pPr marR="0" lvl="1" algn="l">
              <a:lnSpc>
                <a:spcPct val="115000"/>
              </a:lnSpc>
              <a:spcBef>
                <a:spcPts val="0"/>
              </a:spcBef>
              <a:spcAft>
                <a:spcPts val="0"/>
              </a:spcAft>
              <a:buClr>
                <a:srgbClr val="999999"/>
              </a:buClr>
              <a:buSzPts val="3000"/>
              <a:buNone/>
              <a:defRPr sz="3000" i="1" u="none" strike="noStrike" cap="none">
                <a:solidFill>
                  <a:srgbClr val="999999"/>
                </a:solidFill>
              </a:defRPr>
            </a:lvl2pPr>
            <a:lvl3pPr marR="0" lvl="2" algn="l">
              <a:lnSpc>
                <a:spcPct val="115000"/>
              </a:lnSpc>
              <a:spcBef>
                <a:spcPts val="0"/>
              </a:spcBef>
              <a:spcAft>
                <a:spcPts val="0"/>
              </a:spcAft>
              <a:buClr>
                <a:srgbClr val="999999"/>
              </a:buClr>
              <a:buSzPts val="3000"/>
              <a:buNone/>
              <a:defRPr sz="3000" i="1" u="none" strike="noStrike" cap="none">
                <a:solidFill>
                  <a:srgbClr val="999999"/>
                </a:solidFill>
              </a:defRPr>
            </a:lvl3pPr>
            <a:lvl4pPr marR="0" lvl="3" algn="l">
              <a:lnSpc>
                <a:spcPct val="115000"/>
              </a:lnSpc>
              <a:spcBef>
                <a:spcPts val="0"/>
              </a:spcBef>
              <a:spcAft>
                <a:spcPts val="0"/>
              </a:spcAft>
              <a:buClr>
                <a:srgbClr val="999999"/>
              </a:buClr>
              <a:buSzPts val="3000"/>
              <a:buNone/>
              <a:defRPr sz="3000" i="1" u="none" strike="noStrike" cap="none">
                <a:solidFill>
                  <a:srgbClr val="999999"/>
                </a:solidFill>
              </a:defRPr>
            </a:lvl4pPr>
            <a:lvl5pPr marR="0" lvl="4" algn="l">
              <a:lnSpc>
                <a:spcPct val="115000"/>
              </a:lnSpc>
              <a:spcBef>
                <a:spcPts val="0"/>
              </a:spcBef>
              <a:spcAft>
                <a:spcPts val="0"/>
              </a:spcAft>
              <a:buClr>
                <a:srgbClr val="999999"/>
              </a:buClr>
              <a:buSzPts val="3000"/>
              <a:buNone/>
              <a:defRPr sz="3000" i="1" u="none" strike="noStrike" cap="none">
                <a:solidFill>
                  <a:srgbClr val="999999"/>
                </a:solidFill>
              </a:defRPr>
            </a:lvl5pPr>
            <a:lvl6pPr marR="0" lvl="5" algn="l">
              <a:lnSpc>
                <a:spcPct val="115000"/>
              </a:lnSpc>
              <a:spcBef>
                <a:spcPts val="0"/>
              </a:spcBef>
              <a:spcAft>
                <a:spcPts val="0"/>
              </a:spcAft>
              <a:buClr>
                <a:srgbClr val="999999"/>
              </a:buClr>
              <a:buSzPts val="3000"/>
              <a:buNone/>
              <a:defRPr sz="3000" i="1" u="none" strike="noStrike" cap="none">
                <a:solidFill>
                  <a:srgbClr val="999999"/>
                </a:solidFill>
              </a:defRPr>
            </a:lvl6pPr>
            <a:lvl7pPr marR="0" lvl="6" algn="l">
              <a:lnSpc>
                <a:spcPct val="115000"/>
              </a:lnSpc>
              <a:spcBef>
                <a:spcPts val="0"/>
              </a:spcBef>
              <a:spcAft>
                <a:spcPts val="0"/>
              </a:spcAft>
              <a:buClr>
                <a:srgbClr val="999999"/>
              </a:buClr>
              <a:buSzPts val="3000"/>
              <a:buNone/>
              <a:defRPr sz="3000" i="1" u="none" strike="noStrike" cap="none">
                <a:solidFill>
                  <a:srgbClr val="999999"/>
                </a:solidFill>
              </a:defRPr>
            </a:lvl7pPr>
            <a:lvl8pPr marR="0" lvl="7" algn="l">
              <a:lnSpc>
                <a:spcPct val="115000"/>
              </a:lnSpc>
              <a:spcBef>
                <a:spcPts val="0"/>
              </a:spcBef>
              <a:spcAft>
                <a:spcPts val="0"/>
              </a:spcAft>
              <a:buClr>
                <a:srgbClr val="999999"/>
              </a:buClr>
              <a:buSzPts val="3000"/>
              <a:buNone/>
              <a:defRPr sz="3000" i="1" u="none" strike="noStrike" cap="none">
                <a:solidFill>
                  <a:srgbClr val="999999"/>
                </a:solidFill>
              </a:defRPr>
            </a:lvl8pPr>
            <a:lvl9pPr marR="0" lvl="8" algn="l">
              <a:lnSpc>
                <a:spcPct val="115000"/>
              </a:lnSpc>
              <a:spcBef>
                <a:spcPts val="0"/>
              </a:spcBef>
              <a:spcAft>
                <a:spcPts val="0"/>
              </a:spcAft>
              <a:buClr>
                <a:srgbClr val="999999"/>
              </a:buClr>
              <a:buSzPts val="3000"/>
              <a:buNone/>
              <a:defRPr sz="3000" i="1" u="none" strike="noStrike" cap="none">
                <a:solidFill>
                  <a:srgbClr val="999999"/>
                </a:solidFill>
              </a:defRPr>
            </a:lvl9pPr>
          </a:lstStyle>
          <a:p>
            <a:endParaRPr/>
          </a:p>
        </p:txBody>
      </p:sp>
      <p:sp>
        <p:nvSpPr>
          <p:cNvPr id="94" name="Google Shape;94;p1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7;p1"/>
          <p:cNvSpPr txBox="1">
            <a:spLocks noGrp="1"/>
          </p:cNvSpPr>
          <p:nvPr>
            <p:ph type="title"/>
          </p:nvPr>
        </p:nvSpPr>
        <p:spPr>
          <a:xfrm>
            <a:off x="218209" y="426720"/>
            <a:ext cx="2182200" cy="4861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SzPts val="11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2831057" y="426719"/>
            <a:ext cx="6067500" cy="4872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7"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BQ14l89WEEQ"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eiowa.gov/documents/title-programs/2020/12/2020-21-homeless-education-liaison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schoolhouseconnection.org/legal-requirements-to-use-state-and-local-mckinney-vento-funds-to-benefit-homeless-children-and-youth-exclusively/#:~:text=Examples%20of%20appropriate%20uses%20of,that%20requires%20a%20fee%3B%20o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policy/elsec/leg/esea02/pg116.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choolhouseconnection.org/training-resourc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nche.ed.gov/wp-content/uploads/2019/12/Common-Signs-of-Homelessness.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ederalregister.gov/documents/2016/03/17/2016-06073/mckinney-vento-education-for-homeless-children-and-youths-progra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2.ed.gov/programs/homeless/guidance.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legis.iowa.gov/docs/iac/rule/08-30-2017.281.33.3.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nche.ed.gov/wp-content/uploads/2018/10/resolution.pdf" TargetMode="External"/><Relationship Id="rId4" Type="http://schemas.openxmlformats.org/officeDocument/2006/relationships/hyperlink" Target="https://nchehelpline.org/pages/free-order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nchehelpline.org/" TargetMode="External"/><Relationship Id="rId3" Type="http://schemas.openxmlformats.org/officeDocument/2006/relationships/hyperlink" Target="https://www.americaspromise.org/report/hidden-plain-sight" TargetMode="External"/><Relationship Id="rId7" Type="http://schemas.openxmlformats.org/officeDocument/2006/relationships/hyperlink" Target="https://naehcy.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nlchp.org/" TargetMode="External"/><Relationship Id="rId5" Type="http://schemas.openxmlformats.org/officeDocument/2006/relationships/hyperlink" Target="https://www.schoolhouseconnection.org/" TargetMode="External"/><Relationship Id="rId4" Type="http://schemas.openxmlformats.org/officeDocument/2006/relationships/hyperlink" Target="https://nche.ed.gov/resources/#briefs" TargetMode="External"/><Relationship Id="rId9" Type="http://schemas.openxmlformats.org/officeDocument/2006/relationships/hyperlink" Target="https://nche.ed.gov/wp-content/uploads/2020/05/NCHE-Eligibility-Flowchart.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lBCW7mD-P5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http://tinyurl.com/yzke48w4" TargetMode="External"/><Relationship Id="rId4" Type="http://schemas.openxmlformats.org/officeDocument/2006/relationships/hyperlink" Target="https://educateiowa.gov/data-and-reporting/iowa-education-portal-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arolyn.cobb@iowa.gov"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houseconnection.org/wp-content/uploads/2020/09/The-McKinney-Vento-Act-Quick-Referenc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1122300" y="1384850"/>
            <a:ext cx="6899400" cy="17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Every Student Succeeds Act </a:t>
            </a:r>
            <a:endParaRPr sz="2700" b="1" dirty="0">
              <a:solidFill>
                <a:srgbClr val="FDE263"/>
              </a:solidFill>
            </a:endParaRPr>
          </a:p>
        </p:txBody>
      </p:sp>
      <p:sp>
        <p:nvSpPr>
          <p:cNvPr id="196" name="Google Shape;196;p30"/>
          <p:cNvSpPr txBox="1">
            <a:spLocks noGrp="1"/>
          </p:cNvSpPr>
          <p:nvPr>
            <p:ph type="subTitle" idx="1"/>
          </p:nvPr>
        </p:nvSpPr>
        <p:spPr>
          <a:xfrm>
            <a:off x="1059300" y="2947704"/>
            <a:ext cx="6899400" cy="824100"/>
          </a:xfrm>
          <a:prstGeom prst="rect">
            <a:avLst/>
          </a:prstGeom>
        </p:spPr>
        <p:txBody>
          <a:bodyPr spcFirstLastPara="1" wrap="square" lIns="91425" tIns="91425" rIns="91425" bIns="91425" anchor="t" anchorCtr="0">
            <a:noAutofit/>
          </a:bodyPr>
          <a:lstStyle/>
          <a:p>
            <a:pPr marL="0" lvl="0" indent="0" algn="r" rtl="0">
              <a:spcBef>
                <a:spcPts val="700"/>
              </a:spcBef>
              <a:spcAft>
                <a:spcPts val="0"/>
              </a:spcAft>
              <a:buNone/>
            </a:pPr>
            <a:r>
              <a:rPr lang="en-US" dirty="0"/>
              <a:t>in Iowa</a:t>
            </a:r>
            <a:endParaRPr dirty="0"/>
          </a:p>
        </p:txBody>
      </p:sp>
      <p:sp>
        <p:nvSpPr>
          <p:cNvPr id="197" name="Google Shape;197;p30"/>
          <p:cNvSpPr txBox="1">
            <a:spLocks noGrp="1"/>
          </p:cNvSpPr>
          <p:nvPr>
            <p:ph type="subTitle" idx="2"/>
          </p:nvPr>
        </p:nvSpPr>
        <p:spPr>
          <a:xfrm>
            <a:off x="549250" y="4695525"/>
            <a:ext cx="6798300" cy="8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Federal Programs Webinar Series: Session #2 - McKinney-Vento, Homeless Education</a:t>
            </a:r>
          </a:p>
          <a:p>
            <a:pPr marL="0" lvl="0" indent="0" algn="l" rtl="0">
              <a:spcBef>
                <a:spcPts val="0"/>
              </a:spcBef>
              <a:spcAft>
                <a:spcPts val="0"/>
              </a:spcAft>
              <a:buNone/>
            </a:pPr>
            <a:r>
              <a:rPr lang="en-US" sz="2000" dirty="0"/>
              <a:t>2/12/21</a:t>
            </a:r>
            <a:endParaRPr sz="2000" dirty="0"/>
          </a:p>
        </p:txBody>
      </p:sp>
      <p:sp>
        <p:nvSpPr>
          <p:cNvPr id="198" name="Google Shape;198;p30"/>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WHEW - we’re there!</a:t>
            </a:r>
          </a:p>
        </p:txBody>
      </p:sp>
      <p:sp>
        <p:nvSpPr>
          <p:cNvPr id="266" name="Google Shape;266;p39"/>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9525" lvl="0" indent="0" algn="ctr">
              <a:buNone/>
            </a:pPr>
            <a:r>
              <a:rPr lang="en-US" b="1" dirty="0"/>
              <a:t>IN OTHER WORDS:</a:t>
            </a:r>
          </a:p>
          <a:p>
            <a:pPr marL="114300" lvl="0" indent="0">
              <a:buNone/>
            </a:pPr>
            <a:endParaRPr lang="en-US" dirty="0"/>
          </a:p>
          <a:p>
            <a:pPr marL="114300" lvl="0" indent="0" algn="ctr">
              <a:lnSpc>
                <a:spcPct val="150000"/>
              </a:lnSpc>
              <a:buNone/>
            </a:pPr>
            <a:r>
              <a:rPr lang="en-US" b="1" dirty="0"/>
              <a:t>“Can the student sleep in the same place (fixed), every night (regular), that is safe and sufficient (adequate)?”</a:t>
            </a:r>
          </a:p>
        </p:txBody>
      </p:sp>
      <p:sp>
        <p:nvSpPr>
          <p:cNvPr id="267" name="Google Shape;267;p39"/>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Definitions </a:t>
            </a:r>
          </a:p>
          <a:p>
            <a:pPr marL="0" lvl="0" indent="0" algn="l" rtl="0">
              <a:spcBef>
                <a:spcPts val="0"/>
              </a:spcBef>
              <a:spcAft>
                <a:spcPts val="0"/>
              </a:spcAft>
              <a:buNone/>
            </a:pPr>
            <a:endParaRPr lang="en-US" dirty="0"/>
          </a:p>
        </p:txBody>
      </p:sp>
      <p:sp>
        <p:nvSpPr>
          <p:cNvPr id="273" name="Google Shape;273;p40"/>
          <p:cNvSpPr txBox="1">
            <a:spLocks noGrp="1"/>
          </p:cNvSpPr>
          <p:nvPr>
            <p:ph type="body" idx="1"/>
          </p:nvPr>
        </p:nvSpPr>
        <p:spPr>
          <a:prstGeom prst="rect">
            <a:avLst/>
          </a:prstGeom>
        </p:spPr>
        <p:txBody>
          <a:bodyPr spcFirstLastPara="1" wrap="square" lIns="91425" tIns="91425" rIns="91425" bIns="91425" anchor="t" anchorCtr="0">
            <a:noAutofit/>
          </a:bodyPr>
          <a:lstStyle/>
          <a:p>
            <a:pPr marL="12700" lvl="0" indent="0" algn="l" rtl="0">
              <a:spcBef>
                <a:spcPts val="500"/>
              </a:spcBef>
              <a:spcAft>
                <a:spcPts val="0"/>
              </a:spcAft>
              <a:buSzPts val="2600"/>
              <a:buNone/>
            </a:pPr>
            <a:r>
              <a:rPr lang="en-US" b="1" dirty="0"/>
              <a:t>Enroll and Enrollment </a:t>
            </a:r>
            <a:r>
              <a:rPr lang="en-US" dirty="0"/>
              <a:t>include:</a:t>
            </a:r>
          </a:p>
          <a:p>
            <a:pPr marL="469900" indent="-457200">
              <a:buSzPts val="2600"/>
            </a:pPr>
            <a:r>
              <a:rPr lang="en-US" dirty="0"/>
              <a:t>Attending classes </a:t>
            </a:r>
            <a:r>
              <a:rPr lang="en-US" b="1" dirty="0"/>
              <a:t>and</a:t>
            </a:r>
            <a:r>
              <a:rPr lang="en-US" dirty="0"/>
              <a:t> participating fully in school activities</a:t>
            </a:r>
          </a:p>
          <a:p>
            <a:pPr marL="0" lvl="0" indent="0" algn="l" rtl="0">
              <a:spcBef>
                <a:spcPts val="500"/>
              </a:spcBef>
              <a:spcAft>
                <a:spcPts val="0"/>
              </a:spcAft>
              <a:buNone/>
            </a:pPr>
            <a:endParaRPr lang="en-US" dirty="0"/>
          </a:p>
          <a:p>
            <a:pPr marL="12700" lvl="0" indent="0" algn="l" rtl="0">
              <a:spcBef>
                <a:spcPts val="500"/>
              </a:spcBef>
              <a:spcAft>
                <a:spcPts val="0"/>
              </a:spcAft>
              <a:buSzPts val="2600"/>
              <a:buNone/>
            </a:pPr>
            <a:r>
              <a:rPr lang="en-US" b="1" dirty="0"/>
              <a:t>Unaccompanied Homeless Youth </a:t>
            </a:r>
            <a:r>
              <a:rPr lang="en-US" dirty="0"/>
              <a:t>(UHY) includes:</a:t>
            </a:r>
          </a:p>
          <a:p>
            <a:pPr marL="469900" indent="-457200">
              <a:buSzPts val="2600"/>
              <a:buFont typeface="Arial" panose="020B0604020202020204" pitchFamily="34" charset="0"/>
              <a:buChar char="•"/>
            </a:pPr>
            <a:r>
              <a:rPr lang="en-US" dirty="0"/>
              <a:t>A homeless child or youth not in the physical custody of parents or guardian (NOTE: a student must be both homeless </a:t>
            </a:r>
            <a:r>
              <a:rPr lang="en-US" b="1" dirty="0"/>
              <a:t>and</a:t>
            </a:r>
            <a:r>
              <a:rPr lang="en-US" dirty="0"/>
              <a:t> unaccompanied)</a:t>
            </a:r>
          </a:p>
        </p:txBody>
      </p:sp>
      <p:sp>
        <p:nvSpPr>
          <p:cNvPr id="274" name="Google Shape;274;p4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Definitions (continued)</a:t>
            </a:r>
          </a:p>
        </p:txBody>
      </p:sp>
      <p:sp>
        <p:nvSpPr>
          <p:cNvPr id="280" name="Google Shape;280;p41"/>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lnSpc>
                <a:spcPct val="100000"/>
              </a:lnSpc>
              <a:buNone/>
            </a:pPr>
            <a:r>
              <a:rPr lang="en-US" b="1" dirty="0"/>
              <a:t>School of Origin (SoO):</a:t>
            </a:r>
          </a:p>
          <a:p>
            <a:pPr marL="114300" lvl="0" indent="0">
              <a:lnSpc>
                <a:spcPct val="100000"/>
              </a:lnSpc>
              <a:buNone/>
            </a:pPr>
            <a:r>
              <a:rPr lang="en-US" dirty="0"/>
              <a:t>Defined as the specific school building in a school district that the student attended when permanently housed or the school in which the student was last enrolled before becoming homeless.</a:t>
            </a:r>
          </a:p>
          <a:p>
            <a:pPr lvl="0">
              <a:lnSpc>
                <a:spcPct val="100000"/>
              </a:lnSpc>
            </a:pPr>
            <a:endParaRPr lang="en-US" dirty="0"/>
          </a:p>
          <a:p>
            <a:pPr marL="114300" lvl="0" indent="0">
              <a:lnSpc>
                <a:spcPct val="100000"/>
              </a:lnSpc>
              <a:buNone/>
            </a:pPr>
            <a:r>
              <a:rPr lang="en-US" b="1" dirty="0"/>
              <a:t>District of Residence (DoR):</a:t>
            </a:r>
          </a:p>
          <a:p>
            <a:pPr marL="114300" lvl="0" indent="0">
              <a:lnSpc>
                <a:spcPct val="100000"/>
              </a:lnSpc>
              <a:buNone/>
            </a:pPr>
            <a:r>
              <a:rPr lang="en-US" dirty="0"/>
              <a:t>Defined as the specific school district the student is temporarily staying in due to homelessness.</a:t>
            </a:r>
          </a:p>
        </p:txBody>
      </p:sp>
      <p:sp>
        <p:nvSpPr>
          <p:cNvPr id="281" name="Google Shape;281;p41"/>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B723D568-1FFD-6E45-98DC-30337E6EBCC4}"/>
              </a:ext>
            </a:extLst>
          </p:cNvPr>
          <p:cNvSpPr>
            <a:spLocks noGrp="1"/>
          </p:cNvSpPr>
          <p:nvPr>
            <p:ph type="title"/>
          </p:nvPr>
        </p:nvSpPr>
        <p:spPr/>
        <p:txBody>
          <a:bodyPr/>
          <a:lstStyle/>
          <a:p>
            <a:r>
              <a:rPr lang="en-US" dirty="0"/>
              <a:t>Video</a:t>
            </a:r>
          </a:p>
        </p:txBody>
      </p:sp>
      <p:sp>
        <p:nvSpPr>
          <p:cNvPr id="286" name="Google Shape;286;p4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287" name="Google Shape;287;p42" title="In their own words: homeless youth">
            <a:hlinkClick r:id="rId3"/>
          </p:cNvPr>
          <p:cNvPicPr preferRelativeResize="0"/>
          <p:nvPr/>
        </p:nvPicPr>
        <p:blipFill>
          <a:blip r:embed="rId4">
            <a:alphaModFix/>
          </a:blip>
          <a:stretch>
            <a:fillRect/>
          </a:stretch>
        </p:blipFill>
        <p:spPr>
          <a:xfrm>
            <a:off x="3287935" y="881684"/>
            <a:ext cx="5268850" cy="39516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628650" y="2054417"/>
            <a:ext cx="7886700" cy="969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2. Leveraging McKinney-Vento For Positive Student Outcomes</a:t>
            </a:r>
            <a:endParaRPr dirty="0"/>
          </a:p>
        </p:txBody>
      </p:sp>
      <p:sp>
        <p:nvSpPr>
          <p:cNvPr id="293" name="Google Shape;293;p43"/>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294" name="Google Shape;294;p43"/>
          <p:cNvSpPr txBox="1">
            <a:spLocks noGrp="1"/>
          </p:cNvSpPr>
          <p:nvPr>
            <p:ph type="body" idx="1"/>
          </p:nvPr>
        </p:nvSpPr>
        <p:spPr>
          <a:xfrm>
            <a:off x="628650" y="3023354"/>
            <a:ext cx="7886700" cy="546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2600"/>
              <a:buFont typeface="Arial"/>
              <a:buNone/>
            </a:pPr>
            <a:r>
              <a:rPr lang="en-US" dirty="0"/>
              <a:t>Appropriate Uses of Funding, Submitting Claims, Short-Term Focus, Long-Term Focus, and Resources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US" dirty="0"/>
              <a:t>CASA - Consolidated Application - Title IA</a:t>
            </a:r>
            <a:endParaRPr dirty="0"/>
          </a:p>
        </p:txBody>
      </p:sp>
      <p:sp>
        <p:nvSpPr>
          <p:cNvPr id="2" name="Text Placeholder 1">
            <a:extLst>
              <a:ext uri="{FF2B5EF4-FFF2-40B4-BE49-F238E27FC236}">
                <a16:creationId xmlns:a16="http://schemas.microsoft.com/office/drawing/2014/main" id="{2EBB89E9-5002-AF47-87AE-82A98646DFE1}"/>
              </a:ext>
            </a:extLst>
          </p:cNvPr>
          <p:cNvSpPr>
            <a:spLocks noGrp="1"/>
          </p:cNvSpPr>
          <p:nvPr>
            <p:ph type="body" idx="1"/>
          </p:nvPr>
        </p:nvSpPr>
        <p:spPr/>
        <p:txBody>
          <a:bodyPr/>
          <a:lstStyle/>
          <a:p>
            <a:pPr marL="0" lvl="0" indent="0">
              <a:lnSpc>
                <a:spcPct val="90000"/>
              </a:lnSpc>
              <a:spcBef>
                <a:spcPts val="0"/>
              </a:spcBef>
              <a:buNone/>
            </a:pPr>
            <a:r>
              <a:rPr lang="en-US" b="1" dirty="0"/>
              <a:t>Homeless Liaison</a:t>
            </a:r>
          </a:p>
          <a:p>
            <a:pPr marL="0" lvl="0" indent="0">
              <a:lnSpc>
                <a:spcPct val="90000"/>
              </a:lnSpc>
              <a:spcBef>
                <a:spcPts val="0"/>
              </a:spcBef>
              <a:buNone/>
            </a:pPr>
            <a:r>
              <a:rPr lang="en-US" dirty="0"/>
              <a:t>Please enter the contact information for the local area education agency's homeless liaison.</a:t>
            </a:r>
          </a:p>
          <a:p>
            <a:pPr marL="0" lvl="0" indent="0">
              <a:lnSpc>
                <a:spcPct val="90000"/>
              </a:lnSpc>
              <a:spcBef>
                <a:spcPts val="0"/>
              </a:spcBef>
              <a:buNone/>
            </a:pPr>
            <a:endParaRPr lang="en-US" sz="1500" dirty="0"/>
          </a:p>
          <a:p>
            <a:pPr marL="0" lvl="0" indent="0">
              <a:lnSpc>
                <a:spcPct val="90000"/>
              </a:lnSpc>
              <a:spcBef>
                <a:spcPts val="0"/>
              </a:spcBef>
              <a:buNone/>
            </a:pPr>
            <a:r>
              <a:rPr lang="en-US" dirty="0"/>
              <a:t>The McKinney-Vento Act requires that the local homeless liaison be able to carry out the duties of the position listed in the statute. This means that the individual serving as local liaison should have the knowledge, skills, time, and authority to carry out the role’s responsibilities.</a:t>
            </a:r>
          </a:p>
          <a:p>
            <a:pPr marL="0" lvl="0" indent="0">
              <a:lnSpc>
                <a:spcPct val="90000"/>
              </a:lnSpc>
              <a:spcBef>
                <a:spcPts val="0"/>
              </a:spcBef>
              <a:buNone/>
            </a:pPr>
            <a:endParaRPr lang="en-US" sz="1500" dirty="0"/>
          </a:p>
          <a:p>
            <a:pPr marL="0" lvl="0" indent="0">
              <a:lnSpc>
                <a:spcPct val="90000"/>
              </a:lnSpc>
              <a:spcBef>
                <a:spcPts val="0"/>
              </a:spcBef>
              <a:buNone/>
            </a:pPr>
            <a:r>
              <a:rPr lang="en-US" dirty="0"/>
              <a:t>Included in these responsibilities is the requirement to complete training (professional development) as determined by the State Homeless Education Coordinator. This training will be completed in an online format and will take up to 36 hours of time.</a:t>
            </a:r>
          </a:p>
          <a:p>
            <a:pPr marL="0" lvl="0" indent="0">
              <a:lnSpc>
                <a:spcPct val="90000"/>
              </a:lnSpc>
              <a:spcBef>
                <a:spcPts val="0"/>
              </a:spcBef>
              <a:buNone/>
            </a:pPr>
            <a:endParaRPr lang="en-US" sz="1500" dirty="0">
              <a:solidFill>
                <a:srgbClr val="777777"/>
              </a:solidFill>
            </a:endParaRPr>
          </a:p>
          <a:p>
            <a:pPr marL="0" lvl="0" indent="0" algn="ctr">
              <a:lnSpc>
                <a:spcPct val="90000"/>
              </a:lnSpc>
              <a:spcBef>
                <a:spcPts val="600"/>
              </a:spcBef>
              <a:buNone/>
            </a:pPr>
            <a:r>
              <a:rPr lang="en-US" dirty="0">
                <a:hlinkClick r:id="rId3"/>
              </a:rPr>
              <a:t>Iowa's 2020-21 LEA Homeless Liaisons</a:t>
            </a:r>
            <a:endParaRPr lang="en-US" dirty="0"/>
          </a:p>
        </p:txBody>
      </p:sp>
      <p:sp>
        <p:nvSpPr>
          <p:cNvPr id="300" name="Google Shape;300;p4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sz="1000">
                <a:solidFill>
                  <a:srgbClr val="FFFFFF"/>
                </a:solidFill>
              </a:rPr>
              <a:t>15</a:t>
            </a:fld>
            <a:endParaRPr sz="1000"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Text Placeholder 1">
            <a:extLst>
              <a:ext uri="{FF2B5EF4-FFF2-40B4-BE49-F238E27FC236}">
                <a16:creationId xmlns:a16="http://schemas.microsoft.com/office/drawing/2014/main" id="{9F1B1717-9E12-7249-A914-B363D6064D87}"/>
              </a:ext>
            </a:extLst>
          </p:cNvPr>
          <p:cNvSpPr>
            <a:spLocks noGrp="1"/>
          </p:cNvSpPr>
          <p:nvPr>
            <p:ph type="body" idx="1"/>
          </p:nvPr>
        </p:nvSpPr>
        <p:spPr/>
        <p:txBody>
          <a:bodyPr/>
          <a:lstStyle/>
          <a:p>
            <a:pPr marL="0" indent="0">
              <a:lnSpc>
                <a:spcPct val="150000"/>
              </a:lnSpc>
              <a:spcBef>
                <a:spcPts val="0"/>
              </a:spcBef>
              <a:buNone/>
            </a:pPr>
            <a:r>
              <a:rPr lang="en-US" dirty="0"/>
              <a:t>All LEAs that receive Title I, Part A funds must reserve funds to support homeless students. </a:t>
            </a:r>
          </a:p>
          <a:p>
            <a:pPr marL="0" indent="0">
              <a:lnSpc>
                <a:spcPct val="150000"/>
              </a:lnSpc>
              <a:spcBef>
                <a:spcPts val="0"/>
              </a:spcBef>
              <a:buNone/>
            </a:pPr>
            <a:endParaRPr lang="en-US" dirty="0"/>
          </a:p>
          <a:p>
            <a:pPr marL="0" indent="0">
              <a:lnSpc>
                <a:spcPct val="150000"/>
              </a:lnSpc>
              <a:spcBef>
                <a:spcPts val="0"/>
              </a:spcBef>
              <a:buNone/>
            </a:pPr>
            <a:r>
              <a:rPr lang="en-US" dirty="0"/>
              <a:t>20 U.S.C. § 6313(c)(3)(A)(iii)</a:t>
            </a:r>
          </a:p>
        </p:txBody>
      </p:sp>
      <p:sp>
        <p:nvSpPr>
          <p:cNvPr id="306" name="Google Shape;306;p4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dirty="0"/>
          </a:p>
        </p:txBody>
      </p:sp>
      <p:sp>
        <p:nvSpPr>
          <p:cNvPr id="307" name="Google Shape;307;p45"/>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dirty="0"/>
              <a:t>Title IA Homeless Set-Aside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ext Placeholder 1">
            <a:extLst>
              <a:ext uri="{FF2B5EF4-FFF2-40B4-BE49-F238E27FC236}">
                <a16:creationId xmlns:a16="http://schemas.microsoft.com/office/drawing/2014/main" id="{64C9EB4C-358E-8D47-9172-36D069D57268}"/>
              </a:ext>
            </a:extLst>
          </p:cNvPr>
          <p:cNvSpPr>
            <a:spLocks noGrp="1"/>
          </p:cNvSpPr>
          <p:nvPr>
            <p:ph type="body" idx="1"/>
          </p:nvPr>
        </p:nvSpPr>
        <p:spPr/>
        <p:txBody>
          <a:bodyPr/>
          <a:lstStyle/>
          <a:p>
            <a:pPr marL="114300" lvl="0" indent="0">
              <a:buNone/>
            </a:pPr>
            <a:r>
              <a:rPr lang="en-US" sz="2400" dirty="0"/>
              <a:t>The amount of Title I funds reserved for homeless children and youth may be determined based on a needs assessment, and must be based on the total allocation received by the LEA.... </a:t>
            </a:r>
          </a:p>
          <a:p>
            <a:pPr marL="114300" lvl="0" indent="0">
              <a:buNone/>
            </a:pPr>
            <a:endParaRPr lang="en-US" sz="2400" dirty="0"/>
          </a:p>
          <a:p>
            <a:pPr marL="114300" lvl="0" indent="0">
              <a:buNone/>
            </a:pPr>
            <a:r>
              <a:rPr lang="en-US" sz="2400" dirty="0"/>
              <a:t>20 U.S.C. § 6313(c)(3)(B) and (C)(i)(iv) </a:t>
            </a:r>
          </a:p>
        </p:txBody>
      </p:sp>
      <p:sp>
        <p:nvSpPr>
          <p:cNvPr id="313" name="Google Shape;313;p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17</a:t>
            </a:fld>
            <a:endParaRPr dirty="0"/>
          </a:p>
        </p:txBody>
      </p:sp>
      <p:sp>
        <p:nvSpPr>
          <p:cNvPr id="314" name="Google Shape;314;p46"/>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dirty="0"/>
              <a:t>Title I Homeless Set-Aside (continued)</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Text Placeholder 5">
            <a:extLst>
              <a:ext uri="{FF2B5EF4-FFF2-40B4-BE49-F238E27FC236}">
                <a16:creationId xmlns:a16="http://schemas.microsoft.com/office/drawing/2014/main" id="{2C5484FC-B1B8-1240-88E6-30DF9FDC546C}"/>
              </a:ext>
            </a:extLst>
          </p:cNvPr>
          <p:cNvSpPr>
            <a:spLocks noGrp="1"/>
          </p:cNvSpPr>
          <p:nvPr>
            <p:ph type="body" idx="1"/>
          </p:nvPr>
        </p:nvSpPr>
        <p:spPr/>
        <p:txBody>
          <a:bodyPr/>
          <a:lstStyle/>
          <a:p>
            <a:pPr marL="76200" indent="0">
              <a:buNone/>
            </a:pPr>
            <a:r>
              <a:rPr lang="en-US" sz="2400" dirty="0"/>
              <a:t>Title I funds reserved for homeless children and youth </a:t>
            </a:r>
            <a:r>
              <a:rPr lang="en-US" sz="2400" b="1" dirty="0"/>
              <a:t>may </a:t>
            </a:r>
            <a:r>
              <a:rPr lang="en-US" sz="2400" dirty="0"/>
              <a:t>be used for services not ordinarily provided by Title I, including local liaisons and transportation to the school of origin. </a:t>
            </a:r>
          </a:p>
          <a:p>
            <a:pPr marL="76200" indent="0">
              <a:buNone/>
            </a:pPr>
            <a:endParaRPr lang="en-US" sz="2400" dirty="0"/>
          </a:p>
          <a:p>
            <a:pPr marL="76200" indent="0">
              <a:buNone/>
            </a:pPr>
            <a:r>
              <a:rPr lang="en-US" sz="2400" dirty="0"/>
              <a:t>20 U.S.C. § 6313(c)(3)(C)(ii)(v)</a:t>
            </a:r>
          </a:p>
        </p:txBody>
      </p:sp>
      <p:sp>
        <p:nvSpPr>
          <p:cNvPr id="320" name="Google Shape;320;p47"/>
          <p:cNvSpPr txBox="1">
            <a:spLocks noGrp="1"/>
          </p:cNvSpPr>
          <p:nvPr>
            <p:ph type="sldNum" idx="12"/>
          </p:nvPr>
        </p:nvSpPr>
        <p:spPr/>
        <p:txBody>
          <a:bodyPr spcFirstLastPara="1" wrap="square" lIns="91425" tIns="91425" rIns="91425" bIns="91425" anchor="ctr" anchorCtr="0">
            <a:noAutofit/>
          </a:bodyPr>
          <a:lstStyle/>
          <a:p>
            <a:pPr lvl="0"/>
            <a:fld id="{00000000-1234-1234-1234-123412341234}" type="slidenum">
              <a:rPr lang="en-US"/>
              <a:pPr lvl="0"/>
              <a:t>18</a:t>
            </a:fld>
            <a:endParaRPr lang="en-US" dirty="0"/>
          </a:p>
        </p:txBody>
      </p:sp>
      <p:sp>
        <p:nvSpPr>
          <p:cNvPr id="321" name="Google Shape;321;p47"/>
          <p:cNvSpPr txBox="1">
            <a:spLocks noGrp="1"/>
          </p:cNvSpPr>
          <p:nvPr>
            <p:ph type="title"/>
          </p:nvPr>
        </p:nvSpPr>
        <p:spPr/>
        <p:txBody>
          <a:bodyPr spcFirstLastPara="1" wrap="square" lIns="68575" tIns="34275" rIns="68575" bIns="34275" anchor="ctr" anchorCtr="0">
            <a:noAutofit/>
          </a:bodyPr>
          <a:lstStyle/>
          <a:p>
            <a:pPr lvl="0" algn="ctr"/>
            <a:r>
              <a:rPr lang="en-US" dirty="0"/>
              <a:t>Title I Homeless Set-Aside (continued.)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48"/>
          <p:cNvSpPr txBox="1">
            <a:spLocks noGrp="1"/>
          </p:cNvSpPr>
          <p:nvPr>
            <p:ph type="title"/>
          </p:nvPr>
        </p:nvSpPr>
        <p:spPr>
          <a:xfrm>
            <a:off x="218209" y="415290"/>
            <a:ext cx="2125200" cy="4884300"/>
          </a:xfrm>
        </p:spPr>
        <p:txBody>
          <a:bodyPr spcFirstLastPara="1" wrap="square" lIns="68575" tIns="34275" rIns="68575" bIns="34275" anchor="t" anchorCtr="0">
            <a:noAutofit/>
          </a:bodyPr>
          <a:lstStyle/>
          <a:p>
            <a:pPr lvl="0"/>
            <a:r>
              <a:rPr lang="en-US" dirty="0"/>
              <a:t>Title I Homeless Set-Aside</a:t>
            </a:r>
          </a:p>
        </p:txBody>
      </p:sp>
      <p:sp>
        <p:nvSpPr>
          <p:cNvPr id="3" name="Text Placeholder 2">
            <a:extLst>
              <a:ext uri="{FF2B5EF4-FFF2-40B4-BE49-F238E27FC236}">
                <a16:creationId xmlns:a16="http://schemas.microsoft.com/office/drawing/2014/main" id="{7336CB5D-FB85-E043-92D8-ABAA4241D9E4}"/>
              </a:ext>
            </a:extLst>
          </p:cNvPr>
          <p:cNvSpPr>
            <a:spLocks noGrp="1"/>
          </p:cNvSpPr>
          <p:nvPr>
            <p:ph type="body" idx="1"/>
          </p:nvPr>
        </p:nvSpPr>
        <p:spPr>
          <a:xfrm>
            <a:off x="2831057" y="415291"/>
            <a:ext cx="6067500" cy="4884300"/>
          </a:xfrm>
        </p:spPr>
        <p:txBody>
          <a:bodyPr/>
          <a:lstStyle/>
          <a:p>
            <a:pPr marL="9525" lvl="0" indent="0">
              <a:buNone/>
            </a:pPr>
            <a:r>
              <a:rPr lang="en-US" dirty="0"/>
              <a:t>US Department of Education guidance articulates two general principles for using Title IA, homeless set-aside funds:</a:t>
            </a:r>
          </a:p>
          <a:p>
            <a:pPr marL="571500" lvl="0" indent="-457200">
              <a:buFont typeface="+mj-lt"/>
              <a:buAutoNum type="arabicPeriod"/>
            </a:pPr>
            <a:r>
              <a:rPr lang="en-US" dirty="0"/>
              <a:t>Services must be reasonable and necessary to enable homeless students to take advantage of educational opportunities.</a:t>
            </a:r>
          </a:p>
          <a:p>
            <a:pPr marL="571500" lvl="0" indent="-457200">
              <a:buFont typeface="+mj-lt"/>
              <a:buAutoNum type="arabicPeriod"/>
            </a:pPr>
            <a:r>
              <a:rPr lang="en-US" dirty="0"/>
              <a:t>Funds must be used as a last resort when services are not reasonably available from another public or private source.</a:t>
            </a:r>
          </a:p>
        </p:txBody>
      </p:sp>
      <p:sp>
        <p:nvSpPr>
          <p:cNvPr id="327" name="Google Shape;327;p48"/>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646575" y="889000"/>
            <a:ext cx="3246900" cy="1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t>Federal Programs Webinar Series: McKinney-Vento (Session #2)</a:t>
            </a:r>
            <a:endParaRPr sz="2300" dirty="0"/>
          </a:p>
        </p:txBody>
      </p:sp>
      <p:sp>
        <p:nvSpPr>
          <p:cNvPr id="204" name="Google Shape;204;p31"/>
          <p:cNvSpPr txBox="1">
            <a:spLocks noGrp="1"/>
          </p:cNvSpPr>
          <p:nvPr>
            <p:ph type="body" idx="2"/>
          </p:nvPr>
        </p:nvSpPr>
        <p:spPr>
          <a:xfrm>
            <a:off x="5130225" y="889000"/>
            <a:ext cx="3470700" cy="393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US" dirty="0"/>
              <a:t>Introduction to the McKinney-Vento Homeless Education Program</a:t>
            </a:r>
            <a:endParaRPr dirty="0"/>
          </a:p>
          <a:p>
            <a:pPr marL="914400" lvl="1" indent="-317500" algn="l" rtl="0">
              <a:spcBef>
                <a:spcPts val="1000"/>
              </a:spcBef>
              <a:spcAft>
                <a:spcPts val="0"/>
              </a:spcAft>
              <a:buSzPts val="1400"/>
              <a:buAutoNum type="alphaLcPeriod"/>
            </a:pPr>
            <a:r>
              <a:rPr lang="en-US" dirty="0"/>
              <a:t>Brief Program Overview</a:t>
            </a:r>
            <a:endParaRPr dirty="0"/>
          </a:p>
          <a:p>
            <a:pPr marL="914400" lvl="1" indent="-317500" algn="l" rtl="0">
              <a:spcBef>
                <a:spcPts val="1000"/>
              </a:spcBef>
              <a:spcAft>
                <a:spcPts val="0"/>
              </a:spcAft>
              <a:buSzPts val="1400"/>
              <a:buAutoNum type="alphaLcPeriod"/>
            </a:pPr>
            <a:r>
              <a:rPr lang="en-US" dirty="0"/>
              <a:t>Definition of Terms</a:t>
            </a:r>
            <a:endParaRPr dirty="0"/>
          </a:p>
          <a:p>
            <a:pPr marL="457200" lvl="0" indent="-342900" algn="l" rtl="0">
              <a:spcBef>
                <a:spcPts val="0"/>
              </a:spcBef>
              <a:spcAft>
                <a:spcPts val="0"/>
              </a:spcAft>
              <a:buSzPts val="1800"/>
              <a:buAutoNum type="arabicPeriod"/>
            </a:pPr>
            <a:r>
              <a:rPr lang="en-US" dirty="0"/>
              <a:t>Leveraging Homeless Education For Positive Student Outcomes</a:t>
            </a:r>
            <a:endParaRPr dirty="0"/>
          </a:p>
          <a:p>
            <a:pPr marL="457200" lvl="0" indent="-342900" algn="l" rtl="0">
              <a:spcBef>
                <a:spcPts val="0"/>
              </a:spcBef>
              <a:spcAft>
                <a:spcPts val="0"/>
              </a:spcAft>
              <a:buSzPts val="1800"/>
              <a:buAutoNum type="arabicPeriod"/>
            </a:pPr>
            <a:r>
              <a:rPr lang="en-US" dirty="0"/>
              <a:t>Question and Answer</a:t>
            </a:r>
            <a:endParaRPr dirty="0"/>
          </a:p>
        </p:txBody>
      </p:sp>
      <p:sp>
        <p:nvSpPr>
          <p:cNvPr id="205" name="Google Shape;205;p31"/>
          <p:cNvSpPr txBox="1">
            <a:spLocks noGrp="1"/>
          </p:cNvSpPr>
          <p:nvPr>
            <p:ph type="subTitle" idx="1"/>
          </p:nvPr>
        </p:nvSpPr>
        <p:spPr>
          <a:xfrm>
            <a:off x="646550" y="2497450"/>
            <a:ext cx="3246900" cy="23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purpose of today’s webinar is to provide information pertinent to districts regarding the McKinney-Vento Homeless Education Program. </a:t>
            </a:r>
            <a:endParaRPr dirty="0">
              <a:solidFill>
                <a:srgbClr val="FFFFFF"/>
              </a:solidFill>
            </a:endParaRPr>
          </a:p>
        </p:txBody>
      </p:sp>
      <p:sp>
        <p:nvSpPr>
          <p:cNvPr id="206" name="Google Shape;206;p31"/>
          <p:cNvSpPr txBox="1">
            <a:spLocks noGrp="1"/>
          </p:cNvSpPr>
          <p:nvPr>
            <p:ph type="sldNum" idx="12"/>
          </p:nvPr>
        </p:nvSpPr>
        <p:spPr>
          <a:xfrm>
            <a:off x="8556785" y="5277613"/>
            <a:ext cx="5487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Text Placeholder 1">
            <a:extLst>
              <a:ext uri="{FF2B5EF4-FFF2-40B4-BE49-F238E27FC236}">
                <a16:creationId xmlns:a16="http://schemas.microsoft.com/office/drawing/2014/main" id="{42319617-1A51-C248-B2BC-51097315CC36}"/>
              </a:ext>
            </a:extLst>
          </p:cNvPr>
          <p:cNvSpPr>
            <a:spLocks noGrp="1"/>
          </p:cNvSpPr>
          <p:nvPr>
            <p:ph type="body" idx="1"/>
          </p:nvPr>
        </p:nvSpPr>
        <p:spPr>
          <a:xfrm>
            <a:off x="1482451" y="1273139"/>
            <a:ext cx="6179098" cy="3632100"/>
          </a:xfrm>
        </p:spPr>
        <p:txBody>
          <a:bodyPr/>
          <a:lstStyle/>
          <a:p>
            <a:pPr marL="114300" lvl="0" indent="0">
              <a:buNone/>
            </a:pPr>
            <a:r>
              <a:rPr lang="en-US" sz="2300" dirty="0"/>
              <a:t>Each local education agency must reserve funds to provide comparable services for eligible homeless children who do not attend participating schools, including providing educationally related support services to children in homeless shelters and other locations where children may live. </a:t>
            </a:r>
          </a:p>
          <a:p>
            <a:pPr marL="114300" lvl="0" indent="0">
              <a:buNone/>
            </a:pPr>
            <a:r>
              <a:rPr lang="en-US" sz="2300" dirty="0"/>
              <a:t>Sec. 1113</a:t>
            </a:r>
          </a:p>
        </p:txBody>
      </p:sp>
      <p:sp>
        <p:nvSpPr>
          <p:cNvPr id="334" name="Google Shape;334;p49"/>
          <p:cNvSpPr txBox="1">
            <a:spLocks noGrp="1"/>
          </p:cNvSpPr>
          <p:nvPr>
            <p:ph type="sldNum" idx="12"/>
          </p:nvPr>
        </p:nvSpPr>
        <p:spPr>
          <a:xfrm>
            <a:off x="8556785" y="5277613"/>
            <a:ext cx="548700" cy="437400"/>
          </a:xfrm>
        </p:spPr>
        <p:txBody>
          <a:bodyPr spcFirstLastPara="1" wrap="square" lIns="91425" tIns="91425" rIns="91425" bIns="91425" anchor="ctr" anchorCtr="0">
            <a:noAutofit/>
          </a:bodyPr>
          <a:lstStyle/>
          <a:p>
            <a:pPr lvl="0"/>
            <a:fld id="{00000000-1234-1234-1234-123412341234}" type="slidenum">
              <a:rPr lang="en-US"/>
              <a:pPr lvl="0"/>
              <a:t>20</a:t>
            </a:fld>
            <a:endParaRPr lang="en-US" dirty="0"/>
          </a:p>
        </p:txBody>
      </p:sp>
      <p:sp>
        <p:nvSpPr>
          <p:cNvPr id="335" name="Google Shape;335;p49"/>
          <p:cNvSpPr txBox="1">
            <a:spLocks noGrp="1"/>
          </p:cNvSpPr>
          <p:nvPr>
            <p:ph type="title"/>
          </p:nvPr>
        </p:nvSpPr>
        <p:spPr>
          <a:xfrm>
            <a:off x="170150" y="153025"/>
            <a:ext cx="8810700" cy="621900"/>
          </a:xfrm>
        </p:spPr>
        <p:txBody>
          <a:bodyPr spcFirstLastPara="1" wrap="square" lIns="68575" tIns="34275" rIns="68575" bIns="34275" anchor="ctr" anchorCtr="0">
            <a:noAutofit/>
          </a:bodyPr>
          <a:lstStyle/>
          <a:p>
            <a:pPr lvl="0"/>
            <a:r>
              <a:rPr lang="en-US" dirty="0"/>
              <a:t>Title I Federally Required Set-Aside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...for the purpose of facilitating the identification, enrollment, attendance, and success of homeless children and youths!</a:t>
            </a:r>
          </a:p>
        </p:txBody>
      </p:sp>
      <p:sp>
        <p:nvSpPr>
          <p:cNvPr id="342" name="Google Shape;342;p50"/>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buNone/>
            </a:pPr>
            <a:r>
              <a:rPr lang="en-US" dirty="0"/>
              <a:t>Funding for students experiencing homelessness must be used specifically for those students. The McKinney-Vento Act is separate legislation intended for the exclusive benefit of children and youth experiencing homelessness.</a:t>
            </a:r>
          </a:p>
          <a:p>
            <a:pPr marL="114300" lvl="0" indent="0">
              <a:buNone/>
            </a:pPr>
            <a:endParaRPr lang="en-US" dirty="0">
              <a:hlinkClick r:id="rId3"/>
            </a:endParaRPr>
          </a:p>
          <a:p>
            <a:pPr marL="114300" lvl="0" indent="0">
              <a:buNone/>
            </a:pPr>
            <a:r>
              <a:rPr lang="en-US" dirty="0">
                <a:hlinkClick r:id="rId3"/>
              </a:rPr>
              <a:t>Legal Requirements To Use State And Local McKinney-Vento Funds To Benefit Homeless Children And Youth Exclusively</a:t>
            </a:r>
            <a:endParaRPr lang="en-US" dirty="0"/>
          </a:p>
        </p:txBody>
      </p:sp>
      <p:sp>
        <p:nvSpPr>
          <p:cNvPr id="343" name="Google Shape;343;p50"/>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McKinney-Vento Subgrants</a:t>
            </a:r>
          </a:p>
        </p:txBody>
      </p:sp>
      <p:sp>
        <p:nvSpPr>
          <p:cNvPr id="349" name="Google Shape;349;p51"/>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buNone/>
            </a:pPr>
            <a:r>
              <a:rPr lang="en-US" dirty="0"/>
              <a:t>Every now and then, you will hear me mention or read something about McKinney-Vento subgrants.</a:t>
            </a:r>
          </a:p>
          <a:p>
            <a:pPr marL="114300" lvl="0" indent="0">
              <a:buNone/>
            </a:pPr>
            <a:endParaRPr lang="en-US" dirty="0"/>
          </a:p>
          <a:p>
            <a:pPr marL="114300" lvl="0" indent="0">
              <a:buNone/>
            </a:pPr>
            <a:r>
              <a:rPr lang="en-US" dirty="0"/>
              <a:t>The McKinney-Vento subgrant program is additional funding, provided on a competitive basis, to LEAs throughout the country.</a:t>
            </a:r>
          </a:p>
          <a:p>
            <a:pPr marL="114300" lvl="0" indent="0">
              <a:buNone/>
            </a:pPr>
            <a:endParaRPr lang="en-US" dirty="0"/>
          </a:p>
          <a:p>
            <a:pPr marL="114300" lvl="0" indent="0">
              <a:buNone/>
            </a:pPr>
            <a:r>
              <a:rPr lang="en-US" dirty="0"/>
              <a:t>Iowa utilizes a three-year subgrant cycle. We are in the final year of the current subgrant cycle.</a:t>
            </a:r>
          </a:p>
          <a:p>
            <a:pPr lvl="0"/>
            <a:endParaRPr lang="en-US" dirty="0"/>
          </a:p>
        </p:txBody>
      </p:sp>
      <p:sp>
        <p:nvSpPr>
          <p:cNvPr id="350" name="Google Shape;350;p51"/>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Professional Development - Homeless Liaison Training</a:t>
            </a:r>
          </a:p>
          <a:p>
            <a:pPr lvl="0"/>
            <a:endParaRPr lang="en-US" dirty="0"/>
          </a:p>
          <a:p>
            <a:pPr lvl="0"/>
            <a:endParaRPr lang="en-US" dirty="0"/>
          </a:p>
        </p:txBody>
      </p:sp>
      <p:sp>
        <p:nvSpPr>
          <p:cNvPr id="356" name="Google Shape;356;p52"/>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9525" lvl="0" indent="0">
              <a:buNone/>
            </a:pPr>
            <a:r>
              <a:rPr lang="en-US" dirty="0"/>
              <a:t>“The State and the local educational agencies in the State will adopt policies and practices to ensure participation by liaisons described in clause (ii) in professional development and other technical assistance activities provided pursuant to paragraphs (5) and (6) of subsection (f), as determined appropriate by the Office of the Coordinator.”</a:t>
            </a:r>
          </a:p>
          <a:p>
            <a:pPr marL="9525" lvl="0" indent="0"/>
            <a:endParaRPr lang="en-US" dirty="0"/>
          </a:p>
          <a:p>
            <a:pPr marL="9525" lvl="0" indent="0">
              <a:buNone/>
            </a:pPr>
            <a:r>
              <a:rPr lang="en-US" dirty="0">
                <a:hlinkClick r:id="rId3"/>
              </a:rPr>
              <a:t>Section 722(g)(1)(J)(iv) of the McKinney-Vento Act, Title IX, Part A of the Every Student Succeeds Act </a:t>
            </a:r>
            <a:endParaRPr lang="en-US" dirty="0"/>
          </a:p>
        </p:txBody>
      </p:sp>
      <p:sp>
        <p:nvSpPr>
          <p:cNvPr id="357" name="Google Shape;357;p52"/>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Professional Development - </a:t>
            </a:r>
          </a:p>
          <a:p>
            <a:pPr lvl="0"/>
            <a:r>
              <a:rPr lang="en-US" dirty="0"/>
              <a:t>Training Faculty, Staff, and Admin on Homeless Education</a:t>
            </a:r>
          </a:p>
        </p:txBody>
      </p:sp>
      <p:sp>
        <p:nvSpPr>
          <p:cNvPr id="363" name="Google Shape;363;p53"/>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114300" lvl="0" indent="0">
              <a:buNone/>
            </a:pPr>
            <a:r>
              <a:rPr lang="en-US" dirty="0"/>
              <a:t>LEA homeless liaisons have ten specific duties under the law, one of which is to provide professional development and other support to school personnel. Training school staff is essential in order for children and youth experiencing homelessness to be identified and to receive the education that is their surest path out of homelessness and poverty.</a:t>
            </a:r>
          </a:p>
          <a:p>
            <a:pPr lvl="0"/>
            <a:endParaRPr lang="en-US" dirty="0"/>
          </a:p>
          <a:p>
            <a:pPr marL="114300" lvl="0" indent="0">
              <a:buNone/>
            </a:pPr>
            <a:r>
              <a:rPr lang="en-US" dirty="0">
                <a:hlinkClick r:id="rId3"/>
              </a:rPr>
              <a:t>Homeless Professional Development for Staff/Faculty/Administration</a:t>
            </a:r>
            <a:endParaRPr lang="en-US" dirty="0"/>
          </a:p>
          <a:p>
            <a:pPr lvl="0"/>
            <a:endParaRPr lang="en-US" dirty="0"/>
          </a:p>
          <a:p>
            <a:pPr marL="114300" lvl="0" indent="0">
              <a:buNone/>
            </a:pPr>
            <a:r>
              <a:rPr lang="en-US" dirty="0">
                <a:hlinkClick r:id="rId4"/>
              </a:rPr>
              <a:t>Common Signs of Homelessness</a:t>
            </a:r>
            <a:endParaRPr lang="en-US" dirty="0"/>
          </a:p>
        </p:txBody>
      </p:sp>
      <p:sp>
        <p:nvSpPr>
          <p:cNvPr id="364" name="Google Shape;364;p53"/>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spcBef>
                <a:spcPts val="0"/>
              </a:spcBef>
              <a:spcAft>
                <a:spcPts val="0"/>
              </a:spcAft>
              <a:buNone/>
            </a:pPr>
            <a:r>
              <a:rPr lang="en-US" sz="2100" dirty="0"/>
              <a:t>How Can McKinney-Vento Be Used?</a:t>
            </a:r>
            <a:endParaRPr sz="2100" dirty="0"/>
          </a:p>
        </p:txBody>
      </p:sp>
      <p:sp>
        <p:nvSpPr>
          <p:cNvPr id="370" name="Google Shape;370;p54"/>
          <p:cNvSpPr txBox="1">
            <a:spLocks noGrp="1"/>
          </p:cNvSpPr>
          <p:nvPr>
            <p:ph type="body" idx="1"/>
          </p:nvPr>
        </p:nvSpPr>
        <p:spPr>
          <a:xfrm>
            <a:off x="2831057" y="415291"/>
            <a:ext cx="6067500" cy="4884300"/>
          </a:xfrm>
          <a:prstGeom prst="rect">
            <a:avLst/>
          </a:prstGeom>
          <a:noFill/>
          <a:ln>
            <a:noFill/>
          </a:ln>
        </p:spPr>
        <p:txBody>
          <a:bodyPr spcFirstLastPara="1" wrap="square" lIns="71100" tIns="35550" rIns="71100" bIns="35550" anchor="t" anchorCtr="0">
            <a:noAutofit/>
          </a:bodyPr>
          <a:lstStyle/>
          <a:p>
            <a:pPr marL="0" lvl="0" indent="0" algn="l" rtl="0">
              <a:lnSpc>
                <a:spcPct val="90000"/>
              </a:lnSpc>
              <a:spcBef>
                <a:spcPts val="0"/>
              </a:spcBef>
              <a:spcAft>
                <a:spcPts val="0"/>
              </a:spcAft>
              <a:buNone/>
            </a:pPr>
            <a:r>
              <a:rPr lang="en-US" b="1" dirty="0"/>
              <a:t>Each LEA homeless liaison is charged with providing homeless students with the following as needed:</a:t>
            </a:r>
            <a:endParaRPr b="1" dirty="0"/>
          </a:p>
          <a:p>
            <a:pPr marL="127000" lvl="0" indent="-133350" algn="l" rtl="0">
              <a:lnSpc>
                <a:spcPct val="90000"/>
              </a:lnSpc>
              <a:spcBef>
                <a:spcPts val="600"/>
              </a:spcBef>
              <a:spcAft>
                <a:spcPts val="0"/>
              </a:spcAft>
              <a:buClr>
                <a:srgbClr val="000000"/>
              </a:buClr>
              <a:buSzPts val="1700"/>
              <a:buChar char="•"/>
            </a:pPr>
            <a:r>
              <a:rPr lang="en-US" dirty="0"/>
              <a:t>Right to attend school of origin or school of residence</a:t>
            </a:r>
            <a:endParaRPr dirty="0"/>
          </a:p>
          <a:p>
            <a:pPr marL="127000" lvl="0" indent="-133350" algn="l" rtl="0">
              <a:lnSpc>
                <a:spcPct val="90000"/>
              </a:lnSpc>
              <a:spcBef>
                <a:spcPts val="600"/>
              </a:spcBef>
              <a:spcAft>
                <a:spcPts val="0"/>
              </a:spcAft>
              <a:buClr>
                <a:srgbClr val="000000"/>
              </a:buClr>
              <a:buSzPts val="1700"/>
              <a:buChar char="•"/>
            </a:pPr>
            <a:r>
              <a:rPr lang="en-US" dirty="0"/>
              <a:t>Immediate enrollment</a:t>
            </a:r>
            <a:endParaRPr dirty="0"/>
          </a:p>
          <a:p>
            <a:pPr marL="127000" lvl="0" indent="-133350" algn="l" rtl="0">
              <a:lnSpc>
                <a:spcPct val="90000"/>
              </a:lnSpc>
              <a:spcBef>
                <a:spcPts val="600"/>
              </a:spcBef>
              <a:spcAft>
                <a:spcPts val="0"/>
              </a:spcAft>
              <a:buClr>
                <a:srgbClr val="000000"/>
              </a:buClr>
              <a:buSzPts val="1700"/>
              <a:buChar char="•"/>
            </a:pPr>
            <a:r>
              <a:rPr lang="en-US" dirty="0"/>
              <a:t>Transportation</a:t>
            </a:r>
            <a:endParaRPr dirty="0"/>
          </a:p>
          <a:p>
            <a:pPr marL="127000" lvl="0" indent="-133350" algn="l" rtl="0">
              <a:lnSpc>
                <a:spcPct val="90000"/>
              </a:lnSpc>
              <a:spcBef>
                <a:spcPts val="600"/>
              </a:spcBef>
              <a:spcAft>
                <a:spcPts val="0"/>
              </a:spcAft>
              <a:buClr>
                <a:srgbClr val="000000"/>
              </a:buClr>
              <a:buSzPts val="1700"/>
              <a:buChar char="•"/>
            </a:pPr>
            <a:r>
              <a:rPr lang="en-US" dirty="0"/>
              <a:t>Free meals</a:t>
            </a:r>
            <a:endParaRPr dirty="0"/>
          </a:p>
          <a:p>
            <a:pPr marL="127000" lvl="0" indent="-133350" algn="l" rtl="0">
              <a:lnSpc>
                <a:spcPct val="90000"/>
              </a:lnSpc>
              <a:spcBef>
                <a:spcPts val="600"/>
              </a:spcBef>
              <a:spcAft>
                <a:spcPts val="0"/>
              </a:spcAft>
              <a:buClr>
                <a:srgbClr val="000000"/>
              </a:buClr>
              <a:buSzPts val="1700"/>
              <a:buChar char="•"/>
            </a:pPr>
            <a:r>
              <a:rPr lang="en-US" dirty="0"/>
              <a:t>Access to educational services for which they are eligible, including special education, Title I, programs for English learners, gifted and talented programs, vocational and technical education, and school nutrition</a:t>
            </a:r>
            <a:endParaRPr dirty="0"/>
          </a:p>
          <a:p>
            <a:pPr marL="127000" lvl="0" indent="-133350" algn="l" rtl="0">
              <a:lnSpc>
                <a:spcPct val="90000"/>
              </a:lnSpc>
              <a:spcBef>
                <a:spcPts val="600"/>
              </a:spcBef>
              <a:spcAft>
                <a:spcPts val="0"/>
              </a:spcAft>
              <a:buClr>
                <a:srgbClr val="000000"/>
              </a:buClr>
              <a:buSzPts val="1700"/>
              <a:buChar char="•"/>
            </a:pPr>
            <a:r>
              <a:rPr lang="en-US" dirty="0"/>
              <a:t>Referrals to community and social services</a:t>
            </a:r>
            <a:endParaRPr dirty="0"/>
          </a:p>
          <a:p>
            <a:pPr marL="127000" lvl="0" indent="-133350" algn="l" rtl="0">
              <a:lnSpc>
                <a:spcPct val="90000"/>
              </a:lnSpc>
              <a:spcBef>
                <a:spcPts val="600"/>
              </a:spcBef>
              <a:spcAft>
                <a:spcPts val="0"/>
              </a:spcAft>
              <a:buClr>
                <a:srgbClr val="000000"/>
              </a:buClr>
              <a:buSzPts val="1700"/>
              <a:buChar char="•"/>
            </a:pPr>
            <a:r>
              <a:rPr lang="en-US" dirty="0"/>
              <a:t>Removal of barriers, for full access to the students’ complete education experience</a:t>
            </a:r>
            <a:endParaRPr dirty="0"/>
          </a:p>
        </p:txBody>
      </p:sp>
      <p:sp>
        <p:nvSpPr>
          <p:cNvPr id="371" name="Google Shape;371;p54"/>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xfrm>
            <a:off x="218209" y="415290"/>
            <a:ext cx="21252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lt1"/>
                </a:solidFill>
              </a:rPr>
              <a:t>BUT WAIT, there’s more ...</a:t>
            </a:r>
            <a:endParaRPr dirty="0"/>
          </a:p>
        </p:txBody>
      </p:sp>
      <p:sp>
        <p:nvSpPr>
          <p:cNvPr id="377" name="Google Shape;377;p55"/>
          <p:cNvSpPr txBox="1">
            <a:spLocks noGrp="1"/>
          </p:cNvSpPr>
          <p:nvPr>
            <p:ph type="body" idx="1"/>
          </p:nvPr>
        </p:nvSpPr>
        <p:spPr>
          <a:xfrm>
            <a:off x="2831057" y="415291"/>
            <a:ext cx="6067500" cy="4884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Char char="•"/>
            </a:pPr>
            <a:r>
              <a:rPr lang="en-US" dirty="0"/>
              <a:t>Tutoring services (remedial or accelerated instruction), especially in shelters or other locations where homeless students live  </a:t>
            </a:r>
            <a:endParaRPr dirty="0"/>
          </a:p>
          <a:p>
            <a:pPr marL="457200" lvl="0" indent="-342900" algn="l" rtl="0">
              <a:spcBef>
                <a:spcPts val="0"/>
              </a:spcBef>
              <a:spcAft>
                <a:spcPts val="0"/>
              </a:spcAft>
              <a:buClr>
                <a:srgbClr val="000000"/>
              </a:buClr>
              <a:buSzPts val="1800"/>
              <a:buChar char="•"/>
            </a:pPr>
            <a:r>
              <a:rPr lang="en-US" dirty="0"/>
              <a:t>Before-school/after-school, and/or summer programs  </a:t>
            </a:r>
            <a:endParaRPr dirty="0"/>
          </a:p>
          <a:p>
            <a:pPr marL="457200" lvl="0" indent="-342900" algn="l" rtl="0">
              <a:spcBef>
                <a:spcPts val="0"/>
              </a:spcBef>
              <a:spcAft>
                <a:spcPts val="0"/>
              </a:spcAft>
              <a:buClr>
                <a:srgbClr val="000000"/>
              </a:buClr>
              <a:buSzPts val="1800"/>
              <a:buChar char="•"/>
            </a:pPr>
            <a:r>
              <a:rPr lang="en-US" dirty="0"/>
              <a:t>Services to enable students to enroll in, attend, and succeed in school  </a:t>
            </a:r>
            <a:endParaRPr dirty="0"/>
          </a:p>
          <a:p>
            <a:pPr marL="457200" lvl="0" indent="-342900" algn="l" rtl="0">
              <a:spcBef>
                <a:spcPts val="0"/>
              </a:spcBef>
              <a:spcAft>
                <a:spcPts val="0"/>
              </a:spcAft>
              <a:buClr>
                <a:srgbClr val="000000"/>
              </a:buClr>
              <a:buSzPts val="1800"/>
              <a:buChar char="•"/>
            </a:pPr>
            <a:r>
              <a:rPr lang="en-US" dirty="0"/>
              <a:t>Personal school supplies such as backpacks and notebooks  </a:t>
            </a:r>
            <a:endParaRPr dirty="0"/>
          </a:p>
          <a:p>
            <a:pPr marL="457200" lvl="0" indent="-342900" algn="l" rtl="0">
              <a:spcBef>
                <a:spcPts val="0"/>
              </a:spcBef>
              <a:spcAft>
                <a:spcPts val="0"/>
              </a:spcAft>
              <a:buClr>
                <a:srgbClr val="000000"/>
              </a:buClr>
              <a:buSzPts val="1800"/>
              <a:buChar char="•"/>
            </a:pPr>
            <a:r>
              <a:rPr lang="en-US" dirty="0"/>
              <a:t>Items of clothing to meet a school’s dress or uniform requirements </a:t>
            </a:r>
            <a:endParaRPr dirty="0"/>
          </a:p>
          <a:p>
            <a:pPr marL="457200" lvl="0" indent="-342900" algn="l" rtl="0">
              <a:spcBef>
                <a:spcPts val="0"/>
              </a:spcBef>
              <a:spcAft>
                <a:spcPts val="0"/>
              </a:spcAft>
              <a:buClr>
                <a:srgbClr val="000000"/>
              </a:buClr>
              <a:buSzPts val="1800"/>
              <a:buChar char="•"/>
            </a:pPr>
            <a:r>
              <a:rPr lang="en-US" dirty="0"/>
              <a:t>Shoes necessary to participate in physical education classes  </a:t>
            </a:r>
            <a:endParaRPr dirty="0"/>
          </a:p>
          <a:p>
            <a:pPr marL="457200" lvl="0" indent="-342900" algn="l" rtl="0">
              <a:spcBef>
                <a:spcPts val="0"/>
              </a:spcBef>
              <a:spcAft>
                <a:spcPts val="0"/>
              </a:spcAft>
              <a:buClr>
                <a:srgbClr val="000000"/>
              </a:buClr>
              <a:buSzPts val="1800"/>
              <a:buChar char="•"/>
            </a:pPr>
            <a:r>
              <a:rPr lang="en-US" dirty="0"/>
              <a:t>Student fees necessary to participate in the general education program  </a:t>
            </a:r>
            <a:endParaRPr dirty="0"/>
          </a:p>
          <a:p>
            <a:pPr marL="457200" lvl="0" indent="-342900" algn="l" rtl="0">
              <a:spcBef>
                <a:spcPts val="0"/>
              </a:spcBef>
              <a:spcAft>
                <a:spcPts val="0"/>
              </a:spcAft>
              <a:buClr>
                <a:srgbClr val="000000"/>
              </a:buClr>
              <a:buSzPts val="1800"/>
              <a:buChar char="•"/>
            </a:pPr>
            <a:r>
              <a:rPr lang="en-US" dirty="0"/>
              <a:t>Graduation cap and gown / graduation fees  </a:t>
            </a:r>
            <a:endParaRPr dirty="0"/>
          </a:p>
        </p:txBody>
      </p:sp>
      <p:sp>
        <p:nvSpPr>
          <p:cNvPr id="378" name="Google Shape;378;p55"/>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6"/>
          <p:cNvSpPr txBox="1">
            <a:spLocks noGrp="1"/>
          </p:cNvSpPr>
          <p:nvPr>
            <p:ph type="title"/>
          </p:nvPr>
        </p:nvSpPr>
        <p:spPr>
          <a:xfrm>
            <a:off x="218209" y="415290"/>
            <a:ext cx="21252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lt1"/>
                </a:solidFill>
              </a:rPr>
              <a:t>FINALLY!</a:t>
            </a:r>
            <a:endParaRPr dirty="0"/>
          </a:p>
        </p:txBody>
      </p:sp>
      <p:sp>
        <p:nvSpPr>
          <p:cNvPr id="384" name="Google Shape;384;p56"/>
          <p:cNvSpPr txBox="1">
            <a:spLocks noGrp="1"/>
          </p:cNvSpPr>
          <p:nvPr>
            <p:ph type="body" idx="1"/>
          </p:nvPr>
        </p:nvSpPr>
        <p:spPr>
          <a:xfrm>
            <a:off x="2831057" y="415291"/>
            <a:ext cx="6067500" cy="48843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Clr>
                <a:srgbClr val="000000"/>
              </a:buClr>
              <a:buSzPts val="1700"/>
              <a:buChar char="•"/>
            </a:pPr>
            <a:r>
              <a:rPr lang="en-US" sz="1900" dirty="0"/>
              <a:t>Birth certificates needed for obtaining a social security card and/or driver’s permit</a:t>
            </a:r>
            <a:endParaRPr sz="1900" dirty="0"/>
          </a:p>
          <a:p>
            <a:pPr marL="457200" lvl="0" indent="-336550" algn="l" rtl="0">
              <a:spcBef>
                <a:spcPts val="0"/>
              </a:spcBef>
              <a:spcAft>
                <a:spcPts val="0"/>
              </a:spcAft>
              <a:buClr>
                <a:srgbClr val="000000"/>
              </a:buClr>
              <a:buSzPts val="1700"/>
              <a:buChar char="•"/>
            </a:pPr>
            <a:r>
              <a:rPr lang="en-US" sz="1900" dirty="0"/>
              <a:t>Counseling services/domestic violence counseling services, </a:t>
            </a:r>
            <a:endParaRPr sz="1900" dirty="0"/>
          </a:p>
          <a:p>
            <a:pPr marL="457200" lvl="0" indent="-336550" algn="l" rtl="0">
              <a:spcBef>
                <a:spcPts val="0"/>
              </a:spcBef>
              <a:spcAft>
                <a:spcPts val="0"/>
              </a:spcAft>
              <a:buClr>
                <a:srgbClr val="000000"/>
              </a:buClr>
              <a:buSzPts val="1700"/>
              <a:buChar char="•"/>
            </a:pPr>
            <a:r>
              <a:rPr lang="en-US" sz="1900" dirty="0"/>
              <a:t>Parental involvement specifically oriented to reaching out to parents of homeless students  </a:t>
            </a:r>
            <a:endParaRPr sz="1900" dirty="0"/>
          </a:p>
          <a:p>
            <a:pPr marL="457200" lvl="0" indent="-336550" algn="l" rtl="0">
              <a:spcBef>
                <a:spcPts val="0"/>
              </a:spcBef>
              <a:spcAft>
                <a:spcPts val="0"/>
              </a:spcAft>
              <a:buClr>
                <a:srgbClr val="000000"/>
              </a:buClr>
              <a:buSzPts val="1700"/>
              <a:buChar char="•"/>
            </a:pPr>
            <a:r>
              <a:rPr lang="en-US" sz="1900" dirty="0"/>
              <a:t>Research-based programs that benefit highly mobile students  </a:t>
            </a:r>
            <a:endParaRPr sz="1900" dirty="0"/>
          </a:p>
          <a:p>
            <a:pPr marL="457200" lvl="0" indent="-336550" algn="l" rtl="0">
              <a:spcBef>
                <a:spcPts val="0"/>
              </a:spcBef>
              <a:spcAft>
                <a:spcPts val="0"/>
              </a:spcAft>
              <a:buClr>
                <a:srgbClr val="000000"/>
              </a:buClr>
              <a:buSzPts val="1700"/>
              <a:buChar char="•"/>
            </a:pPr>
            <a:r>
              <a:rPr lang="en-US" sz="1900" dirty="0"/>
              <a:t>Fees for SAT/ACT testing if not waived by college or university, FAFSA</a:t>
            </a:r>
            <a:endParaRPr sz="1900" dirty="0"/>
          </a:p>
          <a:p>
            <a:pPr marL="457200" lvl="0" indent="-336550" algn="l" rtl="0">
              <a:spcBef>
                <a:spcPts val="0"/>
              </a:spcBef>
              <a:spcAft>
                <a:spcPts val="0"/>
              </a:spcAft>
              <a:buClr>
                <a:srgbClr val="000000"/>
              </a:buClr>
              <a:buSzPts val="1700"/>
              <a:buChar char="•"/>
            </a:pPr>
            <a:r>
              <a:rPr lang="en-US" sz="1900" dirty="0"/>
              <a:t>Cost of GED for an unaccompanied homeless youth  </a:t>
            </a:r>
            <a:endParaRPr sz="1900" dirty="0"/>
          </a:p>
          <a:p>
            <a:pPr marL="457200" lvl="0" indent="-336550" algn="l" rtl="0">
              <a:spcBef>
                <a:spcPts val="0"/>
              </a:spcBef>
              <a:spcAft>
                <a:spcPts val="0"/>
              </a:spcAft>
              <a:buClr>
                <a:srgbClr val="000000"/>
              </a:buClr>
              <a:buSzPts val="1700"/>
              <a:buChar char="•"/>
            </a:pPr>
            <a:r>
              <a:rPr lang="en-US" sz="1900" dirty="0"/>
              <a:t>Health related services may be allowed if funds are not reasonably available from public or private sources (as a last resort, health, nutrition, other services such as eyeglasses and hearing aids, immunizations, and dental needs). </a:t>
            </a:r>
            <a:endParaRPr sz="1900" dirty="0"/>
          </a:p>
        </p:txBody>
      </p:sp>
      <p:sp>
        <p:nvSpPr>
          <p:cNvPr id="385" name="Google Shape;385;p56"/>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7"/>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Transportation of Homeless Students</a:t>
            </a:r>
          </a:p>
        </p:txBody>
      </p:sp>
      <p:sp>
        <p:nvSpPr>
          <p:cNvPr id="391" name="Google Shape;391;p57"/>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marL="4763" lvl="0" indent="0">
              <a:buNone/>
            </a:pPr>
            <a:r>
              <a:rPr lang="en-US" b="1" dirty="0"/>
              <a:t>Transportation: The Number One Barrier</a:t>
            </a:r>
          </a:p>
          <a:p>
            <a:pPr lvl="0"/>
            <a:r>
              <a:rPr lang="en-US" dirty="0"/>
              <a:t>The FY 2000 McKinney-Vento Report to Congress cited lack of transportation as the number one barrier that homeless children and youth faced in attempting to enroll in and attend school regularly.</a:t>
            </a:r>
          </a:p>
          <a:p>
            <a:pPr lvl="0"/>
            <a:r>
              <a:rPr lang="en-US" dirty="0"/>
              <a:t>Researchers estimate that it takes a child from four to six months to recover academically from school transfers.</a:t>
            </a:r>
          </a:p>
        </p:txBody>
      </p:sp>
      <p:sp>
        <p:nvSpPr>
          <p:cNvPr id="392" name="Google Shape;392;p57"/>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prstGeom prst="rect">
            <a:avLst/>
          </a:prstGeom>
          <a:noFill/>
          <a:ln>
            <a:noFill/>
          </a:ln>
        </p:spPr>
        <p:txBody>
          <a:bodyPr spcFirstLastPara="1" wrap="square" lIns="71100" tIns="35550" rIns="71100" bIns="35550" anchor="t" anchorCtr="0">
            <a:noAutofit/>
          </a:bodyPr>
          <a:lstStyle/>
          <a:p>
            <a:pPr marL="0" lvl="0" indent="0" algn="l" rtl="0">
              <a:spcBef>
                <a:spcPts val="0"/>
              </a:spcBef>
              <a:spcAft>
                <a:spcPts val="0"/>
              </a:spcAft>
              <a:buClr>
                <a:schemeClr val="lt1"/>
              </a:buClr>
              <a:buSzPts val="2600"/>
              <a:buFont typeface="Arial"/>
              <a:buNone/>
            </a:pPr>
            <a:r>
              <a:rPr lang="en-US" dirty="0"/>
              <a:t>Submitting Claims</a:t>
            </a:r>
          </a:p>
        </p:txBody>
      </p:sp>
      <p:sp>
        <p:nvSpPr>
          <p:cNvPr id="399" name="Google Shape;399;p58"/>
          <p:cNvSpPr txBox="1">
            <a:spLocks noGrp="1"/>
          </p:cNvSpPr>
          <p:nvPr>
            <p:ph type="body" idx="1"/>
          </p:nvPr>
        </p:nvSpPr>
        <p:spPr>
          <a:prstGeom prst="rect">
            <a:avLst/>
          </a:prstGeom>
          <a:noFill/>
          <a:ln>
            <a:noFill/>
          </a:ln>
        </p:spPr>
        <p:txBody>
          <a:bodyPr spcFirstLastPara="1" wrap="square" lIns="71100" tIns="35550" rIns="71100" bIns="35550" anchor="t" anchorCtr="0">
            <a:noAutofit/>
          </a:bodyPr>
          <a:lstStyle/>
          <a:p>
            <a:pPr marL="9525" lvl="0" indent="0" algn="l" rtl="0">
              <a:spcBef>
                <a:spcPts val="500"/>
              </a:spcBef>
              <a:spcAft>
                <a:spcPts val="0"/>
              </a:spcAft>
              <a:buNone/>
            </a:pPr>
            <a:r>
              <a:rPr lang="en-US" b="1" dirty="0"/>
              <a:t>For homeless student expenses: </a:t>
            </a:r>
          </a:p>
          <a:p>
            <a:pPr marL="457200" lvl="0" indent="-342900" algn="l" rtl="0">
              <a:spcBef>
                <a:spcPts val="500"/>
              </a:spcBef>
              <a:spcAft>
                <a:spcPts val="0"/>
              </a:spcAft>
              <a:buSzPts val="1800"/>
              <a:buChar char="•"/>
            </a:pPr>
            <a:r>
              <a:rPr lang="en-US" dirty="0"/>
              <a:t>Expenses should be </a:t>
            </a:r>
            <a:r>
              <a:rPr lang="en-US" b="1" dirty="0"/>
              <a:t>reasonable, necessary, and allowable</a:t>
            </a:r>
          </a:p>
          <a:p>
            <a:pPr marL="457200" lvl="0" indent="-342900" algn="l" rtl="0">
              <a:spcBef>
                <a:spcPts val="500"/>
              </a:spcBef>
              <a:spcAft>
                <a:spcPts val="0"/>
              </a:spcAft>
              <a:buSzPts val="1800"/>
              <a:buChar char="•"/>
            </a:pPr>
            <a:r>
              <a:rPr lang="en-US" dirty="0"/>
              <a:t>Receipts must be kept</a:t>
            </a:r>
          </a:p>
          <a:p>
            <a:pPr marL="457200" lvl="0" indent="-342900" algn="l" rtl="0">
              <a:spcBef>
                <a:spcPts val="500"/>
              </a:spcBef>
              <a:spcAft>
                <a:spcPts val="0"/>
              </a:spcAft>
              <a:buSzPts val="1800"/>
              <a:buChar char="•"/>
            </a:pPr>
            <a:r>
              <a:rPr lang="en-US" dirty="0"/>
              <a:t>Exhaust other means of payment prior to using </a:t>
            </a:r>
          </a:p>
          <a:p>
            <a:pPr marL="457200" lvl="0" indent="0" algn="l" rtl="0">
              <a:spcBef>
                <a:spcPts val="500"/>
              </a:spcBef>
              <a:spcAft>
                <a:spcPts val="0"/>
              </a:spcAft>
              <a:buNone/>
            </a:pPr>
            <a:r>
              <a:rPr lang="en-US" dirty="0"/>
              <a:t>Title IA funds (homeless set-aside)</a:t>
            </a:r>
          </a:p>
          <a:p>
            <a:pPr marL="0" lvl="0" indent="0" algn="l" rtl="0">
              <a:spcBef>
                <a:spcPts val="500"/>
              </a:spcBef>
              <a:spcAft>
                <a:spcPts val="0"/>
              </a:spcAft>
              <a:buNone/>
            </a:pPr>
            <a:endParaRPr lang="en-US" b="1" dirty="0"/>
          </a:p>
          <a:p>
            <a:pPr marL="9525" lvl="0" indent="0" algn="l" rtl="0">
              <a:spcBef>
                <a:spcPts val="500"/>
              </a:spcBef>
              <a:spcAft>
                <a:spcPts val="0"/>
              </a:spcAft>
              <a:buNone/>
            </a:pPr>
            <a:r>
              <a:rPr lang="en-US" b="1" dirty="0"/>
              <a:t>For Building and District Expenses:</a:t>
            </a:r>
          </a:p>
          <a:p>
            <a:pPr marL="457200" lvl="0" indent="-342900" algn="l" rtl="0">
              <a:spcBef>
                <a:spcPts val="500"/>
              </a:spcBef>
              <a:spcAft>
                <a:spcPts val="0"/>
              </a:spcAft>
              <a:buSzPts val="1800"/>
              <a:buChar char="•"/>
            </a:pPr>
            <a:r>
              <a:rPr lang="en-US" dirty="0"/>
              <a:t>Budget and quarterly claims are kept and maintained by each district </a:t>
            </a:r>
          </a:p>
          <a:p>
            <a:pPr marL="457200" lvl="0" indent="0" algn="l" rtl="0">
              <a:spcBef>
                <a:spcPts val="500"/>
              </a:spcBef>
              <a:spcAft>
                <a:spcPts val="0"/>
              </a:spcAft>
              <a:buNone/>
            </a:pPr>
            <a:endParaRPr lang="en-US" dirty="0"/>
          </a:p>
        </p:txBody>
      </p:sp>
      <p:sp>
        <p:nvSpPr>
          <p:cNvPr id="400" name="Google Shape;400;p5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subTitle" idx="1"/>
          </p:nvPr>
        </p:nvSpPr>
        <p:spPr>
          <a:xfrm>
            <a:off x="646550" y="2210555"/>
            <a:ext cx="3246900" cy="26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32"/>
          <p:cNvSpPr txBox="1">
            <a:spLocks noGrp="1"/>
          </p:cNvSpPr>
          <p:nvPr>
            <p:ph type="sldNum" idx="12"/>
          </p:nvPr>
        </p:nvSpPr>
        <p:spPr>
          <a:xfrm>
            <a:off x="8556785" y="5277613"/>
            <a:ext cx="5487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a:t>
            </a:fld>
            <a:endParaRPr dirty="0"/>
          </a:p>
        </p:txBody>
      </p:sp>
      <p:sp>
        <p:nvSpPr>
          <p:cNvPr id="213" name="Google Shape;213;p32"/>
          <p:cNvSpPr txBox="1">
            <a:spLocks noGrp="1"/>
          </p:cNvSpPr>
          <p:nvPr>
            <p:ph type="body" idx="2"/>
          </p:nvPr>
        </p:nvSpPr>
        <p:spPr>
          <a:xfrm>
            <a:off x="5199500" y="1443200"/>
            <a:ext cx="3470700" cy="211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dirty="0"/>
              <a:t>Please type your questions into the Q&amp;A screen (found at the bottom of your Zoom window)</a:t>
            </a:r>
            <a:endParaRPr sz="2300" dirty="0"/>
          </a:p>
        </p:txBody>
      </p:sp>
      <p:sp>
        <p:nvSpPr>
          <p:cNvPr id="214" name="Google Shape;214;p32"/>
          <p:cNvSpPr txBox="1">
            <a:spLocks noGrp="1"/>
          </p:cNvSpPr>
          <p:nvPr>
            <p:ph type="title"/>
          </p:nvPr>
        </p:nvSpPr>
        <p:spPr>
          <a:xfrm>
            <a:off x="646573" y="889000"/>
            <a:ext cx="3246900" cy="13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a:t>
            </a:r>
            <a:endParaRPr dirty="0"/>
          </a:p>
        </p:txBody>
      </p:sp>
      <p:pic>
        <p:nvPicPr>
          <p:cNvPr id="215" name="Google Shape;215;p32" descr="Person thinking next to question mark"/>
          <p:cNvPicPr preferRelativeResize="0"/>
          <p:nvPr/>
        </p:nvPicPr>
        <p:blipFill>
          <a:blip r:embed="rId3">
            <a:alphaModFix/>
          </a:blip>
          <a:stretch>
            <a:fillRect/>
          </a:stretch>
        </p:blipFill>
        <p:spPr>
          <a:xfrm>
            <a:off x="599975" y="1601175"/>
            <a:ext cx="3383325" cy="3306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Short-Term Focus</a:t>
            </a:r>
          </a:p>
        </p:txBody>
      </p:sp>
      <p:sp>
        <p:nvSpPr>
          <p:cNvPr id="406" name="Google Shape;406;p59"/>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lvl="0"/>
            <a:r>
              <a:rPr lang="en-US" dirty="0"/>
              <a:t>Assuring the district’s homeless liaison has enough time and support to complete their job</a:t>
            </a:r>
          </a:p>
          <a:p>
            <a:pPr lvl="0"/>
            <a:r>
              <a:rPr lang="en-US" dirty="0"/>
              <a:t>Outreach and identification</a:t>
            </a:r>
          </a:p>
          <a:p>
            <a:pPr lvl="0"/>
            <a:r>
              <a:rPr lang="en-US" dirty="0"/>
              <a:t>Providing services, as needed to homeless students</a:t>
            </a:r>
          </a:p>
          <a:p>
            <a:pPr lvl="0"/>
            <a:r>
              <a:rPr lang="en-US" dirty="0"/>
              <a:t>Training the entire staff, faculty, and administration</a:t>
            </a:r>
          </a:p>
          <a:p>
            <a:pPr lvl="0"/>
            <a:r>
              <a:rPr lang="en-US" dirty="0"/>
              <a:t>Assuring your homeless coordinator is aware of and has ability to utilize the Title IA homeless set-aside, as necessary</a:t>
            </a:r>
          </a:p>
        </p:txBody>
      </p:sp>
      <p:sp>
        <p:nvSpPr>
          <p:cNvPr id="407" name="Google Shape;407;p59"/>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Long-Term Focus</a:t>
            </a:r>
          </a:p>
        </p:txBody>
      </p:sp>
      <p:sp>
        <p:nvSpPr>
          <p:cNvPr id="413" name="Google Shape;413;p60"/>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lvl="0"/>
            <a:r>
              <a:rPr lang="en-US" sz="1900" dirty="0"/>
              <a:t>Assure the district’s homeless liaison has completed the federally required McKinney-Vento professional development for this school year </a:t>
            </a:r>
          </a:p>
          <a:p>
            <a:pPr lvl="0"/>
            <a:r>
              <a:rPr lang="en-US" sz="1900" dirty="0"/>
              <a:t>Assure the liaison has provided homeless education professional development to all staff, faculty, and administration</a:t>
            </a:r>
          </a:p>
          <a:p>
            <a:pPr lvl="0"/>
            <a:r>
              <a:rPr lang="en-US" sz="1900" dirty="0"/>
              <a:t>Assure the liaison is following all requirements of their position to effectively identify and serve the district’s homeless students </a:t>
            </a:r>
          </a:p>
          <a:p>
            <a:pPr lvl="1"/>
            <a:r>
              <a:rPr lang="en-US" sz="1900" dirty="0">
                <a:hlinkClick r:id="rId3"/>
              </a:rPr>
              <a:t>McKinney-Vento Federal Register</a:t>
            </a:r>
            <a:endParaRPr lang="en-US" sz="1900" dirty="0"/>
          </a:p>
          <a:p>
            <a:pPr lvl="0"/>
            <a:r>
              <a:rPr lang="en-US" sz="1900" dirty="0"/>
              <a:t>Check to assure the district’s official, written </a:t>
            </a:r>
            <a:r>
              <a:rPr lang="en-US" sz="1900" b="1" dirty="0"/>
              <a:t>*notice of rights for homeless students </a:t>
            </a:r>
            <a:r>
              <a:rPr lang="en-US" sz="1900" dirty="0"/>
              <a:t>is posted and made available to students and families.</a:t>
            </a:r>
          </a:p>
          <a:p>
            <a:pPr lvl="1"/>
            <a:r>
              <a:rPr lang="en-US" sz="1900" dirty="0"/>
              <a:t>*</a:t>
            </a:r>
            <a:r>
              <a:rPr lang="en-US" sz="1900" dirty="0">
                <a:hlinkClick r:id="rId4"/>
              </a:rPr>
              <a:t>Notice of Rights for Homeless Students, pages 17-18</a:t>
            </a:r>
            <a:r>
              <a:rPr lang="en-US" sz="1900" dirty="0"/>
              <a:t>  </a:t>
            </a:r>
          </a:p>
        </p:txBody>
      </p:sp>
      <p:sp>
        <p:nvSpPr>
          <p:cNvPr id="414" name="Google Shape;414;p60"/>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1"/>
          <p:cNvSpPr txBox="1">
            <a:spLocks noGrp="1"/>
          </p:cNvSpPr>
          <p:nvPr>
            <p:ph type="title"/>
          </p:nvPr>
        </p:nvSpPr>
        <p:spPr>
          <a:xfrm>
            <a:off x="218209" y="415290"/>
            <a:ext cx="2125200" cy="4884300"/>
          </a:xfrm>
        </p:spPr>
        <p:txBody>
          <a:bodyPr spcFirstLastPara="1" wrap="square" lIns="91425" tIns="91425" rIns="91425" bIns="91425" anchor="t" anchorCtr="0">
            <a:noAutofit/>
          </a:bodyPr>
          <a:lstStyle/>
          <a:p>
            <a:pPr lvl="0"/>
            <a:r>
              <a:rPr lang="en-US" dirty="0"/>
              <a:t>Long-Term Focus (continued)</a:t>
            </a:r>
          </a:p>
        </p:txBody>
      </p:sp>
      <p:sp>
        <p:nvSpPr>
          <p:cNvPr id="420" name="Google Shape;420;p61"/>
          <p:cNvSpPr txBox="1">
            <a:spLocks noGrp="1"/>
          </p:cNvSpPr>
          <p:nvPr>
            <p:ph type="body" idx="1"/>
          </p:nvPr>
        </p:nvSpPr>
        <p:spPr>
          <a:xfrm>
            <a:off x="2831057" y="415291"/>
            <a:ext cx="6067500" cy="4884300"/>
          </a:xfrm>
        </p:spPr>
        <p:txBody>
          <a:bodyPr spcFirstLastPara="1" wrap="square" lIns="91425" tIns="91425" rIns="91425" bIns="91425" anchor="t" anchorCtr="0">
            <a:noAutofit/>
          </a:bodyPr>
          <a:lstStyle/>
          <a:p>
            <a:pPr marL="9525" lvl="0" indent="0">
              <a:buNone/>
            </a:pPr>
            <a:r>
              <a:rPr lang="en-US" b="1" dirty="0"/>
              <a:t>Check District Compliance:</a:t>
            </a:r>
          </a:p>
          <a:p>
            <a:pPr lvl="0"/>
            <a:r>
              <a:rPr lang="en-US" dirty="0">
                <a:hlinkClick r:id="rId3"/>
              </a:rPr>
              <a:t>Iowa Administrative Code section 281-33.3(2)</a:t>
            </a:r>
            <a:r>
              <a:rPr lang="en-US" dirty="0"/>
              <a:t> requires posting information regarding the educational rights of homeless children and youth and encouraging homeless children and youth to enroll in the public school. </a:t>
            </a:r>
            <a:r>
              <a:rPr lang="en-US" b="1" dirty="0">
                <a:hlinkClick r:id="rId4"/>
              </a:rPr>
              <a:t>Free posters, brochures and other materials can be ordered through the National Center for Homeless Education website.</a:t>
            </a:r>
            <a:endParaRPr lang="en-US" b="1" dirty="0"/>
          </a:p>
          <a:p>
            <a:pPr lvl="0"/>
            <a:r>
              <a:rPr lang="en-US" dirty="0"/>
              <a:t>Assure the district’s dispute resolution is meeting all federal requirements and is up to date. </a:t>
            </a:r>
            <a:r>
              <a:rPr lang="en-US" dirty="0">
                <a:hlinkClick r:id="rId5"/>
              </a:rPr>
              <a:t>NCHE Dispute Resolution Brief</a:t>
            </a:r>
            <a:endParaRPr lang="en-US" dirty="0"/>
          </a:p>
        </p:txBody>
      </p:sp>
      <p:sp>
        <p:nvSpPr>
          <p:cNvPr id="421" name="Google Shape;421;p61"/>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2"/>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Resources</a:t>
            </a:r>
          </a:p>
        </p:txBody>
      </p:sp>
      <p:sp>
        <p:nvSpPr>
          <p:cNvPr id="427" name="Google Shape;427;p62"/>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lvl="0"/>
            <a:r>
              <a:rPr lang="en-US" dirty="0">
                <a:hlinkClick r:id="rId3"/>
              </a:rPr>
              <a:t>Hidden in Plain Sight, Homeless Students in America's Public Schools</a:t>
            </a:r>
            <a:endParaRPr lang="en-US" dirty="0"/>
          </a:p>
          <a:p>
            <a:pPr lvl="0"/>
            <a:r>
              <a:rPr lang="en-US" dirty="0">
                <a:hlinkClick r:id="rId4"/>
              </a:rPr>
              <a:t>Homeless Education Briefs from the National Center for Homeless Education (NCHE)</a:t>
            </a:r>
            <a:r>
              <a:rPr lang="en-US" dirty="0"/>
              <a:t> </a:t>
            </a:r>
          </a:p>
          <a:p>
            <a:pPr lvl="0"/>
            <a:r>
              <a:rPr lang="en-US" dirty="0">
                <a:hlinkClick r:id="rId5"/>
              </a:rPr>
              <a:t>Schoolhouse Connection - organization working to overcome homelessness through education</a:t>
            </a:r>
            <a:endParaRPr lang="en-US" dirty="0"/>
          </a:p>
          <a:p>
            <a:pPr lvl="0"/>
            <a:r>
              <a:rPr lang="en-US" dirty="0">
                <a:hlinkClick r:id="rId6"/>
              </a:rPr>
              <a:t>National Homelessness Law Center</a:t>
            </a:r>
            <a:endParaRPr lang="en-US" dirty="0"/>
          </a:p>
          <a:p>
            <a:pPr lvl="0"/>
            <a:r>
              <a:rPr lang="en-US" dirty="0">
                <a:hlinkClick r:id="rId7"/>
              </a:rPr>
              <a:t>National Association for the Education of Homeless Children and Youth (NAEHCY)</a:t>
            </a:r>
            <a:r>
              <a:rPr lang="en-US" dirty="0"/>
              <a:t> </a:t>
            </a:r>
          </a:p>
          <a:p>
            <a:pPr lvl="0"/>
            <a:r>
              <a:rPr lang="en-US" dirty="0">
                <a:hlinkClick r:id="rId8"/>
              </a:rPr>
              <a:t>Posters. brochures, and other items to order</a:t>
            </a:r>
            <a:r>
              <a:rPr lang="en-US" dirty="0"/>
              <a:t> </a:t>
            </a:r>
          </a:p>
          <a:p>
            <a:pPr lvl="0"/>
            <a:r>
              <a:rPr lang="en-US" dirty="0">
                <a:hlinkClick r:id="rId9"/>
              </a:rPr>
              <a:t>Flowchart for determining homeless eligibility</a:t>
            </a:r>
            <a:endParaRPr lang="en-US" dirty="0"/>
          </a:p>
        </p:txBody>
      </p:sp>
      <p:sp>
        <p:nvSpPr>
          <p:cNvPr id="428" name="Google Shape;428;p62"/>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218209" y="415290"/>
            <a:ext cx="21252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Closing thoughts</a:t>
            </a:r>
            <a:endParaRPr dirty="0"/>
          </a:p>
        </p:txBody>
      </p:sp>
      <p:sp>
        <p:nvSpPr>
          <p:cNvPr id="434" name="Google Shape;434;p63"/>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34</a:t>
            </a:fld>
            <a:endParaRPr dirty="0"/>
          </a:p>
        </p:txBody>
      </p:sp>
      <p:pic>
        <p:nvPicPr>
          <p:cNvPr id="435" name="Google Shape;435;p63" descr="Homeless Students - In Their Own Words&#10;&#10;There are 1.3 million homeless students in the U.S.&#10;-2014/2015 Source: National Center for Homeless Education">
            <a:hlinkClick r:id="rId3"/>
          </p:cNvPr>
          <p:cNvPicPr preferRelativeResize="0"/>
          <p:nvPr/>
        </p:nvPicPr>
        <p:blipFill>
          <a:blip r:embed="rId4">
            <a:alphaModFix/>
          </a:blip>
          <a:stretch>
            <a:fillRect/>
          </a:stretch>
        </p:blipFill>
        <p:spPr>
          <a:xfrm>
            <a:off x="2718100" y="247300"/>
            <a:ext cx="6318976" cy="52204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4"/>
          <p:cNvSpPr txBox="1">
            <a:spLocks noGrp="1"/>
          </p:cNvSpPr>
          <p:nvPr>
            <p:ph type="title"/>
          </p:nvPr>
        </p:nvSpPr>
        <p:spPr>
          <a:xfrm>
            <a:off x="628650" y="2054425"/>
            <a:ext cx="7886700" cy="161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3. Question and Answer</a:t>
            </a:r>
            <a:endParaRPr dirty="0"/>
          </a:p>
        </p:txBody>
      </p:sp>
      <p:sp>
        <p:nvSpPr>
          <p:cNvPr id="441" name="Google Shape;441;p64"/>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65"/>
          <p:cNvSpPr txBox="1">
            <a:spLocks noGrp="1"/>
          </p:cNvSpPr>
          <p:nvPr>
            <p:ph type="title"/>
          </p:nvPr>
        </p:nvSpPr>
        <p:spPr>
          <a:xfrm>
            <a:off x="511425" y="415304"/>
            <a:ext cx="3517200" cy="179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200" b="1" dirty="0"/>
              <a:t>Questions? </a:t>
            </a:r>
            <a:endParaRPr sz="2200" b="1" dirty="0"/>
          </a:p>
          <a:p>
            <a:pPr marL="0" lvl="0" indent="0" algn="l" rtl="0">
              <a:spcBef>
                <a:spcPts val="0"/>
              </a:spcBef>
              <a:spcAft>
                <a:spcPts val="0"/>
              </a:spcAft>
              <a:buNone/>
            </a:pPr>
            <a:r>
              <a:rPr lang="en-US" sz="1800" dirty="0">
                <a:latin typeface="Arial"/>
                <a:ea typeface="Arial"/>
                <a:cs typeface="Arial"/>
                <a:sym typeface="Arial"/>
              </a:rPr>
              <a:t>Plea</a:t>
            </a:r>
            <a:r>
              <a:rPr lang="en-US" sz="1800" dirty="0"/>
              <a:t>se type your questions into the Q&amp;A screen (found at the bottom of your Zoom window)</a:t>
            </a:r>
            <a:endParaRPr sz="1800" dirty="0">
              <a:latin typeface="Arial"/>
              <a:ea typeface="Arial"/>
              <a:cs typeface="Arial"/>
              <a:sym typeface="Arial"/>
            </a:endParaRPr>
          </a:p>
        </p:txBody>
      </p:sp>
      <p:sp>
        <p:nvSpPr>
          <p:cNvPr id="447" name="Google Shape;447;p65"/>
          <p:cNvSpPr txBox="1">
            <a:spLocks noGrp="1"/>
          </p:cNvSpPr>
          <p:nvPr>
            <p:ph type="body" idx="1"/>
          </p:nvPr>
        </p:nvSpPr>
        <p:spPr>
          <a:xfrm>
            <a:off x="511425" y="2208925"/>
            <a:ext cx="3517200" cy="309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Contacts</a:t>
            </a:r>
            <a:endParaRPr b="1" dirty="0"/>
          </a:p>
          <a:p>
            <a:pPr marL="457200" lvl="0" indent="-304800" algn="l" rtl="0">
              <a:spcBef>
                <a:spcPts val="600"/>
              </a:spcBef>
              <a:spcAft>
                <a:spcPts val="0"/>
              </a:spcAft>
              <a:buSzPts val="1200"/>
              <a:buChar char="●"/>
            </a:pPr>
            <a:r>
              <a:rPr lang="en-US" dirty="0"/>
              <a:t>Contacts for questions or concerns are found in the left hand menu in CASA, which is accessed through the </a:t>
            </a:r>
            <a:r>
              <a:rPr lang="en-US" u="sng" dirty="0">
                <a:solidFill>
                  <a:schemeClr val="hlink"/>
                </a:solidFill>
                <a:hlinkClick r:id="rId4"/>
              </a:rPr>
              <a:t>Education Portal</a:t>
            </a:r>
            <a:r>
              <a:rPr lang="en-US" dirty="0"/>
              <a:t>.</a:t>
            </a:r>
            <a:endParaRPr dirty="0"/>
          </a:p>
          <a:p>
            <a:pPr marL="457200" lvl="0" indent="-304800" algn="l" rtl="0">
              <a:spcBef>
                <a:spcPts val="600"/>
              </a:spcBef>
              <a:spcAft>
                <a:spcPts val="0"/>
              </a:spcAft>
              <a:buSzPts val="1200"/>
              <a:buChar char="●"/>
            </a:pPr>
            <a:r>
              <a:rPr lang="en-US" dirty="0"/>
              <a:t>Questions should be directed to the Title program consultant listed. </a:t>
            </a:r>
            <a:endParaRPr dirty="0"/>
          </a:p>
          <a:p>
            <a:pPr marL="0" lvl="0" indent="0" algn="l" rtl="0">
              <a:spcBef>
                <a:spcPts val="600"/>
              </a:spcBef>
              <a:spcAft>
                <a:spcPts val="0"/>
              </a:spcAft>
              <a:buNone/>
            </a:pPr>
            <a:endParaRPr lang="en-US" b="1" dirty="0"/>
          </a:p>
          <a:p>
            <a:pPr marL="0" lvl="0" indent="0" algn="l" rtl="0">
              <a:spcBef>
                <a:spcPts val="600"/>
              </a:spcBef>
              <a:spcAft>
                <a:spcPts val="0"/>
              </a:spcAft>
              <a:buNone/>
            </a:pPr>
            <a:r>
              <a:rPr lang="en-US" b="1" dirty="0"/>
              <a:t>Webinar Evaluation</a:t>
            </a:r>
            <a:endParaRPr b="1" dirty="0"/>
          </a:p>
          <a:p>
            <a:pPr marL="0" lvl="0" indent="0" algn="l" rtl="0">
              <a:spcBef>
                <a:spcPts val="600"/>
              </a:spcBef>
              <a:spcAft>
                <a:spcPts val="0"/>
              </a:spcAft>
              <a:buNone/>
            </a:pPr>
            <a:r>
              <a:rPr lang="en-US" dirty="0">
                <a:sym typeface="Montserrat"/>
                <a:hlinkClick r:id="rId5"/>
              </a:rPr>
              <a:t>Thanks for completing this webinar evaluation</a:t>
            </a:r>
            <a:endParaRPr dirty="0"/>
          </a:p>
        </p:txBody>
      </p:sp>
      <p:sp>
        <p:nvSpPr>
          <p:cNvPr id="448" name="Google Shape;448;p65"/>
          <p:cNvSpPr txBox="1">
            <a:spLocks noGrp="1"/>
          </p:cNvSpPr>
          <p:nvPr>
            <p:ph type="sldNum" idx="12"/>
          </p:nvPr>
        </p:nvSpPr>
        <p:spPr>
          <a:xfrm>
            <a:off x="8556785" y="5277613"/>
            <a:ext cx="5487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36</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4575" y="325649"/>
            <a:ext cx="3943500" cy="14460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lt1"/>
              </a:buClr>
              <a:buSzPts val="2600"/>
              <a:buFont typeface="Arial"/>
              <a:buNone/>
            </a:pPr>
            <a:r>
              <a:rPr lang="en-US" dirty="0"/>
              <a:t>Your Presenter</a:t>
            </a:r>
            <a:endParaRPr dirty="0"/>
          </a:p>
        </p:txBody>
      </p:sp>
      <p:sp>
        <p:nvSpPr>
          <p:cNvPr id="221" name="Google Shape;221;p33"/>
          <p:cNvSpPr txBox="1"/>
          <p:nvPr/>
        </p:nvSpPr>
        <p:spPr>
          <a:xfrm>
            <a:off x="5734856" y="2490771"/>
            <a:ext cx="2791800" cy="1298700"/>
          </a:xfrm>
          <a:prstGeom prst="rect">
            <a:avLst/>
          </a:prstGeom>
          <a:noFill/>
          <a:ln>
            <a:noFill/>
          </a:ln>
        </p:spPr>
        <p:txBody>
          <a:bodyPr spcFirstLastPara="1" wrap="square" lIns="71100" tIns="35550" rIns="71100" bIns="35550" anchor="t" anchorCtr="0">
            <a:noAutofit/>
          </a:bodyPr>
          <a:lstStyle/>
          <a:p>
            <a:pPr marL="0" marR="0" lvl="0" indent="0" algn="l" rtl="0">
              <a:spcBef>
                <a:spcPts val="0"/>
              </a:spcBef>
              <a:spcAft>
                <a:spcPts val="0"/>
              </a:spcAft>
              <a:buNone/>
            </a:pPr>
            <a:r>
              <a:rPr lang="en-US" sz="1700" dirty="0">
                <a:solidFill>
                  <a:schemeClr val="dk1"/>
                </a:solidFill>
              </a:rPr>
              <a:t>Consultant Name</a:t>
            </a:r>
            <a:endParaRPr sz="1900" dirty="0"/>
          </a:p>
          <a:p>
            <a:pPr marL="0" marR="0" lvl="0" indent="0" algn="l" rtl="0">
              <a:spcBef>
                <a:spcPts val="0"/>
              </a:spcBef>
              <a:spcAft>
                <a:spcPts val="0"/>
              </a:spcAft>
              <a:buNone/>
            </a:pPr>
            <a:r>
              <a:rPr lang="en-US" sz="1700" dirty="0">
                <a:solidFill>
                  <a:schemeClr val="dk1"/>
                </a:solidFill>
              </a:rPr>
              <a:t>Title</a:t>
            </a:r>
            <a:endParaRPr sz="1900" dirty="0"/>
          </a:p>
          <a:p>
            <a:pPr marL="0" marR="0" lvl="0" indent="0" algn="l" rtl="0">
              <a:spcBef>
                <a:spcPts val="0"/>
              </a:spcBef>
              <a:spcAft>
                <a:spcPts val="0"/>
              </a:spcAft>
              <a:buNone/>
            </a:pPr>
            <a:r>
              <a:rPr lang="en-US" sz="1700" dirty="0">
                <a:solidFill>
                  <a:schemeClr val="dk1"/>
                </a:solidFill>
              </a:rPr>
              <a:t>Email</a:t>
            </a:r>
            <a:endParaRPr sz="1900" dirty="0"/>
          </a:p>
        </p:txBody>
      </p:sp>
      <p:sp>
        <p:nvSpPr>
          <p:cNvPr id="222" name="Google Shape;222;p33"/>
          <p:cNvSpPr txBox="1">
            <a:spLocks noGrp="1"/>
          </p:cNvSpPr>
          <p:nvPr>
            <p:ph type="sldNum" idx="12"/>
          </p:nvPr>
        </p:nvSpPr>
        <p:spPr>
          <a:xfrm>
            <a:off x="8556784" y="5277612"/>
            <a:ext cx="548700" cy="437400"/>
          </a:xfrm>
          <a:prstGeom prst="rect">
            <a:avLst/>
          </a:prstGeom>
        </p:spPr>
        <p:txBody>
          <a:bodyPr spcFirstLastPara="1" wrap="square" lIns="94800" tIns="94800" rIns="94800" bIns="948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FFFFFF"/>
                </a:solidFill>
              </a:rPr>
              <a:t>4</a:t>
            </a:fld>
            <a:endParaRPr dirty="0">
              <a:solidFill>
                <a:srgbClr val="FFFFFF"/>
              </a:solidFill>
            </a:endParaRPr>
          </a:p>
        </p:txBody>
      </p:sp>
      <p:sp>
        <p:nvSpPr>
          <p:cNvPr id="223" name="Google Shape;223;p33"/>
          <p:cNvSpPr txBox="1">
            <a:spLocks noGrp="1"/>
          </p:cNvSpPr>
          <p:nvPr>
            <p:ph type="body" idx="1"/>
          </p:nvPr>
        </p:nvSpPr>
        <p:spPr>
          <a:xfrm>
            <a:off x="314575" y="2047875"/>
            <a:ext cx="3943500" cy="3229800"/>
          </a:xfrm>
          <a:prstGeom prst="rect">
            <a:avLst/>
          </a:prstGeom>
        </p:spPr>
        <p:txBody>
          <a:bodyPr spcFirstLastPara="1" wrap="square" lIns="94800" tIns="94800" rIns="94800" bIns="94800" anchor="t" anchorCtr="0">
            <a:noAutofit/>
          </a:bodyPr>
          <a:lstStyle/>
          <a:p>
            <a:pPr marL="0" lvl="0" indent="0" algn="l" rtl="0">
              <a:spcBef>
                <a:spcPts val="0"/>
              </a:spcBef>
              <a:spcAft>
                <a:spcPts val="0"/>
              </a:spcAft>
              <a:buClr>
                <a:srgbClr val="000000"/>
              </a:buClr>
              <a:buFont typeface="Arial"/>
              <a:buNone/>
            </a:pPr>
            <a:r>
              <a:rPr lang="en-US" dirty="0"/>
              <a:t>Carolyn Cobb</a:t>
            </a:r>
            <a:endParaRPr dirty="0"/>
          </a:p>
          <a:p>
            <a:pPr marL="0" lvl="0" indent="0" algn="l" rtl="0">
              <a:spcBef>
                <a:spcPts val="0"/>
              </a:spcBef>
              <a:spcAft>
                <a:spcPts val="0"/>
              </a:spcAft>
              <a:buClr>
                <a:srgbClr val="000000"/>
              </a:buClr>
              <a:buFont typeface="Arial"/>
              <a:buNone/>
            </a:pPr>
            <a:r>
              <a:rPr lang="en-US" dirty="0"/>
              <a:t>State Homeless Coordinator</a:t>
            </a:r>
            <a:endParaRPr dirty="0"/>
          </a:p>
          <a:p>
            <a:pPr marL="0" lvl="0" indent="0" algn="l" rtl="0">
              <a:spcBef>
                <a:spcPts val="0"/>
              </a:spcBef>
              <a:spcAft>
                <a:spcPts val="0"/>
              </a:spcAft>
              <a:buClr>
                <a:srgbClr val="000000"/>
              </a:buClr>
              <a:buFont typeface="Arial"/>
              <a:buNone/>
            </a:pPr>
            <a:r>
              <a:rPr lang="en-US" dirty="0"/>
              <a:t>Iowa Department of Education</a:t>
            </a:r>
            <a:endParaRPr dirty="0"/>
          </a:p>
          <a:p>
            <a:pPr marL="0" lvl="0" indent="0" algn="l" rtl="0">
              <a:spcBef>
                <a:spcPts val="0"/>
              </a:spcBef>
              <a:spcAft>
                <a:spcPts val="0"/>
              </a:spcAft>
              <a:buNone/>
            </a:pPr>
            <a:r>
              <a:rPr lang="en-US" u="sng" dirty="0">
                <a:solidFill>
                  <a:schemeClr val="hlink"/>
                </a:solidFill>
                <a:hlinkClick r:id="rId3"/>
              </a:rPr>
              <a:t>carolyn.cobb@iowa.gov</a:t>
            </a:r>
            <a:endParaRPr dirty="0"/>
          </a:p>
          <a:p>
            <a:pPr marL="0" lvl="0" indent="0" algn="l" rtl="0">
              <a:spcBef>
                <a:spcPts val="0"/>
              </a:spcBef>
              <a:spcAft>
                <a:spcPts val="0"/>
              </a:spcAft>
              <a:buNone/>
            </a:pPr>
            <a:r>
              <a:rPr lang="en-US" dirty="0"/>
              <a:t>515-402-2736</a:t>
            </a:r>
            <a:endParaRPr dirty="0"/>
          </a:p>
        </p:txBody>
      </p:sp>
      <p:pic>
        <p:nvPicPr>
          <p:cNvPr id="224" name="Google Shape;224;p33" descr="Headshot with text: I wondered why somebody didn't do something about that. Then, I realized I am somebody."/>
          <p:cNvPicPr preferRelativeResize="0"/>
          <p:nvPr/>
        </p:nvPicPr>
        <p:blipFill>
          <a:blip r:embed="rId4">
            <a:alphaModFix/>
          </a:blip>
          <a:stretch>
            <a:fillRect/>
          </a:stretch>
        </p:blipFill>
        <p:spPr>
          <a:xfrm>
            <a:off x="5163800" y="171213"/>
            <a:ext cx="3484424" cy="5372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1. Introduction to the McKinney-Vento        Homeless Education Program </a:t>
            </a:r>
            <a:endParaRPr dirty="0"/>
          </a:p>
        </p:txBody>
      </p:sp>
      <p:sp>
        <p:nvSpPr>
          <p:cNvPr id="230" name="Google Shape;230;p34"/>
          <p:cNvSpPr txBox="1">
            <a:spLocks noGrp="1"/>
          </p:cNvSpPr>
          <p:nvPr>
            <p:ph type="body" idx="1"/>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Brief Overview and Definition of Terms</a:t>
            </a:r>
            <a:endParaRPr dirty="0"/>
          </a:p>
        </p:txBody>
      </p:sp>
      <p:sp>
        <p:nvSpPr>
          <p:cNvPr id="231" name="Google Shape;231;p3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rgbClr val="BFBFBF"/>
                </a:solidFill>
              </a:rPr>
              <a:t>5</a:t>
            </a:fld>
            <a:endParaRPr dirty="0">
              <a:solidFill>
                <a:srgbClr val="BFBFB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prstGeom prst="rect">
            <a:avLst/>
          </a:prstGeom>
          <a:noFill/>
          <a:ln>
            <a:noFill/>
          </a:ln>
        </p:spPr>
        <p:txBody>
          <a:bodyPr spcFirstLastPara="1" wrap="square" lIns="71100" tIns="35550" rIns="71100" bIns="35550" anchor="t" anchorCtr="0">
            <a:noAutofit/>
          </a:bodyPr>
          <a:lstStyle/>
          <a:p>
            <a:pPr marL="0" lvl="0" indent="0" algn="l" rtl="0">
              <a:spcBef>
                <a:spcPts val="0"/>
              </a:spcBef>
              <a:spcAft>
                <a:spcPts val="0"/>
              </a:spcAft>
              <a:buClr>
                <a:schemeClr val="dk2"/>
              </a:buClr>
              <a:buSzPts val="2800"/>
              <a:buFont typeface="Arial"/>
              <a:buNone/>
            </a:pPr>
            <a:r>
              <a:rPr lang="en-US" dirty="0"/>
              <a:t>McKinney-Vento: Overview</a:t>
            </a:r>
            <a:endParaRPr dirty="0"/>
          </a:p>
        </p:txBody>
      </p:sp>
      <p:sp>
        <p:nvSpPr>
          <p:cNvPr id="238" name="Google Shape;238;p35"/>
          <p:cNvSpPr txBox="1">
            <a:spLocks noGrp="1"/>
          </p:cNvSpPr>
          <p:nvPr>
            <p:ph type="body" idx="1"/>
          </p:nvPr>
        </p:nvSpPr>
        <p:spPr>
          <a:prstGeom prst="rect">
            <a:avLst/>
          </a:prstGeom>
          <a:noFill/>
          <a:ln>
            <a:noFill/>
          </a:ln>
        </p:spPr>
        <p:txBody>
          <a:bodyPr spcFirstLastPara="1" wrap="square" lIns="71100" tIns="35550" rIns="71100" bIns="35550" anchor="t" anchorCtr="0">
            <a:noAutofit/>
          </a:bodyPr>
          <a:lstStyle/>
          <a:p>
            <a:pPr marL="114300" lvl="0" indent="0" algn="l" rtl="0">
              <a:spcBef>
                <a:spcPts val="500"/>
              </a:spcBef>
              <a:spcAft>
                <a:spcPts val="0"/>
              </a:spcAft>
              <a:buSzPts val="1800"/>
              <a:buNone/>
            </a:pPr>
            <a:r>
              <a:rPr lang="en-US" b="1" dirty="0"/>
              <a:t>McKinney-Vento Homeless Education Act Definition: </a:t>
            </a:r>
          </a:p>
          <a:p>
            <a:pPr marL="114300" lvl="0" indent="0" algn="l" rtl="0">
              <a:spcBef>
                <a:spcPts val="500"/>
              </a:spcBef>
              <a:spcAft>
                <a:spcPts val="0"/>
              </a:spcAft>
              <a:buSzPts val="1800"/>
              <a:buNone/>
            </a:pPr>
            <a:r>
              <a:rPr lang="en-US" dirty="0"/>
              <a:t>The McKinney-Vento Act provides rights and services </a:t>
            </a:r>
            <a:r>
              <a:rPr lang="en-US" b="1" dirty="0"/>
              <a:t>to children and youth experiencing homelessness</a:t>
            </a:r>
            <a:r>
              <a:rPr lang="en-US" dirty="0"/>
              <a:t>, which includes those who are: sharing the housing of others due to loss of housing, economic hardship, or a similar reason; staying in motels, trailer parks, or camp grounds due to the lack of an adequate alternative; staying in shelters or transitional housing; or sleeping in cars, parks, abandoned buildings, substandard housing, or similar settings.</a:t>
            </a:r>
            <a:endParaRPr dirty="0"/>
          </a:p>
        </p:txBody>
      </p:sp>
      <p:sp>
        <p:nvSpPr>
          <p:cNvPr id="239" name="Google Shape;239;p3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6</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218209" y="415290"/>
            <a:ext cx="2125200" cy="48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Overview (continued)</a:t>
            </a:r>
            <a:endParaRPr dirty="0"/>
          </a:p>
        </p:txBody>
      </p:sp>
      <p:sp>
        <p:nvSpPr>
          <p:cNvPr id="245" name="Google Shape;245;p36"/>
          <p:cNvSpPr txBox="1">
            <a:spLocks noGrp="1"/>
          </p:cNvSpPr>
          <p:nvPr>
            <p:ph type="body" idx="1"/>
          </p:nvPr>
        </p:nvSpPr>
        <p:spPr>
          <a:xfrm>
            <a:off x="2831057" y="415291"/>
            <a:ext cx="6067500" cy="4884300"/>
          </a:xfrm>
          <a:prstGeom prst="rect">
            <a:avLst/>
          </a:prstGeom>
        </p:spPr>
        <p:txBody>
          <a:bodyPr spcFirstLastPara="1" wrap="square" lIns="91425" tIns="91425" rIns="91425" bIns="91425" anchor="t" anchorCtr="0">
            <a:noAutofit/>
          </a:bodyPr>
          <a:lstStyle/>
          <a:p>
            <a:pPr marL="76200" indent="0">
              <a:buSzPts val="2400"/>
              <a:buNone/>
            </a:pPr>
            <a:r>
              <a:rPr lang="en-US" b="1" dirty="0"/>
              <a:t>Federal Education Definition of Homeless: </a:t>
            </a:r>
          </a:p>
          <a:p>
            <a:pPr marL="76200" indent="0">
              <a:buSzPts val="2400"/>
              <a:buNone/>
            </a:pPr>
            <a:r>
              <a:rPr lang="en-US" dirty="0"/>
              <a:t>Individuals who lack a fixed, regular, and adequate nighttime residence.</a:t>
            </a:r>
            <a:endParaRPr dirty="0"/>
          </a:p>
          <a:p>
            <a:pPr marL="76200" lvl="0" indent="0" algn="l" rtl="0">
              <a:spcBef>
                <a:spcPts val="500"/>
              </a:spcBef>
              <a:spcAft>
                <a:spcPts val="0"/>
              </a:spcAft>
              <a:buSzPts val="2400"/>
              <a:buNone/>
            </a:pPr>
            <a:endParaRPr lang="en-US" b="1" dirty="0"/>
          </a:p>
          <a:p>
            <a:pPr marL="76200" lvl="0" indent="0" algn="l" rtl="0">
              <a:spcBef>
                <a:spcPts val="500"/>
              </a:spcBef>
              <a:spcAft>
                <a:spcPts val="0"/>
              </a:spcAft>
              <a:buSzPts val="2400"/>
              <a:buNone/>
            </a:pPr>
            <a:r>
              <a:rPr lang="en-US" b="1" dirty="0"/>
              <a:t>Purpose:</a:t>
            </a:r>
          </a:p>
          <a:p>
            <a:pPr marL="76200" lvl="0" indent="0" algn="l" rtl="0">
              <a:spcBef>
                <a:spcPts val="500"/>
              </a:spcBef>
              <a:spcAft>
                <a:spcPts val="0"/>
              </a:spcAft>
              <a:buSzPts val="2400"/>
              <a:buNone/>
            </a:pPr>
            <a:r>
              <a:rPr lang="en-US" dirty="0"/>
              <a:t>The McKinney-Vento program is designed to address the problems that homeless children and youth have faced in enrolling, attending, and succeeding in school.</a:t>
            </a:r>
          </a:p>
          <a:p>
            <a:pPr marL="419100">
              <a:buSzPts val="2400"/>
            </a:pPr>
            <a:r>
              <a:rPr lang="en-US" dirty="0">
                <a:hlinkClick r:id="rId3"/>
              </a:rPr>
              <a:t>The McKinney-Vento Act Quick Reference</a:t>
            </a:r>
            <a:endParaRPr dirty="0"/>
          </a:p>
        </p:txBody>
      </p:sp>
      <p:sp>
        <p:nvSpPr>
          <p:cNvPr id="246" name="Google Shape;246;p36"/>
          <p:cNvSpPr txBox="1">
            <a:spLocks noGrp="1"/>
          </p:cNvSpPr>
          <p:nvPr>
            <p:ph type="sldNum" idx="12"/>
          </p:nvPr>
        </p:nvSpPr>
        <p:spPr>
          <a:xfrm>
            <a:off x="8556775" y="5277625"/>
            <a:ext cx="480300" cy="43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218209" y="415290"/>
            <a:ext cx="2125200" cy="4884300"/>
          </a:xfrm>
          <a:noFill/>
          <a:ln>
            <a:noFill/>
          </a:ln>
        </p:spPr>
        <p:txBody>
          <a:bodyPr spcFirstLastPara="1" wrap="square" lIns="71100" tIns="35550" rIns="71100" bIns="35550" anchor="t" anchorCtr="0">
            <a:noAutofit/>
          </a:bodyPr>
          <a:lstStyle/>
          <a:p>
            <a:pPr lvl="0"/>
            <a:r>
              <a:rPr lang="en-US" dirty="0"/>
              <a:t>Deeper dive...</a:t>
            </a:r>
          </a:p>
        </p:txBody>
      </p:sp>
      <p:sp>
        <p:nvSpPr>
          <p:cNvPr id="252" name="Google Shape;252;p37"/>
          <p:cNvSpPr txBox="1">
            <a:spLocks noGrp="1"/>
          </p:cNvSpPr>
          <p:nvPr>
            <p:ph type="body" idx="1"/>
          </p:nvPr>
        </p:nvSpPr>
        <p:spPr>
          <a:xfrm>
            <a:off x="2831057" y="415291"/>
            <a:ext cx="6067500" cy="4884300"/>
          </a:xfrm>
          <a:noFill/>
          <a:ln>
            <a:noFill/>
          </a:ln>
        </p:spPr>
        <p:txBody>
          <a:bodyPr spcFirstLastPara="1" wrap="square" lIns="71100" tIns="35550" rIns="71100" bIns="35550" anchor="t" anchorCtr="0">
            <a:noAutofit/>
          </a:bodyPr>
          <a:lstStyle/>
          <a:p>
            <a:pPr marL="9525" lvl="0" indent="0">
              <a:buNone/>
            </a:pPr>
            <a:r>
              <a:rPr lang="en-US" b="1" dirty="0"/>
              <a:t>The term“ homeless children and youth” means...</a:t>
            </a:r>
          </a:p>
          <a:p>
            <a:r>
              <a:rPr lang="en-US" dirty="0"/>
              <a:t>“individuals who lack a fixed, regular, and adequate nighttime residence”</a:t>
            </a:r>
          </a:p>
        </p:txBody>
      </p:sp>
      <p:sp>
        <p:nvSpPr>
          <p:cNvPr id="253" name="Google Shape;253;p37"/>
          <p:cNvSpPr txBox="1">
            <a:spLocks noGrp="1"/>
          </p:cNvSpPr>
          <p:nvPr>
            <p:ph type="sldNum" idx="12"/>
          </p:nvPr>
        </p:nvSpPr>
        <p:spPr>
          <a:xfrm>
            <a:off x="8556775" y="5277625"/>
            <a:ext cx="480300" cy="437400"/>
          </a:xfrm>
        </p:spPr>
        <p:txBody>
          <a:bodyPr spcFirstLastPara="1" wrap="square" lIns="91425" tIns="91425" rIns="91425" bIns="91425" anchor="ctr" anchorCtr="0">
            <a:noAutofit/>
          </a:bodyPr>
          <a:lstStyle/>
          <a:p>
            <a:pPr lvl="0"/>
            <a:fld id="{00000000-1234-1234-1234-123412341234}" type="slidenum">
              <a:rPr lang="en-US"/>
              <a:pPr lvl="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Still digging...</a:t>
            </a:r>
            <a:endParaRPr dirty="0"/>
          </a:p>
        </p:txBody>
      </p:sp>
      <p:sp>
        <p:nvSpPr>
          <p:cNvPr id="259" name="Google Shape;259;p38"/>
          <p:cNvSpPr txBox="1">
            <a:spLocks noGrp="1"/>
          </p:cNvSpPr>
          <p:nvPr>
            <p:ph type="body" idx="1"/>
          </p:nvPr>
        </p:nvSpPr>
        <p:spPr>
          <a:prstGeom prst="rect">
            <a:avLst/>
          </a:prstGeom>
        </p:spPr>
        <p:txBody>
          <a:bodyPr spcFirstLastPara="1" wrap="square" lIns="91425" tIns="91425" rIns="91425" bIns="91425" anchor="t" anchorCtr="0">
            <a:noAutofit/>
          </a:bodyPr>
          <a:lstStyle/>
          <a:p>
            <a:pPr marL="9525" lvl="0" indent="0" algn="l" rtl="0">
              <a:spcBef>
                <a:spcPts val="500"/>
              </a:spcBef>
              <a:spcAft>
                <a:spcPts val="0"/>
              </a:spcAft>
              <a:buSzPts val="1800"/>
              <a:buNone/>
            </a:pPr>
            <a:r>
              <a:rPr lang="en-US" b="1" dirty="0"/>
              <a:t>What exactly is fixed, regular and adequate nighttime residence?</a:t>
            </a:r>
          </a:p>
          <a:p>
            <a:pPr marL="349250" indent="-285750"/>
            <a:r>
              <a:rPr lang="en-US" dirty="0"/>
              <a:t>Fixed = stationary, permanent, not subject to change</a:t>
            </a:r>
          </a:p>
          <a:p>
            <a:pPr marL="349250" indent="-285750"/>
            <a:r>
              <a:rPr lang="en-US" dirty="0"/>
              <a:t>Regular = used on a predictable, routine, consistent basis and considered the relative permanence</a:t>
            </a:r>
          </a:p>
          <a:p>
            <a:pPr marL="349250" indent="-285750"/>
            <a:r>
              <a:rPr lang="en-US" dirty="0"/>
              <a:t>Adequate = lawfully and reasonably sufficient for meeting the physical and psychological needs typically met in a home environment</a:t>
            </a:r>
            <a:endParaRPr dirty="0"/>
          </a:p>
        </p:txBody>
      </p:sp>
      <p:sp>
        <p:nvSpPr>
          <p:cNvPr id="260" name="Google Shape;260;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IDOE Dark Blue Template (Updated 01-12-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4006</Words>
  <Application>Microsoft Macintosh PowerPoint</Application>
  <PresentationFormat>On-screen Show (16:10)</PresentationFormat>
  <Paragraphs>314</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Roboto</vt:lpstr>
      <vt:lpstr>Georgia</vt:lpstr>
      <vt:lpstr>Noto Sans Symbols</vt:lpstr>
      <vt:lpstr>Calibri</vt:lpstr>
      <vt:lpstr>Arial</vt:lpstr>
      <vt:lpstr>Courier New</vt:lpstr>
      <vt:lpstr>IDOE Dark Blue Template (Updated 01-12-21)</vt:lpstr>
      <vt:lpstr>Every Student Succeeds Act </vt:lpstr>
      <vt:lpstr>Federal Programs Webinar Series: McKinney-Vento (Session #2)</vt:lpstr>
      <vt:lpstr>Questions?</vt:lpstr>
      <vt:lpstr>Your Presenter</vt:lpstr>
      <vt:lpstr>1. Introduction to the McKinney-Vento        Homeless Education Program </vt:lpstr>
      <vt:lpstr>McKinney-Vento: Overview</vt:lpstr>
      <vt:lpstr>Overview (continued)</vt:lpstr>
      <vt:lpstr>Deeper dive...</vt:lpstr>
      <vt:lpstr>Still digging...</vt:lpstr>
      <vt:lpstr>WHEW - we’re there!</vt:lpstr>
      <vt:lpstr>Definitions  </vt:lpstr>
      <vt:lpstr>Definitions (continued)</vt:lpstr>
      <vt:lpstr>Video</vt:lpstr>
      <vt:lpstr>2. Leveraging McKinney-Vento For Positive Student Outcomes</vt:lpstr>
      <vt:lpstr>CASA - Consolidated Application - Title IA</vt:lpstr>
      <vt:lpstr>Title IA Homeless Set-Aside</vt:lpstr>
      <vt:lpstr>Title I Homeless Set-Aside (continued)</vt:lpstr>
      <vt:lpstr>Title I Homeless Set-Aside (continued.)</vt:lpstr>
      <vt:lpstr>Title I Homeless Set-Aside</vt:lpstr>
      <vt:lpstr>Title I Federally Required Set-Aside</vt:lpstr>
      <vt:lpstr>...for the purpose of facilitating the identification, enrollment, attendance, and success of homeless children and youths!</vt:lpstr>
      <vt:lpstr>McKinney-Vento Subgrants</vt:lpstr>
      <vt:lpstr>Professional Development - Homeless Liaison Training  </vt:lpstr>
      <vt:lpstr>Professional Development -  Training Faculty, Staff, and Admin on Homeless Education</vt:lpstr>
      <vt:lpstr>How Can McKinney-Vento Be Used?</vt:lpstr>
      <vt:lpstr>BUT WAIT, there’s more ...</vt:lpstr>
      <vt:lpstr>FINALLY!</vt:lpstr>
      <vt:lpstr>Transportation of Homeless Students</vt:lpstr>
      <vt:lpstr>Submitting Claims</vt:lpstr>
      <vt:lpstr>Short-Term Focus</vt:lpstr>
      <vt:lpstr>Long-Term Focus</vt:lpstr>
      <vt:lpstr>Long-Term Focus (continued)</vt:lpstr>
      <vt:lpstr>Resources</vt:lpstr>
      <vt:lpstr>Closing thoughts</vt:lpstr>
      <vt:lpstr>3. Question and Answer</vt:lpstr>
      <vt:lpstr>Questions?  Please type your questions into the Q&amp;A screen (found at the bottom of your Zoom window)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 </dc:title>
  <cp:lastModifiedBy>Hannah Walsh</cp:lastModifiedBy>
  <cp:revision>11</cp:revision>
  <dcterms:modified xsi:type="dcterms:W3CDTF">2021-02-15T20:29:01Z</dcterms:modified>
</cp:coreProperties>
</file>