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9" r:id="rId4"/>
    <p:sldId id="258" r:id="rId5"/>
    <p:sldId id="260" r:id="rId6"/>
    <p:sldId id="267" r:id="rId7"/>
    <p:sldId id="266" r:id="rId8"/>
    <p:sldId id="265" r:id="rId9"/>
    <p:sldId id="264" r:id="rId10"/>
    <p:sldId id="263" r:id="rId11"/>
    <p:sldId id="261" r:id="rId12"/>
    <p:sldId id="262" r:id="rId13"/>
    <p:sldId id="268" r:id="rId14"/>
    <p:sldId id="269" r:id="rId15"/>
    <p:sldId id="270" r:id="rId16"/>
    <p:sldId id="271" r:id="rId17"/>
    <p:sldId id="273" r:id="rId18"/>
    <p:sldId id="272"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67410" autoAdjust="0"/>
  </p:normalViewPr>
  <p:slideViewPr>
    <p:cSldViewPr snapToGrid="0">
      <p:cViewPr varScale="1">
        <p:scale>
          <a:sx n="65" d="100"/>
          <a:sy n="65" d="100"/>
        </p:scale>
        <p:origin x="78" y="20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03D22D-2A9A-4012-A07F-53AC3A5F54CB}" type="datetimeFigureOut">
              <a:rPr lang="en-US" smtClean="0"/>
              <a:t>7/22/2020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079135-C868-40A6-8894-7B2F4EAA25CF}" type="slidenum">
              <a:rPr lang="en-US" smtClean="0"/>
              <a:t>‹#›</a:t>
            </a:fld>
            <a:endParaRPr lang="en-US"/>
          </a:p>
        </p:txBody>
      </p:sp>
    </p:spTree>
    <p:extLst>
      <p:ext uri="{BB962C8B-B14F-4D97-AF65-F5344CB8AC3E}">
        <p14:creationId xmlns:p14="http://schemas.microsoft.com/office/powerpoint/2010/main" val="187462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oee.iowa.gov/"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Department of Education (DE) presents a webinar on the assurances and requirements associated with the Statewide Voluntary Preschool Program.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Presenting this webinar is Jennifer Adkins, an early childhood consultant at the Department of Education.</a:t>
            </a:r>
          </a:p>
        </p:txBody>
      </p:sp>
      <p:sp>
        <p:nvSpPr>
          <p:cNvPr id="4" name="Slide Number Placeholder 3"/>
          <p:cNvSpPr>
            <a:spLocks noGrp="1"/>
          </p:cNvSpPr>
          <p:nvPr>
            <p:ph type="sldNum" sz="quarter" idx="10"/>
          </p:nvPr>
        </p:nvSpPr>
        <p:spPr/>
        <p:txBody>
          <a:bodyPr/>
          <a:lstStyle/>
          <a:p>
            <a:fld id="{92079135-C868-40A6-8894-7B2F4EAA25CF}" type="slidenum">
              <a:rPr lang="en-US" smtClean="0"/>
              <a:t>1</a:t>
            </a:fld>
            <a:endParaRPr lang="en-US"/>
          </a:p>
        </p:txBody>
      </p:sp>
    </p:spTree>
    <p:extLst>
      <p:ext uri="{BB962C8B-B14F-4D97-AF65-F5344CB8AC3E}">
        <p14:creationId xmlns:p14="http://schemas.microsoft.com/office/powerpoint/2010/main" val="3003553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dirty="0"/>
              <a:t>Each district is required to adhere to the SWVPP assurance for Collaboration as stipulated in </a:t>
            </a:r>
            <a:r>
              <a:rPr lang="en-US" sz="1200" dirty="0">
                <a:solidFill>
                  <a:schemeClr val="dk1"/>
                </a:solidFill>
                <a:latin typeface="+mn-lt"/>
                <a:ea typeface="Calibri"/>
                <a:cs typeface="Calibri"/>
                <a:sym typeface="Calibri"/>
              </a:rPr>
              <a:t>256C [256C.3 (3) e.] and Chapter 16 [16.4 Collaboration requirements].</a:t>
            </a:r>
            <a:r>
              <a:rPr lang="en-US" sz="1200" dirty="0"/>
              <a:t> </a:t>
            </a:r>
            <a:endParaRPr lang="en-US" dirty="0"/>
          </a:p>
          <a:p>
            <a:pPr marL="0" lvl="0" indent="0" algn="l" rtl="0">
              <a:spcBef>
                <a:spcPts val="0"/>
              </a:spcBef>
              <a:spcAft>
                <a:spcPts val="0"/>
              </a:spcAft>
              <a:buNone/>
            </a:pPr>
            <a:endParaRPr lang="en-US" sz="1200" b="1" u="sng" dirty="0"/>
          </a:p>
          <a:p>
            <a:pPr marL="0" marR="0" lvl="0" indent="0" algn="l" rtl="0">
              <a:lnSpc>
                <a:spcPct val="100000"/>
              </a:lnSpc>
              <a:spcBef>
                <a:spcPts val="0"/>
              </a:spcBef>
              <a:spcAft>
                <a:spcPts val="0"/>
              </a:spcAft>
              <a:buClr>
                <a:schemeClr val="dk1"/>
              </a:buClr>
              <a:buSzPts val="1200"/>
              <a:buFont typeface="Calibri"/>
              <a:buNone/>
            </a:pPr>
            <a:r>
              <a:rPr lang="en-US" sz="1200" dirty="0"/>
              <a:t>Districts are encouraged to expand the preschool program to include community partners in order to deliver the preschool program through a mixed delivery system. Community partners must be within the boundaries of the district. Examples of community agencies with which districts partner include: Licensed Community-Based Child Cares or Preschools, Faith-Based Preschool (Private, Community-Based Preschool Programs), Non-Public Accredited Schools, Shared Visions Preschool Programs, Early Childhood Special Education, and/or Head Start Programs.</a:t>
            </a:r>
            <a:endParaRPr lang="en-US"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The district is expected to maintain the partnerships detailed in the application to the best of their ability.  If after attempts to maintain a relationship, the partnership between the district and one of the community partners dissolves, it is essential that the district document all attempts to rectify the situation prior to dissolution. </a:t>
            </a:r>
            <a:endParaRPr lang="en-US" dirty="0"/>
          </a:p>
          <a:p>
            <a:pPr marL="0" lvl="0" indent="0" algn="l" rtl="0">
              <a:spcBef>
                <a:spcPts val="0"/>
              </a:spcBef>
              <a:spcAft>
                <a:spcPts val="0"/>
              </a:spcAft>
              <a:buNone/>
            </a:pPr>
            <a:endParaRPr lang="en-US" sz="1200" dirty="0"/>
          </a:p>
          <a:p>
            <a:pPr marL="0" marR="0" lvl="0" indent="0" algn="l" rtl="0">
              <a:lnSpc>
                <a:spcPct val="100000"/>
              </a:lnSpc>
              <a:spcBef>
                <a:spcPts val="0"/>
              </a:spcBef>
              <a:spcAft>
                <a:spcPts val="0"/>
              </a:spcAft>
              <a:buClr>
                <a:schemeClr val="dk1"/>
              </a:buClr>
              <a:buSzPts val="1200"/>
              <a:buFont typeface="Calibri"/>
              <a:buNone/>
            </a:pPr>
            <a:r>
              <a:rPr lang="en-US" sz="1200" dirty="0"/>
              <a:t>Districts must distribute funding to the community partner that equals no less than 95% of the total per-child allocation based on the number of partner children included in the certified enrollment count from the prior school year. Of the funding received by the community partner, up to 10% may be used for allowable administrative and operational costs to run the program. The school district, as the recipient of state funds and the responsible entity for program implementation, is responsible for verifying appropriate expenditures by community partners/private providers. Non-consumable materials that are purchased with the state funds for a private partner must be returned to the district if the partnership is terminated.  </a:t>
            </a:r>
            <a:endParaRPr lang="en-US"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Additional examples of collaboration that would meet the Collaboration assurance include shared professional development opportunities, collaborative enrollment and registration processes, and </a:t>
            </a:r>
            <a:r>
              <a:rPr lang="en-US" sz="1200" dirty="0">
                <a:solidFill>
                  <a:schemeClr val="dk1"/>
                </a:solidFill>
                <a:latin typeface="+mn-lt"/>
                <a:ea typeface="Calibri"/>
                <a:cs typeface="Calibri"/>
                <a:sym typeface="Calibri"/>
              </a:rPr>
              <a:t>collaboration to ensure that children receiving care from other approved child care arrangements can participate in the voluntary preschool program with minimal disruptions to the child.</a:t>
            </a:r>
            <a:endParaRPr lang="en-US" sz="1200" dirty="0"/>
          </a:p>
        </p:txBody>
      </p:sp>
      <p:sp>
        <p:nvSpPr>
          <p:cNvPr id="4" name="Slide Number Placeholder 3"/>
          <p:cNvSpPr>
            <a:spLocks noGrp="1"/>
          </p:cNvSpPr>
          <p:nvPr>
            <p:ph type="sldNum" sz="quarter" idx="10"/>
          </p:nvPr>
        </p:nvSpPr>
        <p:spPr/>
        <p:txBody>
          <a:bodyPr/>
          <a:lstStyle/>
          <a:p>
            <a:fld id="{92079135-C868-40A6-8894-7B2F4EAA25CF}" type="slidenum">
              <a:rPr lang="en-US" smtClean="0"/>
              <a:t>10</a:t>
            </a:fld>
            <a:endParaRPr lang="en-US"/>
          </a:p>
        </p:txBody>
      </p:sp>
    </p:spTree>
    <p:extLst>
      <p:ext uri="{BB962C8B-B14F-4D97-AF65-F5344CB8AC3E}">
        <p14:creationId xmlns:p14="http://schemas.microsoft.com/office/powerpoint/2010/main" val="3838108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dirty="0"/>
              <a:t>Each district is required to adhere to the SWVPP assurance for Staff development as stipulated in </a:t>
            </a:r>
            <a:r>
              <a:rPr lang="en-US" sz="1200" dirty="0">
                <a:solidFill>
                  <a:schemeClr val="dk1"/>
                </a:solidFill>
                <a:latin typeface="+mn-lt"/>
                <a:ea typeface="Calibri"/>
                <a:cs typeface="Calibri"/>
                <a:sym typeface="Calibri"/>
              </a:rPr>
              <a:t>256C [256C.3 (4) d.] and Chapter 16 [16.3(8)].</a:t>
            </a:r>
            <a:r>
              <a:rPr lang="en-US" sz="1200" dirty="0"/>
              <a:t> </a:t>
            </a:r>
            <a:endParaRPr lang="en-US" dirty="0"/>
          </a:p>
          <a:p>
            <a:pPr marL="0" lvl="0" indent="0" algn="l" rtl="0">
              <a:spcBef>
                <a:spcPts val="0"/>
              </a:spcBef>
              <a:spcAft>
                <a:spcPts val="0"/>
              </a:spcAft>
              <a:buNone/>
            </a:pPr>
            <a:r>
              <a:rPr lang="en-US" sz="1200" b="1" u="sng" dirty="0"/>
              <a:t> </a:t>
            </a:r>
            <a:endParaRPr lang="en-US" dirty="0"/>
          </a:p>
          <a:p>
            <a:pPr marL="0" lvl="0" indent="0" algn="l" rtl="0">
              <a:spcBef>
                <a:spcPts val="0"/>
              </a:spcBef>
              <a:spcAft>
                <a:spcPts val="0"/>
              </a:spcAft>
              <a:buNone/>
            </a:pPr>
            <a:r>
              <a:rPr lang="en-US" sz="1200" dirty="0"/>
              <a:t>Professional development for district teachers should be addressed in their Career Development Plans.</a:t>
            </a:r>
            <a:endParaRPr lang="en-US"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It is the expectation that districts will work with their AEA early childhood consultants for professional development that is appropriate for early childhood.  The district professional development for K-12 staff may not be appropriate to preschool staff and their time may be better used for early childhood specific topics such as IQPPS (or other program standards), early childhood assessment, or early childhood instructional practices.</a:t>
            </a:r>
            <a:endParaRPr lang="en-US"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Any professional development offered for district teachers must be made available to community partner teachers.</a:t>
            </a:r>
            <a:endParaRPr lang="en-US"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The school district should ensure that all assistant teachers (both district and community partner assistant teachers) are provided appropriate staff development in early childhood education. </a:t>
            </a:r>
            <a:endParaRPr lang="en-US" dirty="0"/>
          </a:p>
        </p:txBody>
      </p:sp>
      <p:sp>
        <p:nvSpPr>
          <p:cNvPr id="4" name="Slide Number Placeholder 3"/>
          <p:cNvSpPr>
            <a:spLocks noGrp="1"/>
          </p:cNvSpPr>
          <p:nvPr>
            <p:ph type="sldNum" sz="quarter" idx="10"/>
          </p:nvPr>
        </p:nvSpPr>
        <p:spPr/>
        <p:txBody>
          <a:bodyPr/>
          <a:lstStyle/>
          <a:p>
            <a:fld id="{92079135-C868-40A6-8894-7B2F4EAA25CF}" type="slidenum">
              <a:rPr lang="en-US" smtClean="0"/>
              <a:t>11</a:t>
            </a:fld>
            <a:endParaRPr lang="en-US"/>
          </a:p>
        </p:txBody>
      </p:sp>
    </p:spTree>
    <p:extLst>
      <p:ext uri="{BB962C8B-B14F-4D97-AF65-F5344CB8AC3E}">
        <p14:creationId xmlns:p14="http://schemas.microsoft.com/office/powerpoint/2010/main" val="1936230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80000"/>
              </a:lnSpc>
              <a:spcBef>
                <a:spcPts val="0"/>
              </a:spcBef>
              <a:spcAft>
                <a:spcPts val="0"/>
              </a:spcAft>
              <a:buClr>
                <a:schemeClr val="dk1"/>
              </a:buClr>
              <a:buSzPts val="1200"/>
              <a:buFont typeface="Calibri"/>
              <a:buNone/>
            </a:pPr>
            <a:r>
              <a:rPr lang="en-US" sz="1200" dirty="0"/>
              <a:t>Each district is required to adhere to the SWVPP assurance for Program Accountability as stipulated in </a:t>
            </a:r>
            <a:r>
              <a:rPr lang="en-US" sz="1200" dirty="0">
                <a:solidFill>
                  <a:schemeClr val="dk1"/>
                </a:solidFill>
                <a:latin typeface="+mn-lt"/>
                <a:ea typeface="Calibri"/>
                <a:cs typeface="Calibri"/>
                <a:sym typeface="Calibri"/>
              </a:rPr>
              <a:t>256C [256C.3 (3) b.] and Chapter 16 [16.3 Preschool program standards].</a:t>
            </a:r>
            <a:r>
              <a:rPr lang="en-US" sz="1200" dirty="0"/>
              <a:t> </a:t>
            </a:r>
            <a:endParaRPr lang="en-US" dirty="0"/>
          </a:p>
          <a:p>
            <a:pPr marL="0" lvl="0" indent="0" algn="l" rtl="0">
              <a:lnSpc>
                <a:spcPct val="80000"/>
              </a:lnSpc>
              <a:spcBef>
                <a:spcPts val="0"/>
              </a:spcBef>
              <a:spcAft>
                <a:spcPts val="0"/>
              </a:spcAft>
              <a:buNone/>
            </a:pPr>
            <a:endParaRPr lang="en-US" sz="1200" dirty="0">
              <a:solidFill>
                <a:schemeClr val="dk1"/>
              </a:solidFill>
              <a:latin typeface="+mn-lt"/>
              <a:ea typeface="Calibri"/>
              <a:cs typeface="Calibri"/>
              <a:sym typeface="Calibri"/>
            </a:endParaRPr>
          </a:p>
          <a:p>
            <a:pPr marL="0" marR="0" lvl="0" indent="0" algn="l" rtl="0">
              <a:lnSpc>
                <a:spcPct val="80000"/>
              </a:lnSpc>
              <a:spcBef>
                <a:spcPts val="0"/>
              </a:spcBef>
              <a:spcAft>
                <a:spcPts val="0"/>
              </a:spcAft>
              <a:buClr>
                <a:schemeClr val="dk1"/>
              </a:buClr>
              <a:buSzPts val="1200"/>
              <a:buFont typeface="Calibri"/>
              <a:buNone/>
            </a:pPr>
            <a:r>
              <a:rPr lang="en-US" sz="1200" dirty="0">
                <a:solidFill>
                  <a:schemeClr val="dk1"/>
                </a:solidFill>
                <a:latin typeface="+mn-lt"/>
                <a:ea typeface="Calibri"/>
                <a:cs typeface="Calibri"/>
                <a:sym typeface="Calibri"/>
              </a:rPr>
              <a:t>Each classroom </a:t>
            </a:r>
            <a:r>
              <a:rPr lang="en-US" sz="1200" dirty="0"/>
              <a:t>offering the Statewide Voluntary Preschool Program, Early Childhood Special Education, and/or any early childhood site serving children on an IEP </a:t>
            </a:r>
            <a:r>
              <a:rPr lang="en-US" sz="1200" dirty="0">
                <a:solidFill>
                  <a:schemeClr val="dk1"/>
                </a:solidFill>
                <a:latin typeface="+mn-lt"/>
                <a:ea typeface="Calibri"/>
                <a:cs typeface="Calibri"/>
                <a:sym typeface="Calibri"/>
              </a:rPr>
              <a:t>must adopt and meet one of the approved sets of program standards: </a:t>
            </a:r>
            <a:r>
              <a:rPr lang="en-US" sz="1200" i="1" dirty="0">
                <a:solidFill>
                  <a:schemeClr val="dk1"/>
                </a:solidFill>
                <a:latin typeface="+mn-lt"/>
                <a:ea typeface="Calibri"/>
                <a:cs typeface="Calibri"/>
                <a:sym typeface="Calibri"/>
              </a:rPr>
              <a:t>Head Start Program Performance Standards, Iowa Quality Preschool Program Standards and Criteria, or the National Association for the Education of Young Children Early Learning Program Accreditation Standards and Assessment Items.</a:t>
            </a:r>
            <a:r>
              <a:rPr lang="en-US" sz="1200" b="1" i="0" u="none" dirty="0">
                <a:solidFill>
                  <a:schemeClr val="dk1"/>
                </a:solidFill>
                <a:latin typeface="+mn-lt"/>
                <a:ea typeface="Calibri"/>
                <a:cs typeface="Calibri"/>
                <a:sym typeface="Calibri"/>
              </a:rPr>
              <a:t> </a:t>
            </a:r>
            <a:r>
              <a:rPr lang="en-US" sz="1200" dirty="0"/>
              <a:t>Districts indicated in their original applications to become part of the SWVPP which program standard each site would be following.   </a:t>
            </a:r>
            <a:endParaRPr lang="en-US" dirty="0"/>
          </a:p>
          <a:p>
            <a:pPr marL="0" marR="0" lvl="0" indent="0" algn="l" rtl="0">
              <a:lnSpc>
                <a:spcPct val="80000"/>
              </a:lnSpc>
              <a:spcBef>
                <a:spcPts val="0"/>
              </a:spcBef>
              <a:spcAft>
                <a:spcPts val="0"/>
              </a:spcAft>
              <a:buClr>
                <a:schemeClr val="dk1"/>
              </a:buClr>
              <a:buSzPts val="1200"/>
              <a:buFont typeface="Calibri"/>
              <a:buNone/>
            </a:pPr>
            <a:endParaRPr lang="en-US" sz="1200" dirty="0"/>
          </a:p>
          <a:p>
            <a:pPr marL="0" marR="0" lvl="0" indent="0" algn="l" rtl="0">
              <a:lnSpc>
                <a:spcPct val="80000"/>
              </a:lnSpc>
              <a:spcBef>
                <a:spcPts val="0"/>
              </a:spcBef>
              <a:spcAft>
                <a:spcPts val="0"/>
              </a:spcAft>
              <a:buClr>
                <a:schemeClr val="dk1"/>
              </a:buClr>
              <a:buSzPts val="1200"/>
              <a:buFont typeface="Calibri"/>
              <a:buNone/>
            </a:pPr>
            <a:r>
              <a:rPr lang="en-US" sz="1200" dirty="0"/>
              <a:t>Based on Fall 2019 reporting, about 82% of </a:t>
            </a:r>
            <a:r>
              <a:rPr lang="en-US" sz="1200" dirty="0">
                <a:solidFill>
                  <a:srgbClr val="FF0000"/>
                </a:solidFill>
              </a:rPr>
              <a:t>early childhood sessions reported in schools and their community partners follow IQPPS.</a:t>
            </a:r>
            <a:endParaRPr lang="en-US" sz="1200" dirty="0"/>
          </a:p>
          <a:p>
            <a:pPr marL="0" marR="0" lvl="0" indent="0" algn="l" rtl="0">
              <a:lnSpc>
                <a:spcPct val="80000"/>
              </a:lnSpc>
              <a:spcBef>
                <a:spcPts val="0"/>
              </a:spcBef>
              <a:spcAft>
                <a:spcPts val="0"/>
              </a:spcAft>
              <a:buClr>
                <a:schemeClr val="dk1"/>
              </a:buClr>
              <a:buSzPts val="1200"/>
              <a:buFont typeface="Calibri"/>
              <a:buNone/>
            </a:pPr>
            <a:endParaRPr lang="en-US" sz="1200" dirty="0"/>
          </a:p>
          <a:p>
            <a:pPr marL="0" marR="0" lvl="0" indent="0" algn="l" rtl="0">
              <a:lnSpc>
                <a:spcPct val="80000"/>
              </a:lnSpc>
              <a:spcBef>
                <a:spcPts val="0"/>
              </a:spcBef>
              <a:spcAft>
                <a:spcPts val="0"/>
              </a:spcAft>
              <a:buClr>
                <a:schemeClr val="dk1"/>
              </a:buClr>
              <a:buSzPts val="1200"/>
              <a:buFont typeface="Calibri"/>
              <a:buNone/>
            </a:pPr>
            <a:r>
              <a:rPr lang="en-US" sz="1200" dirty="0"/>
              <a:t>A district may change the program standard if necessary. If a district will be changing its program standard at the beginning of the next school year, they will need to contact Jennifer Adkins at the Department of Education the prior spring. This change should be reflected by the district within session information in the Preschool Desk Audit during the first fall in which the new program standards are implemented.</a:t>
            </a:r>
            <a:endParaRPr lang="en-US" dirty="0"/>
          </a:p>
          <a:p>
            <a:pPr marL="0" lvl="0" indent="0" algn="l" rtl="0">
              <a:lnSpc>
                <a:spcPct val="80000"/>
              </a:lnSpc>
              <a:spcBef>
                <a:spcPts val="0"/>
              </a:spcBef>
              <a:spcAft>
                <a:spcPts val="0"/>
              </a:spcAft>
              <a:buNone/>
            </a:pPr>
            <a:endParaRPr lang="en-US" sz="1200" dirty="0"/>
          </a:p>
          <a:p>
            <a:pPr marL="0" lvl="0" indent="0" algn="l" rtl="0">
              <a:lnSpc>
                <a:spcPct val="80000"/>
              </a:lnSpc>
              <a:spcBef>
                <a:spcPts val="0"/>
              </a:spcBef>
              <a:spcAft>
                <a:spcPts val="0"/>
              </a:spcAft>
              <a:buNone/>
            </a:pPr>
            <a:r>
              <a:rPr lang="en-US" sz="1200" dirty="0"/>
              <a:t>See the Early Childhood Standards web page of the Iowa Department of Education website for more information and resources about the approved program standards. A</a:t>
            </a:r>
            <a:r>
              <a:rPr lang="en-US" dirty="0"/>
              <a:t> video collection addressing the IQPPS and required criteria is available on the Early Childhood Standards web page. A variety of other checklists and resources to support implementation of the IQPPS and criteria are also available on the Early Childhood Standards web page. </a:t>
            </a:r>
          </a:p>
        </p:txBody>
      </p:sp>
      <p:sp>
        <p:nvSpPr>
          <p:cNvPr id="4" name="Slide Number Placeholder 3"/>
          <p:cNvSpPr>
            <a:spLocks noGrp="1"/>
          </p:cNvSpPr>
          <p:nvPr>
            <p:ph type="sldNum" sz="quarter" idx="10"/>
          </p:nvPr>
        </p:nvSpPr>
        <p:spPr/>
        <p:txBody>
          <a:bodyPr/>
          <a:lstStyle/>
          <a:p>
            <a:fld id="{92079135-C868-40A6-8894-7B2F4EAA25CF}" type="slidenum">
              <a:rPr lang="en-US" smtClean="0"/>
              <a:t>12</a:t>
            </a:fld>
            <a:endParaRPr lang="en-US"/>
          </a:p>
        </p:txBody>
      </p:sp>
    </p:spTree>
    <p:extLst>
      <p:ext uri="{BB962C8B-B14F-4D97-AF65-F5344CB8AC3E}">
        <p14:creationId xmlns:p14="http://schemas.microsoft.com/office/powerpoint/2010/main" val="3987904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76200" algn="l" rtl="0">
              <a:lnSpc>
                <a:spcPct val="100000"/>
              </a:lnSpc>
              <a:spcBef>
                <a:spcPts val="0"/>
              </a:spcBef>
              <a:spcAft>
                <a:spcPts val="0"/>
              </a:spcAft>
              <a:buClr>
                <a:schemeClr val="dk1"/>
              </a:buClr>
              <a:buSzPts val="1200"/>
              <a:buFont typeface="Calibri"/>
              <a:buChar char="•"/>
            </a:pPr>
            <a:r>
              <a:rPr lang="en-US" dirty="0"/>
              <a:t>The Iowa Quality Preschool Program Standards and criteria were revised and adopted by the State Board of Education in January 2017 and were effective for accountability/monitoring in Fall of 2017.</a:t>
            </a:r>
          </a:p>
          <a:p>
            <a:pPr marL="457200" marR="0" lvl="1" indent="0" algn="l" rtl="0">
              <a:lnSpc>
                <a:spcPct val="100000"/>
              </a:lnSpc>
              <a:spcBef>
                <a:spcPts val="0"/>
              </a:spcBef>
              <a:spcAft>
                <a:spcPts val="0"/>
              </a:spcAft>
              <a:buClr>
                <a:schemeClr val="dk1"/>
              </a:buClr>
              <a:buSzPts val="1200"/>
              <a:buFont typeface="Calibri"/>
              <a:buNone/>
            </a:pPr>
            <a:endParaRPr lang="en-US" u="sng" dirty="0"/>
          </a:p>
          <a:p>
            <a:pPr marL="457200" marR="0" lvl="1" indent="-76200" algn="l" rtl="0">
              <a:lnSpc>
                <a:spcPct val="100000"/>
              </a:lnSpc>
              <a:spcBef>
                <a:spcPts val="0"/>
              </a:spcBef>
              <a:spcAft>
                <a:spcPts val="0"/>
              </a:spcAft>
              <a:buClr>
                <a:schemeClr val="dk1"/>
              </a:buClr>
              <a:buSzPts val="1200"/>
              <a:buFont typeface="Calibri"/>
              <a:buChar char="•"/>
            </a:pPr>
            <a:r>
              <a:rPr lang="en-US" u="sng" dirty="0"/>
              <a:t>Iowa Quality Preschool Program Standards (IQPPS</a:t>
            </a:r>
            <a:r>
              <a:rPr lang="en-US" dirty="0"/>
              <a:t>)  Verification Visit – The DE completes a site visit, typically during the 2</a:t>
            </a:r>
            <a:r>
              <a:rPr lang="en-US" baseline="30000" dirty="0"/>
              <a:t>nd</a:t>
            </a:r>
            <a:r>
              <a:rPr lang="en-US" dirty="0"/>
              <a:t> year of Statewide Voluntary Preschool Program implementation. </a:t>
            </a:r>
            <a:r>
              <a:rPr lang="en-US" sz="1200" dirty="0"/>
              <a:t>It is important to remember that ECSE classrooms and early childhood sites in which early childhood special education instructional services are provided to children with IEPs will be included in the site visit.</a:t>
            </a:r>
            <a:endParaRPr lang="en-US" dirty="0"/>
          </a:p>
          <a:p>
            <a:pPr marL="914400" marR="0" lvl="2" indent="-76200" algn="l" rtl="0">
              <a:lnSpc>
                <a:spcPct val="100000"/>
              </a:lnSpc>
              <a:spcBef>
                <a:spcPts val="0"/>
              </a:spcBef>
              <a:spcAft>
                <a:spcPts val="0"/>
              </a:spcAft>
              <a:buClr>
                <a:schemeClr val="dk1"/>
              </a:buClr>
              <a:buSzPts val="1200"/>
              <a:buFont typeface="Calibri"/>
              <a:buChar char="•"/>
            </a:pPr>
            <a:r>
              <a:rPr lang="en-US" b="0" dirty="0"/>
              <a:t>If a district changes the program standards being followed from all sessions following NAEYC and/or HSPPS to any following IQPPS (including community partners), the district should anticipate a site visit during the 2</a:t>
            </a:r>
            <a:r>
              <a:rPr lang="en-US" b="0" baseline="30000" dirty="0"/>
              <a:t>nd</a:t>
            </a:r>
            <a:r>
              <a:rPr lang="en-US" b="0" dirty="0"/>
              <a:t> year of IQPPS implementation.</a:t>
            </a:r>
            <a:endParaRPr lang="en-US" dirty="0"/>
          </a:p>
          <a:p>
            <a:pPr marL="457200" lvl="1" indent="-76200" algn="l" rtl="0">
              <a:spcBef>
                <a:spcPts val="0"/>
              </a:spcBef>
              <a:spcAft>
                <a:spcPts val="0"/>
              </a:spcAft>
              <a:buClr>
                <a:schemeClr val="dk1"/>
              </a:buClr>
              <a:buSzPts val="1200"/>
              <a:buFont typeface="Calibri"/>
              <a:buChar char="•"/>
            </a:pPr>
            <a:r>
              <a:rPr lang="en-US" dirty="0"/>
              <a:t>After an initial IQPPS site visit, Districts will annually submit IQPPS evidence in the Preschool Desk Audit in CASA. IQPPS Evidence will be required for school districts that are implementing the IQPPS at any location, including community partners. </a:t>
            </a:r>
          </a:p>
        </p:txBody>
      </p:sp>
      <p:sp>
        <p:nvSpPr>
          <p:cNvPr id="4" name="Slide Number Placeholder 3"/>
          <p:cNvSpPr>
            <a:spLocks noGrp="1"/>
          </p:cNvSpPr>
          <p:nvPr>
            <p:ph type="sldNum" sz="quarter" idx="10"/>
          </p:nvPr>
        </p:nvSpPr>
        <p:spPr/>
        <p:txBody>
          <a:bodyPr/>
          <a:lstStyle/>
          <a:p>
            <a:fld id="{92079135-C868-40A6-8894-7B2F4EAA25CF}" type="slidenum">
              <a:rPr lang="en-US" smtClean="0"/>
              <a:t>13</a:t>
            </a:fld>
            <a:endParaRPr lang="en-US"/>
          </a:p>
        </p:txBody>
      </p:sp>
    </p:spTree>
    <p:extLst>
      <p:ext uri="{BB962C8B-B14F-4D97-AF65-F5344CB8AC3E}">
        <p14:creationId xmlns:p14="http://schemas.microsoft.com/office/powerpoint/2010/main" val="2095917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76200" algn="l" rtl="0">
              <a:spcBef>
                <a:spcPts val="0"/>
              </a:spcBef>
              <a:spcAft>
                <a:spcPts val="0"/>
              </a:spcAft>
              <a:buClr>
                <a:schemeClr val="dk1"/>
              </a:buClr>
              <a:buSzPts val="1200"/>
              <a:buFont typeface="Calibri"/>
              <a:buChar char="•"/>
            </a:pPr>
            <a:r>
              <a:rPr lang="en-US" u="sng" dirty="0"/>
              <a:t>Head Start Program Performance Standards</a:t>
            </a:r>
            <a:r>
              <a:rPr lang="en-US" dirty="0"/>
              <a:t>-Districts will enter into a written agreement with the local Head Start Grantee to monitor the Statewide Voluntary Preschool Program classrooms. The district will need to develop a Memorandum of Understanding or contract with the </a:t>
            </a:r>
            <a:r>
              <a:rPr lang="en-US" b="1" dirty="0"/>
              <a:t>local</a:t>
            </a:r>
            <a:r>
              <a:rPr lang="en-US" dirty="0"/>
              <a:t> Head Start Grantee delineating the responsibilities of the district and Head Start agency. It is not unusual for districts to pay the local Head Start Grantee for these services. </a:t>
            </a:r>
          </a:p>
          <a:p>
            <a:pPr marL="914400" lvl="2" indent="-76200" algn="l" rtl="0">
              <a:spcBef>
                <a:spcPts val="0"/>
              </a:spcBef>
              <a:spcAft>
                <a:spcPts val="0"/>
              </a:spcAft>
              <a:buClr>
                <a:schemeClr val="dk1"/>
              </a:buClr>
              <a:buSzPts val="1200"/>
              <a:buFont typeface="Calibri"/>
              <a:buChar char="•"/>
            </a:pPr>
            <a:r>
              <a:rPr lang="en-US" dirty="0"/>
              <a:t>Classrooms following Head Start Program Performance Standards should include children who are eligible</a:t>
            </a:r>
            <a:r>
              <a:rPr lang="en-US" baseline="0" dirty="0"/>
              <a:t> for and funded by Head Start.</a:t>
            </a:r>
            <a:endParaRPr lang="en-US" dirty="0"/>
          </a:p>
          <a:p>
            <a:pPr marL="457200" lvl="1" indent="-76200" algn="l" rtl="0">
              <a:spcBef>
                <a:spcPts val="0"/>
              </a:spcBef>
              <a:spcAft>
                <a:spcPts val="0"/>
              </a:spcAft>
              <a:buClr>
                <a:schemeClr val="dk1"/>
              </a:buClr>
              <a:buSzPts val="1200"/>
              <a:buFont typeface="Calibri"/>
              <a:buChar char="•"/>
            </a:pPr>
            <a:r>
              <a:rPr lang="en-US" dirty="0"/>
              <a:t>The district will report the most recent dates of federal monitoring, local monitoring by the Head Start grantee, as well as the last date of review of the written agreement between the district and the local Head Start Grantee within session information of the Preschool Desk Audit. This information will be required for annual reporting in order to obtain required session numbers from the Preschool Desk Audit to support certified enrollment.</a:t>
            </a:r>
          </a:p>
        </p:txBody>
      </p:sp>
      <p:sp>
        <p:nvSpPr>
          <p:cNvPr id="4" name="Slide Number Placeholder 3"/>
          <p:cNvSpPr>
            <a:spLocks noGrp="1"/>
          </p:cNvSpPr>
          <p:nvPr>
            <p:ph type="sldNum" sz="quarter" idx="10"/>
          </p:nvPr>
        </p:nvSpPr>
        <p:spPr/>
        <p:txBody>
          <a:bodyPr/>
          <a:lstStyle/>
          <a:p>
            <a:fld id="{92079135-C868-40A6-8894-7B2F4EAA25CF}" type="slidenum">
              <a:rPr lang="en-US" smtClean="0"/>
              <a:t>14</a:t>
            </a:fld>
            <a:endParaRPr lang="en-US"/>
          </a:p>
        </p:txBody>
      </p:sp>
    </p:spTree>
    <p:extLst>
      <p:ext uri="{BB962C8B-B14F-4D97-AF65-F5344CB8AC3E}">
        <p14:creationId xmlns:p14="http://schemas.microsoft.com/office/powerpoint/2010/main" val="2647081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u="sng" dirty="0"/>
              <a:t>National Association for the Education of Young Children </a:t>
            </a:r>
            <a:r>
              <a:rPr lang="en-US" dirty="0"/>
              <a:t>(NAEYC) – For programs that have adopted NAEYC program accreditation standards and assessment items, NAEYC accreditation must be maintained or another set of program standards should be adopted.</a:t>
            </a:r>
          </a:p>
          <a:p>
            <a:pPr marL="0" lvl="0" indent="0" algn="l" rtl="0">
              <a:spcBef>
                <a:spcPts val="0"/>
              </a:spcBef>
              <a:spcAft>
                <a:spcPts val="0"/>
              </a:spcAft>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The district will report the NAEYC accreditation program ID and NAEYC accreditation expiration date as part of session information in the Preschool Desk Audit. This information will be required for annual reporting in order to obtain required session numbers from the Preschool Desk Audit to support certified enrollment.</a:t>
            </a:r>
          </a:p>
        </p:txBody>
      </p:sp>
      <p:sp>
        <p:nvSpPr>
          <p:cNvPr id="4" name="Slide Number Placeholder 3"/>
          <p:cNvSpPr>
            <a:spLocks noGrp="1"/>
          </p:cNvSpPr>
          <p:nvPr>
            <p:ph type="sldNum" sz="quarter" idx="10"/>
          </p:nvPr>
        </p:nvSpPr>
        <p:spPr/>
        <p:txBody>
          <a:bodyPr/>
          <a:lstStyle/>
          <a:p>
            <a:fld id="{92079135-C868-40A6-8894-7B2F4EAA25CF}" type="slidenum">
              <a:rPr lang="en-US" smtClean="0"/>
              <a:t>15</a:t>
            </a:fld>
            <a:endParaRPr lang="en-US"/>
          </a:p>
        </p:txBody>
      </p:sp>
    </p:spTree>
    <p:extLst>
      <p:ext uri="{BB962C8B-B14F-4D97-AF65-F5344CB8AC3E}">
        <p14:creationId xmlns:p14="http://schemas.microsoft.com/office/powerpoint/2010/main" val="2361620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80000"/>
              </a:lnSpc>
              <a:spcBef>
                <a:spcPts val="0"/>
              </a:spcBef>
              <a:spcAft>
                <a:spcPts val="0"/>
              </a:spcAft>
              <a:buClr>
                <a:schemeClr val="dk1"/>
              </a:buClr>
              <a:buSzPts val="1200"/>
              <a:buFont typeface="Calibri"/>
              <a:buNone/>
            </a:pPr>
            <a:r>
              <a:rPr lang="en-US" sz="1200" dirty="0"/>
              <a:t>Each district is required to adhere to the SWVPP assurances for Curriculum, Assessment, and the Iowa Early Learning Standards as stipulated in </a:t>
            </a:r>
            <a:r>
              <a:rPr lang="en-US" sz="1200" dirty="0">
                <a:solidFill>
                  <a:schemeClr val="dk1"/>
                </a:solidFill>
                <a:latin typeface="+mn-lt"/>
                <a:ea typeface="Calibri"/>
                <a:cs typeface="Calibri"/>
                <a:sym typeface="Calibri"/>
              </a:rPr>
              <a:t>256C [256C.3 (3) c.], Chapter 16 [16.3 (6) Curriculum, 16.3 (7) Assessment, and 16.3(5) Child learning standards], and Iowa Code 279.60.</a:t>
            </a:r>
            <a:r>
              <a:rPr lang="en-US" sz="1200" dirty="0"/>
              <a:t> </a:t>
            </a:r>
            <a:endParaRPr lang="en-US" dirty="0"/>
          </a:p>
          <a:p>
            <a:pPr marL="0" lvl="0" indent="0" algn="l" rtl="0">
              <a:spcBef>
                <a:spcPts val="0"/>
              </a:spcBef>
              <a:spcAft>
                <a:spcPts val="0"/>
              </a:spcAft>
              <a:buClr>
                <a:schemeClr val="dk1"/>
              </a:buClr>
              <a:buSzPts val="1200"/>
              <a:buFont typeface="Calibri"/>
              <a:buNone/>
            </a:pPr>
            <a:endParaRPr lang="en-US" sz="1200" dirty="0"/>
          </a:p>
          <a:p>
            <a:pPr marL="0" lvl="0" indent="0" algn="l" rtl="0">
              <a:spcBef>
                <a:spcPts val="0"/>
              </a:spcBef>
              <a:spcAft>
                <a:spcPts val="0"/>
              </a:spcAft>
              <a:buNone/>
            </a:pPr>
            <a:r>
              <a:rPr lang="en-US" sz="1200" dirty="0"/>
              <a:t>Curriculum must be research-based or evidence-based but there is no requirement to adopt a specific curriculum. Many districts in Iowa are using the Creative Curriculum at this time.</a:t>
            </a:r>
            <a:endParaRPr lang="en-US" dirty="0"/>
          </a:p>
          <a:p>
            <a:pPr marL="0" lvl="0" indent="0" algn="l" rtl="0">
              <a:spcBef>
                <a:spcPts val="0"/>
              </a:spcBef>
              <a:spcAft>
                <a:spcPts val="0"/>
              </a:spcAft>
              <a:buNone/>
            </a:pPr>
            <a:endParaRPr lang="en-US" sz="1200" dirty="0"/>
          </a:p>
          <a:p>
            <a:pPr marL="0" marR="0" lvl="0" indent="0" algn="l" rtl="0">
              <a:lnSpc>
                <a:spcPct val="100000"/>
              </a:lnSpc>
              <a:spcBef>
                <a:spcPts val="0"/>
              </a:spcBef>
              <a:spcAft>
                <a:spcPts val="0"/>
              </a:spcAft>
              <a:buClr>
                <a:schemeClr val="dk1"/>
              </a:buClr>
              <a:buSzPts val="1200"/>
              <a:buFont typeface="Calibri"/>
              <a:buNone/>
            </a:pPr>
            <a:r>
              <a:rPr lang="en-US" sz="1200" dirty="0"/>
              <a:t>Districts and community partners operating state and federally funded preschool programs are required to assess all students using the </a:t>
            </a:r>
            <a:r>
              <a:rPr lang="en-US" sz="1200" dirty="0" err="1"/>
              <a:t>MyTeachingStrategies</a:t>
            </a:r>
            <a:r>
              <a:rPr lang="en-US" sz="1200" dirty="0"/>
              <a:t> GOLD online assessment system. This includes programs funded through the SWVPP, SVPP, ECSE, and Title I. The Iowa DE previously engaged in a negotiated state umbrella agreement which allowed users to access the GOLD Assessment System at a reduced price while also ensuring the required data was accurately reported to the DE in a timely manner. When districts sign up for the GOLD Assessment under the Iowa DE Umbrella Agreement, they are agreeing to the programmatic and procedural requirements outlined in the Iowa GOLD Online Procedures,</a:t>
            </a:r>
            <a:r>
              <a:rPr lang="en-US" sz="1200" baseline="0" dirty="0"/>
              <a:t> including that t</a:t>
            </a:r>
            <a:r>
              <a:rPr lang="en-US" dirty="0"/>
              <a:t>he program will complete a minimum of one checkpoint, according to the timeline established by the Department. Programs are encouraged to complete two checkpoints, fall and spring. Completing three checkpoints is best practice in administering the assessment in a valid and reliable manner.</a:t>
            </a:r>
            <a:r>
              <a:rPr lang="en-US" sz="1200" dirty="0"/>
              <a:t> </a:t>
            </a:r>
            <a:endParaRPr lang="en-US" dirty="0"/>
          </a:p>
          <a:p>
            <a:pPr marL="0" lvl="0" indent="0" algn="l" rtl="0">
              <a:spcBef>
                <a:spcPts val="0"/>
              </a:spcBef>
              <a:spcAft>
                <a:spcPts val="0"/>
              </a:spcAft>
              <a:buNone/>
            </a:pPr>
            <a:endParaRPr lang="en-US" sz="1200" dirty="0"/>
          </a:p>
          <a:p>
            <a:pPr marL="0" marR="0" lvl="0" indent="0" algn="l" rtl="0">
              <a:lnSpc>
                <a:spcPct val="100000"/>
              </a:lnSpc>
              <a:spcBef>
                <a:spcPts val="0"/>
              </a:spcBef>
              <a:spcAft>
                <a:spcPts val="0"/>
              </a:spcAft>
              <a:buClr>
                <a:schemeClr val="dk1"/>
              </a:buClr>
              <a:buSzPts val="1200"/>
              <a:buFont typeface="Calibri"/>
              <a:buNone/>
            </a:pPr>
            <a:r>
              <a:rPr lang="en-US" sz="1200" dirty="0"/>
              <a:t>The preschool program shall demonstrate how the curriculum, assessment, staff development, and instructional strategies are aligned to the Iowa Early Learning Standards.  The teacher shall provide instruction on the skills and knowledge included in the Iowa Early Learning Standards. The Iowa Early Learning Standards align with the Iowa Core Curriculum to allow for fluid programming from preschool through 12</a:t>
            </a:r>
            <a:r>
              <a:rPr lang="en-US" sz="1200" baseline="30000" dirty="0"/>
              <a:t>th</a:t>
            </a:r>
            <a:r>
              <a:rPr lang="en-US" sz="1200" dirty="0"/>
              <a:t> grade.</a:t>
            </a:r>
            <a:endParaRPr lang="en-US" dirty="0"/>
          </a:p>
        </p:txBody>
      </p:sp>
      <p:sp>
        <p:nvSpPr>
          <p:cNvPr id="4" name="Slide Number Placeholder 3"/>
          <p:cNvSpPr>
            <a:spLocks noGrp="1"/>
          </p:cNvSpPr>
          <p:nvPr>
            <p:ph type="sldNum" sz="quarter" idx="10"/>
          </p:nvPr>
        </p:nvSpPr>
        <p:spPr/>
        <p:txBody>
          <a:bodyPr/>
          <a:lstStyle/>
          <a:p>
            <a:fld id="{92079135-C868-40A6-8894-7B2F4EAA25CF}" type="slidenum">
              <a:rPr lang="en-US" smtClean="0"/>
              <a:t>16</a:t>
            </a:fld>
            <a:endParaRPr lang="en-US"/>
          </a:p>
        </p:txBody>
      </p:sp>
    </p:spTree>
    <p:extLst>
      <p:ext uri="{BB962C8B-B14F-4D97-AF65-F5344CB8AC3E}">
        <p14:creationId xmlns:p14="http://schemas.microsoft.com/office/powerpoint/2010/main" val="1084094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80000"/>
              </a:lnSpc>
              <a:spcBef>
                <a:spcPts val="0"/>
              </a:spcBef>
              <a:spcAft>
                <a:spcPts val="0"/>
              </a:spcAft>
              <a:buClr>
                <a:schemeClr val="dk1"/>
              </a:buClr>
              <a:buSzPts val="1200"/>
              <a:buFont typeface="Calibri"/>
              <a:buNone/>
            </a:pPr>
            <a:r>
              <a:rPr lang="en-US" sz="1200" dirty="0"/>
              <a:t>Each district is required to adhere to the SWVPP assurance for Parent involvement as stipulated in </a:t>
            </a:r>
            <a:r>
              <a:rPr lang="en-US" sz="1200" dirty="0">
                <a:solidFill>
                  <a:schemeClr val="dk1"/>
                </a:solidFill>
                <a:latin typeface="+mn-lt"/>
                <a:ea typeface="Calibri"/>
                <a:cs typeface="Calibri"/>
                <a:sym typeface="Calibri"/>
              </a:rPr>
              <a:t>256C [256C.3 (3) g.] and Chapter 16 [16.3(12)].</a:t>
            </a:r>
            <a:r>
              <a:rPr lang="en-US" sz="1200" dirty="0"/>
              <a:t> </a:t>
            </a:r>
            <a:endParaRPr lang="en-US" dirty="0"/>
          </a:p>
          <a:p>
            <a:pPr marL="0" lvl="0" indent="0" algn="l" rtl="0">
              <a:lnSpc>
                <a:spcPct val="80000"/>
              </a:lnSpc>
              <a:spcBef>
                <a:spcPts val="0"/>
              </a:spcBef>
              <a:spcAft>
                <a:spcPts val="0"/>
              </a:spcAft>
              <a:buNone/>
            </a:pPr>
            <a:endParaRPr lang="en-US" sz="1200" dirty="0"/>
          </a:p>
          <a:p>
            <a:pPr marL="0" lvl="0" indent="0" algn="l" rtl="0">
              <a:lnSpc>
                <a:spcPct val="80000"/>
              </a:lnSpc>
              <a:spcBef>
                <a:spcPts val="0"/>
              </a:spcBef>
              <a:spcAft>
                <a:spcPts val="0"/>
              </a:spcAft>
              <a:buNone/>
            </a:pPr>
            <a:r>
              <a:rPr lang="en-US" sz="1200" dirty="0"/>
              <a:t>The preschool program shall involve families in at least one home visit, one family night and at least two parent/family–teacher conferences per year. </a:t>
            </a:r>
            <a:endParaRPr lang="en-US" dirty="0"/>
          </a:p>
          <a:p>
            <a:pPr marL="0" lvl="0" indent="0" algn="l" rtl="0">
              <a:lnSpc>
                <a:spcPct val="80000"/>
              </a:lnSpc>
              <a:spcBef>
                <a:spcPts val="0"/>
              </a:spcBef>
              <a:spcAft>
                <a:spcPts val="0"/>
              </a:spcAft>
              <a:buNone/>
            </a:pPr>
            <a:endParaRPr lang="en-US" sz="1200" dirty="0"/>
          </a:p>
          <a:p>
            <a:pPr marL="0" lvl="0" indent="-76200" algn="l" rtl="0">
              <a:lnSpc>
                <a:spcPct val="80000"/>
              </a:lnSpc>
              <a:spcBef>
                <a:spcPts val="0"/>
              </a:spcBef>
              <a:spcAft>
                <a:spcPts val="0"/>
              </a:spcAft>
              <a:buClr>
                <a:schemeClr val="dk1"/>
              </a:buClr>
              <a:buSzPts val="1200"/>
              <a:buFont typeface="Calibri"/>
              <a:buChar char="•"/>
            </a:pPr>
            <a:r>
              <a:rPr lang="en-US" sz="1200" dirty="0"/>
              <a:t>Two parent/family-teacher conferences per year must occur for children in the preschool program.  </a:t>
            </a:r>
            <a:endParaRPr lang="en-US" dirty="0"/>
          </a:p>
          <a:p>
            <a:pPr marL="0" lvl="0" indent="0" algn="l" rtl="0">
              <a:lnSpc>
                <a:spcPct val="80000"/>
              </a:lnSpc>
              <a:spcBef>
                <a:spcPts val="0"/>
              </a:spcBef>
              <a:spcAft>
                <a:spcPts val="0"/>
              </a:spcAft>
              <a:buClr>
                <a:schemeClr val="dk1"/>
              </a:buClr>
              <a:buSzPts val="1200"/>
              <a:buFont typeface="Calibri"/>
              <a:buNone/>
            </a:pPr>
            <a:endParaRPr lang="en-US" sz="1200" dirty="0"/>
          </a:p>
          <a:p>
            <a:pPr marL="0" lvl="0" indent="-76200" algn="l" rtl="0">
              <a:lnSpc>
                <a:spcPct val="80000"/>
              </a:lnSpc>
              <a:spcBef>
                <a:spcPts val="0"/>
              </a:spcBef>
              <a:spcAft>
                <a:spcPts val="0"/>
              </a:spcAft>
              <a:buClr>
                <a:schemeClr val="dk1"/>
              </a:buClr>
              <a:buSzPts val="1200"/>
              <a:buFont typeface="Calibri"/>
              <a:buChar char="•"/>
            </a:pPr>
            <a:r>
              <a:rPr lang="en-US" dirty="0"/>
              <a:t>Based on Chapter 16, home visits should be conducted by the licensed teacher of the child. </a:t>
            </a:r>
            <a:r>
              <a:rPr lang="en-US" sz="1200" dirty="0"/>
              <a:t>Home visits should not occur at the school.  If families do not want the preschool staff at their home, then a neutral location should be agreed upon.  The school building is not a neutral location.  It is not acceptable to have parents sign a waiver for a home visit.</a:t>
            </a:r>
            <a:endParaRPr lang="en-US" dirty="0"/>
          </a:p>
          <a:p>
            <a:pPr marL="0" lvl="0" indent="0" algn="l" rtl="0">
              <a:lnSpc>
                <a:spcPct val="80000"/>
              </a:lnSpc>
              <a:spcBef>
                <a:spcPts val="0"/>
              </a:spcBef>
              <a:spcAft>
                <a:spcPts val="0"/>
              </a:spcAft>
              <a:buNone/>
            </a:pPr>
            <a:endParaRPr lang="en-US" sz="1200" dirty="0"/>
          </a:p>
          <a:p>
            <a:pPr marL="0" lvl="0" indent="-76200" algn="l" rtl="0">
              <a:lnSpc>
                <a:spcPct val="80000"/>
              </a:lnSpc>
              <a:spcBef>
                <a:spcPts val="0"/>
              </a:spcBef>
              <a:spcAft>
                <a:spcPts val="0"/>
              </a:spcAft>
              <a:buClr>
                <a:schemeClr val="dk1"/>
              </a:buClr>
              <a:buSzPts val="1200"/>
              <a:buFont typeface="Calibri"/>
              <a:buChar char="•"/>
            </a:pPr>
            <a:r>
              <a:rPr lang="en-US" sz="1200" dirty="0"/>
              <a:t>Family night is not recommended to be the orientation to the Preschool Program or an open house. Recommended examples of family nights may include math or literacy night, family fun night etc.</a:t>
            </a:r>
            <a:endParaRPr lang="en-US" dirty="0"/>
          </a:p>
          <a:p>
            <a:pPr marL="0" lvl="0" indent="0" algn="l" rtl="0">
              <a:lnSpc>
                <a:spcPct val="80000"/>
              </a:lnSpc>
              <a:spcBef>
                <a:spcPts val="0"/>
              </a:spcBef>
              <a:spcAft>
                <a:spcPts val="0"/>
              </a:spcAft>
              <a:buNone/>
            </a:pPr>
            <a:endParaRPr lang="en-US" sz="1200" dirty="0"/>
          </a:p>
          <a:p>
            <a:pPr marL="0" lvl="0" indent="-76200" algn="l" rtl="0">
              <a:spcBef>
                <a:spcPts val="0"/>
              </a:spcBef>
              <a:spcAft>
                <a:spcPts val="0"/>
              </a:spcAft>
              <a:buClr>
                <a:schemeClr val="dk1"/>
              </a:buClr>
              <a:buSzPts val="1200"/>
              <a:buFont typeface="Calibri"/>
              <a:buChar char="•"/>
            </a:pPr>
            <a:r>
              <a:rPr lang="en-US" sz="1200" dirty="0"/>
              <a:t>Ongoing two-way communication – frequent messaging from classroom and home should be documented.  The district ensures that families are able to provide information to the school as well as receive information from the school.  Communication should be two-way not just school to home.  </a:t>
            </a:r>
            <a:endParaRPr lang="en-US" dirty="0"/>
          </a:p>
          <a:p>
            <a:pPr marL="0" lvl="0" indent="0" algn="l" rtl="0">
              <a:spcBef>
                <a:spcPts val="0"/>
              </a:spcBef>
              <a:spcAft>
                <a:spcPts val="0"/>
              </a:spcAft>
              <a:buNone/>
            </a:pPr>
            <a:endParaRPr lang="en-US" sz="1200" dirty="0"/>
          </a:p>
          <a:p>
            <a:pPr marL="0" lvl="0" indent="-76200" algn="l" rtl="0">
              <a:spcBef>
                <a:spcPts val="0"/>
              </a:spcBef>
              <a:spcAft>
                <a:spcPts val="0"/>
              </a:spcAft>
              <a:buClr>
                <a:schemeClr val="dk1"/>
              </a:buClr>
              <a:buSzPts val="1200"/>
              <a:buFont typeface="Calibri"/>
              <a:buChar char="•"/>
            </a:pPr>
            <a:r>
              <a:rPr lang="en-US" sz="1200" dirty="0"/>
              <a:t>Programs are encouraged to assist in the identification and access of resources to meet the needs of families and children.</a:t>
            </a:r>
            <a:endParaRPr lang="en-US" dirty="0"/>
          </a:p>
        </p:txBody>
      </p:sp>
      <p:sp>
        <p:nvSpPr>
          <p:cNvPr id="4" name="Slide Number Placeholder 3"/>
          <p:cNvSpPr>
            <a:spLocks noGrp="1"/>
          </p:cNvSpPr>
          <p:nvPr>
            <p:ph type="sldNum" sz="quarter" idx="10"/>
          </p:nvPr>
        </p:nvSpPr>
        <p:spPr/>
        <p:txBody>
          <a:bodyPr/>
          <a:lstStyle/>
          <a:p>
            <a:fld id="{92079135-C868-40A6-8894-7B2F4EAA25CF}" type="slidenum">
              <a:rPr lang="en-US" smtClean="0"/>
              <a:t>17</a:t>
            </a:fld>
            <a:endParaRPr lang="en-US"/>
          </a:p>
        </p:txBody>
      </p:sp>
    </p:spTree>
    <p:extLst>
      <p:ext uri="{BB962C8B-B14F-4D97-AF65-F5344CB8AC3E}">
        <p14:creationId xmlns:p14="http://schemas.microsoft.com/office/powerpoint/2010/main" val="1674479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t>All districts must complete the Preschool Desk Audit (Part One) in order to address data collection requirements as stipulated in </a:t>
            </a:r>
            <a:r>
              <a:rPr lang="en-US" sz="1200" dirty="0">
                <a:solidFill>
                  <a:schemeClr val="dk1"/>
                </a:solidFill>
                <a:latin typeface="+mn-lt"/>
                <a:ea typeface="Calibri"/>
                <a:cs typeface="Calibri"/>
                <a:sym typeface="Calibri"/>
              </a:rPr>
              <a:t>256C [256C.3 (4) c.] and Chapter 16 [16.13(1),</a:t>
            </a:r>
            <a:endParaRPr lang="en-US" dirty="0"/>
          </a:p>
          <a:p>
            <a:pPr marL="0" lvl="0" indent="0" algn="l" rtl="0">
              <a:spcBef>
                <a:spcPts val="0"/>
              </a:spcBef>
              <a:spcAft>
                <a:spcPts val="0"/>
              </a:spcAft>
              <a:buNone/>
            </a:pPr>
            <a:r>
              <a:rPr lang="en-US" sz="1200" dirty="0">
                <a:solidFill>
                  <a:schemeClr val="dk1"/>
                </a:solidFill>
                <a:latin typeface="+mn-lt"/>
                <a:ea typeface="Calibri"/>
                <a:cs typeface="Calibri"/>
                <a:sym typeface="Calibri"/>
              </a:rPr>
              <a:t>16.13(2)].</a:t>
            </a:r>
            <a:r>
              <a:rPr lang="en-US" sz="1200" dirty="0"/>
              <a:t> More information on Preschool Reporting Requirements and associated timelines is provided in a separate webinar available on the SWVPP web page.</a:t>
            </a:r>
            <a:endParaRPr lang="en-US"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Children eligible for generating SWVPP funds will generate 50% of the K-12 per pupil amount for districts’ use in the following year based on the October 1 Certified Enrollment Report for the current school year.</a:t>
            </a:r>
            <a:endParaRPr lang="en-US" dirty="0"/>
          </a:p>
          <a:p>
            <a:pPr marL="0" lvl="0" indent="0" algn="l" rtl="0">
              <a:spcBef>
                <a:spcPts val="0"/>
              </a:spcBef>
              <a:spcAft>
                <a:spcPts val="0"/>
              </a:spcAft>
              <a:buNone/>
            </a:pPr>
            <a:endParaRPr lang="en-US" sz="1200" dirty="0"/>
          </a:p>
          <a:p>
            <a:pPr marL="0" lvl="0" indent="-76200" algn="l" rtl="0">
              <a:spcBef>
                <a:spcPts val="0"/>
              </a:spcBef>
              <a:spcAft>
                <a:spcPts val="0"/>
              </a:spcAft>
              <a:buClr>
                <a:srgbClr val="FF0000"/>
              </a:buClr>
              <a:buSzPts val="1200"/>
              <a:buFont typeface="Calibri"/>
              <a:buChar char="•"/>
            </a:pPr>
            <a:r>
              <a:rPr lang="en-US" sz="1200" dirty="0">
                <a:solidFill>
                  <a:srgbClr val="FF0000"/>
                </a:solidFill>
              </a:rPr>
              <a:t>C</a:t>
            </a:r>
            <a:r>
              <a:rPr lang="en-US" sz="1200" dirty="0">
                <a:solidFill>
                  <a:srgbClr val="000000"/>
                </a:solidFill>
              </a:rPr>
              <a:t>hildren eligible to generate SWVPP funding (i.e., be included in the count) must be four years old on or before </a:t>
            </a:r>
            <a:r>
              <a:rPr lang="en-US" sz="1200" b="1" dirty="0">
                <a:solidFill>
                  <a:srgbClr val="000000"/>
                </a:solidFill>
              </a:rPr>
              <a:t>September 15 </a:t>
            </a:r>
            <a:r>
              <a:rPr lang="en-US" sz="1200" dirty="0">
                <a:solidFill>
                  <a:srgbClr val="000000"/>
                </a:solidFill>
              </a:rPr>
              <a:t>of the school year and a resident of Iowa </a:t>
            </a:r>
            <a:r>
              <a:rPr lang="en-US" dirty="0">
                <a:solidFill>
                  <a:srgbClr val="000000"/>
                </a:solidFill>
                <a:highlight>
                  <a:srgbClr val="FFFFFF"/>
                </a:highlight>
              </a:rPr>
              <a:t>[256C.3(1)"a") and 256C.4(2)"a"]</a:t>
            </a:r>
            <a:r>
              <a:rPr lang="en-US" sz="1200" dirty="0">
                <a:solidFill>
                  <a:srgbClr val="000000"/>
                </a:solidFill>
              </a:rPr>
              <a:t>.</a:t>
            </a:r>
            <a:endParaRPr lang="en-US" dirty="0">
              <a:solidFill>
                <a:srgbClr val="000000"/>
              </a:solidFill>
            </a:endParaRPr>
          </a:p>
          <a:p>
            <a:pPr marL="0" lvl="0" indent="-76200" algn="l" rtl="0">
              <a:spcBef>
                <a:spcPts val="0"/>
              </a:spcBef>
              <a:spcAft>
                <a:spcPts val="0"/>
              </a:spcAft>
              <a:buClr>
                <a:schemeClr val="dk1"/>
              </a:buClr>
              <a:buSzPts val="1200"/>
              <a:buFont typeface="Calibri"/>
              <a:buChar char="•"/>
            </a:pPr>
            <a:r>
              <a:rPr lang="en-US" sz="1200" dirty="0"/>
              <a:t>Four-year-old children on a support only IEP (e.g., PT, OT, speech) who are included in the Statewide Voluntary Preschool child count can generate SWVPP funding.</a:t>
            </a:r>
            <a:endParaRPr lang="en-US" dirty="0"/>
          </a:p>
          <a:p>
            <a:pPr marL="0" lvl="0" indent="-76200" algn="l" rtl="0">
              <a:spcBef>
                <a:spcPts val="0"/>
              </a:spcBef>
              <a:spcAft>
                <a:spcPts val="0"/>
              </a:spcAft>
              <a:buClr>
                <a:schemeClr val="dk1"/>
              </a:buClr>
              <a:buSzPts val="1200"/>
              <a:buFont typeface="Calibri"/>
              <a:buChar char="•"/>
            </a:pPr>
            <a:r>
              <a:rPr lang="en-US" sz="1200" dirty="0"/>
              <a:t>Students on an instructional IEP will NOT generate funding for the SWVPP.  </a:t>
            </a:r>
            <a:endParaRPr lang="en-US" dirty="0"/>
          </a:p>
          <a:p>
            <a:pPr marL="0" lvl="0" indent="0" algn="l" rtl="0">
              <a:spcBef>
                <a:spcPts val="0"/>
              </a:spcBef>
              <a:spcAft>
                <a:spcPts val="0"/>
              </a:spcAft>
              <a:buNone/>
            </a:pPr>
            <a:endParaRPr lang="en-US" sz="1200" dirty="0"/>
          </a:p>
          <a:p>
            <a:pPr marL="0" lvl="0" indent="-76200" algn="l" rtl="0">
              <a:spcBef>
                <a:spcPts val="0"/>
              </a:spcBef>
              <a:spcAft>
                <a:spcPts val="0"/>
              </a:spcAft>
              <a:buClr>
                <a:schemeClr val="dk1"/>
              </a:buClr>
              <a:buSzPts val="1200"/>
              <a:buFont typeface="Calibri"/>
              <a:buChar char="•"/>
            </a:pPr>
            <a:r>
              <a:rPr lang="en-US" dirty="0"/>
              <a:t>If space is available, children younger or older may participate in a SWVPP classroom. Participation of a child younger or older should not be at the exclusion of an eligible 4-year-old. These c</a:t>
            </a:r>
            <a:r>
              <a:rPr lang="en-US" sz="1200" dirty="0"/>
              <a:t>hildren will NOT generate funding for the SWVPP. </a:t>
            </a:r>
            <a:r>
              <a:rPr lang="en-US" dirty="0"/>
              <a:t>Existing preschool foundation aid funds, if available, may be used to pay the cost of attendance for a child younger or older than 4; this is a local school board decision.</a:t>
            </a:r>
          </a:p>
          <a:p>
            <a:pPr marL="0" lvl="0" indent="0" algn="l" rtl="0">
              <a:spcBef>
                <a:spcPts val="0"/>
              </a:spcBef>
              <a:spcAft>
                <a:spcPts val="0"/>
              </a:spcAft>
              <a:buClr>
                <a:schemeClr val="dk1"/>
              </a:buClr>
              <a:buSzPts val="1200"/>
              <a:buFont typeface="Calibri"/>
              <a:buNone/>
            </a:pPr>
            <a:endParaRPr lang="en-US" sz="1200" dirty="0"/>
          </a:p>
          <a:p>
            <a:pPr marL="0" lvl="0" indent="0" algn="l" rtl="0">
              <a:spcBef>
                <a:spcPts val="0"/>
              </a:spcBef>
              <a:spcAft>
                <a:spcPts val="0"/>
              </a:spcAft>
              <a:buNone/>
            </a:pPr>
            <a:r>
              <a:rPr lang="en-US" sz="1200" u="sng" dirty="0"/>
              <a:t>Five Year Olds – Children who are five on or before September 15</a:t>
            </a:r>
            <a:endParaRPr lang="en-US" sz="1200" dirty="0"/>
          </a:p>
          <a:p>
            <a:pPr marL="0" lvl="0" indent="0" algn="l" rtl="0">
              <a:spcBef>
                <a:spcPts val="0"/>
              </a:spcBef>
              <a:spcAft>
                <a:spcPts val="0"/>
              </a:spcAft>
              <a:buNone/>
            </a:pPr>
            <a:r>
              <a:rPr lang="en-US" sz="1200" i="1" dirty="0"/>
              <a:t>*May generate 1.0 funding as kindergartners ONLY if they receive programming aligned with Iowa Core that is equal to the amount of time that is specified in the school board policy for kindergarten children.  </a:t>
            </a:r>
            <a:endParaRPr lang="en-US" sz="1200" dirty="0"/>
          </a:p>
          <a:p>
            <a:pPr marL="0" lvl="0" indent="0" algn="l" rtl="0">
              <a:spcBef>
                <a:spcPts val="0"/>
              </a:spcBef>
              <a:spcAft>
                <a:spcPts val="0"/>
              </a:spcAft>
              <a:buNone/>
            </a:pPr>
            <a:r>
              <a:rPr lang="en-US" sz="1200" i="1" dirty="0"/>
              <a:t>*They must be in programming that is in a DISTRICT BUILDING to be counted.</a:t>
            </a:r>
            <a:endParaRPr lang="en-US" sz="1200" dirty="0"/>
          </a:p>
          <a:p>
            <a:pPr marL="0" lvl="0" indent="0" algn="l" rtl="0">
              <a:spcBef>
                <a:spcPts val="0"/>
              </a:spcBef>
              <a:spcAft>
                <a:spcPts val="0"/>
              </a:spcAft>
              <a:buNone/>
            </a:pPr>
            <a:r>
              <a:rPr lang="en-US" sz="1200" i="1" dirty="0"/>
              <a:t>*Children who are five years old on an instructional services IEP will follow the IEP team determination for grade level.</a:t>
            </a:r>
            <a:endParaRPr lang="en-US" sz="1200" dirty="0"/>
          </a:p>
          <a:p>
            <a:pPr marL="0" lvl="0" indent="0" algn="l" rtl="0">
              <a:spcBef>
                <a:spcPts val="0"/>
              </a:spcBef>
              <a:spcAft>
                <a:spcPts val="0"/>
              </a:spcAft>
              <a:buNone/>
            </a:pPr>
            <a:r>
              <a:rPr lang="en-US" sz="1200" i="1" dirty="0"/>
              <a:t>*Assessment requirements for five year olds who generate 1.0 funding are the same regardless of the range of types of kindergarten programming available within the district.</a:t>
            </a:r>
            <a:endParaRPr lang="en-US" sz="1200" dirty="0"/>
          </a:p>
        </p:txBody>
      </p:sp>
      <p:sp>
        <p:nvSpPr>
          <p:cNvPr id="4" name="Slide Number Placeholder 3"/>
          <p:cNvSpPr>
            <a:spLocks noGrp="1"/>
          </p:cNvSpPr>
          <p:nvPr>
            <p:ph type="sldNum" sz="quarter" idx="10"/>
          </p:nvPr>
        </p:nvSpPr>
        <p:spPr/>
        <p:txBody>
          <a:bodyPr/>
          <a:lstStyle/>
          <a:p>
            <a:fld id="{92079135-C868-40A6-8894-7B2F4EAA25CF}" type="slidenum">
              <a:rPr lang="en-US" smtClean="0"/>
              <a:t>18</a:t>
            </a:fld>
            <a:endParaRPr lang="en-US"/>
          </a:p>
        </p:txBody>
      </p:sp>
    </p:spTree>
    <p:extLst>
      <p:ext uri="{BB962C8B-B14F-4D97-AF65-F5344CB8AC3E}">
        <p14:creationId xmlns:p14="http://schemas.microsoft.com/office/powerpoint/2010/main" val="3449397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dirty="0"/>
              <a:t>Each district is required to adhere to the SWVPP requirements for fiscal accountability as described in </a:t>
            </a:r>
            <a:r>
              <a:rPr lang="en-US" sz="1200" b="1" dirty="0">
                <a:solidFill>
                  <a:schemeClr val="dk1"/>
                </a:solidFill>
                <a:latin typeface="+mn-lt"/>
                <a:ea typeface="Calibri"/>
                <a:cs typeface="Calibri"/>
                <a:sym typeface="Calibri"/>
              </a:rPr>
              <a:t>Funding provisions — enrollment</a:t>
            </a:r>
            <a:r>
              <a:rPr lang="en-US" sz="1200" dirty="0"/>
              <a:t> (</a:t>
            </a:r>
            <a:r>
              <a:rPr lang="en-US" sz="1200" dirty="0">
                <a:solidFill>
                  <a:schemeClr val="dk1"/>
                </a:solidFill>
                <a:latin typeface="+mn-lt"/>
                <a:ea typeface="Calibri"/>
                <a:cs typeface="Calibri"/>
                <a:sym typeface="Calibri"/>
              </a:rPr>
              <a:t>256C.4) </a:t>
            </a:r>
            <a:r>
              <a:rPr lang="en-US" sz="1200" dirty="0"/>
              <a:t>and in </a:t>
            </a:r>
            <a:r>
              <a:rPr lang="en-US" sz="1200" b="1" dirty="0">
                <a:solidFill>
                  <a:schemeClr val="dk1"/>
                </a:solidFill>
                <a:latin typeface="+mn-lt"/>
                <a:ea typeface="Calibri"/>
                <a:cs typeface="Calibri"/>
                <a:sym typeface="Calibri"/>
              </a:rPr>
              <a:t>Funding formula </a:t>
            </a:r>
            <a:r>
              <a:rPr lang="en-US" sz="1200" dirty="0">
                <a:solidFill>
                  <a:schemeClr val="dk1"/>
                </a:solidFill>
                <a:latin typeface="+mn-lt"/>
                <a:ea typeface="Calibri"/>
                <a:cs typeface="Calibri"/>
                <a:sym typeface="Calibri"/>
              </a:rPr>
              <a:t>(256C.5).</a:t>
            </a:r>
            <a:r>
              <a:rPr lang="en-US" sz="1200" dirty="0"/>
              <a:t> </a:t>
            </a:r>
            <a:endParaRPr lang="en-US" dirty="0"/>
          </a:p>
          <a:p>
            <a:pPr marL="0" lvl="0" indent="0" algn="l" rtl="0">
              <a:spcBef>
                <a:spcPts val="0"/>
              </a:spcBef>
              <a:spcAft>
                <a:spcPts val="0"/>
              </a:spcAft>
              <a:buNone/>
            </a:pPr>
            <a:endParaRPr lang="en-US" sz="1200" b="1" u="sng" dirty="0"/>
          </a:p>
          <a:p>
            <a:pPr marL="0" lvl="0" indent="0" algn="l" rtl="0">
              <a:spcBef>
                <a:spcPts val="0"/>
              </a:spcBef>
              <a:spcAft>
                <a:spcPts val="0"/>
              </a:spcAft>
              <a:buNone/>
            </a:pPr>
            <a:r>
              <a:rPr lang="en-US" sz="1200" u="sng" dirty="0"/>
              <a:t>Categorical Funds- </a:t>
            </a:r>
            <a:r>
              <a:rPr lang="en-US" sz="1200" dirty="0"/>
              <a:t>Preschool funds are categorical and must only be used for SWVPP. It is appropriate to use the Statewide Voluntary Preschool Program funds for any purpose determined by the board of directors of the school district to meet standards for high-quality preschool instruction and for purposes that directly or indirectly benefit students enrolled in the approved local program, including, but not limited to professional development for early childhood staff, instructional equipment and supplies, materials and </a:t>
            </a:r>
            <a:r>
              <a:rPr lang="en-US" sz="1200" b="0" dirty="0"/>
              <a:t>equipment designed to develop students’ large and small motor skills</a:t>
            </a:r>
            <a:r>
              <a:rPr lang="en-US" sz="1200" dirty="0"/>
              <a:t>, translation services, playground equipment and repair costs, food and beverages used by children in the approved local program, safety equipment, facility rental fees, and </a:t>
            </a:r>
            <a:r>
              <a:rPr lang="en-US" sz="1200" b="0" dirty="0"/>
              <a:t>for other direct costs that enhance the approved local program, including by contracting with community partners for any such services</a:t>
            </a:r>
            <a:r>
              <a:rPr lang="en-US" sz="1200" dirty="0"/>
              <a:t>. Preschool foundation aid funding may not be used for constructing a facility. It is suggested to use preschool foundation aid funding that remains unspent or unobligated at the end of the year to build the approved local program’s capacity in the next succeeding fiscal year. </a:t>
            </a:r>
            <a:endParaRPr lang="en-US"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Districts have the option of moving all or part of unspent and unobligated SWVPP funds (the amount remaining at the end of the fiscal year) to </a:t>
            </a:r>
            <a:r>
              <a:rPr lang="en-US" dirty="0"/>
              <a:t>their</a:t>
            </a:r>
            <a:r>
              <a:rPr lang="en-US" sz="1200" dirty="0"/>
              <a:t> flexibility fund account. Also, districts could elect to use available funds transferred to </a:t>
            </a:r>
            <a:r>
              <a:rPr lang="en-US" dirty="0"/>
              <a:t>the</a:t>
            </a:r>
            <a:r>
              <a:rPr lang="en-US" sz="1200" dirty="0"/>
              <a:t> flexibility account (which could be from several original funding sources) for the SWVPP. Related wording from 256C.3: …”</a:t>
            </a:r>
            <a:r>
              <a:rPr lang="en-US" sz="1200" b="0" i="0" dirty="0">
                <a:solidFill>
                  <a:schemeClr val="dk1"/>
                </a:solidFill>
                <a:latin typeface="+mn-lt"/>
                <a:ea typeface="Calibri"/>
                <a:cs typeface="Calibri"/>
                <a:sym typeface="Calibri"/>
              </a:rPr>
              <a:t> fiscal year </a:t>
            </a:r>
            <a:r>
              <a:rPr lang="en-US" sz="1200" b="0" i="0" u="sng" dirty="0">
                <a:solidFill>
                  <a:schemeClr val="dk1"/>
                </a:solidFill>
                <a:latin typeface="+mn-lt"/>
                <a:ea typeface="Calibri"/>
                <a:cs typeface="Calibri"/>
                <a:sym typeface="Calibri"/>
              </a:rPr>
              <a:t>excluding that portion of such unexpended and unobligated funding that the school district authorizes for transfer for deposit in the school district’s flexibility account established under section 298A.2, subsection 2, if the statutory requirements for the use of such funding are met. For purposes of determining whether a school district has authority to transfer preschool foundation aid funding for deposit in the school district’s flexibility account established under section 298A.2, subsection 2, the school district must have provided preschool programming during the fiscal year for which funding remains unexpended and unobligated to all eligible students for whom a timely application for enrollment was submitted</a:t>
            </a:r>
            <a:r>
              <a:rPr lang="en-US" sz="1200" b="0" i="0" dirty="0">
                <a:solidFill>
                  <a:schemeClr val="dk1"/>
                </a:solidFill>
                <a:latin typeface="+mn-lt"/>
                <a:ea typeface="Calibri"/>
                <a:cs typeface="Calibri"/>
                <a:sym typeface="Calibri"/>
              </a:rPr>
              <a:t>.”</a:t>
            </a:r>
            <a:endParaRPr lang="en-US"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The SWVPP is the District’s program. All funds flow through the school district, and the District is responsible for ensuring that funds are not comingled and are expended appropriately.  When working with community partners, districts are advised to develop a 28E agreement or contract in order to clearly delineate the responsibilities, roles and expectations of each party.  Districts are also encouraged to include a clause that all funding is subject to the availability of state and/or federal allocation.  </a:t>
            </a:r>
            <a:endParaRPr lang="en-US"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Districts receive funding in 10 equal payments from September through June so full payment will not be available at the beginning of the school year for community partners. Districts may retain up to 5% of the total program allocation for allowable administrative costs associated with the program. Districts must distribute funding to the community partner that equals no less than 95% of the total per-child allocation based on the number of partner children included in the district-certified enrollment count from the prior school year. Of the funding received by the community partner, up to 10% may be used for allowable administrative and operational costs to run the program. The school district, as the recipient of state funds and the responsible entity for program implementation, is responsible for verifying appropriate expenditures by community partners/private providers. Accounts must be reconciled at the end of the fiscal year and if funding provided to the community partners remains, the amount must be returned to the school district.</a:t>
            </a:r>
            <a:endParaRPr lang="en-US"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Note that a SWVPP Finance FAQ is available on the Statewide Voluntary Preschool Program web page that addresses many questions about funding and expenditures. The information in the FAQ is subject to updates during the year. Please review this information regularly.</a:t>
            </a:r>
            <a:endParaRPr lang="en-US" dirty="0"/>
          </a:p>
        </p:txBody>
      </p:sp>
      <p:sp>
        <p:nvSpPr>
          <p:cNvPr id="4" name="Slide Number Placeholder 3"/>
          <p:cNvSpPr>
            <a:spLocks noGrp="1"/>
          </p:cNvSpPr>
          <p:nvPr>
            <p:ph type="sldNum" sz="quarter" idx="10"/>
          </p:nvPr>
        </p:nvSpPr>
        <p:spPr/>
        <p:txBody>
          <a:bodyPr/>
          <a:lstStyle/>
          <a:p>
            <a:fld id="{92079135-C868-40A6-8894-7B2F4EAA25CF}" type="slidenum">
              <a:rPr lang="en-US" smtClean="0"/>
              <a:t>19</a:t>
            </a:fld>
            <a:endParaRPr lang="en-US"/>
          </a:p>
        </p:txBody>
      </p:sp>
    </p:spTree>
    <p:extLst>
      <p:ext uri="{BB962C8B-B14F-4D97-AF65-F5344CB8AC3E}">
        <p14:creationId xmlns:p14="http://schemas.microsoft.com/office/powerpoint/2010/main" val="3790004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000" dirty="0"/>
              <a:t>We wanted to make sure that you were all validated for the efforts you have made and will continue to make for young children. It is indeed worthy work and will make a huge impact on the future of Iowa.</a:t>
            </a:r>
            <a:endParaRPr lang="en-US" dirty="0"/>
          </a:p>
          <a:p>
            <a:pPr marL="0" lvl="0" indent="0" algn="l" rtl="0">
              <a:spcBef>
                <a:spcPts val="0"/>
              </a:spcBef>
              <a:spcAft>
                <a:spcPts val="0"/>
              </a:spcAft>
              <a:buNone/>
            </a:pPr>
            <a:endParaRPr lang="en-US" sz="1000" dirty="0"/>
          </a:p>
          <a:p>
            <a:pPr marL="0" lvl="0" indent="0" algn="l" rtl="0">
              <a:lnSpc>
                <a:spcPct val="90000"/>
              </a:lnSpc>
              <a:spcBef>
                <a:spcPts val="0"/>
              </a:spcBef>
              <a:spcAft>
                <a:spcPts val="0"/>
              </a:spcAft>
              <a:buNone/>
            </a:pPr>
            <a:r>
              <a:rPr lang="en-US" sz="1000" dirty="0"/>
              <a:t>Participants</a:t>
            </a:r>
            <a:r>
              <a:rPr lang="en-US" sz="1000" baseline="0" dirty="0"/>
              <a:t> in high quality s</a:t>
            </a:r>
            <a:r>
              <a:rPr lang="en-US" sz="1000" dirty="0"/>
              <a:t>tate-funded preschool programs are more likely to:</a:t>
            </a:r>
            <a:endParaRPr lang="en-US" dirty="0"/>
          </a:p>
          <a:p>
            <a:pPr marL="457200" lvl="1" indent="-63500" algn="l" rtl="0">
              <a:lnSpc>
                <a:spcPct val="90000"/>
              </a:lnSpc>
              <a:spcBef>
                <a:spcPts val="0"/>
              </a:spcBef>
              <a:spcAft>
                <a:spcPts val="0"/>
              </a:spcAft>
              <a:buClr>
                <a:schemeClr val="dk1"/>
              </a:buClr>
              <a:buSzPts val="1000"/>
              <a:buFont typeface="Calibri"/>
              <a:buChar char="•"/>
            </a:pPr>
            <a:r>
              <a:rPr lang="en-US" sz="1000" dirty="0"/>
              <a:t>Develop social/emotional skills and have reduced</a:t>
            </a:r>
            <a:r>
              <a:rPr lang="en-US" sz="1000" baseline="0" dirty="0"/>
              <a:t> problem behaviors</a:t>
            </a:r>
          </a:p>
          <a:p>
            <a:pPr marL="457200" lvl="1" indent="-63500" algn="l" rtl="0">
              <a:lnSpc>
                <a:spcPct val="90000"/>
              </a:lnSpc>
              <a:spcBef>
                <a:spcPts val="0"/>
              </a:spcBef>
              <a:spcAft>
                <a:spcPts val="0"/>
              </a:spcAft>
              <a:buClr>
                <a:schemeClr val="dk1"/>
              </a:buClr>
              <a:buSzPts val="1000"/>
              <a:buFont typeface="Calibri"/>
              <a:buChar char="•"/>
            </a:pPr>
            <a:r>
              <a:rPr lang="en-US" sz="1000" baseline="0" dirty="0"/>
              <a:t>Have reduced likelihood of repeating grades</a:t>
            </a:r>
          </a:p>
          <a:p>
            <a:pPr marL="457200" lvl="1" indent="-63500" algn="l" rtl="0">
              <a:lnSpc>
                <a:spcPct val="90000"/>
              </a:lnSpc>
              <a:spcBef>
                <a:spcPts val="0"/>
              </a:spcBef>
              <a:spcAft>
                <a:spcPts val="0"/>
              </a:spcAft>
              <a:buClr>
                <a:schemeClr val="dk1"/>
              </a:buClr>
              <a:buSzPts val="1000"/>
              <a:buFont typeface="Calibri"/>
              <a:buChar char="•"/>
            </a:pPr>
            <a:r>
              <a:rPr lang="en-US" sz="1000" baseline="0" dirty="0"/>
              <a:t>Have reduced likelihood of school suspension, addiction, or arrest</a:t>
            </a:r>
          </a:p>
          <a:p>
            <a:pPr marL="457200" lvl="1" indent="-63500" algn="l" rtl="0">
              <a:lnSpc>
                <a:spcPct val="90000"/>
              </a:lnSpc>
              <a:spcBef>
                <a:spcPts val="0"/>
              </a:spcBef>
              <a:spcAft>
                <a:spcPts val="0"/>
              </a:spcAft>
              <a:buClr>
                <a:schemeClr val="dk1"/>
              </a:buClr>
              <a:buSzPts val="1000"/>
              <a:buFont typeface="Calibri"/>
              <a:buChar char="•"/>
            </a:pPr>
            <a:r>
              <a:rPr lang="en-US" sz="1000" baseline="0" dirty="0"/>
              <a:t>Graduate on-time, and to earn a high school diploma or gain some college experience</a:t>
            </a:r>
          </a:p>
          <a:p>
            <a:pPr marL="457200" lvl="1" indent="-63500" algn="l" rtl="0">
              <a:lnSpc>
                <a:spcPct val="90000"/>
              </a:lnSpc>
              <a:spcBef>
                <a:spcPts val="0"/>
              </a:spcBef>
              <a:spcAft>
                <a:spcPts val="0"/>
              </a:spcAft>
              <a:buClr>
                <a:schemeClr val="dk1"/>
              </a:buClr>
              <a:buSzPts val="1000"/>
              <a:buFont typeface="Calibri"/>
              <a:buChar char="•"/>
            </a:pPr>
            <a:r>
              <a:rPr lang="en-US" sz="1000" baseline="0" dirty="0"/>
              <a:t>Be employed full-time or be self-employed</a:t>
            </a:r>
          </a:p>
          <a:p>
            <a:pPr marL="457200" lvl="1" indent="-63500" algn="l" rtl="0">
              <a:lnSpc>
                <a:spcPct val="90000"/>
              </a:lnSpc>
              <a:spcBef>
                <a:spcPts val="0"/>
              </a:spcBef>
              <a:spcAft>
                <a:spcPts val="0"/>
              </a:spcAft>
              <a:buClr>
                <a:schemeClr val="dk1"/>
              </a:buClr>
              <a:buSzPts val="1000"/>
              <a:buFont typeface="Calibri"/>
              <a:buChar char="•"/>
            </a:pPr>
            <a:endParaRPr lang="en-US" sz="1000" baseline="0" dirty="0"/>
          </a:p>
          <a:p>
            <a:pPr marL="457200" marR="0" lvl="1" indent="-63500" algn="l" defTabSz="914400" rtl="0" eaLnBrk="1" fontAlgn="auto" latinLnBrk="0" hangingPunct="1">
              <a:lnSpc>
                <a:spcPct val="90000"/>
              </a:lnSpc>
              <a:spcBef>
                <a:spcPts val="0"/>
              </a:spcBef>
              <a:spcAft>
                <a:spcPts val="0"/>
              </a:spcAft>
              <a:buClr>
                <a:schemeClr val="dk1"/>
              </a:buClr>
              <a:buSzPts val="1000"/>
              <a:buFont typeface="Calibri"/>
              <a:buChar char="•"/>
              <a:tabLst/>
              <a:defRPr/>
            </a:pPr>
            <a:r>
              <a:rPr lang="en-US" sz="1000" baseline="0" dirty="0"/>
              <a:t>In an analysis of recent research, most state-funded preschool participants experienced both short-term and long-term effects previously listed, while 30% demonstrated converging effects. Short- and long-term gains were greatest for low-income children and dual language learners. “Spillover effects” occurred for non-participants, when they were placed in elementary classrooms with children who did attend state-funded preschool.</a:t>
            </a:r>
          </a:p>
          <a:p>
            <a:pPr marL="393700" marR="0" lvl="1" indent="0" algn="l" defTabSz="914400" rtl="0" eaLnBrk="1" fontAlgn="auto" latinLnBrk="0" hangingPunct="1">
              <a:lnSpc>
                <a:spcPct val="90000"/>
              </a:lnSpc>
              <a:spcBef>
                <a:spcPts val="0"/>
              </a:spcBef>
              <a:spcAft>
                <a:spcPts val="0"/>
              </a:spcAft>
              <a:buClr>
                <a:schemeClr val="dk1"/>
              </a:buClr>
              <a:buSzPts val="1000"/>
              <a:buFont typeface="Calibri"/>
              <a:buNone/>
              <a:tabLst/>
              <a:defRPr/>
            </a:pPr>
            <a:r>
              <a:rPr lang="en-US" sz="1000" dirty="0"/>
              <a:t>---Education</a:t>
            </a:r>
            <a:r>
              <a:rPr lang="en-US" sz="1000" baseline="0" dirty="0"/>
              <a:t> Commission of the States</a:t>
            </a:r>
            <a:r>
              <a:rPr lang="en-US" sz="1000" dirty="0"/>
              <a:t>, 2020</a:t>
            </a:r>
          </a:p>
          <a:p>
            <a:pPr marL="457200" lvl="1" indent="0" algn="l" rtl="0">
              <a:lnSpc>
                <a:spcPct val="90000"/>
              </a:lnSpc>
              <a:spcBef>
                <a:spcPts val="0"/>
              </a:spcBef>
              <a:spcAft>
                <a:spcPts val="0"/>
              </a:spcAft>
              <a:buClr>
                <a:schemeClr val="dk1"/>
              </a:buClr>
              <a:buSzPts val="1000"/>
              <a:buFont typeface="Calibri"/>
              <a:buNone/>
            </a:pPr>
            <a:endParaRPr lang="en-US" sz="1000" dirty="0"/>
          </a:p>
          <a:p>
            <a:pPr marL="0" lvl="0" indent="0" algn="l" rtl="0">
              <a:lnSpc>
                <a:spcPct val="90000"/>
              </a:lnSpc>
              <a:spcBef>
                <a:spcPts val="0"/>
              </a:spcBef>
              <a:spcAft>
                <a:spcPts val="0"/>
              </a:spcAft>
              <a:buNone/>
            </a:pPr>
            <a:r>
              <a:rPr lang="en-US" sz="1000" dirty="0"/>
              <a:t>We know that all of these elements create more successful and productive members of society.  Each dollar we spend on quality preschool programming saves the state and the nation money in the long run.</a:t>
            </a:r>
            <a:endParaRPr lang="en-US" dirty="0"/>
          </a:p>
          <a:p>
            <a:pPr marL="0" lvl="0" indent="0" algn="l" rtl="0">
              <a:lnSpc>
                <a:spcPct val="90000"/>
              </a:lnSpc>
              <a:spcBef>
                <a:spcPts val="0"/>
              </a:spcBef>
              <a:spcAft>
                <a:spcPts val="0"/>
              </a:spcAft>
              <a:buNone/>
            </a:pPr>
            <a:endParaRPr lang="en-US" sz="1000" dirty="0"/>
          </a:p>
          <a:p>
            <a:pPr marL="0" lvl="0" indent="0" algn="l" rtl="0">
              <a:spcBef>
                <a:spcPts val="0"/>
              </a:spcBef>
              <a:spcAft>
                <a:spcPts val="0"/>
              </a:spcAft>
              <a:buNone/>
            </a:pPr>
            <a:r>
              <a:rPr lang="en-US" sz="1000" dirty="0">
                <a:solidFill>
                  <a:srgbClr val="FF0000"/>
                </a:solidFill>
              </a:rPr>
              <a:t>According to the National Institute of Early Education Research (NIEER) 44 states provide some degree of state-funded preschool programming.  In 2019, Iowa’s state-funded preschool programs ranked 6</a:t>
            </a:r>
            <a:r>
              <a:rPr lang="en-US" sz="1000" baseline="30000" dirty="0">
                <a:solidFill>
                  <a:srgbClr val="FF0000"/>
                </a:solidFill>
              </a:rPr>
              <a:t>th</a:t>
            </a:r>
            <a:r>
              <a:rPr lang="en-US" sz="1000" dirty="0">
                <a:solidFill>
                  <a:srgbClr val="FF0000"/>
                </a:solidFill>
              </a:rPr>
              <a:t> in the nation in providing access to high quality preschool programming to 4-year-olds and 37</a:t>
            </a:r>
            <a:r>
              <a:rPr lang="en-US" sz="1000" baseline="30000" dirty="0">
                <a:solidFill>
                  <a:srgbClr val="FF0000"/>
                </a:solidFill>
              </a:rPr>
              <a:t>th</a:t>
            </a:r>
            <a:r>
              <a:rPr lang="en-US" sz="1000" dirty="0">
                <a:solidFill>
                  <a:srgbClr val="FF0000"/>
                </a:solidFill>
              </a:rPr>
              <a:t> in state spending to provide children access to quality preschool. </a:t>
            </a:r>
            <a:endParaRPr lang="en-US" dirty="0"/>
          </a:p>
          <a:p>
            <a:pPr marL="0" lvl="0" indent="0" algn="l" rtl="0">
              <a:spcBef>
                <a:spcPts val="0"/>
              </a:spcBef>
              <a:spcAft>
                <a:spcPts val="0"/>
              </a:spcAft>
              <a:buNone/>
            </a:pPr>
            <a:endParaRPr lang="en-US" sz="1000" dirty="0">
              <a:solidFill>
                <a:srgbClr val="FF0000"/>
              </a:solidFill>
            </a:endParaRPr>
          </a:p>
          <a:p>
            <a:pPr marL="0" lvl="0" indent="0" algn="l" rtl="0">
              <a:spcBef>
                <a:spcPts val="0"/>
              </a:spcBef>
              <a:spcAft>
                <a:spcPts val="0"/>
              </a:spcAft>
              <a:buNone/>
            </a:pPr>
            <a:r>
              <a:rPr lang="en-US" sz="1000" dirty="0">
                <a:solidFill>
                  <a:srgbClr val="FF0000"/>
                </a:solidFill>
              </a:rPr>
              <a:t>Addressing program assurances and requirements is critical for meeting minimum expectations in order to contribute to high quality programming. This webinar will provide an overview of assurances and requirements for the SWVPP as stipulated in Iowa Code 256C and Iowa Administrative Code 281--16.</a:t>
            </a:r>
            <a:endParaRPr lang="en-US" sz="1000" dirty="0"/>
          </a:p>
          <a:p>
            <a:endParaRPr lang="en-US" dirty="0"/>
          </a:p>
        </p:txBody>
      </p:sp>
      <p:sp>
        <p:nvSpPr>
          <p:cNvPr id="4" name="Slide Number Placeholder 3"/>
          <p:cNvSpPr>
            <a:spLocks noGrp="1"/>
          </p:cNvSpPr>
          <p:nvPr>
            <p:ph type="sldNum" sz="quarter" idx="10"/>
          </p:nvPr>
        </p:nvSpPr>
        <p:spPr/>
        <p:txBody>
          <a:bodyPr/>
          <a:lstStyle/>
          <a:p>
            <a:fld id="{92079135-C868-40A6-8894-7B2F4EAA25CF}" type="slidenum">
              <a:rPr lang="en-US" smtClean="0"/>
              <a:t>2</a:t>
            </a:fld>
            <a:endParaRPr lang="en-US"/>
          </a:p>
        </p:txBody>
      </p:sp>
    </p:spTree>
    <p:extLst>
      <p:ext uri="{BB962C8B-B14F-4D97-AF65-F5344CB8AC3E}">
        <p14:creationId xmlns:p14="http://schemas.microsoft.com/office/powerpoint/2010/main" val="963933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If you would like more information on the Statewide Voluntary Preschool Program for Four-Year-Old Children, please visit the hyperlink indicated on the slide. Resources on the web page are updated periodically, so please check back often.</a:t>
            </a:r>
          </a:p>
          <a:p>
            <a:pPr marL="0" lvl="0" indent="0" algn="l" rtl="0">
              <a:spcBef>
                <a:spcPts val="0"/>
              </a:spcBef>
              <a:spcAft>
                <a:spcPts val="0"/>
              </a:spcAft>
              <a:buNone/>
            </a:pPr>
            <a:endParaRPr lang="en-US" b="0" dirty="0"/>
          </a:p>
          <a:p>
            <a:pPr marL="0" lvl="0" indent="0" algn="l" rtl="0">
              <a:spcBef>
                <a:spcPts val="0"/>
              </a:spcBef>
              <a:spcAft>
                <a:spcPts val="0"/>
              </a:spcAft>
              <a:buNone/>
            </a:pPr>
            <a:r>
              <a:rPr lang="en-US" b="0" dirty="0"/>
              <a:t>Other web pages that have been referenced during this webinar include other helpful resources specific to the topic of each web page. Appropriate contacts are included on each of the web pages.</a:t>
            </a:r>
          </a:p>
        </p:txBody>
      </p:sp>
      <p:sp>
        <p:nvSpPr>
          <p:cNvPr id="4" name="Slide Number Placeholder 3"/>
          <p:cNvSpPr>
            <a:spLocks noGrp="1"/>
          </p:cNvSpPr>
          <p:nvPr>
            <p:ph type="sldNum" sz="quarter" idx="10"/>
          </p:nvPr>
        </p:nvSpPr>
        <p:spPr/>
        <p:txBody>
          <a:bodyPr/>
          <a:lstStyle/>
          <a:p>
            <a:fld id="{92079135-C868-40A6-8894-7B2F4EAA25CF}" type="slidenum">
              <a:rPr lang="en-US" smtClean="0"/>
              <a:t>20</a:t>
            </a:fld>
            <a:endParaRPr lang="en-US"/>
          </a:p>
        </p:txBody>
      </p:sp>
    </p:spTree>
    <p:extLst>
      <p:ext uri="{BB962C8B-B14F-4D97-AF65-F5344CB8AC3E}">
        <p14:creationId xmlns:p14="http://schemas.microsoft.com/office/powerpoint/2010/main" val="1104459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listening to the Department of Education webinar for the Statewide Voluntary Preschool Program Assurances and Program Requirements.  If you have additional questions, please feel to contact Jennifer Adkins or Mary </a:t>
            </a:r>
            <a:r>
              <a:rPr lang="en-US" dirty="0" err="1"/>
              <a:t>Breyfogle</a:t>
            </a:r>
            <a:r>
              <a:rPr lang="en-US" dirty="0"/>
              <a:t> using the information on this slide.</a:t>
            </a:r>
          </a:p>
        </p:txBody>
      </p:sp>
      <p:sp>
        <p:nvSpPr>
          <p:cNvPr id="4" name="Slide Number Placeholder 3"/>
          <p:cNvSpPr>
            <a:spLocks noGrp="1"/>
          </p:cNvSpPr>
          <p:nvPr>
            <p:ph type="sldNum" sz="quarter" idx="10"/>
          </p:nvPr>
        </p:nvSpPr>
        <p:spPr/>
        <p:txBody>
          <a:bodyPr/>
          <a:lstStyle/>
          <a:p>
            <a:fld id="{92079135-C868-40A6-8894-7B2F4EAA25CF}" type="slidenum">
              <a:rPr lang="en-US" smtClean="0"/>
              <a:t>21</a:t>
            </a:fld>
            <a:endParaRPr lang="en-US"/>
          </a:p>
        </p:txBody>
      </p:sp>
    </p:spTree>
    <p:extLst>
      <p:ext uri="{BB962C8B-B14F-4D97-AF65-F5344CB8AC3E}">
        <p14:creationId xmlns:p14="http://schemas.microsoft.com/office/powerpoint/2010/main" val="2392980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t>The Statewide Voluntary Preschool Program for Four-Year-Old children was established May 10, 2007.  </a:t>
            </a:r>
            <a:endParaRPr lang="en-US"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Funding is .5 FTE or 50% of the actual enrollment of eligible students in preschool programming. Funding for your district programs will be based on this Fall’s certified enrollment and will be released during the following school year.</a:t>
            </a:r>
            <a:endParaRPr lang="en-US"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This map indicates the school districts that will be implementing the Statewide Voluntary Preschool Program as of this fall.</a:t>
            </a:r>
            <a:endParaRPr lang="en-US" dirty="0"/>
          </a:p>
          <a:p>
            <a:pPr marL="0" lvl="0" indent="0" algn="l" rtl="0">
              <a:spcBef>
                <a:spcPts val="0"/>
              </a:spcBef>
              <a:spcAft>
                <a:spcPts val="0"/>
              </a:spcAft>
              <a:buNone/>
            </a:pPr>
            <a:r>
              <a:rPr lang="en-US" sz="1200" dirty="0"/>
              <a:t>	</a:t>
            </a:r>
            <a:endParaRPr lang="en-US" dirty="0"/>
          </a:p>
          <a:p>
            <a:pPr marL="0" lvl="0" indent="-57150" algn="l" rtl="0">
              <a:spcBef>
                <a:spcPts val="0"/>
              </a:spcBef>
              <a:spcAft>
                <a:spcPts val="0"/>
              </a:spcAft>
              <a:buClr>
                <a:schemeClr val="dk1"/>
              </a:buClr>
              <a:buSzPts val="900"/>
              <a:buFont typeface="Calibri"/>
              <a:buChar char="•"/>
            </a:pPr>
            <a:r>
              <a:rPr lang="en-US" sz="1200" dirty="0"/>
              <a:t>The total number of districts providing the SWVPP this fall is </a:t>
            </a:r>
            <a:r>
              <a:rPr lang="en-US" sz="1200" b="1" dirty="0"/>
              <a:t>322</a:t>
            </a:r>
            <a:r>
              <a:rPr lang="en-US" sz="1200" dirty="0"/>
              <a:t> of </a:t>
            </a:r>
            <a:r>
              <a:rPr lang="en-US" sz="1200" b="1" dirty="0"/>
              <a:t>327</a:t>
            </a:r>
            <a:r>
              <a:rPr lang="en-US" sz="1200" dirty="0"/>
              <a:t> school districts. This map </a:t>
            </a:r>
            <a:r>
              <a:rPr lang="en-US" sz="1200" u="sng" dirty="0"/>
              <a:t>depicts about 98% </a:t>
            </a:r>
            <a:r>
              <a:rPr lang="en-US" sz="1200" dirty="0"/>
              <a:t>of all Iowa districts are participating in Statewide Voluntary Preschool programming.</a:t>
            </a:r>
            <a:endParaRPr lang="en-US" dirty="0"/>
          </a:p>
          <a:p>
            <a:pPr marL="0" lvl="0" indent="0" algn="l" rtl="0">
              <a:spcBef>
                <a:spcPts val="0"/>
              </a:spcBef>
              <a:spcAft>
                <a:spcPts val="0"/>
              </a:spcAft>
              <a:buNone/>
            </a:pPr>
            <a:endParaRPr lang="en-US" sz="1200" dirty="0"/>
          </a:p>
          <a:p>
            <a:pPr marL="0" lvl="0" indent="-57150" algn="l" rtl="0">
              <a:spcBef>
                <a:spcPts val="0"/>
              </a:spcBef>
              <a:spcAft>
                <a:spcPts val="0"/>
              </a:spcAft>
              <a:buClr>
                <a:schemeClr val="dk1"/>
              </a:buClr>
              <a:buSzPts val="900"/>
              <a:buFont typeface="Calibri"/>
              <a:buChar char="•"/>
            </a:pPr>
            <a:r>
              <a:rPr lang="en-US" sz="1200" dirty="0"/>
              <a:t>In 2019-2020 the certified enrollment count was 25,080 four-year-old students and additional children were served in these classrooms.</a:t>
            </a:r>
            <a:endParaRPr lang="en-US" dirty="0"/>
          </a:p>
          <a:p>
            <a:endParaRPr lang="en-US" dirty="0"/>
          </a:p>
        </p:txBody>
      </p:sp>
      <p:sp>
        <p:nvSpPr>
          <p:cNvPr id="4" name="Slide Number Placeholder 3"/>
          <p:cNvSpPr>
            <a:spLocks noGrp="1"/>
          </p:cNvSpPr>
          <p:nvPr>
            <p:ph type="sldNum" sz="quarter" idx="10"/>
          </p:nvPr>
        </p:nvSpPr>
        <p:spPr/>
        <p:txBody>
          <a:bodyPr/>
          <a:lstStyle/>
          <a:p>
            <a:fld id="{92079135-C868-40A6-8894-7B2F4EAA25CF}" type="slidenum">
              <a:rPr lang="en-US" smtClean="0"/>
              <a:t>3</a:t>
            </a:fld>
            <a:endParaRPr lang="en-US"/>
          </a:p>
        </p:txBody>
      </p:sp>
    </p:spTree>
    <p:extLst>
      <p:ext uri="{BB962C8B-B14F-4D97-AF65-F5344CB8AC3E}">
        <p14:creationId xmlns:p14="http://schemas.microsoft.com/office/powerpoint/2010/main" val="3972986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remainder of this presentation will focus on assurances and program requirements of the Statewide Voluntary Preschool Program based on state code and rule.</a:t>
            </a:r>
          </a:p>
          <a:p>
            <a:endParaRPr lang="en-US" dirty="0"/>
          </a:p>
        </p:txBody>
      </p:sp>
      <p:sp>
        <p:nvSpPr>
          <p:cNvPr id="4" name="Slide Number Placeholder 3"/>
          <p:cNvSpPr>
            <a:spLocks noGrp="1"/>
          </p:cNvSpPr>
          <p:nvPr>
            <p:ph type="sldNum" sz="quarter" idx="10"/>
          </p:nvPr>
        </p:nvSpPr>
        <p:spPr/>
        <p:txBody>
          <a:bodyPr/>
          <a:lstStyle/>
          <a:p>
            <a:fld id="{92079135-C868-40A6-8894-7B2F4EAA25CF}" type="slidenum">
              <a:rPr lang="en-US" smtClean="0"/>
              <a:t>4</a:t>
            </a:fld>
            <a:endParaRPr lang="en-US"/>
          </a:p>
        </p:txBody>
      </p:sp>
    </p:spTree>
    <p:extLst>
      <p:ext uri="{BB962C8B-B14F-4D97-AF65-F5344CB8AC3E}">
        <p14:creationId xmlns:p14="http://schemas.microsoft.com/office/powerpoint/2010/main" val="251172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t>Each district is required to adhere to SWVPP assurances for teachers as stipulated in </a:t>
            </a:r>
            <a:r>
              <a:rPr lang="en-US" sz="1200" dirty="0">
                <a:solidFill>
                  <a:schemeClr val="dk1"/>
                </a:solidFill>
                <a:latin typeface="+mn-lt"/>
                <a:ea typeface="Calibri"/>
                <a:cs typeface="Calibri"/>
                <a:sym typeface="Calibri"/>
              </a:rPr>
              <a:t>256C.3(2) and Chapter 16 [16.2 (Definition of Teacher) 16.3(1) Personnel]</a:t>
            </a:r>
            <a:r>
              <a:rPr lang="en-US" sz="1200" dirty="0"/>
              <a:t>. </a:t>
            </a:r>
            <a:endParaRPr lang="en-US" dirty="0"/>
          </a:p>
          <a:p>
            <a:pPr marL="0" lvl="0" indent="0" algn="l" rtl="0">
              <a:spcBef>
                <a:spcPts val="0"/>
              </a:spcBef>
              <a:spcAft>
                <a:spcPts val="0"/>
              </a:spcAft>
              <a:buNone/>
            </a:pPr>
            <a:r>
              <a:rPr lang="en-US" sz="1200" b="1" dirty="0"/>
              <a:t> </a:t>
            </a:r>
            <a:endParaRPr lang="en-US" dirty="0"/>
          </a:p>
          <a:p>
            <a:pPr marL="0" lvl="0" indent="0" algn="l" rtl="0">
              <a:spcBef>
                <a:spcPts val="0"/>
              </a:spcBef>
              <a:spcAft>
                <a:spcPts val="0"/>
              </a:spcAft>
              <a:buNone/>
            </a:pPr>
            <a:r>
              <a:rPr lang="en-US" sz="1200" dirty="0"/>
              <a:t>Maintaining appropriately licensed teachers is a building block of this program.  </a:t>
            </a:r>
            <a:endParaRPr lang="en-US" dirty="0"/>
          </a:p>
          <a:p>
            <a:pPr marL="0" lvl="0" indent="-76200" algn="l" rtl="0">
              <a:spcBef>
                <a:spcPts val="0"/>
              </a:spcBef>
              <a:spcAft>
                <a:spcPts val="0"/>
              </a:spcAft>
              <a:buClr>
                <a:schemeClr val="dk1"/>
              </a:buClr>
              <a:buSzPts val="1200"/>
              <a:buFont typeface="Calibri"/>
              <a:buChar char="•"/>
            </a:pPr>
            <a:r>
              <a:rPr lang="en-US" sz="1200" dirty="0"/>
              <a:t>Teachers must have a valid practitioner's license issued by the BOEE under Iowa Code chapter 272</a:t>
            </a:r>
            <a:endParaRPr lang="en-US" dirty="0"/>
          </a:p>
          <a:p>
            <a:pPr marL="0" lvl="0" indent="-76200" algn="l" rtl="0">
              <a:spcBef>
                <a:spcPts val="0"/>
              </a:spcBef>
              <a:spcAft>
                <a:spcPts val="0"/>
              </a:spcAft>
              <a:buClr>
                <a:schemeClr val="dk1"/>
              </a:buClr>
              <a:buSzPts val="1200"/>
              <a:buFont typeface="Calibri"/>
              <a:buChar char="•"/>
            </a:pPr>
            <a:r>
              <a:rPr lang="en-US" sz="1200" dirty="0"/>
              <a:t>The teacher endorsement includes prekindergarten. The appropriate teaching endorsements are:</a:t>
            </a:r>
            <a:endParaRPr lang="en-US" dirty="0"/>
          </a:p>
          <a:p>
            <a:pPr marL="457200" lvl="1" indent="-76200" algn="l" rtl="0">
              <a:spcBef>
                <a:spcPts val="0"/>
              </a:spcBef>
              <a:spcAft>
                <a:spcPts val="0"/>
              </a:spcAft>
              <a:buClr>
                <a:schemeClr val="dk1"/>
              </a:buClr>
              <a:buSzPts val="1200"/>
              <a:buFont typeface="Calibri"/>
              <a:buChar char="•"/>
            </a:pPr>
            <a:r>
              <a:rPr lang="en-US" sz="1200" dirty="0"/>
              <a:t>Teacher Endorsement #100 -- Prekindergarten through grade three, including special education; </a:t>
            </a:r>
            <a:endParaRPr lang="en-US" dirty="0"/>
          </a:p>
          <a:p>
            <a:pPr marL="457200" lvl="1" indent="-76200" algn="l" rtl="0">
              <a:spcBef>
                <a:spcPts val="0"/>
              </a:spcBef>
              <a:spcAft>
                <a:spcPts val="0"/>
              </a:spcAft>
              <a:buClr>
                <a:schemeClr val="dk1"/>
              </a:buClr>
              <a:buSzPts val="1200"/>
              <a:buFont typeface="Calibri"/>
              <a:buChar char="•"/>
            </a:pPr>
            <a:r>
              <a:rPr lang="en-US" sz="1200" dirty="0"/>
              <a:t>Teacher Endorsement #103  – Prekindergarten through kindergarten;</a:t>
            </a:r>
            <a:endParaRPr lang="en-US" dirty="0"/>
          </a:p>
          <a:p>
            <a:pPr marL="457200" lvl="1" indent="-76200" algn="l" rtl="0">
              <a:spcBef>
                <a:spcPts val="0"/>
              </a:spcBef>
              <a:spcAft>
                <a:spcPts val="0"/>
              </a:spcAft>
              <a:buClr>
                <a:schemeClr val="dk1"/>
              </a:buClr>
              <a:buSzPts val="1200"/>
              <a:buFont typeface="Calibri"/>
              <a:buChar char="•"/>
            </a:pPr>
            <a:r>
              <a:rPr lang="en-US" sz="1200" dirty="0"/>
              <a:t>Teacher Endorsement #106  – Prekindergarten through grade three; and</a:t>
            </a:r>
          </a:p>
          <a:p>
            <a:pPr marL="457200" lvl="1" indent="-76200" algn="l" rtl="0">
              <a:spcBef>
                <a:spcPts val="0"/>
              </a:spcBef>
              <a:spcAft>
                <a:spcPts val="0"/>
              </a:spcAft>
              <a:buClr>
                <a:schemeClr val="dk1"/>
              </a:buClr>
              <a:buSzPts val="1200"/>
              <a:buFont typeface="Calibri"/>
              <a:buChar char="•"/>
            </a:pPr>
            <a:r>
              <a:rPr lang="en-US" sz="1200" dirty="0"/>
              <a:t>Teacher Endorsement #1001 – </a:t>
            </a:r>
            <a:r>
              <a:rPr lang="en-US" dirty="0"/>
              <a:t>Birth</a:t>
            </a:r>
            <a:r>
              <a:rPr lang="en-US" sz="1200" dirty="0"/>
              <a:t> through grade three inclusive settings.</a:t>
            </a:r>
          </a:p>
          <a:p>
            <a:pPr marL="457200" lvl="1" indent="0" algn="l" rtl="0">
              <a:spcBef>
                <a:spcPts val="0"/>
              </a:spcBef>
              <a:spcAft>
                <a:spcPts val="0"/>
              </a:spcAft>
              <a:buNone/>
            </a:pPr>
            <a:endParaRPr lang="en-US" sz="1200" dirty="0"/>
          </a:p>
          <a:p>
            <a:pPr marL="0" lvl="0" indent="-76200" algn="l" rtl="0">
              <a:spcBef>
                <a:spcPts val="0"/>
              </a:spcBef>
              <a:spcAft>
                <a:spcPts val="0"/>
              </a:spcAft>
              <a:buClr>
                <a:schemeClr val="dk1"/>
              </a:buClr>
              <a:buSzPts val="1200"/>
              <a:buFont typeface="Calibri"/>
              <a:buChar char="•"/>
            </a:pPr>
            <a:r>
              <a:rPr lang="en-US" sz="1200" dirty="0"/>
              <a:t>A Class B conditional license is also an appropriate license as long as it includes PK general education. If teachers do not hold one of the endorsements just mentioned, they should apply to BOEE for a conditional license now!  </a:t>
            </a:r>
            <a:endParaRPr lang="en-US" dirty="0"/>
          </a:p>
          <a:p>
            <a:pPr marL="0" lvl="0" indent="0" algn="l" rtl="0">
              <a:spcBef>
                <a:spcPts val="0"/>
              </a:spcBef>
              <a:spcAft>
                <a:spcPts val="0"/>
              </a:spcAft>
              <a:buNone/>
            </a:pPr>
            <a:endParaRPr lang="en-US" sz="1200" dirty="0"/>
          </a:p>
          <a:p>
            <a:pPr marL="0" lvl="0" indent="-76200" algn="l" rtl="0">
              <a:spcBef>
                <a:spcPts val="0"/>
              </a:spcBef>
              <a:spcAft>
                <a:spcPts val="0"/>
              </a:spcAft>
              <a:buClr>
                <a:schemeClr val="dk1"/>
              </a:buClr>
              <a:buSzPts val="1200"/>
              <a:buFont typeface="Calibri"/>
              <a:buChar char="•"/>
            </a:pPr>
            <a:r>
              <a:rPr lang="en-US" sz="1200" dirty="0"/>
              <a:t>Note: If a teacher has an Early Childhood Teacher – Special Education 15.2 (19) endorsement (also known as #223/#262), this is not an appropriate endorsement to teach in the Statewide Voluntary Preschool Program because it does not include preschool general education.  The teacher may apply to the Board of Educational Examiners for a Class B conditional license in one of the acceptable teaching endorsement areas. </a:t>
            </a:r>
            <a:endParaRPr lang="en-US" dirty="0"/>
          </a:p>
          <a:p>
            <a:pPr marL="0" lvl="0" indent="0" algn="l" rtl="0">
              <a:spcBef>
                <a:spcPts val="0"/>
              </a:spcBef>
              <a:spcAft>
                <a:spcPts val="0"/>
              </a:spcAft>
              <a:buClr>
                <a:schemeClr val="dk1"/>
              </a:buClr>
              <a:buSzPts val="1200"/>
              <a:buFont typeface="Calibri"/>
              <a:buNone/>
            </a:pPr>
            <a:endParaRPr lang="en-US" sz="1200" dirty="0"/>
          </a:p>
          <a:p>
            <a:pPr marL="0" lvl="0" indent="-76200" algn="l" rtl="0">
              <a:spcBef>
                <a:spcPts val="0"/>
              </a:spcBef>
              <a:spcAft>
                <a:spcPts val="0"/>
              </a:spcAft>
              <a:buClr>
                <a:schemeClr val="dk1"/>
              </a:buClr>
              <a:buSzPts val="1200"/>
              <a:buFont typeface="Calibri"/>
              <a:buChar char="•"/>
            </a:pPr>
            <a:r>
              <a:rPr lang="en-US" sz="1200" dirty="0"/>
              <a:t>The print on this slide is small. The content of this slide can also be found in the SWVPP Implementation FAQ under the Guidance subheading on the SWVPP web page.</a:t>
            </a:r>
          </a:p>
          <a:p>
            <a:pPr marL="0" lvl="0" indent="0" algn="l" rtl="0">
              <a:spcBef>
                <a:spcPts val="0"/>
              </a:spcBef>
              <a:spcAft>
                <a:spcPts val="0"/>
              </a:spcAft>
              <a:buClr>
                <a:schemeClr val="dk1"/>
              </a:buClr>
              <a:buSzPts val="1200"/>
              <a:buFont typeface="Calibri"/>
              <a:buNone/>
            </a:pPr>
            <a:endParaRPr lang="en-US" sz="1200" dirty="0"/>
          </a:p>
          <a:p>
            <a:pPr marL="0" lvl="0" indent="-76200" algn="l" rtl="0">
              <a:spcBef>
                <a:spcPts val="0"/>
              </a:spcBef>
              <a:spcAft>
                <a:spcPts val="0"/>
              </a:spcAft>
              <a:buClr>
                <a:schemeClr val="dk1"/>
              </a:buClr>
              <a:buSzPts val="1200"/>
              <a:buFont typeface="Calibri"/>
              <a:buChar char="•"/>
            </a:pPr>
            <a:r>
              <a:rPr lang="en-US" sz="1200" dirty="0"/>
              <a:t>Per IAC 281-16, funding may be impacted for SWVPP classrooms in which there is not a properly licensed and endorsed teacher by October 1 of the program year for which funding is sought.</a:t>
            </a:r>
          </a:p>
          <a:p>
            <a:pPr marL="0" lvl="0" indent="0" algn="l" rtl="0">
              <a:spcBef>
                <a:spcPts val="0"/>
              </a:spcBef>
              <a:spcAft>
                <a:spcPts val="0"/>
              </a:spcAft>
              <a:buClr>
                <a:schemeClr val="dk1"/>
              </a:buClr>
              <a:buSzPts val="1200"/>
              <a:buFont typeface="Calibri"/>
              <a:buNone/>
            </a:pPr>
            <a:endParaRPr lang="en-US" sz="1200" dirty="0"/>
          </a:p>
          <a:p>
            <a:pPr marL="0" lvl="0" indent="-76200" algn="l" rtl="0">
              <a:spcBef>
                <a:spcPts val="0"/>
              </a:spcBef>
              <a:spcAft>
                <a:spcPts val="0"/>
              </a:spcAft>
              <a:buClr>
                <a:schemeClr val="dk1"/>
              </a:buClr>
              <a:buSzPts val="1200"/>
              <a:buFont typeface="Calibri"/>
              <a:buChar char="•"/>
            </a:pPr>
            <a:r>
              <a:rPr lang="en-US" sz="1200" b="0" i="0" kern="1200" dirty="0">
                <a:solidFill>
                  <a:schemeClr val="tx1"/>
                </a:solidFill>
                <a:effectLst/>
                <a:latin typeface="+mn-lt"/>
                <a:ea typeface="+mn-ea"/>
                <a:cs typeface="+mn-cs"/>
              </a:rPr>
              <a:t>The Department understands that on occasion a Long-term Substitute is needed to provide instruction. The substitute does not need to hold one of the three PK teaching endorsements.  The guidelines from the BOEE are the same for preschool as they are for K-12. Long term substitutes must have a current Iowa teaching license or a substitute license. A teacher with a substitute license long-term sub may not substitute longer than 90 days in one classroom; after 90 days, the district administrator needs to write a letter to BOEE requesting an extension.  A person with a substitute authorization may sub in an assignment for up to 5 days in a row and 10 days within one month. Districts are not to begin the school year with a substitute in an open position.</a:t>
            </a:r>
            <a:endParaRPr lang="en-US" dirty="0"/>
          </a:p>
          <a:p>
            <a:pPr marL="0" lvl="0" indent="0" algn="l" rtl="0">
              <a:spcBef>
                <a:spcPts val="0"/>
              </a:spcBef>
              <a:spcAft>
                <a:spcPts val="0"/>
              </a:spcAft>
              <a:buNone/>
            </a:pPr>
            <a:endParaRPr lang="en-US" sz="1200" dirty="0"/>
          </a:p>
          <a:p>
            <a:pPr marL="0" lvl="0" indent="-76200" algn="l" rtl="0">
              <a:spcBef>
                <a:spcPts val="0"/>
              </a:spcBef>
              <a:spcAft>
                <a:spcPts val="0"/>
              </a:spcAft>
              <a:buClr>
                <a:schemeClr val="dk1"/>
              </a:buClr>
              <a:buSzPts val="1200"/>
              <a:buFont typeface="Calibri"/>
              <a:buChar char="•"/>
            </a:pPr>
            <a:r>
              <a:rPr lang="en-US" sz="1200" dirty="0"/>
              <a:t>There is no requirement that the teacher be an employee of the district; the teacher may be employed by a private provider or other public agency with whom the district has entered into an agreement or contract under Iowa Code chapter 28E.  Contact the Board of Educational Examiners for specific teacher information at the following Website: </a:t>
            </a:r>
            <a:r>
              <a:rPr lang="en-US" sz="1200" u="sng" dirty="0">
                <a:solidFill>
                  <a:schemeClr val="hlink"/>
                </a:solidFill>
                <a:hlinkClick r:id="rId3"/>
              </a:rPr>
              <a:t>http://www.boee.iowa.gov/</a:t>
            </a:r>
            <a:r>
              <a:rPr lang="en-US" sz="1200" dirty="0"/>
              <a:t>.</a:t>
            </a:r>
            <a:endParaRPr lang="en-US" dirty="0"/>
          </a:p>
        </p:txBody>
      </p:sp>
      <p:sp>
        <p:nvSpPr>
          <p:cNvPr id="4" name="Slide Number Placeholder 3"/>
          <p:cNvSpPr>
            <a:spLocks noGrp="1"/>
          </p:cNvSpPr>
          <p:nvPr>
            <p:ph type="sldNum" sz="quarter" idx="10"/>
          </p:nvPr>
        </p:nvSpPr>
        <p:spPr/>
        <p:txBody>
          <a:bodyPr/>
          <a:lstStyle/>
          <a:p>
            <a:fld id="{92079135-C868-40A6-8894-7B2F4EAA25CF}" type="slidenum">
              <a:rPr lang="en-US" smtClean="0"/>
              <a:t>5</a:t>
            </a:fld>
            <a:endParaRPr lang="en-US"/>
          </a:p>
        </p:txBody>
      </p:sp>
    </p:spTree>
    <p:extLst>
      <p:ext uri="{BB962C8B-B14F-4D97-AF65-F5344CB8AC3E}">
        <p14:creationId xmlns:p14="http://schemas.microsoft.com/office/powerpoint/2010/main" val="2252992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All staff must meet program standards as stipulated in </a:t>
            </a:r>
            <a:r>
              <a:rPr lang="en-US" sz="1200" dirty="0">
                <a:solidFill>
                  <a:schemeClr val="dk1"/>
                </a:solidFill>
                <a:latin typeface="+mn-lt"/>
                <a:ea typeface="Calibri"/>
                <a:cs typeface="Calibri"/>
                <a:sym typeface="Calibri"/>
              </a:rPr>
              <a:t>Chapter 16 [16.2 (Definition of Staff member)]. Thus, t</a:t>
            </a:r>
            <a:r>
              <a:rPr lang="en-US" dirty="0"/>
              <a:t>he district must also review the qualifications of teaching assistants. For the Statewide Voluntary Preschool, the program standard determines the type of qualifications required for teaching assistants. This slide provides options that are open to teaching assistants for meeting state and federal requirements.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information shown here is for districts and their community partners participating in the Statewide Voluntary Preschool Program. The program standards are identified in the first column and the qualification options are across the top row. We receive many questions from districts asking if a teacher assistant has an Associate’s Degree or two years of college in a field other than early childhood, whether this would meet teacher assistant qualifications. The asterisk next to the heading of Associate’s Degree and Two Years of College refers the reader to additional information about this degree of education. As stated under the chart on this slide, for each teacher assistant with an Associate’s Degree or two years of college in a field other than early childhood, the district must ensure that there is a staff development plan available and enacted, which addresses how early childhood expertise is being provided in order to guide the curriculum.  </a:t>
            </a:r>
          </a:p>
          <a:p>
            <a:pPr marL="0" lvl="0" indent="0" algn="l" rtl="0">
              <a:spcBef>
                <a:spcPts val="0"/>
              </a:spcBef>
              <a:spcAft>
                <a:spcPts val="0"/>
              </a:spcAft>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sz="1200" dirty="0"/>
              <a:t>The print on this slide is small. </a:t>
            </a:r>
            <a:r>
              <a:rPr lang="en-US" dirty="0"/>
              <a:t>The complete document is found at the Statewide Voluntary Preschool Program webpage under the Staff Qualifications and Staff Development subheading and titled, “Qualifications for Preschool Teacher Assistants.”</a:t>
            </a:r>
            <a:endParaRPr lang="en-US" b="1" dirty="0"/>
          </a:p>
        </p:txBody>
      </p:sp>
      <p:sp>
        <p:nvSpPr>
          <p:cNvPr id="4" name="Slide Number Placeholder 3"/>
          <p:cNvSpPr>
            <a:spLocks noGrp="1"/>
          </p:cNvSpPr>
          <p:nvPr>
            <p:ph type="sldNum" sz="quarter" idx="10"/>
          </p:nvPr>
        </p:nvSpPr>
        <p:spPr/>
        <p:txBody>
          <a:bodyPr/>
          <a:lstStyle/>
          <a:p>
            <a:fld id="{92079135-C868-40A6-8894-7B2F4EAA25CF}" type="slidenum">
              <a:rPr lang="en-US" smtClean="0"/>
              <a:t>6</a:t>
            </a:fld>
            <a:endParaRPr lang="en-US"/>
          </a:p>
        </p:txBody>
      </p:sp>
    </p:spTree>
    <p:extLst>
      <p:ext uri="{BB962C8B-B14F-4D97-AF65-F5344CB8AC3E}">
        <p14:creationId xmlns:p14="http://schemas.microsoft.com/office/powerpoint/2010/main" val="3005652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dirty="0"/>
              <a:t>Each district is required to adhere to SWVPP assurances for maximum class size and ratio of staff to children as stipulated in </a:t>
            </a:r>
            <a:r>
              <a:rPr lang="en-US" sz="1200" dirty="0">
                <a:solidFill>
                  <a:schemeClr val="dk1"/>
                </a:solidFill>
                <a:latin typeface="+mn-lt"/>
                <a:ea typeface="Calibri"/>
                <a:cs typeface="Calibri"/>
                <a:sym typeface="Calibri"/>
              </a:rPr>
              <a:t>256C [256C.3 (3) a.] and Chapter 16 [16.3(3)] Maximum class size, 16.3(2) Ratio of staff to children].</a:t>
            </a:r>
            <a:r>
              <a:rPr lang="en-US" sz="1200" dirty="0"/>
              <a:t> </a:t>
            </a:r>
            <a:endParaRPr lang="en-US" dirty="0"/>
          </a:p>
          <a:p>
            <a:pPr marL="0" lvl="0" indent="0" algn="l" rtl="0">
              <a:spcBef>
                <a:spcPts val="0"/>
              </a:spcBef>
              <a:spcAft>
                <a:spcPts val="0"/>
              </a:spcAft>
              <a:buNone/>
            </a:pPr>
            <a:endParaRPr lang="en-US" sz="1200" b="1" u="sng" dirty="0"/>
          </a:p>
          <a:p>
            <a:pPr marL="0" lvl="0" indent="0" algn="l" rtl="0">
              <a:spcBef>
                <a:spcPts val="0"/>
              </a:spcBef>
              <a:spcAft>
                <a:spcPts val="0"/>
              </a:spcAft>
              <a:buNone/>
            </a:pPr>
            <a:r>
              <a:rPr lang="en-US" sz="1200" b="0" u="sng" dirty="0"/>
              <a:t>Maximum class size:  </a:t>
            </a:r>
            <a:r>
              <a:rPr lang="en-US" sz="1200" dirty="0">
                <a:solidFill>
                  <a:schemeClr val="dk1"/>
                </a:solidFill>
                <a:latin typeface="+mn-lt"/>
                <a:ea typeface="Calibri"/>
                <a:cs typeface="Calibri"/>
                <a:sym typeface="Calibri"/>
              </a:rPr>
              <a:t>There should never be more than 20 children in a classroom. </a:t>
            </a:r>
            <a:r>
              <a:rPr lang="en-US" sz="1200" dirty="0"/>
              <a:t>No more than 20 children may be reported per session in Student Reporting in Iowa for certified enrollment/SWVPP funding.</a:t>
            </a:r>
            <a:endParaRPr lang="en-US"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b="0" dirty="0"/>
              <a:t>NOTE:  </a:t>
            </a:r>
            <a:r>
              <a:rPr lang="en-US" sz="1200" dirty="0"/>
              <a:t>Districts must take children on IEPs into consideration and may want to hold spots for them and/or reduce the group size. </a:t>
            </a:r>
            <a:endParaRPr lang="en-US" dirty="0"/>
          </a:p>
          <a:p>
            <a:pPr marL="0" lvl="0" indent="0" algn="l" rtl="0">
              <a:spcBef>
                <a:spcPts val="0"/>
              </a:spcBef>
              <a:spcAft>
                <a:spcPts val="0"/>
              </a:spcAft>
              <a:buNone/>
            </a:pPr>
            <a:endParaRPr lang="en-US" sz="1200" u="sng" dirty="0"/>
          </a:p>
          <a:p>
            <a:pPr marL="0" lvl="0" indent="0" algn="l" rtl="0">
              <a:spcBef>
                <a:spcPts val="0"/>
              </a:spcBef>
              <a:spcAft>
                <a:spcPts val="0"/>
              </a:spcAft>
              <a:buNone/>
            </a:pPr>
            <a:r>
              <a:rPr lang="en-US" sz="1200" u="sng" dirty="0"/>
              <a:t>Sufficient Number of Staff    </a:t>
            </a:r>
            <a:endParaRPr lang="en-US" dirty="0"/>
          </a:p>
          <a:p>
            <a:pPr marL="0" lvl="0" indent="0" algn="l" rtl="0">
              <a:spcBef>
                <a:spcPts val="0"/>
              </a:spcBef>
              <a:spcAft>
                <a:spcPts val="0"/>
              </a:spcAft>
              <a:buNone/>
            </a:pPr>
            <a:r>
              <a:rPr lang="en-US" sz="1200" dirty="0"/>
              <a:t>The staff to child ratio when the majority of children in the classroom are 4-years-old must be 1:10.</a:t>
            </a:r>
            <a:endParaRPr lang="en-US" dirty="0"/>
          </a:p>
          <a:p>
            <a:pPr marL="0" lvl="0" indent="0" algn="l" rtl="0">
              <a:spcBef>
                <a:spcPts val="0"/>
              </a:spcBef>
              <a:spcAft>
                <a:spcPts val="0"/>
              </a:spcAft>
              <a:buNone/>
            </a:pPr>
            <a:r>
              <a:rPr lang="en-US" sz="1200" dirty="0"/>
              <a:t>There must be at least one appropriately licensed teacher present with children during SWVPP instructional hours. A minimum of one staff member and one teacher shall be present when 11 to 20 children are present.</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dirty="0"/>
              <a:t>If the predominance of children in the classroom are 3-years-old, the maximum class size and ratio would be determined by the program standard locally selected. If funding sources are braided to support participation of all children in the classroom, requirements of the funding sources being used must</a:t>
            </a:r>
            <a:r>
              <a:rPr lang="en-US" baseline="0" dirty="0"/>
              <a:t> be addressed, which may require lowering the maximum class size and/or ratio.</a:t>
            </a:r>
            <a:endParaRPr lang="en-US" dirty="0"/>
          </a:p>
        </p:txBody>
      </p:sp>
      <p:sp>
        <p:nvSpPr>
          <p:cNvPr id="4" name="Slide Number Placeholder 3"/>
          <p:cNvSpPr>
            <a:spLocks noGrp="1"/>
          </p:cNvSpPr>
          <p:nvPr>
            <p:ph type="sldNum" sz="quarter" idx="10"/>
          </p:nvPr>
        </p:nvSpPr>
        <p:spPr/>
        <p:txBody>
          <a:bodyPr/>
          <a:lstStyle/>
          <a:p>
            <a:fld id="{92079135-C868-40A6-8894-7B2F4EAA25CF}" type="slidenum">
              <a:rPr lang="en-US" smtClean="0"/>
              <a:t>7</a:t>
            </a:fld>
            <a:endParaRPr lang="en-US"/>
          </a:p>
        </p:txBody>
      </p:sp>
    </p:spTree>
    <p:extLst>
      <p:ext uri="{BB962C8B-B14F-4D97-AF65-F5344CB8AC3E}">
        <p14:creationId xmlns:p14="http://schemas.microsoft.com/office/powerpoint/2010/main" val="2220630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dirty="0"/>
              <a:t>Each district is required to adhere to the SWVPP assurance for instructional time as stipulated in </a:t>
            </a:r>
            <a:r>
              <a:rPr lang="en-US" sz="1200" dirty="0">
                <a:solidFill>
                  <a:schemeClr val="dk1"/>
                </a:solidFill>
                <a:latin typeface="+mn-lt"/>
                <a:ea typeface="Calibri"/>
                <a:cs typeface="Calibri"/>
                <a:sym typeface="Calibri"/>
              </a:rPr>
              <a:t>256C [256C.3 (3) f.] and Chapter 16 [16.3(4) Instructional time].</a:t>
            </a:r>
            <a:r>
              <a:rPr lang="en-US" sz="1200" dirty="0"/>
              <a:t> </a:t>
            </a:r>
            <a:endParaRPr lang="en-US" dirty="0"/>
          </a:p>
          <a:p>
            <a:pPr marL="0" lvl="0" indent="0" algn="l" rtl="0">
              <a:spcBef>
                <a:spcPts val="0"/>
              </a:spcBef>
              <a:spcAft>
                <a:spcPts val="0"/>
              </a:spcAft>
              <a:buNone/>
            </a:pPr>
            <a:endParaRPr lang="en-US" sz="1200" b="1" u="sng" dirty="0"/>
          </a:p>
          <a:p>
            <a:pPr marL="0" lvl="0" indent="0" algn="l" rtl="0">
              <a:spcBef>
                <a:spcPts val="0"/>
              </a:spcBef>
              <a:spcAft>
                <a:spcPts val="0"/>
              </a:spcAft>
              <a:buNone/>
            </a:pPr>
            <a:r>
              <a:rPr lang="en-US" sz="1200" b="0" u="sng" dirty="0"/>
              <a:t>Instructional time </a:t>
            </a:r>
            <a:r>
              <a:rPr lang="en-US" sz="1200" dirty="0"/>
              <a:t>is required to be a minimum of 10 hours per week with an appropriately licensed teacher. </a:t>
            </a:r>
            <a:endParaRPr lang="en-US"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The weekly schedule should be constant and not change from week to week so that every child is offered at least 10 instructional hours each week. </a:t>
            </a:r>
            <a:endParaRPr lang="en-US"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u="sng" dirty="0"/>
              <a:t>Secular Instruction </a:t>
            </a:r>
            <a:r>
              <a:rPr lang="en-US" sz="1200" dirty="0"/>
              <a:t>– All faith-based partners must ensure that, from the time instruction supported by Statewide Voluntary Preschool Program funds starts until the time such instruction ends, no religious instruction takes place. There is to be no interruption or “sprinkling” of such instructional time for any faith-based purpose. The burden of compliance is on the district.  Districts are encouraged to include this agreement in the contract verbiage with faith-based partners.</a:t>
            </a:r>
            <a:endParaRPr lang="en-US" dirty="0"/>
          </a:p>
        </p:txBody>
      </p:sp>
      <p:sp>
        <p:nvSpPr>
          <p:cNvPr id="4" name="Slide Number Placeholder 3"/>
          <p:cNvSpPr>
            <a:spLocks noGrp="1"/>
          </p:cNvSpPr>
          <p:nvPr>
            <p:ph type="sldNum" sz="quarter" idx="10"/>
          </p:nvPr>
        </p:nvSpPr>
        <p:spPr/>
        <p:txBody>
          <a:bodyPr/>
          <a:lstStyle/>
          <a:p>
            <a:fld id="{92079135-C868-40A6-8894-7B2F4EAA25CF}" type="slidenum">
              <a:rPr lang="en-US" smtClean="0"/>
              <a:t>8</a:t>
            </a:fld>
            <a:endParaRPr lang="en-US"/>
          </a:p>
        </p:txBody>
      </p:sp>
    </p:spTree>
    <p:extLst>
      <p:ext uri="{BB962C8B-B14F-4D97-AF65-F5344CB8AC3E}">
        <p14:creationId xmlns:p14="http://schemas.microsoft.com/office/powerpoint/2010/main" val="2051759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dirty="0"/>
              <a:t>Each district is required to adhere to the SWVPP assurance for integration of other preschool programs as stipulated in </a:t>
            </a:r>
            <a:r>
              <a:rPr lang="en-US" sz="1200" dirty="0">
                <a:solidFill>
                  <a:schemeClr val="dk1"/>
                </a:solidFill>
                <a:latin typeface="+mn-lt"/>
                <a:ea typeface="Calibri"/>
                <a:cs typeface="Calibri"/>
                <a:sym typeface="Calibri"/>
              </a:rPr>
              <a:t>256C [256C.3 (3) d.] and Chapter 16 [16.3(13) Integration of other preschool programs].</a:t>
            </a:r>
            <a:r>
              <a:rPr lang="en-US" sz="1200" dirty="0"/>
              <a:t> </a:t>
            </a:r>
            <a:endParaRPr lang="en-US" dirty="0"/>
          </a:p>
          <a:p>
            <a:pPr marL="0" lvl="0" indent="0" algn="l" rtl="0">
              <a:spcBef>
                <a:spcPts val="0"/>
              </a:spcBef>
              <a:spcAft>
                <a:spcPts val="0"/>
              </a:spcAft>
              <a:buNone/>
            </a:pPr>
            <a:endParaRPr lang="en-US" sz="1200" b="1" dirty="0"/>
          </a:p>
          <a:p>
            <a:pPr marL="0" lvl="0" indent="0" algn="l" rtl="0">
              <a:spcBef>
                <a:spcPts val="0"/>
              </a:spcBef>
              <a:spcAft>
                <a:spcPts val="0"/>
              </a:spcAft>
              <a:buNone/>
            </a:pPr>
            <a:r>
              <a:rPr lang="en-US" sz="1200" dirty="0"/>
              <a:t>It is the intent of the law for the Statewide Voluntary Preschool Program to be integrated with other programs.  </a:t>
            </a:r>
            <a:endParaRPr lang="en-US"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Programs with whom districts should be integrating include:</a:t>
            </a:r>
            <a:endParaRPr lang="en-US" dirty="0"/>
          </a:p>
          <a:p>
            <a:pPr marL="0" lvl="0" indent="0" algn="l" rtl="0">
              <a:spcBef>
                <a:spcPts val="0"/>
              </a:spcBef>
              <a:spcAft>
                <a:spcPts val="0"/>
              </a:spcAft>
              <a:buNone/>
            </a:pPr>
            <a:r>
              <a:rPr lang="en-US" sz="1200" dirty="0"/>
              <a:t>Early Childhood Special Education – Statewide Voluntary Preschool Program classrooms should be inclusive of preschool children on IEPs. Federal guidelines require the Least Restrictive Environment to be considered for every child eligible for special education services.</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Head Start and/or Shared Visions – combining children who are funded through Shared Visions, Head Start, or Early Childhood Iowa with those funded through the Statewide Voluntary Preschool Program in the same classroom provides for maximum use of dollars.</a:t>
            </a:r>
            <a:endParaRPr lang="en-US" sz="1200"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92079135-C868-40A6-8894-7B2F4EAA25CF}" type="slidenum">
              <a:rPr lang="en-US" smtClean="0"/>
              <a:t>9</a:t>
            </a:fld>
            <a:endParaRPr lang="en-US"/>
          </a:p>
        </p:txBody>
      </p:sp>
    </p:spTree>
    <p:extLst>
      <p:ext uri="{BB962C8B-B14F-4D97-AF65-F5344CB8AC3E}">
        <p14:creationId xmlns:p14="http://schemas.microsoft.com/office/powerpoint/2010/main" val="2578383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80" cy="6858000"/>
          </a:xfrm>
          <a:prstGeom prst="rect">
            <a:avLst/>
          </a:prstGeom>
        </p:spPr>
      </p:pic>
      <p:sp>
        <p:nvSpPr>
          <p:cNvPr id="2" name="Title 1"/>
          <p:cNvSpPr>
            <a:spLocks noGrp="1"/>
          </p:cNvSpPr>
          <p:nvPr>
            <p:ph type="ctrTitle"/>
          </p:nvPr>
        </p:nvSpPr>
        <p:spPr>
          <a:xfrm>
            <a:off x="2146852" y="967409"/>
            <a:ext cx="6188765" cy="4240695"/>
          </a:xfrm>
        </p:spPr>
        <p:txBody>
          <a:bodyPr anchor="ctr" anchorCtr="0"/>
          <a:lstStyle>
            <a:lvl1pPr algn="ctr">
              <a:defRPr sz="45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213652" y="5654468"/>
            <a:ext cx="5599043" cy="931862"/>
          </a:xfrm>
        </p:spPr>
        <p:txBody>
          <a:bodyPr anchor="ctr" anchorCtr="0">
            <a:normAutofit/>
          </a:bodyPr>
          <a:lstStyle>
            <a:lvl1pPr marL="0" indent="0" algn="l">
              <a:buNone/>
              <a:defRPr sz="2400" b="1">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60800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60042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41578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66812" y="809626"/>
            <a:ext cx="7229889" cy="1325563"/>
          </a:xfrm>
        </p:spPr>
        <p:txBody>
          <a:bodyPr/>
          <a:lstStyle/>
          <a:p>
            <a:r>
              <a:rPr lang="en-US"/>
              <a:t>Click to edit Master title style</a:t>
            </a:r>
          </a:p>
        </p:txBody>
      </p:sp>
      <p:sp>
        <p:nvSpPr>
          <p:cNvPr id="3" name="Content Placeholder 2"/>
          <p:cNvSpPr>
            <a:spLocks noGrp="1"/>
          </p:cNvSpPr>
          <p:nvPr>
            <p:ph sz="half" idx="1"/>
          </p:nvPr>
        </p:nvSpPr>
        <p:spPr>
          <a:xfrm>
            <a:off x="1166812" y="22701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181475" y="22701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09560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91076" y="835026"/>
            <a:ext cx="7886700" cy="1325563"/>
          </a:xfrm>
        </p:spPr>
        <p:txBody>
          <a:bodyPr/>
          <a:lstStyle/>
          <a:p>
            <a:r>
              <a:rPr lang="en-US"/>
              <a:t>Click to edit Master title style</a:t>
            </a:r>
          </a:p>
        </p:txBody>
      </p:sp>
      <p:sp>
        <p:nvSpPr>
          <p:cNvPr id="3" name="Text Placeholder 2"/>
          <p:cNvSpPr>
            <a:spLocks noGrp="1"/>
          </p:cNvSpPr>
          <p:nvPr>
            <p:ph type="body" idx="1"/>
          </p:nvPr>
        </p:nvSpPr>
        <p:spPr>
          <a:xfrm>
            <a:off x="791077" y="21510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791077" y="29749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790385" y="21510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90385" y="29749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4727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85460" y="1216026"/>
            <a:ext cx="7229889" cy="1325563"/>
          </a:xfrm>
        </p:spPr>
        <p:txBody>
          <a:bodyPr/>
          <a:lstStyle/>
          <a:p>
            <a:r>
              <a:rPr lang="en-US"/>
              <a:t>Click to edit Master title style</a:t>
            </a:r>
          </a:p>
        </p:txBody>
      </p:sp>
    </p:spTree>
    <p:extLst>
      <p:ext uri="{BB962C8B-B14F-4D97-AF65-F5344CB8AC3E}">
        <p14:creationId xmlns:p14="http://schemas.microsoft.com/office/powerpoint/2010/main" val="167801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05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4576" y="9906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4112126" y="15208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854576" y="25908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656698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771" y="9906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4098321" y="15208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40771" y="25908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687428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5460" y="695326"/>
            <a:ext cx="7229889"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85460" y="2155825"/>
            <a:ext cx="7229889" cy="39909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2"/>
          <p:cNvSpPr txBox="1">
            <a:spLocks/>
          </p:cNvSpPr>
          <p:nvPr/>
        </p:nvSpPr>
        <p:spPr>
          <a:xfrm>
            <a:off x="1849582" y="6328352"/>
            <a:ext cx="7122968" cy="529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dirty="0">
                <a:solidFill>
                  <a:schemeClr val="accent1">
                    <a:lumMod val="20000"/>
                    <a:lumOff val="80000"/>
                  </a:schemeClr>
                </a:solidFill>
                <a:latin typeface="Arial" panose="020B0604020202020204" pitchFamily="34" charset="0"/>
                <a:cs typeface="Arial" panose="020B0604020202020204" pitchFamily="34" charset="0"/>
              </a:rPr>
              <a:t>Iowa Department of Education</a:t>
            </a:r>
          </a:p>
        </p:txBody>
      </p:sp>
    </p:spTree>
    <p:extLst>
      <p:ext uri="{BB962C8B-B14F-4D97-AF65-F5344CB8AC3E}">
        <p14:creationId xmlns:p14="http://schemas.microsoft.com/office/powerpoint/2010/main" val="294634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teachingstrategies.com/state/iowa/iowa-department-education-gold-online-applicat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educateiowa.gov/documents/early-childhood-standards/2018/07/iowa-early-learning-standards-3rd-edition" TargetMode="External"/><Relationship Id="rId4" Type="http://schemas.openxmlformats.org/officeDocument/2006/relationships/hyperlink" Target="https://educateiowa.gov/sites/files/ed/documents/Iowa%20GOLD%20Online%20Procedures%20Feb2018.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ducateiowa.gov/pk-12/early-childhood/statewide-voluntary-preschool-program-four-year-old-childre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teachingstrategies.com/state/iowa/" TargetMode="External"/><Relationship Id="rId5" Type="http://schemas.openxmlformats.org/officeDocument/2006/relationships/hyperlink" Target="https://educateiowa.gov/pk-12/accreditation-and-program-approval/differentiated-accountability-da-system" TargetMode="External"/><Relationship Id="rId4" Type="http://schemas.openxmlformats.org/officeDocument/2006/relationships/hyperlink" Target="https://www.educateiowa.gov/pk-12/early-childhood/early-childhood-special-educatio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Jennifer.Adkins@iowa.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Mary.Breyfogle@iowa.gov"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ducateiowa.gov/pk-12/early-childhood/statewide-voluntary-preschool-program-four-year-old-children#Staff_Qualifications_and_Staff_Developmen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Meeting Program Assurances and Requirements</a:t>
            </a:r>
          </a:p>
        </p:txBody>
      </p:sp>
      <p:sp>
        <p:nvSpPr>
          <p:cNvPr id="3" name="Subtitle 2"/>
          <p:cNvSpPr>
            <a:spLocks noGrp="1"/>
          </p:cNvSpPr>
          <p:nvPr>
            <p:ph type="subTitle" idx="1"/>
          </p:nvPr>
        </p:nvSpPr>
        <p:spPr/>
        <p:txBody>
          <a:bodyPr>
            <a:normAutofit fontScale="92500"/>
          </a:bodyPr>
          <a:lstStyle/>
          <a:p>
            <a:r>
              <a:rPr lang="en-US" dirty="0"/>
              <a:t>Statewide Voluntary Preschool Program </a:t>
            </a:r>
          </a:p>
          <a:p>
            <a:r>
              <a:rPr lang="en-US" dirty="0"/>
              <a:t>Fall 2020</a:t>
            </a:r>
          </a:p>
        </p:txBody>
      </p:sp>
    </p:spTree>
    <p:extLst>
      <p:ext uri="{BB962C8B-B14F-4D97-AF65-F5344CB8AC3E}">
        <p14:creationId xmlns:p14="http://schemas.microsoft.com/office/powerpoint/2010/main" val="2610518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Expectations to maintain partnerships</a:t>
            </a:r>
          </a:p>
          <a:p>
            <a:pPr lvl="0">
              <a:buClr>
                <a:schemeClr val="dk1"/>
              </a:buClr>
              <a:buSzPts val="2100"/>
            </a:pPr>
            <a:r>
              <a:rPr lang="en-US" dirty="0"/>
              <a:t>Districts will distribute no less than 95% of funds to the community partner based on the previous year’s certified enrollment</a:t>
            </a:r>
          </a:p>
          <a:p>
            <a:pPr lvl="1">
              <a:buClr>
                <a:schemeClr val="dk1"/>
              </a:buClr>
              <a:buSzPts val="1800"/>
            </a:pPr>
            <a:r>
              <a:rPr lang="en-US" dirty="0"/>
              <a:t>Of the funding received by the partner, up to 10% may be used by the partner for allowable administrative and operational costs</a:t>
            </a:r>
          </a:p>
          <a:p>
            <a:pPr lvl="1">
              <a:buClr>
                <a:schemeClr val="dk1"/>
              </a:buClr>
              <a:buSzPts val="1800"/>
            </a:pPr>
            <a:r>
              <a:rPr lang="en-US" dirty="0"/>
              <a:t>Reminder: These are categorical funds</a:t>
            </a:r>
          </a:p>
          <a:p>
            <a:pPr lvl="0">
              <a:buClr>
                <a:schemeClr val="dk1"/>
              </a:buClr>
              <a:buSzPts val="2100"/>
            </a:pPr>
            <a:r>
              <a:rPr lang="en-US" dirty="0"/>
              <a:t>Supportive of comprehensive services and minimal disruption to children</a:t>
            </a:r>
          </a:p>
        </p:txBody>
      </p:sp>
    </p:spTree>
    <p:extLst>
      <p:ext uri="{BB962C8B-B14F-4D97-AF65-F5344CB8AC3E}">
        <p14:creationId xmlns:p14="http://schemas.microsoft.com/office/powerpoint/2010/main" val="428727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Development</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Professional development must be appropriate to early childhood and available for all staff:</a:t>
            </a:r>
          </a:p>
          <a:p>
            <a:pPr lvl="1">
              <a:buClr>
                <a:schemeClr val="dk1"/>
              </a:buClr>
              <a:buSzPts val="1800"/>
            </a:pPr>
            <a:r>
              <a:rPr lang="en-US" dirty="0"/>
              <a:t>District teachers</a:t>
            </a:r>
          </a:p>
          <a:p>
            <a:pPr lvl="1">
              <a:buClr>
                <a:schemeClr val="dk1"/>
              </a:buClr>
              <a:buSzPts val="1800"/>
            </a:pPr>
            <a:r>
              <a:rPr lang="en-US" dirty="0"/>
              <a:t>Partner teachers</a:t>
            </a:r>
          </a:p>
          <a:p>
            <a:pPr lvl="1">
              <a:buClr>
                <a:schemeClr val="dk1"/>
              </a:buClr>
              <a:buSzPts val="1800"/>
            </a:pPr>
            <a:r>
              <a:rPr lang="en-US" dirty="0"/>
              <a:t>Assistant teachers</a:t>
            </a:r>
          </a:p>
        </p:txBody>
      </p:sp>
    </p:spTree>
    <p:extLst>
      <p:ext uri="{BB962C8B-B14F-4D97-AF65-F5344CB8AC3E}">
        <p14:creationId xmlns:p14="http://schemas.microsoft.com/office/powerpoint/2010/main" val="2947856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Accountability</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Program standards for SWVPP and Early Childhood Special Education (including Early Childhood sites serving a child on an IEP)</a:t>
            </a:r>
          </a:p>
          <a:p>
            <a:pPr lvl="1">
              <a:buClr>
                <a:schemeClr val="dk1"/>
              </a:buClr>
              <a:buSzPts val="1800"/>
            </a:pPr>
            <a:r>
              <a:rPr lang="en-US" dirty="0"/>
              <a:t>National Association for the Education of Young Children (NAEYC) Early Learning Program Accreditation Standards and Assessment Items</a:t>
            </a:r>
          </a:p>
          <a:p>
            <a:pPr lvl="1">
              <a:buClr>
                <a:schemeClr val="dk1"/>
              </a:buClr>
              <a:buSzPts val="1800"/>
            </a:pPr>
            <a:r>
              <a:rPr lang="en-US" dirty="0"/>
              <a:t>Head Start Program Performance Standards (HSPPS)</a:t>
            </a:r>
          </a:p>
          <a:p>
            <a:pPr lvl="1">
              <a:buClr>
                <a:schemeClr val="dk1"/>
              </a:buClr>
              <a:buSzPts val="1800"/>
            </a:pPr>
            <a:r>
              <a:rPr lang="en-US" dirty="0"/>
              <a:t>Iowa Quality Preschool Program Standards (IQPPS)</a:t>
            </a:r>
          </a:p>
          <a:p>
            <a:endParaRPr lang="en-US" dirty="0"/>
          </a:p>
        </p:txBody>
      </p:sp>
    </p:spTree>
    <p:extLst>
      <p:ext uri="{BB962C8B-B14F-4D97-AF65-F5344CB8AC3E}">
        <p14:creationId xmlns:p14="http://schemas.microsoft.com/office/powerpoint/2010/main" val="4033003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Confirmation of Program Standards</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Iowa Quality Preschool Program Standards</a:t>
            </a:r>
          </a:p>
          <a:p>
            <a:pPr lvl="1">
              <a:buClr>
                <a:schemeClr val="dk1"/>
              </a:buClr>
              <a:buSzPts val="1800"/>
            </a:pPr>
            <a:r>
              <a:rPr lang="en-US" dirty="0"/>
              <a:t>Onsite IQPPS verification visits</a:t>
            </a:r>
          </a:p>
          <a:p>
            <a:pPr lvl="1">
              <a:buClr>
                <a:schemeClr val="dk1"/>
              </a:buClr>
              <a:buSzPts val="1800"/>
            </a:pPr>
            <a:r>
              <a:rPr lang="en-US" dirty="0"/>
              <a:t>Subsequent monitoring through the Preschool Desk Audit</a:t>
            </a:r>
          </a:p>
          <a:p>
            <a:endParaRPr lang="en-US" dirty="0"/>
          </a:p>
        </p:txBody>
      </p:sp>
    </p:spTree>
    <p:extLst>
      <p:ext uri="{BB962C8B-B14F-4D97-AF65-F5344CB8AC3E}">
        <p14:creationId xmlns:p14="http://schemas.microsoft.com/office/powerpoint/2010/main" val="2779983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Confirmation of Program Standards</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Head Start Program Performance Standards</a:t>
            </a:r>
          </a:p>
          <a:p>
            <a:pPr lvl="1">
              <a:buClr>
                <a:schemeClr val="dk1"/>
              </a:buClr>
              <a:buSzPts val="1800"/>
            </a:pPr>
            <a:r>
              <a:rPr lang="en-US" dirty="0"/>
              <a:t>Federal review </a:t>
            </a:r>
          </a:p>
          <a:p>
            <a:pPr lvl="1">
              <a:buClr>
                <a:schemeClr val="dk1"/>
              </a:buClr>
              <a:buSzPts val="1800"/>
            </a:pPr>
            <a:r>
              <a:rPr lang="en-US" dirty="0"/>
              <a:t>Local monitoring by the local Head Start grantee</a:t>
            </a:r>
          </a:p>
          <a:p>
            <a:pPr lvl="1">
              <a:buClr>
                <a:schemeClr val="dk1"/>
              </a:buClr>
              <a:buSzPts val="1800"/>
            </a:pPr>
            <a:r>
              <a:rPr lang="en-US" dirty="0"/>
              <a:t>Data collection in Preschool Desk Audit</a:t>
            </a:r>
          </a:p>
        </p:txBody>
      </p:sp>
    </p:spTree>
    <p:extLst>
      <p:ext uri="{BB962C8B-B14F-4D97-AF65-F5344CB8AC3E}">
        <p14:creationId xmlns:p14="http://schemas.microsoft.com/office/powerpoint/2010/main" val="2182410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Confirmation of Program Standards</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National Association for the Education of Young Children (NAEYC) Early Learning Program Accreditation Standards and Assessment Items</a:t>
            </a:r>
          </a:p>
          <a:p>
            <a:pPr lvl="1">
              <a:buClr>
                <a:schemeClr val="dk1"/>
              </a:buClr>
              <a:buSzPts val="1800"/>
            </a:pPr>
            <a:r>
              <a:rPr lang="en-US" dirty="0"/>
              <a:t>Visit to achieve NAEYC Accreditation</a:t>
            </a:r>
          </a:p>
          <a:p>
            <a:pPr lvl="1">
              <a:buClr>
                <a:schemeClr val="dk1"/>
              </a:buClr>
              <a:buSzPts val="1800"/>
            </a:pPr>
            <a:r>
              <a:rPr lang="en-US" dirty="0"/>
              <a:t>Data collection in Preschool Desk Audit</a:t>
            </a:r>
          </a:p>
        </p:txBody>
      </p:sp>
    </p:spTree>
    <p:extLst>
      <p:ext uri="{BB962C8B-B14F-4D97-AF65-F5344CB8AC3E}">
        <p14:creationId xmlns:p14="http://schemas.microsoft.com/office/powerpoint/2010/main" val="4186353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Curriculum, Assessment, and IELS</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Curriculum</a:t>
            </a:r>
          </a:p>
          <a:p>
            <a:pPr lvl="0">
              <a:buClr>
                <a:schemeClr val="dk1"/>
              </a:buClr>
              <a:buSzPts val="2100"/>
            </a:pPr>
            <a:r>
              <a:rPr lang="en-US" dirty="0" err="1"/>
              <a:t>MyTeachingStrategies</a:t>
            </a:r>
            <a:r>
              <a:rPr lang="en-US" dirty="0"/>
              <a:t> GOLD online assessment</a:t>
            </a:r>
          </a:p>
          <a:p>
            <a:pPr lvl="1">
              <a:buClr>
                <a:schemeClr val="dk1"/>
              </a:buClr>
              <a:buSzPts val="1800"/>
            </a:pPr>
            <a:r>
              <a:rPr lang="en-US" dirty="0"/>
              <a:t>New programs should </a:t>
            </a:r>
            <a:r>
              <a:rPr lang="en-US" u="sng" dirty="0">
                <a:solidFill>
                  <a:schemeClr val="hlink"/>
                </a:solidFill>
                <a:hlinkClick r:id="rId3"/>
              </a:rPr>
              <a:t>register</a:t>
            </a:r>
            <a:endParaRPr lang="en-US" dirty="0"/>
          </a:p>
          <a:p>
            <a:pPr lvl="1">
              <a:buClr>
                <a:schemeClr val="dk1"/>
              </a:buClr>
              <a:buSzPts val="1800"/>
            </a:pPr>
            <a:r>
              <a:rPr lang="en-US" u="sng" dirty="0">
                <a:solidFill>
                  <a:schemeClr val="hlink"/>
                </a:solidFill>
                <a:hlinkClick r:id="rId4"/>
              </a:rPr>
              <a:t>Iowa GOLD Online Procedures</a:t>
            </a:r>
            <a:endParaRPr lang="en-US" dirty="0"/>
          </a:p>
          <a:p>
            <a:pPr lvl="0">
              <a:buClr>
                <a:schemeClr val="dk1"/>
              </a:buClr>
              <a:buSzPts val="2100"/>
            </a:pPr>
            <a:r>
              <a:rPr lang="en-US" u="sng" dirty="0">
                <a:solidFill>
                  <a:schemeClr val="hlink"/>
                </a:solidFill>
                <a:hlinkClick r:id="rId5"/>
              </a:rPr>
              <a:t>Iowa Early Learning Standards</a:t>
            </a:r>
            <a:endParaRPr lang="en-US" dirty="0"/>
          </a:p>
        </p:txBody>
      </p:sp>
    </p:spTree>
    <p:extLst>
      <p:ext uri="{BB962C8B-B14F-4D97-AF65-F5344CB8AC3E}">
        <p14:creationId xmlns:p14="http://schemas.microsoft.com/office/powerpoint/2010/main" val="288818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Involvement</a:t>
            </a:r>
          </a:p>
        </p:txBody>
      </p:sp>
      <p:sp>
        <p:nvSpPr>
          <p:cNvPr id="3" name="Content Placeholder 2"/>
          <p:cNvSpPr>
            <a:spLocks noGrp="1"/>
          </p:cNvSpPr>
          <p:nvPr>
            <p:ph idx="1"/>
          </p:nvPr>
        </p:nvSpPr>
        <p:spPr/>
        <p:txBody>
          <a:bodyPr/>
          <a:lstStyle/>
          <a:p>
            <a:pPr lvl="1">
              <a:spcBef>
                <a:spcPts val="0"/>
              </a:spcBef>
              <a:buClr>
                <a:schemeClr val="dk1"/>
              </a:buClr>
              <a:buSzPts val="2100"/>
            </a:pPr>
            <a:r>
              <a:rPr lang="en-US" sz="2100" dirty="0"/>
              <a:t>2 Parent-teacher conferences</a:t>
            </a:r>
            <a:endParaRPr lang="en-US" dirty="0"/>
          </a:p>
          <a:p>
            <a:pPr lvl="1">
              <a:buClr>
                <a:schemeClr val="dk1"/>
              </a:buClr>
              <a:buSzPts val="2100"/>
            </a:pPr>
            <a:r>
              <a:rPr lang="en-US" sz="2100" dirty="0"/>
              <a:t>1 Home visit </a:t>
            </a:r>
            <a:endParaRPr lang="en-US" dirty="0"/>
          </a:p>
          <a:p>
            <a:pPr lvl="1">
              <a:buClr>
                <a:schemeClr val="dk1"/>
              </a:buClr>
              <a:buSzPts val="2100"/>
            </a:pPr>
            <a:r>
              <a:rPr lang="en-US" sz="2100" dirty="0"/>
              <a:t>1 Family night </a:t>
            </a:r>
            <a:endParaRPr lang="en-US" dirty="0"/>
          </a:p>
          <a:p>
            <a:pPr lvl="1">
              <a:buClr>
                <a:schemeClr val="dk1"/>
              </a:buClr>
              <a:buSzPts val="2100"/>
            </a:pPr>
            <a:r>
              <a:rPr lang="en-US" sz="2100" dirty="0"/>
              <a:t>Ongoing, two-way communication</a:t>
            </a:r>
            <a:endParaRPr lang="en-US" dirty="0"/>
          </a:p>
        </p:txBody>
      </p:sp>
    </p:spTree>
    <p:extLst>
      <p:ext uri="{BB962C8B-B14F-4D97-AF65-F5344CB8AC3E}">
        <p14:creationId xmlns:p14="http://schemas.microsoft.com/office/powerpoint/2010/main" val="2548812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Timelines</a:t>
            </a:r>
          </a:p>
          <a:p>
            <a:pPr lvl="1">
              <a:buClr>
                <a:schemeClr val="dk1"/>
              </a:buClr>
              <a:buSzPts val="1800"/>
            </a:pPr>
            <a:r>
              <a:rPr lang="en-US" dirty="0"/>
              <a:t>Preschool Desk Audit</a:t>
            </a:r>
          </a:p>
          <a:p>
            <a:pPr lvl="1">
              <a:buClr>
                <a:schemeClr val="dk1"/>
              </a:buClr>
              <a:buSzPts val="1800"/>
            </a:pPr>
            <a:r>
              <a:rPr lang="en-US" dirty="0"/>
              <a:t>Certified Enrollment Report</a:t>
            </a:r>
          </a:p>
          <a:p>
            <a:pPr lvl="0">
              <a:buClr>
                <a:schemeClr val="dk1"/>
              </a:buClr>
              <a:buSzPts val="2100"/>
            </a:pPr>
            <a:r>
              <a:rPr lang="en-US" dirty="0"/>
              <a:t>Children eligible to generate funding for the Statewide Voluntary Preschool Program must be four years old on or before September 15 of the school year.</a:t>
            </a:r>
          </a:p>
          <a:p>
            <a:pPr lvl="0">
              <a:buClr>
                <a:schemeClr val="dk1"/>
              </a:buClr>
              <a:buSzPts val="2100"/>
            </a:pPr>
            <a:r>
              <a:rPr lang="en-US" dirty="0"/>
              <a:t>Four-year-old children on a support only IEP may generate funding for the Statewide Voluntary Preschool Program.  </a:t>
            </a:r>
          </a:p>
        </p:txBody>
      </p:sp>
    </p:spTree>
    <p:extLst>
      <p:ext uri="{BB962C8B-B14F-4D97-AF65-F5344CB8AC3E}">
        <p14:creationId xmlns:p14="http://schemas.microsoft.com/office/powerpoint/2010/main" val="298503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Fiscal Accountability</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Categorical funds</a:t>
            </a:r>
          </a:p>
          <a:p>
            <a:pPr lvl="0">
              <a:buClr>
                <a:schemeClr val="dk1"/>
              </a:buClr>
              <a:buSzPts val="2100"/>
            </a:pPr>
            <a:r>
              <a:rPr lang="en-US" dirty="0"/>
              <a:t>The SWVPP is the District’s program</a:t>
            </a:r>
          </a:p>
          <a:p>
            <a:pPr lvl="1">
              <a:buClr>
                <a:schemeClr val="dk1"/>
              </a:buClr>
              <a:buSzPts val="1800"/>
            </a:pPr>
            <a:r>
              <a:rPr lang="en-US" dirty="0"/>
              <a:t>District may retain 5% of total per pupil funding</a:t>
            </a:r>
          </a:p>
        </p:txBody>
      </p:sp>
    </p:spTree>
    <p:extLst>
      <p:ext uri="{BB962C8B-B14F-4D97-AF65-F5344CB8AC3E}">
        <p14:creationId xmlns:p14="http://schemas.microsoft.com/office/powerpoint/2010/main" val="26477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High Quality Preschool</a:t>
            </a:r>
          </a:p>
        </p:txBody>
      </p:sp>
      <p:sp>
        <p:nvSpPr>
          <p:cNvPr id="3" name="Content Placeholder 2"/>
          <p:cNvSpPr>
            <a:spLocks noGrp="1"/>
          </p:cNvSpPr>
          <p:nvPr>
            <p:ph idx="1"/>
          </p:nvPr>
        </p:nvSpPr>
        <p:spPr/>
        <p:txBody>
          <a:bodyPr>
            <a:normAutofit/>
          </a:bodyPr>
          <a:lstStyle/>
          <a:p>
            <a:pPr lvl="0">
              <a:spcBef>
                <a:spcPts val="0"/>
              </a:spcBef>
              <a:buClr>
                <a:schemeClr val="dk1"/>
              </a:buClr>
              <a:buSzPts val="2100"/>
            </a:pPr>
            <a:r>
              <a:rPr lang="en-US" dirty="0"/>
              <a:t>In an analysis of fifteen studies conducted between 2018 and 2020, the majority (70%) of state-funded preschool participants demonstrated short-term (at kindergarten entry) </a:t>
            </a:r>
            <a:r>
              <a:rPr lang="en-US" i="1" dirty="0"/>
              <a:t>and</a:t>
            </a:r>
            <a:r>
              <a:rPr lang="en-US" dirty="0"/>
              <a:t> long-term (kindergarten and beyond) positive effects (Education Commission of the States, 2020).</a:t>
            </a:r>
          </a:p>
          <a:p>
            <a:pPr lvl="0" indent="-38100">
              <a:buClr>
                <a:schemeClr val="dk1"/>
              </a:buClr>
              <a:buSzPts val="2100"/>
              <a:buNone/>
            </a:pPr>
            <a:endParaRPr lang="en-US" dirty="0"/>
          </a:p>
          <a:p>
            <a:pPr lvl="0">
              <a:buClr>
                <a:schemeClr val="dk1"/>
              </a:buClr>
              <a:buSzPts val="2100"/>
            </a:pPr>
            <a:r>
              <a:rPr lang="en-US" dirty="0"/>
              <a:t>According to the National Institute of Early Education Research (NIEER), Iowa’s state-funded preschool programs rank 6th in the nation in providing access to high quality preschool programming for 4-year-olds.</a:t>
            </a:r>
          </a:p>
          <a:p>
            <a:endParaRPr lang="en-US" dirty="0"/>
          </a:p>
        </p:txBody>
      </p:sp>
    </p:spTree>
    <p:extLst>
      <p:ext uri="{BB962C8B-B14F-4D97-AF65-F5344CB8AC3E}">
        <p14:creationId xmlns:p14="http://schemas.microsoft.com/office/powerpoint/2010/main" val="195226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pPr lvl="1">
              <a:spcBef>
                <a:spcPts val="0"/>
              </a:spcBef>
              <a:buClr>
                <a:schemeClr val="dk1"/>
              </a:buClr>
              <a:buSzPts val="2100"/>
            </a:pPr>
            <a:r>
              <a:rPr lang="en-US" sz="2100" u="sng" dirty="0">
                <a:solidFill>
                  <a:schemeClr val="hlink"/>
                </a:solidFill>
                <a:hlinkClick r:id="rId3"/>
              </a:rPr>
              <a:t>Statewide Voluntary Preschool Program web page</a:t>
            </a:r>
            <a:endParaRPr lang="en-US" sz="2100" dirty="0"/>
          </a:p>
          <a:p>
            <a:pPr lvl="1">
              <a:buClr>
                <a:schemeClr val="dk1"/>
              </a:buClr>
              <a:buSzPts val="2100"/>
            </a:pPr>
            <a:r>
              <a:rPr lang="en-US" sz="2100" u="sng" dirty="0">
                <a:solidFill>
                  <a:schemeClr val="hlink"/>
                </a:solidFill>
                <a:hlinkClick r:id="rId4"/>
              </a:rPr>
              <a:t>Early Childhood Special Education web page</a:t>
            </a:r>
            <a:endParaRPr lang="en-US" sz="2100" dirty="0"/>
          </a:p>
          <a:p>
            <a:pPr lvl="1">
              <a:buClr>
                <a:schemeClr val="dk1"/>
              </a:buClr>
              <a:buSzPts val="2100"/>
            </a:pPr>
            <a:r>
              <a:rPr lang="en-US" sz="2100" u="sng" dirty="0">
                <a:solidFill>
                  <a:schemeClr val="hlink"/>
                </a:solidFill>
                <a:hlinkClick r:id="rId5"/>
              </a:rPr>
              <a:t>Differentiated Accountability web page</a:t>
            </a:r>
            <a:endParaRPr lang="en-US" sz="2100" dirty="0"/>
          </a:p>
          <a:p>
            <a:pPr lvl="1">
              <a:buClr>
                <a:schemeClr val="dk1"/>
              </a:buClr>
              <a:buSzPts val="2100"/>
            </a:pPr>
            <a:r>
              <a:rPr lang="en-US" sz="2100" u="sng" dirty="0">
                <a:solidFill>
                  <a:schemeClr val="hlink"/>
                </a:solidFill>
                <a:hlinkClick r:id="rId6"/>
              </a:rPr>
              <a:t>Early Childhood Standards web page</a:t>
            </a:r>
            <a:endParaRPr lang="en-US" dirty="0"/>
          </a:p>
          <a:p>
            <a:pPr lvl="1">
              <a:buClr>
                <a:schemeClr val="dk1"/>
              </a:buClr>
              <a:buSzPts val="2100"/>
            </a:pPr>
            <a:r>
              <a:rPr lang="en-US" sz="2100" u="sng" dirty="0">
                <a:solidFill>
                  <a:schemeClr val="hlink"/>
                </a:solidFill>
                <a:hlinkClick r:id="rId6"/>
              </a:rPr>
              <a:t>Teaching Strategies in Iowa</a:t>
            </a:r>
            <a:endParaRPr lang="en-US" sz="2100" u="sng" dirty="0">
              <a:solidFill>
                <a:schemeClr val="hlink"/>
              </a:solidFill>
            </a:endParaRPr>
          </a:p>
        </p:txBody>
      </p:sp>
    </p:spTree>
    <p:extLst>
      <p:ext uri="{BB962C8B-B14F-4D97-AF65-F5344CB8AC3E}">
        <p14:creationId xmlns:p14="http://schemas.microsoft.com/office/powerpoint/2010/main" val="3214413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lstStyle/>
          <a:p>
            <a:pPr marL="0" lvl="0" indent="0" algn="ctr">
              <a:spcBef>
                <a:spcPts val="0"/>
              </a:spcBef>
              <a:buNone/>
            </a:pPr>
            <a:r>
              <a:rPr lang="en-US" sz="2400" b="1" i="1" dirty="0">
                <a:solidFill>
                  <a:schemeClr val="dk1"/>
                </a:solidFill>
                <a:latin typeface="Arial Black"/>
                <a:ea typeface="Arial Black"/>
                <a:cs typeface="Arial Black"/>
                <a:sym typeface="Arial Black"/>
              </a:rPr>
              <a:t>Jennifer Adkins</a:t>
            </a:r>
            <a:endParaRPr lang="en-US" dirty="0"/>
          </a:p>
          <a:p>
            <a:pPr marL="0" lvl="0" indent="0" algn="ctr">
              <a:spcBef>
                <a:spcPts val="0"/>
              </a:spcBef>
              <a:buNone/>
            </a:pPr>
            <a:r>
              <a:rPr lang="en-US" sz="2400" i="1" dirty="0">
                <a:solidFill>
                  <a:schemeClr val="dk1"/>
                </a:solidFill>
                <a:latin typeface="Arial Black"/>
                <a:ea typeface="Arial Black"/>
                <a:cs typeface="Arial Black"/>
                <a:sym typeface="Arial Black"/>
              </a:rPr>
              <a:t>(515) 954-5652</a:t>
            </a:r>
          </a:p>
          <a:p>
            <a:pPr marL="0" lvl="0" indent="0" algn="ctr">
              <a:spcBef>
                <a:spcPts val="0"/>
              </a:spcBef>
              <a:buNone/>
            </a:pPr>
            <a:r>
              <a:rPr lang="en-US" sz="2400" i="1" u="sng" dirty="0">
                <a:solidFill>
                  <a:schemeClr val="hlink"/>
                </a:solidFill>
                <a:latin typeface="Arial Black"/>
                <a:ea typeface="Arial Black"/>
                <a:cs typeface="Arial Black"/>
                <a:sym typeface="Arial Black"/>
                <a:hlinkClick r:id="rId3"/>
              </a:rPr>
              <a:t>Jennifer.Adkins@iowa.gov</a:t>
            </a:r>
            <a:endParaRPr lang="en-US" sz="2400" i="1" dirty="0">
              <a:solidFill>
                <a:schemeClr val="dk1"/>
              </a:solidFill>
              <a:latin typeface="Arial Black"/>
              <a:ea typeface="Arial Black"/>
              <a:cs typeface="Arial Black"/>
              <a:sym typeface="Arial Black"/>
            </a:endParaRPr>
          </a:p>
          <a:p>
            <a:pPr marL="0" lvl="0" indent="0" algn="ctr">
              <a:spcBef>
                <a:spcPts val="0"/>
              </a:spcBef>
              <a:buNone/>
            </a:pPr>
            <a:endParaRPr lang="en-US" sz="2400" i="1" dirty="0">
              <a:solidFill>
                <a:schemeClr val="dk1"/>
              </a:solidFill>
              <a:latin typeface="Arial Black"/>
              <a:ea typeface="Arial Black"/>
              <a:cs typeface="Arial Black"/>
              <a:sym typeface="Arial Black"/>
            </a:endParaRPr>
          </a:p>
          <a:p>
            <a:pPr marL="0" lvl="0" indent="0" algn="ctr">
              <a:spcBef>
                <a:spcPts val="0"/>
              </a:spcBef>
              <a:buNone/>
            </a:pPr>
            <a:r>
              <a:rPr lang="en-US" sz="2400" i="1" dirty="0">
                <a:solidFill>
                  <a:schemeClr val="dk1"/>
                </a:solidFill>
                <a:latin typeface="Arial Black"/>
                <a:ea typeface="Arial Black"/>
                <a:cs typeface="Arial Black"/>
                <a:sym typeface="Arial Black"/>
              </a:rPr>
              <a:t>Mary </a:t>
            </a:r>
            <a:r>
              <a:rPr lang="en-US" sz="2400" i="1" dirty="0" err="1">
                <a:solidFill>
                  <a:schemeClr val="dk1"/>
                </a:solidFill>
                <a:latin typeface="Arial Black"/>
                <a:ea typeface="Arial Black"/>
                <a:cs typeface="Arial Black"/>
                <a:sym typeface="Arial Black"/>
              </a:rPr>
              <a:t>Breyfogle</a:t>
            </a:r>
            <a:endParaRPr lang="en-US" dirty="0"/>
          </a:p>
          <a:p>
            <a:pPr marL="0" lvl="0" indent="0" algn="ctr">
              <a:spcBef>
                <a:spcPts val="0"/>
              </a:spcBef>
              <a:buNone/>
            </a:pPr>
            <a:r>
              <a:rPr lang="en-US" sz="2400" i="1" dirty="0">
                <a:solidFill>
                  <a:schemeClr val="dk1"/>
                </a:solidFill>
                <a:latin typeface="Arial Black"/>
                <a:ea typeface="Arial Black"/>
                <a:cs typeface="Arial Black"/>
                <a:sym typeface="Arial Black"/>
              </a:rPr>
              <a:t>(515) 326-1030</a:t>
            </a:r>
            <a:endParaRPr lang="en-US" dirty="0"/>
          </a:p>
          <a:p>
            <a:pPr marL="0" lvl="0" indent="0" algn="ctr">
              <a:spcBef>
                <a:spcPts val="0"/>
              </a:spcBef>
              <a:buNone/>
            </a:pPr>
            <a:r>
              <a:rPr lang="en-US" sz="2400" i="1" u="sng" dirty="0">
                <a:solidFill>
                  <a:schemeClr val="hlink"/>
                </a:solidFill>
                <a:latin typeface="Arial Black"/>
                <a:ea typeface="Arial Black"/>
                <a:cs typeface="Arial Black"/>
                <a:sym typeface="Arial Black"/>
                <a:hlinkClick r:id="rId4"/>
              </a:rPr>
              <a:t>Mary.Breyfogle@iowa.gov</a:t>
            </a:r>
            <a:r>
              <a:rPr lang="en-US" sz="2400" i="1" dirty="0">
                <a:solidFill>
                  <a:schemeClr val="dk1"/>
                </a:solidFill>
                <a:latin typeface="Arial Black"/>
                <a:ea typeface="Arial Black"/>
                <a:cs typeface="Arial Black"/>
                <a:sym typeface="Arial Black"/>
              </a:rPr>
              <a:t> </a:t>
            </a:r>
            <a:endParaRPr lang="en-US" dirty="0"/>
          </a:p>
          <a:p>
            <a:pPr marL="0" indent="0">
              <a:buNone/>
            </a:pPr>
            <a:endParaRPr lang="en-US" dirty="0"/>
          </a:p>
        </p:txBody>
      </p:sp>
    </p:spTree>
    <p:extLst>
      <p:ext uri="{BB962C8B-B14F-4D97-AF65-F5344CB8AC3E}">
        <p14:creationId xmlns:p14="http://schemas.microsoft.com/office/powerpoint/2010/main" val="794060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486" y="207330"/>
            <a:ext cx="7229889" cy="1325563"/>
          </a:xfrm>
        </p:spPr>
        <p:txBody>
          <a:bodyPr/>
          <a:lstStyle/>
          <a:p>
            <a:r>
              <a:rPr lang="en-US" dirty="0"/>
              <a:t>Map</a:t>
            </a:r>
          </a:p>
        </p:txBody>
      </p:sp>
      <p:graphicFrame>
        <p:nvGraphicFramePr>
          <p:cNvPr id="4" name="Content Placeholder 3" descr="Statewide Voluntary Preschool Program Map for 2020-2021" title="Statewide Voluntary Preschool Program Map for 2020-2021"/>
          <p:cNvGraphicFramePr>
            <a:graphicFrameLocks noGrp="1" noChangeAspect="1"/>
          </p:cNvGraphicFramePr>
          <p:nvPr>
            <p:ph idx="1"/>
            <p:extLst>
              <p:ext uri="{D42A27DB-BD31-4B8C-83A1-F6EECF244321}">
                <p14:modId xmlns:p14="http://schemas.microsoft.com/office/powerpoint/2010/main" val="2343021794"/>
              </p:ext>
            </p:extLst>
          </p:nvPr>
        </p:nvGraphicFramePr>
        <p:xfrm>
          <a:off x="1710677" y="1388182"/>
          <a:ext cx="6291505" cy="4460135"/>
        </p:xfrm>
        <a:graphic>
          <a:graphicData uri="http://schemas.openxmlformats.org/presentationml/2006/ole">
            <mc:AlternateContent xmlns:mc="http://schemas.openxmlformats.org/markup-compatibility/2006">
              <mc:Choice xmlns:v="urn:schemas-microsoft-com:vml" Requires="v">
                <p:oleObj spid="_x0000_s1080" name="Acrobat Document" r:id="rId4" imgW="3771742" imgH="2914346" progId="AcroExch.Document.DC">
                  <p:embed/>
                </p:oleObj>
              </mc:Choice>
              <mc:Fallback>
                <p:oleObj name="Acrobat Document" r:id="rId4" imgW="3771742" imgH="2914346" progId="AcroExch.Document.DC">
                  <p:embed/>
                  <p:pic>
                    <p:nvPicPr>
                      <p:cNvPr id="0" name=""/>
                      <p:cNvPicPr/>
                      <p:nvPr/>
                    </p:nvPicPr>
                    <p:blipFill>
                      <a:blip r:embed="rId5"/>
                      <a:stretch>
                        <a:fillRect/>
                      </a:stretch>
                    </p:blipFill>
                    <p:spPr>
                      <a:xfrm>
                        <a:off x="1710677" y="1388182"/>
                        <a:ext cx="6291505" cy="4460135"/>
                      </a:xfrm>
                      <a:prstGeom prst="rect">
                        <a:avLst/>
                      </a:prstGeom>
                    </p:spPr>
                  </p:pic>
                </p:oleObj>
              </mc:Fallback>
            </mc:AlternateContent>
          </a:graphicData>
        </a:graphic>
      </p:graphicFrame>
    </p:spTree>
    <p:extLst>
      <p:ext uri="{BB962C8B-B14F-4D97-AF65-F5344CB8AC3E}">
        <p14:creationId xmlns:p14="http://schemas.microsoft.com/office/powerpoint/2010/main" val="459006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Assurances</a:t>
            </a:r>
          </a:p>
        </p:txBody>
      </p:sp>
    </p:spTree>
    <p:extLst>
      <p:ext uri="{BB962C8B-B14F-4D97-AF65-F5344CB8AC3E}">
        <p14:creationId xmlns:p14="http://schemas.microsoft.com/office/powerpoint/2010/main" val="158241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Appropriate Teacher Endorsement</a:t>
            </a:r>
          </a:p>
        </p:txBody>
      </p:sp>
      <p:sp>
        <p:nvSpPr>
          <p:cNvPr id="3" name="Content Placeholder 2"/>
          <p:cNvSpPr>
            <a:spLocks noGrp="1"/>
          </p:cNvSpPr>
          <p:nvPr>
            <p:ph idx="1"/>
          </p:nvPr>
        </p:nvSpPr>
        <p:spPr/>
        <p:txBody>
          <a:bodyPr/>
          <a:lstStyle/>
          <a:p>
            <a:pPr lvl="0">
              <a:lnSpc>
                <a:spcPct val="70000"/>
              </a:lnSpc>
              <a:spcBef>
                <a:spcPts val="0"/>
              </a:spcBef>
              <a:buClr>
                <a:schemeClr val="dk1"/>
              </a:buClr>
              <a:buSzPts val="1627"/>
            </a:pPr>
            <a:r>
              <a:rPr lang="en-US" sz="1627" dirty="0"/>
              <a:t>Appropriate teaching endorsements are:</a:t>
            </a:r>
            <a:endParaRPr lang="en-US" dirty="0"/>
          </a:p>
          <a:p>
            <a:pPr lvl="1" indent="-168592">
              <a:lnSpc>
                <a:spcPct val="70000"/>
              </a:lnSpc>
              <a:buClr>
                <a:schemeClr val="dk1"/>
              </a:buClr>
              <a:buSzPts val="1350"/>
            </a:pPr>
            <a:r>
              <a:rPr lang="en-US" sz="1350" dirty="0"/>
              <a:t>Teacher Endorsement #100 -- Prekindergarten through grade three, including special education; </a:t>
            </a:r>
          </a:p>
          <a:p>
            <a:pPr lvl="1" indent="-168592">
              <a:lnSpc>
                <a:spcPct val="70000"/>
              </a:lnSpc>
              <a:buClr>
                <a:schemeClr val="dk1"/>
              </a:buClr>
              <a:buSzPts val="1350"/>
            </a:pPr>
            <a:r>
              <a:rPr lang="en-US" sz="1350" dirty="0"/>
              <a:t>Teacher Endorsement #103  – Prekindergarten through kindergarten;</a:t>
            </a:r>
          </a:p>
          <a:p>
            <a:pPr lvl="1" indent="-168592">
              <a:lnSpc>
                <a:spcPct val="70000"/>
              </a:lnSpc>
              <a:buClr>
                <a:schemeClr val="dk1"/>
              </a:buClr>
              <a:buSzPts val="1350"/>
            </a:pPr>
            <a:r>
              <a:rPr lang="en-US" sz="1350" dirty="0"/>
              <a:t>Teacher Endorsement #106  – Prekindergarten through grade three; and</a:t>
            </a:r>
          </a:p>
          <a:p>
            <a:pPr lvl="1" indent="-168592">
              <a:lnSpc>
                <a:spcPct val="70000"/>
              </a:lnSpc>
              <a:buClr>
                <a:schemeClr val="dk1"/>
              </a:buClr>
              <a:buSzPts val="1350"/>
            </a:pPr>
            <a:r>
              <a:rPr lang="en-US" sz="1350" dirty="0"/>
              <a:t>Teacher Endorsement #1001 – Birth through grade three inclusive settings</a:t>
            </a:r>
          </a:p>
          <a:p>
            <a:pPr lvl="0" indent="-68135">
              <a:lnSpc>
                <a:spcPct val="70000"/>
              </a:lnSpc>
              <a:buClr>
                <a:schemeClr val="dk1"/>
              </a:buClr>
              <a:buSzPts val="1627"/>
              <a:buNone/>
            </a:pPr>
            <a:endParaRPr lang="en-US" sz="1627" dirty="0"/>
          </a:p>
          <a:p>
            <a:pPr lvl="0" indent="-150685">
              <a:lnSpc>
                <a:spcPct val="70000"/>
              </a:lnSpc>
              <a:buClr>
                <a:schemeClr val="dk1"/>
              </a:buClr>
              <a:buSzPts val="1300"/>
            </a:pPr>
            <a:r>
              <a:rPr lang="en-US" sz="1300" dirty="0"/>
              <a:t>A Class B conditional license is also an appropriate license if it is for Birth-grade 3 inclusive settings or PK-K. If teachers do not hold one of these endorsements they should apply to BOEE for a conditional license.</a:t>
            </a:r>
          </a:p>
          <a:p>
            <a:pPr lvl="0">
              <a:lnSpc>
                <a:spcPct val="70000"/>
              </a:lnSpc>
              <a:buClr>
                <a:schemeClr val="dk1"/>
              </a:buClr>
              <a:buSzPts val="1627"/>
            </a:pPr>
            <a:r>
              <a:rPr lang="en-US" sz="1300" dirty="0"/>
              <a:t>Note: A teacher who has an Early Childhood Teacher – Special Education 15.2 (19) endorsement (also known as #223/#262) is not appropriately licensed to teach in the SWVPP because the endorsement does not include preschool general education. The teacher may apply to the Board of Educational Examiners for a Class B conditional license in one of the acceptable teaching endorsement areas listed above. </a:t>
            </a:r>
          </a:p>
          <a:p>
            <a:endParaRPr lang="en-US" dirty="0"/>
          </a:p>
        </p:txBody>
      </p:sp>
    </p:spTree>
    <p:extLst>
      <p:ext uri="{BB962C8B-B14F-4D97-AF65-F5344CB8AC3E}">
        <p14:creationId xmlns:p14="http://schemas.microsoft.com/office/powerpoint/2010/main" val="3678958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2838" y="188378"/>
            <a:ext cx="7229889" cy="1325563"/>
          </a:xfrm>
        </p:spPr>
        <p:txBody>
          <a:bodyPr>
            <a:normAutofit/>
          </a:bodyPr>
          <a:lstStyle/>
          <a:p>
            <a:r>
              <a:rPr lang="en-US" sz="3000" dirty="0"/>
              <a:t>Teacher Assistant Qualification Options</a:t>
            </a:r>
          </a:p>
        </p:txBody>
      </p:sp>
      <p:graphicFrame>
        <p:nvGraphicFramePr>
          <p:cNvPr id="4" name="Content Placeholder 3" descr="Partial document. The complete document is found at the Statewide Voluntary Preschool Program webpage under the Staff Qualifications and Staff Development subheading and titled, “Qualifications for Preschool Teacher Assistants.”" title="Teacher Assistant Qualification Options"/>
          <p:cNvGraphicFramePr>
            <a:graphicFrameLocks noGrp="1"/>
          </p:cNvGraphicFramePr>
          <p:nvPr>
            <p:ph idx="1"/>
            <p:extLst>
              <p:ext uri="{D42A27DB-BD31-4B8C-83A1-F6EECF244321}">
                <p14:modId xmlns:p14="http://schemas.microsoft.com/office/powerpoint/2010/main" val="2768451483"/>
              </p:ext>
            </p:extLst>
          </p:nvPr>
        </p:nvGraphicFramePr>
        <p:xfrm>
          <a:off x="1062781" y="1175095"/>
          <a:ext cx="7560060" cy="4373964"/>
        </p:xfrm>
        <a:graphic>
          <a:graphicData uri="http://schemas.openxmlformats.org/drawingml/2006/table">
            <a:tbl>
              <a:tblPr firstRow="1" bandRow="1">
                <a:tableStyleId>{5C22544A-7EE6-4342-B048-85BDC9FD1C3A}</a:tableStyleId>
              </a:tblPr>
              <a:tblGrid>
                <a:gridCol w="1260010">
                  <a:extLst>
                    <a:ext uri="{9D8B030D-6E8A-4147-A177-3AD203B41FA5}">
                      <a16:colId xmlns:a16="http://schemas.microsoft.com/office/drawing/2014/main" val="20000"/>
                    </a:ext>
                  </a:extLst>
                </a:gridCol>
                <a:gridCol w="1260010">
                  <a:extLst>
                    <a:ext uri="{9D8B030D-6E8A-4147-A177-3AD203B41FA5}">
                      <a16:colId xmlns:a16="http://schemas.microsoft.com/office/drawing/2014/main" val="20001"/>
                    </a:ext>
                  </a:extLst>
                </a:gridCol>
                <a:gridCol w="1260010">
                  <a:extLst>
                    <a:ext uri="{9D8B030D-6E8A-4147-A177-3AD203B41FA5}">
                      <a16:colId xmlns:a16="http://schemas.microsoft.com/office/drawing/2014/main" val="20002"/>
                    </a:ext>
                  </a:extLst>
                </a:gridCol>
                <a:gridCol w="989450">
                  <a:extLst>
                    <a:ext uri="{9D8B030D-6E8A-4147-A177-3AD203B41FA5}">
                      <a16:colId xmlns:a16="http://schemas.microsoft.com/office/drawing/2014/main" val="20003"/>
                    </a:ext>
                  </a:extLst>
                </a:gridCol>
                <a:gridCol w="1013894">
                  <a:extLst>
                    <a:ext uri="{9D8B030D-6E8A-4147-A177-3AD203B41FA5}">
                      <a16:colId xmlns:a16="http://schemas.microsoft.com/office/drawing/2014/main" val="20004"/>
                    </a:ext>
                  </a:extLst>
                </a:gridCol>
                <a:gridCol w="1776686">
                  <a:extLst>
                    <a:ext uri="{9D8B030D-6E8A-4147-A177-3AD203B41FA5}">
                      <a16:colId xmlns:a16="http://schemas.microsoft.com/office/drawing/2014/main" val="20005"/>
                    </a:ext>
                  </a:extLst>
                </a:gridCol>
              </a:tblGrid>
              <a:tr h="541260">
                <a:tc>
                  <a:txBody>
                    <a:bodyPr/>
                    <a:lstStyle/>
                    <a:p>
                      <a:pPr marL="0" marR="0" lvl="0" indent="0" algn="ctr" rtl="0">
                        <a:lnSpc>
                          <a:spcPct val="115000"/>
                        </a:lnSpc>
                        <a:spcBef>
                          <a:spcPts val="0"/>
                        </a:spcBef>
                        <a:spcAft>
                          <a:spcPts val="0"/>
                        </a:spcAft>
                        <a:buNone/>
                      </a:pPr>
                      <a:endParaRPr sz="1100" u="none" strike="noStrike" cap="none" dirty="0">
                        <a:solidFill>
                          <a:srgbClr val="000000"/>
                        </a:solidFill>
                        <a:latin typeface="Georgia" panose="02040502050405020303" pitchFamily="18" charset="0"/>
                        <a:ea typeface="Times New Roman"/>
                        <a:cs typeface="Times New Roman"/>
                        <a:sym typeface="Times New Roman"/>
                      </a:endParaRPr>
                    </a:p>
                  </a:txBody>
                  <a:tcPr marL="54075" marR="54075" marT="0" marB="0"/>
                </a:tc>
                <a:tc>
                  <a:txBody>
                    <a:bodyPr/>
                    <a:lstStyle/>
                    <a:p>
                      <a:pPr marL="0" marR="0" lvl="0" indent="0" algn="ctr" rtl="0">
                        <a:lnSpc>
                          <a:spcPct val="115000"/>
                        </a:lnSpc>
                        <a:spcBef>
                          <a:spcPts val="0"/>
                        </a:spcBef>
                        <a:spcAft>
                          <a:spcPts val="0"/>
                        </a:spcAft>
                        <a:buNone/>
                      </a:pPr>
                      <a:r>
                        <a:rPr lang="en-US" sz="1100" b="1" u="none" strike="noStrike" cap="none" dirty="0">
                          <a:solidFill>
                            <a:schemeClr val="bg1">
                              <a:lumMod val="95000"/>
                            </a:schemeClr>
                          </a:solidFill>
                          <a:latin typeface="Georgia" panose="02040502050405020303" pitchFamily="18" charset="0"/>
                          <a:ea typeface="Times New Roman"/>
                          <a:cs typeface="Times New Roman"/>
                          <a:sym typeface="Times New Roman"/>
                        </a:rPr>
                        <a:t>CDA credential</a:t>
                      </a:r>
                      <a:endParaRPr sz="1100" u="none" strike="noStrike" cap="none" dirty="0">
                        <a:solidFill>
                          <a:schemeClr val="bg1">
                            <a:lumMod val="95000"/>
                          </a:schemeClr>
                        </a:solidFill>
                        <a:latin typeface="Georgia" panose="02040502050405020303" pitchFamily="18" charset="0"/>
                        <a:ea typeface="Book Antiqua"/>
                        <a:cs typeface="Book Antiqua"/>
                        <a:sym typeface="Book Antiqua"/>
                      </a:endParaRPr>
                    </a:p>
                  </a:txBody>
                  <a:tcPr marL="54075" marR="54075" marT="0" marB="0"/>
                </a:tc>
                <a:tc>
                  <a:txBody>
                    <a:bodyPr/>
                    <a:lstStyle/>
                    <a:p>
                      <a:pPr marL="0" marR="0" lvl="0" indent="0" algn="ctr" rtl="0">
                        <a:lnSpc>
                          <a:spcPct val="115000"/>
                        </a:lnSpc>
                        <a:spcBef>
                          <a:spcPts val="0"/>
                        </a:spcBef>
                        <a:spcAft>
                          <a:spcPts val="0"/>
                        </a:spcAft>
                        <a:buNone/>
                      </a:pPr>
                      <a:r>
                        <a:rPr lang="en-US" sz="1100" b="1" u="none" strike="noStrike" cap="none" dirty="0" err="1">
                          <a:solidFill>
                            <a:schemeClr val="bg1">
                              <a:lumMod val="95000"/>
                            </a:schemeClr>
                          </a:solidFill>
                          <a:latin typeface="Georgia" panose="02040502050405020303" pitchFamily="18" charset="0"/>
                          <a:ea typeface="Times New Roman"/>
                          <a:cs typeface="Times New Roman"/>
                          <a:sym typeface="Times New Roman"/>
                        </a:rPr>
                        <a:t>Paraeducator</a:t>
                      </a:r>
                      <a:r>
                        <a:rPr lang="en-US" sz="1100" b="1" u="none" strike="noStrike" cap="none" dirty="0">
                          <a:solidFill>
                            <a:schemeClr val="bg1">
                              <a:lumMod val="95000"/>
                            </a:schemeClr>
                          </a:solidFill>
                          <a:latin typeface="Georgia" panose="02040502050405020303" pitchFamily="18" charset="0"/>
                          <a:ea typeface="Times New Roman"/>
                          <a:cs typeface="Times New Roman"/>
                          <a:sym typeface="Times New Roman"/>
                        </a:rPr>
                        <a:t> Certificate </a:t>
                      </a:r>
                      <a:endParaRPr sz="1100" u="none" strike="noStrike" cap="none" dirty="0">
                        <a:solidFill>
                          <a:schemeClr val="bg1">
                            <a:lumMod val="95000"/>
                          </a:schemeClr>
                        </a:solidFill>
                        <a:latin typeface="Georgia" panose="02040502050405020303" pitchFamily="18" charset="0"/>
                        <a:ea typeface="Book Antiqua"/>
                        <a:cs typeface="Book Antiqua"/>
                        <a:sym typeface="Book Antiqua"/>
                      </a:endParaRPr>
                    </a:p>
                  </a:txBody>
                  <a:tcPr marL="54075" marR="54075" marT="0" marB="0"/>
                </a:tc>
                <a:tc>
                  <a:txBody>
                    <a:bodyPr/>
                    <a:lstStyle/>
                    <a:p>
                      <a:pPr marL="0" marR="0" lvl="0" indent="0" algn="ctr" rtl="0">
                        <a:lnSpc>
                          <a:spcPct val="115000"/>
                        </a:lnSpc>
                        <a:spcBef>
                          <a:spcPts val="0"/>
                        </a:spcBef>
                        <a:spcAft>
                          <a:spcPts val="0"/>
                        </a:spcAft>
                        <a:buNone/>
                      </a:pPr>
                      <a:r>
                        <a:rPr lang="en-US" sz="1100" b="1" u="none" strike="noStrike" cap="none" dirty="0">
                          <a:solidFill>
                            <a:schemeClr val="bg1">
                              <a:lumMod val="95000"/>
                            </a:schemeClr>
                          </a:solidFill>
                          <a:latin typeface="Georgia" panose="02040502050405020303" pitchFamily="18" charset="0"/>
                          <a:ea typeface="Times New Roman"/>
                          <a:cs typeface="Times New Roman"/>
                          <a:sym typeface="Times New Roman"/>
                        </a:rPr>
                        <a:t>Formal Local Assessment </a:t>
                      </a:r>
                      <a:endParaRPr sz="1100" u="none" strike="noStrike" cap="none" dirty="0">
                        <a:solidFill>
                          <a:schemeClr val="bg1">
                            <a:lumMod val="95000"/>
                          </a:schemeClr>
                        </a:solidFill>
                        <a:latin typeface="Georgia" panose="02040502050405020303" pitchFamily="18" charset="0"/>
                        <a:ea typeface="Book Antiqua"/>
                        <a:cs typeface="Book Antiqua"/>
                        <a:sym typeface="Book Antiqua"/>
                      </a:endParaRPr>
                    </a:p>
                  </a:txBody>
                  <a:tcPr marL="54075" marR="54075" marT="0" marB="0"/>
                </a:tc>
                <a:tc>
                  <a:txBody>
                    <a:bodyPr/>
                    <a:lstStyle/>
                    <a:p>
                      <a:pPr marL="0" marR="0" lvl="0" indent="0" algn="ctr" rtl="0">
                        <a:lnSpc>
                          <a:spcPct val="115000"/>
                        </a:lnSpc>
                        <a:spcBef>
                          <a:spcPts val="0"/>
                        </a:spcBef>
                        <a:spcAft>
                          <a:spcPts val="0"/>
                        </a:spcAft>
                        <a:buNone/>
                      </a:pPr>
                      <a:r>
                        <a:rPr lang="en-US" sz="1100" b="1" u="none" strike="noStrike" cap="none" dirty="0">
                          <a:solidFill>
                            <a:schemeClr val="bg1">
                              <a:lumMod val="95000"/>
                            </a:schemeClr>
                          </a:solidFill>
                          <a:latin typeface="Georgia" panose="02040502050405020303" pitchFamily="18" charset="0"/>
                          <a:ea typeface="Times New Roman"/>
                          <a:cs typeface="Times New Roman"/>
                          <a:sym typeface="Times New Roman"/>
                        </a:rPr>
                        <a:t>Associate’s/Bachelor’s Degree* </a:t>
                      </a:r>
                      <a:endParaRPr sz="1100" u="none" strike="noStrike" cap="none" dirty="0">
                        <a:solidFill>
                          <a:schemeClr val="bg1">
                            <a:lumMod val="95000"/>
                          </a:schemeClr>
                        </a:solidFill>
                        <a:latin typeface="Georgia" panose="02040502050405020303" pitchFamily="18" charset="0"/>
                        <a:ea typeface="Book Antiqua"/>
                        <a:cs typeface="Book Antiqua"/>
                        <a:sym typeface="Book Antiqua"/>
                      </a:endParaRPr>
                    </a:p>
                  </a:txBody>
                  <a:tcPr marL="54075" marR="54075" marT="0" marB="0"/>
                </a:tc>
                <a:tc>
                  <a:txBody>
                    <a:bodyPr/>
                    <a:lstStyle/>
                    <a:p>
                      <a:pPr marL="0" marR="0" lvl="0" indent="0" algn="ctr" rtl="0">
                        <a:lnSpc>
                          <a:spcPct val="115000"/>
                        </a:lnSpc>
                        <a:spcBef>
                          <a:spcPts val="0"/>
                        </a:spcBef>
                        <a:spcAft>
                          <a:spcPts val="0"/>
                        </a:spcAft>
                        <a:buNone/>
                      </a:pPr>
                      <a:r>
                        <a:rPr lang="en-US" sz="1100" b="1" u="none" strike="noStrike" cap="none" dirty="0">
                          <a:solidFill>
                            <a:schemeClr val="bg1">
                              <a:lumMod val="95000"/>
                            </a:schemeClr>
                          </a:solidFill>
                          <a:latin typeface="Georgia" panose="02040502050405020303" pitchFamily="18" charset="0"/>
                          <a:ea typeface="Times New Roman"/>
                          <a:cs typeface="Times New Roman"/>
                          <a:sym typeface="Times New Roman"/>
                        </a:rPr>
                        <a:t>Two Years of College* </a:t>
                      </a:r>
                      <a:endParaRPr sz="1100" u="none" strike="noStrike" cap="none" dirty="0">
                        <a:solidFill>
                          <a:schemeClr val="bg1">
                            <a:lumMod val="95000"/>
                          </a:schemeClr>
                        </a:solidFill>
                        <a:latin typeface="Georgia" panose="02040502050405020303" pitchFamily="18" charset="0"/>
                        <a:ea typeface="Book Antiqua"/>
                        <a:cs typeface="Book Antiqua"/>
                        <a:sym typeface="Book Antiqua"/>
                      </a:endParaRPr>
                    </a:p>
                  </a:txBody>
                  <a:tcPr marL="54075" marR="54075" marT="0" marB="0"/>
                </a:tc>
                <a:extLst>
                  <a:ext uri="{0D108BD9-81ED-4DB2-BD59-A6C34878D82A}">
                    <a16:rowId xmlns:a16="http://schemas.microsoft.com/office/drawing/2014/main" val="10000"/>
                  </a:ext>
                </a:extLst>
              </a:tr>
              <a:tr h="1166661">
                <a:tc>
                  <a:txBody>
                    <a:bodyPr/>
                    <a:lstStyle/>
                    <a:p>
                      <a:pPr marL="0" marR="0" lvl="0" indent="0" algn="just" rtl="0">
                        <a:lnSpc>
                          <a:spcPct val="115000"/>
                        </a:lnSpc>
                        <a:spcBef>
                          <a:spcPts val="0"/>
                        </a:spcBef>
                        <a:spcAft>
                          <a:spcPts val="0"/>
                        </a:spcAft>
                        <a:buNone/>
                      </a:pPr>
                      <a:endParaRPr sz="1000" b="1" u="none" strike="noStrike" cap="none" dirty="0">
                        <a:latin typeface="Georgia" panose="02040502050405020303" pitchFamily="18" charset="0"/>
                        <a:ea typeface="Times New Roman"/>
                        <a:cs typeface="Times New Roman"/>
                        <a:sym typeface="Times New Roman"/>
                      </a:endParaRPr>
                    </a:p>
                    <a:p>
                      <a:pPr marL="0" marR="0" lvl="0" indent="0" algn="l" rtl="0">
                        <a:lnSpc>
                          <a:spcPct val="115000"/>
                        </a:lnSpc>
                        <a:spcBef>
                          <a:spcPts val="0"/>
                        </a:spcBef>
                        <a:spcAft>
                          <a:spcPts val="0"/>
                        </a:spcAft>
                        <a:buNone/>
                      </a:pPr>
                      <a:r>
                        <a:rPr lang="en-US" sz="1000" b="1" u="none" strike="noStrike" cap="none" dirty="0">
                          <a:solidFill>
                            <a:srgbClr val="000000"/>
                          </a:solidFill>
                          <a:latin typeface="Georgia" panose="02040502050405020303" pitchFamily="18" charset="0"/>
                          <a:ea typeface="Times New Roman"/>
                          <a:cs typeface="Times New Roman"/>
                          <a:sym typeface="Times New Roman"/>
                        </a:rPr>
                        <a:t>Iowa Quality Preschool Program Standards ( IQPPS) </a:t>
                      </a:r>
                      <a:endParaRPr sz="1000" b="1" u="none" strike="noStrike" cap="none" dirty="0">
                        <a:latin typeface="Georgia" panose="02040502050405020303" pitchFamily="18" charset="0"/>
                        <a:ea typeface="Calibri"/>
                        <a:cs typeface="Calibri"/>
                        <a:sym typeface="Calibri"/>
                      </a:endParaRPr>
                    </a:p>
                  </a:txBody>
                  <a:tcPr marL="54075" marR="54075" marT="0" marB="0"/>
                </a:tc>
                <a:tc>
                  <a:txBody>
                    <a:bodyPr/>
                    <a:lstStyle/>
                    <a:p>
                      <a:pPr marL="0" marR="0" lvl="0" indent="0" algn="ctr" rtl="0">
                        <a:lnSpc>
                          <a:spcPct val="115000"/>
                        </a:lnSpc>
                        <a:spcBef>
                          <a:spcPts val="0"/>
                        </a:spcBef>
                        <a:spcAft>
                          <a:spcPts val="0"/>
                        </a:spcAft>
                        <a:buNone/>
                      </a:pPr>
                      <a:r>
                        <a:rPr lang="en-US" sz="1000" u="none" strike="noStrike" cap="none" dirty="0">
                          <a:solidFill>
                            <a:srgbClr val="000000"/>
                          </a:solidFill>
                          <a:latin typeface="Georgia" panose="02040502050405020303" pitchFamily="18" charset="0"/>
                          <a:ea typeface="Times New Roman"/>
                          <a:cs typeface="Times New Roman"/>
                          <a:sym typeface="Times New Roman"/>
                        </a:rPr>
                        <a:t>Meets requirements; or has the equivalent; or is enrolled and working toward a CDA or the equivalent </a:t>
                      </a:r>
                      <a:endParaRPr sz="1000" u="none" strike="noStrike" cap="none" dirty="0">
                        <a:latin typeface="Georgia" panose="02040502050405020303" pitchFamily="18" charset="0"/>
                        <a:ea typeface="Calibri"/>
                        <a:cs typeface="Calibri"/>
                        <a:sym typeface="Calibri"/>
                      </a:endParaRPr>
                    </a:p>
                  </a:txBody>
                  <a:tcPr marL="54075" marR="54075" marT="0" marB="0"/>
                </a:tc>
                <a:tc>
                  <a:txBody>
                    <a:bodyPr/>
                    <a:lstStyle/>
                    <a:p>
                      <a:pPr marL="0" marR="0" lvl="0" indent="0" algn="ctr" rtl="0">
                        <a:lnSpc>
                          <a:spcPct val="115000"/>
                        </a:lnSpc>
                        <a:spcBef>
                          <a:spcPts val="0"/>
                        </a:spcBef>
                        <a:spcAft>
                          <a:spcPts val="0"/>
                        </a:spcAft>
                        <a:buNone/>
                      </a:pPr>
                      <a:r>
                        <a:rPr lang="en-US" sz="1000" u="none" strike="noStrike" cap="none" dirty="0">
                          <a:solidFill>
                            <a:srgbClr val="000000"/>
                          </a:solidFill>
                          <a:latin typeface="Georgia" panose="02040502050405020303" pitchFamily="18" charset="0"/>
                          <a:ea typeface="Times New Roman"/>
                          <a:cs typeface="Times New Roman"/>
                          <a:sym typeface="Times New Roman"/>
                        </a:rPr>
                        <a:t>Meets requirements (Must include generalist and EC certificates) </a:t>
                      </a:r>
                      <a:endParaRPr sz="1000" u="none" strike="noStrike" cap="none" dirty="0">
                        <a:latin typeface="Georgia" panose="02040502050405020303" pitchFamily="18" charset="0"/>
                        <a:ea typeface="Calibri"/>
                        <a:cs typeface="Calibri"/>
                        <a:sym typeface="Calibri"/>
                      </a:endParaRPr>
                    </a:p>
                  </a:txBody>
                  <a:tcPr marL="54075" marR="54075" marT="0" marB="0"/>
                </a:tc>
                <a:tc>
                  <a:txBody>
                    <a:bodyPr/>
                    <a:lstStyle/>
                    <a:p>
                      <a:pPr marL="0" marR="0" lvl="0" indent="0" algn="ctr" rtl="0">
                        <a:lnSpc>
                          <a:spcPct val="115000"/>
                        </a:lnSpc>
                        <a:spcBef>
                          <a:spcPts val="0"/>
                        </a:spcBef>
                        <a:spcAft>
                          <a:spcPts val="0"/>
                        </a:spcAft>
                        <a:buNone/>
                      </a:pPr>
                      <a:r>
                        <a:rPr lang="en-US" sz="1000" u="none" strike="noStrike" cap="none" dirty="0">
                          <a:solidFill>
                            <a:srgbClr val="000000"/>
                          </a:solidFill>
                          <a:latin typeface="Georgia" panose="02040502050405020303" pitchFamily="18" charset="0"/>
                          <a:ea typeface="Times New Roman"/>
                          <a:cs typeface="Times New Roman"/>
                          <a:sym typeface="Times New Roman"/>
                        </a:rPr>
                        <a:t>Does not meet requirements </a:t>
                      </a:r>
                      <a:endParaRPr sz="1000" u="none" strike="noStrike" cap="none" dirty="0">
                        <a:latin typeface="Georgia" panose="02040502050405020303" pitchFamily="18" charset="0"/>
                        <a:ea typeface="Calibri"/>
                        <a:cs typeface="Calibri"/>
                        <a:sym typeface="Calibri"/>
                      </a:endParaRPr>
                    </a:p>
                  </a:txBody>
                  <a:tcPr marL="54075" marR="54075" marT="0" marB="0"/>
                </a:tc>
                <a:tc>
                  <a:txBody>
                    <a:bodyPr/>
                    <a:lstStyle/>
                    <a:p>
                      <a:pPr marL="0" marR="0" lvl="0" indent="0" algn="ctr" rtl="0">
                        <a:lnSpc>
                          <a:spcPct val="115000"/>
                        </a:lnSpc>
                        <a:spcBef>
                          <a:spcPts val="0"/>
                        </a:spcBef>
                        <a:spcAft>
                          <a:spcPts val="0"/>
                        </a:spcAft>
                        <a:buNone/>
                      </a:pPr>
                      <a:r>
                        <a:rPr lang="en-US" sz="1000" u="none" strike="noStrike" cap="none" dirty="0">
                          <a:solidFill>
                            <a:srgbClr val="000000"/>
                          </a:solidFill>
                          <a:latin typeface="Georgia" panose="02040502050405020303" pitchFamily="18" charset="0"/>
                          <a:ea typeface="Times New Roman"/>
                          <a:cs typeface="Times New Roman"/>
                          <a:sym typeface="Times New Roman"/>
                        </a:rPr>
                        <a:t>Meets requirements </a:t>
                      </a:r>
                      <a:endParaRPr sz="1000" u="none" strike="noStrike" cap="none" dirty="0">
                        <a:latin typeface="Georgia" panose="02040502050405020303" pitchFamily="18" charset="0"/>
                        <a:ea typeface="Calibri"/>
                        <a:cs typeface="Calibri"/>
                        <a:sym typeface="Calibri"/>
                      </a:endParaRPr>
                    </a:p>
                  </a:txBody>
                  <a:tcPr marL="54075" marR="54075" marT="0" marB="0"/>
                </a:tc>
                <a:tc>
                  <a:txBody>
                    <a:bodyPr/>
                    <a:lstStyle/>
                    <a:p>
                      <a:pPr marL="0" marR="0" lvl="0" indent="0" algn="ctr" rtl="0">
                        <a:lnSpc>
                          <a:spcPct val="115000"/>
                        </a:lnSpc>
                        <a:spcBef>
                          <a:spcPts val="0"/>
                        </a:spcBef>
                        <a:spcAft>
                          <a:spcPts val="0"/>
                        </a:spcAft>
                        <a:buNone/>
                      </a:pPr>
                      <a:r>
                        <a:rPr lang="en-US" sz="1000" u="none" strike="noStrike" cap="none" dirty="0">
                          <a:solidFill>
                            <a:srgbClr val="000000"/>
                          </a:solidFill>
                          <a:latin typeface="Georgia" panose="02040502050405020303" pitchFamily="18" charset="0"/>
                          <a:ea typeface="Times New Roman"/>
                          <a:cs typeface="Times New Roman"/>
                          <a:sym typeface="Times New Roman"/>
                        </a:rPr>
                        <a:t>Meets requirements </a:t>
                      </a:r>
                      <a:endParaRPr sz="1000" u="none" strike="noStrike" cap="none" dirty="0">
                        <a:latin typeface="Georgia" panose="02040502050405020303" pitchFamily="18" charset="0"/>
                        <a:ea typeface="Calibri"/>
                        <a:cs typeface="Calibri"/>
                        <a:sym typeface="Calibri"/>
                      </a:endParaRPr>
                    </a:p>
                  </a:txBody>
                  <a:tcPr marL="54075" marR="54075" marT="0" marB="0"/>
                </a:tc>
                <a:extLst>
                  <a:ext uri="{0D108BD9-81ED-4DB2-BD59-A6C34878D82A}">
                    <a16:rowId xmlns:a16="http://schemas.microsoft.com/office/drawing/2014/main" val="10001"/>
                  </a:ext>
                </a:extLst>
              </a:tr>
              <a:tr h="1166661">
                <a:tc>
                  <a:txBody>
                    <a:bodyPr/>
                    <a:lstStyle/>
                    <a:p>
                      <a:pPr marL="0" marR="0" lvl="0" indent="0" algn="just" rtl="0">
                        <a:lnSpc>
                          <a:spcPct val="115000"/>
                        </a:lnSpc>
                        <a:spcBef>
                          <a:spcPts val="0"/>
                        </a:spcBef>
                        <a:spcAft>
                          <a:spcPts val="0"/>
                        </a:spcAft>
                        <a:buNone/>
                      </a:pPr>
                      <a:endParaRPr sz="1000" b="1" u="none" strike="noStrike" cap="none" dirty="0">
                        <a:latin typeface="Georgia" panose="02040502050405020303" pitchFamily="18" charset="0"/>
                        <a:ea typeface="Times New Roman"/>
                        <a:cs typeface="Times New Roman"/>
                        <a:sym typeface="Times New Roman"/>
                      </a:endParaRPr>
                    </a:p>
                    <a:p>
                      <a:pPr marL="0" marR="0" lvl="0" indent="0" algn="l" rtl="0">
                        <a:lnSpc>
                          <a:spcPct val="115000"/>
                        </a:lnSpc>
                        <a:spcBef>
                          <a:spcPts val="0"/>
                        </a:spcBef>
                        <a:spcAft>
                          <a:spcPts val="0"/>
                        </a:spcAft>
                        <a:buNone/>
                      </a:pPr>
                      <a:r>
                        <a:rPr lang="en-US" sz="1000" b="1" u="none" strike="noStrike" cap="none" dirty="0">
                          <a:solidFill>
                            <a:srgbClr val="000000"/>
                          </a:solidFill>
                          <a:latin typeface="Georgia" panose="02040502050405020303" pitchFamily="18" charset="0"/>
                          <a:ea typeface="Times New Roman"/>
                          <a:cs typeface="Times New Roman"/>
                          <a:sym typeface="Times New Roman"/>
                        </a:rPr>
                        <a:t>National Association of Education of Young Children (NAEYC) Standards </a:t>
                      </a:r>
                      <a:endParaRPr sz="1000" b="1" u="none" strike="noStrike" cap="none" dirty="0">
                        <a:latin typeface="Georgia" panose="02040502050405020303" pitchFamily="18" charset="0"/>
                        <a:ea typeface="Calibri"/>
                        <a:cs typeface="Calibri"/>
                        <a:sym typeface="Calibri"/>
                      </a:endParaRPr>
                    </a:p>
                  </a:txBody>
                  <a:tcPr marL="54075" marR="54075" marT="0" marB="0"/>
                </a:tc>
                <a:tc>
                  <a:txBody>
                    <a:bodyPr/>
                    <a:lstStyle/>
                    <a:p>
                      <a:pPr marL="0" marR="0" lvl="0" indent="0" algn="ctr" rtl="0">
                        <a:lnSpc>
                          <a:spcPct val="115000"/>
                        </a:lnSpc>
                        <a:spcBef>
                          <a:spcPts val="0"/>
                        </a:spcBef>
                        <a:spcAft>
                          <a:spcPts val="0"/>
                        </a:spcAft>
                        <a:buNone/>
                      </a:pPr>
                      <a:r>
                        <a:rPr lang="en-US" sz="1000" u="none" strike="noStrike" cap="none" dirty="0">
                          <a:solidFill>
                            <a:srgbClr val="000000"/>
                          </a:solidFill>
                          <a:latin typeface="Georgia" panose="02040502050405020303" pitchFamily="18" charset="0"/>
                          <a:ea typeface="Times New Roman"/>
                          <a:cs typeface="Times New Roman"/>
                          <a:sym typeface="Times New Roman"/>
                        </a:rPr>
                        <a:t>Meets requirements; or has the equivalent; or is enrolled and working toward a CDA or the equivalent  </a:t>
                      </a:r>
                      <a:endParaRPr sz="1000" u="none" strike="noStrike" cap="none" dirty="0">
                        <a:latin typeface="Georgia" panose="02040502050405020303" pitchFamily="18" charset="0"/>
                        <a:ea typeface="Calibri"/>
                        <a:cs typeface="Calibri"/>
                        <a:sym typeface="Calibri"/>
                      </a:endParaRPr>
                    </a:p>
                  </a:txBody>
                  <a:tcPr marL="54075" marR="54075" marT="0" marB="0"/>
                </a:tc>
                <a:tc>
                  <a:txBody>
                    <a:bodyPr/>
                    <a:lstStyle/>
                    <a:p>
                      <a:pPr marL="0" marR="0" lvl="0" indent="0" algn="ctr" rtl="0">
                        <a:lnSpc>
                          <a:spcPct val="115000"/>
                        </a:lnSpc>
                        <a:spcBef>
                          <a:spcPts val="0"/>
                        </a:spcBef>
                        <a:spcAft>
                          <a:spcPts val="0"/>
                        </a:spcAft>
                        <a:buNone/>
                      </a:pPr>
                      <a:r>
                        <a:rPr lang="en-US" sz="1000" u="none" strike="noStrike" cap="none" dirty="0">
                          <a:solidFill>
                            <a:srgbClr val="000000"/>
                          </a:solidFill>
                          <a:latin typeface="Georgia" panose="02040502050405020303" pitchFamily="18" charset="0"/>
                          <a:ea typeface="Times New Roman"/>
                          <a:cs typeface="Times New Roman"/>
                          <a:sym typeface="Times New Roman"/>
                        </a:rPr>
                        <a:t>Only meets requirements if a total of 12 hours of college credit in specified areas.*</a:t>
                      </a:r>
                      <a:endParaRPr sz="1000" u="none" strike="noStrike" cap="none" dirty="0">
                        <a:latin typeface="Georgia" panose="02040502050405020303" pitchFamily="18" charset="0"/>
                        <a:ea typeface="Calibri"/>
                        <a:cs typeface="Calibri"/>
                        <a:sym typeface="Calibri"/>
                      </a:endParaRPr>
                    </a:p>
                  </a:txBody>
                  <a:tcPr marL="54075" marR="54075" marT="0" marB="0"/>
                </a:tc>
                <a:tc>
                  <a:txBody>
                    <a:bodyPr/>
                    <a:lstStyle/>
                    <a:p>
                      <a:pPr marL="0" marR="0" lvl="0" indent="0" algn="ctr" rtl="0">
                        <a:lnSpc>
                          <a:spcPct val="115000"/>
                        </a:lnSpc>
                        <a:spcBef>
                          <a:spcPts val="0"/>
                        </a:spcBef>
                        <a:spcAft>
                          <a:spcPts val="0"/>
                        </a:spcAft>
                        <a:buNone/>
                      </a:pPr>
                      <a:r>
                        <a:rPr lang="en-US" sz="1000" u="none" strike="noStrike" cap="none">
                          <a:solidFill>
                            <a:srgbClr val="000000"/>
                          </a:solidFill>
                          <a:latin typeface="Georgia" panose="02040502050405020303" pitchFamily="18" charset="0"/>
                          <a:ea typeface="Times New Roman"/>
                          <a:cs typeface="Times New Roman"/>
                          <a:sym typeface="Times New Roman"/>
                        </a:rPr>
                        <a:t>Does not meet requirements </a:t>
                      </a:r>
                      <a:endParaRPr sz="1000" u="none" strike="noStrike" cap="none">
                        <a:latin typeface="Georgia" panose="02040502050405020303" pitchFamily="18" charset="0"/>
                        <a:ea typeface="Calibri"/>
                        <a:cs typeface="Calibri"/>
                        <a:sym typeface="Calibri"/>
                      </a:endParaRPr>
                    </a:p>
                  </a:txBody>
                  <a:tcPr marL="54075" marR="54075" marT="0" marB="0"/>
                </a:tc>
                <a:tc>
                  <a:txBody>
                    <a:bodyPr/>
                    <a:lstStyle/>
                    <a:p>
                      <a:pPr marL="0" marR="0" lvl="0" indent="0" algn="ctr" rtl="0">
                        <a:lnSpc>
                          <a:spcPct val="115000"/>
                        </a:lnSpc>
                        <a:spcBef>
                          <a:spcPts val="0"/>
                        </a:spcBef>
                        <a:spcAft>
                          <a:spcPts val="0"/>
                        </a:spcAft>
                        <a:buNone/>
                      </a:pPr>
                      <a:r>
                        <a:rPr lang="en-US" sz="1000" u="none" strike="noStrike" cap="none" dirty="0">
                          <a:solidFill>
                            <a:srgbClr val="000000"/>
                          </a:solidFill>
                          <a:latin typeface="Georgia" panose="02040502050405020303" pitchFamily="18" charset="0"/>
                          <a:ea typeface="Times New Roman"/>
                          <a:cs typeface="Times New Roman"/>
                          <a:sym typeface="Times New Roman"/>
                        </a:rPr>
                        <a:t>Meets requirements if at least 12 credit hours in specified areas*</a:t>
                      </a:r>
                      <a:endParaRPr sz="1000" u="none" strike="noStrike" cap="none" dirty="0">
                        <a:latin typeface="Georgia" panose="02040502050405020303" pitchFamily="18" charset="0"/>
                        <a:ea typeface="Calibri"/>
                        <a:cs typeface="Calibri"/>
                        <a:sym typeface="Calibri"/>
                      </a:endParaRPr>
                    </a:p>
                  </a:txBody>
                  <a:tcPr marL="54075" marR="54075" marT="0" marB="0"/>
                </a:tc>
                <a:tc>
                  <a:txBody>
                    <a:bodyPr/>
                    <a:lstStyle/>
                    <a:p>
                      <a:pPr marL="0" marR="0" lvl="0" indent="0" algn="ctr" rtl="0">
                        <a:lnSpc>
                          <a:spcPct val="115000"/>
                        </a:lnSpc>
                        <a:spcBef>
                          <a:spcPts val="0"/>
                        </a:spcBef>
                        <a:spcAft>
                          <a:spcPts val="0"/>
                        </a:spcAft>
                        <a:buNone/>
                      </a:pPr>
                      <a:r>
                        <a:rPr lang="en-US" sz="1000" u="none" strike="noStrike" cap="none" dirty="0">
                          <a:solidFill>
                            <a:srgbClr val="000000"/>
                          </a:solidFill>
                          <a:latin typeface="Georgia" panose="02040502050405020303" pitchFamily="18" charset="0"/>
                          <a:ea typeface="Times New Roman"/>
                          <a:cs typeface="Times New Roman"/>
                          <a:sym typeface="Times New Roman"/>
                        </a:rPr>
                        <a:t>Meets requirements if a total of 12 hours of credit in specified areas *</a:t>
                      </a:r>
                      <a:endParaRPr sz="1000" u="none" strike="noStrike" cap="none" dirty="0">
                        <a:latin typeface="Georgia" panose="02040502050405020303" pitchFamily="18" charset="0"/>
                        <a:ea typeface="Calibri"/>
                        <a:cs typeface="Calibri"/>
                        <a:sym typeface="Calibri"/>
                      </a:endParaRPr>
                    </a:p>
                  </a:txBody>
                  <a:tcPr marL="54075" marR="54075" marT="0" marB="0"/>
                </a:tc>
                <a:extLst>
                  <a:ext uri="{0D108BD9-81ED-4DB2-BD59-A6C34878D82A}">
                    <a16:rowId xmlns:a16="http://schemas.microsoft.com/office/drawing/2014/main" val="10002"/>
                  </a:ext>
                </a:extLst>
              </a:tr>
              <a:tr h="1341966">
                <a:tc>
                  <a:txBody>
                    <a:bodyPr/>
                    <a:lstStyle/>
                    <a:p>
                      <a:pPr marL="0" marR="0" lvl="0" indent="0" algn="l" rtl="0">
                        <a:lnSpc>
                          <a:spcPct val="115000"/>
                        </a:lnSpc>
                        <a:spcBef>
                          <a:spcPts val="0"/>
                        </a:spcBef>
                        <a:spcAft>
                          <a:spcPts val="0"/>
                        </a:spcAft>
                        <a:buNone/>
                      </a:pPr>
                      <a:r>
                        <a:rPr lang="en-US" sz="1000" b="1" u="none" strike="noStrike" cap="none" dirty="0">
                          <a:latin typeface="Georgia" panose="02040502050405020303" pitchFamily="18" charset="0"/>
                          <a:ea typeface="Times New Roman"/>
                          <a:cs typeface="Times New Roman"/>
                          <a:sym typeface="Times New Roman"/>
                        </a:rPr>
                        <a:t>Head Start Program Performance Standards</a:t>
                      </a:r>
                      <a:endParaRPr sz="1000" b="1" u="none" strike="noStrike" cap="none" dirty="0">
                        <a:latin typeface="Georgia" panose="02040502050405020303" pitchFamily="18" charset="0"/>
                        <a:ea typeface="Calibri"/>
                        <a:cs typeface="Calibri"/>
                        <a:sym typeface="Calibri"/>
                      </a:endParaRPr>
                    </a:p>
                  </a:txBody>
                  <a:tcPr marL="54075" marR="54075" marT="0" marB="0"/>
                </a:tc>
                <a:tc>
                  <a:txBody>
                    <a:bodyPr/>
                    <a:lstStyle/>
                    <a:p>
                      <a:pPr marL="0" marR="0" lvl="0" indent="0" algn="ctr" rtl="0">
                        <a:lnSpc>
                          <a:spcPct val="115000"/>
                        </a:lnSpc>
                        <a:spcBef>
                          <a:spcPts val="0"/>
                        </a:spcBef>
                        <a:spcAft>
                          <a:spcPts val="0"/>
                        </a:spcAft>
                        <a:buNone/>
                      </a:pPr>
                      <a:r>
                        <a:rPr lang="en-US" sz="1000" u="none" strike="noStrike" cap="none" dirty="0">
                          <a:solidFill>
                            <a:srgbClr val="000000"/>
                          </a:solidFill>
                          <a:latin typeface="Georgia" panose="02040502050405020303" pitchFamily="18" charset="0"/>
                          <a:ea typeface="Times New Roman"/>
                          <a:cs typeface="Times New Roman"/>
                          <a:sym typeface="Times New Roman"/>
                        </a:rPr>
                        <a:t>Meets requirements (or if enrolled in a CDA credential program to be completed within two years of hire). </a:t>
                      </a:r>
                      <a:endParaRPr sz="1000" u="none" strike="noStrike" cap="none" dirty="0">
                        <a:latin typeface="Georgia" panose="02040502050405020303" pitchFamily="18" charset="0"/>
                        <a:ea typeface="Calibri"/>
                        <a:cs typeface="Calibri"/>
                        <a:sym typeface="Calibri"/>
                      </a:endParaRPr>
                    </a:p>
                  </a:txBody>
                  <a:tcPr marL="54075" marR="54075" marT="0" marB="0"/>
                </a:tc>
                <a:tc>
                  <a:txBody>
                    <a:bodyPr/>
                    <a:lstStyle/>
                    <a:p>
                      <a:pPr marL="0" marR="0" lvl="0" indent="0" algn="ctr" rtl="0">
                        <a:lnSpc>
                          <a:spcPct val="115000"/>
                        </a:lnSpc>
                        <a:spcBef>
                          <a:spcPts val="0"/>
                        </a:spcBef>
                        <a:spcAft>
                          <a:spcPts val="0"/>
                        </a:spcAft>
                        <a:buNone/>
                      </a:pPr>
                      <a:r>
                        <a:rPr lang="en-US" sz="1000" u="none" strike="noStrike" cap="none" dirty="0">
                          <a:solidFill>
                            <a:srgbClr val="000000"/>
                          </a:solidFill>
                          <a:latin typeface="Georgia" panose="02040502050405020303" pitchFamily="18" charset="0"/>
                          <a:ea typeface="Times New Roman"/>
                          <a:cs typeface="Times New Roman"/>
                          <a:sym typeface="Times New Roman"/>
                        </a:rPr>
                        <a:t>Does not meet requirements </a:t>
                      </a:r>
                      <a:endParaRPr sz="1000" u="none" strike="noStrike" cap="none" dirty="0">
                        <a:latin typeface="Georgia" panose="02040502050405020303" pitchFamily="18" charset="0"/>
                        <a:ea typeface="Calibri"/>
                        <a:cs typeface="Calibri"/>
                        <a:sym typeface="Calibri"/>
                      </a:endParaRPr>
                    </a:p>
                  </a:txBody>
                  <a:tcPr marL="54075" marR="54075" marT="0" marB="0"/>
                </a:tc>
                <a:tc>
                  <a:txBody>
                    <a:bodyPr/>
                    <a:lstStyle/>
                    <a:p>
                      <a:pPr marL="0" marR="0" lvl="0" indent="0" algn="ctr" rtl="0">
                        <a:lnSpc>
                          <a:spcPct val="115000"/>
                        </a:lnSpc>
                        <a:spcBef>
                          <a:spcPts val="0"/>
                        </a:spcBef>
                        <a:spcAft>
                          <a:spcPts val="0"/>
                        </a:spcAft>
                        <a:buNone/>
                      </a:pPr>
                      <a:r>
                        <a:rPr lang="en-US" sz="1000" u="none" strike="noStrike" cap="none" dirty="0">
                          <a:solidFill>
                            <a:srgbClr val="000000"/>
                          </a:solidFill>
                          <a:latin typeface="Georgia" panose="02040502050405020303" pitchFamily="18" charset="0"/>
                          <a:ea typeface="Times New Roman"/>
                          <a:cs typeface="Times New Roman"/>
                          <a:sym typeface="Times New Roman"/>
                        </a:rPr>
                        <a:t>Does not meet requirements </a:t>
                      </a:r>
                      <a:endParaRPr sz="1000" u="none" strike="noStrike" cap="none" dirty="0">
                        <a:latin typeface="Georgia" panose="02040502050405020303" pitchFamily="18" charset="0"/>
                        <a:ea typeface="Calibri"/>
                        <a:cs typeface="Calibri"/>
                        <a:sym typeface="Calibri"/>
                      </a:endParaRPr>
                    </a:p>
                  </a:txBody>
                  <a:tcPr marL="54075" marR="54075" marT="0" marB="0"/>
                </a:tc>
                <a:tc>
                  <a:txBody>
                    <a:bodyPr/>
                    <a:lstStyle/>
                    <a:p>
                      <a:pPr marL="0" marR="0" lvl="0" indent="0" algn="ctr" rtl="0">
                        <a:lnSpc>
                          <a:spcPct val="115000"/>
                        </a:lnSpc>
                        <a:spcBef>
                          <a:spcPts val="0"/>
                        </a:spcBef>
                        <a:spcAft>
                          <a:spcPts val="0"/>
                        </a:spcAft>
                        <a:buNone/>
                      </a:pPr>
                      <a:r>
                        <a:rPr lang="en-US" sz="1000" u="none" strike="noStrike" cap="none" dirty="0">
                          <a:solidFill>
                            <a:srgbClr val="000000"/>
                          </a:solidFill>
                          <a:latin typeface="Georgia" panose="02040502050405020303" pitchFamily="18" charset="0"/>
                          <a:ea typeface="Times New Roman"/>
                          <a:cs typeface="Times New Roman"/>
                          <a:sym typeface="Times New Roman"/>
                        </a:rPr>
                        <a:t>Meets requirements </a:t>
                      </a:r>
                      <a:endParaRPr sz="1000" u="none" strike="noStrike" cap="none" dirty="0">
                        <a:latin typeface="Georgia" panose="02040502050405020303" pitchFamily="18" charset="0"/>
                        <a:ea typeface="Calibri"/>
                        <a:cs typeface="Calibri"/>
                        <a:sym typeface="Calibri"/>
                      </a:endParaRPr>
                    </a:p>
                  </a:txBody>
                  <a:tcPr marL="54075" marR="54075" marT="0" marB="0"/>
                </a:tc>
                <a:tc>
                  <a:txBody>
                    <a:bodyPr/>
                    <a:lstStyle/>
                    <a:p>
                      <a:pPr marL="0" marR="0" lvl="0" indent="0" algn="ctr" rtl="0">
                        <a:lnSpc>
                          <a:spcPct val="115000"/>
                        </a:lnSpc>
                        <a:spcBef>
                          <a:spcPts val="0"/>
                        </a:spcBef>
                        <a:spcAft>
                          <a:spcPts val="0"/>
                        </a:spcAft>
                        <a:buNone/>
                      </a:pPr>
                      <a:r>
                        <a:rPr lang="en-US" sz="1000" u="none" strike="noStrike" cap="none" dirty="0">
                          <a:solidFill>
                            <a:srgbClr val="000000"/>
                          </a:solidFill>
                          <a:latin typeface="Georgia" panose="02040502050405020303" pitchFamily="18" charset="0"/>
                          <a:ea typeface="Times New Roman"/>
                          <a:cs typeface="Times New Roman"/>
                          <a:sym typeface="Times New Roman"/>
                        </a:rPr>
                        <a:t>Meets requirements if enrolled in a program that will lead to an associate or baccalaureate degree to be completed within two years of the time of hire. </a:t>
                      </a:r>
                      <a:endParaRPr sz="1000" u="none" strike="noStrike" cap="none" dirty="0">
                        <a:latin typeface="Georgia" panose="02040502050405020303" pitchFamily="18" charset="0"/>
                        <a:ea typeface="Calibri"/>
                        <a:cs typeface="Calibri"/>
                        <a:sym typeface="Calibri"/>
                      </a:endParaRPr>
                    </a:p>
                  </a:txBody>
                  <a:tcPr marL="54075" marR="54075" marT="0" marB="0"/>
                </a:tc>
                <a:extLst>
                  <a:ext uri="{0D108BD9-81ED-4DB2-BD59-A6C34878D82A}">
                    <a16:rowId xmlns:a16="http://schemas.microsoft.com/office/drawing/2014/main" val="10003"/>
                  </a:ext>
                </a:extLst>
              </a:tr>
            </a:tbl>
          </a:graphicData>
        </a:graphic>
      </p:graphicFrame>
      <p:sp>
        <p:nvSpPr>
          <p:cNvPr id="5" name="TextBox 4"/>
          <p:cNvSpPr txBox="1"/>
          <p:nvPr/>
        </p:nvSpPr>
        <p:spPr>
          <a:xfrm>
            <a:off x="1062781" y="5548405"/>
            <a:ext cx="7560060" cy="984885"/>
          </a:xfrm>
          <a:prstGeom prst="rect">
            <a:avLst/>
          </a:prstGeom>
          <a:noFill/>
        </p:spPr>
        <p:txBody>
          <a:bodyPr wrap="square" rtlCol="0">
            <a:spAutoFit/>
          </a:bodyPr>
          <a:lstStyle/>
          <a:p>
            <a:r>
              <a:rPr lang="en-US" sz="1000" dirty="0">
                <a:solidFill>
                  <a:schemeClr val="dk1"/>
                </a:solidFill>
                <a:ea typeface="Arial"/>
                <a:cs typeface="Arial"/>
                <a:sym typeface="Arial"/>
              </a:rPr>
              <a:t>*Note: Teaching assistants with an Associate’s or Bachelor’s degree or two years of college in fields other than early childhood education must have a staff development plan addressing how early childhood expertise is being provided to guide the curriculum. Teaching assistants with 12 hours of college credit in early childhood education, child development, or elementary education meet the requirements. The full document can be found under </a:t>
            </a:r>
            <a:r>
              <a:rPr lang="en-US" sz="1000" u="sng" dirty="0">
                <a:solidFill>
                  <a:schemeClr val="hlink"/>
                </a:solidFill>
                <a:ea typeface="Arial"/>
                <a:cs typeface="Arial"/>
                <a:sym typeface="Arial"/>
                <a:hlinkClick r:id="rId3"/>
              </a:rPr>
              <a:t>Staff Qualifications and Staff Development</a:t>
            </a:r>
            <a:r>
              <a:rPr lang="en-US" sz="1000" dirty="0">
                <a:solidFill>
                  <a:schemeClr val="dk1"/>
                </a:solidFill>
                <a:ea typeface="Arial"/>
                <a:cs typeface="Arial"/>
                <a:sym typeface="Arial"/>
              </a:rPr>
              <a:t>.</a:t>
            </a:r>
          </a:p>
          <a:p>
            <a:endParaRPr lang="en-US" dirty="0"/>
          </a:p>
        </p:txBody>
      </p:sp>
    </p:spTree>
    <p:extLst>
      <p:ext uri="{BB962C8B-B14F-4D97-AF65-F5344CB8AC3E}">
        <p14:creationId xmlns:p14="http://schemas.microsoft.com/office/powerpoint/2010/main" val="2325913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Maximum Class Size and Ratio of Staff to Children</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Session limited to 20 children</a:t>
            </a:r>
          </a:p>
          <a:p>
            <a:pPr lvl="0">
              <a:buClr>
                <a:schemeClr val="dk1"/>
              </a:buClr>
              <a:buSzPts val="2100"/>
            </a:pPr>
            <a:r>
              <a:rPr lang="en-US" dirty="0"/>
              <a:t>1:10 ratio for four-year-old children</a:t>
            </a:r>
          </a:p>
        </p:txBody>
      </p:sp>
    </p:spTree>
    <p:extLst>
      <p:ext uri="{BB962C8B-B14F-4D97-AF65-F5344CB8AC3E}">
        <p14:creationId xmlns:p14="http://schemas.microsoft.com/office/powerpoint/2010/main" val="74886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Instructional Time</a:t>
            </a:r>
          </a:p>
        </p:txBody>
      </p:sp>
      <p:sp>
        <p:nvSpPr>
          <p:cNvPr id="3" name="Content Placeholder 2"/>
          <p:cNvSpPr>
            <a:spLocks noGrp="1"/>
          </p:cNvSpPr>
          <p:nvPr>
            <p:ph idx="1"/>
          </p:nvPr>
        </p:nvSpPr>
        <p:spPr/>
        <p:txBody>
          <a:bodyPr/>
          <a:lstStyle/>
          <a:p>
            <a:r>
              <a:rPr lang="en-US" dirty="0"/>
              <a:t>Instructional time is a minimum of 10 hours per week with an appropriately licensed teacher</a:t>
            </a:r>
          </a:p>
        </p:txBody>
      </p:sp>
    </p:spTree>
    <p:extLst>
      <p:ext uri="{BB962C8B-B14F-4D97-AF65-F5344CB8AC3E}">
        <p14:creationId xmlns:p14="http://schemas.microsoft.com/office/powerpoint/2010/main" val="1816124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of Other Preschool Programs</a:t>
            </a:r>
          </a:p>
        </p:txBody>
      </p:sp>
      <p:sp>
        <p:nvSpPr>
          <p:cNvPr id="3" name="Content Placeholder 2"/>
          <p:cNvSpPr>
            <a:spLocks noGrp="1"/>
          </p:cNvSpPr>
          <p:nvPr>
            <p:ph idx="1"/>
          </p:nvPr>
        </p:nvSpPr>
        <p:spPr/>
        <p:txBody>
          <a:bodyPr/>
          <a:lstStyle/>
          <a:p>
            <a:pPr lvl="0">
              <a:spcBef>
                <a:spcPts val="0"/>
              </a:spcBef>
              <a:buClr>
                <a:schemeClr val="dk1"/>
              </a:buClr>
              <a:buSzPts val="2100"/>
            </a:pPr>
            <a:r>
              <a:rPr lang="en-US" dirty="0"/>
              <a:t>Integrate with other preschool programs</a:t>
            </a:r>
          </a:p>
          <a:p>
            <a:pPr lvl="0">
              <a:buClr>
                <a:schemeClr val="dk1"/>
              </a:buClr>
              <a:buSzPts val="2100"/>
            </a:pPr>
            <a:r>
              <a:rPr lang="en-US" dirty="0"/>
              <a:t>Early Childhood Special Education, Shared Visions, Head Start, Early Childhood Iowa</a:t>
            </a:r>
          </a:p>
        </p:txBody>
      </p:sp>
    </p:spTree>
    <p:extLst>
      <p:ext uri="{BB962C8B-B14F-4D97-AF65-F5344CB8AC3E}">
        <p14:creationId xmlns:p14="http://schemas.microsoft.com/office/powerpoint/2010/main" val="1662789188"/>
      </p:ext>
    </p:extLst>
  </p:cSld>
  <p:clrMapOvr>
    <a:masterClrMapping/>
  </p:clrMapOvr>
</p:sld>
</file>

<file path=ppt/theme/theme1.xml><?xml version="1.0" encoding="utf-8"?>
<a:theme xmlns:a="http://schemas.openxmlformats.org/drawingml/2006/main" name="DE faded squares">
  <a:themeElements>
    <a:clrScheme name="Iowa Department of Education">
      <a:dk1>
        <a:sysClr val="windowText" lastClr="000000"/>
      </a:dk1>
      <a:lt1>
        <a:sysClr val="window" lastClr="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 faded squares.pptx" id="{D76CAFDA-DE21-49E4-9125-6A9B26A5DC4F}" vid="{F5852314-FFA7-4467-86A0-17A1C7610F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Faded squares</Template>
  <TotalTime>447</TotalTime>
  <Words>5898</Words>
  <Application>Microsoft Office PowerPoint</Application>
  <PresentationFormat>On-screen Show (4:3)</PresentationFormat>
  <Paragraphs>309</Paragraphs>
  <Slides>21</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Arial Black</vt:lpstr>
      <vt:lpstr>Book Antiqua</vt:lpstr>
      <vt:lpstr>Calibri</vt:lpstr>
      <vt:lpstr>Georgia</vt:lpstr>
      <vt:lpstr>Times New Roman</vt:lpstr>
      <vt:lpstr>DE faded squares</vt:lpstr>
      <vt:lpstr>Acrobat Document</vt:lpstr>
      <vt:lpstr>Meeting Program Assurances and Requirements</vt:lpstr>
      <vt:lpstr>Benefits of High Quality Preschool</vt:lpstr>
      <vt:lpstr>Map</vt:lpstr>
      <vt:lpstr>Assurances</vt:lpstr>
      <vt:lpstr>Appropriate Teacher Endorsement</vt:lpstr>
      <vt:lpstr>Teacher Assistant Qualification Options</vt:lpstr>
      <vt:lpstr>Maximum Class Size and Ratio of Staff to Children</vt:lpstr>
      <vt:lpstr>Instructional Time</vt:lpstr>
      <vt:lpstr>Integration of Other Preschool Programs</vt:lpstr>
      <vt:lpstr>Collaboration</vt:lpstr>
      <vt:lpstr>Professional Development</vt:lpstr>
      <vt:lpstr>Program Accountability</vt:lpstr>
      <vt:lpstr>Confirmation of Program Standards</vt:lpstr>
      <vt:lpstr>Confirmation of Program Standards</vt:lpstr>
      <vt:lpstr>Confirmation of Program Standards</vt:lpstr>
      <vt:lpstr>Curriculum, Assessment, and IELS</vt:lpstr>
      <vt:lpstr>Parent Involvement</vt:lpstr>
      <vt:lpstr>Data Collection</vt:lpstr>
      <vt:lpstr>Fiscal Accountability</vt:lpstr>
      <vt:lpstr>Resources</vt:lpstr>
      <vt:lpstr>Contact Information</vt:lpstr>
    </vt:vector>
  </TitlesOfParts>
  <Company>Iowa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Program Assurances and Requirements</dc:title>
  <dc:creator>Adkins, Jennifer [IDOE]</dc:creator>
  <cp:lastModifiedBy>Albers, Lisa [IDOE]</cp:lastModifiedBy>
  <cp:revision>55</cp:revision>
  <dcterms:created xsi:type="dcterms:W3CDTF">2020-05-07T15:28:49Z</dcterms:created>
  <dcterms:modified xsi:type="dcterms:W3CDTF">2020-07-22T20:32:06Z</dcterms:modified>
</cp:coreProperties>
</file>