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7010400" cy="9296400"/>
  <p:embeddedFontLst>
    <p:embeddedFont>
      <p:font typeface="Calibri" panose="020F0502020204030204" pitchFamily="34" charset="0"/>
      <p:regular r:id="rId25"/>
      <p:bold r:id="rId26"/>
      <p:italic r:id="rId27"/>
      <p:boldItalic r:id="rId28"/>
    </p:embeddedFont>
    <p:embeddedFont>
      <p:font typeface="Noto Sans Symbols" panose="020B0604020202020204" charset="0"/>
      <p:regular r:id="rId29"/>
      <p:bold r:id="rId30"/>
    </p:embeddedFont>
    <p:embeddedFont>
      <p:font typeface="Roboto" panose="020B0604020202020204" charset="0"/>
      <p:regular r:id="rId31"/>
      <p:bold r:id="rId32"/>
      <p:italic r:id="rId33"/>
      <p:boldItalic r:id="rId34"/>
    </p:embeddedFont>
    <p:embeddedFont>
      <p:font typeface="Roboto Light" panose="020B0604020202020204" charset="0"/>
      <p:regular r:id="rId35"/>
      <p:bold r:id="rId36"/>
      <p:italic r:id="rId37"/>
      <p:boldItalic r:id="rId38"/>
    </p:embeddedFont>
    <p:embeddedFont>
      <p:font typeface="Roboto Medium" panose="020B060402020202020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zK8uvA+f7lH/wB3MjxLF50/kP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51FA99-79FD-4083-8D9B-9A5BDE7F1410}">
  <a:tblStyle styleId="{6251FA99-79FD-4083-8D9B-9A5BDE7F141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0680f9e8b4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0680f9e8b4_0_1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680f9e8b4_0_9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0680f9e8b4_0_9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680f9e8b4_0_1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0680f9e8b4_0_13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0680f9e8b4_0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0680f9e8b4_0_105: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680f9e8b4_0_1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0680f9e8b4_0_12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0680f9e8b4_0_1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0680f9e8b4_0_154:notes"/>
          <p:cNvSpPr txBox="1">
            <a:spLocks noGrp="1"/>
          </p:cNvSpPr>
          <p:nvPr>
            <p:ph type="body" idx="1"/>
          </p:nvPr>
        </p:nvSpPr>
        <p:spPr>
          <a:xfrm>
            <a:off x="701040" y="4415790"/>
            <a:ext cx="56082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680f9e8b4_0_1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20680f9e8b4_0_143:notes"/>
          <p:cNvSpPr txBox="1">
            <a:spLocks noGrp="1"/>
          </p:cNvSpPr>
          <p:nvPr>
            <p:ph type="body" idx="1"/>
          </p:nvPr>
        </p:nvSpPr>
        <p:spPr>
          <a:xfrm>
            <a:off x="701040" y="4415790"/>
            <a:ext cx="56082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0680f9e8b4_0_1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20680f9e8b4_0_164:notes"/>
          <p:cNvSpPr txBox="1">
            <a:spLocks noGrp="1"/>
          </p:cNvSpPr>
          <p:nvPr>
            <p:ph type="body" idx="1"/>
          </p:nvPr>
        </p:nvSpPr>
        <p:spPr>
          <a:xfrm>
            <a:off x="701040" y="4415790"/>
            <a:ext cx="56082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0680f9e8b4_0_1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20680f9e8b4_0_172:notes"/>
          <p:cNvSpPr txBox="1">
            <a:spLocks noGrp="1"/>
          </p:cNvSpPr>
          <p:nvPr>
            <p:ph type="body" idx="1"/>
          </p:nvPr>
        </p:nvSpPr>
        <p:spPr>
          <a:xfrm>
            <a:off x="701040" y="4415790"/>
            <a:ext cx="56082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680f9e8b4_0_1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0680f9e8b4_0_181:notes"/>
          <p:cNvSpPr txBox="1">
            <a:spLocks noGrp="1"/>
          </p:cNvSpPr>
          <p:nvPr>
            <p:ph type="body" idx="1"/>
          </p:nvPr>
        </p:nvSpPr>
        <p:spPr>
          <a:xfrm>
            <a:off x="701040" y="4415790"/>
            <a:ext cx="56082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680f9e8b4_0_2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20680f9e8b4_0_213:notes"/>
          <p:cNvSpPr txBox="1">
            <a:spLocks noGrp="1"/>
          </p:cNvSpPr>
          <p:nvPr>
            <p:ph type="body" idx="1"/>
          </p:nvPr>
        </p:nvSpPr>
        <p:spPr>
          <a:xfrm>
            <a:off x="701040" y="4415790"/>
            <a:ext cx="56082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6:notes"/>
          <p:cNvSpPr txBox="1">
            <a:spLocks noGrp="1"/>
          </p:cNvSpPr>
          <p:nvPr>
            <p:ph type="body" idx="1"/>
          </p:nvPr>
        </p:nvSpPr>
        <p:spPr>
          <a:xfrm>
            <a:off x="701040" y="4415790"/>
            <a:ext cx="5608320" cy="418338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680f9e8b4_0_2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0680f9e8b4_0_24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680f9e8b4_0_3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0680f9e8b4_0_33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680f9e8b4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0680f9e8b4_0_2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680f9e8b4_0_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0680f9e8b4_0_59: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680f9e8b4_0_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0680f9e8b4_0_7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680f9e8b4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0680f9e8b4_0_4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0680f9e8b4_0_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0680f9e8b4_0_68: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a:spLocks noGrp="1"/>
          </p:cNvSpPr>
          <p:nvPr>
            <p:ph type="pic" idx="2"/>
          </p:nvPr>
        </p:nvSpPr>
        <p:spPr>
          <a:xfrm>
            <a:off x="5183188" y="987425"/>
            <a:ext cx="6172200" cy="4873625"/>
          </a:xfrm>
          <a:prstGeom prst="rect">
            <a:avLst/>
          </a:prstGeom>
          <a:noFill/>
          <a:ln>
            <a:noFill/>
          </a:ln>
        </p:spPr>
      </p:sp>
      <p:sp>
        <p:nvSpPr>
          <p:cNvPr id="75" name="Google Shape;7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91"/>
        <p:cNvGrpSpPr/>
        <p:nvPr/>
      </p:nvGrpSpPr>
      <p:grpSpPr>
        <a:xfrm>
          <a:off x="0" y="0"/>
          <a:ext cx="0" cy="0"/>
          <a:chOff x="0" y="0"/>
          <a:chExt cx="0" cy="0"/>
        </a:xfrm>
      </p:grpSpPr>
      <p:sp>
        <p:nvSpPr>
          <p:cNvPr id="92" name="Google Shape;92;gcb3acb0d79_0_14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93" name="Google Shape;93;gcb3acb0d79_0_144"/>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24" name="Google Shape;2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25"/>
        <p:cNvGrpSpPr/>
        <p:nvPr/>
      </p:nvGrpSpPr>
      <p:grpSpPr>
        <a:xfrm>
          <a:off x="0" y="0"/>
          <a:ext cx="0" cy="0"/>
          <a:chOff x="0" y="0"/>
          <a:chExt cx="0" cy="0"/>
        </a:xfrm>
      </p:grpSpPr>
      <p:sp>
        <p:nvSpPr>
          <p:cNvPr id="26" name="Google Shape;26;gcb3acb0d79_0_54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7" name="Google Shape;27;gcb3acb0d79_0_549"/>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my.vybiral@iow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jeffrey.fletcher@iow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eiowa.gov/documents/allowable-and-unallowable-expens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ocs.google.com/forms/d/1iduarwrIrPMwbtK963zAxcvPy58RE8ClEzZkrOmj29U/edit" TargetMode="External"/><Relationship Id="rId4" Type="http://schemas.openxmlformats.org/officeDocument/2006/relationships/hyperlink" Target="https://educateiowa.gov/documents/advertising-special-populations-prior-approval-for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eiowa.gov/adult-career-comm-college/career-and-technical-education/perkins-v#Perkins_V_Claim_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docs.google.com/forms/d/1iduarwrIrPMwbtK963zAxcvPy58RE8ClEzZkrOmj29U/edit" TargetMode="External"/><Relationship Id="rId4" Type="http://schemas.openxmlformats.org/officeDocument/2006/relationships/hyperlink" Target="https://educateiowa.gov/documents/advertising-special-populations-prior-approval-for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eiowa.gov/adult-career-comm-college/career-and-technical-education/perkins-v#Perkins_V_Claim_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docs.google.com/forms/d/1iduarwrIrPMwbtK963zAxcvPy58RE8ClEzZkrOmj29U/edit" TargetMode="External"/><Relationship Id="rId4" Type="http://schemas.openxmlformats.org/officeDocument/2006/relationships/hyperlink" Target="https://educateiowa.gov/documents/advertising-special-populations-prior-approval-for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eiowa.gov/documents/perkins-v/2021/10/perkins-claim-templa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eiowa.gov/documents/perkins-v/2021/12/supplanting-and-reimbursement-memo-10-25-201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eiowa.gov/documents/special-education-finance/2022/09/special-ed-allowable-and-unallowable-expenditures-cha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eiowa.gov/documents/perkins-v/2021/05/perkins-equipment-guidelin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eiowa.gov/documents/perkins-v/2021/05/perkins-equipment-guidelin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amy.vybiral@iowa.gov"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a:extLst>
              <a:ext uri="{C183D7F6-B498-43B3-948B-1728B52AA6E4}">
                <adec:decorative xmlns:adec="http://schemas.microsoft.com/office/drawing/2017/decorative" val="1"/>
              </a:ext>
            </a:extLst>
          </p:cNvPr>
          <p:cNvSpPr/>
          <p:nvPr/>
        </p:nvSpPr>
        <p:spPr>
          <a:xfrm>
            <a:off x="-14333" y="3927967"/>
            <a:ext cx="85732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9" name="Google Shape;99;p1">
            <a:extLst>
              <a:ext uri="{C183D7F6-B498-43B3-948B-1728B52AA6E4}">
                <adec:decorative xmlns:adec="http://schemas.microsoft.com/office/drawing/2017/decorative" val="1"/>
              </a:ext>
            </a:extLst>
          </p:cNvPr>
          <p:cNvSpPr/>
          <p:nvPr/>
        </p:nvSpPr>
        <p:spPr>
          <a:xfrm>
            <a:off x="8695657" y="3927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0" name="Google Shape;100;p1">
            <a:extLst>
              <a:ext uri="{C183D7F6-B498-43B3-948B-1728B52AA6E4}">
                <adec:decorative xmlns:adec="http://schemas.microsoft.com/office/drawing/2017/decorative" val="1"/>
              </a:ext>
            </a:extLst>
          </p:cNvPr>
          <p:cNvSpPr/>
          <p:nvPr/>
        </p:nvSpPr>
        <p:spPr>
          <a:xfrm>
            <a:off x="10697331" y="3927967"/>
            <a:ext cx="13868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01" name="Google Shape;101;p1"/>
          <p:cNvSpPr txBox="1"/>
          <p:nvPr/>
        </p:nvSpPr>
        <p:spPr>
          <a:xfrm>
            <a:off x="752388" y="762943"/>
            <a:ext cx="10687200" cy="19557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Roboto Light"/>
              <a:ea typeface="Roboto Light"/>
              <a:cs typeface="Roboto Light"/>
              <a:sym typeface="Roboto Light"/>
            </a:endParaRPr>
          </a:p>
          <a:p>
            <a:pPr marL="0" marR="0" lvl="0" indent="0" algn="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Roboto"/>
                <a:ea typeface="Roboto"/>
                <a:cs typeface="Roboto"/>
                <a:sym typeface="Roboto"/>
              </a:rPr>
              <a:t>Perkins V</a:t>
            </a:r>
            <a:endParaRPr sz="4000" b="1"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4000"/>
              <a:buFont typeface="Arial"/>
              <a:buNone/>
            </a:pPr>
            <a:r>
              <a:rPr lang="en-US" sz="3200" b="1" i="0" u="none" strike="noStrike" cap="none">
                <a:solidFill>
                  <a:srgbClr val="000000"/>
                </a:solidFill>
                <a:latin typeface="Roboto"/>
                <a:ea typeface="Roboto"/>
                <a:cs typeface="Roboto"/>
                <a:sym typeface="Roboto"/>
              </a:rPr>
              <a:t>Academic Year 2022-2023</a:t>
            </a:r>
            <a:endParaRPr sz="3200" b="1"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4000"/>
              <a:buFont typeface="Arial"/>
              <a:buNone/>
            </a:pPr>
            <a:r>
              <a:rPr lang="en-US" sz="2800" b="1" i="0" u="none" strike="noStrike" cap="none">
                <a:solidFill>
                  <a:srgbClr val="000000"/>
                </a:solidFill>
                <a:latin typeface="Roboto"/>
                <a:ea typeface="Roboto"/>
                <a:cs typeface="Roboto"/>
                <a:sym typeface="Roboto"/>
              </a:rPr>
              <a:t>#</a:t>
            </a:r>
            <a:r>
              <a:rPr lang="en-US" sz="2800" b="1">
                <a:latin typeface="Roboto"/>
                <a:ea typeface="Roboto"/>
                <a:cs typeface="Roboto"/>
                <a:sym typeface="Roboto"/>
              </a:rPr>
              <a:t>6 Claim Updates and Frequently Asked Questions (FAQ)</a:t>
            </a:r>
            <a:endParaRPr sz="2800" b="1"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000"/>
              <a:buFont typeface="Arial"/>
              <a:buNone/>
            </a:pPr>
            <a:r>
              <a:rPr lang="en-US" sz="3000" b="1">
                <a:latin typeface="Roboto"/>
                <a:ea typeface="Roboto"/>
                <a:cs typeface="Roboto"/>
                <a:sym typeface="Roboto"/>
              </a:rPr>
              <a:t>February 8</a:t>
            </a:r>
            <a:r>
              <a:rPr lang="en-US" sz="3000" b="1" i="0" u="none" strike="noStrike" cap="none">
                <a:solidFill>
                  <a:srgbClr val="000000"/>
                </a:solidFill>
                <a:latin typeface="Roboto"/>
                <a:ea typeface="Roboto"/>
                <a:cs typeface="Roboto"/>
                <a:sym typeface="Roboto"/>
              </a:rPr>
              <a:t>, 2023</a:t>
            </a:r>
            <a:endParaRPr sz="3000" b="1"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Light"/>
              <a:ea typeface="Roboto Light"/>
              <a:cs typeface="Roboto Light"/>
              <a:sym typeface="Roboto Light"/>
            </a:endParaRPr>
          </a:p>
        </p:txBody>
      </p:sp>
      <p:pic>
        <p:nvPicPr>
          <p:cNvPr id="102" name="Google Shape;102;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465167" y="4386233"/>
            <a:ext cx="2946400" cy="1473200"/>
          </a:xfrm>
          <a:prstGeom prst="rect">
            <a:avLst/>
          </a:prstGeom>
          <a:noFill/>
          <a:ln>
            <a:noFill/>
          </a:ln>
        </p:spPr>
      </p:pic>
      <p:sp>
        <p:nvSpPr>
          <p:cNvPr id="103" name="Google Shape;103;p1"/>
          <p:cNvSpPr txBox="1"/>
          <p:nvPr/>
        </p:nvSpPr>
        <p:spPr>
          <a:xfrm>
            <a:off x="5137165" y="4766162"/>
            <a:ext cx="3099000" cy="195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500"/>
              <a:buFont typeface="Arial"/>
              <a:buNone/>
            </a:pPr>
            <a:r>
              <a:rPr lang="en-US" sz="1600" b="0" i="0" u="none" strike="noStrike" cap="none">
                <a:solidFill>
                  <a:srgbClr val="000000"/>
                </a:solidFill>
                <a:latin typeface="Calibri"/>
                <a:ea typeface="Calibri"/>
                <a:cs typeface="Calibri"/>
                <a:sym typeface="Calibri"/>
              </a:rPr>
              <a:t>Amy Vybiral, MS Ed. </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500"/>
              <a:buFont typeface="Arial"/>
              <a:buNone/>
            </a:pPr>
            <a:r>
              <a:rPr lang="en-US" sz="1600" b="0" i="0" u="none" strike="noStrike" cap="none">
                <a:solidFill>
                  <a:srgbClr val="000000"/>
                </a:solidFill>
                <a:latin typeface="Calibri"/>
                <a:ea typeface="Calibri"/>
                <a:cs typeface="Calibri"/>
                <a:sym typeface="Calibri"/>
              </a:rPr>
              <a:t>Education Program Consultant</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500"/>
              <a:buFont typeface="Arial"/>
              <a:buNone/>
            </a:pPr>
            <a:r>
              <a:rPr lang="en-US" sz="1600" b="0" i="0" u="none" strike="noStrike" cap="none">
                <a:solidFill>
                  <a:srgbClr val="000000"/>
                </a:solidFill>
                <a:latin typeface="Calibri"/>
                <a:ea typeface="Calibri"/>
                <a:cs typeface="Calibri"/>
                <a:sym typeface="Calibri"/>
              </a:rPr>
              <a:t>Bureau of Career and Technical Education</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500"/>
              <a:buFont typeface="Arial"/>
              <a:buNone/>
            </a:pPr>
            <a:r>
              <a:rPr lang="en-US" sz="1600" b="0" i="0" u="none" strike="noStrike" cap="none">
                <a:solidFill>
                  <a:srgbClr val="000000"/>
                </a:solidFill>
                <a:latin typeface="Calibri"/>
                <a:ea typeface="Calibri"/>
                <a:cs typeface="Calibri"/>
                <a:sym typeface="Calibri"/>
              </a:rPr>
              <a:t>515-339-4520</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500"/>
              <a:buFont typeface="Arial"/>
              <a:buNone/>
            </a:pPr>
            <a:r>
              <a:rPr lang="en-US" sz="16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amy.vybiral@iowa.gov</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0680f9e8b4_0_11">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9" name="Google Shape;189;g20680f9e8b4_0_11">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90" name="Google Shape;190;g20680f9e8b4_0_11">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91" name="Google Shape;191;g20680f9e8b4_0_11"/>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 Status- </a:t>
            </a:r>
            <a:r>
              <a:rPr lang="en-US" sz="3100">
                <a:solidFill>
                  <a:schemeClr val="accent6"/>
                </a:solidFill>
                <a:latin typeface="Roboto"/>
                <a:ea typeface="Roboto"/>
                <a:cs typeface="Roboto"/>
                <a:sym typeface="Roboto"/>
              </a:rPr>
              <a:t>Editing, Correcting &amp; Withdrawal</a:t>
            </a:r>
            <a:endParaRPr sz="2300" b="0" i="0" u="none" strike="noStrike" cap="none">
              <a:solidFill>
                <a:schemeClr val="accent6"/>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92" name="Google Shape;192;g20680f9e8b4_0_11"/>
          <p:cNvSpPr txBox="1">
            <a:spLocks noGrp="1"/>
          </p:cNvSpPr>
          <p:nvPr>
            <p:ph type="body" idx="1"/>
          </p:nvPr>
        </p:nvSpPr>
        <p:spPr>
          <a:xfrm>
            <a:off x="95025" y="931075"/>
            <a:ext cx="12090900" cy="58041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0000"/>
              </a:lnSpc>
              <a:spcBef>
                <a:spcPts val="1002"/>
              </a:spcBef>
              <a:spcAft>
                <a:spcPts val="0"/>
              </a:spcAft>
              <a:buSzPts val="1800"/>
              <a:buNone/>
            </a:pPr>
            <a:r>
              <a:rPr lang="en-US" sz="1800" b="1" dirty="0">
                <a:solidFill>
                  <a:srgbClr val="666666"/>
                </a:solidFill>
              </a:rPr>
              <a:t>Contact </a:t>
            </a:r>
            <a:r>
              <a:rPr lang="en-US" sz="1800" b="1" u="sng" dirty="0">
                <a:solidFill>
                  <a:schemeClr val="hlink"/>
                </a:solidFill>
                <a:hlinkClick r:id="rId3"/>
              </a:rPr>
              <a:t>CTE Bureau</a:t>
            </a:r>
            <a:r>
              <a:rPr lang="en-US" sz="1800" b="1" dirty="0">
                <a:solidFill>
                  <a:srgbClr val="666666"/>
                </a:solidFill>
              </a:rPr>
              <a:t> if assistance is needed to edit and submit a claim.</a:t>
            </a:r>
            <a:endParaRPr sz="1800" b="1" dirty="0">
              <a:solidFill>
                <a:srgbClr val="666666"/>
              </a:solidFill>
            </a:endParaRPr>
          </a:p>
          <a:p>
            <a:pPr marL="0" marR="857576" lvl="0" indent="0" algn="l" rtl="0">
              <a:lnSpc>
                <a:spcPct val="100000"/>
              </a:lnSpc>
              <a:spcBef>
                <a:spcPts val="1002"/>
              </a:spcBef>
              <a:spcAft>
                <a:spcPts val="0"/>
              </a:spcAft>
              <a:buSzPts val="1800"/>
              <a:buNone/>
            </a:pPr>
            <a:r>
              <a:rPr lang="en-US" sz="1400" b="1" dirty="0"/>
              <a:t>Revise claims in “Editing” Mode” by Selecting claim 001.</a:t>
            </a:r>
            <a:endParaRPr sz="1400" b="1" dirty="0"/>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r>
              <a:rPr lang="en-US" sz="1400" b="1" dirty="0"/>
              <a:t>Select the “Edit Claim” icon.</a:t>
            </a:r>
            <a:endParaRPr sz="1400" b="1" dirty="0"/>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r>
              <a:rPr lang="en-US" sz="1400" b="1" dirty="0">
                <a:solidFill>
                  <a:srgbClr val="666666"/>
                </a:solidFill>
              </a:rPr>
              <a:t>Select “General Information”</a:t>
            </a:r>
            <a:endParaRPr sz="1400" b="1" dirty="0">
              <a:solidFill>
                <a:srgbClr val="666666"/>
              </a:solidFill>
            </a:endParaRPr>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0000"/>
              </a:lnSpc>
              <a:spcBef>
                <a:spcPts val="1002"/>
              </a:spcBef>
              <a:spcAft>
                <a:spcPts val="0"/>
              </a:spcAft>
              <a:buSzPts val="1800"/>
              <a:buNone/>
            </a:pPr>
            <a:endParaRPr sz="1400" b="1" dirty="0">
              <a:solidFill>
                <a:srgbClr val="666666"/>
              </a:solidFill>
            </a:endParaRPr>
          </a:p>
          <a:p>
            <a:pPr marL="0" marR="857576" lvl="0" indent="0" algn="l" rtl="0">
              <a:lnSpc>
                <a:spcPct val="106841"/>
              </a:lnSpc>
              <a:spcBef>
                <a:spcPts val="1002"/>
              </a:spcBef>
              <a:spcAft>
                <a:spcPts val="0"/>
              </a:spcAft>
              <a:buSzPts val="1800"/>
              <a:buNone/>
            </a:pPr>
            <a:endParaRPr sz="1700" b="1" dirty="0">
              <a:solidFill>
                <a:srgbClr val="666666"/>
              </a:solidFill>
            </a:endParaRPr>
          </a:p>
          <a:p>
            <a:pPr marL="0" marR="857576" lvl="0" indent="0" algn="l" rtl="0">
              <a:lnSpc>
                <a:spcPct val="106841"/>
              </a:lnSpc>
              <a:spcBef>
                <a:spcPts val="1002"/>
              </a:spcBef>
              <a:spcAft>
                <a:spcPts val="0"/>
              </a:spcAft>
              <a:buSzPts val="1800"/>
              <a:buNone/>
            </a:pPr>
            <a:endParaRPr sz="1700" b="1" dirty="0">
              <a:solidFill>
                <a:srgbClr val="666666"/>
              </a:solidFill>
            </a:endParaRPr>
          </a:p>
          <a:p>
            <a:pPr marL="0" marR="857576" lvl="0" indent="0" algn="l" rtl="0">
              <a:lnSpc>
                <a:spcPct val="106841"/>
              </a:lnSpc>
              <a:spcBef>
                <a:spcPts val="1002"/>
              </a:spcBef>
              <a:spcAft>
                <a:spcPts val="0"/>
              </a:spcAft>
              <a:buSzPts val="1800"/>
              <a:buNone/>
            </a:pPr>
            <a:r>
              <a:rPr lang="en-US" sz="1700" b="1" dirty="0"/>
              <a:t>Continue to mark each section as “Complete” until the “Submit Claim” icon is displayed.</a:t>
            </a:r>
            <a:endParaRPr sz="1700" b="1" dirty="0"/>
          </a:p>
          <a:p>
            <a:pPr marL="0" marR="857576" lvl="0" indent="0" algn="l" rtl="0">
              <a:lnSpc>
                <a:spcPct val="106841"/>
              </a:lnSpc>
              <a:spcBef>
                <a:spcPts val="1002"/>
              </a:spcBef>
              <a:spcAft>
                <a:spcPts val="0"/>
              </a:spcAft>
              <a:buSzPts val="1800"/>
              <a:buNone/>
            </a:pPr>
            <a:endParaRPr sz="1700" b="1" dirty="0">
              <a:solidFill>
                <a:srgbClr val="666666"/>
              </a:solidFill>
            </a:endParaRPr>
          </a:p>
          <a:p>
            <a:pPr marL="0" marR="857576" lvl="0" indent="0" algn="l" rtl="0">
              <a:lnSpc>
                <a:spcPct val="106841"/>
              </a:lnSpc>
              <a:spcBef>
                <a:spcPts val="1002"/>
              </a:spcBef>
              <a:spcAft>
                <a:spcPts val="0"/>
              </a:spcAft>
              <a:buSzPts val="1800"/>
              <a:buNone/>
            </a:pPr>
            <a:endParaRPr sz="1700" b="1" dirty="0">
              <a:solidFill>
                <a:srgbClr val="666666"/>
              </a:solidFill>
            </a:endParaRPr>
          </a:p>
        </p:txBody>
      </p:sp>
      <p:pic>
        <p:nvPicPr>
          <p:cNvPr id="193" name="Google Shape;193;g20680f9e8b4_0_1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0071" y="3556899"/>
            <a:ext cx="11479748" cy="1020100"/>
          </a:xfrm>
          <a:prstGeom prst="rect">
            <a:avLst/>
          </a:prstGeom>
          <a:noFill/>
          <a:ln>
            <a:noFill/>
          </a:ln>
        </p:spPr>
      </p:pic>
      <p:pic>
        <p:nvPicPr>
          <p:cNvPr id="194" name="Google Shape;194;g20680f9e8b4_0_11" descr="screenshot from claims website"/>
          <p:cNvPicPr preferRelativeResize="0"/>
          <p:nvPr/>
        </p:nvPicPr>
        <p:blipFill>
          <a:blip r:embed="rId5">
            <a:alphaModFix/>
          </a:blip>
          <a:stretch>
            <a:fillRect/>
          </a:stretch>
        </p:blipFill>
        <p:spPr>
          <a:xfrm>
            <a:off x="190071" y="1538336"/>
            <a:ext cx="11669449" cy="1646250"/>
          </a:xfrm>
          <a:prstGeom prst="rect">
            <a:avLst/>
          </a:prstGeom>
          <a:noFill/>
          <a:ln>
            <a:noFill/>
          </a:ln>
        </p:spPr>
      </p:pic>
      <p:pic>
        <p:nvPicPr>
          <p:cNvPr id="195" name="Google Shape;195;g20680f9e8b4_0_11" descr="edit claim screenshot"/>
          <p:cNvPicPr preferRelativeResize="0"/>
          <p:nvPr/>
        </p:nvPicPr>
        <p:blipFill>
          <a:blip r:embed="rId6">
            <a:alphaModFix/>
          </a:blip>
          <a:stretch>
            <a:fillRect/>
          </a:stretch>
        </p:blipFill>
        <p:spPr>
          <a:xfrm>
            <a:off x="190071" y="4576999"/>
            <a:ext cx="8029575" cy="158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0680f9e8b4_0_92">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1" name="Google Shape;201;g20680f9e8b4_0_92">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2" name="Google Shape;202;g20680f9e8b4_0_92">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3" name="Google Shape;203;g20680f9e8b4_0_92"/>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4000"/>
              <a:buFont typeface="Arial"/>
              <a:buNone/>
            </a:pPr>
            <a:r>
              <a:rPr lang="en-US" sz="4000">
                <a:solidFill>
                  <a:srgbClr val="FF9900"/>
                </a:solidFill>
                <a:latin typeface="Roboto"/>
                <a:ea typeface="Roboto"/>
                <a:cs typeface="Roboto"/>
                <a:sym typeface="Roboto"/>
              </a:rPr>
              <a:t>Claim Status - </a:t>
            </a:r>
            <a:r>
              <a:rPr lang="en-US" sz="3000">
                <a:solidFill>
                  <a:schemeClr val="accent6"/>
                </a:solidFill>
                <a:latin typeface="Roboto"/>
                <a:ea typeface="Roboto"/>
                <a:cs typeface="Roboto"/>
                <a:sym typeface="Roboto"/>
              </a:rPr>
              <a:t>Editing, Correcting &amp; Withdrawal</a:t>
            </a:r>
            <a:endParaRPr sz="35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204" name="Google Shape;204;g20680f9e8b4_0_92"/>
          <p:cNvSpPr txBox="1">
            <a:spLocks noGrp="1"/>
          </p:cNvSpPr>
          <p:nvPr>
            <p:ph type="body" idx="1"/>
          </p:nvPr>
        </p:nvSpPr>
        <p:spPr>
          <a:xfrm>
            <a:off x="95025" y="931075"/>
            <a:ext cx="12090900" cy="58041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0000"/>
              </a:lnSpc>
              <a:spcBef>
                <a:spcPts val="1002"/>
              </a:spcBef>
              <a:spcAft>
                <a:spcPts val="0"/>
              </a:spcAft>
              <a:buSzPts val="1800"/>
              <a:buNone/>
            </a:pPr>
            <a:r>
              <a:rPr lang="en-US" sz="1400" b="1"/>
              <a:t>Claims cannot be “deleted” in Iowa Grants.  Only “Withdrawn”</a:t>
            </a:r>
            <a:endParaRPr sz="1400" b="1"/>
          </a:p>
          <a:p>
            <a:pPr marL="0" marR="857576" lvl="0" indent="0" algn="l" rtl="0">
              <a:lnSpc>
                <a:spcPct val="100000"/>
              </a:lnSpc>
              <a:spcBef>
                <a:spcPts val="1002"/>
              </a:spcBef>
              <a:spcAft>
                <a:spcPts val="0"/>
              </a:spcAft>
              <a:buSzPts val="1800"/>
              <a:buNone/>
            </a:pPr>
            <a:r>
              <a:rPr lang="en-US" sz="1400" b="1">
                <a:solidFill>
                  <a:srgbClr val="555555"/>
                </a:solidFill>
              </a:rPr>
              <a:t>Avoid withdrawing claims when possible.</a:t>
            </a:r>
            <a:endParaRPr sz="1400" b="1">
              <a:solidFill>
                <a:srgbClr val="555555"/>
              </a:solidFill>
            </a:endParaRPr>
          </a:p>
          <a:p>
            <a:pPr marL="0" marR="857576" lvl="0" indent="0" algn="l" rtl="0">
              <a:lnSpc>
                <a:spcPct val="100000"/>
              </a:lnSpc>
              <a:spcBef>
                <a:spcPts val="1002"/>
              </a:spcBef>
              <a:spcAft>
                <a:spcPts val="0"/>
              </a:spcAft>
              <a:buSzPts val="1800"/>
              <a:buNone/>
            </a:pPr>
            <a:endParaRPr sz="1400" b="1">
              <a:solidFill>
                <a:srgbClr val="555555"/>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ctr" rtl="0">
              <a:lnSpc>
                <a:spcPct val="100000"/>
              </a:lnSpc>
              <a:spcBef>
                <a:spcPts val="1002"/>
              </a:spcBef>
              <a:spcAft>
                <a:spcPts val="0"/>
              </a:spcAft>
              <a:buSzPts val="1800"/>
              <a:buNone/>
            </a:pPr>
            <a:r>
              <a:rPr lang="en-US" sz="1400" b="1">
                <a:solidFill>
                  <a:srgbClr val="666666"/>
                </a:solidFill>
              </a:rPr>
              <a:t>Claims in Correcting and Editing modes may be revised and submitted.</a:t>
            </a: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0000"/>
              </a:lnSpc>
              <a:spcBef>
                <a:spcPts val="1002"/>
              </a:spcBef>
              <a:spcAft>
                <a:spcPts val="0"/>
              </a:spcAft>
              <a:buSzPts val="1800"/>
              <a:buNone/>
            </a:pPr>
            <a:endParaRPr sz="1400" b="1">
              <a:solidFill>
                <a:srgbClr val="666666"/>
              </a:solidFill>
            </a:endParaRPr>
          </a:p>
          <a:p>
            <a:pPr marL="0" marR="857576" lvl="0" indent="0" algn="l" rtl="0">
              <a:lnSpc>
                <a:spcPct val="106841"/>
              </a:lnSpc>
              <a:spcBef>
                <a:spcPts val="1002"/>
              </a:spcBef>
              <a:spcAft>
                <a:spcPts val="0"/>
              </a:spcAft>
              <a:buSzPts val="1800"/>
              <a:buNone/>
            </a:pPr>
            <a:r>
              <a:rPr lang="en-US" sz="1700" b="1"/>
              <a:t>Select the claim in correcting mode.</a:t>
            </a:r>
            <a:endParaRPr sz="1700" b="1"/>
          </a:p>
          <a:p>
            <a:pPr marL="0" marR="857576" lvl="0" indent="0" algn="l" rtl="0">
              <a:lnSpc>
                <a:spcPct val="106841"/>
              </a:lnSpc>
              <a:spcBef>
                <a:spcPts val="1002"/>
              </a:spcBef>
              <a:spcAft>
                <a:spcPts val="0"/>
              </a:spcAft>
              <a:buSzPts val="1800"/>
              <a:buNone/>
            </a:pPr>
            <a:r>
              <a:rPr lang="en-US" sz="1700" b="1"/>
              <a:t>Select the green “Edit Claim icon”</a:t>
            </a:r>
            <a:endParaRPr sz="1700" b="1"/>
          </a:p>
          <a:p>
            <a:pPr marL="0" marR="857576" lvl="0" indent="0" algn="l" rtl="0">
              <a:lnSpc>
                <a:spcPct val="106841"/>
              </a:lnSpc>
              <a:spcBef>
                <a:spcPts val="1002"/>
              </a:spcBef>
              <a:spcAft>
                <a:spcPts val="0"/>
              </a:spcAft>
              <a:buSzPts val="1800"/>
              <a:buNone/>
            </a:pPr>
            <a:r>
              <a:rPr lang="en-US" sz="1700" b="1"/>
              <a:t>Continue to mark each section as “Complete” until the “Submit Claim” icon is displayed.</a:t>
            </a:r>
            <a:endParaRPr sz="1700" b="1"/>
          </a:p>
          <a:p>
            <a:pPr marL="0" marR="857576" lvl="0" indent="0" algn="l" rtl="0">
              <a:lnSpc>
                <a:spcPct val="106841"/>
              </a:lnSpc>
              <a:spcBef>
                <a:spcPts val="1002"/>
              </a:spcBef>
              <a:spcAft>
                <a:spcPts val="0"/>
              </a:spcAft>
              <a:buClr>
                <a:schemeClr val="dk1"/>
              </a:buClr>
              <a:buSzPts val="1800"/>
              <a:buFont typeface="Arial"/>
              <a:buNone/>
            </a:pPr>
            <a:r>
              <a:rPr lang="en-US" sz="1700" b="1"/>
              <a:t>Contact</a:t>
            </a:r>
            <a:r>
              <a:rPr lang="en-US" sz="1700" b="1">
                <a:solidFill>
                  <a:srgbClr val="666666"/>
                </a:solidFill>
              </a:rPr>
              <a:t> </a:t>
            </a:r>
            <a:r>
              <a:rPr lang="en-US" sz="1700" b="1" u="sng">
                <a:solidFill>
                  <a:schemeClr val="hlink"/>
                </a:solidFill>
                <a:hlinkClick r:id="rId3"/>
              </a:rPr>
              <a:t>amy.vybiral@iowa.gov</a:t>
            </a:r>
            <a:r>
              <a:rPr lang="en-US" sz="1700" b="1">
                <a:solidFill>
                  <a:srgbClr val="666666"/>
                </a:solidFill>
              </a:rPr>
              <a:t> or </a:t>
            </a:r>
            <a:r>
              <a:rPr lang="en-US" sz="1700" b="1" u="sng">
                <a:solidFill>
                  <a:schemeClr val="hlink"/>
                </a:solidFill>
                <a:hlinkClick r:id="rId4"/>
              </a:rPr>
              <a:t>jeffrey.fletcher@iowa.gov</a:t>
            </a:r>
            <a:r>
              <a:rPr lang="en-US" sz="1700" b="1">
                <a:solidFill>
                  <a:srgbClr val="666666"/>
                </a:solidFill>
              </a:rPr>
              <a:t> </a:t>
            </a:r>
            <a:r>
              <a:rPr lang="en-US" sz="1700" b="1"/>
              <a:t>for assistance.</a:t>
            </a:r>
            <a:endParaRPr sz="1700" b="1"/>
          </a:p>
          <a:p>
            <a:pPr marL="0" marR="857576" lvl="0" indent="0" algn="l" rtl="0">
              <a:lnSpc>
                <a:spcPct val="106841"/>
              </a:lnSpc>
              <a:spcBef>
                <a:spcPts val="1002"/>
              </a:spcBef>
              <a:spcAft>
                <a:spcPts val="0"/>
              </a:spcAft>
              <a:buSzPts val="1800"/>
              <a:buNone/>
            </a:pPr>
            <a:endParaRPr sz="1700" b="1">
              <a:solidFill>
                <a:srgbClr val="666666"/>
              </a:solidFill>
            </a:endParaRPr>
          </a:p>
          <a:p>
            <a:pPr marL="0" marR="857576" lvl="0" indent="0" algn="l" rtl="0">
              <a:lnSpc>
                <a:spcPct val="106841"/>
              </a:lnSpc>
              <a:spcBef>
                <a:spcPts val="1002"/>
              </a:spcBef>
              <a:spcAft>
                <a:spcPts val="0"/>
              </a:spcAft>
              <a:buSzPts val="1800"/>
              <a:buNone/>
            </a:pPr>
            <a:endParaRPr sz="1700" b="1">
              <a:solidFill>
                <a:srgbClr val="666666"/>
              </a:solidFill>
            </a:endParaRPr>
          </a:p>
          <a:p>
            <a:pPr marL="0" marR="857576" lvl="0" indent="0" algn="l" rtl="0">
              <a:lnSpc>
                <a:spcPct val="106841"/>
              </a:lnSpc>
              <a:spcBef>
                <a:spcPts val="1002"/>
              </a:spcBef>
              <a:spcAft>
                <a:spcPts val="0"/>
              </a:spcAft>
              <a:buSzPts val="1800"/>
              <a:buNone/>
            </a:pPr>
            <a:endParaRPr sz="1700" b="1">
              <a:solidFill>
                <a:srgbClr val="666666"/>
              </a:solidFill>
            </a:endParaRPr>
          </a:p>
          <a:p>
            <a:pPr marL="0" marR="857576" lvl="0" indent="0" algn="l" rtl="0">
              <a:lnSpc>
                <a:spcPct val="106841"/>
              </a:lnSpc>
              <a:spcBef>
                <a:spcPts val="1002"/>
              </a:spcBef>
              <a:spcAft>
                <a:spcPts val="0"/>
              </a:spcAft>
              <a:buSzPts val="1800"/>
              <a:buNone/>
            </a:pPr>
            <a:endParaRPr sz="1700" b="1">
              <a:solidFill>
                <a:srgbClr val="666666"/>
              </a:solidFill>
            </a:endParaRPr>
          </a:p>
          <a:p>
            <a:pPr marL="0" marR="857576" lvl="0" indent="0" algn="l" rtl="0">
              <a:lnSpc>
                <a:spcPct val="106841"/>
              </a:lnSpc>
              <a:spcBef>
                <a:spcPts val="1002"/>
              </a:spcBef>
              <a:spcAft>
                <a:spcPts val="0"/>
              </a:spcAft>
              <a:buSzPts val="1800"/>
              <a:buNone/>
            </a:pPr>
            <a:endParaRPr sz="1700" b="1">
              <a:solidFill>
                <a:srgbClr val="666666"/>
              </a:solidFill>
            </a:endParaRPr>
          </a:p>
        </p:txBody>
      </p:sp>
      <p:pic>
        <p:nvPicPr>
          <p:cNvPr id="205" name="Google Shape;205;g20680f9e8b4_0_92" descr="Iowa Grants screenshot"/>
          <p:cNvPicPr preferRelativeResize="0"/>
          <p:nvPr/>
        </p:nvPicPr>
        <p:blipFill>
          <a:blip r:embed="rId5">
            <a:alphaModFix/>
          </a:blip>
          <a:stretch>
            <a:fillRect/>
          </a:stretch>
        </p:blipFill>
        <p:spPr>
          <a:xfrm>
            <a:off x="193463" y="1750205"/>
            <a:ext cx="11894025" cy="1789300"/>
          </a:xfrm>
          <a:prstGeom prst="rect">
            <a:avLst/>
          </a:prstGeom>
          <a:noFill/>
          <a:ln>
            <a:noFill/>
          </a:ln>
        </p:spPr>
      </p:pic>
      <p:pic>
        <p:nvPicPr>
          <p:cNvPr id="206" name="Google Shape;206;g20680f9e8b4_0_92" descr="screenshot"/>
          <p:cNvPicPr preferRelativeResize="0"/>
          <p:nvPr/>
        </p:nvPicPr>
        <p:blipFill>
          <a:blip r:embed="rId6">
            <a:alphaModFix/>
          </a:blip>
          <a:stretch>
            <a:fillRect/>
          </a:stretch>
        </p:blipFill>
        <p:spPr>
          <a:xfrm>
            <a:off x="267700" y="3786175"/>
            <a:ext cx="11656624" cy="11438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0680f9e8b4_0_134">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12" name="Google Shape;212;g20680f9e8b4_0_134">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13" name="Google Shape;213;g20680f9e8b4_0_134">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14" name="Google Shape;214;g20680f9e8b4_0_134"/>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Prior Approval</a:t>
            </a:r>
            <a:endParaRPr sz="23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215" name="Google Shape;215;g20680f9e8b4_0_134"/>
          <p:cNvSpPr txBox="1">
            <a:spLocks noGrp="1"/>
          </p:cNvSpPr>
          <p:nvPr>
            <p:ph type="body" idx="1"/>
          </p:nvPr>
        </p:nvSpPr>
        <p:spPr>
          <a:xfrm>
            <a:off x="193175" y="879975"/>
            <a:ext cx="11890800" cy="50034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None/>
            </a:pPr>
            <a:r>
              <a:rPr lang="en-US" sz="2500" u="sng">
                <a:hlinkClick r:id="rId3"/>
              </a:rPr>
              <a:t>Allowable and Unallowable Expenses</a:t>
            </a:r>
            <a:endParaRPr sz="2500"/>
          </a:p>
          <a:p>
            <a:pPr marL="0" marR="857576" lvl="0" indent="0" algn="l" rtl="0">
              <a:lnSpc>
                <a:spcPct val="106841"/>
              </a:lnSpc>
              <a:spcBef>
                <a:spcPts val="1002"/>
              </a:spcBef>
              <a:spcAft>
                <a:spcPts val="0"/>
              </a:spcAft>
              <a:buNone/>
            </a:pPr>
            <a:r>
              <a:rPr lang="en-US" sz="2300"/>
              <a:t>Purchases ≥ $5,000 or that exceed 10% of the total allocation</a:t>
            </a:r>
            <a:endParaRPr sz="2300"/>
          </a:p>
          <a:p>
            <a:pPr marL="0" marR="857576" lvl="0" indent="0" algn="l" rtl="0">
              <a:lnSpc>
                <a:spcPct val="106841"/>
              </a:lnSpc>
              <a:spcBef>
                <a:spcPts val="1002"/>
              </a:spcBef>
              <a:spcAft>
                <a:spcPts val="0"/>
              </a:spcAft>
              <a:buNone/>
            </a:pPr>
            <a:r>
              <a:rPr lang="en-US" sz="2300"/>
              <a:t>Purchases:</a:t>
            </a:r>
            <a:endParaRPr sz="2300"/>
          </a:p>
          <a:p>
            <a:pPr marL="457200" marR="857576" lvl="0" indent="-361950" algn="l" rtl="0">
              <a:lnSpc>
                <a:spcPct val="106841"/>
              </a:lnSpc>
              <a:spcBef>
                <a:spcPts val="1002"/>
              </a:spcBef>
              <a:spcAft>
                <a:spcPts val="0"/>
              </a:spcAft>
              <a:buSzPts val="2100"/>
              <a:buChar char="●"/>
            </a:pPr>
            <a:r>
              <a:rPr lang="en-US" sz="2100"/>
              <a:t>Not detailed on the FY 2023 approved budget</a:t>
            </a:r>
            <a:endParaRPr sz="2100"/>
          </a:p>
          <a:p>
            <a:pPr marL="457200" marR="857576" lvl="0" indent="-361950" algn="l" rtl="0">
              <a:lnSpc>
                <a:spcPct val="106841"/>
              </a:lnSpc>
              <a:spcBef>
                <a:spcPts val="0"/>
              </a:spcBef>
              <a:spcAft>
                <a:spcPts val="0"/>
              </a:spcAft>
              <a:buSzPts val="2100"/>
              <a:buChar char="●"/>
            </a:pPr>
            <a:r>
              <a:rPr lang="en-US" sz="2100"/>
              <a:t>Not on the </a:t>
            </a:r>
            <a:r>
              <a:rPr lang="en-US" sz="2100" u="sng">
                <a:hlinkClick r:id="rId3"/>
              </a:rPr>
              <a:t>Allowable or Unallowable Expenses</a:t>
            </a:r>
            <a:endParaRPr sz="2100"/>
          </a:p>
          <a:p>
            <a:pPr marL="457200" marR="857576" lvl="0" indent="-361950" algn="l" rtl="0">
              <a:lnSpc>
                <a:spcPct val="106841"/>
              </a:lnSpc>
              <a:spcBef>
                <a:spcPts val="0"/>
              </a:spcBef>
              <a:spcAft>
                <a:spcPts val="0"/>
              </a:spcAft>
              <a:buSzPts val="2100"/>
              <a:buChar char="●"/>
            </a:pPr>
            <a:r>
              <a:rPr lang="en-US" sz="2100"/>
              <a:t>That indicate to “Seek Prior Approval” - </a:t>
            </a:r>
            <a:r>
              <a:rPr lang="en-US" sz="2100" u="sng">
                <a:hlinkClick r:id="rId3"/>
              </a:rPr>
              <a:t>Allowable or Unallowable Expenses</a:t>
            </a:r>
            <a:endParaRPr sz="2100"/>
          </a:p>
          <a:p>
            <a:pPr marL="457200" marR="857576" lvl="0" indent="-342900" algn="l" rtl="0">
              <a:lnSpc>
                <a:spcPct val="106841"/>
              </a:lnSpc>
              <a:spcBef>
                <a:spcPts val="0"/>
              </a:spcBef>
              <a:spcAft>
                <a:spcPts val="0"/>
              </a:spcAft>
              <a:buSzPts val="1800"/>
              <a:buChar char="●"/>
            </a:pPr>
            <a:r>
              <a:rPr lang="en-US" sz="2100"/>
              <a:t>That are high dollar amounts - </a:t>
            </a:r>
            <a:r>
              <a:rPr lang="en-US" sz="1900" b="1"/>
              <a:t>can the district general fund cover this expense if the purchase is ineligible for Perkins reimbursement?</a:t>
            </a:r>
            <a:endParaRPr sz="1900" b="1"/>
          </a:p>
          <a:p>
            <a:pPr marL="457200" marR="857576" lvl="0" indent="0" algn="l" rtl="0">
              <a:lnSpc>
                <a:spcPct val="106841"/>
              </a:lnSpc>
              <a:spcBef>
                <a:spcPts val="1002"/>
              </a:spcBef>
              <a:spcAft>
                <a:spcPts val="0"/>
              </a:spcAft>
              <a:buNone/>
            </a:pPr>
            <a:r>
              <a:rPr lang="en-US" sz="2100"/>
              <a:t>Review </a:t>
            </a:r>
            <a:r>
              <a:rPr lang="en-US" sz="2100" i="1"/>
              <a:t>Seek Prior Approval</a:t>
            </a:r>
            <a:r>
              <a:rPr lang="en-US" sz="2100"/>
              <a:t> items</a:t>
            </a:r>
            <a:endParaRPr sz="2100"/>
          </a:p>
          <a:p>
            <a:pPr marL="457200" marR="857576" lvl="0" indent="-361950" algn="l" rtl="0">
              <a:lnSpc>
                <a:spcPct val="106841"/>
              </a:lnSpc>
              <a:spcBef>
                <a:spcPts val="1002"/>
              </a:spcBef>
              <a:spcAft>
                <a:spcPts val="0"/>
              </a:spcAft>
              <a:buSzPts val="2100"/>
              <a:buChar char="●"/>
            </a:pPr>
            <a:r>
              <a:rPr lang="en-US" sz="2100" u="sng">
                <a:hlinkClick r:id="rId4"/>
              </a:rPr>
              <a:t>Advertising</a:t>
            </a:r>
            <a:endParaRPr sz="2100"/>
          </a:p>
          <a:p>
            <a:pPr marL="457200" marR="857576" lvl="0" indent="-361950" algn="l" rtl="0">
              <a:lnSpc>
                <a:spcPct val="106841"/>
              </a:lnSpc>
              <a:spcBef>
                <a:spcPts val="0"/>
              </a:spcBef>
              <a:spcAft>
                <a:spcPts val="0"/>
              </a:spcAft>
              <a:buSzPts val="2100"/>
              <a:buChar char="●"/>
            </a:pPr>
            <a:r>
              <a:rPr lang="en-US" sz="2100" u="sng">
                <a:hlinkClick r:id="rId5"/>
              </a:rPr>
              <a:t>Middle School Expenditures</a:t>
            </a:r>
            <a:endParaRPr sz="2100"/>
          </a:p>
          <a:p>
            <a:pPr marL="457200" marR="857576" lvl="0" indent="-361950" algn="l" rtl="0">
              <a:lnSpc>
                <a:spcPct val="106841"/>
              </a:lnSpc>
              <a:spcBef>
                <a:spcPts val="0"/>
              </a:spcBef>
              <a:spcAft>
                <a:spcPts val="0"/>
              </a:spcAft>
              <a:buSzPts val="2100"/>
              <a:buChar char="●"/>
            </a:pPr>
            <a:r>
              <a:rPr lang="en-US" sz="2100"/>
              <a:t>Installation</a:t>
            </a:r>
            <a:endParaRPr sz="2100"/>
          </a:p>
          <a:p>
            <a:pPr marL="457200" marR="857576" lvl="0" indent="-361950" algn="l" rtl="0">
              <a:lnSpc>
                <a:spcPct val="106841"/>
              </a:lnSpc>
              <a:spcBef>
                <a:spcPts val="0"/>
              </a:spcBef>
              <a:spcAft>
                <a:spcPts val="0"/>
              </a:spcAft>
              <a:buSzPts val="2100"/>
              <a:buChar char="●"/>
            </a:pPr>
            <a:r>
              <a:rPr lang="en-US" sz="2100"/>
              <a:t>Computers</a:t>
            </a:r>
            <a:endParaRPr sz="2100"/>
          </a:p>
          <a:p>
            <a:pPr marL="457200" marR="857576" lvl="0" indent="-361950" algn="l" rtl="0">
              <a:lnSpc>
                <a:spcPct val="106841"/>
              </a:lnSpc>
              <a:spcBef>
                <a:spcPts val="0"/>
              </a:spcBef>
              <a:spcAft>
                <a:spcPts val="0"/>
              </a:spcAft>
              <a:buSzPts val="2100"/>
              <a:buChar char="●"/>
            </a:pPr>
            <a:r>
              <a:rPr lang="en-US" sz="2100"/>
              <a:t>Printers</a:t>
            </a:r>
            <a:endParaRPr sz="2100"/>
          </a:p>
          <a:p>
            <a:pPr marL="914400" marR="857576" lvl="0" indent="0" algn="l" rtl="0">
              <a:lnSpc>
                <a:spcPct val="106841"/>
              </a:lnSpc>
              <a:spcBef>
                <a:spcPts val="1002"/>
              </a:spcBef>
              <a:spcAft>
                <a:spcPts val="0"/>
              </a:spcAft>
              <a:buNone/>
            </a:pPr>
            <a:endParaRPr sz="1900">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0680f9e8b4_0_105">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1" name="Google Shape;221;g20680f9e8b4_0_105">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2" name="Google Shape;222;g20680f9e8b4_0_105">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3" name="Google Shape;223;g20680f9e8b4_0_105"/>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Prior Approval</a:t>
            </a:r>
            <a:endParaRPr sz="23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224" name="Google Shape;224;g20680f9e8b4_0_105"/>
          <p:cNvSpPr txBox="1">
            <a:spLocks noGrp="1"/>
          </p:cNvSpPr>
          <p:nvPr>
            <p:ph type="body" idx="1"/>
          </p:nvPr>
        </p:nvSpPr>
        <p:spPr>
          <a:xfrm>
            <a:off x="193175" y="879975"/>
            <a:ext cx="11890800" cy="50034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None/>
            </a:pPr>
            <a:r>
              <a:rPr lang="en-US" sz="2200" u="sng">
                <a:hlinkClick r:id="rId3"/>
              </a:rPr>
              <a:t>Memos and Prior Approval Forms</a:t>
            </a:r>
            <a:endParaRPr sz="2200"/>
          </a:p>
          <a:p>
            <a:pPr marL="0" marR="857576" lvl="0" indent="0" algn="ctr" rtl="0">
              <a:lnSpc>
                <a:spcPct val="106841"/>
              </a:lnSpc>
              <a:spcBef>
                <a:spcPts val="1002"/>
              </a:spcBef>
              <a:spcAft>
                <a:spcPts val="0"/>
              </a:spcAft>
              <a:buNone/>
            </a:pPr>
            <a:r>
              <a:rPr lang="en-US" sz="1900" u="sng">
                <a:hlinkClick r:id="rId4"/>
              </a:rPr>
              <a:t>Advertising for Special Populations</a:t>
            </a:r>
            <a:endParaRPr sz="1900"/>
          </a:p>
          <a:p>
            <a:pPr marL="0" marR="857576" lvl="0" indent="0" algn="ctr" rtl="0">
              <a:lnSpc>
                <a:spcPct val="106841"/>
              </a:lnSpc>
              <a:spcBef>
                <a:spcPts val="1002"/>
              </a:spcBef>
              <a:spcAft>
                <a:spcPts val="0"/>
              </a:spcAft>
              <a:buNone/>
            </a:pPr>
            <a:r>
              <a:rPr lang="en-US" sz="1900" u="sng">
                <a:hlinkClick r:id="rId5"/>
              </a:rPr>
              <a:t>Middle School Requirements</a:t>
            </a:r>
            <a:endParaRPr sz="1900"/>
          </a:p>
          <a:p>
            <a:pPr marL="914400" marR="857576" lvl="0" indent="0" algn="l" rtl="0">
              <a:lnSpc>
                <a:spcPct val="106841"/>
              </a:lnSpc>
              <a:spcBef>
                <a:spcPts val="1002"/>
              </a:spcBef>
              <a:spcAft>
                <a:spcPts val="0"/>
              </a:spcAft>
              <a:buNone/>
            </a:pPr>
            <a:endParaRPr sz="1400">
              <a:solidFill>
                <a:srgbClr val="666666"/>
              </a:solidFill>
            </a:endParaRPr>
          </a:p>
        </p:txBody>
      </p:sp>
      <p:pic>
        <p:nvPicPr>
          <p:cNvPr id="225" name="Google Shape;225;g20680f9e8b4_0_105" descr="screenshot from website"/>
          <p:cNvPicPr preferRelativeResize="0"/>
          <p:nvPr/>
        </p:nvPicPr>
        <p:blipFill>
          <a:blip r:embed="rId6">
            <a:alphaModFix/>
          </a:blip>
          <a:stretch>
            <a:fillRect/>
          </a:stretch>
        </p:blipFill>
        <p:spPr>
          <a:xfrm>
            <a:off x="1772275" y="2485125"/>
            <a:ext cx="8096250" cy="4210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0680f9e8b4_0_122">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1" name="Google Shape;231;g20680f9e8b4_0_122">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2" name="Google Shape;232;g20680f9e8b4_0_122">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3" name="Google Shape;233;g20680f9e8b4_0_122"/>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Advertising</a:t>
            </a:r>
            <a:endParaRPr sz="23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234" name="Google Shape;234;g20680f9e8b4_0_122"/>
          <p:cNvSpPr txBox="1">
            <a:spLocks noGrp="1"/>
          </p:cNvSpPr>
          <p:nvPr>
            <p:ph type="body" idx="1"/>
          </p:nvPr>
        </p:nvSpPr>
        <p:spPr>
          <a:xfrm>
            <a:off x="193175" y="879975"/>
            <a:ext cx="11890800" cy="53019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None/>
            </a:pPr>
            <a:r>
              <a:rPr lang="en-US" sz="2000" u="sng">
                <a:solidFill>
                  <a:schemeClr val="hlink"/>
                </a:solidFill>
                <a:hlinkClick r:id="rId3"/>
              </a:rPr>
              <a:t>Prior Approval Forms</a:t>
            </a:r>
            <a:endParaRPr sz="2000">
              <a:solidFill>
                <a:schemeClr val="accent5"/>
              </a:solidFill>
            </a:endParaRPr>
          </a:p>
          <a:p>
            <a:pPr marL="0" marR="857576" lvl="0" indent="0" algn="l" rtl="0">
              <a:lnSpc>
                <a:spcPct val="106841"/>
              </a:lnSpc>
              <a:spcBef>
                <a:spcPts val="1002"/>
              </a:spcBef>
              <a:spcAft>
                <a:spcPts val="0"/>
              </a:spcAft>
              <a:buNone/>
            </a:pPr>
            <a:r>
              <a:rPr lang="en-US" sz="1600" u="sng">
                <a:solidFill>
                  <a:schemeClr val="hlink"/>
                </a:solidFill>
                <a:hlinkClick r:id="rId4"/>
              </a:rPr>
              <a:t>Advertising</a:t>
            </a:r>
            <a:endParaRPr sz="1600">
              <a:solidFill>
                <a:srgbClr val="666666"/>
              </a:solidFill>
            </a:endParaRPr>
          </a:p>
          <a:p>
            <a:pPr marL="0" marR="857576" lvl="0" indent="0" algn="l" rtl="0">
              <a:lnSpc>
                <a:spcPct val="106841"/>
              </a:lnSpc>
              <a:spcBef>
                <a:spcPts val="1002"/>
              </a:spcBef>
              <a:spcAft>
                <a:spcPts val="0"/>
              </a:spcAft>
              <a:buNone/>
            </a:pPr>
            <a:r>
              <a:rPr lang="en-US" sz="1400" b="1">
                <a:solidFill>
                  <a:schemeClr val="accent6"/>
                </a:solidFill>
              </a:rPr>
              <a:t>Eligible Advertising:</a:t>
            </a:r>
            <a:endParaRPr sz="1400" b="1">
              <a:solidFill>
                <a:schemeClr val="accent6"/>
              </a:solidFill>
            </a:endParaRPr>
          </a:p>
          <a:p>
            <a:pPr marL="457200" marR="857576" lvl="0" indent="-317500" algn="l" rtl="0">
              <a:lnSpc>
                <a:spcPct val="106841"/>
              </a:lnSpc>
              <a:spcBef>
                <a:spcPts val="1002"/>
              </a:spcBef>
              <a:spcAft>
                <a:spcPts val="0"/>
              </a:spcAft>
              <a:buSzPts val="1400"/>
              <a:buChar char="●"/>
            </a:pPr>
            <a:r>
              <a:rPr lang="en-US" sz="1400"/>
              <a:t>Recruit CTE Teachers</a:t>
            </a:r>
            <a:endParaRPr sz="1400"/>
          </a:p>
          <a:p>
            <a:pPr marL="457200" marR="857576" lvl="0" indent="-317500" algn="l" rtl="0">
              <a:lnSpc>
                <a:spcPct val="106841"/>
              </a:lnSpc>
              <a:spcBef>
                <a:spcPts val="0"/>
              </a:spcBef>
              <a:spcAft>
                <a:spcPts val="0"/>
              </a:spcAft>
              <a:buSzPts val="1400"/>
              <a:buChar char="●"/>
            </a:pPr>
            <a:r>
              <a:rPr lang="en-US" sz="1400"/>
              <a:t>Recruit and Retain Special Populations - 10 Categories defined by Perkins V</a:t>
            </a:r>
            <a:endParaRPr sz="1400"/>
          </a:p>
          <a:p>
            <a:pPr marL="0" marR="857576" lvl="0" indent="0" algn="l" rtl="0">
              <a:lnSpc>
                <a:spcPct val="106841"/>
              </a:lnSpc>
              <a:spcBef>
                <a:spcPts val="1002"/>
              </a:spcBef>
              <a:spcAft>
                <a:spcPts val="0"/>
              </a:spcAft>
              <a:buNone/>
            </a:pPr>
            <a:r>
              <a:rPr lang="en-US" sz="1400" b="1">
                <a:solidFill>
                  <a:schemeClr val="accent6"/>
                </a:solidFill>
              </a:rPr>
              <a:t>Must include:</a:t>
            </a:r>
            <a:endParaRPr sz="1400" b="1">
              <a:solidFill>
                <a:schemeClr val="accent6"/>
              </a:solidFill>
            </a:endParaRPr>
          </a:p>
          <a:p>
            <a:pPr marL="457200" marR="857576" lvl="0" indent="-317500" algn="l" rtl="0">
              <a:lnSpc>
                <a:spcPct val="106841"/>
              </a:lnSpc>
              <a:spcBef>
                <a:spcPts val="1002"/>
              </a:spcBef>
              <a:spcAft>
                <a:spcPts val="0"/>
              </a:spcAft>
              <a:buSzPts val="1400"/>
              <a:buChar char="●"/>
            </a:pPr>
            <a:r>
              <a:rPr lang="en-US" sz="1400"/>
              <a:t>Evidence and documentation found in the advertising for the categories chosen.</a:t>
            </a:r>
            <a:endParaRPr sz="1400"/>
          </a:p>
          <a:p>
            <a:pPr marL="457200" marR="857576" lvl="0" indent="-317500" algn="l" rtl="0">
              <a:lnSpc>
                <a:spcPct val="106841"/>
              </a:lnSpc>
              <a:spcBef>
                <a:spcPts val="0"/>
              </a:spcBef>
              <a:spcAft>
                <a:spcPts val="0"/>
              </a:spcAft>
              <a:buSzPts val="1400"/>
              <a:buChar char="●"/>
            </a:pPr>
            <a:r>
              <a:rPr lang="en-US" sz="1400"/>
              <a:t>Concise messaging.</a:t>
            </a:r>
            <a:endParaRPr sz="1400"/>
          </a:p>
          <a:p>
            <a:pPr marL="457200" marR="857576" lvl="0" indent="-317500" algn="l" rtl="0">
              <a:lnSpc>
                <a:spcPct val="106841"/>
              </a:lnSpc>
              <a:spcBef>
                <a:spcPts val="0"/>
              </a:spcBef>
              <a:spcAft>
                <a:spcPts val="0"/>
              </a:spcAft>
              <a:buSzPts val="1400"/>
              <a:buChar char="●"/>
            </a:pPr>
            <a:r>
              <a:rPr lang="en-US" sz="1400"/>
              <a:t>May not supplant the institutional budget for CTE recruiting in general categories (e.g., females in nursing).</a:t>
            </a:r>
            <a:endParaRPr sz="1400"/>
          </a:p>
          <a:p>
            <a:pPr marL="457200" marR="857576" lvl="0" indent="-317500" algn="l" rtl="0">
              <a:lnSpc>
                <a:spcPct val="106841"/>
              </a:lnSpc>
              <a:spcBef>
                <a:spcPts val="0"/>
              </a:spcBef>
              <a:spcAft>
                <a:spcPts val="0"/>
              </a:spcAft>
              <a:buSzPts val="1400"/>
              <a:buChar char="●"/>
            </a:pPr>
            <a:r>
              <a:rPr lang="en-US" sz="1400"/>
              <a:t>Must have a regional distribution plan and list partners and locations.</a:t>
            </a:r>
            <a:endParaRPr sz="1400"/>
          </a:p>
          <a:p>
            <a:pPr marL="0" marR="857576" lvl="0" indent="0" algn="l" rtl="0">
              <a:lnSpc>
                <a:spcPct val="106841"/>
              </a:lnSpc>
              <a:spcBef>
                <a:spcPts val="1002"/>
              </a:spcBef>
              <a:spcAft>
                <a:spcPts val="0"/>
              </a:spcAft>
              <a:buNone/>
            </a:pPr>
            <a:r>
              <a:rPr lang="en-US" sz="1400" b="1">
                <a:solidFill>
                  <a:schemeClr val="accent6"/>
                </a:solidFill>
              </a:rPr>
              <a:t>Unallowable costs</a:t>
            </a:r>
            <a:r>
              <a:rPr lang="en-US" sz="1400">
                <a:solidFill>
                  <a:srgbClr val="666666"/>
                </a:solidFill>
              </a:rPr>
              <a:t>:</a:t>
            </a:r>
            <a:endParaRPr sz="1400">
              <a:solidFill>
                <a:srgbClr val="666666"/>
              </a:solidFill>
            </a:endParaRPr>
          </a:p>
          <a:p>
            <a:pPr marL="457200" marR="857576" lvl="0" indent="-317500" algn="l" rtl="0">
              <a:lnSpc>
                <a:spcPct val="106841"/>
              </a:lnSpc>
              <a:spcBef>
                <a:spcPts val="1002"/>
              </a:spcBef>
              <a:spcAft>
                <a:spcPts val="0"/>
              </a:spcAft>
              <a:buSzPts val="1400"/>
              <a:buChar char="●"/>
            </a:pPr>
            <a:r>
              <a:rPr lang="en-US" sz="1400"/>
              <a:t>Displays, demonstrations, exhibits, building materials, supplies, consumables, promotional items, memorabilia, models, gifts, souvenirs.</a:t>
            </a:r>
            <a:endParaRPr sz="1400"/>
          </a:p>
          <a:p>
            <a:pPr marL="457200" marR="857576" lvl="0" indent="-317500" algn="l" rtl="0">
              <a:lnSpc>
                <a:spcPct val="106841"/>
              </a:lnSpc>
              <a:spcBef>
                <a:spcPts val="0"/>
              </a:spcBef>
              <a:spcAft>
                <a:spcPts val="0"/>
              </a:spcAft>
              <a:buSzPts val="1400"/>
              <a:buChar char="●"/>
            </a:pPr>
            <a:r>
              <a:rPr lang="en-US" sz="1400"/>
              <a:t>Costs designed solely to promote the school district or the community college. Costs described as “marketing”.</a:t>
            </a:r>
            <a:endParaRPr sz="1400"/>
          </a:p>
          <a:p>
            <a:pPr marL="0" marR="857576" lvl="0" indent="0" algn="l" rtl="0">
              <a:lnSpc>
                <a:spcPct val="106841"/>
              </a:lnSpc>
              <a:spcBef>
                <a:spcPts val="1002"/>
              </a:spcBef>
              <a:spcAft>
                <a:spcPts val="0"/>
              </a:spcAft>
              <a:buNone/>
            </a:pPr>
            <a:r>
              <a:rPr lang="en-US" sz="1600" u="sng">
                <a:solidFill>
                  <a:schemeClr val="hlink"/>
                </a:solidFill>
                <a:hlinkClick r:id="rId5"/>
              </a:rPr>
              <a:t>Middle School</a:t>
            </a:r>
            <a:endParaRPr sz="1600">
              <a:solidFill>
                <a:srgbClr val="666666"/>
              </a:solidFill>
            </a:endParaRPr>
          </a:p>
          <a:p>
            <a:pPr marL="0" marR="857576" lvl="0" indent="0" algn="l" rtl="0">
              <a:lnSpc>
                <a:spcPct val="106841"/>
              </a:lnSpc>
              <a:spcBef>
                <a:spcPts val="1002"/>
              </a:spcBef>
              <a:spcAft>
                <a:spcPts val="0"/>
              </a:spcAft>
              <a:buNone/>
            </a:pPr>
            <a:r>
              <a:rPr lang="en-US" sz="1400"/>
              <a:t>Must have a CTE Endorsed Instructor</a:t>
            </a:r>
            <a:endParaRPr sz="1400"/>
          </a:p>
          <a:p>
            <a:pPr marL="0" marR="857576" lvl="0" indent="0" algn="l" rtl="0">
              <a:lnSpc>
                <a:spcPct val="106841"/>
              </a:lnSpc>
              <a:spcBef>
                <a:spcPts val="1002"/>
              </a:spcBef>
              <a:spcAft>
                <a:spcPts val="0"/>
              </a:spcAft>
              <a:buNone/>
            </a:pPr>
            <a:r>
              <a:rPr lang="en-US" sz="1400"/>
              <a:t>Complete Google form for prior approval.</a:t>
            </a:r>
            <a:endParaRPr sz="1400"/>
          </a:p>
        </p:txBody>
      </p:sp>
      <p:sp>
        <p:nvSpPr>
          <p:cNvPr id="235" name="Google Shape;235;g20680f9e8b4_0_122"/>
          <p:cNvSpPr txBox="1"/>
          <p:nvPr/>
        </p:nvSpPr>
        <p:spPr>
          <a:xfrm>
            <a:off x="272225" y="6269025"/>
            <a:ext cx="6375000" cy="630300"/>
          </a:xfrm>
          <a:prstGeom prst="rect">
            <a:avLst/>
          </a:prstGeom>
          <a:noFill/>
          <a:ln>
            <a:noFill/>
          </a:ln>
        </p:spPr>
        <p:txBody>
          <a:bodyPr spcFirstLastPara="1" wrap="square" lIns="91425" tIns="91425" rIns="91425" bIns="91425" anchor="t" anchorCtr="0">
            <a:spAutoFit/>
          </a:bodyPr>
          <a:lstStyle/>
          <a:p>
            <a:pPr marL="0" marR="857576" lvl="0" indent="0" algn="l" rtl="0">
              <a:lnSpc>
                <a:spcPct val="106841"/>
              </a:lnSpc>
              <a:spcBef>
                <a:spcPts val="1002"/>
              </a:spcBef>
              <a:spcAft>
                <a:spcPts val="0"/>
              </a:spcAft>
              <a:buClr>
                <a:schemeClr val="dk1"/>
              </a:buClr>
              <a:buSzPts val="1100"/>
              <a:buFont typeface="Arial"/>
              <a:buNone/>
            </a:pPr>
            <a:r>
              <a:rPr lang="en-US">
                <a:solidFill>
                  <a:schemeClr val="dk1"/>
                </a:solidFill>
                <a:latin typeface="Calibri"/>
                <a:ea typeface="Calibri"/>
                <a:cs typeface="Calibri"/>
                <a:sym typeface="Calibri"/>
              </a:rPr>
              <a:t>“Marketing” as defined by EDGAR, is ineligible for reimbursement.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0680f9e8b4_0_154">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1" name="Google Shape;241;g20680f9e8b4_0_154">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2" name="Google Shape;242;g20680f9e8b4_0_154">
            <a:extLst>
              <a:ext uri="{C183D7F6-B498-43B3-948B-1728B52AA6E4}">
                <adec:decorative xmlns:adec="http://schemas.microsoft.com/office/drawing/2017/decorative" val="1"/>
              </a:ext>
            </a:extLst>
          </p:cNvPr>
          <p:cNvSpPr/>
          <p:nvPr/>
        </p:nvSpPr>
        <p:spPr>
          <a:xfrm>
            <a:off x="10697330"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43" name="Google Shape;243;g20680f9e8b4_0_154"/>
          <p:cNvSpPr txBox="1"/>
          <p:nvPr/>
        </p:nvSpPr>
        <p:spPr>
          <a:xfrm>
            <a:off x="1365833" y="114767"/>
            <a:ext cx="106581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dk1"/>
              </a:buClr>
              <a:buSzPts val="1500"/>
              <a:buFont typeface="Arial"/>
              <a:buNone/>
            </a:pPr>
            <a:r>
              <a:rPr lang="en-US" sz="3200">
                <a:solidFill>
                  <a:srgbClr val="FF9900"/>
                </a:solidFill>
                <a:latin typeface="Roboto"/>
                <a:ea typeface="Roboto"/>
                <a:cs typeface="Roboto"/>
                <a:sym typeface="Roboto"/>
              </a:rPr>
              <a:t>Salaries and Supplanting</a:t>
            </a:r>
            <a:endParaRPr sz="32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244" name="Google Shape;244;g20680f9e8b4_0_154"/>
          <p:cNvSpPr txBox="1"/>
          <p:nvPr/>
        </p:nvSpPr>
        <p:spPr>
          <a:xfrm>
            <a:off x="52675" y="981975"/>
            <a:ext cx="9834900" cy="520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solidFill>
                  <a:schemeClr val="accent6"/>
                </a:solidFill>
                <a:latin typeface="Calibri"/>
                <a:ea typeface="Calibri"/>
                <a:cs typeface="Calibri"/>
                <a:sym typeface="Calibri"/>
              </a:rPr>
              <a:t>When may Perkins be used for salaries?</a:t>
            </a:r>
            <a:endParaRPr sz="1500" b="1">
              <a:solidFill>
                <a:schemeClr val="accent6"/>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New positions (not previously funded by Perkins or a non-Federal funding source).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Work-based learning coordinators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CTE counselors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New Career and Technical Student Organizations (CTSOs)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Extra duty pay or stipends for off-contract work (curriculum writing, CLNA evaluation of LMI or student data.</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500" b="1">
                <a:solidFill>
                  <a:schemeClr val="accent6"/>
                </a:solidFill>
                <a:latin typeface="Calibri"/>
                <a:ea typeface="Calibri"/>
                <a:cs typeface="Calibri"/>
                <a:sym typeface="Calibri"/>
              </a:rPr>
              <a:t>How long may Perkins be used to fund a salary?</a:t>
            </a:r>
            <a:endParaRPr sz="1500" b="1">
              <a:solidFill>
                <a:schemeClr val="accent6"/>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Until the institution funds the salary with another funding source.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Note: When transitioning to another funding source, the institution only decrease the percentage paid with Perkins. </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500" b="1">
                <a:solidFill>
                  <a:schemeClr val="accent6"/>
                </a:solidFill>
                <a:latin typeface="Calibri"/>
                <a:ea typeface="Calibri"/>
                <a:cs typeface="Calibri"/>
                <a:sym typeface="Calibri"/>
              </a:rPr>
              <a:t>May we use Perkins to pay stipends for all of our CTSO instructors?</a:t>
            </a:r>
            <a:endParaRPr sz="1500" b="1">
              <a:solidFill>
                <a:schemeClr val="accent6"/>
              </a:solidFill>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It depends.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Perkins may be used to pay:</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Stipends, off-contract pay or extra-duty pay to positions that have always been funded by Perkins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Instructors hired to lead newly implemented CTSOs that have not existed in the current or previous program year.</a:t>
            </a:r>
            <a:endParaRPr>
              <a:latin typeface="Calibri"/>
              <a:ea typeface="Calibri"/>
              <a:cs typeface="Calibri"/>
              <a:sym typeface="Calibri"/>
            </a:endParaRPr>
          </a:p>
          <a:p>
            <a:pPr marL="0" lvl="0" indent="0" algn="l" rtl="0">
              <a:spcBef>
                <a:spcPts val="0"/>
              </a:spcBef>
              <a:spcAft>
                <a:spcPts val="0"/>
              </a:spcAft>
              <a:buNone/>
            </a:pPr>
            <a:r>
              <a:rPr lang="en-US" i="1">
                <a:latin typeface="Calibri"/>
                <a:ea typeface="Calibri"/>
                <a:cs typeface="Calibri"/>
                <a:sym typeface="Calibri"/>
              </a:rPr>
              <a:t>Perkins </a:t>
            </a:r>
            <a:r>
              <a:rPr lang="en-US" b="1" i="1">
                <a:latin typeface="Calibri"/>
                <a:ea typeface="Calibri"/>
                <a:cs typeface="Calibri"/>
                <a:sym typeface="Calibri"/>
              </a:rPr>
              <a:t>may not</a:t>
            </a:r>
            <a:r>
              <a:rPr lang="en-US" i="1">
                <a:latin typeface="Calibri"/>
                <a:ea typeface="Calibri"/>
                <a:cs typeface="Calibri"/>
                <a:sym typeface="Calibri"/>
              </a:rPr>
              <a:t> be used to pay instructors currently receiving remuneration from another, non-Federal funding source (supplanting).</a:t>
            </a:r>
            <a:endParaRPr i="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500" b="1">
                <a:solidFill>
                  <a:schemeClr val="accent6"/>
                </a:solidFill>
                <a:latin typeface="Calibri"/>
                <a:ea typeface="Calibri"/>
                <a:cs typeface="Calibri"/>
                <a:sym typeface="Calibri"/>
              </a:rPr>
              <a:t>What is the documentation required when funding full or part-time positions with Perkins?</a:t>
            </a:r>
            <a:endParaRPr sz="1500" b="1">
              <a:solidFill>
                <a:schemeClr val="accent6"/>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Job description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Time and Effort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45" name="Google Shape;245;g20680f9e8b4_0_154"/>
          <p:cNvSpPr txBox="1"/>
          <p:nvPr/>
        </p:nvSpPr>
        <p:spPr>
          <a:xfrm>
            <a:off x="403925" y="5826600"/>
            <a:ext cx="106074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latin typeface="Calibri"/>
                <a:ea typeface="Calibri"/>
                <a:cs typeface="Calibri"/>
                <a:sym typeface="Calibri"/>
              </a:rPr>
              <a:t>How do I determine if it’s supplanting?</a:t>
            </a:r>
            <a:endParaRPr sz="1100" b="1">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100">
                <a:latin typeface="Calibri"/>
                <a:ea typeface="Calibri"/>
                <a:cs typeface="Calibri"/>
                <a:sym typeface="Calibri"/>
              </a:rPr>
              <a:t>Is it a federal, state, or local mandate? (IDEA, CIS)</a:t>
            </a:r>
            <a:endParaRPr sz="1100">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100">
                <a:latin typeface="Calibri"/>
                <a:ea typeface="Calibri"/>
                <a:cs typeface="Calibri"/>
                <a:sym typeface="Calibri"/>
              </a:rPr>
              <a:t>Were the same purchases and activities funded by a source other than Perkins last year? </a:t>
            </a:r>
            <a:endParaRPr sz="1100">
              <a:latin typeface="Calibri"/>
              <a:ea typeface="Calibri"/>
              <a:cs typeface="Calibri"/>
              <a:sym typeface="Calibri"/>
            </a:endParaRPr>
          </a:p>
          <a:p>
            <a:pPr marL="457200" lvl="0" indent="0" algn="l"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r>
              <a:rPr lang="en-US" sz="1100" b="1">
                <a:solidFill>
                  <a:schemeClr val="accent6"/>
                </a:solidFill>
                <a:latin typeface="Calibri"/>
                <a:ea typeface="Calibri"/>
                <a:cs typeface="Calibri"/>
                <a:sym typeface="Calibri"/>
              </a:rPr>
              <a:t> Yes = Ineligible for Perkins Reimbursement. 	No = Eligible for Perkins reimbursement.</a:t>
            </a:r>
            <a:endParaRPr sz="1100" b="1">
              <a:solidFill>
                <a:schemeClr val="accent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0680f9e8b4_0_143">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51" name="Google Shape;251;g20680f9e8b4_0_143">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52" name="Google Shape;252;g20680f9e8b4_0_143">
            <a:extLst>
              <a:ext uri="{C183D7F6-B498-43B3-948B-1728B52AA6E4}">
                <adec:decorative xmlns:adec="http://schemas.microsoft.com/office/drawing/2017/decorative" val="1"/>
              </a:ext>
            </a:extLst>
          </p:cNvPr>
          <p:cNvSpPr/>
          <p:nvPr/>
        </p:nvSpPr>
        <p:spPr>
          <a:xfrm>
            <a:off x="10697330"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53" name="Google Shape;253;g20680f9e8b4_0_143"/>
          <p:cNvSpPr txBox="1"/>
          <p:nvPr/>
        </p:nvSpPr>
        <p:spPr>
          <a:xfrm>
            <a:off x="1365833" y="114767"/>
            <a:ext cx="106581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dk1"/>
              </a:buClr>
              <a:buSzPts val="1500"/>
              <a:buFont typeface="Arial"/>
              <a:buNone/>
            </a:pPr>
            <a:r>
              <a:rPr lang="en-US" sz="3200">
                <a:solidFill>
                  <a:srgbClr val="FF9900"/>
                </a:solidFill>
                <a:latin typeface="Roboto"/>
                <a:ea typeface="Roboto"/>
                <a:cs typeface="Roboto"/>
                <a:sym typeface="Roboto"/>
              </a:rPr>
              <a:t>Salaries and Supplanting</a:t>
            </a:r>
            <a:endParaRPr sz="32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254" name="Google Shape;254;g20680f9e8b4_0_143"/>
          <p:cNvSpPr txBox="1"/>
          <p:nvPr/>
        </p:nvSpPr>
        <p:spPr>
          <a:xfrm>
            <a:off x="3622053" y="849088"/>
            <a:ext cx="4947900" cy="934500"/>
          </a:xfrm>
          <a:prstGeom prst="rect">
            <a:avLst/>
          </a:prstGeom>
          <a:noFill/>
          <a:ln>
            <a:noFill/>
          </a:ln>
        </p:spPr>
        <p:txBody>
          <a:bodyPr spcFirstLastPara="1" wrap="square" lIns="121900" tIns="121900" rIns="121900" bIns="121900" anchor="t" anchorCtr="0">
            <a:noAutofit/>
          </a:bodyPr>
          <a:lstStyle/>
          <a:p>
            <a:pPr marL="609600" marR="0" lvl="0" indent="0" algn="l" rtl="0">
              <a:lnSpc>
                <a:spcPct val="150000"/>
              </a:lnSpc>
              <a:spcBef>
                <a:spcPts val="0"/>
              </a:spcBef>
              <a:spcAft>
                <a:spcPts val="0"/>
              </a:spcAft>
              <a:buClr>
                <a:srgbClr val="000000"/>
              </a:buClr>
              <a:buSzPts val="1700"/>
              <a:buFont typeface="Arial"/>
              <a:buNone/>
            </a:pPr>
            <a:r>
              <a:rPr lang="en-US" sz="17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Perkins Claim Template</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900" b="0" i="0" u="none" strike="noStrike" cap="none">
                <a:solidFill>
                  <a:srgbClr val="000000"/>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  Assurances and Certifications</a:t>
            </a:r>
            <a:endParaRPr sz="2000" b="0" i="0" u="none" strike="noStrike" cap="none">
              <a:solidFill>
                <a:srgbClr val="000000"/>
              </a:solidFill>
              <a:latin typeface="Arial"/>
              <a:ea typeface="Arial"/>
              <a:cs typeface="Arial"/>
              <a:sym typeface="Arial"/>
            </a:endParaRPr>
          </a:p>
        </p:txBody>
      </p:sp>
      <p:graphicFrame>
        <p:nvGraphicFramePr>
          <p:cNvPr id="255" name="Google Shape;255;g20680f9e8b4_0_143"/>
          <p:cNvGraphicFramePr/>
          <p:nvPr>
            <p:extLst>
              <p:ext uri="{D42A27DB-BD31-4B8C-83A1-F6EECF244321}">
                <p14:modId xmlns:p14="http://schemas.microsoft.com/office/powerpoint/2010/main" val="656709006"/>
              </p:ext>
            </p:extLst>
          </p:nvPr>
        </p:nvGraphicFramePr>
        <p:xfrm>
          <a:off x="1579352" y="1655924"/>
          <a:ext cx="8256525" cy="4273175"/>
        </p:xfrm>
        <a:graphic>
          <a:graphicData uri="http://schemas.openxmlformats.org/drawingml/2006/table">
            <a:tbl>
              <a:tblPr firstRow="1">
                <a:noFill/>
                <a:tableStyleId>{6251FA99-79FD-4083-8D9B-9A5BDE7F1410}</a:tableStyleId>
              </a:tblPr>
              <a:tblGrid>
                <a:gridCol w="5265225">
                  <a:extLst>
                    <a:ext uri="{9D8B030D-6E8A-4147-A177-3AD203B41FA5}">
                      <a16:colId xmlns:a16="http://schemas.microsoft.com/office/drawing/2014/main" val="20000"/>
                    </a:ext>
                  </a:extLst>
                </a:gridCol>
                <a:gridCol w="1033575">
                  <a:extLst>
                    <a:ext uri="{9D8B030D-6E8A-4147-A177-3AD203B41FA5}">
                      <a16:colId xmlns:a16="http://schemas.microsoft.com/office/drawing/2014/main" val="20001"/>
                    </a:ext>
                  </a:extLst>
                </a:gridCol>
                <a:gridCol w="1179500">
                  <a:extLst>
                    <a:ext uri="{9D8B030D-6E8A-4147-A177-3AD203B41FA5}">
                      <a16:colId xmlns:a16="http://schemas.microsoft.com/office/drawing/2014/main" val="20002"/>
                    </a:ext>
                  </a:extLst>
                </a:gridCol>
                <a:gridCol w="778225">
                  <a:extLst>
                    <a:ext uri="{9D8B030D-6E8A-4147-A177-3AD203B41FA5}">
                      <a16:colId xmlns:a16="http://schemas.microsoft.com/office/drawing/2014/main" val="20003"/>
                    </a:ext>
                  </a:extLst>
                </a:gridCol>
              </a:tblGrid>
              <a:tr h="5092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Indicate Yes, Correct, No or Not Applicable to each of the certifications and/or assurances below related to claim submission.</a:t>
                      </a:r>
                      <a:endParaRPr sz="1100" b="1"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Yes/Correct</a:t>
                      </a:r>
                      <a:endParaRPr sz="1100" b="1"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No</a:t>
                      </a:r>
                      <a:endParaRPr sz="1100" b="1"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Not Applicable</a:t>
                      </a:r>
                      <a:endParaRPr sz="1100" b="1" i="0" u="none" strike="noStrike" cap="none">
                        <a:solidFill>
                          <a:srgbClr val="000000"/>
                        </a:solidFill>
                        <a:latin typeface="Calibri"/>
                        <a:ea typeface="Calibri"/>
                        <a:cs typeface="Calibri"/>
                        <a:sym typeface="Calibri"/>
                      </a:endParaRPr>
                    </a:p>
                  </a:txBody>
                  <a:tcPr marL="6300" marR="6300" marT="6300" marB="0" anchor="ctr"/>
                </a:tc>
                <a:extLst>
                  <a:ext uri="{0D108BD9-81ED-4DB2-BD59-A6C34878D82A}">
                    <a16:rowId xmlns:a16="http://schemas.microsoft.com/office/drawing/2014/main" val="10000"/>
                  </a:ext>
                </a:extLst>
              </a:tr>
              <a:tr h="2799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Supplanting - Salaries</a:t>
                      </a:r>
                      <a:endParaRPr sz="1100" b="1"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extLst>
                  <a:ext uri="{0D108BD9-81ED-4DB2-BD59-A6C34878D82A}">
                    <a16:rowId xmlns:a16="http://schemas.microsoft.com/office/drawing/2014/main" val="10001"/>
                  </a:ext>
                </a:extLst>
              </a:tr>
              <a:tr h="676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Salaries for full or part-time Perkins funded positions are funded at the same (or lower) percentages as in previous program years and do not increase. (Yes/Correct - may not increase salary percentages/supplant with Perkins).</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extLst>
                  <a:ext uri="{0D108BD9-81ED-4DB2-BD59-A6C34878D82A}">
                    <a16:rowId xmlns:a16="http://schemas.microsoft.com/office/drawing/2014/main" val="10002"/>
                  </a:ext>
                </a:extLst>
              </a:tr>
              <a:tr h="676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The institution does not use Perkins to fund stipends, extra duty pay, and off-contract pay that have been funded by non-Federal funding sources in prior fiscal years (Yes/Correct - may not supplant with Perkins).</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extLst>
                  <a:ext uri="{0D108BD9-81ED-4DB2-BD59-A6C34878D82A}">
                    <a16:rowId xmlns:a16="http://schemas.microsoft.com/office/drawing/2014/main" val="10003"/>
                  </a:ext>
                </a:extLst>
              </a:tr>
              <a:tr h="2799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Supplanting - Equipment and Supplies</a:t>
                      </a:r>
                      <a:endParaRPr sz="1100" b="1"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extLst>
                  <a:ext uri="{0D108BD9-81ED-4DB2-BD59-A6C34878D82A}">
                    <a16:rowId xmlns:a16="http://schemas.microsoft.com/office/drawing/2014/main" val="10004"/>
                  </a:ext>
                </a:extLst>
              </a:tr>
              <a:tr h="18503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The institution does not use Perkins funding to purchase items traditionally purchased with local, district, or institutional funds for non-CTE purposes.  The institution purchases the same items for CTE students and programs that the institution purchases for non-CTE students and programs including transportation, food, consumables, promotional and marketing materials, TVs, smart TVs, whiteboards, furniture, storage, capital expenditures, basic computer labs (including peripherals, e.g., ink-jet and laser printers, keyboards, mice, USB, cloud, and digital storage), desks, tables and chairs. Note: This list is not exhaustive. Email amy.vybiral@iowa.gov with questions or for prior approval.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6300" marR="6300" marT="6300"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 </a:t>
                      </a:r>
                      <a:endParaRPr sz="1100" b="0" i="0" u="none" strike="noStrike" cap="none" dirty="0">
                        <a:solidFill>
                          <a:srgbClr val="000000"/>
                        </a:solidFill>
                        <a:latin typeface="Calibri"/>
                        <a:ea typeface="Calibri"/>
                        <a:cs typeface="Calibri"/>
                        <a:sym typeface="Calibri"/>
                      </a:endParaRPr>
                    </a:p>
                  </a:txBody>
                  <a:tcPr marL="6300" marR="6300" marT="630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0680f9e8b4_0_164">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61" name="Google Shape;261;g20680f9e8b4_0_164">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62" name="Google Shape;262;g20680f9e8b4_0_164">
            <a:extLst>
              <a:ext uri="{C183D7F6-B498-43B3-948B-1728B52AA6E4}">
                <adec:decorative xmlns:adec="http://schemas.microsoft.com/office/drawing/2017/decorative" val="1"/>
              </a:ext>
            </a:extLst>
          </p:cNvPr>
          <p:cNvSpPr/>
          <p:nvPr/>
        </p:nvSpPr>
        <p:spPr>
          <a:xfrm>
            <a:off x="10697330"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63" name="Google Shape;263;g20680f9e8b4_0_164"/>
          <p:cNvSpPr txBox="1"/>
          <p:nvPr/>
        </p:nvSpPr>
        <p:spPr>
          <a:xfrm>
            <a:off x="1365833" y="114767"/>
            <a:ext cx="106581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dk1"/>
              </a:buClr>
              <a:buSzPts val="1500"/>
              <a:buFont typeface="Arial"/>
              <a:buNone/>
            </a:pPr>
            <a:r>
              <a:rPr lang="en-US" sz="3200">
                <a:solidFill>
                  <a:srgbClr val="FF9900"/>
                </a:solidFill>
                <a:latin typeface="Roboto"/>
                <a:ea typeface="Roboto"/>
                <a:cs typeface="Roboto"/>
                <a:sym typeface="Roboto"/>
              </a:rPr>
              <a:t>Combined Funding Sources and Supplanting</a:t>
            </a:r>
            <a:endParaRPr sz="32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264" name="Google Shape;264;g20680f9e8b4_0_164"/>
          <p:cNvSpPr txBox="1"/>
          <p:nvPr/>
        </p:nvSpPr>
        <p:spPr>
          <a:xfrm>
            <a:off x="131700" y="843150"/>
            <a:ext cx="98349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chemeClr val="accent6"/>
                </a:solidFill>
                <a:latin typeface="Calibri"/>
                <a:ea typeface="Calibri"/>
                <a:cs typeface="Calibri"/>
                <a:sym typeface="Calibri"/>
              </a:rPr>
              <a:t>When can I use Perkins and another funding source for purchases?</a:t>
            </a:r>
            <a:endParaRPr sz="1700" b="1">
              <a:solidFill>
                <a:schemeClr val="accent6"/>
              </a:solidFill>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Funding sources are local decisions.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Supplanting is an issue with combining Perkins with other funding sources.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US" sz="1600">
                <a:latin typeface="Calibri"/>
                <a:ea typeface="Calibri"/>
                <a:cs typeface="Calibri"/>
                <a:sym typeface="Calibri"/>
              </a:rPr>
              <a:t>Funds lose their identity.</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US" sz="1600">
                <a:latin typeface="Calibri"/>
                <a:ea typeface="Calibri"/>
                <a:cs typeface="Calibri"/>
                <a:sym typeface="Calibri"/>
              </a:rPr>
              <a:t>Ramifications of commingled funds.</a:t>
            </a:r>
            <a:endParaRPr sz="1600">
              <a:latin typeface="Calibri"/>
              <a:ea typeface="Calibri"/>
              <a:cs typeface="Calibri"/>
              <a:sym typeface="Calibri"/>
            </a:endParaRPr>
          </a:p>
          <a:p>
            <a:pPr marL="914400" lvl="0" indent="0" algn="l" rtl="0">
              <a:spcBef>
                <a:spcPts val="0"/>
              </a:spcBef>
              <a:spcAft>
                <a:spcPts val="0"/>
              </a:spcAft>
              <a:buNone/>
            </a:pP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Ramifications of combined Perkins and other funding sources.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US" sz="1600">
                <a:latin typeface="Calibri"/>
                <a:ea typeface="Calibri"/>
                <a:cs typeface="Calibri"/>
                <a:sym typeface="Calibri"/>
              </a:rPr>
              <a:t>May not purchase replacements with Perkins.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US" sz="1600">
                <a:latin typeface="Calibri"/>
                <a:ea typeface="Calibri"/>
                <a:cs typeface="Calibri"/>
                <a:sym typeface="Calibri"/>
              </a:rPr>
              <a:t>May not repair using Perkins</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US" sz="1600">
                <a:latin typeface="Calibri"/>
                <a:ea typeface="Calibri"/>
                <a:cs typeface="Calibri"/>
                <a:sym typeface="Calibri"/>
              </a:rPr>
              <a:t>May not increase funding sources for salaries</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Exception: Perkins and RPP funds may be used interchangeably without supplanting issues. </a:t>
            </a:r>
            <a:r>
              <a:rPr lang="en-US" sz="1600" u="sng">
                <a:solidFill>
                  <a:schemeClr val="hlink"/>
                </a:solidFill>
                <a:latin typeface="Calibri"/>
                <a:ea typeface="Calibri"/>
                <a:cs typeface="Calibri"/>
                <a:sym typeface="Calibri"/>
                <a:hlinkClick r:id="rId3"/>
              </a:rPr>
              <a:t>Memo</a:t>
            </a:r>
            <a:endParaRPr sz="1600">
              <a:latin typeface="Calibri"/>
              <a:ea typeface="Calibri"/>
              <a:cs typeface="Calibri"/>
              <a:sym typeface="Calibri"/>
            </a:endParaRPr>
          </a:p>
          <a:p>
            <a:pPr marL="0" lvl="0" indent="0" algn="l" rtl="0">
              <a:spcBef>
                <a:spcPts val="0"/>
              </a:spcBef>
              <a:spcAft>
                <a:spcPts val="0"/>
              </a:spcAft>
              <a:buNone/>
            </a:pPr>
            <a:endParaRPr sz="1700" b="1">
              <a:solidFill>
                <a:schemeClr val="accent6"/>
              </a:solidFill>
              <a:latin typeface="Calibri"/>
              <a:ea typeface="Calibri"/>
              <a:cs typeface="Calibri"/>
              <a:sym typeface="Calibri"/>
            </a:endParaRPr>
          </a:p>
          <a:p>
            <a:pPr marL="0" lvl="0" indent="0" algn="l" rtl="0">
              <a:spcBef>
                <a:spcPts val="0"/>
              </a:spcBef>
              <a:spcAft>
                <a:spcPts val="0"/>
              </a:spcAft>
              <a:buNone/>
            </a:pPr>
            <a:r>
              <a:rPr lang="en-US" sz="1700" b="1">
                <a:solidFill>
                  <a:schemeClr val="accent6"/>
                </a:solidFill>
                <a:latin typeface="Calibri"/>
                <a:ea typeface="Calibri"/>
                <a:cs typeface="Calibri"/>
                <a:sym typeface="Calibri"/>
              </a:rPr>
              <a:t>What if I have a one-time STEM-Best or gift/donation to the school district? May I use Perkins to replace the equipment purchased in the future?</a:t>
            </a:r>
            <a:endParaRPr sz="1700" b="1">
              <a:solidFill>
                <a:schemeClr val="accent6"/>
              </a:solidFill>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Seek prior approval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Yes - if a reasonable case may be made that the funding source/donation was/is unsustainable.</a:t>
            </a:r>
            <a:endParaRPr sz="1600">
              <a:latin typeface="Calibri"/>
              <a:ea typeface="Calibri"/>
              <a:cs typeface="Calibri"/>
              <a:sym typeface="Calibri"/>
            </a:endParaRPr>
          </a:p>
        </p:txBody>
      </p:sp>
      <p:sp>
        <p:nvSpPr>
          <p:cNvPr id="265" name="Google Shape;265;g20680f9e8b4_0_164"/>
          <p:cNvSpPr txBox="1"/>
          <p:nvPr/>
        </p:nvSpPr>
        <p:spPr>
          <a:xfrm>
            <a:off x="403925" y="5826600"/>
            <a:ext cx="106074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latin typeface="Calibri"/>
                <a:ea typeface="Calibri"/>
                <a:cs typeface="Calibri"/>
                <a:sym typeface="Calibri"/>
              </a:rPr>
              <a:t>How do I determine if it’s supplanting?</a:t>
            </a:r>
            <a:endParaRPr sz="1100" b="1">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100">
                <a:latin typeface="Calibri"/>
                <a:ea typeface="Calibri"/>
                <a:cs typeface="Calibri"/>
                <a:sym typeface="Calibri"/>
              </a:rPr>
              <a:t>Is it a federal, state, or local mandate? (IDEA, CIS)</a:t>
            </a:r>
            <a:endParaRPr sz="1100">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100">
                <a:latin typeface="Calibri"/>
                <a:ea typeface="Calibri"/>
                <a:cs typeface="Calibri"/>
                <a:sym typeface="Calibri"/>
              </a:rPr>
              <a:t>Were the same purchases funded by a source other than Perkins last year? </a:t>
            </a:r>
            <a:endParaRPr sz="1100">
              <a:latin typeface="Calibri"/>
              <a:ea typeface="Calibri"/>
              <a:cs typeface="Calibri"/>
              <a:sym typeface="Calibri"/>
            </a:endParaRPr>
          </a:p>
          <a:p>
            <a:pPr marL="457200" lvl="0" indent="0" algn="l"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r>
              <a:rPr lang="en-US" sz="1100" b="1">
                <a:solidFill>
                  <a:schemeClr val="accent6"/>
                </a:solidFill>
                <a:latin typeface="Calibri"/>
                <a:ea typeface="Calibri"/>
                <a:cs typeface="Calibri"/>
                <a:sym typeface="Calibri"/>
              </a:rPr>
              <a:t> Yes = Ineligible for Perkins Reimbursement. 	No = Eligible for Perkins reimbursement.</a:t>
            </a:r>
            <a:endParaRPr sz="1100" b="1">
              <a:solidFill>
                <a:schemeClr val="accent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0680f9e8b4_0_172">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71" name="Google Shape;271;g20680f9e8b4_0_172">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72" name="Google Shape;272;g20680f9e8b4_0_172">
            <a:extLst>
              <a:ext uri="{C183D7F6-B498-43B3-948B-1728B52AA6E4}">
                <adec:decorative xmlns:adec="http://schemas.microsoft.com/office/drawing/2017/decorative" val="1"/>
              </a:ext>
            </a:extLst>
          </p:cNvPr>
          <p:cNvSpPr/>
          <p:nvPr/>
        </p:nvSpPr>
        <p:spPr>
          <a:xfrm>
            <a:off x="10697330"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73" name="Google Shape;273;g20680f9e8b4_0_172"/>
          <p:cNvSpPr txBox="1"/>
          <p:nvPr/>
        </p:nvSpPr>
        <p:spPr>
          <a:xfrm>
            <a:off x="1365833" y="114767"/>
            <a:ext cx="106581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dk1"/>
              </a:buClr>
              <a:buSzPts val="1500"/>
              <a:buFont typeface="Arial"/>
              <a:buNone/>
            </a:pPr>
            <a:r>
              <a:rPr lang="en-US" sz="3200">
                <a:solidFill>
                  <a:srgbClr val="FF9900"/>
                </a:solidFill>
                <a:latin typeface="Roboto"/>
                <a:ea typeface="Roboto"/>
                <a:cs typeface="Roboto"/>
                <a:sym typeface="Roboto"/>
              </a:rPr>
              <a:t>IDEA and IEPs</a:t>
            </a:r>
            <a:endParaRPr sz="32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274" name="Google Shape;274;g20680f9e8b4_0_172"/>
          <p:cNvSpPr txBox="1"/>
          <p:nvPr/>
        </p:nvSpPr>
        <p:spPr>
          <a:xfrm>
            <a:off x="52675" y="981975"/>
            <a:ext cx="9834900" cy="495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6"/>
                </a:solidFill>
                <a:latin typeface="Calibri"/>
                <a:ea typeface="Calibri"/>
                <a:cs typeface="Calibri"/>
                <a:sym typeface="Calibri"/>
              </a:rPr>
              <a:t>When can I use Perkins to purchase items to meet specific learning needs of students in my CTE classroom?</a:t>
            </a:r>
            <a:endParaRPr sz="2000" b="1">
              <a:solidFill>
                <a:schemeClr val="accent6"/>
              </a:solidFill>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latin typeface="Calibri"/>
                <a:ea typeface="Calibri"/>
                <a:cs typeface="Calibri"/>
                <a:sym typeface="Calibri"/>
              </a:rPr>
              <a:t>It depend upon whether or not the student has an Individual Education Program (IEP)</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latin typeface="Calibri"/>
                <a:ea typeface="Calibri"/>
                <a:cs typeface="Calibri"/>
                <a:sym typeface="Calibri"/>
              </a:rPr>
              <a:t>If the student has an IEP, then purchases qualify as instructional supplies under </a:t>
            </a:r>
            <a:r>
              <a:rPr lang="en-US" sz="1900" u="sng">
                <a:solidFill>
                  <a:schemeClr val="hlink"/>
                </a:solidFill>
                <a:latin typeface="Calibri"/>
                <a:ea typeface="Calibri"/>
                <a:cs typeface="Calibri"/>
                <a:sym typeface="Calibri"/>
                <a:hlinkClick r:id="rId3"/>
              </a:rPr>
              <a:t>IDEA</a:t>
            </a:r>
            <a:r>
              <a:rPr lang="en-US" sz="1900">
                <a:latin typeface="Calibri"/>
                <a:ea typeface="Calibri"/>
                <a:cs typeface="Calibri"/>
                <a:sym typeface="Calibri"/>
              </a:rPr>
              <a:t> (see page 10).</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latin typeface="Calibri"/>
                <a:ea typeface="Calibri"/>
                <a:cs typeface="Calibri"/>
                <a:sym typeface="Calibri"/>
              </a:rPr>
              <a:t>Work with the special education team in the district</a:t>
            </a:r>
            <a:endParaRPr sz="1900">
              <a:latin typeface="Calibri"/>
              <a:ea typeface="Calibri"/>
              <a:cs typeface="Calibri"/>
              <a:sym typeface="Calibri"/>
            </a:endParaRPr>
          </a:p>
          <a:p>
            <a:pPr marL="457200" lvl="0" indent="0" algn="l" rtl="0">
              <a:spcBef>
                <a:spcPts val="0"/>
              </a:spcBef>
              <a:spcAft>
                <a:spcPts val="0"/>
              </a:spcAft>
              <a:buNone/>
            </a:pPr>
            <a:endParaRPr sz="1900">
              <a:latin typeface="Calibri"/>
              <a:ea typeface="Calibri"/>
              <a:cs typeface="Calibri"/>
              <a:sym typeface="Calibri"/>
            </a:endParaRPr>
          </a:p>
          <a:p>
            <a:pPr marL="457200" lvl="0" indent="0" algn="l" rtl="0">
              <a:spcBef>
                <a:spcPts val="0"/>
              </a:spcBef>
              <a:spcAft>
                <a:spcPts val="0"/>
              </a:spcAft>
              <a:buNone/>
            </a:pPr>
            <a:r>
              <a:rPr lang="en-US" sz="1600">
                <a:solidFill>
                  <a:schemeClr val="dk1"/>
                </a:solidFill>
                <a:latin typeface="Verdana"/>
                <a:ea typeface="Verdana"/>
                <a:cs typeface="Verdana"/>
                <a:sym typeface="Verdana"/>
              </a:rPr>
              <a:t>Because IDEA is a federal mandate, the request falls under supplanting provisions of the Office of Management and Budget (OMB) Compliance Supplement issued in 2021. </a:t>
            </a:r>
            <a:endParaRPr sz="1600">
              <a:solidFill>
                <a:schemeClr val="dk1"/>
              </a:solidFill>
              <a:latin typeface="Verdana"/>
              <a:ea typeface="Verdana"/>
              <a:cs typeface="Verdana"/>
              <a:sym typeface="Verdana"/>
            </a:endParaRPr>
          </a:p>
          <a:p>
            <a:pPr marL="457200" lvl="0" indent="0" algn="l" rtl="0">
              <a:spcBef>
                <a:spcPts val="0"/>
              </a:spcBef>
              <a:spcAft>
                <a:spcPts val="0"/>
              </a:spcAft>
              <a:buNone/>
            </a:pPr>
            <a:endParaRPr sz="1600">
              <a:solidFill>
                <a:schemeClr val="dk1"/>
              </a:solidFill>
              <a:latin typeface="Verdana"/>
              <a:ea typeface="Verdana"/>
              <a:cs typeface="Verdana"/>
              <a:sym typeface="Verdana"/>
            </a:endParaRPr>
          </a:p>
          <a:p>
            <a:pPr marL="457200" lvl="0" indent="0" algn="l" rtl="0">
              <a:spcBef>
                <a:spcPts val="0"/>
              </a:spcBef>
              <a:spcAft>
                <a:spcPts val="0"/>
              </a:spcAft>
              <a:buClr>
                <a:schemeClr val="dk1"/>
              </a:buClr>
              <a:buSzPts val="1100"/>
              <a:buFont typeface="Arial"/>
              <a:buNone/>
            </a:pPr>
            <a:r>
              <a:rPr lang="en-US" sz="1600">
                <a:solidFill>
                  <a:schemeClr val="dk1"/>
                </a:solidFill>
                <a:latin typeface="Verdana"/>
                <a:ea typeface="Verdana"/>
                <a:cs typeface="Verdana"/>
                <a:sym typeface="Verdana"/>
              </a:rPr>
              <a:t>As it is mandated under another federal statute, it is ineligible for Perkins reimbursement (supplanting).</a:t>
            </a:r>
            <a:endParaRPr sz="1600">
              <a:solidFill>
                <a:schemeClr val="dk1"/>
              </a:solidFill>
              <a:latin typeface="Verdana"/>
              <a:ea typeface="Verdana"/>
              <a:cs typeface="Verdana"/>
              <a:sym typeface="Verdana"/>
            </a:endParaRPr>
          </a:p>
          <a:p>
            <a:pPr marL="457200" lvl="0" indent="0" algn="l" rtl="0">
              <a:spcBef>
                <a:spcPts val="0"/>
              </a:spcBef>
              <a:spcAft>
                <a:spcPts val="0"/>
              </a:spcAft>
              <a:buClr>
                <a:schemeClr val="dk1"/>
              </a:buClr>
              <a:buSzPts val="1100"/>
              <a:buFont typeface="Arial"/>
              <a:buNone/>
            </a:pPr>
            <a:endParaRPr sz="1600">
              <a:solidFill>
                <a:schemeClr val="dk1"/>
              </a:solidFill>
              <a:latin typeface="Verdana"/>
              <a:ea typeface="Verdana"/>
              <a:cs typeface="Verdana"/>
              <a:sym typeface="Verdana"/>
            </a:endParaRPr>
          </a:p>
          <a:p>
            <a:pPr marL="457200" lvl="0" indent="0" algn="l" rtl="0">
              <a:spcBef>
                <a:spcPts val="0"/>
              </a:spcBef>
              <a:spcAft>
                <a:spcPts val="0"/>
              </a:spcAft>
              <a:buClr>
                <a:schemeClr val="dk1"/>
              </a:buClr>
              <a:buSzPts val="1100"/>
              <a:buFont typeface="Arial"/>
              <a:buNone/>
            </a:pPr>
            <a:r>
              <a:rPr lang="en-US" sz="1600">
                <a:solidFill>
                  <a:schemeClr val="dk1"/>
                </a:solidFill>
                <a:latin typeface="Verdana"/>
                <a:ea typeface="Verdana"/>
                <a:cs typeface="Verdana"/>
                <a:sym typeface="Verdana"/>
              </a:rPr>
              <a:t>If the student is not on an IEP, then this is eligible for Perkins reimbursement and may be claimed under Activity Five (H).</a:t>
            </a:r>
            <a:endParaRPr sz="1600">
              <a:solidFill>
                <a:schemeClr val="dk1"/>
              </a:solidFill>
              <a:latin typeface="Verdana"/>
              <a:ea typeface="Verdana"/>
              <a:cs typeface="Verdana"/>
              <a:sym typeface="Verdana"/>
            </a:endParaRPr>
          </a:p>
          <a:p>
            <a:pPr marL="457200" lvl="0" indent="0" algn="l" rtl="0">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457200" lvl="0" indent="0" algn="l" rtl="0">
              <a:spcBef>
                <a:spcPts val="0"/>
              </a:spcBef>
              <a:spcAft>
                <a:spcPts val="0"/>
              </a:spcAft>
              <a:buNone/>
            </a:pPr>
            <a:endParaRPr>
              <a:latin typeface="Calibri"/>
              <a:ea typeface="Calibri"/>
              <a:cs typeface="Calibri"/>
              <a:sym typeface="Calibri"/>
            </a:endParaRPr>
          </a:p>
        </p:txBody>
      </p:sp>
      <p:sp>
        <p:nvSpPr>
          <p:cNvPr id="275" name="Google Shape;275;g20680f9e8b4_0_172"/>
          <p:cNvSpPr txBox="1"/>
          <p:nvPr/>
        </p:nvSpPr>
        <p:spPr>
          <a:xfrm>
            <a:off x="403925" y="5826600"/>
            <a:ext cx="106074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latin typeface="Calibri"/>
                <a:ea typeface="Calibri"/>
                <a:cs typeface="Calibri"/>
                <a:sym typeface="Calibri"/>
              </a:rPr>
              <a:t>How do I determine if it’s supplanting?</a:t>
            </a:r>
            <a:endParaRPr sz="1100" b="1">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100">
                <a:latin typeface="Calibri"/>
                <a:ea typeface="Calibri"/>
                <a:cs typeface="Calibri"/>
                <a:sym typeface="Calibri"/>
              </a:rPr>
              <a:t>Is it a federal, state, or local mandate? (IDEA, CIS)</a:t>
            </a:r>
            <a:endParaRPr sz="1100">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100">
                <a:latin typeface="Calibri"/>
                <a:ea typeface="Calibri"/>
                <a:cs typeface="Calibri"/>
                <a:sym typeface="Calibri"/>
              </a:rPr>
              <a:t>Were the same purchases funded by a source other than Perkins last year? </a:t>
            </a:r>
            <a:endParaRPr sz="1100">
              <a:latin typeface="Calibri"/>
              <a:ea typeface="Calibri"/>
              <a:cs typeface="Calibri"/>
              <a:sym typeface="Calibri"/>
            </a:endParaRPr>
          </a:p>
          <a:p>
            <a:pPr marL="457200" lvl="0" indent="0" algn="l"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r>
              <a:rPr lang="en-US" sz="1100" b="1">
                <a:solidFill>
                  <a:schemeClr val="accent6"/>
                </a:solidFill>
                <a:latin typeface="Calibri"/>
                <a:ea typeface="Calibri"/>
                <a:cs typeface="Calibri"/>
                <a:sym typeface="Calibri"/>
              </a:rPr>
              <a:t> Yes = Ineligible for Perkins Reimbursement. 	No = Eligible for Perkins reimbursement.</a:t>
            </a:r>
            <a:endParaRPr sz="1100" b="1">
              <a:solidFill>
                <a:schemeClr val="accent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0680f9e8b4_0_181">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1" name="Google Shape;281;g20680f9e8b4_0_181">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2" name="Google Shape;282;g20680f9e8b4_0_181">
            <a:extLst>
              <a:ext uri="{C183D7F6-B498-43B3-948B-1728B52AA6E4}">
                <adec:decorative xmlns:adec="http://schemas.microsoft.com/office/drawing/2017/decorative" val="1"/>
              </a:ext>
            </a:extLst>
          </p:cNvPr>
          <p:cNvSpPr/>
          <p:nvPr/>
        </p:nvSpPr>
        <p:spPr>
          <a:xfrm>
            <a:off x="10697330"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3" name="Google Shape;283;g20680f9e8b4_0_181"/>
          <p:cNvSpPr txBox="1"/>
          <p:nvPr/>
        </p:nvSpPr>
        <p:spPr>
          <a:xfrm>
            <a:off x="1365833" y="114767"/>
            <a:ext cx="106581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dk1"/>
              </a:buClr>
              <a:buSzPts val="1500"/>
              <a:buFont typeface="Arial"/>
              <a:buNone/>
            </a:pPr>
            <a:r>
              <a:rPr lang="en-US" sz="3200">
                <a:solidFill>
                  <a:srgbClr val="FF9900"/>
                </a:solidFill>
                <a:latin typeface="Roboto"/>
                <a:ea typeface="Roboto"/>
                <a:cs typeface="Roboto"/>
                <a:sym typeface="Roboto"/>
              </a:rPr>
              <a:t>Equipment and Inventory - </a:t>
            </a:r>
            <a:r>
              <a:rPr lang="en-US" sz="3100">
                <a:solidFill>
                  <a:schemeClr val="accent6"/>
                </a:solidFill>
                <a:latin typeface="Roboto"/>
                <a:ea typeface="Roboto"/>
                <a:cs typeface="Roboto"/>
                <a:sym typeface="Roboto"/>
              </a:rPr>
              <a:t>Sales and Proceeds</a:t>
            </a:r>
            <a:endParaRPr sz="3100" b="0" i="0" u="none" strike="noStrike" cap="none">
              <a:solidFill>
                <a:schemeClr val="accent6"/>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284" name="Google Shape;284;g20680f9e8b4_0_181"/>
          <p:cNvSpPr txBox="1"/>
          <p:nvPr/>
        </p:nvSpPr>
        <p:spPr>
          <a:xfrm>
            <a:off x="671550" y="981975"/>
            <a:ext cx="9834900" cy="5587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900" b="1" u="sng">
                <a:solidFill>
                  <a:schemeClr val="hlink"/>
                </a:solidFill>
                <a:latin typeface="Calibri"/>
                <a:ea typeface="Calibri"/>
                <a:cs typeface="Calibri"/>
                <a:sym typeface="Calibri"/>
                <a:hlinkClick r:id="rId3"/>
              </a:rPr>
              <a:t>Perkins Equipment Guidelines</a:t>
            </a:r>
            <a:endParaRPr sz="1900" b="1">
              <a:solidFill>
                <a:schemeClr val="accent6"/>
              </a:solidFill>
              <a:latin typeface="Calibri"/>
              <a:ea typeface="Calibri"/>
              <a:cs typeface="Calibri"/>
              <a:sym typeface="Calibri"/>
            </a:endParaRPr>
          </a:p>
          <a:p>
            <a:pPr marL="0" lvl="0" indent="0" algn="l" rtl="0">
              <a:lnSpc>
                <a:spcPct val="200000"/>
              </a:lnSpc>
              <a:spcBef>
                <a:spcPts val="0"/>
              </a:spcBef>
              <a:spcAft>
                <a:spcPts val="0"/>
              </a:spcAft>
              <a:buNone/>
            </a:pPr>
            <a:r>
              <a:rPr lang="en-US" sz="1700" b="1">
                <a:solidFill>
                  <a:schemeClr val="accent6"/>
                </a:solidFill>
                <a:latin typeface="Calibri"/>
                <a:ea typeface="Calibri"/>
                <a:cs typeface="Calibri"/>
                <a:sym typeface="Calibri"/>
              </a:rPr>
              <a:t>“EDGAR 200.313 states items of equipment with a current per-unit fair market value of less than $5,000 may be retained, sold, or otherwise disposed of with no further obligation to the awarding agency. </a:t>
            </a:r>
            <a:endParaRPr sz="1700" b="1">
              <a:solidFill>
                <a:schemeClr val="accent6"/>
              </a:solidFill>
              <a:latin typeface="Calibri"/>
              <a:ea typeface="Calibri"/>
              <a:cs typeface="Calibri"/>
              <a:sym typeface="Calibri"/>
            </a:endParaRPr>
          </a:p>
          <a:p>
            <a:pPr marL="0" lvl="0" indent="0" algn="l" rtl="0">
              <a:lnSpc>
                <a:spcPct val="200000"/>
              </a:lnSpc>
              <a:spcBef>
                <a:spcPts val="0"/>
              </a:spcBef>
              <a:spcAft>
                <a:spcPts val="0"/>
              </a:spcAft>
              <a:buNone/>
            </a:pPr>
            <a:r>
              <a:rPr lang="en-US" sz="1700" b="1">
                <a:solidFill>
                  <a:schemeClr val="dk1"/>
                </a:solidFill>
                <a:latin typeface="Calibri"/>
                <a:ea typeface="Calibri"/>
                <a:cs typeface="Calibri"/>
                <a:sym typeface="Calibri"/>
              </a:rPr>
              <a:t>The Iowa Department of Education requires sub-grantees to adhere to the following guidelines when disposing of Perkins-funded equipment:</a:t>
            </a:r>
            <a:endParaRPr sz="1700" b="1">
              <a:solidFill>
                <a:schemeClr val="dk1"/>
              </a:solidFill>
              <a:latin typeface="Calibri"/>
              <a:ea typeface="Calibri"/>
              <a:cs typeface="Calibri"/>
              <a:sym typeface="Calibri"/>
            </a:endParaRPr>
          </a:p>
          <a:p>
            <a:pPr marL="457200" lvl="0" indent="-336550" algn="l" rtl="0">
              <a:lnSpc>
                <a:spcPct val="200000"/>
              </a:lnSpc>
              <a:spcBef>
                <a:spcPts val="0"/>
              </a:spcBef>
              <a:spcAft>
                <a:spcPts val="0"/>
              </a:spcAft>
              <a:buSzPts val="1700"/>
              <a:buFont typeface="Calibri"/>
              <a:buChar char="●"/>
            </a:pPr>
            <a:r>
              <a:rPr lang="en-US" sz="1700">
                <a:latin typeface="Calibri"/>
                <a:ea typeface="Calibri"/>
                <a:cs typeface="Calibri"/>
                <a:sym typeface="Calibri"/>
              </a:rPr>
              <a:t>What does this mean?</a:t>
            </a:r>
            <a:endParaRPr sz="1700">
              <a:latin typeface="Calibri"/>
              <a:ea typeface="Calibri"/>
              <a:cs typeface="Calibri"/>
              <a:sym typeface="Calibri"/>
            </a:endParaRPr>
          </a:p>
          <a:p>
            <a:pPr marL="914400" lvl="1" indent="-330200" algn="l" rtl="0">
              <a:lnSpc>
                <a:spcPct val="200000"/>
              </a:lnSpc>
              <a:spcBef>
                <a:spcPts val="0"/>
              </a:spcBef>
              <a:spcAft>
                <a:spcPts val="0"/>
              </a:spcAft>
              <a:buSzPts val="1600"/>
              <a:buFont typeface="Calibri"/>
              <a:buChar char="○"/>
            </a:pPr>
            <a:r>
              <a:rPr lang="en-US" sz="1600">
                <a:latin typeface="Calibri"/>
                <a:ea typeface="Calibri"/>
                <a:cs typeface="Calibri"/>
                <a:sym typeface="Calibri"/>
              </a:rPr>
              <a:t>The “Awarding Agency” is the U.S. Department of Education, not the Iowa Department of Education or the CTE Bureau.</a:t>
            </a:r>
            <a:endParaRPr sz="1600">
              <a:latin typeface="Calibri"/>
              <a:ea typeface="Calibri"/>
              <a:cs typeface="Calibri"/>
              <a:sym typeface="Calibri"/>
            </a:endParaRPr>
          </a:p>
          <a:p>
            <a:pPr marL="914400" lvl="1" indent="-330200" algn="l" rtl="0">
              <a:lnSpc>
                <a:spcPct val="200000"/>
              </a:lnSpc>
              <a:spcBef>
                <a:spcPts val="0"/>
              </a:spcBef>
              <a:spcAft>
                <a:spcPts val="0"/>
              </a:spcAft>
              <a:buSzPts val="1600"/>
              <a:buFont typeface="Calibri"/>
              <a:buChar char="○"/>
            </a:pPr>
            <a:r>
              <a:rPr lang="en-US" sz="1600">
                <a:latin typeface="Calibri"/>
                <a:ea typeface="Calibri"/>
                <a:cs typeface="Calibri"/>
                <a:sym typeface="Calibri"/>
              </a:rPr>
              <a:t>The Iowa Department of Education and CTE Bureau </a:t>
            </a:r>
            <a:r>
              <a:rPr lang="en-US" sz="1600" i="1">
                <a:latin typeface="Calibri"/>
                <a:ea typeface="Calibri"/>
                <a:cs typeface="Calibri"/>
                <a:sym typeface="Calibri"/>
              </a:rPr>
              <a:t>set additional requirements</a:t>
            </a:r>
            <a:r>
              <a:rPr lang="en-US" sz="1600">
                <a:latin typeface="Calibri"/>
                <a:ea typeface="Calibri"/>
                <a:cs typeface="Calibri"/>
                <a:sym typeface="Calibri"/>
              </a:rPr>
              <a:t> under the </a:t>
            </a:r>
            <a:r>
              <a:rPr lang="en-US" sz="1600" i="1">
                <a:latin typeface="Calibri"/>
                <a:ea typeface="Calibri"/>
                <a:cs typeface="Calibri"/>
                <a:sym typeface="Calibri"/>
              </a:rPr>
              <a:t>EDGAR §200.403 Factors Affecting the Allowability of Costs</a:t>
            </a:r>
            <a:r>
              <a:rPr lang="en-US" sz="1600">
                <a:latin typeface="Calibri"/>
                <a:ea typeface="Calibri"/>
                <a:cs typeface="Calibri"/>
                <a:sym typeface="Calibri"/>
              </a:rPr>
              <a:t> for school districts and community colleges to follow.</a:t>
            </a:r>
            <a:endParaRPr sz="1600">
              <a:latin typeface="Calibri"/>
              <a:ea typeface="Calibri"/>
              <a:cs typeface="Calibri"/>
              <a:sym typeface="Calibri"/>
            </a:endParaRPr>
          </a:p>
          <a:p>
            <a:pPr marL="914400" lvl="0" indent="0" algn="l" rtl="0">
              <a:lnSpc>
                <a:spcPct val="115000"/>
              </a:lnSpc>
              <a:spcBef>
                <a:spcPts val="0"/>
              </a:spcBef>
              <a:spcAft>
                <a:spcPts val="0"/>
              </a:spcAft>
              <a:buNone/>
            </a:pPr>
            <a:endParaRPr sz="1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a:extLst>
              <a:ext uri="{C183D7F6-B498-43B3-948B-1728B52AA6E4}">
                <adec:decorative xmlns:adec="http://schemas.microsoft.com/office/drawing/2017/decorative" val="1"/>
              </a:ext>
            </a:extLst>
          </p:cNvPr>
          <p:cNvSpPr/>
          <p:nvPr/>
        </p:nvSpPr>
        <p:spPr>
          <a:xfrm>
            <a:off x="-14333" y="898073"/>
            <a:ext cx="85732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9" name="Google Shape;109;p2">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10" name="Google Shape;110;p2">
            <a:extLst>
              <a:ext uri="{C183D7F6-B498-43B3-948B-1728B52AA6E4}">
                <adec:decorative xmlns:adec="http://schemas.microsoft.com/office/drawing/2017/decorative" val="1"/>
              </a:ext>
            </a:extLst>
          </p:cNvPr>
          <p:cNvSpPr/>
          <p:nvPr/>
        </p:nvSpPr>
        <p:spPr>
          <a:xfrm>
            <a:off x="10697331" y="879967"/>
            <a:ext cx="13868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11" name="Google Shape;111;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75784" y="6276035"/>
            <a:ext cx="4640433" cy="480367"/>
          </a:xfrm>
          <a:prstGeom prst="rect">
            <a:avLst/>
          </a:prstGeom>
          <a:noFill/>
          <a:ln>
            <a:noFill/>
          </a:ln>
        </p:spPr>
      </p:pic>
      <p:sp>
        <p:nvSpPr>
          <p:cNvPr id="112" name="Google Shape;112;p2"/>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0" i="0" u="none" strike="noStrike" cap="none">
                <a:solidFill>
                  <a:srgbClr val="FF9900"/>
                </a:solidFill>
                <a:latin typeface="Roboto"/>
                <a:ea typeface="Roboto"/>
                <a:cs typeface="Roboto"/>
                <a:sym typeface="Roboto"/>
              </a:rPr>
              <a:t>Agenda </a:t>
            </a:r>
            <a:r>
              <a:rPr lang="en-US" sz="2900" b="0" i="0" u="none" strike="noStrike" cap="none">
                <a:solidFill>
                  <a:schemeClr val="accent6"/>
                </a:solidFill>
                <a:latin typeface="Roboto"/>
                <a:ea typeface="Roboto"/>
                <a:cs typeface="Roboto"/>
                <a:sym typeface="Roboto"/>
              </a:rPr>
              <a:t>February 8, 2023</a:t>
            </a:r>
            <a:endParaRPr sz="2100" b="0" i="0" u="none" strike="noStrike" cap="none">
              <a:solidFill>
                <a:schemeClr val="accent6"/>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13" name="Google Shape;113;p2"/>
          <p:cNvSpPr txBox="1">
            <a:spLocks noGrp="1"/>
          </p:cNvSpPr>
          <p:nvPr>
            <p:ph type="body" idx="1"/>
          </p:nvPr>
        </p:nvSpPr>
        <p:spPr>
          <a:xfrm>
            <a:off x="415588" y="879976"/>
            <a:ext cx="11360700" cy="5876426"/>
          </a:xfrm>
          <a:prstGeom prst="rect">
            <a:avLst/>
          </a:prstGeom>
          <a:noFill/>
          <a:ln>
            <a:noFill/>
          </a:ln>
        </p:spPr>
        <p:txBody>
          <a:bodyPr spcFirstLastPara="1" wrap="square" lIns="121900" tIns="121900" rIns="121900" bIns="121900" anchor="t" anchorCtr="0">
            <a:noAutofit/>
          </a:bodyPr>
          <a:lstStyle/>
          <a:p>
            <a:pPr marL="457200" lvl="0" indent="-323850" algn="l" rtl="0">
              <a:lnSpc>
                <a:spcPct val="115000"/>
              </a:lnSpc>
              <a:spcBef>
                <a:spcPts val="0"/>
              </a:spcBef>
              <a:spcAft>
                <a:spcPts val="0"/>
              </a:spcAft>
              <a:buClr>
                <a:srgbClr val="4472C4"/>
              </a:buClr>
              <a:buSzPts val="1500"/>
              <a:buFont typeface="Noto Sans Symbols"/>
              <a:buChar char="●"/>
            </a:pPr>
            <a:r>
              <a:rPr lang="en-US" sz="1500" b="1">
                <a:solidFill>
                  <a:srgbClr val="4472C4"/>
                </a:solidFill>
                <a:latin typeface="Noto Sans Symbols"/>
                <a:ea typeface="Noto Sans Symbols"/>
                <a:cs typeface="Noto Sans Symbols"/>
                <a:sym typeface="Noto Sans Symbols"/>
              </a:rPr>
              <a:t>Claim Submission Due Dates</a:t>
            </a:r>
            <a:endParaRPr sz="1500" b="1">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April 17, 2023 &amp; July 14, 2023</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Technical Assistance</a:t>
            </a:r>
            <a:endParaRPr sz="1300">
              <a:solidFill>
                <a:srgbClr val="4472C4"/>
              </a:solidFill>
              <a:latin typeface="Noto Sans Symbols"/>
              <a:ea typeface="Noto Sans Symbols"/>
              <a:cs typeface="Noto Sans Symbols"/>
              <a:sym typeface="Noto Sans Symbols"/>
            </a:endParaRPr>
          </a:p>
          <a:p>
            <a:pPr marL="457200" lvl="0" indent="0" algn="l" rtl="0">
              <a:lnSpc>
                <a:spcPct val="115000"/>
              </a:lnSpc>
              <a:spcBef>
                <a:spcPts val="0"/>
              </a:spcBef>
              <a:spcAft>
                <a:spcPts val="0"/>
              </a:spcAft>
              <a:buNone/>
            </a:pPr>
            <a:endParaRPr sz="1500">
              <a:solidFill>
                <a:srgbClr val="4472C4"/>
              </a:solidFill>
              <a:latin typeface="Noto Sans Symbols"/>
              <a:ea typeface="Noto Sans Symbols"/>
              <a:cs typeface="Noto Sans Symbols"/>
              <a:sym typeface="Noto Sans Symbols"/>
            </a:endParaRPr>
          </a:p>
          <a:p>
            <a:pPr marL="457200" lvl="0" indent="-323850" algn="l" rtl="0">
              <a:lnSpc>
                <a:spcPct val="115000"/>
              </a:lnSpc>
              <a:spcBef>
                <a:spcPts val="0"/>
              </a:spcBef>
              <a:spcAft>
                <a:spcPts val="0"/>
              </a:spcAft>
              <a:buClr>
                <a:srgbClr val="4472C4"/>
              </a:buClr>
              <a:buSzPts val="1500"/>
              <a:buFont typeface="Noto Sans Symbols"/>
              <a:buChar char="●"/>
            </a:pPr>
            <a:r>
              <a:rPr lang="en-US" sz="1500" b="1">
                <a:solidFill>
                  <a:srgbClr val="4472C4"/>
                </a:solidFill>
                <a:latin typeface="Noto Sans Symbols"/>
                <a:ea typeface="Noto Sans Symbols"/>
                <a:cs typeface="Noto Sans Symbols"/>
                <a:sym typeface="Noto Sans Symbols"/>
              </a:rPr>
              <a:t>Claims</a:t>
            </a:r>
            <a:endParaRPr sz="1500" b="1">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Credits and Refunds</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Editing &amp; Correcting</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Claim Withdrawal</a:t>
            </a:r>
            <a:endParaRPr sz="1300">
              <a:solidFill>
                <a:srgbClr val="4472C4"/>
              </a:solidFill>
              <a:latin typeface="Noto Sans Symbols"/>
              <a:ea typeface="Noto Sans Symbols"/>
              <a:cs typeface="Noto Sans Symbols"/>
              <a:sym typeface="Noto Sans Symbols"/>
            </a:endParaRPr>
          </a:p>
          <a:p>
            <a:pPr marL="914400" lvl="0" indent="0" algn="l" rtl="0">
              <a:lnSpc>
                <a:spcPct val="115000"/>
              </a:lnSpc>
              <a:spcBef>
                <a:spcPts val="0"/>
              </a:spcBef>
              <a:spcAft>
                <a:spcPts val="0"/>
              </a:spcAft>
              <a:buNone/>
            </a:pPr>
            <a:endParaRPr sz="1300">
              <a:solidFill>
                <a:srgbClr val="4472C4"/>
              </a:solidFill>
              <a:latin typeface="Noto Sans Symbols"/>
              <a:ea typeface="Noto Sans Symbols"/>
              <a:cs typeface="Noto Sans Symbols"/>
              <a:sym typeface="Noto Sans Symbols"/>
            </a:endParaRPr>
          </a:p>
          <a:p>
            <a:pPr marL="457200" lvl="0" indent="-323850" algn="l" rtl="0">
              <a:lnSpc>
                <a:spcPct val="115000"/>
              </a:lnSpc>
              <a:spcBef>
                <a:spcPts val="0"/>
              </a:spcBef>
              <a:spcAft>
                <a:spcPts val="0"/>
              </a:spcAft>
              <a:buClr>
                <a:srgbClr val="4472C4"/>
              </a:buClr>
              <a:buSzPts val="1500"/>
              <a:buFont typeface="Noto Sans Symbols"/>
              <a:buChar char="●"/>
            </a:pPr>
            <a:r>
              <a:rPr lang="en-US" sz="1500" b="1">
                <a:solidFill>
                  <a:srgbClr val="4472C4"/>
                </a:solidFill>
                <a:latin typeface="Noto Sans Symbols"/>
                <a:ea typeface="Noto Sans Symbols"/>
                <a:cs typeface="Noto Sans Symbols"/>
                <a:sym typeface="Noto Sans Symbols"/>
              </a:rPr>
              <a:t>Perkins Use of Funds</a:t>
            </a:r>
            <a:endParaRPr sz="1500" b="1">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Prior Approval</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Salaries &amp; Supplanting</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Combined Funding Sources &amp; Supplanting</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IDEA &amp; IEPs</a:t>
            </a:r>
            <a:endParaRPr sz="13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Equipment Inventory, Sales &amp; Proceeds</a:t>
            </a:r>
            <a:endParaRPr sz="1300">
              <a:solidFill>
                <a:srgbClr val="4472C4"/>
              </a:solidFill>
              <a:latin typeface="Noto Sans Symbols"/>
              <a:ea typeface="Noto Sans Symbols"/>
              <a:cs typeface="Noto Sans Symbols"/>
              <a:sym typeface="Noto Sans Symbols"/>
            </a:endParaRPr>
          </a:p>
          <a:p>
            <a:pPr marL="1371600" lvl="2" indent="-304800" algn="l" rtl="0">
              <a:lnSpc>
                <a:spcPct val="115000"/>
              </a:lnSpc>
              <a:spcBef>
                <a:spcPts val="0"/>
              </a:spcBef>
              <a:spcAft>
                <a:spcPts val="0"/>
              </a:spcAft>
              <a:buClr>
                <a:srgbClr val="4472C4"/>
              </a:buClr>
              <a:buSzPts val="1200"/>
              <a:buFont typeface="Noto Sans Symbols"/>
              <a:buChar char="■"/>
            </a:pPr>
            <a:r>
              <a:rPr lang="en-US" sz="1200">
                <a:solidFill>
                  <a:srgbClr val="4472C4"/>
                </a:solidFill>
                <a:latin typeface="Noto Sans Symbols"/>
                <a:ea typeface="Noto Sans Symbols"/>
                <a:cs typeface="Noto Sans Symbols"/>
                <a:sym typeface="Noto Sans Symbols"/>
              </a:rPr>
              <a:t>Institutional Use not related to CTE</a:t>
            </a:r>
            <a:endParaRPr sz="1200">
              <a:solidFill>
                <a:srgbClr val="4472C4"/>
              </a:solidFill>
              <a:latin typeface="Noto Sans Symbols"/>
              <a:ea typeface="Noto Sans Symbols"/>
              <a:cs typeface="Noto Sans Symbols"/>
              <a:sym typeface="Noto Sans Symbols"/>
            </a:endParaRPr>
          </a:p>
          <a:p>
            <a:pPr marL="914400" lvl="1"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FY 2023 Allocation</a:t>
            </a:r>
            <a:endParaRPr sz="1300">
              <a:solidFill>
                <a:srgbClr val="4472C4"/>
              </a:solidFill>
              <a:latin typeface="Noto Sans Symbols"/>
              <a:ea typeface="Noto Sans Symbols"/>
              <a:cs typeface="Noto Sans Symbols"/>
              <a:sym typeface="Noto Sans Symbols"/>
            </a:endParaRPr>
          </a:p>
          <a:p>
            <a:pPr marL="1371600" lvl="2"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Quarterly Submission - Purpose</a:t>
            </a:r>
            <a:endParaRPr sz="1300">
              <a:solidFill>
                <a:srgbClr val="4472C4"/>
              </a:solidFill>
              <a:latin typeface="Noto Sans Symbols"/>
              <a:ea typeface="Noto Sans Symbols"/>
              <a:cs typeface="Noto Sans Symbols"/>
              <a:sym typeface="Noto Sans Symbols"/>
            </a:endParaRPr>
          </a:p>
          <a:p>
            <a:pPr marL="1371600" lvl="2"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Back-up Plan for spending entire allocation</a:t>
            </a:r>
            <a:endParaRPr sz="1300">
              <a:solidFill>
                <a:srgbClr val="4472C4"/>
              </a:solidFill>
              <a:latin typeface="Noto Sans Symbols"/>
              <a:ea typeface="Noto Sans Symbols"/>
              <a:cs typeface="Noto Sans Symbols"/>
              <a:sym typeface="Noto Sans Symbols"/>
            </a:endParaRPr>
          </a:p>
          <a:p>
            <a:pPr marL="1371600" lvl="2"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Claim Invoice date - June 30, 2023 or before</a:t>
            </a:r>
            <a:endParaRPr sz="1300">
              <a:solidFill>
                <a:srgbClr val="4472C4"/>
              </a:solidFill>
              <a:latin typeface="Noto Sans Symbols"/>
              <a:ea typeface="Noto Sans Symbols"/>
              <a:cs typeface="Noto Sans Symbols"/>
              <a:sym typeface="Noto Sans Symbols"/>
            </a:endParaRPr>
          </a:p>
          <a:p>
            <a:pPr marL="1371600" lvl="2" indent="-311150" algn="l" rtl="0">
              <a:lnSpc>
                <a:spcPct val="115000"/>
              </a:lnSpc>
              <a:spcBef>
                <a:spcPts val="0"/>
              </a:spcBef>
              <a:spcAft>
                <a:spcPts val="0"/>
              </a:spcAft>
              <a:buClr>
                <a:srgbClr val="4472C4"/>
              </a:buClr>
              <a:buSzPts val="1300"/>
              <a:buFont typeface="Noto Sans Symbols"/>
              <a:buChar char="■"/>
            </a:pPr>
            <a:r>
              <a:rPr lang="en-US" sz="1300">
                <a:solidFill>
                  <a:srgbClr val="4472C4"/>
                </a:solidFill>
                <a:latin typeface="Noto Sans Symbols"/>
                <a:ea typeface="Noto Sans Symbols"/>
                <a:cs typeface="Noto Sans Symbols"/>
                <a:sym typeface="Noto Sans Symbols"/>
              </a:rPr>
              <a:t>FY 2024 Budget Templates</a:t>
            </a:r>
            <a:endParaRPr sz="1300">
              <a:solidFill>
                <a:srgbClr val="4472C4"/>
              </a:solidFill>
              <a:latin typeface="Noto Sans Symbols"/>
              <a:ea typeface="Noto Sans Symbols"/>
              <a:cs typeface="Noto Sans Symbols"/>
              <a:sym typeface="Noto Sans Symbols"/>
            </a:endParaRPr>
          </a:p>
          <a:p>
            <a:pPr marL="1828800" lvl="3" indent="-304800" algn="l" rtl="0">
              <a:lnSpc>
                <a:spcPct val="115000"/>
              </a:lnSpc>
              <a:spcBef>
                <a:spcPts val="0"/>
              </a:spcBef>
              <a:spcAft>
                <a:spcPts val="0"/>
              </a:spcAft>
              <a:buClr>
                <a:srgbClr val="4472C4"/>
              </a:buClr>
              <a:buSzPts val="1200"/>
              <a:buFont typeface="Noto Sans Symbols"/>
              <a:buChar char="●"/>
            </a:pPr>
            <a:r>
              <a:rPr lang="en-US" sz="1200">
                <a:solidFill>
                  <a:srgbClr val="4472C4"/>
                </a:solidFill>
                <a:latin typeface="Noto Sans Symbols"/>
                <a:ea typeface="Noto Sans Symbols"/>
                <a:cs typeface="Noto Sans Symbols"/>
                <a:sym typeface="Noto Sans Symbols"/>
              </a:rPr>
              <a:t>Excel or Google Doc March 1 - March 31</a:t>
            </a:r>
            <a:endParaRPr sz="1200">
              <a:solidFill>
                <a:srgbClr val="4472C4"/>
              </a:solidFill>
              <a:latin typeface="Noto Sans Symbols"/>
              <a:ea typeface="Noto Sans Symbols"/>
              <a:cs typeface="Noto Sans Symbols"/>
              <a:sym typeface="Noto Sans Symbols"/>
            </a:endParaRPr>
          </a:p>
          <a:p>
            <a:pPr marL="1828800" lvl="0" indent="0" algn="l" rtl="0">
              <a:lnSpc>
                <a:spcPct val="115000"/>
              </a:lnSpc>
              <a:spcBef>
                <a:spcPts val="0"/>
              </a:spcBef>
              <a:spcAft>
                <a:spcPts val="0"/>
              </a:spcAft>
              <a:buNone/>
            </a:pPr>
            <a:endParaRPr sz="1500">
              <a:solidFill>
                <a:srgbClr val="4472C4"/>
              </a:solidFill>
              <a:latin typeface="Noto Sans Symbols"/>
              <a:ea typeface="Noto Sans Symbols"/>
              <a:cs typeface="Noto Sans Symbols"/>
              <a:sym typeface="Noto Sans Symbols"/>
            </a:endParaRPr>
          </a:p>
          <a:p>
            <a:pPr marL="457200" lvl="0" indent="-323850" algn="l" rtl="0">
              <a:lnSpc>
                <a:spcPct val="115000"/>
              </a:lnSpc>
              <a:spcBef>
                <a:spcPts val="0"/>
              </a:spcBef>
              <a:spcAft>
                <a:spcPts val="0"/>
              </a:spcAft>
              <a:buClr>
                <a:srgbClr val="4472C4"/>
              </a:buClr>
              <a:buSzPts val="1500"/>
              <a:buFont typeface="Noto Sans Symbols"/>
              <a:buChar char="●"/>
            </a:pPr>
            <a:r>
              <a:rPr lang="en-US" sz="1500" b="1">
                <a:solidFill>
                  <a:srgbClr val="4472C4"/>
                </a:solidFill>
                <a:latin typeface="Noto Sans Symbols"/>
                <a:ea typeface="Noto Sans Symbols"/>
                <a:cs typeface="Noto Sans Symbols"/>
                <a:sym typeface="Noto Sans Symbols"/>
              </a:rPr>
              <a:t>Ineligible Use of Funds</a:t>
            </a:r>
            <a:endParaRPr sz="1500" b="1">
              <a:solidFill>
                <a:srgbClr val="4472C4"/>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None/>
            </a:pPr>
            <a:endParaRPr sz="1400">
              <a:solidFill>
                <a:srgbClr val="4472C4"/>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SzPts val="1800"/>
              <a:buNone/>
            </a:pPr>
            <a:endParaRPr sz="1400">
              <a:solidFill>
                <a:srgbClr val="4472C4"/>
              </a:solidFill>
              <a:latin typeface="Noto Sans Symbols"/>
              <a:ea typeface="Noto Sans Symbols"/>
              <a:cs typeface="Noto Sans Symbols"/>
              <a:sym typeface="Noto Sans Symbol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0680f9e8b4_0_213">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0" name="Google Shape;290;g20680f9e8b4_0_213">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1" name="Google Shape;291;g20680f9e8b4_0_213">
            <a:extLst>
              <a:ext uri="{C183D7F6-B498-43B3-948B-1728B52AA6E4}">
                <adec:decorative xmlns:adec="http://schemas.microsoft.com/office/drawing/2017/decorative" val="1"/>
              </a:ext>
            </a:extLst>
          </p:cNvPr>
          <p:cNvSpPr/>
          <p:nvPr/>
        </p:nvSpPr>
        <p:spPr>
          <a:xfrm>
            <a:off x="10697330"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2" name="Google Shape;292;g20680f9e8b4_0_213"/>
          <p:cNvSpPr txBox="1"/>
          <p:nvPr/>
        </p:nvSpPr>
        <p:spPr>
          <a:xfrm>
            <a:off x="1365833" y="114767"/>
            <a:ext cx="106581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dk1"/>
              </a:buClr>
              <a:buSzPts val="1500"/>
              <a:buFont typeface="Arial"/>
              <a:buNone/>
            </a:pPr>
            <a:r>
              <a:rPr lang="en-US" sz="3200">
                <a:solidFill>
                  <a:srgbClr val="FF9900"/>
                </a:solidFill>
                <a:latin typeface="Roboto"/>
                <a:ea typeface="Roboto"/>
                <a:cs typeface="Roboto"/>
                <a:sym typeface="Roboto"/>
              </a:rPr>
              <a:t>Equipment and Inventory - </a:t>
            </a:r>
            <a:r>
              <a:rPr lang="en-US" sz="3100">
                <a:solidFill>
                  <a:schemeClr val="accent6"/>
                </a:solidFill>
                <a:latin typeface="Roboto"/>
                <a:ea typeface="Roboto"/>
                <a:cs typeface="Roboto"/>
                <a:sym typeface="Roboto"/>
              </a:rPr>
              <a:t>Non-CTE Institutional Use </a:t>
            </a:r>
            <a:endParaRPr sz="3100" b="0" i="0" u="none" strike="noStrike" cap="none">
              <a:solidFill>
                <a:schemeClr val="accent6"/>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293" name="Google Shape;293;g20680f9e8b4_0_213"/>
          <p:cNvSpPr txBox="1"/>
          <p:nvPr/>
        </p:nvSpPr>
        <p:spPr>
          <a:xfrm>
            <a:off x="52675" y="981975"/>
            <a:ext cx="9834900" cy="5802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900" b="1" u="sng">
                <a:solidFill>
                  <a:schemeClr val="hlink"/>
                </a:solidFill>
                <a:latin typeface="Calibri"/>
                <a:ea typeface="Calibri"/>
                <a:cs typeface="Calibri"/>
                <a:sym typeface="Calibri"/>
                <a:hlinkClick r:id="rId3"/>
              </a:rPr>
              <a:t>Perkins Equipment Guidelines</a:t>
            </a:r>
            <a:endParaRPr sz="1900" b="1">
              <a:solidFill>
                <a:schemeClr val="accent6"/>
              </a:solidFill>
              <a:latin typeface="Calibri"/>
              <a:ea typeface="Calibri"/>
              <a:cs typeface="Calibri"/>
              <a:sym typeface="Calibri"/>
            </a:endParaRPr>
          </a:p>
          <a:p>
            <a:pPr marL="0" lvl="0" indent="0" algn="l" rtl="0">
              <a:lnSpc>
                <a:spcPct val="200000"/>
              </a:lnSpc>
              <a:spcBef>
                <a:spcPts val="0"/>
              </a:spcBef>
              <a:spcAft>
                <a:spcPts val="0"/>
              </a:spcAft>
              <a:buNone/>
            </a:pPr>
            <a:r>
              <a:rPr lang="en-US" sz="1700">
                <a:latin typeface="Calibri"/>
                <a:ea typeface="Calibri"/>
                <a:cs typeface="Calibri"/>
                <a:sym typeface="Calibri"/>
              </a:rPr>
              <a:t>Iowa Equipment Requirements</a:t>
            </a:r>
            <a:endParaRPr sz="1700">
              <a:latin typeface="Calibri"/>
              <a:ea typeface="Calibri"/>
              <a:cs typeface="Calibri"/>
              <a:sym typeface="Calibri"/>
            </a:endParaRPr>
          </a:p>
          <a:p>
            <a:pPr marL="0" lvl="0" indent="0" algn="l" rtl="0">
              <a:lnSpc>
                <a:spcPct val="200000"/>
              </a:lnSpc>
              <a:spcBef>
                <a:spcPts val="0"/>
              </a:spcBef>
              <a:spcAft>
                <a:spcPts val="0"/>
              </a:spcAft>
              <a:buNone/>
            </a:pPr>
            <a:r>
              <a:rPr lang="en-US" sz="1700" b="1">
                <a:solidFill>
                  <a:schemeClr val="accent6"/>
                </a:solidFill>
                <a:latin typeface="Calibri"/>
                <a:ea typeface="Calibri"/>
                <a:cs typeface="Calibri"/>
                <a:sym typeface="Calibri"/>
              </a:rPr>
              <a:t>It means that school districts and community colleges that do not use equipment to offset the costs of replacement equipment must adhere to the following guidelines:</a:t>
            </a:r>
            <a:endParaRPr sz="1700" b="1">
              <a:solidFill>
                <a:schemeClr val="accent6"/>
              </a:solidFill>
              <a:latin typeface="Calibri"/>
              <a:ea typeface="Calibri"/>
              <a:cs typeface="Calibri"/>
              <a:sym typeface="Calibri"/>
            </a:endParaRPr>
          </a:p>
          <a:p>
            <a:pPr marL="1371600" lvl="2" indent="-323850" algn="l" rtl="0">
              <a:lnSpc>
                <a:spcPct val="200000"/>
              </a:lnSpc>
              <a:spcBef>
                <a:spcPts val="0"/>
              </a:spcBef>
              <a:spcAft>
                <a:spcPts val="0"/>
              </a:spcAft>
              <a:buSzPts val="1500"/>
              <a:buFont typeface="Calibri"/>
              <a:buChar char="■"/>
            </a:pPr>
            <a:r>
              <a:rPr lang="en-US" sz="1500">
                <a:latin typeface="Calibri"/>
                <a:ea typeface="Calibri"/>
                <a:cs typeface="Calibri"/>
                <a:sym typeface="Calibri"/>
              </a:rPr>
              <a:t>At least ten (10) working days prior to sale/auction, a public posting of the item(s) offered for sale must be made.  </a:t>
            </a:r>
            <a:endParaRPr sz="1500">
              <a:latin typeface="Calibri"/>
              <a:ea typeface="Calibri"/>
              <a:cs typeface="Calibri"/>
              <a:sym typeface="Calibri"/>
            </a:endParaRPr>
          </a:p>
          <a:p>
            <a:pPr marL="1371600" lvl="2" indent="-323850" algn="l" rtl="0">
              <a:lnSpc>
                <a:spcPct val="200000"/>
              </a:lnSpc>
              <a:spcBef>
                <a:spcPts val="0"/>
              </a:spcBef>
              <a:spcAft>
                <a:spcPts val="0"/>
              </a:spcAft>
              <a:buSzPts val="1500"/>
              <a:buFont typeface="Calibri"/>
              <a:buChar char="■"/>
            </a:pPr>
            <a:r>
              <a:rPr lang="en-US" sz="1500">
                <a:latin typeface="Calibri"/>
                <a:ea typeface="Calibri"/>
                <a:cs typeface="Calibri"/>
                <a:sym typeface="Calibri"/>
              </a:rPr>
              <a:t>The full amount of proceeds received from items sold must be reinvested in career and technical education programs.  </a:t>
            </a:r>
            <a:endParaRPr sz="1500">
              <a:latin typeface="Calibri"/>
              <a:ea typeface="Calibri"/>
              <a:cs typeface="Calibri"/>
              <a:sym typeface="Calibri"/>
            </a:endParaRPr>
          </a:p>
          <a:p>
            <a:pPr marL="1828800" lvl="3" indent="-323850" algn="l" rtl="0">
              <a:lnSpc>
                <a:spcPct val="200000"/>
              </a:lnSpc>
              <a:spcBef>
                <a:spcPts val="0"/>
              </a:spcBef>
              <a:spcAft>
                <a:spcPts val="0"/>
              </a:spcAft>
              <a:buSzPts val="1500"/>
              <a:buFont typeface="Calibri"/>
              <a:buChar char="●"/>
            </a:pPr>
            <a:r>
              <a:rPr lang="en-US" sz="1500">
                <a:latin typeface="Calibri"/>
                <a:ea typeface="Calibri"/>
                <a:cs typeface="Calibri"/>
                <a:sym typeface="Calibri"/>
              </a:rPr>
              <a:t>May the equipment be used by the district (non-CTE use)?</a:t>
            </a:r>
            <a:endParaRPr sz="1500">
              <a:latin typeface="Calibri"/>
              <a:ea typeface="Calibri"/>
              <a:cs typeface="Calibri"/>
              <a:sym typeface="Calibri"/>
            </a:endParaRPr>
          </a:p>
          <a:p>
            <a:pPr marL="2286000" lvl="4" indent="-323850" algn="l" rtl="0">
              <a:lnSpc>
                <a:spcPct val="200000"/>
              </a:lnSpc>
              <a:spcBef>
                <a:spcPts val="0"/>
              </a:spcBef>
              <a:spcAft>
                <a:spcPts val="0"/>
              </a:spcAft>
              <a:buSzPts val="1500"/>
              <a:buFont typeface="Calibri"/>
              <a:buChar char="○"/>
            </a:pPr>
            <a:r>
              <a:rPr lang="en-US" sz="1500">
                <a:latin typeface="Calibri"/>
                <a:ea typeface="Calibri"/>
                <a:cs typeface="Calibri"/>
                <a:sym typeface="Calibri"/>
              </a:rPr>
              <a:t>Only if the district placed a bid  on the item and was  awarded that bid..</a:t>
            </a:r>
            <a:endParaRPr sz="1500">
              <a:latin typeface="Calibri"/>
              <a:ea typeface="Calibri"/>
              <a:cs typeface="Calibri"/>
              <a:sym typeface="Calibri"/>
            </a:endParaRPr>
          </a:p>
          <a:p>
            <a:pPr marL="2286000" lvl="4" indent="-323850" algn="l" rtl="0">
              <a:lnSpc>
                <a:spcPct val="200000"/>
              </a:lnSpc>
              <a:spcBef>
                <a:spcPts val="0"/>
              </a:spcBef>
              <a:spcAft>
                <a:spcPts val="0"/>
              </a:spcAft>
              <a:buSzPts val="1500"/>
              <a:buFont typeface="Calibri"/>
              <a:buChar char="○"/>
            </a:pPr>
            <a:r>
              <a:rPr lang="en-US" sz="1500">
                <a:latin typeface="Calibri"/>
                <a:ea typeface="Calibri"/>
                <a:cs typeface="Calibri"/>
                <a:sym typeface="Calibri"/>
              </a:rPr>
              <a:t>Items which are discarded must be properly disposed.  Items which are discarded </a:t>
            </a:r>
            <a:r>
              <a:rPr lang="en-US" sz="1500" b="1">
                <a:latin typeface="Calibri"/>
                <a:ea typeface="Calibri"/>
                <a:cs typeface="Calibri"/>
                <a:sym typeface="Calibri"/>
              </a:rPr>
              <a:t>may not be in the possession of school personnel</a:t>
            </a:r>
            <a:r>
              <a:rPr lang="en-US" sz="1500">
                <a:latin typeface="Calibri"/>
                <a:ea typeface="Calibri"/>
                <a:cs typeface="Calibri"/>
                <a:sym typeface="Calibri"/>
              </a:rPr>
              <a:t>, students, or parents after disposition. </a:t>
            </a:r>
            <a:endParaRPr sz="15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99" name="Google Shape;299;p31">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00" name="Google Shape;300;p31">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01" name="Google Shape;301;p31"/>
          <p:cNvSpPr txBox="1"/>
          <p:nvPr/>
        </p:nvSpPr>
        <p:spPr>
          <a:xfrm>
            <a:off x="2351314" y="114767"/>
            <a:ext cx="9672300" cy="62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3200" b="1">
                <a:solidFill>
                  <a:schemeClr val="accent2"/>
                </a:solidFill>
                <a:latin typeface="Roboto"/>
                <a:ea typeface="Roboto"/>
                <a:cs typeface="Roboto"/>
                <a:sym typeface="Roboto"/>
              </a:rPr>
              <a:t>FY 2023 Allocation and FY 2024 Budget</a:t>
            </a:r>
            <a:endParaRPr sz="3200" b="1" i="0" u="none" strike="noStrike" cap="none">
              <a:solidFill>
                <a:schemeClr val="accent2"/>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304" name="Google Shape;304;p31"/>
          <p:cNvSpPr txBox="1"/>
          <p:nvPr/>
        </p:nvSpPr>
        <p:spPr>
          <a:xfrm>
            <a:off x="-14325" y="1337650"/>
            <a:ext cx="11790600" cy="5163300"/>
          </a:xfrm>
          <a:prstGeom prst="rect">
            <a:avLst/>
          </a:prstGeom>
          <a:noFill/>
          <a:ln>
            <a:noFill/>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r>
              <a:rPr lang="en-US" sz="1800" b="1" dirty="0">
                <a:solidFill>
                  <a:schemeClr val="accent6"/>
                </a:solidFill>
                <a:latin typeface="Calibri"/>
                <a:ea typeface="Calibri"/>
                <a:cs typeface="Calibri"/>
                <a:sym typeface="Calibri"/>
              </a:rPr>
              <a:t>Quarterly Claim Submission - Purpose</a:t>
            </a:r>
            <a:endParaRPr sz="1600" b="1" i="0" u="none" strike="noStrike" cap="none" dirty="0">
              <a:solidFill>
                <a:schemeClr val="accent6"/>
              </a:solidFill>
              <a:latin typeface="Calibri"/>
              <a:ea typeface="Calibri"/>
              <a:cs typeface="Calibri"/>
              <a:sym typeface="Calibri"/>
            </a:endParaRPr>
          </a:p>
          <a:p>
            <a:pPr marL="285750" marR="0" lvl="2" indent="-298450" algn="l" rtl="0">
              <a:lnSpc>
                <a:spcPct val="150000"/>
              </a:lnSpc>
              <a:spcBef>
                <a:spcPts val="0"/>
              </a:spcBef>
              <a:spcAft>
                <a:spcPts val="0"/>
              </a:spcAft>
              <a:buClr>
                <a:srgbClr val="000000"/>
              </a:buClr>
              <a:buSzPts val="1600"/>
              <a:buFont typeface="Calibri"/>
              <a:buChar char="•"/>
            </a:pPr>
            <a:r>
              <a:rPr lang="en-US" sz="1600" i="0" u="none" strike="noStrike" cap="none" dirty="0">
                <a:solidFill>
                  <a:srgbClr val="000000"/>
                </a:solidFill>
                <a:latin typeface="Calibri"/>
                <a:ea typeface="Calibri"/>
                <a:cs typeface="Calibri"/>
                <a:sym typeface="Calibri"/>
              </a:rPr>
              <a:t>Students use equipment in the semester for which it’s intended. - </a:t>
            </a:r>
            <a:r>
              <a:rPr lang="en-US" sz="1600" i="1" u="none" strike="noStrike" cap="none" dirty="0">
                <a:solidFill>
                  <a:srgbClr val="000000"/>
                </a:solidFill>
                <a:latin typeface="Calibri"/>
                <a:ea typeface="Calibri"/>
                <a:cs typeface="Calibri"/>
                <a:sym typeface="Calibri"/>
              </a:rPr>
              <a:t>Equipment and supply p</a:t>
            </a:r>
            <a:r>
              <a:rPr lang="en-US" sz="1600" i="1" dirty="0">
                <a:latin typeface="Calibri"/>
                <a:ea typeface="Calibri"/>
                <a:cs typeface="Calibri"/>
                <a:sym typeface="Calibri"/>
              </a:rPr>
              <a:t>urchases should be completed by now.</a:t>
            </a:r>
            <a:endParaRPr sz="1600" i="1" u="none" strike="noStrike" cap="none" dirty="0">
              <a:solidFill>
                <a:srgbClr val="000000"/>
              </a:solidFill>
              <a:latin typeface="Calibri"/>
              <a:ea typeface="Calibri"/>
              <a:cs typeface="Calibri"/>
              <a:sym typeface="Calibri"/>
            </a:endParaRPr>
          </a:p>
          <a:p>
            <a:pPr marL="285750" marR="0" lvl="2" indent="-298450" algn="l" rtl="0">
              <a:lnSpc>
                <a:spcPct val="150000"/>
              </a:lnSpc>
              <a:spcBef>
                <a:spcPts val="0"/>
              </a:spcBef>
              <a:spcAft>
                <a:spcPts val="0"/>
              </a:spcAft>
              <a:buClr>
                <a:srgbClr val="000000"/>
              </a:buClr>
              <a:buSzPts val="1600"/>
              <a:buFont typeface="Calibri"/>
              <a:buChar char="•"/>
            </a:pPr>
            <a:r>
              <a:rPr lang="en-US" sz="1600" dirty="0">
                <a:latin typeface="Calibri"/>
                <a:ea typeface="Calibri"/>
                <a:cs typeface="Calibri"/>
                <a:sym typeface="Calibri"/>
              </a:rPr>
              <a:t>Supplanting - End of year claims submitted for eligible items but outside the July - June cycle.</a:t>
            </a:r>
            <a:endParaRPr sz="1600" dirty="0">
              <a:latin typeface="Calibri"/>
              <a:ea typeface="Calibri"/>
              <a:cs typeface="Calibri"/>
              <a:sym typeface="Calibri"/>
            </a:endParaRPr>
          </a:p>
          <a:p>
            <a:pPr marL="1828800" marR="0" lvl="3" indent="-330200" algn="l" rtl="0">
              <a:lnSpc>
                <a:spcPct val="150000"/>
              </a:lnSpc>
              <a:spcBef>
                <a:spcPts val="0"/>
              </a:spcBef>
              <a:spcAft>
                <a:spcPts val="0"/>
              </a:spcAft>
              <a:buClr>
                <a:srgbClr val="000000"/>
              </a:buClr>
              <a:buSzPts val="1600"/>
              <a:buFont typeface="Calibri"/>
              <a:buChar char="●"/>
            </a:pPr>
            <a:r>
              <a:rPr lang="en-US" sz="1600" dirty="0">
                <a:latin typeface="Calibri"/>
                <a:ea typeface="Calibri"/>
                <a:cs typeface="Calibri"/>
                <a:sym typeface="Calibri"/>
              </a:rPr>
              <a:t>Perkins may not be used to supplant the general fund in subsequent years.</a:t>
            </a:r>
            <a:endParaRPr sz="1600" dirty="0">
              <a:latin typeface="Calibri"/>
              <a:ea typeface="Calibri"/>
              <a:cs typeface="Calibri"/>
              <a:sym typeface="Calibri"/>
            </a:endParaRPr>
          </a:p>
          <a:p>
            <a:pPr marL="1828800" marR="0" lvl="3"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Institutional memberships</a:t>
            </a:r>
            <a:endParaRPr sz="1600" dirty="0">
              <a:latin typeface="Calibri"/>
              <a:ea typeface="Calibri"/>
              <a:cs typeface="Calibri"/>
              <a:sym typeface="Calibri"/>
            </a:endParaRPr>
          </a:p>
          <a:p>
            <a:pPr marL="1828800" marR="0" lvl="3"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Equipment</a:t>
            </a:r>
            <a:endParaRPr sz="1600" dirty="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r>
              <a:rPr lang="en-US" sz="1700" b="1" dirty="0">
                <a:solidFill>
                  <a:schemeClr val="accent6"/>
                </a:solidFill>
                <a:latin typeface="Calibri"/>
                <a:ea typeface="Calibri"/>
                <a:cs typeface="Calibri"/>
                <a:sym typeface="Calibri"/>
              </a:rPr>
              <a:t>Spend the entire allocation</a:t>
            </a:r>
            <a:endParaRPr sz="1700" b="1" dirty="0">
              <a:solidFill>
                <a:schemeClr val="accent6"/>
              </a:solidFill>
              <a:latin typeface="Calibri"/>
              <a:ea typeface="Calibri"/>
              <a:cs typeface="Calibri"/>
              <a:sym typeface="Calibri"/>
            </a:endParaRPr>
          </a:p>
          <a:p>
            <a:pPr marL="457200" marR="0" lvl="0"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Back-up Plan</a:t>
            </a:r>
            <a:endParaRPr sz="1600" dirty="0">
              <a:latin typeface="Calibri"/>
              <a:ea typeface="Calibri"/>
              <a:cs typeface="Calibri"/>
              <a:sym typeface="Calibri"/>
            </a:endParaRPr>
          </a:p>
          <a:p>
            <a:pPr marL="457200" marR="0" lvl="0"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Instructors submit end of year wish list.</a:t>
            </a:r>
            <a:endParaRPr sz="1600" dirty="0">
              <a:latin typeface="Calibri"/>
              <a:ea typeface="Calibri"/>
              <a:cs typeface="Calibri"/>
              <a:sym typeface="Calibri"/>
            </a:endParaRPr>
          </a:p>
          <a:p>
            <a:pPr marL="457200" marR="0" lvl="0"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Order before May 1.</a:t>
            </a:r>
            <a:endParaRPr sz="1600" dirty="0">
              <a:latin typeface="Calibri"/>
              <a:ea typeface="Calibri"/>
              <a:cs typeface="Calibri"/>
              <a:sym typeface="Calibri"/>
            </a:endParaRPr>
          </a:p>
          <a:p>
            <a:pPr marL="457200" marR="0" lvl="0"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Receive before June 30.</a:t>
            </a:r>
            <a:endParaRPr sz="1600" dirty="0">
              <a:latin typeface="Calibri"/>
              <a:ea typeface="Calibri"/>
              <a:cs typeface="Calibri"/>
              <a:sym typeface="Calibri"/>
            </a:endParaRPr>
          </a:p>
          <a:p>
            <a:pPr marL="457200" marR="0" lvl="0" indent="-330200" algn="l" rtl="0">
              <a:lnSpc>
                <a:spcPct val="150000"/>
              </a:lnSpc>
              <a:spcBef>
                <a:spcPts val="0"/>
              </a:spcBef>
              <a:spcAft>
                <a:spcPts val="0"/>
              </a:spcAft>
              <a:buSzPts val="1600"/>
              <a:buChar char="●"/>
            </a:pPr>
            <a:r>
              <a:rPr lang="en-US" sz="1600" dirty="0">
                <a:latin typeface="Calibri"/>
                <a:ea typeface="Calibri"/>
                <a:cs typeface="Calibri"/>
                <a:sym typeface="Calibri"/>
              </a:rPr>
              <a:t>All claim invoices must be dated between July 1, 2022 through </a:t>
            </a:r>
            <a:r>
              <a:rPr lang="en-US" sz="1600" b="1" dirty="0">
                <a:latin typeface="Calibri"/>
                <a:ea typeface="Calibri"/>
                <a:cs typeface="Calibri"/>
                <a:sym typeface="Calibri"/>
              </a:rPr>
              <a:t>June 30, 2023</a:t>
            </a:r>
            <a:r>
              <a:rPr lang="en-US" sz="1600" dirty="0">
                <a:latin typeface="Calibri"/>
                <a:ea typeface="Calibri"/>
                <a:cs typeface="Calibri"/>
                <a:sym typeface="Calibri"/>
              </a:rPr>
              <a:t>. </a:t>
            </a:r>
            <a:endParaRPr sz="1600" dirty="0">
              <a:latin typeface="Calibri"/>
              <a:ea typeface="Calibri"/>
              <a:cs typeface="Calibri"/>
              <a:sym typeface="Calibri"/>
            </a:endParaRPr>
          </a:p>
          <a:p>
            <a:pPr marL="0" marR="0" lvl="2" indent="0" algn="l" rtl="0">
              <a:lnSpc>
                <a:spcPct val="150000"/>
              </a:lnSpc>
              <a:spcBef>
                <a:spcPts val="0"/>
              </a:spcBef>
              <a:spcAft>
                <a:spcPts val="0"/>
              </a:spcAft>
              <a:buClr>
                <a:srgbClr val="000000"/>
              </a:buClr>
              <a:buSzPts val="1400"/>
              <a:buFont typeface="Arial"/>
              <a:buNone/>
            </a:pPr>
            <a:r>
              <a:rPr lang="en-US" sz="1800" b="1" dirty="0">
                <a:solidFill>
                  <a:schemeClr val="accent6"/>
                </a:solidFill>
                <a:latin typeface="Calibri"/>
                <a:ea typeface="Calibri"/>
                <a:cs typeface="Calibri"/>
                <a:sym typeface="Calibri"/>
              </a:rPr>
              <a:t>FY 2024 Budget Template</a:t>
            </a:r>
            <a:endParaRPr sz="1800" b="1" dirty="0">
              <a:solidFill>
                <a:schemeClr val="accent6"/>
              </a:solidFill>
              <a:latin typeface="Calibri"/>
              <a:ea typeface="Calibri"/>
              <a:cs typeface="Calibri"/>
              <a:sym typeface="Calibri"/>
            </a:endParaRPr>
          </a:p>
          <a:p>
            <a:pPr marL="457200" marR="0" lvl="0" indent="-330200" algn="l" rtl="0">
              <a:lnSpc>
                <a:spcPct val="150000"/>
              </a:lnSpc>
              <a:spcBef>
                <a:spcPts val="0"/>
              </a:spcBef>
              <a:spcAft>
                <a:spcPts val="0"/>
              </a:spcAft>
              <a:buSzPts val="1600"/>
              <a:buFont typeface="Calibri"/>
              <a:buChar char="●"/>
            </a:pPr>
            <a:r>
              <a:rPr lang="en-US" sz="1600" dirty="0">
                <a:latin typeface="Calibri"/>
                <a:ea typeface="Calibri"/>
                <a:cs typeface="Calibri"/>
                <a:sym typeface="Calibri"/>
              </a:rPr>
              <a:t>March 1, 2023 Excel and Google Doc Template</a:t>
            </a:r>
            <a:endParaRPr sz="1600" dirty="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Arial"/>
              <a:buNone/>
            </a:pPr>
            <a:br>
              <a:rPr lang="en-US" sz="1400" i="0" u="none" strike="noStrike" cap="none" dirty="0">
                <a:solidFill>
                  <a:srgbClr val="000000"/>
                </a:solidFill>
                <a:latin typeface="Calibri"/>
                <a:ea typeface="Calibri"/>
                <a:cs typeface="Calibri"/>
                <a:sym typeface="Calibri"/>
              </a:rPr>
            </a:br>
            <a:endParaRPr sz="16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6">
            <a:extLst>
              <a:ext uri="{C183D7F6-B498-43B3-948B-1728B52AA6E4}">
                <adec:decorative xmlns:adec="http://schemas.microsoft.com/office/drawing/2017/decorative" val="1"/>
              </a:ext>
            </a:extLst>
          </p:cNvPr>
          <p:cNvSpPr/>
          <p:nvPr/>
        </p:nvSpPr>
        <p:spPr>
          <a:xfrm>
            <a:off x="-14333" y="38263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10" name="Google Shape;310;p26">
            <a:extLst>
              <a:ext uri="{C183D7F6-B498-43B3-948B-1728B52AA6E4}">
                <adec:decorative xmlns:adec="http://schemas.microsoft.com/office/drawing/2017/decorative" val="1"/>
              </a:ext>
            </a:extLst>
          </p:cNvPr>
          <p:cNvSpPr/>
          <p:nvPr/>
        </p:nvSpPr>
        <p:spPr>
          <a:xfrm>
            <a:off x="8695657" y="38263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11" name="Google Shape;311;p26">
            <a:extLst>
              <a:ext uri="{C183D7F6-B498-43B3-948B-1728B52AA6E4}">
                <adec:decorative xmlns:adec="http://schemas.microsoft.com/office/drawing/2017/decorative" val="1"/>
              </a:ext>
            </a:extLst>
          </p:cNvPr>
          <p:cNvSpPr/>
          <p:nvPr/>
        </p:nvSpPr>
        <p:spPr>
          <a:xfrm>
            <a:off x="10697330" y="38263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313" name="Google Shape;313;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46200" y="4166568"/>
            <a:ext cx="1386801" cy="1386801"/>
          </a:xfrm>
          <a:prstGeom prst="rect">
            <a:avLst/>
          </a:prstGeom>
          <a:noFill/>
          <a:ln>
            <a:noFill/>
          </a:ln>
        </p:spPr>
      </p:pic>
      <p:sp>
        <p:nvSpPr>
          <p:cNvPr id="314" name="Google Shape;314;p26"/>
          <p:cNvSpPr txBox="1"/>
          <p:nvPr/>
        </p:nvSpPr>
        <p:spPr>
          <a:xfrm>
            <a:off x="1656400" y="5451767"/>
            <a:ext cx="2966400" cy="1173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55555"/>
                </a:solidFill>
                <a:highlight>
                  <a:srgbClr val="FFFFFF"/>
                </a:highlight>
                <a:latin typeface="Arial"/>
                <a:ea typeface="Arial"/>
                <a:cs typeface="Arial"/>
                <a:sym typeface="Arial"/>
              </a:rPr>
              <a:t>Iowa Department of Education</a:t>
            </a:r>
            <a:endParaRPr sz="1400" b="1"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555555"/>
                </a:solidFill>
                <a:highlight>
                  <a:srgbClr val="FFFFFF"/>
                </a:highlight>
                <a:latin typeface="Arial"/>
                <a:ea typeface="Arial"/>
                <a:cs typeface="Arial"/>
                <a:sym typeface="Arial"/>
              </a:rPr>
              <a:t>Grimes State Office Building</a:t>
            </a:r>
            <a:endParaRPr sz="140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555555"/>
                </a:solidFill>
                <a:highlight>
                  <a:srgbClr val="FFFFFF"/>
                </a:highlight>
                <a:latin typeface="Arial"/>
                <a:ea typeface="Arial"/>
                <a:cs typeface="Arial"/>
                <a:sym typeface="Arial"/>
              </a:rPr>
              <a:t>400 E 14th St</a:t>
            </a:r>
            <a:endParaRPr sz="140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555555"/>
                </a:solidFill>
                <a:highlight>
                  <a:srgbClr val="FFFFFF"/>
                </a:highlight>
                <a:latin typeface="Arial"/>
                <a:ea typeface="Arial"/>
                <a:cs typeface="Arial"/>
                <a:sym typeface="Arial"/>
              </a:rPr>
              <a:t>Des Moines, IA 50319-0146</a:t>
            </a:r>
            <a:endParaRPr sz="1900" b="0" i="0" u="none" strike="noStrike" cap="none">
              <a:solidFill>
                <a:srgbClr val="000000"/>
              </a:solidFill>
              <a:latin typeface="Arial"/>
              <a:ea typeface="Arial"/>
              <a:cs typeface="Arial"/>
              <a:sym typeface="Arial"/>
            </a:endParaRPr>
          </a:p>
        </p:txBody>
      </p:sp>
      <p:pic>
        <p:nvPicPr>
          <p:cNvPr id="315" name="Google Shape;315;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50933" y="4704400"/>
            <a:ext cx="2946401" cy="1473200"/>
          </a:xfrm>
          <a:prstGeom prst="rect">
            <a:avLst/>
          </a:prstGeom>
          <a:noFill/>
          <a:ln>
            <a:noFill/>
          </a:ln>
        </p:spPr>
      </p:pic>
      <p:sp>
        <p:nvSpPr>
          <p:cNvPr id="316" name="Google Shape;316;p26"/>
          <p:cNvSpPr txBox="1"/>
          <p:nvPr/>
        </p:nvSpPr>
        <p:spPr>
          <a:xfrm>
            <a:off x="3833001" y="930950"/>
            <a:ext cx="4995600" cy="22101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Medium"/>
                <a:ea typeface="Roboto Medium"/>
                <a:cs typeface="Roboto Medium"/>
                <a:sym typeface="Roboto Medium"/>
              </a:rPr>
              <a:t>Amy Vybiral, MS ED</a:t>
            </a:r>
            <a:endParaRPr sz="19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Medium"/>
                <a:ea typeface="Roboto Medium"/>
                <a:cs typeface="Roboto Medium"/>
                <a:sym typeface="Roboto Medium"/>
              </a:rPr>
              <a:t>Consultant</a:t>
            </a:r>
            <a:endParaRPr sz="19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900"/>
              <a:buFont typeface="Arial"/>
              <a:buNone/>
            </a:pPr>
            <a:r>
              <a:rPr lang="en-US" sz="1900" b="0" i="0" u="sng" strike="noStrike" cap="none">
                <a:solidFill>
                  <a:srgbClr val="000000"/>
                </a:solidFill>
                <a:latin typeface="Roboto Medium"/>
                <a:ea typeface="Roboto Medium"/>
                <a:cs typeface="Roboto Medium"/>
                <a:sym typeface="Roboto Medium"/>
                <a:hlinkClick r:id="rId5">
                  <a:extLst>
                    <a:ext uri="{A12FA001-AC4F-418D-AE19-62706E023703}">
                      <ahyp:hlinkClr xmlns:ahyp="http://schemas.microsoft.com/office/drawing/2018/hyperlinkcolor" val="tx"/>
                    </a:ext>
                  </a:extLst>
                </a:hlinkClick>
              </a:rPr>
              <a:t>amy.vybiral@iowa.gov</a:t>
            </a:r>
            <a:endParaRPr sz="19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a:ea typeface="Roboto"/>
                <a:cs typeface="Roboto"/>
                <a:sym typeface="Roboto"/>
              </a:rPr>
              <a:t>515-339-4520</a:t>
            </a:r>
            <a:endParaRPr sz="19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a:ea typeface="Roboto"/>
                <a:cs typeface="Roboto"/>
                <a:sym typeface="Roboto"/>
              </a:rPr>
              <a:t>Bureau of Career and Technical Education</a:t>
            </a:r>
            <a:endParaRPr sz="19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a:ea typeface="Roboto"/>
                <a:cs typeface="Roboto"/>
                <a:sym typeface="Roboto"/>
              </a:rPr>
              <a:t>Iowa Department of Education</a:t>
            </a:r>
            <a:endParaRPr sz="1900" b="0"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0680f9e8b4_0_241">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0" name="Google Shape;120;g20680f9e8b4_0_241">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1" name="Google Shape;121;g20680f9e8b4_0_241">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22" name="Google Shape;122;g20680f9e8b4_0_2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75784" y="6276035"/>
            <a:ext cx="4640433" cy="480367"/>
          </a:xfrm>
          <a:prstGeom prst="rect">
            <a:avLst/>
          </a:prstGeom>
          <a:noFill/>
          <a:ln>
            <a:noFill/>
          </a:ln>
        </p:spPr>
      </p:pic>
      <p:sp>
        <p:nvSpPr>
          <p:cNvPr id="123" name="Google Shape;123;g20680f9e8b4_0_241"/>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 Submission Due Dates</a:t>
            </a:r>
            <a:endParaRPr sz="32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24" name="Google Shape;124;g20680f9e8b4_0_241"/>
          <p:cNvSpPr txBox="1">
            <a:spLocks noGrp="1"/>
          </p:cNvSpPr>
          <p:nvPr>
            <p:ph type="body" idx="1"/>
          </p:nvPr>
        </p:nvSpPr>
        <p:spPr>
          <a:xfrm>
            <a:off x="415588" y="879976"/>
            <a:ext cx="11360700" cy="5876400"/>
          </a:xfrm>
          <a:prstGeom prst="rect">
            <a:avLst/>
          </a:prstGeom>
          <a:noFill/>
          <a:ln>
            <a:noFill/>
          </a:ln>
        </p:spPr>
        <p:txBody>
          <a:bodyPr spcFirstLastPara="1" wrap="square" lIns="121900" tIns="121900" rIns="121900" bIns="121900" anchor="t" anchorCtr="0">
            <a:noAutofit/>
          </a:bodyPr>
          <a:lstStyle/>
          <a:p>
            <a:pPr marL="457200" marR="857576" lvl="0" indent="0" algn="ctr" rtl="0">
              <a:lnSpc>
                <a:spcPct val="106841"/>
              </a:lnSpc>
              <a:spcBef>
                <a:spcPts val="1002"/>
              </a:spcBef>
              <a:spcAft>
                <a:spcPts val="0"/>
              </a:spcAft>
              <a:buSzPts val="1800"/>
              <a:buNone/>
            </a:pPr>
            <a:r>
              <a:rPr lang="en-US" sz="1700" b="1">
                <a:solidFill>
                  <a:srgbClr val="666666"/>
                </a:solidFill>
              </a:rPr>
              <a:t>Claim Submission Due Dates for Academic Year 2023</a:t>
            </a:r>
            <a:endParaRPr sz="1700" b="1">
              <a:solidFill>
                <a:srgbClr val="666666"/>
              </a:solidFill>
            </a:endParaRPr>
          </a:p>
          <a:p>
            <a:pPr marL="0" marR="857576" lvl="0" indent="0" algn="l" rtl="0">
              <a:lnSpc>
                <a:spcPct val="106841"/>
              </a:lnSpc>
              <a:spcBef>
                <a:spcPts val="1002"/>
              </a:spcBef>
              <a:spcAft>
                <a:spcPts val="0"/>
              </a:spcAft>
              <a:buSzPts val="1800"/>
              <a:buNone/>
            </a:pPr>
            <a:endParaRPr sz="1500">
              <a:solidFill>
                <a:srgbClr val="666666"/>
              </a:solidFill>
              <a:latin typeface="Noto Sans Symbols"/>
              <a:ea typeface="Noto Sans Symbols"/>
              <a:cs typeface="Noto Sans Symbols"/>
              <a:sym typeface="Noto Sans Symbols"/>
            </a:endParaRPr>
          </a:p>
          <a:p>
            <a:pPr marL="0" marR="857576" lvl="0" indent="0" algn="l" rtl="0">
              <a:lnSpc>
                <a:spcPct val="106841"/>
              </a:lnSpc>
              <a:spcBef>
                <a:spcPts val="1002"/>
              </a:spcBef>
              <a:spcAft>
                <a:spcPts val="0"/>
              </a:spcAft>
              <a:buSzPts val="1800"/>
              <a:buNone/>
            </a:pPr>
            <a:endParaRPr sz="1500">
              <a:solidFill>
                <a:srgbClr val="666666"/>
              </a:solidFill>
              <a:latin typeface="Noto Sans Symbols"/>
              <a:ea typeface="Noto Sans Symbols"/>
              <a:cs typeface="Noto Sans Symbols"/>
              <a:sym typeface="Noto Sans Symbols"/>
            </a:endParaRPr>
          </a:p>
          <a:p>
            <a:pPr marL="0" marR="857576" lvl="0" indent="0" algn="l" rtl="0">
              <a:lnSpc>
                <a:spcPct val="106841"/>
              </a:lnSpc>
              <a:spcBef>
                <a:spcPts val="1002"/>
              </a:spcBef>
              <a:spcAft>
                <a:spcPts val="0"/>
              </a:spcAft>
              <a:buSzPts val="1800"/>
              <a:buNone/>
            </a:pPr>
            <a:endParaRPr sz="1500">
              <a:solidFill>
                <a:srgbClr val="666666"/>
              </a:solidFill>
              <a:latin typeface="Noto Sans Symbols"/>
              <a:ea typeface="Noto Sans Symbols"/>
              <a:cs typeface="Noto Sans Symbols"/>
              <a:sym typeface="Noto Sans Symbols"/>
            </a:endParaRPr>
          </a:p>
          <a:p>
            <a:pPr marL="0" marR="857576" lvl="0" indent="0" algn="l" rtl="0">
              <a:lnSpc>
                <a:spcPct val="106841"/>
              </a:lnSpc>
              <a:spcBef>
                <a:spcPts val="1002"/>
              </a:spcBef>
              <a:spcAft>
                <a:spcPts val="0"/>
              </a:spcAft>
              <a:buSzPts val="1800"/>
              <a:buNone/>
            </a:pPr>
            <a:endParaRPr sz="1500">
              <a:solidFill>
                <a:srgbClr val="666666"/>
              </a:solidFill>
              <a:latin typeface="Noto Sans Symbols"/>
              <a:ea typeface="Noto Sans Symbols"/>
              <a:cs typeface="Noto Sans Symbols"/>
              <a:sym typeface="Noto Sans Symbols"/>
            </a:endParaRPr>
          </a:p>
          <a:p>
            <a:pPr marL="0" marR="857576" lvl="0" indent="0" algn="l" rtl="0">
              <a:lnSpc>
                <a:spcPct val="106841"/>
              </a:lnSpc>
              <a:spcBef>
                <a:spcPts val="1002"/>
              </a:spcBef>
              <a:spcAft>
                <a:spcPts val="0"/>
              </a:spcAft>
              <a:buSzPts val="1800"/>
              <a:buNone/>
            </a:pPr>
            <a:endParaRPr sz="1500">
              <a:solidFill>
                <a:srgbClr val="666666"/>
              </a:solidFill>
              <a:latin typeface="Noto Sans Symbols"/>
              <a:ea typeface="Noto Sans Symbols"/>
              <a:cs typeface="Noto Sans Symbols"/>
              <a:sym typeface="Noto Sans Symbols"/>
            </a:endParaRPr>
          </a:p>
          <a:p>
            <a:pPr marL="0" lvl="0" indent="0" algn="l" rtl="0">
              <a:lnSpc>
                <a:spcPct val="100000"/>
              </a:lnSpc>
              <a:spcBef>
                <a:spcPts val="38"/>
              </a:spcBef>
              <a:spcAft>
                <a:spcPts val="0"/>
              </a:spcAft>
              <a:buSzPts val="1800"/>
              <a:buNone/>
            </a:pPr>
            <a:endParaRPr sz="1500">
              <a:solidFill>
                <a:srgbClr val="666666"/>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Clr>
                <a:srgbClr val="666666"/>
              </a:buClr>
              <a:buSzPts val="1700"/>
              <a:buNone/>
            </a:pPr>
            <a:endParaRPr sz="1700">
              <a:solidFill>
                <a:schemeClr val="dk1"/>
              </a:solidFill>
            </a:endParaRPr>
          </a:p>
          <a:p>
            <a:pPr marL="14377" lvl="0" indent="0" algn="l" rtl="0">
              <a:lnSpc>
                <a:spcPct val="100000"/>
              </a:lnSpc>
              <a:spcBef>
                <a:spcPts val="0"/>
              </a:spcBef>
              <a:spcAft>
                <a:spcPts val="0"/>
              </a:spcAft>
              <a:buClr>
                <a:schemeClr val="dk1"/>
              </a:buClr>
              <a:buSzPts val="1100"/>
              <a:buFont typeface="Arial"/>
              <a:buNone/>
            </a:pPr>
            <a:endParaRPr sz="1500" b="1">
              <a:solidFill>
                <a:srgbClr val="FF9900"/>
              </a:solidFill>
            </a:endParaRPr>
          </a:p>
          <a:p>
            <a:pPr marL="14377" lvl="0" indent="0" algn="l" rtl="0">
              <a:lnSpc>
                <a:spcPct val="100000"/>
              </a:lnSpc>
              <a:spcBef>
                <a:spcPts val="0"/>
              </a:spcBef>
              <a:spcAft>
                <a:spcPts val="0"/>
              </a:spcAft>
              <a:buClr>
                <a:schemeClr val="dk1"/>
              </a:buClr>
              <a:buSzPts val="1100"/>
              <a:buFont typeface="Arial"/>
              <a:buNone/>
            </a:pPr>
            <a:endParaRPr sz="1500" b="1">
              <a:solidFill>
                <a:srgbClr val="FF9900"/>
              </a:solidFill>
            </a:endParaRPr>
          </a:p>
          <a:p>
            <a:pPr marL="14377" lvl="0" indent="0" algn="l" rtl="0">
              <a:lnSpc>
                <a:spcPct val="100000"/>
              </a:lnSpc>
              <a:spcBef>
                <a:spcPts val="0"/>
              </a:spcBef>
              <a:spcAft>
                <a:spcPts val="0"/>
              </a:spcAft>
              <a:buClr>
                <a:schemeClr val="dk1"/>
              </a:buClr>
              <a:buSzPts val="1100"/>
              <a:buFont typeface="Arial"/>
              <a:buNone/>
            </a:pPr>
            <a:endParaRPr sz="1500" b="1">
              <a:solidFill>
                <a:srgbClr val="FF9900"/>
              </a:solidFill>
            </a:endParaRPr>
          </a:p>
          <a:p>
            <a:pPr marL="14377" lvl="0" indent="0" algn="l" rtl="0">
              <a:lnSpc>
                <a:spcPct val="100000"/>
              </a:lnSpc>
              <a:spcBef>
                <a:spcPts val="0"/>
              </a:spcBef>
              <a:spcAft>
                <a:spcPts val="0"/>
              </a:spcAft>
              <a:buClr>
                <a:schemeClr val="dk1"/>
              </a:buClr>
              <a:buSzPts val="1100"/>
              <a:buFont typeface="Arial"/>
              <a:buNone/>
            </a:pPr>
            <a:endParaRPr sz="1500" b="1">
              <a:solidFill>
                <a:schemeClr val="accent6"/>
              </a:solidFill>
            </a:endParaRPr>
          </a:p>
          <a:p>
            <a:pPr marL="14377" lvl="0" indent="0" algn="l" rtl="0">
              <a:lnSpc>
                <a:spcPct val="100000"/>
              </a:lnSpc>
              <a:spcBef>
                <a:spcPts val="0"/>
              </a:spcBef>
              <a:spcAft>
                <a:spcPts val="0"/>
              </a:spcAft>
              <a:buClr>
                <a:schemeClr val="dk1"/>
              </a:buClr>
              <a:buSzPts val="1100"/>
              <a:buFont typeface="Arial"/>
              <a:buNone/>
            </a:pPr>
            <a:endParaRPr sz="1500" b="1">
              <a:solidFill>
                <a:schemeClr val="accent6"/>
              </a:solidFill>
            </a:endParaRPr>
          </a:p>
          <a:p>
            <a:pPr marL="14377" lvl="0" indent="0" algn="l" rtl="0">
              <a:lnSpc>
                <a:spcPct val="100000"/>
              </a:lnSpc>
              <a:spcBef>
                <a:spcPts val="0"/>
              </a:spcBef>
              <a:spcAft>
                <a:spcPts val="0"/>
              </a:spcAft>
              <a:buClr>
                <a:schemeClr val="dk1"/>
              </a:buClr>
              <a:buSzPts val="1100"/>
              <a:buFont typeface="Arial"/>
              <a:buNone/>
            </a:pPr>
            <a:endParaRPr sz="1500" b="1">
              <a:solidFill>
                <a:schemeClr val="accent6"/>
              </a:solidFill>
            </a:endParaRPr>
          </a:p>
          <a:p>
            <a:pPr marL="14377" lvl="0" indent="0" algn="l" rtl="0">
              <a:lnSpc>
                <a:spcPct val="100000"/>
              </a:lnSpc>
              <a:spcBef>
                <a:spcPts val="0"/>
              </a:spcBef>
              <a:spcAft>
                <a:spcPts val="0"/>
              </a:spcAft>
              <a:buClr>
                <a:schemeClr val="dk1"/>
              </a:buClr>
              <a:buSzPts val="1100"/>
              <a:buFont typeface="Arial"/>
              <a:buNone/>
            </a:pPr>
            <a:r>
              <a:rPr lang="en-US" sz="1500" b="1">
                <a:solidFill>
                  <a:schemeClr val="accent6"/>
                </a:solidFill>
              </a:rPr>
              <a:t>April 17, 2023 and July 14, 2023</a:t>
            </a:r>
            <a:endParaRPr sz="1500" b="1">
              <a:solidFill>
                <a:schemeClr val="accent6"/>
              </a:solidFill>
            </a:endParaRPr>
          </a:p>
          <a:p>
            <a:pPr marL="0" lvl="0" indent="0" algn="l" rtl="0">
              <a:lnSpc>
                <a:spcPct val="100000"/>
              </a:lnSpc>
              <a:spcBef>
                <a:spcPts val="0"/>
              </a:spcBef>
              <a:spcAft>
                <a:spcPts val="0"/>
              </a:spcAft>
              <a:buClr>
                <a:schemeClr val="dk1"/>
              </a:buClr>
              <a:buSzPts val="1100"/>
              <a:buFont typeface="Arial"/>
              <a:buNone/>
            </a:pPr>
            <a:r>
              <a:rPr lang="en-US" sz="1500" b="1">
                <a:solidFill>
                  <a:schemeClr val="accent6"/>
                </a:solidFill>
              </a:rPr>
              <a:t>Technical Assistance - 20 - Secondary recipients</a:t>
            </a:r>
            <a:endParaRPr sz="1500" b="1">
              <a:solidFill>
                <a:srgbClr val="FF9900"/>
              </a:solidFill>
            </a:endParaRPr>
          </a:p>
          <a:p>
            <a:pPr marL="14377" lvl="0" indent="0" algn="l" rtl="0">
              <a:lnSpc>
                <a:spcPct val="100000"/>
              </a:lnSpc>
              <a:spcBef>
                <a:spcPts val="0"/>
              </a:spcBef>
              <a:spcAft>
                <a:spcPts val="0"/>
              </a:spcAft>
              <a:buClr>
                <a:schemeClr val="dk1"/>
              </a:buClr>
              <a:buSzPts val="1100"/>
              <a:buFont typeface="Arial"/>
              <a:buNone/>
            </a:pPr>
            <a:endParaRPr sz="1500" b="1">
              <a:solidFill>
                <a:srgbClr val="FF9900"/>
              </a:solidFill>
            </a:endParaRPr>
          </a:p>
          <a:p>
            <a:pPr marL="14377" lvl="0" indent="0" algn="l" rtl="0">
              <a:lnSpc>
                <a:spcPct val="100000"/>
              </a:lnSpc>
              <a:spcBef>
                <a:spcPts val="0"/>
              </a:spcBef>
              <a:spcAft>
                <a:spcPts val="0"/>
              </a:spcAft>
              <a:buClr>
                <a:schemeClr val="dk1"/>
              </a:buClr>
              <a:buSzPts val="1100"/>
              <a:buFont typeface="Arial"/>
              <a:buNone/>
            </a:pPr>
            <a:r>
              <a:rPr lang="en-US" sz="1500" b="1">
                <a:solidFill>
                  <a:srgbClr val="FF9900"/>
                </a:solidFill>
              </a:rPr>
              <a:t>Upcoming Webinars </a:t>
            </a:r>
            <a:endParaRPr sz="1500" b="1">
              <a:solidFill>
                <a:srgbClr val="FF9900"/>
              </a:solidFill>
            </a:endParaRPr>
          </a:p>
          <a:p>
            <a:pPr marL="457200" marR="121883" lvl="0" indent="-311150" algn="l" rtl="0">
              <a:lnSpc>
                <a:spcPct val="100000"/>
              </a:lnSpc>
              <a:spcBef>
                <a:spcPts val="0"/>
              </a:spcBef>
              <a:spcAft>
                <a:spcPts val="0"/>
              </a:spcAft>
              <a:buClr>
                <a:srgbClr val="666666"/>
              </a:buClr>
              <a:buSzPts val="1300"/>
              <a:buChar char="●"/>
            </a:pPr>
            <a:r>
              <a:rPr lang="en-US" sz="1300">
                <a:solidFill>
                  <a:srgbClr val="666666"/>
                </a:solidFill>
              </a:rPr>
              <a:t>Wednesday, March 8, 2023:	10:00 a.m. – 10:55 a.m. 	</a:t>
            </a:r>
            <a:endParaRPr/>
          </a:p>
          <a:p>
            <a:pPr marL="0" lvl="0" indent="0" algn="l" rtl="0">
              <a:lnSpc>
                <a:spcPct val="90000"/>
              </a:lnSpc>
              <a:spcBef>
                <a:spcPts val="2133"/>
              </a:spcBef>
              <a:spcAft>
                <a:spcPts val="0"/>
              </a:spcAft>
              <a:buSzPts val="1800"/>
              <a:buNone/>
            </a:pPr>
            <a:endParaRPr sz="2500"/>
          </a:p>
        </p:txBody>
      </p:sp>
      <p:graphicFrame>
        <p:nvGraphicFramePr>
          <p:cNvPr id="125" name="Google Shape;125;g20680f9e8b4_0_241"/>
          <p:cNvGraphicFramePr/>
          <p:nvPr>
            <p:extLst>
              <p:ext uri="{D42A27DB-BD31-4B8C-83A1-F6EECF244321}">
                <p14:modId xmlns:p14="http://schemas.microsoft.com/office/powerpoint/2010/main" val="74649690"/>
              </p:ext>
            </p:extLst>
          </p:nvPr>
        </p:nvGraphicFramePr>
        <p:xfrm>
          <a:off x="710531" y="1443589"/>
          <a:ext cx="10770825" cy="3244300"/>
        </p:xfrm>
        <a:graphic>
          <a:graphicData uri="http://schemas.openxmlformats.org/drawingml/2006/table">
            <a:tbl>
              <a:tblPr firstRow="1">
                <a:noFill/>
                <a:tableStyleId>{6251FA99-79FD-4083-8D9B-9A5BDE7F1410}</a:tableStyleId>
              </a:tblPr>
              <a:tblGrid>
                <a:gridCol w="2637300">
                  <a:extLst>
                    <a:ext uri="{9D8B030D-6E8A-4147-A177-3AD203B41FA5}">
                      <a16:colId xmlns:a16="http://schemas.microsoft.com/office/drawing/2014/main" val="20000"/>
                    </a:ext>
                  </a:extLst>
                </a:gridCol>
                <a:gridCol w="2944150">
                  <a:extLst>
                    <a:ext uri="{9D8B030D-6E8A-4147-A177-3AD203B41FA5}">
                      <a16:colId xmlns:a16="http://schemas.microsoft.com/office/drawing/2014/main" val="20001"/>
                    </a:ext>
                  </a:extLst>
                </a:gridCol>
                <a:gridCol w="2258575">
                  <a:extLst>
                    <a:ext uri="{9D8B030D-6E8A-4147-A177-3AD203B41FA5}">
                      <a16:colId xmlns:a16="http://schemas.microsoft.com/office/drawing/2014/main" val="20002"/>
                    </a:ext>
                  </a:extLst>
                </a:gridCol>
                <a:gridCol w="2930800">
                  <a:extLst>
                    <a:ext uri="{9D8B030D-6E8A-4147-A177-3AD203B41FA5}">
                      <a16:colId xmlns:a16="http://schemas.microsoft.com/office/drawing/2014/main" val="20003"/>
                    </a:ext>
                  </a:extLst>
                </a:gridCol>
              </a:tblGrid>
              <a:tr h="654900">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solidFill>
                            <a:schemeClr val="dk1"/>
                          </a:solidFill>
                        </a:rPr>
                        <a:t>Quarter (Fiscal Year)</a:t>
                      </a:r>
                      <a:endParaRPr sz="13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t>Dates of Purchase/Service/Activity</a:t>
                      </a:r>
                      <a:endParaRPr sz="13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solidFill>
                            <a:schemeClr val="accent1"/>
                          </a:solidFill>
                        </a:rPr>
                        <a:t>Claims Due</a:t>
                      </a:r>
                      <a:endParaRPr sz="1300" b="1" u="none" strike="noStrike" cap="none">
                        <a:solidFill>
                          <a:schemeClr val="accen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t>Warrant/Paid Date</a:t>
                      </a:r>
                      <a:endParaRPr sz="1300" b="1" u="none" strike="noStrike" cap="none"/>
                    </a:p>
                  </a:txBody>
                  <a:tcPr marL="91425" marR="91425" marT="91425" marB="91425"/>
                </a:tc>
                <a:extLst>
                  <a:ext uri="{0D108BD9-81ED-4DB2-BD59-A6C34878D82A}">
                    <a16:rowId xmlns:a16="http://schemas.microsoft.com/office/drawing/2014/main" val="10000"/>
                  </a:ext>
                </a:extLst>
              </a:tr>
              <a:tr h="82725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t>1</a:t>
                      </a:r>
                      <a:endParaRPr sz="12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t>July 1 - September 30</a:t>
                      </a:r>
                      <a:endParaRPr sz="12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b="1" u="none" strike="noStrike" cap="none">
                          <a:solidFill>
                            <a:schemeClr val="accent1"/>
                          </a:solidFill>
                        </a:rPr>
                        <a:t>October 17, 2022</a:t>
                      </a:r>
                      <a:endParaRPr sz="1200" b="1" u="none" strike="noStrike" cap="none">
                        <a:solidFill>
                          <a:schemeClr val="accen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a:t>34 Secondary -          45%</a:t>
                      </a:r>
                      <a:endParaRPr sz="1200"/>
                    </a:p>
                    <a:p>
                      <a:pPr marL="0" marR="0" lvl="0" indent="0" algn="ctr" rtl="0">
                        <a:lnSpc>
                          <a:spcPct val="100000"/>
                        </a:lnSpc>
                        <a:spcBef>
                          <a:spcPts val="0"/>
                        </a:spcBef>
                        <a:spcAft>
                          <a:spcPts val="0"/>
                        </a:spcAft>
                        <a:buClr>
                          <a:srgbClr val="000000"/>
                        </a:buClr>
                        <a:buSzPts val="1100"/>
                        <a:buFont typeface="Arial"/>
                        <a:buNone/>
                      </a:pPr>
                      <a:r>
                        <a:rPr lang="en-US" sz="1200"/>
                        <a:t>13 Postsecondary -   87%</a:t>
                      </a:r>
                      <a:endParaRPr sz="1200"/>
                    </a:p>
                    <a:p>
                      <a:pPr marL="0" marR="0" lvl="0" indent="0" algn="ctr" rtl="0">
                        <a:lnSpc>
                          <a:spcPct val="100000"/>
                        </a:lnSpc>
                        <a:spcBef>
                          <a:spcPts val="0"/>
                        </a:spcBef>
                        <a:spcAft>
                          <a:spcPts val="0"/>
                        </a:spcAft>
                        <a:buClr>
                          <a:srgbClr val="000000"/>
                        </a:buClr>
                        <a:buSzPts val="1100"/>
                        <a:buFont typeface="Arial"/>
                        <a:buNone/>
                      </a:pPr>
                      <a:r>
                        <a:rPr lang="en-US" sz="1200" u="none" strike="noStrike" cap="none"/>
                        <a:t>November 4</a:t>
                      </a:r>
                      <a:endParaRPr sz="1200" u="none" strike="noStrike" cap="none"/>
                    </a:p>
                  </a:txBody>
                  <a:tcPr marL="91425" marR="91425" marT="91425" marB="91425"/>
                </a:tc>
                <a:extLst>
                  <a:ext uri="{0D108BD9-81ED-4DB2-BD59-A6C34878D82A}">
                    <a16:rowId xmlns:a16="http://schemas.microsoft.com/office/drawing/2014/main" val="10001"/>
                  </a:ext>
                </a:extLst>
              </a:tr>
              <a:tr h="827250">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t>2</a:t>
                      </a:r>
                      <a:endParaRPr sz="12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t>October 1 - December 31</a:t>
                      </a:r>
                      <a:endParaRPr sz="12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b="1" u="none" strike="noStrike" cap="none">
                          <a:solidFill>
                            <a:schemeClr val="accent1"/>
                          </a:solidFill>
                        </a:rPr>
                        <a:t>January 17, 2023</a:t>
                      </a:r>
                      <a:endParaRPr sz="1200" b="1" u="none" strike="noStrike" cap="none">
                        <a:solidFill>
                          <a:schemeClr val="accen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a:t>50 Secondary -          67%</a:t>
                      </a:r>
                      <a:endParaRPr sz="1200"/>
                    </a:p>
                    <a:p>
                      <a:pPr marL="0" marR="0" lvl="0" indent="0" algn="ctr" rtl="0">
                        <a:lnSpc>
                          <a:spcPct val="100000"/>
                        </a:lnSpc>
                        <a:spcBef>
                          <a:spcPts val="0"/>
                        </a:spcBef>
                        <a:spcAft>
                          <a:spcPts val="0"/>
                        </a:spcAft>
                        <a:buClr>
                          <a:srgbClr val="000000"/>
                        </a:buClr>
                        <a:buSzPts val="1100"/>
                        <a:buFont typeface="Arial"/>
                        <a:buNone/>
                      </a:pPr>
                      <a:r>
                        <a:rPr lang="en-US" sz="1200"/>
                        <a:t>14 Postsecondary -   91% </a:t>
                      </a:r>
                      <a:endParaRPr sz="1200"/>
                    </a:p>
                    <a:p>
                      <a:pPr marL="0" marR="0" lvl="0" indent="0" algn="ctr" rtl="0">
                        <a:lnSpc>
                          <a:spcPct val="100000"/>
                        </a:lnSpc>
                        <a:spcBef>
                          <a:spcPts val="0"/>
                        </a:spcBef>
                        <a:spcAft>
                          <a:spcPts val="0"/>
                        </a:spcAft>
                        <a:buClr>
                          <a:srgbClr val="000000"/>
                        </a:buClr>
                        <a:buSzPts val="1100"/>
                        <a:buFont typeface="Arial"/>
                        <a:buNone/>
                      </a:pPr>
                      <a:r>
                        <a:rPr lang="en-US" sz="1200" u="none" strike="noStrike" cap="none"/>
                        <a:t>February 3</a:t>
                      </a:r>
                      <a:endParaRPr sz="1200" u="none" strike="noStrike" cap="none"/>
                    </a:p>
                  </a:txBody>
                  <a:tcPr marL="91425" marR="91425" marT="91425" marB="91425"/>
                </a:tc>
                <a:extLst>
                  <a:ext uri="{0D108BD9-81ED-4DB2-BD59-A6C34878D82A}">
                    <a16:rowId xmlns:a16="http://schemas.microsoft.com/office/drawing/2014/main" val="10002"/>
                  </a:ext>
                </a:extLst>
              </a:tr>
              <a:tr h="467450">
                <a:tc>
                  <a:txBody>
                    <a:bodyPr/>
                    <a:lstStyle/>
                    <a:p>
                      <a:pPr marL="0" marR="0" lvl="0" indent="0" algn="ctr" rtl="0">
                        <a:lnSpc>
                          <a:spcPct val="100000"/>
                        </a:lnSpc>
                        <a:spcBef>
                          <a:spcPts val="0"/>
                        </a:spcBef>
                        <a:spcAft>
                          <a:spcPts val="0"/>
                        </a:spcAft>
                        <a:buClr>
                          <a:srgbClr val="000000"/>
                        </a:buClr>
                        <a:buSzPts val="1100"/>
                        <a:buFont typeface="Arial"/>
                        <a:buNone/>
                      </a:pPr>
                      <a:r>
                        <a:rPr lang="en-US" sz="1500" b="1" u="none" strike="noStrike" cap="none">
                          <a:solidFill>
                            <a:schemeClr val="accent6"/>
                          </a:solidFill>
                        </a:rPr>
                        <a:t>3</a:t>
                      </a:r>
                      <a:endParaRPr sz="1500" b="1" u="none" strike="noStrike" cap="none">
                        <a:solidFill>
                          <a:schemeClr val="accent6"/>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500" b="1" u="none" strike="noStrike" cap="none">
                          <a:solidFill>
                            <a:schemeClr val="accent6"/>
                          </a:solidFill>
                        </a:rPr>
                        <a:t>January 1 - March 31</a:t>
                      </a:r>
                      <a:endParaRPr sz="1500" b="1" u="none" strike="noStrike" cap="none">
                        <a:solidFill>
                          <a:schemeClr val="accent6"/>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500" b="1" u="none" strike="noStrike" cap="none">
                          <a:solidFill>
                            <a:schemeClr val="accent6"/>
                          </a:solidFill>
                        </a:rPr>
                        <a:t>April 17, 2023</a:t>
                      </a:r>
                      <a:endParaRPr sz="1500" b="1" u="none" strike="noStrike" cap="none">
                        <a:solidFill>
                          <a:schemeClr val="accent6"/>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500" b="1" u="none" strike="noStrike" cap="none">
                          <a:solidFill>
                            <a:schemeClr val="accent6"/>
                          </a:solidFill>
                        </a:rPr>
                        <a:t>May 5, 2023</a:t>
                      </a:r>
                      <a:endParaRPr sz="1500" b="1" u="none" strike="noStrike" cap="none">
                        <a:solidFill>
                          <a:schemeClr val="accent6"/>
                        </a:solidFill>
                      </a:endParaRPr>
                    </a:p>
                  </a:txBody>
                  <a:tcPr marL="91425" marR="91425" marT="91425" marB="91425"/>
                </a:tc>
                <a:extLst>
                  <a:ext uri="{0D108BD9-81ED-4DB2-BD59-A6C34878D82A}">
                    <a16:rowId xmlns:a16="http://schemas.microsoft.com/office/drawing/2014/main" val="10003"/>
                  </a:ext>
                </a:extLst>
              </a:tr>
              <a:tr h="467450">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t>4</a:t>
                      </a:r>
                      <a:endParaRPr sz="13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t>April 1 - June 30</a:t>
                      </a:r>
                      <a:endParaRPr sz="13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solidFill>
                            <a:schemeClr val="accent1"/>
                          </a:solidFill>
                        </a:rPr>
                        <a:t>July 14, 2023</a:t>
                      </a:r>
                      <a:endParaRPr sz="1300" b="1" u="none" strike="noStrike" cap="none">
                        <a:solidFill>
                          <a:schemeClr val="accen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dirty="0"/>
                        <a:t>August 4, 2023</a:t>
                      </a:r>
                      <a:endParaRPr sz="1300" u="none" strike="noStrike" cap="none"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0680f9e8b4_0_337">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1" name="Google Shape;131;g20680f9e8b4_0_337">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2" name="Google Shape;132;g20680f9e8b4_0_337">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3" name="Google Shape;133;g20680f9e8b4_0_337"/>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Credits &amp; Refunds (Current Fiscal Year)</a:t>
            </a:r>
            <a:endParaRPr sz="23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34" name="Google Shape;134;g20680f9e8b4_0_337"/>
          <p:cNvSpPr txBox="1">
            <a:spLocks noGrp="1"/>
          </p:cNvSpPr>
          <p:nvPr>
            <p:ph type="body" idx="1"/>
          </p:nvPr>
        </p:nvSpPr>
        <p:spPr>
          <a:xfrm>
            <a:off x="193175" y="879975"/>
            <a:ext cx="11890800" cy="55566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SzPts val="1800"/>
              <a:buNone/>
            </a:pPr>
            <a:r>
              <a:rPr lang="en-US" sz="2100" b="1">
                <a:solidFill>
                  <a:srgbClr val="000000"/>
                </a:solidFill>
              </a:rPr>
              <a:t>Already claimed and Already Reimbursed</a:t>
            </a:r>
            <a:endParaRPr sz="2100" b="1">
              <a:solidFill>
                <a:srgbClr val="000000"/>
              </a:solidFill>
            </a:endParaRPr>
          </a:p>
          <a:p>
            <a:pPr marL="0" marR="857576" lvl="0" indent="0" algn="l" rtl="0">
              <a:lnSpc>
                <a:spcPct val="106841"/>
              </a:lnSpc>
              <a:spcBef>
                <a:spcPts val="1002"/>
              </a:spcBef>
              <a:spcAft>
                <a:spcPts val="0"/>
              </a:spcAft>
              <a:buSzPts val="1800"/>
              <a:buNone/>
            </a:pPr>
            <a:endParaRPr sz="2100" b="1">
              <a:solidFill>
                <a:srgbClr val="000000"/>
              </a:solidFill>
            </a:endParaRPr>
          </a:p>
          <a:p>
            <a:pPr marL="457200" marR="857576" lvl="0" indent="0" algn="l" rtl="0">
              <a:lnSpc>
                <a:spcPct val="106841"/>
              </a:lnSpc>
              <a:spcBef>
                <a:spcPts val="1002"/>
              </a:spcBef>
              <a:spcAft>
                <a:spcPts val="0"/>
              </a:spcAft>
              <a:buClr>
                <a:schemeClr val="dk1"/>
              </a:buClr>
              <a:buSzPts val="1800"/>
              <a:buFont typeface="Arial"/>
              <a:buNone/>
            </a:pPr>
            <a:r>
              <a:rPr lang="en-US" sz="1900">
                <a:solidFill>
                  <a:srgbClr val="000000"/>
                </a:solidFill>
              </a:rPr>
              <a:t>1st Quarter Reimbursement Warrant Date - </a:t>
            </a:r>
            <a:r>
              <a:rPr lang="en-US" sz="1900" b="1">
                <a:solidFill>
                  <a:srgbClr val="000000"/>
                </a:solidFill>
              </a:rPr>
              <a:t>November 4, 2022</a:t>
            </a:r>
            <a:endParaRPr sz="1900" b="1">
              <a:solidFill>
                <a:srgbClr val="000000"/>
              </a:solidFill>
            </a:endParaRPr>
          </a:p>
          <a:p>
            <a:pPr marL="457200" marR="857576" lvl="0" indent="0" algn="l" rtl="0">
              <a:lnSpc>
                <a:spcPct val="106841"/>
              </a:lnSpc>
              <a:spcBef>
                <a:spcPts val="1002"/>
              </a:spcBef>
              <a:spcAft>
                <a:spcPts val="0"/>
              </a:spcAft>
              <a:buClr>
                <a:schemeClr val="dk1"/>
              </a:buClr>
              <a:buSzPts val="1800"/>
              <a:buFont typeface="Arial"/>
              <a:buNone/>
            </a:pPr>
            <a:r>
              <a:rPr lang="en-US" sz="1900">
                <a:solidFill>
                  <a:srgbClr val="000000"/>
                </a:solidFill>
              </a:rPr>
              <a:t>2nd Quarter Reimbursement Warrant Date - </a:t>
            </a:r>
            <a:r>
              <a:rPr lang="en-US" sz="1900" b="1">
                <a:solidFill>
                  <a:srgbClr val="000000"/>
                </a:solidFill>
              </a:rPr>
              <a:t>February 3, 2023</a:t>
            </a:r>
            <a:endParaRPr sz="1900" b="1">
              <a:solidFill>
                <a:srgbClr val="000000"/>
              </a:solidFill>
            </a:endParaRPr>
          </a:p>
          <a:p>
            <a:pPr marL="457200" marR="857576" lvl="0" indent="0" algn="l" rtl="0">
              <a:lnSpc>
                <a:spcPct val="106841"/>
              </a:lnSpc>
              <a:spcBef>
                <a:spcPts val="1002"/>
              </a:spcBef>
              <a:spcAft>
                <a:spcPts val="0"/>
              </a:spcAft>
              <a:buClr>
                <a:schemeClr val="dk1"/>
              </a:buClr>
              <a:buSzPts val="1800"/>
              <a:buFont typeface="Arial"/>
              <a:buNone/>
            </a:pPr>
            <a:endParaRPr sz="1900" b="1">
              <a:solidFill>
                <a:srgbClr val="000000"/>
              </a:solidFill>
            </a:endParaRPr>
          </a:p>
          <a:p>
            <a:pPr marL="0" marR="857576" lvl="0" indent="0" algn="ctr" rtl="0">
              <a:lnSpc>
                <a:spcPct val="106841"/>
              </a:lnSpc>
              <a:spcBef>
                <a:spcPts val="1002"/>
              </a:spcBef>
              <a:spcAft>
                <a:spcPts val="0"/>
              </a:spcAft>
              <a:buSzPts val="1800"/>
              <a:buNone/>
            </a:pPr>
            <a:r>
              <a:rPr lang="en-US" sz="1900" b="1">
                <a:solidFill>
                  <a:srgbClr val="000000"/>
                </a:solidFill>
              </a:rPr>
              <a:t>Credits and refunds are returned to the FY 2023 Allocation</a:t>
            </a:r>
            <a:endParaRPr sz="1900" b="1">
              <a:solidFill>
                <a:srgbClr val="000000"/>
              </a:solidFill>
            </a:endParaRPr>
          </a:p>
          <a:p>
            <a:pPr marL="457200" marR="857576" lvl="0" indent="-349250" algn="l" rtl="0">
              <a:lnSpc>
                <a:spcPct val="106841"/>
              </a:lnSpc>
              <a:spcBef>
                <a:spcPts val="1002"/>
              </a:spcBef>
              <a:spcAft>
                <a:spcPts val="0"/>
              </a:spcAft>
              <a:buClr>
                <a:srgbClr val="000000"/>
              </a:buClr>
              <a:buSzPts val="1900"/>
              <a:buChar char="●"/>
            </a:pPr>
            <a:r>
              <a:rPr lang="en-US" sz="1900">
                <a:solidFill>
                  <a:srgbClr val="000000"/>
                </a:solidFill>
              </a:rPr>
              <a:t>Shipping discounts</a:t>
            </a:r>
            <a:endParaRPr sz="1900">
              <a:solidFill>
                <a:srgbClr val="000000"/>
              </a:solidFill>
            </a:endParaRPr>
          </a:p>
          <a:p>
            <a:pPr marL="457200" marR="857576" lvl="0" indent="-349250" algn="l" rtl="0">
              <a:lnSpc>
                <a:spcPct val="106841"/>
              </a:lnSpc>
              <a:spcBef>
                <a:spcPts val="0"/>
              </a:spcBef>
              <a:spcAft>
                <a:spcPts val="0"/>
              </a:spcAft>
              <a:buClr>
                <a:srgbClr val="000000"/>
              </a:buClr>
              <a:buSzPts val="1900"/>
              <a:buChar char="●"/>
            </a:pPr>
            <a:r>
              <a:rPr lang="en-US" sz="1900">
                <a:solidFill>
                  <a:srgbClr val="000000"/>
                </a:solidFill>
              </a:rPr>
              <a:t>Coupons applied after receipt of purchases</a:t>
            </a:r>
            <a:endParaRPr sz="1900">
              <a:solidFill>
                <a:srgbClr val="000000"/>
              </a:solidFill>
            </a:endParaRPr>
          </a:p>
          <a:p>
            <a:pPr marL="457200" marR="857576" lvl="0" indent="-349250" algn="l" rtl="0">
              <a:lnSpc>
                <a:spcPct val="106841"/>
              </a:lnSpc>
              <a:spcBef>
                <a:spcPts val="0"/>
              </a:spcBef>
              <a:spcAft>
                <a:spcPts val="0"/>
              </a:spcAft>
              <a:buClr>
                <a:srgbClr val="000000"/>
              </a:buClr>
              <a:buSzPts val="1900"/>
              <a:buChar char="●"/>
            </a:pPr>
            <a:r>
              <a:rPr lang="en-US" sz="1900">
                <a:solidFill>
                  <a:srgbClr val="000000"/>
                </a:solidFill>
              </a:rPr>
              <a:t>Vendor rebate checks</a:t>
            </a:r>
            <a:endParaRPr sz="1900">
              <a:solidFill>
                <a:srgbClr val="000000"/>
              </a:solidFill>
            </a:endParaRPr>
          </a:p>
          <a:p>
            <a:pPr marL="457200" marR="857576" lvl="0" indent="-349250" algn="l" rtl="0">
              <a:lnSpc>
                <a:spcPct val="106841"/>
              </a:lnSpc>
              <a:spcBef>
                <a:spcPts val="0"/>
              </a:spcBef>
              <a:spcAft>
                <a:spcPts val="0"/>
              </a:spcAft>
              <a:buClr>
                <a:srgbClr val="000000"/>
              </a:buClr>
              <a:buSzPts val="1900"/>
              <a:buChar char="●"/>
            </a:pPr>
            <a:r>
              <a:rPr lang="en-US" sz="1900">
                <a:solidFill>
                  <a:srgbClr val="000000"/>
                </a:solidFill>
              </a:rPr>
              <a:t>Sales tax refunds</a:t>
            </a:r>
            <a:endParaRPr sz="1900">
              <a:solidFill>
                <a:srgbClr val="000000"/>
              </a:solidFill>
            </a:endParaRPr>
          </a:p>
          <a:p>
            <a:pPr marL="0" marR="857576" lvl="0" indent="0" algn="l" rtl="0">
              <a:lnSpc>
                <a:spcPct val="106841"/>
              </a:lnSpc>
              <a:spcBef>
                <a:spcPts val="1002"/>
              </a:spcBef>
              <a:spcAft>
                <a:spcPts val="0"/>
              </a:spcAft>
              <a:buSzPts val="1800"/>
              <a:buNone/>
            </a:pPr>
            <a:endParaRPr sz="1900">
              <a:solidFill>
                <a:srgbClr val="000000"/>
              </a:solidFill>
            </a:endParaRPr>
          </a:p>
          <a:p>
            <a:pPr marL="0" marR="857576" lvl="0" indent="0" algn="ctr" rtl="0">
              <a:lnSpc>
                <a:spcPct val="106841"/>
              </a:lnSpc>
              <a:spcBef>
                <a:spcPts val="1002"/>
              </a:spcBef>
              <a:spcAft>
                <a:spcPts val="0"/>
              </a:spcAft>
              <a:buSzPts val="1800"/>
              <a:buNone/>
            </a:pPr>
            <a:r>
              <a:rPr lang="en-US" sz="1900" b="1">
                <a:solidFill>
                  <a:srgbClr val="000000"/>
                </a:solidFill>
              </a:rPr>
              <a:t>Enter Credits/Refunds on the Perkins Claim Template</a:t>
            </a:r>
            <a:endParaRPr sz="1900" b="1">
              <a:solidFill>
                <a:srgbClr val="000000"/>
              </a:solidFill>
            </a:endParaRPr>
          </a:p>
          <a:p>
            <a:pPr marL="0" marR="857576" lvl="0" indent="0" algn="l" rtl="0">
              <a:lnSpc>
                <a:spcPct val="106841"/>
              </a:lnSpc>
              <a:spcBef>
                <a:spcPts val="1002"/>
              </a:spcBef>
              <a:spcAft>
                <a:spcPts val="0"/>
              </a:spcAft>
              <a:buSzPts val="1800"/>
              <a:buNone/>
            </a:pPr>
            <a:endParaRPr sz="1500" b="1">
              <a:solidFill>
                <a:srgbClr val="000000"/>
              </a:solidFill>
            </a:endParaRPr>
          </a:p>
          <a:p>
            <a:pPr marL="457200" marR="857576" lvl="0" indent="0" algn="l" rtl="0">
              <a:lnSpc>
                <a:spcPct val="106841"/>
              </a:lnSpc>
              <a:spcBef>
                <a:spcPts val="1002"/>
              </a:spcBef>
              <a:spcAft>
                <a:spcPts val="0"/>
              </a:spcAft>
              <a:buSzPts val="1800"/>
              <a:buNone/>
            </a:pP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0680f9e8b4_0_20">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0" name="Google Shape;140;g20680f9e8b4_0_20">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1" name="Google Shape;141;g20680f9e8b4_0_20">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2" name="Google Shape;142;g20680f9e8b4_0_20"/>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Credits &amp; Refunds (Current Fiscal Year)</a:t>
            </a:r>
            <a:endParaRPr sz="23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43" name="Google Shape;143;g20680f9e8b4_0_20"/>
          <p:cNvSpPr txBox="1">
            <a:spLocks noGrp="1"/>
          </p:cNvSpPr>
          <p:nvPr>
            <p:ph type="body" idx="1"/>
          </p:nvPr>
        </p:nvSpPr>
        <p:spPr>
          <a:xfrm>
            <a:off x="150600" y="1060900"/>
            <a:ext cx="11890800" cy="937800"/>
          </a:xfrm>
          <a:prstGeom prst="rect">
            <a:avLst/>
          </a:prstGeom>
          <a:noFill/>
          <a:ln>
            <a:noFill/>
          </a:ln>
        </p:spPr>
        <p:txBody>
          <a:bodyPr spcFirstLastPara="1" wrap="square" lIns="121900" tIns="121900" rIns="121900" bIns="121900" anchor="t" anchorCtr="0">
            <a:noAutofit/>
          </a:bodyPr>
          <a:lstStyle/>
          <a:p>
            <a:pPr marL="457200" marR="857576" lvl="0" indent="-336550" algn="l" rtl="0">
              <a:lnSpc>
                <a:spcPct val="200000"/>
              </a:lnSpc>
              <a:spcBef>
                <a:spcPts val="1002"/>
              </a:spcBef>
              <a:spcAft>
                <a:spcPts val="0"/>
              </a:spcAft>
              <a:buSzPts val="1700"/>
              <a:buChar char="●"/>
            </a:pPr>
            <a:r>
              <a:rPr lang="en-US" sz="1700" b="1"/>
              <a:t>Enter Credits/Refunds on the Perkins Claim Template</a:t>
            </a:r>
            <a:endParaRPr sz="1900" b="1"/>
          </a:p>
          <a:p>
            <a:pPr marL="457200" marR="857576" lvl="0" indent="-336550" algn="l" rtl="0">
              <a:lnSpc>
                <a:spcPct val="200000"/>
              </a:lnSpc>
              <a:spcBef>
                <a:spcPts val="0"/>
              </a:spcBef>
              <a:spcAft>
                <a:spcPts val="0"/>
              </a:spcAft>
              <a:buSzPts val="1700"/>
              <a:buChar char="●"/>
            </a:pPr>
            <a:r>
              <a:rPr lang="en-US" sz="1700" b="1"/>
              <a:t>Return $671.49 To Allocation In Iowa Grants ($12,524.50)</a:t>
            </a:r>
            <a:endParaRPr sz="1700" b="1"/>
          </a:p>
          <a:p>
            <a:pPr marL="457200" marR="857576" lvl="0" indent="0" algn="l" rtl="0">
              <a:lnSpc>
                <a:spcPct val="106841"/>
              </a:lnSpc>
              <a:spcBef>
                <a:spcPts val="1002"/>
              </a:spcBef>
              <a:spcAft>
                <a:spcPts val="0"/>
              </a:spcAft>
              <a:buSzPts val="1800"/>
              <a:buNone/>
            </a:pPr>
            <a:endParaRPr sz="2500"/>
          </a:p>
        </p:txBody>
      </p:sp>
      <p:pic>
        <p:nvPicPr>
          <p:cNvPr id="144" name="Google Shape;144;g20680f9e8b4_0_20" descr="screenshot of Perkins Claim Template"/>
          <p:cNvPicPr preferRelativeResize="0"/>
          <p:nvPr/>
        </p:nvPicPr>
        <p:blipFill>
          <a:blip r:embed="rId3">
            <a:alphaModFix/>
          </a:blip>
          <a:stretch>
            <a:fillRect/>
          </a:stretch>
        </p:blipFill>
        <p:spPr>
          <a:xfrm>
            <a:off x="152400" y="2227300"/>
            <a:ext cx="11887201" cy="346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0680f9e8b4_0_59">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0" name="Google Shape;150;g20680f9e8b4_0_59">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1" name="Google Shape;151;g20680f9e8b4_0_59">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2" name="Google Shape;152;g20680f9e8b4_0_59"/>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Credits &amp; Refunds for Claim Errors</a:t>
            </a:r>
            <a:endParaRPr sz="3100">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4000"/>
              <a:buFont typeface="Arial"/>
              <a:buNone/>
            </a:pPr>
            <a:endParaRPr sz="2700">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53" name="Google Shape;153;g20680f9e8b4_0_59"/>
          <p:cNvSpPr txBox="1">
            <a:spLocks noGrp="1"/>
          </p:cNvSpPr>
          <p:nvPr>
            <p:ph type="body" idx="1"/>
          </p:nvPr>
        </p:nvSpPr>
        <p:spPr>
          <a:xfrm>
            <a:off x="193175" y="879975"/>
            <a:ext cx="11890800" cy="55566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SzPts val="1800"/>
              <a:buNone/>
            </a:pPr>
            <a:r>
              <a:rPr lang="en-US" sz="2100" b="1"/>
              <a:t>Addressing Claim Errors (Three types of errors)</a:t>
            </a:r>
            <a:endParaRPr sz="2100" b="1"/>
          </a:p>
          <a:p>
            <a:pPr marL="457200" marR="857576" lvl="0" indent="-355600" algn="l" rtl="0">
              <a:lnSpc>
                <a:spcPct val="200000"/>
              </a:lnSpc>
              <a:spcBef>
                <a:spcPts val="1002"/>
              </a:spcBef>
              <a:spcAft>
                <a:spcPts val="0"/>
              </a:spcAft>
              <a:buSzPts val="2000"/>
              <a:buAutoNum type="arabicPeriod"/>
            </a:pPr>
            <a:r>
              <a:rPr lang="en-US" sz="2100"/>
              <a:t>Items claimed but not received </a:t>
            </a:r>
            <a:r>
              <a:rPr lang="en-US" sz="1300">
                <a:solidFill>
                  <a:srgbClr val="FF0000"/>
                </a:solidFill>
              </a:rPr>
              <a:t>(No invoice or receipt)</a:t>
            </a:r>
            <a:endParaRPr sz="1300">
              <a:solidFill>
                <a:srgbClr val="FF0000"/>
              </a:solidFill>
            </a:endParaRPr>
          </a:p>
          <a:p>
            <a:pPr marL="457200" marR="857576" lvl="0" indent="-361950" algn="l" rtl="0">
              <a:lnSpc>
                <a:spcPct val="200000"/>
              </a:lnSpc>
              <a:spcBef>
                <a:spcPts val="0"/>
              </a:spcBef>
              <a:spcAft>
                <a:spcPts val="0"/>
              </a:spcAft>
              <a:buSzPts val="2100"/>
              <a:buAutoNum type="arabicPeriod"/>
            </a:pPr>
            <a:r>
              <a:rPr lang="en-US" sz="2100"/>
              <a:t>Purchase is claimed </a:t>
            </a:r>
            <a:r>
              <a:rPr lang="en-US" sz="2100" b="1"/>
              <a:t>twice</a:t>
            </a:r>
            <a:r>
              <a:rPr lang="en-US" sz="2100"/>
              <a:t> and reimbursed </a:t>
            </a:r>
            <a:r>
              <a:rPr lang="en-US" sz="2100" b="1"/>
              <a:t>twice</a:t>
            </a:r>
            <a:r>
              <a:rPr lang="en-US" sz="2100"/>
              <a:t> in the same fiscal year.</a:t>
            </a:r>
            <a:endParaRPr sz="2100"/>
          </a:p>
          <a:p>
            <a:pPr marL="457200" marR="857576" lvl="0" indent="-361950" algn="l" rtl="0">
              <a:lnSpc>
                <a:spcPct val="200000"/>
              </a:lnSpc>
              <a:spcBef>
                <a:spcPts val="0"/>
              </a:spcBef>
              <a:spcAft>
                <a:spcPts val="0"/>
              </a:spcAft>
              <a:buSzPts val="2100"/>
              <a:buAutoNum type="arabicPeriod"/>
            </a:pPr>
            <a:r>
              <a:rPr lang="en-US" sz="2100"/>
              <a:t>Refund for purchases under warranty with replacement agreements (previous fiscal year).</a:t>
            </a:r>
            <a:endParaRPr sz="2100"/>
          </a:p>
          <a:p>
            <a:pPr marL="0" marR="857576" lvl="0" indent="0" algn="ctr" rtl="0">
              <a:lnSpc>
                <a:spcPct val="106841"/>
              </a:lnSpc>
              <a:spcBef>
                <a:spcPts val="1002"/>
              </a:spcBef>
              <a:spcAft>
                <a:spcPts val="0"/>
              </a:spcAft>
              <a:buNone/>
            </a:pPr>
            <a:r>
              <a:rPr lang="en-US" sz="2100"/>
              <a:t>When is the funding returned to the Federal Allocation? </a:t>
            </a:r>
            <a:endParaRPr sz="2100"/>
          </a:p>
          <a:p>
            <a:pPr marL="0" marR="857576" lvl="0" indent="0" algn="ctr" rtl="0">
              <a:lnSpc>
                <a:spcPct val="106841"/>
              </a:lnSpc>
              <a:spcBef>
                <a:spcPts val="1002"/>
              </a:spcBef>
              <a:spcAft>
                <a:spcPts val="0"/>
              </a:spcAft>
              <a:buNone/>
            </a:pPr>
            <a:r>
              <a:rPr lang="en-US" sz="2100"/>
              <a:t>When is the refund returned to the General Fund?</a:t>
            </a:r>
            <a:endParaRPr sz="2100"/>
          </a:p>
          <a:p>
            <a:pPr marL="0" marR="857576" lvl="0" indent="0" algn="l" rtl="0">
              <a:lnSpc>
                <a:spcPct val="106841"/>
              </a:lnSpc>
              <a:spcBef>
                <a:spcPts val="1002"/>
              </a:spcBef>
              <a:spcAft>
                <a:spcPts val="0"/>
              </a:spcAft>
              <a:buNone/>
            </a:pPr>
            <a:endParaRPr sz="1600">
              <a:solidFill>
                <a:srgbClr val="666666"/>
              </a:solidFill>
            </a:endParaRPr>
          </a:p>
          <a:p>
            <a:pPr marL="914400" marR="857576" lvl="0" indent="0" algn="l" rtl="0">
              <a:lnSpc>
                <a:spcPct val="106841"/>
              </a:lnSpc>
              <a:spcBef>
                <a:spcPts val="1002"/>
              </a:spcBef>
              <a:spcAft>
                <a:spcPts val="0"/>
              </a:spcAft>
              <a:buNone/>
            </a:pPr>
            <a:endParaRPr sz="1600">
              <a:solidFill>
                <a:srgbClr val="666666"/>
              </a:solidFill>
            </a:endParaRPr>
          </a:p>
        </p:txBody>
      </p:sp>
      <p:sp>
        <p:nvSpPr>
          <p:cNvPr id="154" name="Google Shape;154;g20680f9e8b4_0_59"/>
          <p:cNvSpPr txBox="1"/>
          <p:nvPr/>
        </p:nvSpPr>
        <p:spPr>
          <a:xfrm>
            <a:off x="342450" y="5510350"/>
            <a:ext cx="11134500" cy="1411500"/>
          </a:xfrm>
          <a:prstGeom prst="rect">
            <a:avLst/>
          </a:prstGeom>
          <a:noFill/>
          <a:ln>
            <a:noFill/>
          </a:ln>
        </p:spPr>
        <p:txBody>
          <a:bodyPr spcFirstLastPara="1" wrap="square" lIns="91425" tIns="91425" rIns="91425" bIns="91425" anchor="t" anchorCtr="0">
            <a:spAutoFit/>
          </a:bodyPr>
          <a:lstStyle/>
          <a:p>
            <a:pPr marL="914400" marR="857576" lvl="0" indent="0" algn="l" rtl="0">
              <a:lnSpc>
                <a:spcPct val="106841"/>
              </a:lnSpc>
              <a:spcBef>
                <a:spcPts val="1002"/>
              </a:spcBef>
              <a:spcAft>
                <a:spcPts val="0"/>
              </a:spcAft>
              <a:buNone/>
            </a:pPr>
            <a:r>
              <a:rPr lang="en-US" sz="1800">
                <a:solidFill>
                  <a:schemeClr val="dk1"/>
                </a:solidFill>
                <a:latin typeface="Calibri"/>
                <a:ea typeface="Calibri"/>
                <a:cs typeface="Calibri"/>
                <a:sym typeface="Calibri"/>
              </a:rPr>
              <a:t>*Do not claim reimbursements unless you have an invoice or receipt in hand. No other forms of documentation are sufficient. (e.g., P.o. REQ, RFQ, Credit Card or Bank statement, Cancelled checks, etc).</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0680f9e8b4_0_76">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0" name="Google Shape;160;g20680f9e8b4_0_76">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1" name="Google Shape;161;g20680f9e8b4_0_76">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2" name="Google Shape;162;g20680f9e8b4_0_76"/>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Credits &amp; Refunds for Claim Errors</a:t>
            </a:r>
            <a:endParaRPr sz="3100">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4000"/>
              <a:buFont typeface="Arial"/>
              <a:buNone/>
            </a:pPr>
            <a:endParaRPr sz="2700">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63" name="Google Shape;163;g20680f9e8b4_0_76"/>
          <p:cNvSpPr txBox="1">
            <a:spLocks noGrp="1"/>
          </p:cNvSpPr>
          <p:nvPr>
            <p:ph type="body" idx="1"/>
          </p:nvPr>
        </p:nvSpPr>
        <p:spPr>
          <a:xfrm>
            <a:off x="150600" y="931075"/>
            <a:ext cx="11890800" cy="55758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None/>
            </a:pPr>
            <a:r>
              <a:rPr lang="en-US" sz="2300">
                <a:solidFill>
                  <a:schemeClr val="accent5"/>
                </a:solidFill>
              </a:rPr>
              <a:t>Refund for Items not Received</a:t>
            </a:r>
            <a:endParaRPr sz="2300">
              <a:solidFill>
                <a:schemeClr val="accent5"/>
              </a:solidFill>
            </a:endParaRPr>
          </a:p>
          <a:p>
            <a:pPr marL="0" marR="857576" lvl="0" indent="0" algn="ctr" rtl="0">
              <a:lnSpc>
                <a:spcPct val="106841"/>
              </a:lnSpc>
              <a:spcBef>
                <a:spcPts val="1002"/>
              </a:spcBef>
              <a:spcAft>
                <a:spcPts val="0"/>
              </a:spcAft>
              <a:buNone/>
            </a:pPr>
            <a:r>
              <a:rPr lang="en-US" sz="2200">
                <a:solidFill>
                  <a:schemeClr val="accent2"/>
                </a:solidFill>
              </a:rPr>
              <a:t>Returned to the Federal Allocation</a:t>
            </a:r>
            <a:endParaRPr sz="2000">
              <a:solidFill>
                <a:srgbClr val="666666"/>
              </a:solidFill>
            </a:endParaRPr>
          </a:p>
          <a:p>
            <a:pPr marL="0" marR="857576" lvl="0" indent="0" algn="l" rtl="0">
              <a:lnSpc>
                <a:spcPct val="106841"/>
              </a:lnSpc>
              <a:spcBef>
                <a:spcPts val="1002"/>
              </a:spcBef>
              <a:spcAft>
                <a:spcPts val="0"/>
              </a:spcAft>
              <a:buNone/>
            </a:pPr>
            <a:r>
              <a:rPr lang="en-US" sz="2100"/>
              <a:t>Return funding for items claimed but not received*</a:t>
            </a:r>
            <a:endParaRPr sz="2100"/>
          </a:p>
          <a:p>
            <a:pPr marL="914400" marR="857576" lvl="1" indent="-342900" algn="l" rtl="0">
              <a:lnSpc>
                <a:spcPct val="106841"/>
              </a:lnSpc>
              <a:spcBef>
                <a:spcPts val="1002"/>
              </a:spcBef>
              <a:spcAft>
                <a:spcPts val="0"/>
              </a:spcAft>
              <a:buSzPts val="1800"/>
              <a:buAutoNum type="alphaLcPeriod"/>
            </a:pPr>
            <a:r>
              <a:rPr lang="en-US" sz="1800"/>
              <a:t>Return funding to the Federal Allocation.</a:t>
            </a:r>
            <a:endParaRPr sz="1800"/>
          </a:p>
          <a:p>
            <a:pPr marL="914400" marR="857576" lvl="1" indent="-342900" algn="l" rtl="0">
              <a:lnSpc>
                <a:spcPct val="106841"/>
              </a:lnSpc>
              <a:spcBef>
                <a:spcPts val="1002"/>
              </a:spcBef>
              <a:spcAft>
                <a:spcPts val="0"/>
              </a:spcAft>
              <a:buSzPts val="1800"/>
              <a:buAutoNum type="alphaLcPeriod"/>
            </a:pPr>
            <a:r>
              <a:rPr lang="en-US" sz="1800"/>
              <a:t>Certified Annual Report (CAR) - </a:t>
            </a:r>
            <a:r>
              <a:rPr lang="en-US" sz="1800" i="1"/>
              <a:t>Districts will be unable to submit the CAR - Errors</a:t>
            </a:r>
            <a:endParaRPr sz="1800"/>
          </a:p>
          <a:p>
            <a:pPr marL="1371600" marR="857576" lvl="2" indent="-342900" algn="l" rtl="0">
              <a:lnSpc>
                <a:spcPct val="106841"/>
              </a:lnSpc>
              <a:spcBef>
                <a:spcPts val="1002"/>
              </a:spcBef>
              <a:spcAft>
                <a:spcPts val="0"/>
              </a:spcAft>
              <a:buSzPts val="1800"/>
              <a:buAutoNum type="romanLcPeriod"/>
            </a:pPr>
            <a:r>
              <a:rPr lang="en-US" sz="1800"/>
              <a:t>Contact the </a:t>
            </a:r>
            <a:r>
              <a:rPr lang="en-US" sz="1800" u="sng">
                <a:hlinkClick r:id="rId3"/>
              </a:rPr>
              <a:t>CTE Bureau</a:t>
            </a:r>
            <a:r>
              <a:rPr lang="en-US" sz="1800"/>
              <a:t> with information.</a:t>
            </a:r>
            <a:endParaRPr sz="1800"/>
          </a:p>
          <a:p>
            <a:pPr marL="1371600" marR="857576" lvl="2" indent="-342900" algn="l" rtl="0">
              <a:lnSpc>
                <a:spcPct val="106841"/>
              </a:lnSpc>
              <a:spcBef>
                <a:spcPts val="1002"/>
              </a:spcBef>
              <a:spcAft>
                <a:spcPts val="0"/>
              </a:spcAft>
              <a:buSzPts val="1800"/>
              <a:buAutoNum type="romanLcPeriod"/>
            </a:pPr>
            <a:r>
              <a:rPr lang="en-US" sz="1800"/>
              <a:t>School district or business office (for district, consortia or community colleges) </a:t>
            </a:r>
            <a:endParaRPr sz="1800"/>
          </a:p>
          <a:p>
            <a:pPr marL="1828800" marR="857576" lvl="3" indent="-342900" algn="l" rtl="0">
              <a:lnSpc>
                <a:spcPct val="106841"/>
              </a:lnSpc>
              <a:spcBef>
                <a:spcPts val="1002"/>
              </a:spcBef>
              <a:spcAft>
                <a:spcPts val="0"/>
              </a:spcAft>
              <a:buSzPts val="1800"/>
              <a:buAutoNum type="arabicPeriod"/>
            </a:pPr>
            <a:r>
              <a:rPr lang="en-US"/>
              <a:t>Write a Check to the Iowa Department of Education</a:t>
            </a:r>
            <a:endParaRPr/>
          </a:p>
          <a:p>
            <a:pPr marL="1828800" marR="857576" lvl="3" indent="-342900" algn="l" rtl="0">
              <a:lnSpc>
                <a:spcPct val="106841"/>
              </a:lnSpc>
              <a:spcBef>
                <a:spcPts val="1002"/>
              </a:spcBef>
              <a:spcAft>
                <a:spcPts val="0"/>
              </a:spcAft>
              <a:buSzPts val="1800"/>
              <a:buAutoNum type="arabicPeriod"/>
            </a:pPr>
            <a:r>
              <a:rPr lang="en-US"/>
              <a:t>Include a description of the grant title, claim number, warrant number, and description of the item not received.</a:t>
            </a:r>
            <a:endParaRPr/>
          </a:p>
          <a:p>
            <a:pPr marL="1828800" marR="857576" lvl="3" indent="-342900" algn="l" rtl="0">
              <a:lnSpc>
                <a:spcPct val="106841"/>
              </a:lnSpc>
              <a:spcBef>
                <a:spcPts val="1002"/>
              </a:spcBef>
              <a:spcAft>
                <a:spcPts val="0"/>
              </a:spcAft>
              <a:buSzPts val="1800"/>
              <a:buAutoNum type="arabicPeriod"/>
            </a:pPr>
            <a:r>
              <a:rPr lang="en-US"/>
              <a:t>Funding returned to federal allocation and redistributed with unspent funds. </a:t>
            </a:r>
            <a:endParaRPr/>
          </a:p>
          <a:p>
            <a:pPr marL="914400" marR="857576" lvl="0" indent="0" algn="l" rtl="0">
              <a:lnSpc>
                <a:spcPct val="106841"/>
              </a:lnSpc>
              <a:spcBef>
                <a:spcPts val="1002"/>
              </a:spcBef>
              <a:spcAft>
                <a:spcPts val="0"/>
              </a:spcAft>
              <a:buNone/>
            </a:pPr>
            <a:endParaRPr sz="1500">
              <a:solidFill>
                <a:srgbClr val="666666"/>
              </a:solidFill>
            </a:endParaRPr>
          </a:p>
        </p:txBody>
      </p:sp>
      <p:sp>
        <p:nvSpPr>
          <p:cNvPr id="164" name="Google Shape;164;g20680f9e8b4_0_76"/>
          <p:cNvSpPr txBox="1"/>
          <p:nvPr/>
        </p:nvSpPr>
        <p:spPr>
          <a:xfrm>
            <a:off x="342450" y="5680050"/>
            <a:ext cx="11134500" cy="970500"/>
          </a:xfrm>
          <a:prstGeom prst="rect">
            <a:avLst/>
          </a:prstGeom>
          <a:noFill/>
          <a:ln>
            <a:noFill/>
          </a:ln>
        </p:spPr>
        <p:txBody>
          <a:bodyPr spcFirstLastPara="1" wrap="square" lIns="91425" tIns="91425" rIns="91425" bIns="91425" anchor="t" anchorCtr="0">
            <a:spAutoFit/>
          </a:bodyPr>
          <a:lstStyle/>
          <a:p>
            <a:pPr marL="914400" marR="857576" lvl="0" indent="0" algn="l" rtl="0">
              <a:lnSpc>
                <a:spcPct val="106841"/>
              </a:lnSpc>
              <a:spcBef>
                <a:spcPts val="1002"/>
              </a:spcBef>
              <a:spcAft>
                <a:spcPts val="0"/>
              </a:spcAft>
              <a:buNone/>
            </a:pPr>
            <a:r>
              <a:rPr lang="en-US" sz="1500">
                <a:solidFill>
                  <a:schemeClr val="dk1"/>
                </a:solidFill>
                <a:latin typeface="Calibri"/>
                <a:ea typeface="Calibri"/>
                <a:cs typeface="Calibri"/>
                <a:sym typeface="Calibri"/>
              </a:rPr>
              <a:t>*Do not claim reimbursements unless you have an invoice or receipt in hand. No other forms of documentation are sufficient (e.g., PO. REQ, RFQ, Credit Card or Bank Statement, Cancelled Checks, etc).</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0680f9e8b4_0_42">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0" name="Google Shape;170;g20680f9e8b4_0_42">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1" name="Google Shape;171;g20680f9e8b4_0_42">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2" name="Google Shape;172;g20680f9e8b4_0_42"/>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Credits &amp; Refunds for Claim Errors</a:t>
            </a:r>
            <a:endParaRPr sz="31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73" name="Google Shape;173;g20680f9e8b4_0_42"/>
          <p:cNvSpPr txBox="1">
            <a:spLocks noGrp="1"/>
          </p:cNvSpPr>
          <p:nvPr>
            <p:ph type="body" idx="1"/>
          </p:nvPr>
        </p:nvSpPr>
        <p:spPr>
          <a:xfrm>
            <a:off x="193175" y="879975"/>
            <a:ext cx="11890800" cy="55566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None/>
            </a:pPr>
            <a:endParaRPr sz="1700">
              <a:solidFill>
                <a:schemeClr val="accent5"/>
              </a:solidFill>
            </a:endParaRPr>
          </a:p>
          <a:p>
            <a:pPr marL="0" marR="857576" lvl="0" indent="0" algn="ctr" rtl="0">
              <a:lnSpc>
                <a:spcPct val="106841"/>
              </a:lnSpc>
              <a:spcBef>
                <a:spcPts val="1002"/>
              </a:spcBef>
              <a:spcAft>
                <a:spcPts val="0"/>
              </a:spcAft>
              <a:buNone/>
            </a:pPr>
            <a:r>
              <a:rPr lang="en-US" sz="2300">
                <a:solidFill>
                  <a:schemeClr val="accent5"/>
                </a:solidFill>
              </a:rPr>
              <a:t>Return of funds for items </a:t>
            </a:r>
            <a:r>
              <a:rPr lang="en-US" sz="2300" b="1">
                <a:solidFill>
                  <a:schemeClr val="accent5"/>
                </a:solidFill>
              </a:rPr>
              <a:t>claimed twice</a:t>
            </a:r>
            <a:r>
              <a:rPr lang="en-US" sz="2300">
                <a:solidFill>
                  <a:schemeClr val="accent5"/>
                </a:solidFill>
              </a:rPr>
              <a:t> and </a:t>
            </a:r>
            <a:r>
              <a:rPr lang="en-US" sz="2300" b="1">
                <a:solidFill>
                  <a:schemeClr val="accent5"/>
                </a:solidFill>
              </a:rPr>
              <a:t>reimbursed twice</a:t>
            </a:r>
            <a:r>
              <a:rPr lang="en-US" sz="2300">
                <a:solidFill>
                  <a:schemeClr val="accent5"/>
                </a:solidFill>
              </a:rPr>
              <a:t> in the same fiscal year.</a:t>
            </a:r>
            <a:endParaRPr sz="2300">
              <a:solidFill>
                <a:schemeClr val="accent5"/>
              </a:solidFill>
            </a:endParaRPr>
          </a:p>
          <a:p>
            <a:pPr marL="0" marR="857576" lvl="0" indent="0" algn="ctr" rtl="0">
              <a:lnSpc>
                <a:spcPct val="106841"/>
              </a:lnSpc>
              <a:spcBef>
                <a:spcPts val="1002"/>
              </a:spcBef>
              <a:spcAft>
                <a:spcPts val="0"/>
              </a:spcAft>
              <a:buNone/>
            </a:pPr>
            <a:r>
              <a:rPr lang="en-US" sz="2300">
                <a:solidFill>
                  <a:schemeClr val="accent2"/>
                </a:solidFill>
              </a:rPr>
              <a:t>Returned to the Federal Allocation</a:t>
            </a:r>
            <a:endParaRPr sz="2300">
              <a:solidFill>
                <a:srgbClr val="666666"/>
              </a:solidFill>
            </a:endParaRPr>
          </a:p>
          <a:p>
            <a:pPr marL="457200" marR="857576" lvl="0" indent="0" algn="l" rtl="0">
              <a:lnSpc>
                <a:spcPct val="106841"/>
              </a:lnSpc>
              <a:spcBef>
                <a:spcPts val="1002"/>
              </a:spcBef>
              <a:spcAft>
                <a:spcPts val="0"/>
              </a:spcAft>
              <a:buNone/>
            </a:pPr>
            <a:endParaRPr sz="1500">
              <a:solidFill>
                <a:srgbClr val="666666"/>
              </a:solidFill>
            </a:endParaRPr>
          </a:p>
          <a:p>
            <a:pPr marL="914400" marR="857576" lvl="1" indent="-361950" algn="l" rtl="0">
              <a:lnSpc>
                <a:spcPct val="106841"/>
              </a:lnSpc>
              <a:spcBef>
                <a:spcPts val="1002"/>
              </a:spcBef>
              <a:spcAft>
                <a:spcPts val="0"/>
              </a:spcAft>
              <a:buSzPts val="2100"/>
              <a:buAutoNum type="alphaLcPeriod"/>
            </a:pPr>
            <a:r>
              <a:rPr lang="en-US" sz="2100"/>
              <a:t>Return funding to the Federal Allocation.</a:t>
            </a:r>
            <a:endParaRPr sz="2100"/>
          </a:p>
          <a:p>
            <a:pPr marL="914400" marR="857576" lvl="1" indent="-342900" algn="l" rtl="0">
              <a:lnSpc>
                <a:spcPct val="106841"/>
              </a:lnSpc>
              <a:spcBef>
                <a:spcPts val="1002"/>
              </a:spcBef>
              <a:spcAft>
                <a:spcPts val="0"/>
              </a:spcAft>
              <a:buSzPts val="1800"/>
              <a:buAutoNum type="alphaLcPeriod"/>
            </a:pPr>
            <a:r>
              <a:rPr lang="en-US" sz="1800"/>
              <a:t>Certified Annual Report (CAR) - </a:t>
            </a:r>
            <a:r>
              <a:rPr lang="en-US" sz="1800" i="1"/>
              <a:t>Districts will be unable to submit the CAR - Errors</a:t>
            </a:r>
            <a:endParaRPr sz="1800"/>
          </a:p>
          <a:p>
            <a:pPr marL="1371600" marR="857576" lvl="2" indent="-342900" algn="l" rtl="0">
              <a:lnSpc>
                <a:spcPct val="106841"/>
              </a:lnSpc>
              <a:spcBef>
                <a:spcPts val="1002"/>
              </a:spcBef>
              <a:spcAft>
                <a:spcPts val="0"/>
              </a:spcAft>
              <a:buSzPts val="1800"/>
              <a:buAutoNum type="romanLcPeriod"/>
            </a:pPr>
            <a:r>
              <a:rPr lang="en-US" sz="1800"/>
              <a:t>Contact </a:t>
            </a:r>
            <a:r>
              <a:rPr lang="en-US" sz="1800" u="sng">
                <a:hlinkClick r:id="rId3"/>
              </a:rPr>
              <a:t>CTE Bureau</a:t>
            </a:r>
            <a:r>
              <a:rPr lang="en-US" sz="1800"/>
              <a:t> with information.</a:t>
            </a:r>
            <a:endParaRPr sz="1800"/>
          </a:p>
          <a:p>
            <a:pPr marL="1371600" marR="857576" lvl="2" indent="-342900" algn="l" rtl="0">
              <a:lnSpc>
                <a:spcPct val="106841"/>
              </a:lnSpc>
              <a:spcBef>
                <a:spcPts val="1002"/>
              </a:spcBef>
              <a:spcAft>
                <a:spcPts val="0"/>
              </a:spcAft>
              <a:buSzPts val="1800"/>
              <a:buAutoNum type="romanLcPeriod"/>
            </a:pPr>
            <a:r>
              <a:rPr lang="en-US" sz="1800"/>
              <a:t>School district or business office (for district, consortia or community colleges) </a:t>
            </a:r>
            <a:endParaRPr sz="1800"/>
          </a:p>
          <a:p>
            <a:pPr marL="1828800" marR="857576" lvl="3" indent="-342900" algn="l" rtl="0">
              <a:lnSpc>
                <a:spcPct val="106841"/>
              </a:lnSpc>
              <a:spcBef>
                <a:spcPts val="1002"/>
              </a:spcBef>
              <a:spcAft>
                <a:spcPts val="0"/>
              </a:spcAft>
              <a:buSzPts val="1800"/>
              <a:buAutoNum type="arabicPeriod"/>
            </a:pPr>
            <a:r>
              <a:rPr lang="en-US"/>
              <a:t>Write a Check to the Iowa Department of Education</a:t>
            </a:r>
            <a:endParaRPr/>
          </a:p>
          <a:p>
            <a:pPr marL="1828800" marR="857576" lvl="3" indent="-342900" algn="l" rtl="0">
              <a:lnSpc>
                <a:spcPct val="106841"/>
              </a:lnSpc>
              <a:spcBef>
                <a:spcPts val="1002"/>
              </a:spcBef>
              <a:spcAft>
                <a:spcPts val="0"/>
              </a:spcAft>
              <a:buSzPts val="1800"/>
              <a:buAutoNum type="arabicPeriod"/>
            </a:pPr>
            <a:r>
              <a:rPr lang="en-US"/>
              <a:t>Include a description of the grant title, claim number, warrant number, and description of the item not received.</a:t>
            </a:r>
            <a:endParaRPr/>
          </a:p>
          <a:p>
            <a:pPr marL="1828800" marR="857576" lvl="3" indent="-342900" algn="l" rtl="0">
              <a:lnSpc>
                <a:spcPct val="106841"/>
              </a:lnSpc>
              <a:spcBef>
                <a:spcPts val="1002"/>
              </a:spcBef>
              <a:spcAft>
                <a:spcPts val="0"/>
              </a:spcAft>
              <a:buClr>
                <a:srgbClr val="666666"/>
              </a:buClr>
              <a:buSzPts val="1800"/>
              <a:buAutoNum type="arabicPeriod"/>
            </a:pPr>
            <a:r>
              <a:rPr lang="en-US"/>
              <a:t>Funding returned to federal allocation and redistributed with unspent funds.</a:t>
            </a:r>
            <a:r>
              <a:rPr lang="en-US">
                <a:solidFill>
                  <a:srgbClr val="666666"/>
                </a:solidFill>
              </a:rPr>
              <a:t> </a:t>
            </a:r>
            <a:endParaRPr>
              <a:solidFill>
                <a:srgbClr val="666666"/>
              </a:solidFill>
            </a:endParaRPr>
          </a:p>
          <a:p>
            <a:pPr marL="914400" marR="857576" lvl="0" indent="0" algn="l" rtl="0">
              <a:lnSpc>
                <a:spcPct val="106841"/>
              </a:lnSpc>
              <a:spcBef>
                <a:spcPts val="1002"/>
              </a:spcBef>
              <a:spcAft>
                <a:spcPts val="0"/>
              </a:spcAft>
              <a:buClr>
                <a:schemeClr val="dk1"/>
              </a:buClr>
              <a:buSzPts val="1100"/>
              <a:buFont typeface="Arial"/>
              <a:buNone/>
            </a:pPr>
            <a:endParaRPr sz="1400">
              <a:solidFill>
                <a:srgbClr val="666666"/>
              </a:solidFill>
            </a:endParaRPr>
          </a:p>
          <a:p>
            <a:pPr marL="914400" marR="857576" lvl="0" indent="0" algn="l" rtl="0">
              <a:lnSpc>
                <a:spcPct val="106841"/>
              </a:lnSpc>
              <a:spcBef>
                <a:spcPts val="1002"/>
              </a:spcBef>
              <a:spcAft>
                <a:spcPts val="0"/>
              </a:spcAft>
              <a:buNone/>
            </a:pPr>
            <a:endParaRPr sz="1400">
              <a:solidFill>
                <a:srgbClr val="666666"/>
              </a:solidFill>
            </a:endParaRPr>
          </a:p>
          <a:p>
            <a:pPr marL="914400" marR="857576" lvl="0" indent="0" algn="l" rtl="0">
              <a:lnSpc>
                <a:spcPct val="106841"/>
              </a:lnSpc>
              <a:spcBef>
                <a:spcPts val="1002"/>
              </a:spcBef>
              <a:spcAft>
                <a:spcPts val="0"/>
              </a:spcAft>
              <a:buNone/>
            </a:pPr>
            <a:endParaRPr sz="1400">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0680f9e8b4_0_68">
            <a:extLst>
              <a:ext uri="{C183D7F6-B498-43B3-948B-1728B52AA6E4}">
                <adec:decorative xmlns:adec="http://schemas.microsoft.com/office/drawing/2017/decorative" val="1"/>
              </a:ext>
            </a:extLst>
          </p:cNvPr>
          <p:cNvSpPr/>
          <p:nvPr/>
        </p:nvSpPr>
        <p:spPr>
          <a:xfrm>
            <a:off x="-14333" y="879967"/>
            <a:ext cx="8573100" cy="102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9" name="Google Shape;179;g20680f9e8b4_0_68">
            <a:extLst>
              <a:ext uri="{C183D7F6-B498-43B3-948B-1728B52AA6E4}">
                <adec:decorative xmlns:adec="http://schemas.microsoft.com/office/drawing/2017/decorative" val="1"/>
              </a:ext>
            </a:extLst>
          </p:cNvPr>
          <p:cNvSpPr/>
          <p:nvPr/>
        </p:nvSpPr>
        <p:spPr>
          <a:xfrm>
            <a:off x="8695657" y="879967"/>
            <a:ext cx="1810800" cy="102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0" name="Google Shape;180;g20680f9e8b4_0_68">
            <a:extLst>
              <a:ext uri="{C183D7F6-B498-43B3-948B-1728B52AA6E4}">
                <adec:decorative xmlns:adec="http://schemas.microsoft.com/office/drawing/2017/decorative" val="1"/>
              </a:ext>
            </a:extLst>
          </p:cNvPr>
          <p:cNvSpPr/>
          <p:nvPr/>
        </p:nvSpPr>
        <p:spPr>
          <a:xfrm>
            <a:off x="10697331" y="879967"/>
            <a:ext cx="1386900" cy="102000"/>
          </a:xfrm>
          <a:prstGeom prst="rect">
            <a:avLst/>
          </a:prstGeom>
          <a:solidFill>
            <a:srgbClr val="A3D12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1" name="Google Shape;181;g20680f9e8b4_0_68"/>
          <p:cNvSpPr txBox="1"/>
          <p:nvPr/>
        </p:nvSpPr>
        <p:spPr>
          <a:xfrm>
            <a:off x="2351325" y="114777"/>
            <a:ext cx="9672300" cy="816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a:solidFill>
                  <a:srgbClr val="FF9900"/>
                </a:solidFill>
                <a:latin typeface="Roboto"/>
                <a:ea typeface="Roboto"/>
                <a:cs typeface="Roboto"/>
                <a:sym typeface="Roboto"/>
              </a:rPr>
              <a:t>Claims - </a:t>
            </a:r>
            <a:r>
              <a:rPr lang="en-US" sz="3100">
                <a:solidFill>
                  <a:schemeClr val="accent5"/>
                </a:solidFill>
                <a:latin typeface="Roboto"/>
                <a:ea typeface="Roboto"/>
                <a:cs typeface="Roboto"/>
                <a:sym typeface="Roboto"/>
              </a:rPr>
              <a:t>Refund and Replace Equipment</a:t>
            </a:r>
            <a:endParaRPr sz="2300" b="0" i="0" u="none" strike="noStrike" cap="none">
              <a:solidFill>
                <a:schemeClr val="accent5"/>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Roboto"/>
              <a:ea typeface="Roboto"/>
              <a:cs typeface="Roboto"/>
              <a:sym typeface="Roboto"/>
            </a:endParaRPr>
          </a:p>
        </p:txBody>
      </p:sp>
      <p:sp>
        <p:nvSpPr>
          <p:cNvPr id="182" name="Google Shape;182;g20680f9e8b4_0_68"/>
          <p:cNvSpPr txBox="1">
            <a:spLocks noGrp="1"/>
          </p:cNvSpPr>
          <p:nvPr>
            <p:ph type="body" idx="1"/>
          </p:nvPr>
        </p:nvSpPr>
        <p:spPr>
          <a:xfrm>
            <a:off x="193175" y="879975"/>
            <a:ext cx="11890800" cy="5003400"/>
          </a:xfrm>
          <a:prstGeom prst="rect">
            <a:avLst/>
          </a:prstGeom>
          <a:noFill/>
          <a:ln>
            <a:noFill/>
          </a:ln>
        </p:spPr>
        <p:txBody>
          <a:bodyPr spcFirstLastPara="1" wrap="square" lIns="121900" tIns="121900" rIns="121900" bIns="121900" anchor="t" anchorCtr="0">
            <a:noAutofit/>
          </a:bodyPr>
          <a:lstStyle/>
          <a:p>
            <a:pPr marL="0" marR="857576" lvl="0" indent="0" algn="ctr" rtl="0">
              <a:lnSpc>
                <a:spcPct val="106841"/>
              </a:lnSpc>
              <a:spcBef>
                <a:spcPts val="1002"/>
              </a:spcBef>
              <a:spcAft>
                <a:spcPts val="0"/>
              </a:spcAft>
              <a:buNone/>
            </a:pPr>
            <a:r>
              <a:rPr lang="en-US" sz="2200">
                <a:solidFill>
                  <a:schemeClr val="accent5"/>
                </a:solidFill>
              </a:rPr>
              <a:t>Refund and Replace</a:t>
            </a:r>
            <a:endParaRPr sz="2200">
              <a:solidFill>
                <a:schemeClr val="accent5"/>
              </a:solidFill>
            </a:endParaRPr>
          </a:p>
          <a:p>
            <a:pPr marL="0" marR="857576" lvl="0" indent="0" algn="ctr" rtl="0">
              <a:lnSpc>
                <a:spcPct val="106841"/>
              </a:lnSpc>
              <a:spcBef>
                <a:spcPts val="1002"/>
              </a:spcBef>
              <a:spcAft>
                <a:spcPts val="0"/>
              </a:spcAft>
              <a:buNone/>
            </a:pPr>
            <a:r>
              <a:rPr lang="en-US" sz="2200">
                <a:solidFill>
                  <a:schemeClr val="accent5"/>
                </a:solidFill>
              </a:rPr>
              <a:t>Purchases under warranty with a protection plan from a prior program year</a:t>
            </a:r>
            <a:endParaRPr sz="2200">
              <a:solidFill>
                <a:schemeClr val="accent5"/>
              </a:solidFill>
            </a:endParaRPr>
          </a:p>
          <a:p>
            <a:pPr marL="0" marR="857576" lvl="0" indent="0" algn="ctr" rtl="0">
              <a:lnSpc>
                <a:spcPct val="106841"/>
              </a:lnSpc>
              <a:spcBef>
                <a:spcPts val="1002"/>
              </a:spcBef>
              <a:spcAft>
                <a:spcPts val="0"/>
              </a:spcAft>
              <a:buNone/>
            </a:pPr>
            <a:r>
              <a:rPr lang="en-US" sz="2200">
                <a:solidFill>
                  <a:schemeClr val="accent2"/>
                </a:solidFill>
              </a:rPr>
              <a:t>Received into the General Fund</a:t>
            </a:r>
            <a:r>
              <a:rPr lang="en-US" sz="2200">
                <a:solidFill>
                  <a:schemeClr val="accent5"/>
                </a:solidFill>
              </a:rPr>
              <a:t> </a:t>
            </a:r>
            <a:endParaRPr sz="2200">
              <a:solidFill>
                <a:srgbClr val="666666"/>
              </a:solidFill>
            </a:endParaRPr>
          </a:p>
          <a:p>
            <a:pPr marL="914400" marR="857576" lvl="1" indent="-355600" algn="l" rtl="0">
              <a:lnSpc>
                <a:spcPct val="106841"/>
              </a:lnSpc>
              <a:spcBef>
                <a:spcPts val="1002"/>
              </a:spcBef>
              <a:spcAft>
                <a:spcPts val="0"/>
              </a:spcAft>
              <a:buSzPts val="2000"/>
              <a:buAutoNum type="alphaLcPeriod"/>
            </a:pPr>
            <a:r>
              <a:rPr lang="en-US" sz="2000"/>
              <a:t>How do we purchase the replacement?</a:t>
            </a:r>
            <a:endParaRPr sz="1700"/>
          </a:p>
          <a:p>
            <a:pPr marL="1371600" marR="857576" lvl="2" indent="-336550" algn="l" rtl="0">
              <a:lnSpc>
                <a:spcPct val="106841"/>
              </a:lnSpc>
              <a:spcBef>
                <a:spcPts val="0"/>
              </a:spcBef>
              <a:spcAft>
                <a:spcPts val="0"/>
              </a:spcAft>
              <a:buSzPts val="1700"/>
              <a:buAutoNum type="romanLcPeriod"/>
            </a:pPr>
            <a:r>
              <a:rPr lang="en-US" sz="1700"/>
              <a:t>*Code the refund check into the General Fund</a:t>
            </a:r>
            <a:endParaRPr sz="1700"/>
          </a:p>
          <a:p>
            <a:pPr marL="1371600" marR="857576" lvl="2" indent="-336550" algn="l" rtl="0">
              <a:lnSpc>
                <a:spcPct val="106841"/>
              </a:lnSpc>
              <a:spcBef>
                <a:spcPts val="0"/>
              </a:spcBef>
              <a:spcAft>
                <a:spcPts val="0"/>
              </a:spcAft>
              <a:buSzPts val="1700"/>
              <a:buAutoNum type="romanLcPeriod"/>
            </a:pPr>
            <a:r>
              <a:rPr lang="en-US" sz="1700"/>
              <a:t>Source 5311 “Compensation for loss of capital assets”</a:t>
            </a:r>
            <a:endParaRPr sz="1700"/>
          </a:p>
          <a:p>
            <a:pPr marL="1371600" marR="857576" lvl="2" indent="-336550" algn="l" rtl="0">
              <a:lnSpc>
                <a:spcPct val="106841"/>
              </a:lnSpc>
              <a:spcBef>
                <a:spcPts val="0"/>
              </a:spcBef>
              <a:spcAft>
                <a:spcPts val="0"/>
              </a:spcAft>
              <a:buSzPts val="1700"/>
              <a:buAutoNum type="romanLcPeriod"/>
            </a:pPr>
            <a:r>
              <a:rPr lang="en-US" sz="1700"/>
              <a:t>The district could use a district-assigned project with program 3xx.</a:t>
            </a:r>
            <a:endParaRPr sz="1700"/>
          </a:p>
          <a:p>
            <a:pPr marL="1371600" marR="857576" lvl="2" indent="-336550" algn="l" rtl="0">
              <a:lnSpc>
                <a:spcPct val="106841"/>
              </a:lnSpc>
              <a:spcBef>
                <a:spcPts val="0"/>
              </a:spcBef>
              <a:spcAft>
                <a:spcPts val="0"/>
              </a:spcAft>
              <a:buSzPts val="1700"/>
              <a:buAutoNum type="romanLcPeriod"/>
            </a:pPr>
            <a:r>
              <a:rPr lang="en-US" sz="1700"/>
              <a:t>When adding to the fixed assets listing, use the Perkins project number since the prior asset purchased would also have the Perkins project and would be taken off.</a:t>
            </a:r>
            <a:endParaRPr sz="1700"/>
          </a:p>
          <a:p>
            <a:pPr marL="1371600" marR="857576" lvl="0" indent="0" algn="l" rtl="0">
              <a:lnSpc>
                <a:spcPct val="106841"/>
              </a:lnSpc>
              <a:spcBef>
                <a:spcPts val="1002"/>
              </a:spcBef>
              <a:spcAft>
                <a:spcPts val="0"/>
              </a:spcAft>
              <a:buNone/>
            </a:pPr>
            <a:endParaRPr sz="1700"/>
          </a:p>
          <a:p>
            <a:pPr marL="914400" marR="857576" lvl="1" indent="-349250" algn="l" rtl="0">
              <a:lnSpc>
                <a:spcPct val="106841"/>
              </a:lnSpc>
              <a:spcBef>
                <a:spcPts val="1002"/>
              </a:spcBef>
              <a:spcAft>
                <a:spcPts val="0"/>
              </a:spcAft>
              <a:buSzPts val="1900"/>
              <a:buAutoNum type="alphaLcPeriod"/>
            </a:pPr>
            <a:r>
              <a:rPr lang="en-US" sz="1900"/>
              <a:t>How do we identify the funding source on the Perkins inventory log?</a:t>
            </a:r>
            <a:endParaRPr sz="1900"/>
          </a:p>
          <a:p>
            <a:pPr marL="1371600" marR="857576" lvl="2" indent="-336550" algn="l" rtl="0">
              <a:lnSpc>
                <a:spcPct val="106841"/>
              </a:lnSpc>
              <a:spcBef>
                <a:spcPts val="0"/>
              </a:spcBef>
              <a:spcAft>
                <a:spcPts val="0"/>
              </a:spcAft>
              <a:buSzPts val="1700"/>
              <a:buAutoNum type="romanLcPeriod"/>
            </a:pPr>
            <a:r>
              <a:rPr lang="en-US" sz="1700"/>
              <a:t>Designate the funding source as Perkins (the original protection plan was purchased with Perkins)</a:t>
            </a:r>
            <a:endParaRPr sz="1700"/>
          </a:p>
          <a:p>
            <a:pPr marL="1371600" marR="857576" lvl="2" indent="-336550" algn="l" rtl="0">
              <a:lnSpc>
                <a:spcPct val="106841"/>
              </a:lnSpc>
              <a:spcBef>
                <a:spcPts val="0"/>
              </a:spcBef>
              <a:spcAft>
                <a:spcPts val="0"/>
              </a:spcAft>
              <a:buSzPts val="1700"/>
              <a:buAutoNum type="romanLcPeriod"/>
            </a:pPr>
            <a:r>
              <a:rPr lang="en-US" sz="1700"/>
              <a:t>Avoids supplanting for future upgrades or replacement when the warranty expires.</a:t>
            </a:r>
            <a:endParaRPr sz="1700"/>
          </a:p>
          <a:p>
            <a:pPr marL="1371600" marR="857576" lvl="2" indent="-336550" algn="l" rtl="0">
              <a:lnSpc>
                <a:spcPct val="106841"/>
              </a:lnSpc>
              <a:spcBef>
                <a:spcPts val="0"/>
              </a:spcBef>
              <a:spcAft>
                <a:spcPts val="0"/>
              </a:spcAft>
              <a:buSzPts val="1700"/>
              <a:buAutoNum type="romanLcPeriod"/>
            </a:pPr>
            <a:r>
              <a:rPr lang="en-US" sz="1700"/>
              <a:t>Make a notation.</a:t>
            </a:r>
            <a:endParaRPr sz="1700"/>
          </a:p>
          <a:p>
            <a:pPr marL="914400" marR="857576" lvl="0" indent="0" algn="l" rtl="0">
              <a:lnSpc>
                <a:spcPct val="106841"/>
              </a:lnSpc>
              <a:spcBef>
                <a:spcPts val="1002"/>
              </a:spcBef>
              <a:spcAft>
                <a:spcPts val="0"/>
              </a:spcAft>
              <a:buNone/>
            </a:pPr>
            <a:endParaRPr sz="1400">
              <a:solidFill>
                <a:srgbClr val="666666"/>
              </a:solidFill>
            </a:endParaRPr>
          </a:p>
          <a:p>
            <a:pPr marL="914400" marR="857576" lvl="0" indent="0" algn="l" rtl="0">
              <a:lnSpc>
                <a:spcPct val="106841"/>
              </a:lnSpc>
              <a:spcBef>
                <a:spcPts val="1002"/>
              </a:spcBef>
              <a:spcAft>
                <a:spcPts val="0"/>
              </a:spcAft>
              <a:buNone/>
            </a:pPr>
            <a:endParaRPr sz="1400">
              <a:solidFill>
                <a:srgbClr val="666666"/>
              </a:solidFill>
            </a:endParaRPr>
          </a:p>
        </p:txBody>
      </p:sp>
      <p:sp>
        <p:nvSpPr>
          <p:cNvPr id="183" name="Google Shape;183;g20680f9e8b4_0_68"/>
          <p:cNvSpPr txBox="1"/>
          <p:nvPr/>
        </p:nvSpPr>
        <p:spPr>
          <a:xfrm>
            <a:off x="193175" y="5935975"/>
            <a:ext cx="11616000" cy="1170000"/>
          </a:xfrm>
          <a:prstGeom prst="rect">
            <a:avLst/>
          </a:prstGeom>
          <a:noFill/>
          <a:ln>
            <a:noFill/>
          </a:ln>
        </p:spPr>
        <p:txBody>
          <a:bodyPr spcFirstLastPara="1" wrap="square" lIns="91425" tIns="91425" rIns="91425" bIns="91425" anchor="t" anchorCtr="0">
            <a:spAutoFit/>
          </a:bodyPr>
          <a:lstStyle/>
          <a:p>
            <a:pPr marL="1371600" marR="857576" lvl="0" indent="0" algn="l" rtl="0">
              <a:lnSpc>
                <a:spcPct val="106841"/>
              </a:lnSpc>
              <a:spcBef>
                <a:spcPts val="1002"/>
              </a:spcBef>
              <a:spcAft>
                <a:spcPts val="0"/>
              </a:spcAft>
              <a:buNone/>
            </a:pPr>
            <a:r>
              <a:rPr lang="en-US" sz="1300">
                <a:solidFill>
                  <a:schemeClr val="dk1"/>
                </a:solidFill>
                <a:latin typeface="Calibri"/>
                <a:ea typeface="Calibri"/>
                <a:cs typeface="Calibri"/>
                <a:sym typeface="Calibri"/>
              </a:rPr>
              <a:t>*Do not deposit refunds in Perkins funding account codes to purchase the replacement. - This is a static amount determined by a federally mandated formula that may not be added to or subtracted from by state or local entities.</a:t>
            </a:r>
            <a:endParaRPr sz="1300">
              <a:solidFill>
                <a:schemeClr val="dk1"/>
              </a:solidFill>
              <a:latin typeface="Calibri"/>
              <a:ea typeface="Calibri"/>
              <a:cs typeface="Calibri"/>
              <a:sym typeface="Calibri"/>
            </a:endParaRPr>
          </a:p>
          <a:p>
            <a:pPr marL="1371600" marR="857576" lvl="0" indent="0" algn="l" rtl="0">
              <a:lnSpc>
                <a:spcPct val="106841"/>
              </a:lnSpc>
              <a:spcBef>
                <a:spcPts val="1002"/>
              </a:spcBef>
              <a:spcAft>
                <a:spcPts val="0"/>
              </a:spcAft>
              <a:buNone/>
            </a:pPr>
            <a:r>
              <a:rPr lang="en-US" sz="1300">
                <a:solidFill>
                  <a:schemeClr val="dk1"/>
                </a:solidFill>
                <a:latin typeface="Calibri"/>
                <a:ea typeface="Calibri"/>
                <a:cs typeface="Calibri"/>
                <a:sym typeface="Calibri"/>
              </a:rPr>
              <a:t>Certified Annual Report (CAR) - </a:t>
            </a:r>
            <a:r>
              <a:rPr lang="en-US" sz="1300" i="1">
                <a:solidFill>
                  <a:schemeClr val="dk1"/>
                </a:solidFill>
                <a:latin typeface="Calibri"/>
                <a:ea typeface="Calibri"/>
                <a:cs typeface="Calibri"/>
                <a:sym typeface="Calibri"/>
              </a:rPr>
              <a:t>Districts will be unable to submit the CAR - Errors if added to the federal allocation.</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2748</Words>
  <Application>Microsoft Office PowerPoint</Application>
  <PresentationFormat>Widescreen</PresentationFormat>
  <Paragraphs>356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Noto Sans Symbols</vt:lpstr>
      <vt:lpstr>Roboto Medium</vt:lpstr>
      <vt:lpstr>Arial</vt:lpstr>
      <vt:lpstr>Calibri</vt:lpstr>
      <vt:lpstr>Roboto Light</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Vybiral, Amy [IDOE]</dc:creator>
  <cp:lastModifiedBy>Albers, Lisa [IDOE]</cp:lastModifiedBy>
  <cp:revision>3</cp:revision>
  <dcterms:modified xsi:type="dcterms:W3CDTF">2023-02-10T18:01:01Z</dcterms:modified>
</cp:coreProperties>
</file>