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pen Sans" panose="020B0604020202020204" charset="0"/>
      <p:regular r:id="rId26"/>
      <p:bold r:id="rId27"/>
      <p:italic r:id="rId28"/>
      <p:boldItalic r:id="rId29"/>
    </p:embeddedFont>
    <p:embeddedFont>
      <p:font typeface="PT Sans Narrow" panose="020B0604020202020204" charset="0"/>
      <p:regular r:id="rId30"/>
      <p:bold r:id="rId31"/>
    </p:embeddedFont>
    <p:embeddedFont>
      <p:font typeface="Roboto" panose="020B060402020202020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DA7EAC-BAEE-4CC7-95A2-8AB921988226}">
  <a:tblStyle styleId="{FDDA7EAC-BAEE-4CC7-95A2-8AB921988226}"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23" autoAdjust="0"/>
  </p:normalViewPr>
  <p:slideViewPr>
    <p:cSldViewPr snapToGrid="0">
      <p:cViewPr varScale="1">
        <p:scale>
          <a:sx n="106" d="100"/>
          <a:sy n="106" d="100"/>
        </p:scale>
        <p:origin x="112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77b60303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
        <p:nvSpPr>
          <p:cNvPr id="108" name="Google Shape;108;g1677b60303f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77b6030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77b6030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Our current work toward IDEA-DA is based on the work that was defined by an internal team in 2017.  The group listed on the slide worked with Mary to identify data elements that aligned with the promises of IDEA.</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This slide depicts the organization of outcomes into focus areas  </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8f1738883_0_4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8f1738883_0_4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Table image updated 9/2/22 to reflect “ST” in place of Post Secondary </a:t>
            </a:r>
            <a:endParaRPr sz="1200"/>
          </a:p>
          <a:p>
            <a:pPr marL="0" lvl="0" indent="0" algn="l" rtl="0">
              <a:spcBef>
                <a:spcPts val="0"/>
              </a:spcBef>
              <a:spcAft>
                <a:spcPts val="0"/>
              </a:spcAft>
              <a:buNone/>
            </a:pPr>
            <a:r>
              <a:rPr lang="en" sz="1200"/>
              <a:t>The table that you see on this slide took those groupings and moved them into data elements backed by citations and aligned to  data sources.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numbers on the left side of the table help the internal team have a common reference for data elements -</a:t>
            </a:r>
            <a:endParaRPr sz="1200"/>
          </a:p>
          <a:p>
            <a:pPr marL="0" lvl="0" indent="0" algn="l" rtl="0">
              <a:spcBef>
                <a:spcPts val="0"/>
              </a:spcBef>
              <a:spcAft>
                <a:spcPts val="0"/>
              </a:spcAft>
              <a:buNone/>
            </a:pPr>
            <a:r>
              <a:rPr lang="en" sz="1200"/>
              <a:t> i.e.,  1.2 = IDEA-DA focus area 1, second data element.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This is just a snip of the full document.</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8f1738883_0_4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8f1738883_0_4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68f1738883_0_4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68f1738883_0_4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68f1738883_0_4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68f1738883_0_4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68f1738883_0_4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68f1738883_0_4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6aebe668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6aebe668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aebe668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6aebe668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89b28ca8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89b28ca8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0003336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000333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70003336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70003336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8f1738883_0_21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t>Follow the yellow highlights - </a:t>
            </a:r>
            <a:endParaRPr sz="1200" dirty="0"/>
          </a:p>
          <a:p>
            <a:pPr marL="0" lvl="0" indent="0" algn="l" rtl="0">
              <a:spcBef>
                <a:spcPts val="0"/>
              </a:spcBef>
              <a:spcAft>
                <a:spcPts val="0"/>
              </a:spcAft>
              <a:buNone/>
            </a:pPr>
            <a:r>
              <a:rPr lang="en" sz="1200" dirty="0"/>
              <a:t>Desk Audit - the purpose is to ensure ongoing compliance with federal and state laws that regulate programing, funding, education, etc.</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Differentiated Accountability - includes desk audits for:</a:t>
            </a:r>
            <a:endParaRPr sz="1200" dirty="0"/>
          </a:p>
          <a:p>
            <a:pPr marL="0" lvl="0" indent="0" algn="l" rtl="0">
              <a:spcBef>
                <a:spcPts val="0"/>
              </a:spcBef>
              <a:spcAft>
                <a:spcPts val="0"/>
              </a:spcAft>
              <a:buNone/>
            </a:pPr>
            <a:r>
              <a:rPr lang="en" sz="1200" dirty="0"/>
              <a:t>IDEA Part B (ages 3 - 21)  - </a:t>
            </a:r>
            <a:endParaRPr sz="1200" dirty="0"/>
          </a:p>
          <a:p>
            <a:pPr marL="0" lvl="0" indent="0" algn="l" rtl="0">
              <a:spcBef>
                <a:spcPts val="0"/>
              </a:spcBef>
              <a:spcAft>
                <a:spcPts val="0"/>
              </a:spcAft>
              <a:buNone/>
            </a:pPr>
            <a:r>
              <a:rPr lang="en" sz="1200" dirty="0"/>
              <a:t>Implementation rubric - information on district level performance which allows the DE to provide the levels of needed supports to impact learner outcomes [as required (Results Based Accountability - OSEP)]</a:t>
            </a:r>
            <a:endParaRPr sz="1200" dirty="0"/>
          </a:p>
          <a:p>
            <a:pPr marL="457200" lvl="0" indent="-304800" algn="l" rtl="0">
              <a:spcBef>
                <a:spcPts val="0"/>
              </a:spcBef>
              <a:spcAft>
                <a:spcPts val="0"/>
              </a:spcAft>
              <a:buSzPts val="1200"/>
              <a:buChar char="●"/>
            </a:pPr>
            <a:r>
              <a:rPr lang="en" sz="1200" dirty="0"/>
              <a:t>Currently have supports in place for Transition (Post Secondary Success)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PPP = Policies, Procedures, Practices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B4 - Suspension &amp; Expulsion rate:  % of districts with significant discrepancy by race/ ethnicity</a:t>
            </a:r>
            <a:endParaRPr sz="1200" dirty="0"/>
          </a:p>
          <a:p>
            <a:pPr marL="0" lvl="0" indent="0" algn="l" rtl="0">
              <a:spcBef>
                <a:spcPts val="0"/>
              </a:spcBef>
              <a:spcAft>
                <a:spcPts val="0"/>
              </a:spcAft>
              <a:buNone/>
            </a:pPr>
            <a:r>
              <a:rPr lang="en" sz="1200" dirty="0"/>
              <a:t>B9 - Disproportionate Representation:  % of districts with disproportionate representation of racial / ethnic groups due to inappropriate identification</a:t>
            </a:r>
            <a:endParaRPr sz="1200" dirty="0"/>
          </a:p>
          <a:p>
            <a:pPr marL="0" lvl="0" indent="0" algn="l" rtl="0">
              <a:spcBef>
                <a:spcPts val="0"/>
              </a:spcBef>
              <a:spcAft>
                <a:spcPts val="0"/>
              </a:spcAft>
              <a:buNone/>
            </a:pPr>
            <a:r>
              <a:rPr lang="en" sz="1200" dirty="0"/>
              <a:t>CEIS Review:  Coordinated Early Intervening Services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B13:  Secondary Transition:  % of youth ages 14+ with measurable, annually updated IEP goals &amp; appropriate transition assessment, services and courses.</a:t>
            </a:r>
            <a:endParaRPr sz="1200" dirty="0"/>
          </a:p>
        </p:txBody>
      </p:sp>
      <p:sp>
        <p:nvSpPr>
          <p:cNvPr id="126" name="Google Shape;126;g168f1738883_0_2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68f1738883_0_4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68f1738883_0_46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CASA = Consolidated Accountability and Support Application</a:t>
            </a:r>
            <a:endParaRPr sz="1200">
              <a:solidFill>
                <a:schemeClr val="dk1"/>
              </a:solidFill>
            </a:endParaRPr>
          </a:p>
        </p:txBody>
      </p:sp>
      <p:sp>
        <p:nvSpPr>
          <p:cNvPr id="152" name="Google Shape;152;g168f1738883_0_46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00033366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700033366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77b60303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677b6030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Table of Monitoring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table identifies the alignment between IDEA-DA and ESSA, DA, and MTSS</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677b60303f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677b60303f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Calibri"/>
              <a:buNone/>
            </a:pPr>
            <a:r>
              <a:rPr lang="en" sz="1200" b="0" i="0" u="none" strike="noStrike" cap="none">
                <a:solidFill>
                  <a:schemeClr val="dk1"/>
                </a:solidFill>
                <a:latin typeface="Calibri"/>
                <a:ea typeface="Calibri"/>
                <a:cs typeface="Calibri"/>
                <a:sym typeface="Calibri"/>
              </a:rPr>
              <a:t> </a:t>
            </a:r>
            <a:r>
              <a:rPr lang="en" sz="1200">
                <a:solidFill>
                  <a:schemeClr val="dk1"/>
                </a:solidFill>
              </a:rPr>
              <a:t>I</a:t>
            </a:r>
            <a:r>
              <a:rPr lang="en" sz="1200"/>
              <a:t>DEA requires States to provide general supervision through a number of activities including monitoring.  It has always had an emphasis on results (yellow highlighted text)</a:t>
            </a:r>
            <a:endParaRPr sz="1200"/>
          </a:p>
          <a:p>
            <a:pPr marL="0" lvl="0" indent="0" algn="l" rtl="0">
              <a:lnSpc>
                <a:spcPct val="9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Duties of General Supervision:</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Duty to Inform</a:t>
            </a:r>
            <a:endParaRPr sz="1200">
              <a:solidFill>
                <a:srgbClr val="3F3F3F"/>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Duty to Prevent</a:t>
            </a:r>
            <a:endParaRPr sz="1200">
              <a:solidFill>
                <a:srgbClr val="3F3F3F"/>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Duty to Inspect/Detect</a:t>
            </a:r>
            <a:endParaRPr sz="1200">
              <a:solidFill>
                <a:srgbClr val="3F3F3F"/>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Duty to Correct</a:t>
            </a:r>
            <a:endParaRPr sz="1200">
              <a:solidFill>
                <a:srgbClr val="3F3F3F"/>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These duties are a shared responsibility of the DOE and AEAs</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77b60303f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677b60303f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to illustrate that there are multiple doors to support.  These doors could be represented in different ways - we could start with funding stream, or with law, or with a program….in this graphic, we organized things by data.   </a:t>
            </a:r>
            <a:endParaRPr dirty="0"/>
          </a:p>
          <a:p>
            <a:pPr marL="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Red door: Universal desk audit data are those data that districts/schools are accountable to submit annually that help us understand district/school compliance and possible system needs in law or specific programs. </a:t>
            </a:r>
            <a:endParaRPr dirty="0"/>
          </a:p>
          <a:p>
            <a:pPr marL="457200" lvl="0" indent="0" algn="l" rtl="0">
              <a:spcBef>
                <a:spcPts val="0"/>
              </a:spcBef>
              <a:spcAft>
                <a:spcPts val="0"/>
              </a:spcAft>
              <a:buNone/>
            </a:pPr>
            <a:r>
              <a:rPr lang="en" dirty="0"/>
              <a:t> </a:t>
            </a:r>
            <a:endParaRPr dirty="0"/>
          </a:p>
          <a:p>
            <a:pPr marL="457200" lvl="0" indent="-298450" algn="l" rtl="0">
              <a:spcBef>
                <a:spcPts val="0"/>
              </a:spcBef>
              <a:spcAft>
                <a:spcPts val="0"/>
              </a:spcAft>
              <a:buSzPts val="1100"/>
              <a:buAutoNum type="arabicPeriod"/>
            </a:pPr>
            <a:r>
              <a:rPr lang="en" dirty="0"/>
              <a:t>Green door: We also have other data, like complaints or incidents that require immediate action that we must attend to as a state education agency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Any one of these doors could determine that a district or school is in need of support at the </a:t>
            </a:r>
            <a:r>
              <a:rPr lang="en" u="sng" dirty="0"/>
              <a:t>T 2 or 3 levels</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Regardless of which data leads us to say supports needed here! - we need to engage in Data Review either within a Directed Team or a System Team….it would be at this point, as we review data, where we would be able to determine what kind of team composition is optimal….for example, if we identify a district as in need of intensive supports based on healthy indicator data, we would also review data across the other DOORS TO SUPPORT so that can identify if there are systemic IDEA needs, program needs, subgroup needs, or early childhood needs - in this way we can ensure we have the optimal team to provide the level of support determined.  See below for definitions of Directed and System</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b="1" u="sng" dirty="0"/>
              <a:t>Directed</a:t>
            </a:r>
            <a:r>
              <a:rPr lang="en" dirty="0"/>
              <a:t>.  a DIRECTED team  works directly with a district or a school for a predetermined purpose.  The focus of the purpose is based on on a preponderance of complaints,  non-compliance, incidents that require immediate action or otherwise an indication of the need for dedicated and directed support to understand and address critical circumstances.  Team membership is exclusively governmental agency personnel.</a:t>
            </a:r>
            <a:endParaRPr dirty="0"/>
          </a:p>
          <a:p>
            <a:pPr marL="45720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b="1" u="sng" dirty="0"/>
              <a:t>System</a:t>
            </a:r>
            <a:r>
              <a:rPr lang="en" dirty="0"/>
              <a:t>.  a SYSTEM team works with district and/or school leadership teams on implementing and sustaining continuous improvement practices to improve system and student outcomes.  Team membership includes IDOE and AEA personnel, and as the work unfolds, district/school leadership teams in the active implementation of continuous improvement.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52" name="Google Shape;52;p13"/>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1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1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1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1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1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1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1200"/>
              </a:spcBef>
              <a:spcAft>
                <a:spcPts val="120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2"/>
              </a:buClr>
              <a:buSzPts val="3400"/>
              <a:buFont typeface="Arial"/>
              <a:buNone/>
              <a:defRPr sz="3400" b="1" i="0" u="none" strike="noStrike" cap="none">
                <a:solidFill>
                  <a:schemeClr val="dk2"/>
                </a:solidFill>
                <a:latin typeface="Arial"/>
                <a:ea typeface="Arial"/>
                <a:cs typeface="Arial"/>
                <a:sym typeface="A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55" name="Google Shape;55;p14"/>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914400" marR="0" lvl="1" indent="-228600" algn="l" rtl="0">
              <a:lnSpc>
                <a:spcPct val="90000"/>
              </a:lnSpc>
              <a:spcBef>
                <a:spcPts val="1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2pPr>
            <a:lvl3pPr marL="1371600" marR="0" lvl="2" indent="-228600" algn="l" rtl="0">
              <a:lnSpc>
                <a:spcPct val="90000"/>
              </a:lnSpc>
              <a:spcBef>
                <a:spcPts val="120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1828800" marR="0" lvl="3" indent="-228600" algn="l" rtl="0">
              <a:lnSpc>
                <a:spcPct val="90000"/>
              </a:lnSpc>
              <a:spcBef>
                <a:spcPts val="1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2286000" marR="0" lvl="4" indent="-228600" algn="l" rtl="0">
              <a:lnSpc>
                <a:spcPct val="90000"/>
              </a:lnSpc>
              <a:spcBef>
                <a:spcPts val="1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2743200" marR="0" lvl="5" indent="-228600" algn="l" rtl="0">
              <a:lnSpc>
                <a:spcPct val="90000"/>
              </a:lnSpc>
              <a:spcBef>
                <a:spcPts val="1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3200400" marR="0" lvl="6" indent="-228600" algn="l" rtl="0">
              <a:lnSpc>
                <a:spcPct val="90000"/>
              </a:lnSpc>
              <a:spcBef>
                <a:spcPts val="1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3657600" marR="0" lvl="7" indent="-228600" algn="l" rtl="0">
              <a:lnSpc>
                <a:spcPct val="90000"/>
              </a:lnSpc>
              <a:spcBef>
                <a:spcPts val="1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4114800" marR="0" lvl="8" indent="-228600" algn="l" rtl="0">
              <a:lnSpc>
                <a:spcPct val="90000"/>
              </a:lnSpc>
              <a:spcBef>
                <a:spcPts val="1200"/>
              </a:spcBef>
              <a:spcAft>
                <a:spcPts val="120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nner 1">
  <p:cSld name="BLANK_3_1">
    <p:bg>
      <p:bgPr>
        <a:noFill/>
        <a:effectLst/>
      </p:bgPr>
    </p:bg>
    <p:spTree>
      <p:nvGrpSpPr>
        <p:cNvPr id="1" name="Shape 56"/>
        <p:cNvGrpSpPr/>
        <p:nvPr/>
      </p:nvGrpSpPr>
      <p:grpSpPr>
        <a:xfrm>
          <a:off x="0" y="0"/>
          <a:ext cx="0" cy="0"/>
          <a:chOff x="0" y="0"/>
          <a:chExt cx="0" cy="0"/>
        </a:xfrm>
      </p:grpSpPr>
      <p:graphicFrame>
        <p:nvGraphicFramePr>
          <p:cNvPr id="57" name="Google Shape;57;p15"/>
          <p:cNvGraphicFramePr/>
          <p:nvPr/>
        </p:nvGraphicFramePr>
        <p:xfrm>
          <a:off x="-2" y="-46"/>
          <a:ext cx="3000000" cy="3000000"/>
        </p:xfrm>
        <a:graphic>
          <a:graphicData uri="http://schemas.openxmlformats.org/drawingml/2006/table">
            <a:tbl>
              <a:tblPr firstRow="1" bandRow="1">
                <a:noFill/>
                <a:tableStyleId>{FDDA7EAC-BAEE-4CC7-95A2-8AB921988226}</a:tableStyleId>
              </a:tblPr>
              <a:tblGrid>
                <a:gridCol w="209900">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4F76"/>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2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58" name="Google Shape;58;p15"/>
          <p:cNvSpPr/>
          <p:nvPr/>
        </p:nvSpPr>
        <p:spPr>
          <a:xfrm>
            <a:off x="0" y="98250"/>
            <a:ext cx="8966700" cy="645600"/>
          </a:xfrm>
          <a:prstGeom prst="rect">
            <a:avLst/>
          </a:prstGeom>
          <a:solidFill>
            <a:schemeClr val="accent3"/>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59;p15"/>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5"/>
          <p:cNvSpPr txBox="1">
            <a:spLocks noGrp="1"/>
          </p:cNvSpPr>
          <p:nvPr>
            <p:ph type="title"/>
          </p:nvPr>
        </p:nvSpPr>
        <p:spPr>
          <a:xfrm>
            <a:off x="385075" y="205100"/>
            <a:ext cx="8244900" cy="393600"/>
          </a:xfrm>
          <a:prstGeom prst="rect">
            <a:avLst/>
          </a:prstGeom>
          <a:noFill/>
          <a:ln>
            <a:noFill/>
          </a:ln>
        </p:spPr>
        <p:txBody>
          <a:bodyPr spcFirstLastPara="1" wrap="square" lIns="91425" tIns="91425" rIns="91425" bIns="91425" anchor="ctr" anchorCtr="0">
            <a:normAutofit/>
          </a:bodyPr>
          <a:lstStyle>
            <a:lvl1pPr marR="0" lvl="0" algn="l" rtl="0">
              <a:spcBef>
                <a:spcPts val="0"/>
              </a:spcBef>
              <a:spcAft>
                <a:spcPts val="0"/>
              </a:spcAft>
              <a:buSzPts val="1800"/>
              <a:buNone/>
              <a:defRPr sz="2300" b="1" i="0" u="none" strike="noStrike" cap="none">
                <a:solidFill>
                  <a:srgbClr val="FFFFFF"/>
                </a:solidFill>
                <a:latin typeface="Roboto"/>
                <a:ea typeface="Roboto"/>
                <a:cs typeface="Roboto"/>
                <a:sym typeface="Roboto"/>
              </a:defRPr>
            </a:lvl1pPr>
            <a:lvl2pPr marR="0" lvl="1" algn="l" rtl="0">
              <a:spcBef>
                <a:spcPts val="0"/>
              </a:spcBef>
              <a:spcAft>
                <a:spcPts val="0"/>
              </a:spcAft>
              <a:buSzPts val="1800"/>
              <a:buNone/>
              <a:defRPr sz="1800" b="0" i="0" u="none" strike="noStrike" cap="none">
                <a:solidFill>
                  <a:srgbClr val="000000"/>
                </a:solidFill>
                <a:latin typeface="Arial"/>
                <a:ea typeface="Arial"/>
                <a:cs typeface="Arial"/>
                <a:sym typeface="Arial"/>
              </a:defRPr>
            </a:lvl2pPr>
            <a:lvl3pPr marR="0" lvl="2" algn="l" rtl="0">
              <a:spcBef>
                <a:spcPts val="0"/>
              </a:spcBef>
              <a:spcAft>
                <a:spcPts val="0"/>
              </a:spcAft>
              <a:buSzPts val="1800"/>
              <a:buNone/>
              <a:defRPr sz="1800" b="0" i="0" u="none" strike="noStrike" cap="none">
                <a:solidFill>
                  <a:srgbClr val="000000"/>
                </a:solidFill>
                <a:latin typeface="Arial"/>
                <a:ea typeface="Arial"/>
                <a:cs typeface="Arial"/>
                <a:sym typeface="Arial"/>
              </a:defRPr>
            </a:lvl3pPr>
            <a:lvl4pPr marR="0" lvl="3" algn="l" rtl="0">
              <a:spcBef>
                <a:spcPts val="0"/>
              </a:spcBef>
              <a:spcAft>
                <a:spcPts val="0"/>
              </a:spcAft>
              <a:buSzPts val="1800"/>
              <a:buNone/>
              <a:defRPr sz="1800" b="0" i="0" u="none" strike="noStrike" cap="none">
                <a:solidFill>
                  <a:srgbClr val="000000"/>
                </a:solidFill>
                <a:latin typeface="Arial"/>
                <a:ea typeface="Arial"/>
                <a:cs typeface="Arial"/>
                <a:sym typeface="Arial"/>
              </a:defRPr>
            </a:lvl4pPr>
            <a:lvl5pPr marR="0" lvl="4" algn="l" rtl="0">
              <a:spcBef>
                <a:spcPts val="0"/>
              </a:spcBef>
              <a:spcAft>
                <a:spcPts val="0"/>
              </a:spcAft>
              <a:buSzPts val="1800"/>
              <a:buNone/>
              <a:defRPr sz="1800" b="0" i="0" u="none" strike="noStrike" cap="none">
                <a:solidFill>
                  <a:srgbClr val="000000"/>
                </a:solidFill>
                <a:latin typeface="Arial"/>
                <a:ea typeface="Arial"/>
                <a:cs typeface="Arial"/>
                <a:sym typeface="Arial"/>
              </a:defRPr>
            </a:lvl5pPr>
            <a:lvl6pPr marR="0" lvl="5" algn="l" rtl="0">
              <a:spcBef>
                <a:spcPts val="0"/>
              </a:spcBef>
              <a:spcAft>
                <a:spcPts val="0"/>
              </a:spcAft>
              <a:buSzPts val="1800"/>
              <a:buNone/>
              <a:defRPr sz="1800" b="0" i="0" u="none" strike="noStrike" cap="none">
                <a:solidFill>
                  <a:srgbClr val="000000"/>
                </a:solidFill>
                <a:latin typeface="Arial"/>
                <a:ea typeface="Arial"/>
                <a:cs typeface="Arial"/>
                <a:sym typeface="Arial"/>
              </a:defRPr>
            </a:lvl6pPr>
            <a:lvl7pPr marR="0" lvl="6" algn="l" rtl="0">
              <a:spcBef>
                <a:spcPts val="0"/>
              </a:spcBef>
              <a:spcAft>
                <a:spcPts val="0"/>
              </a:spcAft>
              <a:buSzPts val="1800"/>
              <a:buNone/>
              <a:defRPr sz="1800" b="0" i="0" u="none" strike="noStrike" cap="none">
                <a:solidFill>
                  <a:srgbClr val="000000"/>
                </a:solidFill>
                <a:latin typeface="Arial"/>
                <a:ea typeface="Arial"/>
                <a:cs typeface="Arial"/>
                <a:sym typeface="Arial"/>
              </a:defRPr>
            </a:lvl7pPr>
            <a:lvl8pPr marR="0" lvl="7" algn="l" rtl="0">
              <a:spcBef>
                <a:spcPts val="0"/>
              </a:spcBef>
              <a:spcAft>
                <a:spcPts val="0"/>
              </a:spcAft>
              <a:buSzPts val="1800"/>
              <a:buNone/>
              <a:defRPr sz="1800" b="0" i="0" u="none" strike="noStrike" cap="none">
                <a:solidFill>
                  <a:srgbClr val="000000"/>
                </a:solidFill>
                <a:latin typeface="Arial"/>
                <a:ea typeface="Arial"/>
                <a:cs typeface="Arial"/>
                <a:sym typeface="Arial"/>
              </a:defRPr>
            </a:lvl8pPr>
            <a:lvl9pPr marR="0" lvl="8" algn="l" rtl="0">
              <a:spcBef>
                <a:spcPts val="0"/>
              </a:spcBef>
              <a:spcAft>
                <a:spcPts val="0"/>
              </a:spcAft>
              <a:buSzPts val="1800"/>
              <a:buNone/>
              <a:defRPr sz="1800"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body" idx="1"/>
          </p:nvPr>
        </p:nvSpPr>
        <p:spPr>
          <a:xfrm>
            <a:off x="291950" y="871175"/>
            <a:ext cx="8674800" cy="41211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600"/>
              </a:spcBef>
              <a:spcAft>
                <a:spcPts val="0"/>
              </a:spcAft>
              <a:buClr>
                <a:srgbClr val="00457A"/>
              </a:buClr>
              <a:buSzPts val="14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2pPr>
            <a:lvl3pPr marL="1371600" marR="0" lvl="2"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3pPr>
            <a:lvl4pPr marL="1828800" marR="0" lvl="3"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4pPr>
            <a:lvl5pPr marL="2286000" marR="0" lvl="4"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5pPr>
            <a:lvl6pPr marL="2743200" marR="0" lvl="5"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6pPr>
            <a:lvl7pPr marL="3200400" marR="0" lvl="6"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7pPr>
            <a:lvl8pPr marL="3657600" marR="0" lvl="7"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8pPr>
            <a:lvl9pPr marL="4114800" marR="0" lvl="8"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p Title">
  <p:cSld name="BLANK_4">
    <p:bg>
      <p:bgPr>
        <a:solidFill>
          <a:schemeClr val="dk1"/>
        </a:solid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64" name="Google Shape;64;p16"/>
          <p:cNvGrpSpPr/>
          <p:nvPr/>
        </p:nvGrpSpPr>
        <p:grpSpPr>
          <a:xfrm>
            <a:off x="-7125" y="615912"/>
            <a:ext cx="9158225" cy="4527187"/>
            <a:chOff x="-9500" y="1544133"/>
            <a:chExt cx="12210967" cy="5313600"/>
          </a:xfrm>
        </p:grpSpPr>
        <p:sp>
          <p:nvSpPr>
            <p:cNvPr id="65" name="Google Shape;65;p16"/>
            <p:cNvSpPr/>
            <p:nvPr/>
          </p:nvSpPr>
          <p:spPr>
            <a:xfrm rot="5400000" flipH="1">
              <a:off x="6025217" y="-4481217"/>
              <a:ext cx="1509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6" name="Google Shape;66;p16"/>
            <p:cNvSpPr/>
            <p:nvPr/>
          </p:nvSpPr>
          <p:spPr>
            <a:xfrm>
              <a:off x="-9500" y="1695033"/>
              <a:ext cx="12201600" cy="5162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16"/>
          <p:cNvSpPr txBox="1">
            <a:spLocks noGrp="1"/>
          </p:cNvSpPr>
          <p:nvPr>
            <p:ph type="title"/>
          </p:nvPr>
        </p:nvSpPr>
        <p:spPr>
          <a:xfrm>
            <a:off x="155466" y="97594"/>
            <a:ext cx="8833200" cy="559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2650436" y="0"/>
            <a:ext cx="6212100" cy="16200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2"/>
              </a:buClr>
              <a:buSzPts val="3400"/>
              <a:buFont typeface="Arial"/>
              <a:buNone/>
              <a:defRPr sz="3400" b="1"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 name="Google Shape;73;p18"/>
          <p:cNvSpPr txBox="1">
            <a:spLocks noGrp="1"/>
          </p:cNvSpPr>
          <p:nvPr>
            <p:ph type="subTitle" idx="1"/>
          </p:nvPr>
        </p:nvSpPr>
        <p:spPr>
          <a:xfrm>
            <a:off x="3127511" y="1948069"/>
            <a:ext cx="5734800" cy="9615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60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ctr" rtl="0">
              <a:lnSpc>
                <a:spcPct val="90000"/>
              </a:lnSpc>
              <a:spcBef>
                <a:spcPts val="3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R="0" lvl="3"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R="0" lvl="4"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R="0" lvl="5"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R="0" lvl="6"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R="0" lvl="7"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R="0" lvl="8" algn="ctr" rtl="0">
              <a:lnSpc>
                <a:spcPct val="90000"/>
              </a:lnSpc>
              <a:spcBef>
                <a:spcPts val="3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21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2100"/>
              <a:buFont typeface="Arial"/>
              <a:buNone/>
              <a:defRPr sz="1400"/>
            </a:lvl2pPr>
            <a:lvl3pPr lvl="2" rtl="0">
              <a:spcBef>
                <a:spcPts val="0"/>
              </a:spcBef>
              <a:spcAft>
                <a:spcPts val="0"/>
              </a:spcAft>
              <a:buSzPts val="2100"/>
              <a:buFont typeface="Arial"/>
              <a:buNone/>
              <a:defRPr sz="1400"/>
            </a:lvl3pPr>
            <a:lvl4pPr lvl="3" rtl="0">
              <a:spcBef>
                <a:spcPts val="0"/>
              </a:spcBef>
              <a:spcAft>
                <a:spcPts val="0"/>
              </a:spcAft>
              <a:buSzPts val="2100"/>
              <a:buFont typeface="Arial"/>
              <a:buNone/>
              <a:defRPr sz="1400"/>
            </a:lvl4pPr>
            <a:lvl5pPr lvl="4" rtl="0">
              <a:spcBef>
                <a:spcPts val="0"/>
              </a:spcBef>
              <a:spcAft>
                <a:spcPts val="0"/>
              </a:spcAft>
              <a:buSzPts val="2100"/>
              <a:buFont typeface="Arial"/>
              <a:buNone/>
              <a:defRPr sz="1400"/>
            </a:lvl5pPr>
            <a:lvl6pPr lvl="5" rtl="0">
              <a:spcBef>
                <a:spcPts val="0"/>
              </a:spcBef>
              <a:spcAft>
                <a:spcPts val="0"/>
              </a:spcAft>
              <a:buSzPts val="2100"/>
              <a:buFont typeface="Arial"/>
              <a:buNone/>
              <a:defRPr sz="1400"/>
            </a:lvl6pPr>
            <a:lvl7pPr lvl="6" rtl="0">
              <a:spcBef>
                <a:spcPts val="0"/>
              </a:spcBef>
              <a:spcAft>
                <a:spcPts val="0"/>
              </a:spcAft>
              <a:buSzPts val="2100"/>
              <a:buFont typeface="Arial"/>
              <a:buNone/>
              <a:defRPr sz="1400"/>
            </a:lvl7pPr>
            <a:lvl8pPr lvl="7" rtl="0">
              <a:spcBef>
                <a:spcPts val="0"/>
              </a:spcBef>
              <a:spcAft>
                <a:spcPts val="0"/>
              </a:spcAft>
              <a:buSzPts val="2100"/>
              <a:buFont typeface="Arial"/>
              <a:buNone/>
              <a:defRPr sz="1400"/>
            </a:lvl8pPr>
            <a:lvl9pPr lvl="8" rtl="0">
              <a:spcBef>
                <a:spcPts val="0"/>
              </a:spcBef>
              <a:spcAft>
                <a:spcPts val="0"/>
              </a:spcAft>
              <a:buSzPts val="2100"/>
              <a:buFont typeface="Arial"/>
              <a:buNone/>
              <a:defRPr sz="1400"/>
            </a:lvl9pPr>
          </a:lstStyle>
          <a:p>
            <a:endParaRPr/>
          </a:p>
        </p:txBody>
      </p:sp>
      <p:sp>
        <p:nvSpPr>
          <p:cNvPr id="76" name="Google Shape;76;p19"/>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0"/>
              </a:spcBef>
              <a:spcAft>
                <a:spcPts val="0"/>
              </a:spcAft>
              <a:buClr>
                <a:schemeClr val="dk1"/>
              </a:buClr>
              <a:buSzPts val="1400"/>
              <a:buFont typeface="Arial"/>
              <a:buChar char="●"/>
              <a:defRPr sz="1600" b="0" i="0" u="none" strike="noStrike" cap="none">
                <a:solidFill>
                  <a:schemeClr val="dk1"/>
                </a:solidFill>
                <a:latin typeface="Arial"/>
                <a:ea typeface="Arial"/>
                <a:cs typeface="Arial"/>
                <a:sym typeface="Arial"/>
              </a:defRPr>
            </a:lvl1pPr>
            <a:lvl2pPr marL="914400" marR="0" lvl="1" indent="-298450" algn="l" rtl="0">
              <a:lnSpc>
                <a:spcPct val="90000"/>
              </a:lnSpc>
              <a:spcBef>
                <a:spcPts val="16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1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4pPr>
            <a:lvl5pPr marL="2286000" marR="0" lvl="4" indent="-298450" algn="l" rtl="0">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5pPr>
            <a:lvl6pPr marL="2743200" marR="0" lvl="5" indent="-298450" algn="l" rtl="0">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6pPr>
            <a:lvl7pPr marL="3200400" marR="0" lvl="6" indent="-298450" algn="l" rtl="0">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7pPr>
            <a:lvl8pPr marL="3657600" marR="0" lvl="7" indent="-298450" algn="l" rtl="0">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8pPr>
            <a:lvl9pPr marL="4114800" marR="0" lvl="8" indent="-298450" algn="l" rtl="0">
              <a:lnSpc>
                <a:spcPct val="90000"/>
              </a:lnSpc>
              <a:spcBef>
                <a:spcPts val="1600"/>
              </a:spcBef>
              <a:spcAft>
                <a:spcPts val="1600"/>
              </a:spcAft>
              <a:buClr>
                <a:schemeClr val="dk1"/>
              </a:buClr>
              <a:buSzPts val="11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77" name="Google Shape;77;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2700"/>
              <a:buFont typeface="Arial"/>
              <a:buNone/>
              <a:defRPr sz="3600" b="1" i="0" u="none" strike="noStrike" cap="none">
                <a:solidFill>
                  <a:schemeClr val="dk1"/>
                </a:solidFill>
                <a:latin typeface="Arial"/>
                <a:ea typeface="Arial"/>
                <a:cs typeface="Arial"/>
                <a:sym typeface="Arial"/>
              </a:defRPr>
            </a:lvl1pPr>
            <a:lvl2pPr lvl="1" algn="ctr" rtl="0">
              <a:spcBef>
                <a:spcPts val="0"/>
              </a:spcBef>
              <a:spcAft>
                <a:spcPts val="0"/>
              </a:spcAft>
              <a:buSzPts val="2700"/>
              <a:buFont typeface="Arial"/>
              <a:buNone/>
              <a:defRPr sz="3600"/>
            </a:lvl2pPr>
            <a:lvl3pPr lvl="2" algn="ctr" rtl="0">
              <a:spcBef>
                <a:spcPts val="0"/>
              </a:spcBef>
              <a:spcAft>
                <a:spcPts val="0"/>
              </a:spcAft>
              <a:buSzPts val="2700"/>
              <a:buFont typeface="Arial"/>
              <a:buNone/>
              <a:defRPr sz="3600"/>
            </a:lvl3pPr>
            <a:lvl4pPr lvl="3" algn="ctr" rtl="0">
              <a:spcBef>
                <a:spcPts val="0"/>
              </a:spcBef>
              <a:spcAft>
                <a:spcPts val="0"/>
              </a:spcAft>
              <a:buSzPts val="2700"/>
              <a:buFont typeface="Arial"/>
              <a:buNone/>
              <a:defRPr sz="3600"/>
            </a:lvl4pPr>
            <a:lvl5pPr lvl="4" algn="ctr" rtl="0">
              <a:spcBef>
                <a:spcPts val="0"/>
              </a:spcBef>
              <a:spcAft>
                <a:spcPts val="0"/>
              </a:spcAft>
              <a:buSzPts val="2700"/>
              <a:buFont typeface="Arial"/>
              <a:buNone/>
              <a:defRPr sz="3600"/>
            </a:lvl5pPr>
            <a:lvl6pPr lvl="5" algn="ctr" rtl="0">
              <a:spcBef>
                <a:spcPts val="0"/>
              </a:spcBef>
              <a:spcAft>
                <a:spcPts val="0"/>
              </a:spcAft>
              <a:buSzPts val="2700"/>
              <a:buFont typeface="Arial"/>
              <a:buNone/>
              <a:defRPr sz="3600"/>
            </a:lvl6pPr>
            <a:lvl7pPr lvl="6" algn="ctr" rtl="0">
              <a:spcBef>
                <a:spcPts val="0"/>
              </a:spcBef>
              <a:spcAft>
                <a:spcPts val="0"/>
              </a:spcAft>
              <a:buSzPts val="2700"/>
              <a:buFont typeface="Arial"/>
              <a:buNone/>
              <a:defRPr sz="3600"/>
            </a:lvl7pPr>
            <a:lvl8pPr lvl="7" algn="ctr" rtl="0">
              <a:spcBef>
                <a:spcPts val="0"/>
              </a:spcBef>
              <a:spcAft>
                <a:spcPts val="0"/>
              </a:spcAft>
              <a:buSzPts val="2700"/>
              <a:buFont typeface="Arial"/>
              <a:buNone/>
              <a:defRPr sz="3600"/>
            </a:lvl8pPr>
            <a:lvl9pPr lvl="8" algn="ctr" rtl="0">
              <a:spcBef>
                <a:spcPts val="0"/>
              </a:spcBef>
              <a:spcAft>
                <a:spcPts val="0"/>
              </a:spcAft>
              <a:buSzPts val="2700"/>
              <a:buFont typeface="Arial"/>
              <a:buNone/>
              <a:defRPr sz="36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rtl="0">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3" name="Google Shape;83;p21"/>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1616764" y="1"/>
            <a:ext cx="7089900" cy="87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6" name="Google Shape;86;p22"/>
          <p:cNvSpPr txBox="1">
            <a:spLocks noGrp="1"/>
          </p:cNvSpPr>
          <p:nvPr>
            <p:ph type="body" idx="1"/>
          </p:nvPr>
        </p:nvSpPr>
        <p:spPr>
          <a:xfrm>
            <a:off x="1616764" y="1095374"/>
            <a:ext cx="7089900" cy="36555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2"/>
              </a:buClr>
              <a:buSzPts val="3400"/>
              <a:buFont typeface="Arial"/>
              <a:buNone/>
              <a:defRPr sz="3400" b="1"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9" name="Google Shape;89;p23"/>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914400" marR="0" lvl="1" indent="-228600" algn="l" rtl="0">
              <a:lnSpc>
                <a:spcPct val="90000"/>
              </a:lnSpc>
              <a:spcBef>
                <a:spcPts val="3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2pPr>
            <a:lvl3pPr marL="1371600" marR="0" lvl="2" indent="-228600" algn="l" rtl="0">
              <a:lnSpc>
                <a:spcPct val="90000"/>
              </a:lnSpc>
              <a:spcBef>
                <a:spcPts val="30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3pPr>
            <a:lvl4pPr marL="1828800" marR="0" lvl="3"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2286000" marR="0" lvl="4"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2743200" marR="0" lvl="5"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3200400" marR="0" lvl="6"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3657600" marR="0" lvl="7"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4114800" marR="0" lvl="8" indent="-228600" algn="l" rtl="0">
              <a:lnSpc>
                <a:spcPct val="90000"/>
              </a:lnSpc>
              <a:spcBef>
                <a:spcPts val="3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2" name="Google Shape;92;p24"/>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6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228600" algn="l" rtl="0">
              <a:lnSpc>
                <a:spcPct val="90000"/>
              </a:lnSpc>
              <a:spcBef>
                <a:spcPts val="3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chemeClr val="dk1"/>
              </a:buClr>
              <a:buSzPts val="1000"/>
              <a:buFont typeface="Arial"/>
              <a:buNone/>
              <a:defRPr sz="1000" b="1"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9pPr>
          </a:lstStyle>
          <a:p>
            <a:endParaRPr/>
          </a:p>
        </p:txBody>
      </p:sp>
      <p:sp>
        <p:nvSpPr>
          <p:cNvPr id="93" name="Google Shape;93;p24"/>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94" name="Google Shape;94;p24"/>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6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228600" algn="l" rtl="0">
              <a:lnSpc>
                <a:spcPct val="90000"/>
              </a:lnSpc>
              <a:spcBef>
                <a:spcPts val="3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2pPr>
            <a:lvl3pPr marL="1371600" marR="0" lvl="2" indent="-228600" algn="l" rtl="0">
              <a:lnSpc>
                <a:spcPct val="90000"/>
              </a:lnSpc>
              <a:spcBef>
                <a:spcPts val="300"/>
              </a:spcBef>
              <a:spcAft>
                <a:spcPts val="0"/>
              </a:spcAft>
              <a:buClr>
                <a:schemeClr val="dk1"/>
              </a:buClr>
              <a:buSzPts val="1000"/>
              <a:buFont typeface="Arial"/>
              <a:buNone/>
              <a:defRPr sz="1000" b="1" i="0" u="none" strike="noStrike" cap="none">
                <a:solidFill>
                  <a:schemeClr val="dk1"/>
                </a:solidFill>
                <a:latin typeface="Arial"/>
                <a:ea typeface="Arial"/>
                <a:cs typeface="Arial"/>
                <a:sym typeface="Arial"/>
              </a:defRPr>
            </a:lvl3pPr>
            <a:lvl4pPr marL="1828800" marR="0" lvl="3"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4pPr>
            <a:lvl5pPr marL="2286000" marR="0" lvl="4"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5pPr>
            <a:lvl6pPr marL="2743200" marR="0" lvl="5"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6pPr>
            <a:lvl7pPr marL="3200400" marR="0" lvl="6"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7pPr>
            <a:lvl8pPr marL="3657600" marR="0" lvl="7"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8pPr>
            <a:lvl9pPr marL="4114800" marR="0" lvl="8" indent="-228600" algn="l" rtl="0">
              <a:lnSpc>
                <a:spcPct val="90000"/>
              </a:lnSpc>
              <a:spcBef>
                <a:spcPts val="3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9pPr>
          </a:lstStyle>
          <a:p>
            <a:endParaRPr/>
          </a:p>
        </p:txBody>
      </p:sp>
      <p:sp>
        <p:nvSpPr>
          <p:cNvPr id="95" name="Google Shape;95;p24"/>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nner 1">
  <p:cSld name="BLANK_3_1">
    <p:bg>
      <p:bgPr>
        <a:noFill/>
        <a:effectLst/>
      </p:bgPr>
    </p:bg>
    <p:spTree>
      <p:nvGrpSpPr>
        <p:cNvPr id="1" name="Shape 98"/>
        <p:cNvGrpSpPr/>
        <p:nvPr/>
      </p:nvGrpSpPr>
      <p:grpSpPr>
        <a:xfrm>
          <a:off x="0" y="0"/>
          <a:ext cx="0" cy="0"/>
          <a:chOff x="0" y="0"/>
          <a:chExt cx="0" cy="0"/>
        </a:xfrm>
      </p:grpSpPr>
      <p:graphicFrame>
        <p:nvGraphicFramePr>
          <p:cNvPr id="99" name="Google Shape;99;p26"/>
          <p:cNvGraphicFramePr/>
          <p:nvPr/>
        </p:nvGraphicFramePr>
        <p:xfrm>
          <a:off x="-2" y="-46"/>
          <a:ext cx="3000000" cy="3000000"/>
        </p:xfrm>
        <a:graphic>
          <a:graphicData uri="http://schemas.openxmlformats.org/drawingml/2006/table">
            <a:tbl>
              <a:tblPr firstRow="1" bandRow="1">
                <a:noFill/>
                <a:tableStyleId>{FDDA7EAC-BAEE-4CC7-95A2-8AB921988226}</a:tableStyleId>
              </a:tblPr>
              <a:tblGrid>
                <a:gridCol w="209900">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4F76"/>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25">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100" name="Google Shape;100;p26"/>
          <p:cNvSpPr/>
          <p:nvPr/>
        </p:nvSpPr>
        <p:spPr>
          <a:xfrm>
            <a:off x="0" y="98250"/>
            <a:ext cx="8966700" cy="645600"/>
          </a:xfrm>
          <a:prstGeom prst="rect">
            <a:avLst/>
          </a:prstGeom>
          <a:solidFill>
            <a:schemeClr val="accent3"/>
          </a:solidFill>
          <a:ln>
            <a:noFill/>
          </a:ln>
        </p:spPr>
        <p:txBody>
          <a:bodyPr spcFirstLastPara="1" wrap="square" lIns="68575" tIns="68575" rIns="68575" bIns="685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 name="Google Shape;101;p26"/>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6"/>
          <p:cNvSpPr txBox="1">
            <a:spLocks noGrp="1"/>
          </p:cNvSpPr>
          <p:nvPr>
            <p:ph type="title"/>
          </p:nvPr>
        </p:nvSpPr>
        <p:spPr>
          <a:xfrm>
            <a:off x="385075" y="205100"/>
            <a:ext cx="8244900" cy="3936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800"/>
              <a:buNone/>
              <a:defRPr sz="2300" b="1" i="0" u="none" strike="noStrike" cap="none">
                <a:solidFill>
                  <a:srgbClr val="FFFFFF"/>
                </a:solidFill>
                <a:latin typeface="Roboto"/>
                <a:ea typeface="Roboto"/>
                <a:cs typeface="Roboto"/>
                <a:sym typeface="Roboto"/>
              </a:defRPr>
            </a:lvl1pPr>
            <a:lvl2pPr marR="0" lvl="1" algn="l" rtl="0">
              <a:spcBef>
                <a:spcPts val="0"/>
              </a:spcBef>
              <a:spcAft>
                <a:spcPts val="0"/>
              </a:spcAft>
              <a:buSzPts val="1800"/>
              <a:buNone/>
              <a:defRPr sz="1800" b="0" i="0" u="none" strike="noStrike" cap="none">
                <a:solidFill>
                  <a:srgbClr val="000000"/>
                </a:solidFill>
                <a:latin typeface="Arial"/>
                <a:ea typeface="Arial"/>
                <a:cs typeface="Arial"/>
                <a:sym typeface="Arial"/>
              </a:defRPr>
            </a:lvl2pPr>
            <a:lvl3pPr marR="0" lvl="2" algn="l" rtl="0">
              <a:spcBef>
                <a:spcPts val="0"/>
              </a:spcBef>
              <a:spcAft>
                <a:spcPts val="0"/>
              </a:spcAft>
              <a:buSzPts val="1800"/>
              <a:buNone/>
              <a:defRPr sz="1800" b="0" i="0" u="none" strike="noStrike" cap="none">
                <a:solidFill>
                  <a:srgbClr val="000000"/>
                </a:solidFill>
                <a:latin typeface="Arial"/>
                <a:ea typeface="Arial"/>
                <a:cs typeface="Arial"/>
                <a:sym typeface="Arial"/>
              </a:defRPr>
            </a:lvl3pPr>
            <a:lvl4pPr marR="0" lvl="3" algn="l" rtl="0">
              <a:spcBef>
                <a:spcPts val="0"/>
              </a:spcBef>
              <a:spcAft>
                <a:spcPts val="0"/>
              </a:spcAft>
              <a:buSzPts val="1800"/>
              <a:buNone/>
              <a:defRPr sz="1800" b="0" i="0" u="none" strike="noStrike" cap="none">
                <a:solidFill>
                  <a:srgbClr val="000000"/>
                </a:solidFill>
                <a:latin typeface="Arial"/>
                <a:ea typeface="Arial"/>
                <a:cs typeface="Arial"/>
                <a:sym typeface="Arial"/>
              </a:defRPr>
            </a:lvl4pPr>
            <a:lvl5pPr marR="0" lvl="4" algn="l" rtl="0">
              <a:spcBef>
                <a:spcPts val="0"/>
              </a:spcBef>
              <a:spcAft>
                <a:spcPts val="0"/>
              </a:spcAft>
              <a:buSzPts val="1800"/>
              <a:buNone/>
              <a:defRPr sz="1800" b="0" i="0" u="none" strike="noStrike" cap="none">
                <a:solidFill>
                  <a:srgbClr val="000000"/>
                </a:solidFill>
                <a:latin typeface="Arial"/>
                <a:ea typeface="Arial"/>
                <a:cs typeface="Arial"/>
                <a:sym typeface="Arial"/>
              </a:defRPr>
            </a:lvl5pPr>
            <a:lvl6pPr marR="0" lvl="5" algn="l" rtl="0">
              <a:spcBef>
                <a:spcPts val="0"/>
              </a:spcBef>
              <a:spcAft>
                <a:spcPts val="0"/>
              </a:spcAft>
              <a:buSzPts val="1800"/>
              <a:buNone/>
              <a:defRPr sz="1800" b="0" i="0" u="none" strike="noStrike" cap="none">
                <a:solidFill>
                  <a:srgbClr val="000000"/>
                </a:solidFill>
                <a:latin typeface="Arial"/>
                <a:ea typeface="Arial"/>
                <a:cs typeface="Arial"/>
                <a:sym typeface="Arial"/>
              </a:defRPr>
            </a:lvl6pPr>
            <a:lvl7pPr marR="0" lvl="6" algn="l" rtl="0">
              <a:spcBef>
                <a:spcPts val="0"/>
              </a:spcBef>
              <a:spcAft>
                <a:spcPts val="0"/>
              </a:spcAft>
              <a:buSzPts val="1800"/>
              <a:buNone/>
              <a:defRPr sz="1800" b="0" i="0" u="none" strike="noStrike" cap="none">
                <a:solidFill>
                  <a:srgbClr val="000000"/>
                </a:solidFill>
                <a:latin typeface="Arial"/>
                <a:ea typeface="Arial"/>
                <a:cs typeface="Arial"/>
                <a:sym typeface="Arial"/>
              </a:defRPr>
            </a:lvl7pPr>
            <a:lvl8pPr marR="0" lvl="7" algn="l" rtl="0">
              <a:spcBef>
                <a:spcPts val="0"/>
              </a:spcBef>
              <a:spcAft>
                <a:spcPts val="0"/>
              </a:spcAft>
              <a:buSzPts val="1800"/>
              <a:buNone/>
              <a:defRPr sz="1800" b="0" i="0" u="none" strike="noStrike" cap="none">
                <a:solidFill>
                  <a:srgbClr val="000000"/>
                </a:solidFill>
                <a:latin typeface="Arial"/>
                <a:ea typeface="Arial"/>
                <a:cs typeface="Arial"/>
                <a:sym typeface="Arial"/>
              </a:defRPr>
            </a:lvl8pPr>
            <a:lvl9pPr marR="0" lvl="8" algn="l" rtl="0">
              <a:spcBef>
                <a:spcPts val="0"/>
              </a:spcBef>
              <a:spcAft>
                <a:spcPts val="0"/>
              </a:spcAft>
              <a:buSzPts val="1800"/>
              <a:buNone/>
              <a:defRPr sz="1800" b="0" i="0" u="none" strike="noStrike" cap="none">
                <a:solidFill>
                  <a:srgbClr val="000000"/>
                </a:solidFill>
                <a:latin typeface="Arial"/>
                <a:ea typeface="Arial"/>
                <a:cs typeface="Arial"/>
                <a:sym typeface="Arial"/>
              </a:defRPr>
            </a:lvl9pPr>
          </a:lstStyle>
          <a:p>
            <a:endParaRPr/>
          </a:p>
        </p:txBody>
      </p:sp>
      <p:sp>
        <p:nvSpPr>
          <p:cNvPr id="103" name="Google Shape;103;p26"/>
          <p:cNvSpPr txBox="1">
            <a:spLocks noGrp="1"/>
          </p:cNvSpPr>
          <p:nvPr>
            <p:ph type="body" idx="1"/>
          </p:nvPr>
        </p:nvSpPr>
        <p:spPr>
          <a:xfrm>
            <a:off x="291950" y="871175"/>
            <a:ext cx="8674800" cy="41211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600"/>
              </a:spcBef>
              <a:spcAft>
                <a:spcPts val="0"/>
              </a:spcAft>
              <a:buClr>
                <a:srgbClr val="00457A"/>
              </a:buClr>
              <a:buSzPts val="14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2pPr>
            <a:lvl3pPr marL="1371600" marR="0" lvl="2"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3pPr>
            <a:lvl4pPr marL="1828800" marR="0" lvl="3"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4pPr>
            <a:lvl5pPr marL="2286000" marR="0" lvl="4"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5pPr>
            <a:lvl6pPr marL="2743200" marR="0" lvl="5"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6pPr>
            <a:lvl7pPr marL="3200400" marR="0" lvl="6"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7pPr>
            <a:lvl8pPr marL="3657600" marR="0" lvl="7"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8pPr>
            <a:lvl9pPr marL="4114800" marR="0" lvl="8"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7"/>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99vkDlj114aSgF4c1xwHwANJ11iadEMy0eeYvlokwk8/edit#gid=1775053990"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99vkDlj114aSgF4c1xwHwANJ11iadEMy0eeYvlokwk8/edit#gid=1119635365"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iaschoolperformance.gov/ECP/Home/Index"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99vkDlj114aSgF4c1xwHwANJ11iadEMy0eeYvlokwk8/edit#gid=1119635365"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8"/>
          <p:cNvSpPr txBox="1">
            <a:spLocks noGrp="1"/>
          </p:cNvSpPr>
          <p:nvPr>
            <p:ph type="ctrTitle"/>
          </p:nvPr>
        </p:nvSpPr>
        <p:spPr>
          <a:xfrm>
            <a:off x="2503625" y="0"/>
            <a:ext cx="6358800" cy="186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A4B"/>
              </a:buClr>
              <a:buSzPts val="3240"/>
              <a:buFont typeface="Arial"/>
              <a:buNone/>
            </a:pPr>
            <a:r>
              <a:rPr lang="en" sz="2360" dirty="0"/>
              <a:t>Individuals with Disabilities Education Act:  </a:t>
            </a:r>
            <a:endParaRPr sz="2360" dirty="0"/>
          </a:p>
          <a:p>
            <a:pPr marL="0" lvl="0" indent="0" algn="ctr" rtl="0">
              <a:lnSpc>
                <a:spcPct val="90000"/>
              </a:lnSpc>
              <a:spcBef>
                <a:spcPts val="0"/>
              </a:spcBef>
              <a:spcAft>
                <a:spcPts val="0"/>
              </a:spcAft>
              <a:buClr>
                <a:srgbClr val="002A4B"/>
              </a:buClr>
              <a:buSzPts val="3240"/>
              <a:buFont typeface="Arial"/>
              <a:buNone/>
            </a:pPr>
            <a:r>
              <a:rPr lang="en" sz="2360" dirty="0"/>
              <a:t>Differentiated Accountability</a:t>
            </a:r>
            <a:endParaRPr sz="2360" dirty="0"/>
          </a:p>
          <a:p>
            <a:pPr marL="0" lvl="0" indent="0" algn="ctr" rtl="0">
              <a:lnSpc>
                <a:spcPct val="90000"/>
              </a:lnSpc>
              <a:spcBef>
                <a:spcPts val="0"/>
              </a:spcBef>
              <a:spcAft>
                <a:spcPts val="0"/>
              </a:spcAft>
              <a:buClr>
                <a:srgbClr val="002A4B"/>
              </a:buClr>
              <a:buSzPts val="3240"/>
              <a:buFont typeface="Arial"/>
              <a:buNone/>
            </a:pPr>
            <a:r>
              <a:rPr lang="en" sz="2360" dirty="0"/>
              <a:t>(IDEA-DA)</a:t>
            </a:r>
            <a:endParaRPr sz="2360" dirty="0"/>
          </a:p>
        </p:txBody>
      </p:sp>
      <p:sp>
        <p:nvSpPr>
          <p:cNvPr id="111" name="Google Shape;111;p28"/>
          <p:cNvSpPr txBox="1">
            <a:spLocks noGrp="1"/>
          </p:cNvSpPr>
          <p:nvPr>
            <p:ph type="subTitle" idx="1"/>
          </p:nvPr>
        </p:nvSpPr>
        <p:spPr>
          <a:xfrm>
            <a:off x="3127736" y="2135419"/>
            <a:ext cx="5734800" cy="9615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95959"/>
              </a:buClr>
              <a:buSzPts val="2400"/>
              <a:buNone/>
            </a:pPr>
            <a:r>
              <a:rPr lang="en"/>
              <a:t>Overview of IDEA-DA Process and Model</a:t>
            </a:r>
            <a:endParaRPr/>
          </a:p>
        </p:txBody>
      </p:sp>
      <p:sp>
        <p:nvSpPr>
          <p:cNvPr id="112" name="Google Shape;112;p28"/>
          <p:cNvSpPr txBox="1">
            <a:spLocks noGrp="1"/>
          </p:cNvSpPr>
          <p:nvPr>
            <p:ph type="subTitle" idx="1"/>
          </p:nvPr>
        </p:nvSpPr>
        <p:spPr>
          <a:xfrm>
            <a:off x="6088755" y="4182000"/>
            <a:ext cx="3055200" cy="961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400"/>
              <a:buNone/>
            </a:pPr>
            <a:r>
              <a:rPr lang="en"/>
              <a:t>November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614846" y="1"/>
            <a:ext cx="8110200" cy="874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a:t>IDEA-DA Focus Areas</a:t>
            </a:r>
            <a:endParaRPr sz="2600"/>
          </a:p>
        </p:txBody>
      </p:sp>
      <p:pic>
        <p:nvPicPr>
          <p:cNvPr id="199" name="Google Shape;199;p37" descr="There are 4 focus areas of the implementation support rubric.  Secondary Transition, Child Find, Academic and Social Emotional Behavior." title="Picture of the 4 Focus Areas of the Implementation Support Rubric"/>
          <p:cNvPicPr preferRelativeResize="0"/>
          <p:nvPr/>
        </p:nvPicPr>
        <p:blipFill>
          <a:blip r:embed="rId3">
            <a:alphaModFix/>
          </a:blip>
          <a:stretch>
            <a:fillRect/>
          </a:stretch>
        </p:blipFill>
        <p:spPr>
          <a:xfrm>
            <a:off x="513815" y="1042937"/>
            <a:ext cx="8312261" cy="30576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FFFFFF"/>
                </a:solidFill>
              </a:rPr>
              <a:t>Example of Aligned Data Elements </a:t>
            </a:r>
            <a:r>
              <a:rPr lang="en">
                <a:solidFill>
                  <a:srgbClr val="F1C232"/>
                </a:solidFill>
              </a:rPr>
              <a:t>(</a:t>
            </a:r>
            <a:r>
              <a:rPr lang="en" sz="2400" u="sng">
                <a:solidFill>
                  <a:srgbClr val="F1C232"/>
                </a:solidFill>
                <a:hlinkClick r:id="rId3">
                  <a:extLst>
                    <a:ext uri="{A12FA001-AC4F-418D-AE19-62706E023703}">
                      <ahyp:hlinkClr xmlns:ahyp="http://schemas.microsoft.com/office/drawing/2018/hyperlinkcolor" val="tx"/>
                    </a:ext>
                  </a:extLst>
                </a:hlinkClick>
              </a:rPr>
              <a:t>Link</a:t>
            </a:r>
            <a:r>
              <a:rPr lang="en" sz="2400">
                <a:solidFill>
                  <a:srgbClr val="F1C232"/>
                </a:solidFill>
              </a:rPr>
              <a:t>)</a:t>
            </a:r>
            <a:endParaRPr sz="2400">
              <a:solidFill>
                <a:srgbClr val="F1C232"/>
              </a:solidFill>
            </a:endParaRPr>
          </a:p>
        </p:txBody>
      </p:sp>
      <p:sp>
        <p:nvSpPr>
          <p:cNvPr id="205" name="Google Shape;205;p38"/>
          <p:cNvSpPr txBox="1"/>
          <p:nvPr/>
        </p:nvSpPr>
        <p:spPr>
          <a:xfrm>
            <a:off x="7382075" y="4330700"/>
            <a:ext cx="167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Excerpt from IDEA-DA Data Elements</a:t>
            </a:r>
            <a:endParaRPr sz="1000"/>
          </a:p>
        </p:txBody>
      </p:sp>
      <p:pic>
        <p:nvPicPr>
          <p:cNvPr id="206" name="Google Shape;206;p38" descr="This is a picture of the data elements.  It is intended to demonstrate that focus areas have a number of different data elements.  In this example, Secondary Transition has 3 data elements and child find has 3.  Academic success is only partially shown so we are unable to see how many data elements there are.  It does show that academic success has multiple sub-categories including significant disabilities and elementary students with an IEP." title="Data Elements"/>
          <p:cNvPicPr preferRelativeResize="0"/>
          <p:nvPr/>
        </p:nvPicPr>
        <p:blipFill>
          <a:blip r:embed="rId4">
            <a:alphaModFix/>
          </a:blip>
          <a:stretch>
            <a:fillRect/>
          </a:stretch>
        </p:blipFill>
        <p:spPr>
          <a:xfrm>
            <a:off x="1848575" y="895326"/>
            <a:ext cx="5446830" cy="396419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does the model work?</a:t>
            </a:r>
            <a:endParaRPr/>
          </a:p>
        </p:txBody>
      </p:sp>
      <p:sp>
        <p:nvSpPr>
          <p:cNvPr id="212" name="Google Shape;212;p39"/>
          <p:cNvSpPr txBox="1">
            <a:spLocks noGrp="1"/>
          </p:cNvSpPr>
          <p:nvPr>
            <p:ph type="body" idx="1"/>
          </p:nvPr>
        </p:nvSpPr>
        <p:spPr>
          <a:xfrm>
            <a:off x="596346" y="1019174"/>
            <a:ext cx="8110200" cy="3263400"/>
          </a:xfrm>
          <a:prstGeom prst="rect">
            <a:avLst/>
          </a:prstGeom>
        </p:spPr>
        <p:txBody>
          <a:bodyPr spcFirstLastPara="1" wrap="square" lIns="68575" tIns="34275" rIns="68575" bIns="34275" anchor="t" anchorCtr="0">
            <a:noAutofit/>
          </a:bodyPr>
          <a:lstStyle/>
          <a:p>
            <a:pPr marL="457200" lvl="0" indent="-320675" algn="l" rtl="0">
              <a:spcBef>
                <a:spcPts val="600"/>
              </a:spcBef>
              <a:spcAft>
                <a:spcPts val="0"/>
              </a:spcAft>
              <a:buSzPts val="1450"/>
              <a:buChar char="•"/>
            </a:pPr>
            <a:r>
              <a:rPr lang="en" sz="1450" dirty="0"/>
              <a:t>Most measures combine the three most recent years of available data; there are exceptions where only the most recent year of data will be used (e.g. Measure 4.2)</a:t>
            </a:r>
            <a:endParaRPr sz="1450" dirty="0"/>
          </a:p>
          <a:p>
            <a:pPr marL="457200" lvl="0" indent="-320675" algn="l" rtl="0">
              <a:spcBef>
                <a:spcPts val="0"/>
              </a:spcBef>
              <a:spcAft>
                <a:spcPts val="0"/>
              </a:spcAft>
              <a:buSzPts val="1450"/>
              <a:buChar char="•"/>
            </a:pPr>
            <a:r>
              <a:rPr lang="en" sz="1450" dirty="0"/>
              <a:t>A measure will not be used (will be redacted) for a district when there is data for fewer than five students</a:t>
            </a:r>
            <a:endParaRPr sz="1450" dirty="0"/>
          </a:p>
          <a:p>
            <a:pPr marL="457200" lvl="0" indent="-320675" algn="l" rtl="0">
              <a:spcBef>
                <a:spcPts val="0"/>
              </a:spcBef>
              <a:spcAft>
                <a:spcPts val="0"/>
              </a:spcAft>
              <a:buSzPts val="1450"/>
              <a:buChar char="•"/>
            </a:pPr>
            <a:r>
              <a:rPr lang="en" sz="1450" dirty="0"/>
              <a:t>The model utilizes measure </a:t>
            </a:r>
            <a:r>
              <a:rPr lang="en" sz="1450" u="sng" dirty="0">
                <a:solidFill>
                  <a:schemeClr val="hlink"/>
                </a:solidFill>
                <a:hlinkClick r:id="rId3"/>
              </a:rPr>
              <a:t>weights</a:t>
            </a:r>
            <a:endParaRPr sz="1450" dirty="0"/>
          </a:p>
          <a:p>
            <a:pPr marL="914400" lvl="1" indent="-311150" algn="l" rtl="0">
              <a:spcBef>
                <a:spcPts val="0"/>
              </a:spcBef>
              <a:spcAft>
                <a:spcPts val="0"/>
              </a:spcAft>
              <a:buSzPts val="1300"/>
              <a:buChar char="•"/>
            </a:pPr>
            <a:r>
              <a:rPr lang="en" sz="1300" dirty="0"/>
              <a:t>Each of the four focus areas makes up 25% of the total index weight</a:t>
            </a:r>
            <a:endParaRPr sz="1300" dirty="0"/>
          </a:p>
          <a:p>
            <a:pPr marL="914400" lvl="1" indent="-311150" algn="l" rtl="0">
              <a:spcBef>
                <a:spcPts val="0"/>
              </a:spcBef>
              <a:spcAft>
                <a:spcPts val="0"/>
              </a:spcAft>
              <a:buSzPts val="1300"/>
              <a:buChar char="•"/>
            </a:pPr>
            <a:r>
              <a:rPr lang="en" sz="1300" dirty="0"/>
              <a:t>If a district has other non-redacted measures in the focus area, a redacted measure's weight is spread proportionally among those measure(s); example with Measure 1.2:</a:t>
            </a:r>
            <a:endParaRPr sz="1300"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0" lvl="0" indent="0" algn="l" rtl="0">
              <a:spcBef>
                <a:spcPts val="600"/>
              </a:spcBef>
              <a:spcAft>
                <a:spcPts val="0"/>
              </a:spcAft>
              <a:buNone/>
            </a:pPr>
            <a:endParaRPr dirty="0"/>
          </a:p>
          <a:p>
            <a:pPr marL="914400" lvl="1" indent="-311150" algn="l" rtl="0">
              <a:spcBef>
                <a:spcPts val="300"/>
              </a:spcBef>
              <a:spcAft>
                <a:spcPts val="0"/>
              </a:spcAft>
              <a:buSzPts val="1300"/>
              <a:buChar char="•"/>
            </a:pPr>
            <a:r>
              <a:rPr lang="en" sz="1300" dirty="0"/>
              <a:t>If a district has all measures within a focus area redacted, that focus area's weight is spread equally to the other three conceptual areas</a:t>
            </a:r>
            <a:endParaRPr sz="1300" dirty="0"/>
          </a:p>
          <a:p>
            <a:pPr marL="457200" lvl="0" indent="-320675" algn="l" rtl="0">
              <a:spcBef>
                <a:spcPts val="0"/>
              </a:spcBef>
              <a:spcAft>
                <a:spcPts val="0"/>
              </a:spcAft>
              <a:buSzPts val="1450"/>
              <a:buChar char="•"/>
            </a:pPr>
            <a:r>
              <a:rPr lang="en" sz="1450" dirty="0"/>
              <a:t>If a district does not have enough data for measures making up at least 50% of the total weight, that district will not receive a score</a:t>
            </a:r>
            <a:endParaRPr sz="1450" dirty="0"/>
          </a:p>
        </p:txBody>
      </p:sp>
      <p:pic>
        <p:nvPicPr>
          <p:cNvPr id="213" name="Google Shape;213;p39" descr="This is a picture of a portion of the table displaying the weight assigned to each data element." title="Weighted Table"/>
          <p:cNvPicPr preferRelativeResize="0"/>
          <p:nvPr/>
        </p:nvPicPr>
        <p:blipFill>
          <a:blip r:embed="rId4">
            <a:alphaModFix/>
          </a:blip>
          <a:stretch>
            <a:fillRect/>
          </a:stretch>
        </p:blipFill>
        <p:spPr>
          <a:xfrm>
            <a:off x="1588225" y="2719650"/>
            <a:ext cx="6126426" cy="112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does the model work?</a:t>
            </a:r>
            <a:endParaRPr/>
          </a:p>
        </p:txBody>
      </p:sp>
      <p:sp>
        <p:nvSpPr>
          <p:cNvPr id="219" name="Google Shape;219;p40"/>
          <p:cNvSpPr txBox="1">
            <a:spLocks noGrp="1"/>
          </p:cNvSpPr>
          <p:nvPr>
            <p:ph type="body" idx="1"/>
          </p:nvPr>
        </p:nvSpPr>
        <p:spPr>
          <a:xfrm>
            <a:off x="596350" y="1019175"/>
            <a:ext cx="8314200" cy="3263400"/>
          </a:xfrm>
          <a:prstGeom prst="rect">
            <a:avLst/>
          </a:prstGeom>
        </p:spPr>
        <p:txBody>
          <a:bodyPr spcFirstLastPara="1" wrap="square" lIns="68575" tIns="34275" rIns="68575" bIns="34275" anchor="t" anchorCtr="0">
            <a:noAutofit/>
          </a:bodyPr>
          <a:lstStyle/>
          <a:p>
            <a:pPr marL="457200" lvl="0" indent="-320675" algn="l" rtl="0">
              <a:spcBef>
                <a:spcPts val="600"/>
              </a:spcBef>
              <a:spcAft>
                <a:spcPts val="0"/>
              </a:spcAft>
              <a:buSzPts val="1450"/>
              <a:buChar char="•"/>
            </a:pPr>
            <a:r>
              <a:rPr lang="en" sz="1450" dirty="0"/>
              <a:t>The model is structured similarly to the school accountability model used to meet Every Student Succeeds Act (ESSA) requirements which is published on the </a:t>
            </a:r>
            <a:r>
              <a:rPr lang="en" sz="1450" u="sng" dirty="0">
                <a:solidFill>
                  <a:schemeClr val="hlink"/>
                </a:solidFill>
                <a:hlinkClick r:id="rId3"/>
              </a:rPr>
              <a:t>Iowa School Performance Profiles</a:t>
            </a:r>
            <a:r>
              <a:rPr lang="en" sz="1450" dirty="0"/>
              <a:t> website</a:t>
            </a:r>
            <a:endParaRPr sz="1450" dirty="0"/>
          </a:p>
          <a:p>
            <a:pPr marL="457200" lvl="0" indent="-320675" algn="l" rtl="0">
              <a:spcBef>
                <a:spcPts val="0"/>
              </a:spcBef>
              <a:spcAft>
                <a:spcPts val="0"/>
              </a:spcAft>
              <a:buSzPts val="1450"/>
              <a:buChar char="•"/>
            </a:pPr>
            <a:r>
              <a:rPr lang="en" sz="1450" dirty="0"/>
              <a:t>Most measures are rates (a numerator divided by a denominator) and will go through the following process (exceptions discussed in two slides):</a:t>
            </a:r>
            <a:endParaRPr sz="1450" dirty="0"/>
          </a:p>
          <a:p>
            <a:pPr marL="914400" lvl="1" indent="-320675" algn="l" rtl="0">
              <a:spcBef>
                <a:spcPts val="0"/>
              </a:spcBef>
              <a:spcAft>
                <a:spcPts val="0"/>
              </a:spcAft>
              <a:buSzPts val="1450"/>
              <a:buChar char="•"/>
            </a:pPr>
            <a:r>
              <a:rPr lang="en" sz="1450" dirty="0"/>
              <a:t>Standardize each measure, subtracting off the mean of all districts (with N &gt;= 5) and dividing by the standard deviation of all districts (with N &gt;= 5)</a:t>
            </a:r>
            <a:endParaRPr sz="1450" dirty="0"/>
          </a:p>
          <a:p>
            <a:pPr marL="914400" lvl="1" indent="-320675" algn="l" rtl="0">
              <a:spcBef>
                <a:spcPts val="0"/>
              </a:spcBef>
              <a:spcAft>
                <a:spcPts val="0"/>
              </a:spcAft>
              <a:buSzPts val="1450"/>
              <a:buChar char="•"/>
            </a:pPr>
            <a:r>
              <a:rPr lang="en" sz="1450" dirty="0"/>
              <a:t>Like the ESSA model, set the mean of each measure to 50 and the standard deviation to 10</a:t>
            </a:r>
            <a:endParaRPr sz="1450" dirty="0"/>
          </a:p>
          <a:p>
            <a:pPr marL="914400" lvl="1" indent="-320675" algn="l" rtl="0">
              <a:spcBef>
                <a:spcPts val="0"/>
              </a:spcBef>
              <a:spcAft>
                <a:spcPts val="0"/>
              </a:spcAft>
              <a:buSzPts val="1450"/>
              <a:buChar char="•"/>
            </a:pPr>
            <a:r>
              <a:rPr lang="en" sz="1450" dirty="0"/>
              <a:t>This puts all measures on a common scale/playing field prior to combining into a total index score</a:t>
            </a:r>
            <a:endParaRPr sz="1450" dirty="0"/>
          </a:p>
          <a:p>
            <a:pPr marL="914400" lvl="1" indent="-320675" algn="l" rtl="0">
              <a:spcBef>
                <a:spcPts val="0"/>
              </a:spcBef>
              <a:spcAft>
                <a:spcPts val="0"/>
              </a:spcAft>
              <a:buSzPts val="1450"/>
              <a:buChar char="•"/>
            </a:pPr>
            <a:r>
              <a:rPr lang="en" sz="1450" dirty="0"/>
              <a:t>Reverse measures (1.3 &amp; 4.3): change direction at this point so lower values of the measure contribute positively to the district’s score and higher values contribute negatively</a:t>
            </a:r>
            <a:endParaRPr sz="1450" dirty="0"/>
          </a:p>
          <a:p>
            <a:pPr marL="1371600" lvl="2" indent="-320675" algn="l" rtl="0">
              <a:spcBef>
                <a:spcPts val="0"/>
              </a:spcBef>
              <a:spcAft>
                <a:spcPts val="0"/>
              </a:spcAft>
              <a:buSzPts val="1450"/>
              <a:buChar char="•"/>
            </a:pPr>
            <a:r>
              <a:rPr lang="en" sz="1450" dirty="0"/>
              <a:t>Ex. Measure 1.3: Percent of students with IEPs (ages 14 - 21) who exited special education due to dropping out of high school.</a:t>
            </a:r>
            <a:endParaRPr sz="1450" dirty="0"/>
          </a:p>
          <a:p>
            <a:pPr marL="457200" lvl="0" indent="-320675" algn="l" rtl="0">
              <a:spcBef>
                <a:spcPts val="0"/>
              </a:spcBef>
              <a:spcAft>
                <a:spcPts val="0"/>
              </a:spcAft>
              <a:buSzPts val="1450"/>
              <a:buChar char="•"/>
            </a:pPr>
            <a:r>
              <a:rPr lang="en" sz="1450" dirty="0"/>
              <a:t>Multiply the standard score by the measure’s weight to calculate each measure’s contribution to the district’s overall score</a:t>
            </a:r>
            <a:endParaRPr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Model: Standard Score Example</a:t>
            </a:r>
            <a:endParaRPr dirty="0"/>
          </a:p>
        </p:txBody>
      </p:sp>
      <p:pic>
        <p:nvPicPr>
          <p:cNvPr id="4" name="Picture 3" descr="This slide shows a standard score example for the model.">
            <a:extLst>
              <a:ext uri="{FF2B5EF4-FFF2-40B4-BE49-F238E27FC236}">
                <a16:creationId xmlns:a16="http://schemas.microsoft.com/office/drawing/2014/main" id="{29DA8263-E038-4B0B-BDC6-3E90468B0B4A}"/>
              </a:ext>
            </a:extLst>
          </p:cNvPr>
          <p:cNvPicPr>
            <a:picLocks noChangeAspect="1"/>
          </p:cNvPicPr>
          <p:nvPr/>
        </p:nvPicPr>
        <p:blipFill>
          <a:blip r:embed="rId3"/>
          <a:stretch>
            <a:fillRect/>
          </a:stretch>
        </p:blipFill>
        <p:spPr>
          <a:xfrm>
            <a:off x="437454" y="1001730"/>
            <a:ext cx="8574624" cy="37687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Model: Binary Measures</a:t>
            </a:r>
            <a:endParaRPr/>
          </a:p>
        </p:txBody>
      </p:sp>
      <p:sp>
        <p:nvSpPr>
          <p:cNvPr id="233" name="Google Shape;233;p42" descr="This slide shows an example of the binary measures."/>
          <p:cNvSpPr txBox="1">
            <a:spLocks noGrp="1"/>
          </p:cNvSpPr>
          <p:nvPr>
            <p:ph type="body" idx="1"/>
          </p:nvPr>
        </p:nvSpPr>
        <p:spPr>
          <a:xfrm>
            <a:off x="596346" y="1095374"/>
            <a:ext cx="8110200" cy="3263400"/>
          </a:xfrm>
          <a:prstGeom prst="rect">
            <a:avLst/>
          </a:prstGeom>
        </p:spPr>
        <p:txBody>
          <a:bodyPr spcFirstLastPara="1" wrap="square" lIns="68575" tIns="34275" rIns="68575" bIns="34275" anchor="t" anchorCtr="0">
            <a:noAutofit/>
          </a:bodyPr>
          <a:lstStyle/>
          <a:p>
            <a:pPr marL="457200" lvl="0" indent="-330200" algn="l" rtl="0">
              <a:spcBef>
                <a:spcPts val="600"/>
              </a:spcBef>
              <a:spcAft>
                <a:spcPts val="0"/>
              </a:spcAft>
              <a:buSzPts val="1600"/>
              <a:buChar char="•"/>
            </a:pPr>
            <a:r>
              <a:rPr lang="en" dirty="0"/>
              <a:t>The following measures, rather than using the standard score methodology described on the previous two slides, assign points to a district based upon specific criteria:</a:t>
            </a:r>
            <a:endParaRPr dirty="0"/>
          </a:p>
          <a:p>
            <a:pPr marL="914400" lvl="1" indent="-317500" algn="l" rtl="0">
              <a:spcBef>
                <a:spcPts val="0"/>
              </a:spcBef>
              <a:spcAft>
                <a:spcPts val="0"/>
              </a:spcAft>
              <a:buSzPts val="1400"/>
              <a:buChar char="•"/>
            </a:pPr>
            <a:r>
              <a:rPr lang="en" dirty="0"/>
              <a:t>2.1, 2.2, 2.3, 3.4, 4.2</a:t>
            </a:r>
            <a:endParaRPr dirty="0"/>
          </a:p>
          <a:p>
            <a:pPr marL="457200" lvl="0" indent="-330200" algn="l" rtl="0">
              <a:spcBef>
                <a:spcPts val="0"/>
              </a:spcBef>
              <a:spcAft>
                <a:spcPts val="0"/>
              </a:spcAft>
              <a:buSzPts val="1600"/>
              <a:buChar char="•"/>
            </a:pPr>
            <a:r>
              <a:rPr lang="en" dirty="0"/>
              <a:t>Example, Measure 2.1:</a:t>
            </a:r>
            <a:endParaRPr dirty="0"/>
          </a:p>
          <a:p>
            <a:pPr marL="914400" lvl="1" indent="-317500" algn="l" rtl="0">
              <a:spcBef>
                <a:spcPts val="0"/>
              </a:spcBef>
              <a:spcAft>
                <a:spcPts val="0"/>
              </a:spcAft>
              <a:buSzPts val="1400"/>
              <a:buChar char="•"/>
            </a:pPr>
            <a:r>
              <a:rPr lang="en" dirty="0"/>
              <a:t>Percent of students ages 3-5 enrolled in the fall with an IEP and receiving special education services NO HIGHER THAN ten percentage points above the statewide average.</a:t>
            </a:r>
            <a:endParaRPr dirty="0"/>
          </a:p>
          <a:p>
            <a:pPr marL="457200" lvl="0" indent="-330200" algn="l" rtl="0">
              <a:spcBef>
                <a:spcPts val="0"/>
              </a:spcBef>
              <a:spcAft>
                <a:spcPts val="0"/>
              </a:spcAft>
              <a:buSzPts val="1600"/>
              <a:buChar char="•"/>
            </a:pPr>
            <a:r>
              <a:rPr lang="en" dirty="0"/>
              <a:t>For each of these, the district receives 100% of the points for the measure (once again, based upon the </a:t>
            </a:r>
            <a:r>
              <a:rPr lang="en" u="sng" dirty="0">
                <a:solidFill>
                  <a:schemeClr val="hlink"/>
                </a:solidFill>
                <a:hlinkClick r:id="rId3"/>
              </a:rPr>
              <a:t>weights</a:t>
            </a:r>
            <a:r>
              <a:rPr lang="en" dirty="0"/>
              <a:t>) if they meet the criteria and 0% of the points if they do not meet the criteria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Measure-Level Percentile Ranks</a:t>
            </a:r>
            <a:endParaRPr/>
          </a:p>
        </p:txBody>
      </p:sp>
      <p:sp>
        <p:nvSpPr>
          <p:cNvPr id="239" name="Google Shape;239;p43"/>
          <p:cNvSpPr txBox="1">
            <a:spLocks noGrp="1"/>
          </p:cNvSpPr>
          <p:nvPr>
            <p:ph type="body" idx="1"/>
          </p:nvPr>
        </p:nvSpPr>
        <p:spPr>
          <a:xfrm>
            <a:off x="596346" y="1095374"/>
            <a:ext cx="8110200" cy="3263400"/>
          </a:xfrm>
          <a:prstGeom prst="rect">
            <a:avLst/>
          </a:prstGeom>
        </p:spPr>
        <p:txBody>
          <a:bodyPr spcFirstLastPara="1" wrap="square" lIns="68575" tIns="34275" rIns="68575" bIns="34275" anchor="t" anchorCtr="0">
            <a:noAutofit/>
          </a:bodyPr>
          <a:lstStyle/>
          <a:p>
            <a:pPr marL="457200" lvl="0" indent="-330200" algn="l" rtl="0">
              <a:spcBef>
                <a:spcPts val="600"/>
              </a:spcBef>
              <a:spcAft>
                <a:spcPts val="0"/>
              </a:spcAft>
              <a:buSzPts val="1600"/>
              <a:buChar char="•"/>
            </a:pPr>
            <a:r>
              <a:rPr lang="en" dirty="0"/>
              <a:t>Along with the overall index score calculated for each district, the district’s percentile rank (among districts with N ≥ 5) for each non-binary measure is calculated to provide an idea of how the district performs on each measure relative to all other districts in the state</a:t>
            </a:r>
            <a:endParaRPr dirty="0"/>
          </a:p>
          <a:p>
            <a:pPr marL="914400" lvl="1" indent="-317500" algn="l" rtl="0">
              <a:spcBef>
                <a:spcPts val="0"/>
              </a:spcBef>
              <a:spcAft>
                <a:spcPts val="0"/>
              </a:spcAft>
              <a:buSzPts val="1400"/>
              <a:buChar char="•"/>
            </a:pPr>
            <a:r>
              <a:rPr lang="en" dirty="0"/>
              <a:t>Ex. If a district has a percentile rank of 73 for a measure, their performance on that measure is at or above 73 percent of districts in the state</a:t>
            </a:r>
            <a:endParaRPr dirty="0"/>
          </a:p>
          <a:p>
            <a:pPr marL="457200" lvl="0" indent="-330200" algn="l" rtl="0">
              <a:spcBef>
                <a:spcPts val="0"/>
              </a:spcBef>
              <a:spcAft>
                <a:spcPts val="0"/>
              </a:spcAft>
              <a:buSzPts val="1600"/>
              <a:buChar char="•"/>
            </a:pPr>
            <a:r>
              <a:rPr lang="en" dirty="0"/>
              <a:t>The measures for which each district falls in the bottom quartile (bottom 25%) of districts are identified as potential areas of focus</a:t>
            </a:r>
            <a:endParaRPr dirty="0"/>
          </a:p>
          <a:p>
            <a:pPr marL="457200" lvl="0" indent="-330200" algn="l" rtl="0">
              <a:spcBef>
                <a:spcPts val="0"/>
              </a:spcBef>
              <a:spcAft>
                <a:spcPts val="0"/>
              </a:spcAft>
              <a:buSzPts val="1600"/>
              <a:buChar char="•"/>
            </a:pPr>
            <a:r>
              <a:rPr lang="en" dirty="0"/>
              <a:t>Binary measures where the district is not compliant are also included in the list of measures that are potential areas of focus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Process for Identifying Support Levels</a:t>
            </a:r>
            <a:endParaRPr/>
          </a:p>
        </p:txBody>
      </p:sp>
      <p:sp>
        <p:nvSpPr>
          <p:cNvPr id="245" name="Google Shape;245;p44"/>
          <p:cNvSpPr txBox="1">
            <a:spLocks noGrp="1"/>
          </p:cNvSpPr>
          <p:nvPr>
            <p:ph type="body" idx="1"/>
          </p:nvPr>
        </p:nvSpPr>
        <p:spPr>
          <a:xfrm>
            <a:off x="596350" y="1095375"/>
            <a:ext cx="8110200" cy="3571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sz="2000" b="1" dirty="0"/>
          </a:p>
          <a:p>
            <a:pPr marL="0" lvl="0" indent="0" algn="l" rtl="0">
              <a:spcBef>
                <a:spcPts val="0"/>
              </a:spcBef>
              <a:spcAft>
                <a:spcPts val="0"/>
              </a:spcAft>
              <a:buNone/>
            </a:pPr>
            <a:r>
              <a:rPr lang="en" sz="2000" b="1" dirty="0"/>
              <a:t>Step 1: Identify Overall District Score (100 total)</a:t>
            </a:r>
            <a:endParaRPr sz="2000" b="1" dirty="0"/>
          </a:p>
          <a:p>
            <a:pPr marL="457200" lvl="0" indent="-330200" algn="l" rtl="0">
              <a:spcBef>
                <a:spcPts val="600"/>
              </a:spcBef>
              <a:spcAft>
                <a:spcPts val="0"/>
              </a:spcAft>
              <a:buSzPts val="1600"/>
              <a:buChar char="•"/>
            </a:pPr>
            <a:r>
              <a:rPr lang="en" dirty="0"/>
              <a:t>District’s overall score comes from adding up the total points from each measure</a:t>
            </a:r>
            <a:endParaRPr dirty="0"/>
          </a:p>
          <a:p>
            <a:pPr marL="457200" lvl="0" indent="-330200" algn="l" rtl="0">
              <a:spcBef>
                <a:spcPts val="1000"/>
              </a:spcBef>
              <a:spcAft>
                <a:spcPts val="0"/>
              </a:spcAft>
              <a:buSzPts val="1600"/>
              <a:buChar char="•"/>
            </a:pPr>
            <a:r>
              <a:rPr lang="en" dirty="0"/>
              <a:t>DE staff will individually review available data for district’s with not enough data for measures making up at least 50% of the total weight will be individually reviewed by DE staff</a:t>
            </a:r>
            <a:endParaRPr dirty="0"/>
          </a:p>
          <a:p>
            <a:pPr marL="0" lvl="0" indent="0" algn="l" rtl="0">
              <a:spcBef>
                <a:spcPts val="1000"/>
              </a:spcBef>
              <a:spcAft>
                <a:spcPts val="0"/>
              </a:spcAft>
              <a:buNone/>
            </a:pPr>
            <a:r>
              <a:rPr lang="en" sz="2000" b="1" dirty="0"/>
              <a:t>Step 2: Identify Districts Support Levels</a:t>
            </a:r>
            <a:endParaRPr sz="2000" b="1" dirty="0"/>
          </a:p>
          <a:p>
            <a:pPr marL="457200" lvl="0" indent="-330200" algn="l" rtl="0">
              <a:spcBef>
                <a:spcPts val="600"/>
              </a:spcBef>
              <a:spcAft>
                <a:spcPts val="0"/>
              </a:spcAft>
              <a:buSzPts val="1600"/>
              <a:buChar char="•"/>
            </a:pPr>
            <a:r>
              <a:rPr lang="en" dirty="0"/>
              <a:t>The lowest 10% in the state will be identified to receive Tier 3 Supports</a:t>
            </a:r>
            <a:endParaRPr dirty="0"/>
          </a:p>
          <a:p>
            <a:pPr marL="0" lvl="0" indent="0" algn="l" rtl="0">
              <a:spcBef>
                <a:spcPts val="1000"/>
              </a:spcBef>
              <a:spcAft>
                <a:spcPts val="0"/>
              </a:spcAft>
              <a:buNone/>
            </a:pPr>
            <a:r>
              <a:rPr lang="en" sz="2000" b="1" dirty="0"/>
              <a:t>Step 3:  Identify Supports for Directed Focus Area</a:t>
            </a:r>
            <a:endParaRPr sz="2000" b="1" dirty="0"/>
          </a:p>
          <a:p>
            <a:pPr marL="457200" lvl="0" indent="-330200" algn="l" rtl="0">
              <a:spcBef>
                <a:spcPts val="600"/>
              </a:spcBef>
              <a:spcAft>
                <a:spcPts val="0"/>
              </a:spcAft>
              <a:buSzPts val="1600"/>
              <a:buChar char="•"/>
            </a:pPr>
            <a:r>
              <a:rPr lang="en" dirty="0"/>
              <a:t>District measures that are in the bottom quartile of all districts will be reviewed</a:t>
            </a:r>
            <a:endParaRPr dirty="0"/>
          </a:p>
          <a:p>
            <a:pPr marL="457200" lvl="0" indent="-330200" algn="l" rtl="0">
              <a:lnSpc>
                <a:spcPct val="100000"/>
              </a:lnSpc>
              <a:spcBef>
                <a:spcPts val="0"/>
              </a:spcBef>
              <a:spcAft>
                <a:spcPts val="0"/>
              </a:spcAft>
              <a:buSzPts val="1600"/>
              <a:buChar char="•"/>
            </a:pPr>
            <a:r>
              <a:rPr lang="en" dirty="0"/>
              <a:t>These data will be used to identify a focused area of support</a:t>
            </a:r>
            <a:endParaRPr dirty="0"/>
          </a:p>
          <a:p>
            <a:pPr marL="0" lvl="0" indent="0" algn="l" rtl="0">
              <a:spcBef>
                <a:spcPts val="0"/>
              </a:spcBef>
              <a:spcAft>
                <a:spcPts val="0"/>
              </a:spcAft>
              <a:buNone/>
            </a:pPr>
            <a:endParaRPr sz="2500" b="1" dirty="0"/>
          </a:p>
          <a:p>
            <a:pPr marL="0" lvl="0" indent="0" algn="l" rtl="0">
              <a:spcBef>
                <a:spcPts val="0"/>
              </a:spcBef>
              <a:spcAft>
                <a:spcPts val="0"/>
              </a:spcAft>
              <a:buNone/>
            </a:pPr>
            <a:endParaRPr sz="2500" b="1" dirty="0"/>
          </a:p>
          <a:p>
            <a:pPr marL="457200" lvl="0" indent="0" algn="l" rtl="0">
              <a:spcBef>
                <a:spcPts val="600"/>
              </a:spcBef>
              <a:spcAft>
                <a:spcPts val="0"/>
              </a:spcAft>
              <a:buNone/>
            </a:pPr>
            <a:endParaRPr dirty="0"/>
          </a:p>
          <a:p>
            <a:pPr marL="457200" lvl="0" indent="0" algn="l" rtl="0">
              <a:spcBef>
                <a:spcPts val="1000"/>
              </a:spcBef>
              <a:spcAft>
                <a:spcPts val="10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Next Steps</a:t>
            </a:r>
            <a:endParaRPr/>
          </a:p>
        </p:txBody>
      </p:sp>
      <p:sp>
        <p:nvSpPr>
          <p:cNvPr id="251" name="Google Shape;251;p45"/>
          <p:cNvSpPr txBox="1">
            <a:spLocks noGrp="1"/>
          </p:cNvSpPr>
          <p:nvPr>
            <p:ph type="body" idx="1"/>
          </p:nvPr>
        </p:nvSpPr>
        <p:spPr>
          <a:xfrm>
            <a:off x="596350" y="1095375"/>
            <a:ext cx="8110200" cy="3571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sz="2000" b="1"/>
          </a:p>
          <a:p>
            <a:pPr marL="0" lvl="0" indent="0" algn="l" rtl="0">
              <a:spcBef>
                <a:spcPts val="0"/>
              </a:spcBef>
              <a:spcAft>
                <a:spcPts val="0"/>
              </a:spcAft>
              <a:buNone/>
            </a:pPr>
            <a:r>
              <a:rPr lang="en" sz="2000" b="1"/>
              <a:t>District Notification</a:t>
            </a:r>
            <a:endParaRPr sz="2000" b="1"/>
          </a:p>
          <a:p>
            <a:pPr marL="457200" lvl="0" indent="-330200" algn="l" rtl="0">
              <a:spcBef>
                <a:spcPts val="600"/>
              </a:spcBef>
              <a:spcAft>
                <a:spcPts val="0"/>
              </a:spcAft>
              <a:buSzPts val="1600"/>
              <a:buChar char="•"/>
            </a:pPr>
            <a:r>
              <a:rPr lang="en"/>
              <a:t>Districts will be notified</a:t>
            </a:r>
            <a:endParaRPr/>
          </a:p>
          <a:p>
            <a:pPr marL="457200" lvl="0" indent="-330200" algn="l" rtl="0">
              <a:spcBef>
                <a:spcPts val="1000"/>
              </a:spcBef>
              <a:spcAft>
                <a:spcPts val="0"/>
              </a:spcAft>
              <a:buSzPts val="1600"/>
              <a:buChar char="•"/>
            </a:pPr>
            <a:r>
              <a:rPr lang="en"/>
              <a:t>DE staff will individually review available data for district’s with not enough data for measures making up at least 50% of the total weight will be individually reviewed by DE staff</a:t>
            </a:r>
            <a:endParaRPr/>
          </a:p>
          <a:p>
            <a:pPr marL="0" lvl="0" indent="0" algn="l" rtl="0">
              <a:spcBef>
                <a:spcPts val="1000"/>
              </a:spcBef>
              <a:spcAft>
                <a:spcPts val="0"/>
              </a:spcAft>
              <a:buNone/>
            </a:pPr>
            <a:r>
              <a:rPr lang="en" sz="2000" b="1"/>
              <a:t>Step 2: Identify Districts Support Levels</a:t>
            </a:r>
            <a:endParaRPr sz="2000" b="1"/>
          </a:p>
          <a:p>
            <a:pPr marL="457200" lvl="0" indent="-330200" algn="l" rtl="0">
              <a:spcBef>
                <a:spcPts val="600"/>
              </a:spcBef>
              <a:spcAft>
                <a:spcPts val="0"/>
              </a:spcAft>
              <a:buSzPts val="1600"/>
              <a:buChar char="•"/>
            </a:pPr>
            <a:r>
              <a:rPr lang="en"/>
              <a:t>The lowest 10% in the state will be identified to receive Tier 3 Supports</a:t>
            </a:r>
            <a:endParaRPr/>
          </a:p>
          <a:p>
            <a:pPr marL="0" lvl="0" indent="0" algn="l" rtl="0">
              <a:spcBef>
                <a:spcPts val="1000"/>
              </a:spcBef>
              <a:spcAft>
                <a:spcPts val="0"/>
              </a:spcAft>
              <a:buNone/>
            </a:pPr>
            <a:r>
              <a:rPr lang="en" sz="2000" b="1"/>
              <a:t>Step 3:  Identify Supports for Directed Focus Area</a:t>
            </a:r>
            <a:endParaRPr sz="2000" b="1"/>
          </a:p>
          <a:p>
            <a:pPr marL="457200" lvl="0" indent="-330200" algn="l" rtl="0">
              <a:spcBef>
                <a:spcPts val="600"/>
              </a:spcBef>
              <a:spcAft>
                <a:spcPts val="0"/>
              </a:spcAft>
              <a:buSzPts val="1600"/>
              <a:buChar char="•"/>
            </a:pPr>
            <a:r>
              <a:rPr lang="en"/>
              <a:t>District measures that are in the bottom quartile of all districts will be reviewed</a:t>
            </a:r>
            <a:endParaRPr/>
          </a:p>
          <a:p>
            <a:pPr marL="457200" lvl="0" indent="-330200" algn="l" rtl="0">
              <a:lnSpc>
                <a:spcPct val="100000"/>
              </a:lnSpc>
              <a:spcBef>
                <a:spcPts val="0"/>
              </a:spcBef>
              <a:spcAft>
                <a:spcPts val="0"/>
              </a:spcAft>
              <a:buSzPts val="1600"/>
              <a:buChar char="•"/>
            </a:pPr>
            <a:r>
              <a:rPr lang="en"/>
              <a:t>These data will be used to identify a focused area of support</a:t>
            </a:r>
            <a:endParaRPr/>
          </a:p>
          <a:p>
            <a:pPr marL="0" lvl="0" indent="0" algn="l" rtl="0">
              <a:spcBef>
                <a:spcPts val="0"/>
              </a:spcBef>
              <a:spcAft>
                <a:spcPts val="0"/>
              </a:spcAft>
              <a:buNone/>
            </a:pPr>
            <a:endParaRPr sz="2500" b="1"/>
          </a:p>
          <a:p>
            <a:pPr marL="0" lvl="0" indent="0" algn="l" rtl="0">
              <a:spcBef>
                <a:spcPts val="0"/>
              </a:spcBef>
              <a:spcAft>
                <a:spcPts val="0"/>
              </a:spcAft>
              <a:buNone/>
            </a:pPr>
            <a:endParaRPr sz="2500" b="1"/>
          </a:p>
          <a:p>
            <a:pPr marL="457200" lvl="0" indent="0" algn="l" rtl="0">
              <a:spcBef>
                <a:spcPts val="600"/>
              </a:spcBef>
              <a:spcAft>
                <a:spcPts val="0"/>
              </a:spcAft>
              <a:buNone/>
            </a:pPr>
            <a:endParaRPr/>
          </a:p>
          <a:p>
            <a:pPr marL="457200" lvl="0" indent="0" algn="l" rtl="0">
              <a:spcBef>
                <a:spcPts val="1000"/>
              </a:spcBef>
              <a:spcAft>
                <a:spcPts val="1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1616764" y="220876"/>
            <a:ext cx="70899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Topics for this recording, include: </a:t>
            </a:r>
            <a:endParaRPr/>
          </a:p>
        </p:txBody>
      </p:sp>
      <p:sp>
        <p:nvSpPr>
          <p:cNvPr id="118" name="Google Shape;118;p29"/>
          <p:cNvSpPr txBox="1">
            <a:spLocks noGrp="1"/>
          </p:cNvSpPr>
          <p:nvPr>
            <p:ph type="body" idx="1"/>
          </p:nvPr>
        </p:nvSpPr>
        <p:spPr>
          <a:xfrm>
            <a:off x="1616764" y="1095374"/>
            <a:ext cx="7089900" cy="3655500"/>
          </a:xfrm>
          <a:prstGeom prst="rect">
            <a:avLst/>
          </a:prstGeom>
        </p:spPr>
        <p:txBody>
          <a:bodyPr spcFirstLastPara="1" wrap="square" lIns="68575" tIns="34275" rIns="68575" bIns="34275" anchor="t" anchorCtr="0">
            <a:noAutofit/>
          </a:bodyPr>
          <a:lstStyle/>
          <a:p>
            <a:pPr marL="457200" lvl="0" indent="-330200" algn="l" rtl="0">
              <a:spcBef>
                <a:spcPts val="600"/>
              </a:spcBef>
              <a:spcAft>
                <a:spcPts val="0"/>
              </a:spcAft>
              <a:buSzPts val="1600"/>
              <a:buChar char="•"/>
            </a:pPr>
            <a:r>
              <a:rPr lang="en"/>
              <a:t>General Supervision and Differentiated Accountability:  Background</a:t>
            </a:r>
            <a:endParaRPr/>
          </a:p>
          <a:p>
            <a:pPr marL="457200" lvl="0" indent="-330200" algn="l" rtl="0">
              <a:spcBef>
                <a:spcPts val="1000"/>
              </a:spcBef>
              <a:spcAft>
                <a:spcPts val="0"/>
              </a:spcAft>
              <a:buSzPts val="1600"/>
              <a:buChar char="•"/>
            </a:pPr>
            <a:r>
              <a:rPr lang="en"/>
              <a:t>Implementation Support Rubric</a:t>
            </a:r>
            <a:endParaRPr/>
          </a:p>
          <a:p>
            <a:pPr marL="457200" lvl="0" indent="-330200" algn="l" rtl="0">
              <a:spcBef>
                <a:spcPts val="1000"/>
              </a:spcBef>
              <a:spcAft>
                <a:spcPts val="0"/>
              </a:spcAft>
              <a:buSzPts val="1600"/>
              <a:buChar char="•"/>
            </a:pPr>
            <a:r>
              <a:rPr lang="en"/>
              <a:t>Overview of Accountability Model</a:t>
            </a:r>
            <a:endParaRPr/>
          </a:p>
          <a:p>
            <a:pPr marL="457200" lvl="0" indent="-330200" algn="l" rtl="0">
              <a:spcBef>
                <a:spcPts val="1000"/>
              </a:spcBef>
              <a:spcAft>
                <a:spcPts val="1000"/>
              </a:spcAft>
              <a:buSzPts val="1600"/>
              <a:buChar char="•"/>
            </a:pPr>
            <a:r>
              <a:rPr lang="en"/>
              <a:t>Process for Assigning Support Levels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311700" y="2150850"/>
            <a:ext cx="8520600" cy="8418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Why Now?  What’s Different?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596350" y="0"/>
            <a:ext cx="8492700" cy="8745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 sz="3200" dirty="0"/>
              <a:t>Differentiated Accountability- IDEA Focus </a:t>
            </a:r>
            <a:endParaRPr dirty="0"/>
          </a:p>
        </p:txBody>
      </p:sp>
      <p:pic>
        <p:nvPicPr>
          <p:cNvPr id="2" name="Picture 1" descr="Differentiated accountability includes desk audit for Part B through the implementation support rubric.&#10;">
            <a:extLst>
              <a:ext uri="{FF2B5EF4-FFF2-40B4-BE49-F238E27FC236}">
                <a16:creationId xmlns:a16="http://schemas.microsoft.com/office/drawing/2014/main" id="{568E8172-1E1D-44C3-8A4B-D0B30C3BDD8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83898" y="989958"/>
            <a:ext cx="7305152" cy="37980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32"/>
          <p:cNvSpPr txBox="1">
            <a:spLocks noGrp="1"/>
          </p:cNvSpPr>
          <p:nvPr>
            <p:ph type="body" idx="1"/>
          </p:nvPr>
        </p:nvSpPr>
        <p:spPr>
          <a:xfrm>
            <a:off x="447259" y="821531"/>
            <a:ext cx="6082500" cy="2447700"/>
          </a:xfrm>
          <a:prstGeom prst="rect">
            <a:avLst/>
          </a:prstGeom>
        </p:spPr>
        <p:txBody>
          <a:bodyPr spcFirstLastPara="1" wrap="square" lIns="68575" tIns="34275" rIns="68575" bIns="34275" anchor="t" anchorCtr="0">
            <a:noAutofit/>
          </a:bodyPr>
          <a:lstStyle/>
          <a:p>
            <a:pPr marL="0" lvl="0" indent="0" algn="l" rtl="0">
              <a:spcBef>
                <a:spcPts val="600"/>
              </a:spcBef>
              <a:spcAft>
                <a:spcPts val="0"/>
              </a:spcAft>
              <a:buNone/>
            </a:pPr>
            <a:endParaRPr/>
          </a:p>
        </p:txBody>
      </p:sp>
      <p:pic>
        <p:nvPicPr>
          <p:cNvPr id="156" name="Google Shape;156;p32" descr="This is a screen shot of the Implementation Support Rubric as it has appeared in CASA." title="Implementation Support Rubric"/>
          <p:cNvPicPr preferRelativeResize="0"/>
          <p:nvPr/>
        </p:nvPicPr>
        <p:blipFill>
          <a:blip r:embed="rId3">
            <a:alphaModFix/>
          </a:blip>
          <a:stretch>
            <a:fillRect/>
          </a:stretch>
        </p:blipFill>
        <p:spPr>
          <a:xfrm>
            <a:off x="1" y="-1"/>
            <a:ext cx="914399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596346" y="1"/>
            <a:ext cx="8110200" cy="87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Why Now?  What’s Different?</a:t>
            </a:r>
            <a:endParaRPr/>
          </a:p>
        </p:txBody>
      </p:sp>
      <p:sp>
        <p:nvSpPr>
          <p:cNvPr id="162" name="Google Shape;162;p33"/>
          <p:cNvSpPr txBox="1">
            <a:spLocks noGrp="1"/>
          </p:cNvSpPr>
          <p:nvPr>
            <p:ph type="body" idx="1"/>
          </p:nvPr>
        </p:nvSpPr>
        <p:spPr>
          <a:xfrm>
            <a:off x="596346" y="1095374"/>
            <a:ext cx="8110200" cy="32634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 sz="2400" dirty="0"/>
              <a:t>Full Implementation of the Support Rubric!!!!!!</a:t>
            </a:r>
            <a:endParaRPr sz="2400" dirty="0"/>
          </a:p>
          <a:p>
            <a:pPr marL="457200" lvl="0" indent="-330200" algn="l" rtl="0">
              <a:spcBef>
                <a:spcPts val="1000"/>
              </a:spcBef>
              <a:spcAft>
                <a:spcPts val="0"/>
              </a:spcAft>
              <a:buSzPts val="1600"/>
              <a:buChar char="•"/>
            </a:pPr>
            <a:r>
              <a:rPr lang="en" dirty="0"/>
              <a:t>All data elements in the support rubric will be used to identify a district’s support level</a:t>
            </a:r>
            <a:endParaRPr dirty="0"/>
          </a:p>
          <a:p>
            <a:pPr marL="457200" lvl="0" indent="-330200" algn="l" rtl="0">
              <a:spcBef>
                <a:spcPts val="1000"/>
              </a:spcBef>
              <a:spcAft>
                <a:spcPts val="0"/>
              </a:spcAft>
              <a:buSzPts val="1600"/>
              <a:buChar char="•"/>
            </a:pPr>
            <a:r>
              <a:rPr lang="en" dirty="0"/>
              <a:t>Levels of support will be for a 3 year cycle</a:t>
            </a:r>
            <a:endParaRPr dirty="0"/>
          </a:p>
          <a:p>
            <a:pPr marL="457200" lvl="0" indent="-330200" algn="l" rtl="0">
              <a:spcBef>
                <a:spcPts val="1000"/>
              </a:spcBef>
              <a:spcAft>
                <a:spcPts val="1000"/>
              </a:spcAft>
              <a:buSzPts val="1600"/>
              <a:buChar char="•"/>
            </a:pPr>
            <a:r>
              <a:rPr lang="en" dirty="0"/>
              <a:t>3 year cycle aligns with ESSA cycle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p:nvPr/>
        </p:nvSpPr>
        <p:spPr>
          <a:xfrm>
            <a:off x="106800" y="154175"/>
            <a:ext cx="1709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 b="1" dirty="0"/>
              <a:t>IDEA-DA ~ How it aligns with Iowa’s Current Work</a:t>
            </a:r>
            <a:endParaRPr b="1" dirty="0"/>
          </a:p>
        </p:txBody>
      </p:sp>
      <p:pic>
        <p:nvPicPr>
          <p:cNvPr id="168" name="Google Shape;168;p34" descr="This is a visual representation of the steps of the comprehensive improvement process depicted in a circle.  The steps are 1.  Assess, 2. Priorities, 3. Plan, 4. Implement, 5. Evaluate" title="Comprehensive improvement Process"/>
          <p:cNvPicPr preferRelativeResize="0"/>
          <p:nvPr/>
        </p:nvPicPr>
        <p:blipFill>
          <a:blip r:embed="rId3">
            <a:alphaModFix/>
          </a:blip>
          <a:stretch>
            <a:fillRect/>
          </a:stretch>
        </p:blipFill>
        <p:spPr>
          <a:xfrm>
            <a:off x="106800" y="1667375"/>
            <a:ext cx="1858600" cy="1553651"/>
          </a:xfrm>
          <a:prstGeom prst="rect">
            <a:avLst/>
          </a:prstGeom>
          <a:noFill/>
          <a:ln>
            <a:noFill/>
          </a:ln>
        </p:spPr>
      </p:pic>
      <p:pic>
        <p:nvPicPr>
          <p:cNvPr id="4" name="Picture 3" descr="Table of Monitoring&#10;&#10;This table identifies the alignment between IDEA-DA and ESSA, DA, and MTSS&#10;">
            <a:extLst>
              <a:ext uri="{FF2B5EF4-FFF2-40B4-BE49-F238E27FC236}">
                <a16:creationId xmlns:a16="http://schemas.microsoft.com/office/drawing/2014/main" id="{7F916F3F-B4DB-452F-AF8E-6072AE1CD900}"/>
              </a:ext>
            </a:extLst>
          </p:cNvPr>
          <p:cNvPicPr>
            <a:picLocks noChangeAspect="1"/>
          </p:cNvPicPr>
          <p:nvPr/>
        </p:nvPicPr>
        <p:blipFill>
          <a:blip r:embed="rId4"/>
          <a:stretch>
            <a:fillRect/>
          </a:stretch>
        </p:blipFill>
        <p:spPr>
          <a:xfrm>
            <a:off x="2452255" y="492771"/>
            <a:ext cx="6396418" cy="39619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596346" y="1"/>
            <a:ext cx="8110200" cy="8745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Font typeface="PT Sans Narrow"/>
              <a:buNone/>
            </a:pPr>
            <a:r>
              <a:rPr lang="en" sz="3600">
                <a:latin typeface="PT Sans Narrow"/>
                <a:ea typeface="PT Sans Narrow"/>
                <a:cs typeface="PT Sans Narrow"/>
                <a:sym typeface="PT Sans Narrow"/>
              </a:rPr>
              <a:t>IDEA Requires General Supervision of IDEA</a:t>
            </a:r>
            <a:endParaRPr/>
          </a:p>
        </p:txBody>
      </p:sp>
      <p:sp>
        <p:nvSpPr>
          <p:cNvPr id="175" name="Google Shape;175;p35"/>
          <p:cNvSpPr txBox="1">
            <a:spLocks noGrp="1"/>
          </p:cNvSpPr>
          <p:nvPr>
            <p:ph type="body" idx="1"/>
          </p:nvPr>
        </p:nvSpPr>
        <p:spPr>
          <a:xfrm>
            <a:off x="596350" y="1095375"/>
            <a:ext cx="8110200" cy="379260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Clr>
                <a:schemeClr val="dk2"/>
              </a:buClr>
              <a:buFont typeface="Open Sans"/>
              <a:buNone/>
            </a:pPr>
            <a:endParaRPr sz="1800" dirty="0">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chemeClr val="dk2"/>
              </a:buClr>
              <a:buFont typeface="Open Sans"/>
              <a:buNone/>
            </a:pPr>
            <a:r>
              <a:rPr lang="en" sz="1800" b="0" i="0" u="none" strike="noStrike" cap="none" dirty="0">
                <a:solidFill>
                  <a:srgbClr val="000000"/>
                </a:solidFill>
                <a:latin typeface="Open Sans"/>
                <a:ea typeface="Open Sans"/>
                <a:cs typeface="Open Sans"/>
                <a:sym typeface="Open Sans"/>
              </a:rPr>
              <a:t>41.600(2) </a:t>
            </a:r>
            <a:r>
              <a:rPr lang="en" sz="1800" b="0" i="1" u="none" strike="noStrike" cap="none" dirty="0">
                <a:solidFill>
                  <a:srgbClr val="000000"/>
                </a:solidFill>
                <a:latin typeface="Open Sans"/>
                <a:ea typeface="Open Sans"/>
                <a:cs typeface="Open Sans"/>
                <a:sym typeface="Open Sans"/>
              </a:rPr>
              <a:t>Primary focus of monitoring activity.</a:t>
            </a:r>
            <a:r>
              <a:rPr lang="en" sz="1800" b="0" i="0" u="none" strike="noStrike" cap="none" dirty="0">
                <a:solidFill>
                  <a:srgbClr val="000000"/>
                </a:solidFill>
                <a:latin typeface="Open Sans"/>
                <a:ea typeface="Open Sans"/>
                <a:cs typeface="Open Sans"/>
                <a:sym typeface="Open Sans"/>
              </a:rPr>
              <a:t> The primary focus of the state’s monitoring activities must be on the following:</a:t>
            </a:r>
            <a:endParaRPr dirty="0"/>
          </a:p>
          <a:p>
            <a:pPr marL="457200" marR="0" lvl="0" indent="-228600" algn="l" rtl="0">
              <a:lnSpc>
                <a:spcPct val="115000"/>
              </a:lnSpc>
              <a:spcBef>
                <a:spcPts val="1600"/>
              </a:spcBef>
              <a:spcAft>
                <a:spcPts val="0"/>
              </a:spcAft>
              <a:buClr>
                <a:srgbClr val="000000"/>
              </a:buClr>
              <a:buSzPts val="1800"/>
              <a:buFont typeface="Open Sans"/>
              <a:buAutoNum type="alphaUcPeriod"/>
            </a:pPr>
            <a:r>
              <a:rPr lang="en" sz="1800" b="0" i="0" u="none" strike="noStrike" cap="none" dirty="0">
                <a:solidFill>
                  <a:srgbClr val="000000"/>
                </a:solidFill>
                <a:highlight>
                  <a:srgbClr val="FFF2CC"/>
                </a:highlight>
                <a:latin typeface="Open Sans"/>
                <a:ea typeface="Open Sans"/>
                <a:cs typeface="Open Sans"/>
                <a:sym typeface="Open Sans"/>
              </a:rPr>
              <a:t>Improving educational results and functional outcomes </a:t>
            </a:r>
            <a:r>
              <a:rPr lang="en" sz="1800" b="0" i="0" u="none" strike="noStrike" cap="none" dirty="0">
                <a:solidFill>
                  <a:srgbClr val="000000"/>
                </a:solidFill>
                <a:latin typeface="Open Sans"/>
                <a:ea typeface="Open Sans"/>
                <a:cs typeface="Open Sans"/>
                <a:sym typeface="Open Sans"/>
              </a:rPr>
              <a:t>for all children with disabilities; and</a:t>
            </a:r>
            <a:endParaRPr dirty="0"/>
          </a:p>
          <a:p>
            <a:pPr marL="457200" marR="0" lvl="0" indent="-228600" algn="l" rtl="0">
              <a:lnSpc>
                <a:spcPct val="115000"/>
              </a:lnSpc>
              <a:spcBef>
                <a:spcPts val="1600"/>
              </a:spcBef>
              <a:spcAft>
                <a:spcPts val="0"/>
              </a:spcAft>
              <a:buClr>
                <a:srgbClr val="000000"/>
              </a:buClr>
              <a:buSzPts val="1800"/>
              <a:buFont typeface="Open Sans"/>
              <a:buAutoNum type="alphaUcPeriod"/>
            </a:pPr>
            <a:r>
              <a:rPr lang="en" sz="1800" b="0" i="0" u="none" strike="noStrike" cap="none" dirty="0">
                <a:solidFill>
                  <a:srgbClr val="000000"/>
                </a:solidFill>
                <a:latin typeface="Open Sans"/>
                <a:ea typeface="Open Sans"/>
                <a:cs typeface="Open Sans"/>
                <a:sym typeface="Open Sans"/>
              </a:rPr>
              <a:t>ensuring that public agencies meet the program requirements under Part B of the Act, </a:t>
            </a:r>
            <a:r>
              <a:rPr lang="en" sz="1800" b="0" i="0" u="none" strike="noStrike" cap="none" dirty="0">
                <a:solidFill>
                  <a:srgbClr val="000000"/>
                </a:solidFill>
                <a:highlight>
                  <a:srgbClr val="FFF2CC"/>
                </a:highlight>
                <a:latin typeface="Open Sans"/>
                <a:ea typeface="Open Sans"/>
                <a:cs typeface="Open Sans"/>
                <a:sym typeface="Open Sans"/>
              </a:rPr>
              <a:t>with a particular emphasis on those requirements that are most closely related to improving educational results</a:t>
            </a:r>
            <a:r>
              <a:rPr lang="en" sz="1800" b="0" i="0" u="none" strike="noStrike" cap="none" dirty="0">
                <a:solidFill>
                  <a:srgbClr val="000000"/>
                </a:solidFill>
                <a:latin typeface="Open Sans"/>
                <a:ea typeface="Open Sans"/>
                <a:cs typeface="Open Sans"/>
                <a:sym typeface="Open Sans"/>
              </a:rPr>
              <a:t> for children with disabilities.</a:t>
            </a:r>
            <a:endParaRPr dirty="0"/>
          </a:p>
          <a:p>
            <a:pPr marL="0" marR="0" lvl="0" indent="0" algn="r" rtl="0">
              <a:lnSpc>
                <a:spcPct val="115000"/>
              </a:lnSpc>
              <a:spcBef>
                <a:spcPts val="1600"/>
              </a:spcBef>
              <a:spcAft>
                <a:spcPts val="0"/>
              </a:spcAft>
              <a:buClr>
                <a:schemeClr val="dk2"/>
              </a:buClr>
              <a:buFont typeface="Open Sans"/>
              <a:buNone/>
            </a:pPr>
            <a:r>
              <a:rPr lang="en" sz="1800" b="0" i="0" u="none" strike="noStrike" cap="none" dirty="0">
                <a:solidFill>
                  <a:srgbClr val="FF0000"/>
                </a:solidFill>
                <a:latin typeface="Open Sans"/>
                <a:ea typeface="Open Sans"/>
                <a:cs typeface="Open Sans"/>
                <a:sym typeface="Open Sans"/>
              </a:rPr>
              <a:t>Iowa Administrative Code</a:t>
            </a:r>
            <a:endParaRP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2" name="Picture 1" descr="This is to illustrate that there are multiple doors to support.  These doors could be represented in different ways - we could start with funding stream, or with law, or with a program….in this graphic, we organized things by data.   &#10;&#10;">
            <a:extLst>
              <a:ext uri="{FF2B5EF4-FFF2-40B4-BE49-F238E27FC236}">
                <a16:creationId xmlns:a16="http://schemas.microsoft.com/office/drawing/2014/main" id="{630807B3-6CF8-4B35-8B3E-3E5BECA52C64}"/>
              </a:ext>
            </a:extLst>
          </p:cNvPr>
          <p:cNvPicPr>
            <a:picLocks noChangeAspect="1"/>
          </p:cNvPicPr>
          <p:nvPr/>
        </p:nvPicPr>
        <p:blipFill>
          <a:blip r:embed="rId3"/>
          <a:stretch>
            <a:fillRect/>
          </a:stretch>
        </p:blipFill>
        <p:spPr>
          <a:xfrm>
            <a:off x="531142" y="99237"/>
            <a:ext cx="8407296" cy="479179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1834</Words>
  <Application>Microsoft Office PowerPoint</Application>
  <PresentationFormat>On-screen Show (16:9)</PresentationFormat>
  <Paragraphs>138</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Open Sans</vt:lpstr>
      <vt:lpstr>Arial</vt:lpstr>
      <vt:lpstr>Segoe UI</vt:lpstr>
      <vt:lpstr>PT Sans Narrow</vt:lpstr>
      <vt:lpstr>Calibri</vt:lpstr>
      <vt:lpstr>Roboto</vt:lpstr>
      <vt:lpstr>Simple Light</vt:lpstr>
      <vt:lpstr>Theme1</vt:lpstr>
      <vt:lpstr>Individuals with Disabilities Education Act:   Differentiated Accountability (IDEA-DA)</vt:lpstr>
      <vt:lpstr>Topics for this recording, include: </vt:lpstr>
      <vt:lpstr>Why Now?  What’s Different?</vt:lpstr>
      <vt:lpstr>Differentiated Accountability- IDEA Focus </vt:lpstr>
      <vt:lpstr>PowerPoint Presentation</vt:lpstr>
      <vt:lpstr>Why Now?  What’s Different?</vt:lpstr>
      <vt:lpstr>PowerPoint Presentation</vt:lpstr>
      <vt:lpstr>IDEA Requires General Supervision of IDEA</vt:lpstr>
      <vt:lpstr>PowerPoint Presentation</vt:lpstr>
      <vt:lpstr>IDEA-DA Focus Areas</vt:lpstr>
      <vt:lpstr>Example of Aligned Data Elements (Link)</vt:lpstr>
      <vt:lpstr>How does the model work?</vt:lpstr>
      <vt:lpstr>How does the model work?</vt:lpstr>
      <vt:lpstr>Model: Standard Score Example</vt:lpstr>
      <vt:lpstr>Model: Binary Measures</vt:lpstr>
      <vt:lpstr>Measure-Level Percentile Ranks</vt:lpstr>
      <vt:lpstr>Process for Identifying Support Levels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Individuals with Disabilities Education Act:   Differentiated Accountability (IDEA-DA)</dc:title>
  <dc:creator>Beilke, Mary [IDOE]</dc:creator>
  <cp:lastModifiedBy>Albers, Lisa [IDOE]</cp:lastModifiedBy>
  <cp:revision>7</cp:revision>
  <dcterms:modified xsi:type="dcterms:W3CDTF">2022-11-22T19:38:27Z</dcterms:modified>
</cp:coreProperties>
</file>