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3" r:id="rId3"/>
    <p:sldId id="289" r:id="rId4"/>
    <p:sldId id="290" r:id="rId5"/>
    <p:sldId id="292" r:id="rId6"/>
    <p:sldId id="291" r:id="rId7"/>
    <p:sldId id="264" r:id="rId8"/>
    <p:sldId id="277" r:id="rId9"/>
    <p:sldId id="286" r:id="rId10"/>
    <p:sldId id="287" r:id="rId11"/>
    <p:sldId id="288" r:id="rId12"/>
    <p:sldId id="309" r:id="rId13"/>
    <p:sldId id="274" r:id="rId14"/>
    <p:sldId id="297" r:id="rId15"/>
    <p:sldId id="298" r:id="rId16"/>
    <p:sldId id="308" r:id="rId17"/>
    <p:sldId id="303" r:id="rId18"/>
    <p:sldId id="305" r:id="rId19"/>
    <p:sldId id="304" r:id="rId20"/>
    <p:sldId id="269" r:id="rId21"/>
    <p:sldId id="307"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B"/>
    <a:srgbClr val="063D70"/>
    <a:srgbClr val="005CA3"/>
    <a:srgbClr val="094A7C"/>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94687" autoAdjust="0"/>
  </p:normalViewPr>
  <p:slideViewPr>
    <p:cSldViewPr snapToGrid="0">
      <p:cViewPr varScale="1">
        <p:scale>
          <a:sx n="107" d="100"/>
          <a:sy n="107" d="100"/>
        </p:scale>
        <p:origin x="87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50436" y="0"/>
            <a:ext cx="6211956" cy="2160104"/>
          </a:xfrm>
        </p:spPr>
        <p:txBody>
          <a:bodyPr anchor="b"/>
          <a:lstStyle>
            <a:lvl1pPr algn="ctr">
              <a:defRPr sz="4500" b="1">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127511" y="2597426"/>
            <a:ext cx="5734879" cy="1282148"/>
          </a:xfrm>
        </p:spPr>
        <p:txBody>
          <a:bodyPr>
            <a:normAutofit/>
          </a:bodyPr>
          <a:lstStyle>
            <a:lvl1pPr marL="0" indent="0" algn="ctr">
              <a:buNone/>
              <a:defRPr sz="24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60800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76004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6764" y="0"/>
            <a:ext cx="7089913" cy="1166191"/>
          </a:xfrm>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1616764" y="1460499"/>
            <a:ext cx="7089914" cy="487404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2540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4157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598" y="1"/>
            <a:ext cx="7886700" cy="1192696"/>
          </a:xfrm>
        </p:spPr>
        <p:txBody>
          <a:bodyPr/>
          <a:lstStyle/>
          <a:p>
            <a:r>
              <a:rPr lang="en-US"/>
              <a:t>Click to edit Master title style</a:t>
            </a:r>
          </a:p>
        </p:txBody>
      </p:sp>
      <p:sp>
        <p:nvSpPr>
          <p:cNvPr id="3" name="Text Placeholder 2"/>
          <p:cNvSpPr>
            <a:spLocks noGrp="1"/>
          </p:cNvSpPr>
          <p:nvPr>
            <p:ph type="body" idx="1"/>
          </p:nvPr>
        </p:nvSpPr>
        <p:spPr>
          <a:xfrm>
            <a:off x="669599" y="1548641"/>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69599" y="2372553"/>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4668907" y="1548641"/>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8907" y="2372553"/>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4727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801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6346" y="0"/>
            <a:ext cx="8110332" cy="11661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96346" y="1460499"/>
            <a:ext cx="81103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46340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3" r:id="rId5"/>
    <p:sldLayoutId id="2147483654" r:id="rId6"/>
  </p:sldLayoutIdLst>
  <p:txStyles>
    <p:titleStyle>
      <a:lvl1pPr algn="l" defTabSz="685800" rtl="0" eaLnBrk="1" latinLnBrk="0" hangingPunct="1">
        <a:lnSpc>
          <a:spcPct val="90000"/>
        </a:lnSpc>
        <a:spcBef>
          <a:spcPct val="0"/>
        </a:spcBef>
        <a:buNone/>
        <a:defRPr sz="3300" b="1" kern="1200">
          <a:solidFill>
            <a:schemeClr val="bg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te.ed.gov/accountability/core-indicator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te.ed.gov/profiles/national-summar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te.careertech.org/sites/default/files/CareerClustersPathways_0.pdf" TargetMode="External"/><Relationship Id="rId2" Type="http://schemas.openxmlformats.org/officeDocument/2006/relationships/hyperlink" Target="https://careertech.org/sites/default/files/State-CTE-Standards-ReportFINAL.pdf" TargetMode="External"/><Relationship Id="rId1" Type="http://schemas.openxmlformats.org/officeDocument/2006/relationships/slideLayout" Target="../slideLayouts/slideLayout2.xml"/><Relationship Id="rId5" Type="http://schemas.openxmlformats.org/officeDocument/2006/relationships/hyperlink" Target="https://cte.ed.gov/dataexplorer/" TargetMode="External"/><Relationship Id="rId4" Type="http://schemas.openxmlformats.org/officeDocument/2006/relationships/hyperlink" Target="https://careertech.org/resource/2022_Year_in_Review"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enliveningedge.org/features/organizations-complex-system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s://educateiowa.gov/adult-career-comm-college/career-and-technical-education/perkins-v#Perkins-Funded_Equipment_Guidelines" TargetMode="External"/><Relationship Id="rId3" Type="http://schemas.openxmlformats.org/officeDocument/2006/relationships/hyperlink" Target="https://educateiowa.gov/adult-career-comm-college/career-and-technical-education/perkins-v#Perkins_V_State_Plan" TargetMode="External"/><Relationship Id="rId7" Type="http://schemas.openxmlformats.org/officeDocument/2006/relationships/hyperlink" Target="https://educateiowa.gov/adult-career-comm-college/career-and-technical-education/perkins-v#Perkins_V_Claim_Resources" TargetMode="External"/><Relationship Id="rId12" Type="http://schemas.openxmlformats.org/officeDocument/2006/relationships/hyperlink" Target="https://educateiowa.gov/adult-career-comm-college/career-and-technical-education/perkins-v#Resources" TargetMode="External"/><Relationship Id="rId2" Type="http://schemas.openxmlformats.org/officeDocument/2006/relationships/hyperlink" Target="https://educateiowa.gov/adult-career-comm-college/career-and-technical-education/perkins-v" TargetMode="External"/><Relationship Id="rId1" Type="http://schemas.openxmlformats.org/officeDocument/2006/relationships/slideLayout" Target="../slideLayouts/slideLayout2.xml"/><Relationship Id="rId6" Type="http://schemas.openxmlformats.org/officeDocument/2006/relationships/hyperlink" Target="https://educateiowa.gov/adult-career-comm-college/career-and-technical-education/perkins-v#Pell_Audit_Guidance" TargetMode="External"/><Relationship Id="rId11" Type="http://schemas.openxmlformats.org/officeDocument/2006/relationships/hyperlink" Target="https://educateiowa.gov/adult-career-comm-college/career-and-technical-education/perkins-v#Perkins_V_Secondary_and_Post_Secondary_Monitoring" TargetMode="External"/><Relationship Id="rId5" Type="http://schemas.openxmlformats.org/officeDocument/2006/relationships/hyperlink" Target="https://educateiowa.gov/adult-career-comm-college/career-and-technical-education/perkins-v#Accounting_for_Perkins_Funds" TargetMode="External"/><Relationship Id="rId10" Type="http://schemas.openxmlformats.org/officeDocument/2006/relationships/hyperlink" Target="https://educateiowa.gov/adult-career-comm-college/career-and-technical-education/perkins-v#Post-Secondary_Information" TargetMode="External"/><Relationship Id="rId4" Type="http://schemas.openxmlformats.org/officeDocument/2006/relationships/hyperlink" Target="https://educateiowa.gov/adult-career-comm-college/career-and-technical-education/perkins-v#Perkins_Local_Application" TargetMode="External"/><Relationship Id="rId9" Type="http://schemas.openxmlformats.org/officeDocument/2006/relationships/hyperlink" Target="https://educateiowa.gov/adult-career-comm-college/career-and-technical-education/perkins-v#Perkins_Bil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ducateiowa.gov/adult-career-comm-college/career-and-technical-education/perkins-v#Perkins-Funded_Equipment_Guidelines" TargetMode="External"/><Relationship Id="rId2" Type="http://schemas.openxmlformats.org/officeDocument/2006/relationships/hyperlink" Target="https://educateiowa.gov/adult-career-comm-college/career-and-technical-education/perkins-v#Perkins_V_Claim_Resource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hyperlink" Target="https://youtu.be/xx1T-jDJ_2w" TargetMode="External"/><Relationship Id="rId3" Type="http://schemas.openxmlformats.org/officeDocument/2006/relationships/hyperlink" Target="https://educateiowa.gov/node/25126" TargetMode="External"/><Relationship Id="rId7" Type="http://schemas.openxmlformats.org/officeDocument/2006/relationships/hyperlink" Target="https://educateiowa.gov/documents/consortium-requirements-distribution-perkins-funds-secondary-education" TargetMode="External"/><Relationship Id="rId2" Type="http://schemas.openxmlformats.org/officeDocument/2006/relationships/hyperlink" Target="https://educateiowa.gov/adult-career-comm-college/career-and-technical-education/perkins-v#Perkins_Local_Application" TargetMode="External"/><Relationship Id="rId1" Type="http://schemas.openxmlformats.org/officeDocument/2006/relationships/slideLayout" Target="../slideLayouts/slideLayout2.xml"/><Relationship Id="rId6" Type="http://schemas.openxmlformats.org/officeDocument/2006/relationships/hyperlink" Target="https://educateiowa.gov/node/28009" TargetMode="External"/><Relationship Id="rId5" Type="http://schemas.openxmlformats.org/officeDocument/2006/relationships/hyperlink" Target="https://educateiowa.gov/documents/career-and-technical-student-organizations-ctso-student-competition-funding" TargetMode="External"/><Relationship Id="rId4" Type="http://schemas.openxmlformats.org/officeDocument/2006/relationships/hyperlink" Target="https://educateiowa.gov/documents/perkins-purchasing-fy-2024-templa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Jeffrey.fletcher@iowa.gov" TargetMode="External"/><Relationship Id="rId2" Type="http://schemas.openxmlformats.org/officeDocument/2006/relationships/hyperlink" Target="mailto:dennis.harden@iowa.gov" TargetMode="External"/><Relationship Id="rId1" Type="http://schemas.openxmlformats.org/officeDocument/2006/relationships/slideLayout" Target="../slideLayouts/slideLayout2.xml"/><Relationship Id="rId4" Type="http://schemas.openxmlformats.org/officeDocument/2006/relationships/hyperlink" Target="mailto:amy.vybiral@iowa.gov"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cte.ed.gov/" TargetMode="External"/><Relationship Id="rId2" Type="http://schemas.openxmlformats.org/officeDocument/2006/relationships/hyperlink" Target="https://www2.ed.gov/datastory/cte/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5029" y="513878"/>
            <a:ext cx="6597364" cy="1859029"/>
          </a:xfrm>
        </p:spPr>
        <p:txBody>
          <a:bodyPr anchor="ctr">
            <a:normAutofit/>
          </a:bodyPr>
          <a:lstStyle/>
          <a:p>
            <a:r>
              <a:rPr lang="en-US" sz="2800" dirty="0"/>
              <a:t>Carl D. Perkins Career and Technical Education Act (Perkins V)</a:t>
            </a:r>
            <a:endParaRPr lang="en-US" sz="3600" dirty="0"/>
          </a:p>
        </p:txBody>
      </p:sp>
    </p:spTree>
    <p:extLst>
      <p:ext uri="{BB962C8B-B14F-4D97-AF65-F5344CB8AC3E}">
        <p14:creationId xmlns:p14="http://schemas.microsoft.com/office/powerpoint/2010/main" val="396290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5A4AE-0D02-477E-93FD-FFDD45B9A894}"/>
              </a:ext>
            </a:extLst>
          </p:cNvPr>
          <p:cNvSpPr>
            <a:spLocks noGrp="1"/>
          </p:cNvSpPr>
          <p:nvPr>
            <p:ph type="title"/>
          </p:nvPr>
        </p:nvSpPr>
        <p:spPr/>
        <p:txBody>
          <a:bodyPr/>
          <a:lstStyle/>
          <a:p>
            <a:r>
              <a:rPr lang="en-US" dirty="0"/>
              <a:t>Perkins V</a:t>
            </a:r>
          </a:p>
        </p:txBody>
      </p:sp>
      <p:sp>
        <p:nvSpPr>
          <p:cNvPr id="3" name="Content Placeholder 2">
            <a:extLst>
              <a:ext uri="{FF2B5EF4-FFF2-40B4-BE49-F238E27FC236}">
                <a16:creationId xmlns:a16="http://schemas.microsoft.com/office/drawing/2014/main" id="{B0BF8503-4E79-4EBC-88CB-1FE46B264A91}"/>
              </a:ext>
            </a:extLst>
          </p:cNvPr>
          <p:cNvSpPr>
            <a:spLocks noGrp="1"/>
          </p:cNvSpPr>
          <p:nvPr>
            <p:ph idx="1"/>
          </p:nvPr>
        </p:nvSpPr>
        <p:spPr>
          <a:xfrm>
            <a:off x="596346" y="1166191"/>
            <a:ext cx="8110332" cy="5192664"/>
          </a:xfrm>
        </p:spPr>
        <p:txBody>
          <a:bodyPr>
            <a:normAutofit lnSpcReduction="10000"/>
          </a:bodyPr>
          <a:lstStyle/>
          <a:p>
            <a:pPr marL="0" indent="0">
              <a:lnSpc>
                <a:spcPct val="100000"/>
              </a:lnSpc>
              <a:spcBef>
                <a:spcPts val="600"/>
              </a:spcBef>
              <a:spcAft>
                <a:spcPts val="600"/>
              </a:spcAft>
              <a:buNone/>
            </a:pPr>
            <a:r>
              <a:rPr lang="en-US" sz="2800" dirty="0"/>
              <a:t>What is required in Perkins</a:t>
            </a:r>
          </a:p>
          <a:p>
            <a:pPr lvl="1">
              <a:lnSpc>
                <a:spcPct val="100000"/>
              </a:lnSpc>
              <a:spcBef>
                <a:spcPts val="600"/>
              </a:spcBef>
              <a:spcAft>
                <a:spcPts val="600"/>
              </a:spcAft>
            </a:pPr>
            <a:r>
              <a:rPr lang="en-US" sz="2400" dirty="0"/>
              <a:t>State Plans for </a:t>
            </a:r>
            <a:r>
              <a:rPr lang="en-US" sz="2400" dirty="0">
                <a:hlinkClick r:id="rId2"/>
              </a:rPr>
              <a:t>indicators of performance </a:t>
            </a:r>
            <a:r>
              <a:rPr lang="en-US" sz="2400" dirty="0"/>
              <a:t>are for AYs 20-21, 21-22, 22-23, 23-24</a:t>
            </a:r>
          </a:p>
          <a:p>
            <a:pPr lvl="2">
              <a:lnSpc>
                <a:spcPct val="100000"/>
              </a:lnSpc>
              <a:spcBef>
                <a:spcPts val="600"/>
              </a:spcBef>
              <a:spcAft>
                <a:spcPts val="600"/>
              </a:spcAft>
            </a:pPr>
            <a:r>
              <a:rPr lang="en-US" sz="1800" dirty="0"/>
              <a:t>Can renegotiate in year 3, but cannot renegotiate if a target was not met</a:t>
            </a:r>
          </a:p>
          <a:p>
            <a:pPr lvl="1">
              <a:lnSpc>
                <a:spcPct val="100000"/>
              </a:lnSpc>
              <a:spcBef>
                <a:spcPts val="600"/>
              </a:spcBef>
              <a:spcAft>
                <a:spcPts val="600"/>
              </a:spcAft>
            </a:pPr>
            <a:r>
              <a:rPr lang="en-US" sz="2400" dirty="0"/>
              <a:t>Expanded focus on subgroups and special populations</a:t>
            </a:r>
          </a:p>
          <a:p>
            <a:pPr lvl="2">
              <a:lnSpc>
                <a:spcPct val="100000"/>
              </a:lnSpc>
              <a:spcBef>
                <a:spcPts val="600"/>
              </a:spcBef>
              <a:spcAft>
                <a:spcPts val="600"/>
              </a:spcAft>
            </a:pPr>
            <a:r>
              <a:rPr lang="en-US" sz="2100" dirty="0"/>
              <a:t>Definitions expanded</a:t>
            </a:r>
          </a:p>
          <a:p>
            <a:pPr lvl="1">
              <a:lnSpc>
                <a:spcPct val="100000"/>
              </a:lnSpc>
              <a:spcBef>
                <a:spcPts val="600"/>
              </a:spcBef>
              <a:spcAft>
                <a:spcPts val="600"/>
              </a:spcAft>
            </a:pPr>
            <a:r>
              <a:rPr lang="en-US" sz="2400" dirty="0"/>
              <a:t>Includes career exploration at the high school level or the middle grades </a:t>
            </a:r>
          </a:p>
          <a:p>
            <a:pPr lvl="1">
              <a:lnSpc>
                <a:spcPct val="100000"/>
              </a:lnSpc>
              <a:spcBef>
                <a:spcPts val="600"/>
              </a:spcBef>
              <a:spcAft>
                <a:spcPts val="600"/>
              </a:spcAft>
            </a:pPr>
            <a:r>
              <a:rPr lang="en-US" sz="2400" dirty="0"/>
              <a:t>Perkins funds can now be expended down to the 5</a:t>
            </a:r>
            <a:r>
              <a:rPr lang="en-US" sz="2400" baseline="30000" dirty="0"/>
              <a:t>th</a:t>
            </a:r>
            <a:r>
              <a:rPr lang="en-US" sz="2400" dirty="0"/>
              <a:t> grade</a:t>
            </a:r>
          </a:p>
          <a:p>
            <a:pPr lvl="1">
              <a:lnSpc>
                <a:spcPct val="100000"/>
              </a:lnSpc>
              <a:spcBef>
                <a:spcPts val="600"/>
              </a:spcBef>
              <a:spcAft>
                <a:spcPts val="600"/>
              </a:spcAft>
            </a:pPr>
            <a:r>
              <a:rPr lang="en-US" sz="2400" dirty="0"/>
              <a:t>Comprehensive Local Needs Assessment (CLNA)</a:t>
            </a:r>
          </a:p>
          <a:p>
            <a:pPr lvl="1"/>
            <a:endParaRPr lang="en-US" dirty="0"/>
          </a:p>
        </p:txBody>
      </p:sp>
    </p:spTree>
    <p:extLst>
      <p:ext uri="{BB962C8B-B14F-4D97-AF65-F5344CB8AC3E}">
        <p14:creationId xmlns:p14="http://schemas.microsoft.com/office/powerpoint/2010/main" val="2040254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7B0D-89DF-4035-82C7-757516321E40}"/>
              </a:ext>
            </a:extLst>
          </p:cNvPr>
          <p:cNvSpPr>
            <a:spLocks noGrp="1"/>
          </p:cNvSpPr>
          <p:nvPr>
            <p:ph type="title"/>
          </p:nvPr>
        </p:nvSpPr>
        <p:spPr/>
        <p:txBody>
          <a:bodyPr/>
          <a:lstStyle/>
          <a:p>
            <a:r>
              <a:rPr lang="en-US" dirty="0"/>
              <a:t>Perkins V</a:t>
            </a:r>
          </a:p>
        </p:txBody>
      </p:sp>
      <p:sp>
        <p:nvSpPr>
          <p:cNvPr id="3" name="Content Placeholder 2">
            <a:extLst>
              <a:ext uri="{FF2B5EF4-FFF2-40B4-BE49-F238E27FC236}">
                <a16:creationId xmlns:a16="http://schemas.microsoft.com/office/drawing/2014/main" id="{B322BC94-8D3D-49D2-80B0-1906DA7F1C37}"/>
              </a:ext>
            </a:extLst>
          </p:cNvPr>
          <p:cNvSpPr>
            <a:spLocks noGrp="1"/>
          </p:cNvSpPr>
          <p:nvPr>
            <p:ph idx="1"/>
          </p:nvPr>
        </p:nvSpPr>
        <p:spPr>
          <a:xfrm>
            <a:off x="596346" y="1460499"/>
            <a:ext cx="8110332" cy="4975812"/>
          </a:xfrm>
        </p:spPr>
        <p:txBody>
          <a:bodyPr>
            <a:normAutofit/>
          </a:bodyPr>
          <a:lstStyle/>
          <a:p>
            <a:r>
              <a:rPr lang="en-US" dirty="0"/>
              <a:t>Consortiums</a:t>
            </a:r>
          </a:p>
          <a:p>
            <a:pPr lvl="1"/>
            <a:r>
              <a:rPr lang="en-US" dirty="0"/>
              <a:t>Consortium members must work together to determine how funds are distributed</a:t>
            </a:r>
          </a:p>
          <a:p>
            <a:pPr lvl="1"/>
            <a:r>
              <a:rPr lang="en-US" dirty="0"/>
              <a:t>Consortium Members should first look at the data for their consortium and individual schools to determine if they have met all targets.  If a target has not been met, money should be used to address that target consortium wide.</a:t>
            </a:r>
          </a:p>
          <a:p>
            <a:pPr lvl="1"/>
            <a:r>
              <a:rPr lang="en-US" dirty="0"/>
              <a:t>Consortium members could consider doing consortium wide Professional Development</a:t>
            </a:r>
          </a:p>
          <a:p>
            <a:pPr lvl="1"/>
            <a:r>
              <a:rPr lang="en-US" dirty="0"/>
              <a:t>Consortium members could consider buying equipment items in “bulk” to reduce costs</a:t>
            </a:r>
          </a:p>
          <a:p>
            <a:pPr lvl="1"/>
            <a:r>
              <a:rPr lang="en-US" dirty="0"/>
              <a:t>Consortium members could look at sharing equipment for a specific program</a:t>
            </a:r>
          </a:p>
          <a:p>
            <a:pPr lvl="1"/>
            <a:r>
              <a:rPr lang="en-US" dirty="0"/>
              <a:t>Consortium members could ensure that all instructors in a particular program across all districts receive the same professional development or equitable equipment.</a:t>
            </a:r>
          </a:p>
        </p:txBody>
      </p:sp>
    </p:spTree>
    <p:extLst>
      <p:ext uri="{BB962C8B-B14F-4D97-AF65-F5344CB8AC3E}">
        <p14:creationId xmlns:p14="http://schemas.microsoft.com/office/powerpoint/2010/main" val="912822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6789-E810-4D59-A7A2-E598BB0D5190}"/>
              </a:ext>
            </a:extLst>
          </p:cNvPr>
          <p:cNvSpPr>
            <a:spLocks noGrp="1"/>
          </p:cNvSpPr>
          <p:nvPr>
            <p:ph type="title"/>
          </p:nvPr>
        </p:nvSpPr>
        <p:spPr/>
        <p:txBody>
          <a:bodyPr>
            <a:normAutofit fontScale="90000"/>
          </a:bodyPr>
          <a:lstStyle/>
          <a:p>
            <a:r>
              <a:rPr lang="en-US" dirty="0"/>
              <a:t>National and State Profiles Online Tool:</a:t>
            </a:r>
            <a:br>
              <a:rPr lang="en-US" dirty="0"/>
            </a:br>
            <a:r>
              <a:rPr lang="en-US" sz="3100" dirty="0">
                <a:hlinkClick r:id="rId2">
                  <a:extLst>
                    <a:ext uri="{A12FA001-AC4F-418D-AE19-62706E023703}">
                      <ahyp:hlinkClr xmlns:ahyp="http://schemas.microsoft.com/office/drawing/2018/hyperlinkcolor" val="tx"/>
                    </a:ext>
                  </a:extLst>
                </a:hlinkClick>
              </a:rPr>
              <a:t>https://cte.ed.gov/profiles/national-summary</a:t>
            </a:r>
            <a:endParaRPr lang="en-US" dirty="0"/>
          </a:p>
        </p:txBody>
      </p:sp>
      <p:pic>
        <p:nvPicPr>
          <p:cNvPr id="4" name="Content Placeholder 3" descr="A pie chart breaking down the funding distribution of the total federal Perkins grant.">
            <a:extLst>
              <a:ext uri="{FF2B5EF4-FFF2-40B4-BE49-F238E27FC236}">
                <a16:creationId xmlns:a16="http://schemas.microsoft.com/office/drawing/2014/main" id="{50BE659A-8500-4B41-A0E4-FE8074577544}"/>
              </a:ext>
            </a:extLst>
          </p:cNvPr>
          <p:cNvPicPr>
            <a:picLocks noGrp="1" noChangeAspect="1"/>
          </p:cNvPicPr>
          <p:nvPr>
            <p:ph idx="1"/>
          </p:nvPr>
        </p:nvPicPr>
        <p:blipFill>
          <a:blip r:embed="rId3"/>
          <a:stretch>
            <a:fillRect/>
          </a:stretch>
        </p:blipFill>
        <p:spPr>
          <a:xfrm>
            <a:off x="710550" y="1676400"/>
            <a:ext cx="7951415" cy="3953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2835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FCA2-85A8-4707-A4E1-81303DCFD634}"/>
              </a:ext>
            </a:extLst>
          </p:cNvPr>
          <p:cNvSpPr>
            <a:spLocks noGrp="1"/>
          </p:cNvSpPr>
          <p:nvPr>
            <p:ph type="title"/>
          </p:nvPr>
        </p:nvSpPr>
        <p:spPr/>
        <p:txBody>
          <a:bodyPr/>
          <a:lstStyle/>
          <a:p>
            <a:r>
              <a:rPr lang="en-US" dirty="0"/>
              <a:t>State Comparisons</a:t>
            </a:r>
          </a:p>
        </p:txBody>
      </p:sp>
      <p:sp>
        <p:nvSpPr>
          <p:cNvPr id="3" name="Content Placeholder 2">
            <a:extLst>
              <a:ext uri="{FF2B5EF4-FFF2-40B4-BE49-F238E27FC236}">
                <a16:creationId xmlns:a16="http://schemas.microsoft.com/office/drawing/2014/main" id="{A7D0353C-0D66-478A-A135-6A29539CEAC2}"/>
              </a:ext>
            </a:extLst>
          </p:cNvPr>
          <p:cNvSpPr>
            <a:spLocks noGrp="1"/>
          </p:cNvSpPr>
          <p:nvPr>
            <p:ph idx="1"/>
          </p:nvPr>
        </p:nvSpPr>
        <p:spPr>
          <a:xfrm>
            <a:off x="596346" y="1490584"/>
            <a:ext cx="8110332" cy="3876832"/>
          </a:xfrm>
        </p:spPr>
        <p:txBody>
          <a:bodyPr/>
          <a:lstStyle/>
          <a:p>
            <a:pPr>
              <a:lnSpc>
                <a:spcPct val="200000"/>
              </a:lnSpc>
            </a:pPr>
            <a:r>
              <a:rPr lang="en-US" dirty="0"/>
              <a:t>Analysis of State </a:t>
            </a:r>
            <a:r>
              <a:rPr lang="en-US" dirty="0">
                <a:hlinkClick r:id="rId2"/>
              </a:rPr>
              <a:t>CTE Standards</a:t>
            </a:r>
            <a:endParaRPr lang="en-US" dirty="0"/>
          </a:p>
          <a:p>
            <a:pPr>
              <a:lnSpc>
                <a:spcPct val="200000"/>
              </a:lnSpc>
            </a:pPr>
            <a:r>
              <a:rPr lang="en-US" dirty="0"/>
              <a:t>Full list of </a:t>
            </a:r>
            <a:r>
              <a:rPr lang="en-US" dirty="0">
                <a:hlinkClick r:id="rId3"/>
              </a:rPr>
              <a:t>Federal Career Clusters</a:t>
            </a:r>
            <a:endParaRPr lang="en-US" dirty="0"/>
          </a:p>
          <a:p>
            <a:pPr>
              <a:lnSpc>
                <a:spcPct val="200000"/>
              </a:lnSpc>
            </a:pPr>
            <a:r>
              <a:rPr lang="en-US" dirty="0"/>
              <a:t>State Policies Impacting CTE - </a:t>
            </a:r>
            <a:r>
              <a:rPr lang="en-US" dirty="0">
                <a:hlinkClick r:id="rId4"/>
              </a:rPr>
              <a:t>2022 Year in Review</a:t>
            </a:r>
            <a:endParaRPr lang="en-US" dirty="0"/>
          </a:p>
          <a:p>
            <a:pPr>
              <a:lnSpc>
                <a:spcPct val="200000"/>
              </a:lnSpc>
            </a:pPr>
            <a:r>
              <a:rPr lang="en-US" dirty="0">
                <a:hlinkClick r:id="rId5"/>
              </a:rPr>
              <a:t>Perkins State Plans and Data Explorer</a:t>
            </a:r>
            <a:endParaRPr lang="en-US" dirty="0"/>
          </a:p>
        </p:txBody>
      </p:sp>
    </p:spTree>
    <p:extLst>
      <p:ext uri="{BB962C8B-B14F-4D97-AF65-F5344CB8AC3E}">
        <p14:creationId xmlns:p14="http://schemas.microsoft.com/office/powerpoint/2010/main" val="2511722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A040-4F15-43DD-952D-F4ED2F8086EA}"/>
              </a:ext>
            </a:extLst>
          </p:cNvPr>
          <p:cNvSpPr>
            <a:spLocks noGrp="1"/>
          </p:cNvSpPr>
          <p:nvPr>
            <p:ph type="title"/>
          </p:nvPr>
        </p:nvSpPr>
        <p:spPr/>
        <p:txBody>
          <a:bodyPr/>
          <a:lstStyle/>
          <a:p>
            <a:r>
              <a:rPr lang="en-US" dirty="0"/>
              <a:t>IOWA</a:t>
            </a:r>
          </a:p>
        </p:txBody>
      </p:sp>
      <p:sp>
        <p:nvSpPr>
          <p:cNvPr id="3" name="Content Placeholder 2">
            <a:extLst>
              <a:ext uri="{FF2B5EF4-FFF2-40B4-BE49-F238E27FC236}">
                <a16:creationId xmlns:a16="http://schemas.microsoft.com/office/drawing/2014/main" id="{7FD72A84-6873-46AE-B9A9-269AC51ABB49}"/>
              </a:ext>
            </a:extLst>
          </p:cNvPr>
          <p:cNvSpPr>
            <a:spLocks noGrp="1"/>
          </p:cNvSpPr>
          <p:nvPr>
            <p:ph idx="1"/>
          </p:nvPr>
        </p:nvSpPr>
        <p:spPr>
          <a:xfrm>
            <a:off x="596346" y="1299615"/>
            <a:ext cx="8110332" cy="2276273"/>
          </a:xfrm>
        </p:spPr>
        <p:txBody>
          <a:bodyPr>
            <a:noAutofit/>
          </a:bodyPr>
          <a:lstStyle/>
          <a:p>
            <a:pPr marL="0" indent="0">
              <a:buNone/>
            </a:pPr>
            <a:r>
              <a:rPr lang="en-US" sz="2400" b="1" dirty="0"/>
              <a:t>FY 2024 – Division of Community Colleges and Workforce Preparation, Iowa Department of Education</a:t>
            </a:r>
          </a:p>
          <a:p>
            <a:r>
              <a:rPr lang="en-US" sz="2400" dirty="0"/>
              <a:t>15 Community Colleges</a:t>
            </a:r>
          </a:p>
          <a:p>
            <a:r>
              <a:rPr lang="en-US" sz="2400" dirty="0"/>
              <a:t>76 Districts/Consortia (327 Public districts)</a:t>
            </a:r>
          </a:p>
          <a:p>
            <a:pPr lvl="1"/>
            <a:r>
              <a:rPr lang="en-US" dirty="0"/>
              <a:t>Independent Districts = 34 districts above $15K threshold</a:t>
            </a:r>
          </a:p>
          <a:p>
            <a:pPr lvl="1"/>
            <a:r>
              <a:rPr lang="en-US" dirty="0"/>
              <a:t>Consortia = 42 Consortium </a:t>
            </a:r>
          </a:p>
        </p:txBody>
      </p:sp>
      <p:pic>
        <p:nvPicPr>
          <p:cNvPr id="7" name="Picture 6" descr="This image is decorative.">
            <a:extLst>
              <a:ext uri="{FF2B5EF4-FFF2-40B4-BE49-F238E27FC236}">
                <a16:creationId xmlns:a16="http://schemas.microsoft.com/office/drawing/2014/main" id="{BB0B14C6-3593-4746-BC37-C1AAEA8452B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41300" y="3429000"/>
            <a:ext cx="4130040" cy="2416848"/>
          </a:xfrm>
          <a:prstGeom prst="rect">
            <a:avLst/>
          </a:prstGeom>
        </p:spPr>
      </p:pic>
    </p:spTree>
    <p:extLst>
      <p:ext uri="{BB962C8B-B14F-4D97-AF65-F5344CB8AC3E}">
        <p14:creationId xmlns:p14="http://schemas.microsoft.com/office/powerpoint/2010/main" val="266942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EA040-4F15-43DD-952D-F4ED2F8086EA}"/>
              </a:ext>
            </a:extLst>
          </p:cNvPr>
          <p:cNvSpPr>
            <a:spLocks noGrp="1"/>
          </p:cNvSpPr>
          <p:nvPr>
            <p:ph type="title"/>
          </p:nvPr>
        </p:nvSpPr>
        <p:spPr/>
        <p:txBody>
          <a:bodyPr/>
          <a:lstStyle/>
          <a:p>
            <a:r>
              <a:rPr lang="en-US" dirty="0"/>
              <a:t>IOWA</a:t>
            </a:r>
          </a:p>
        </p:txBody>
      </p:sp>
      <p:sp>
        <p:nvSpPr>
          <p:cNvPr id="3" name="Content Placeholder 2">
            <a:extLst>
              <a:ext uri="{FF2B5EF4-FFF2-40B4-BE49-F238E27FC236}">
                <a16:creationId xmlns:a16="http://schemas.microsoft.com/office/drawing/2014/main" id="{7FD72A84-6873-46AE-B9A9-269AC51ABB49}"/>
              </a:ext>
            </a:extLst>
          </p:cNvPr>
          <p:cNvSpPr>
            <a:spLocks noGrp="1"/>
          </p:cNvSpPr>
          <p:nvPr>
            <p:ph idx="1"/>
          </p:nvPr>
        </p:nvSpPr>
        <p:spPr>
          <a:xfrm>
            <a:off x="596346" y="1166191"/>
            <a:ext cx="8294735" cy="5246282"/>
          </a:xfrm>
        </p:spPr>
        <p:txBody>
          <a:bodyPr>
            <a:noAutofit/>
          </a:bodyPr>
          <a:lstStyle/>
          <a:p>
            <a:pPr marL="0" indent="0">
              <a:buNone/>
            </a:pPr>
            <a:r>
              <a:rPr lang="en-US" sz="2800" b="1" dirty="0"/>
              <a:t>FY 2024 – Iowa Perkins V Funding Distribution</a:t>
            </a:r>
          </a:p>
          <a:p>
            <a:r>
              <a:rPr lang="en-US" sz="2800" b="1" dirty="0"/>
              <a:t>Iowa Federal Perkins Funding - $14,435,589.00</a:t>
            </a:r>
          </a:p>
          <a:p>
            <a:pPr lvl="1"/>
            <a:r>
              <a:rPr lang="en-US" dirty="0"/>
              <a:t>State Administration - $598,197 (4.1%); state match has not kept pace</a:t>
            </a:r>
          </a:p>
          <a:p>
            <a:pPr lvl="1"/>
            <a:r>
              <a:rPr lang="en-US" dirty="0"/>
              <a:t>State Leadership - $1,443,558.90 (10%)</a:t>
            </a:r>
          </a:p>
          <a:p>
            <a:pPr lvl="1"/>
            <a:r>
              <a:rPr lang="en-US" dirty="0"/>
              <a:t>85% available for secondary/postsecondary – $12,393,833.10</a:t>
            </a:r>
          </a:p>
          <a:p>
            <a:endParaRPr lang="en-US" sz="1800" b="1" dirty="0"/>
          </a:p>
          <a:p>
            <a:r>
              <a:rPr lang="en-US" sz="3200" b="1" dirty="0"/>
              <a:t>Of this 85%</a:t>
            </a:r>
          </a:p>
          <a:p>
            <a:pPr lvl="1"/>
            <a:r>
              <a:rPr lang="en-US" sz="2400" dirty="0"/>
              <a:t>Reserve (3%) – $371,814.99</a:t>
            </a:r>
          </a:p>
          <a:p>
            <a:pPr lvl="2"/>
            <a:r>
              <a:rPr lang="en-US" sz="1800" dirty="0"/>
              <a:t>Secondary - $299,314.99</a:t>
            </a:r>
          </a:p>
          <a:p>
            <a:pPr lvl="2"/>
            <a:r>
              <a:rPr lang="en-US" sz="1800" dirty="0"/>
              <a:t>Postsecondary - $72,500.00</a:t>
            </a:r>
          </a:p>
          <a:p>
            <a:pPr marL="685800" lvl="2" indent="0">
              <a:buNone/>
            </a:pPr>
            <a:endParaRPr lang="en-US" sz="1800" dirty="0"/>
          </a:p>
          <a:p>
            <a:pPr lvl="1"/>
            <a:r>
              <a:rPr lang="en-US" sz="2400" dirty="0"/>
              <a:t>Allocation to Eligible Recipients - $12,022,018.11</a:t>
            </a:r>
          </a:p>
          <a:p>
            <a:pPr lvl="2"/>
            <a:r>
              <a:rPr lang="en-US" sz="1800" dirty="0"/>
              <a:t>Secondary Allocation – $5,711,694/06 + $462,464/16 CFWD</a:t>
            </a:r>
          </a:p>
          <a:p>
            <a:pPr lvl="2"/>
            <a:r>
              <a:rPr lang="en-US" sz="1800" dirty="0"/>
              <a:t>Postsecondary Allocation – $6,310,324.05 + $1,699.00 CFWD</a:t>
            </a:r>
          </a:p>
        </p:txBody>
      </p:sp>
    </p:spTree>
    <p:extLst>
      <p:ext uri="{BB962C8B-B14F-4D97-AF65-F5344CB8AC3E}">
        <p14:creationId xmlns:p14="http://schemas.microsoft.com/office/powerpoint/2010/main" val="3490306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4E61E-7C48-4022-942C-A64E540E7276}"/>
              </a:ext>
            </a:extLst>
          </p:cNvPr>
          <p:cNvSpPr>
            <a:spLocks noGrp="1"/>
          </p:cNvSpPr>
          <p:nvPr>
            <p:ph type="title"/>
          </p:nvPr>
        </p:nvSpPr>
        <p:spPr/>
        <p:txBody>
          <a:bodyPr/>
          <a:lstStyle/>
          <a:p>
            <a:r>
              <a:rPr lang="en-US" dirty="0"/>
              <a:t>High-quality CTE</a:t>
            </a:r>
          </a:p>
        </p:txBody>
      </p:sp>
      <p:pic>
        <p:nvPicPr>
          <p:cNvPr id="3" name="Picture 2" descr="This snapshot is from the Iowa Career &amp; Technical Education website. A graphic showing the three key components to high-quality CTE. Perkins V, Best Practices, and Regional planning partnerships.">
            <a:extLst>
              <a:ext uri="{FF2B5EF4-FFF2-40B4-BE49-F238E27FC236}">
                <a16:creationId xmlns:a16="http://schemas.microsoft.com/office/drawing/2014/main" id="{E0D0CB6A-F09E-481B-B297-93FFFC883C04}"/>
              </a:ext>
            </a:extLst>
          </p:cNvPr>
          <p:cNvPicPr>
            <a:picLocks noChangeAspect="1"/>
          </p:cNvPicPr>
          <p:nvPr/>
        </p:nvPicPr>
        <p:blipFill>
          <a:blip r:embed="rId2"/>
          <a:stretch>
            <a:fillRect/>
          </a:stretch>
        </p:blipFill>
        <p:spPr>
          <a:xfrm>
            <a:off x="721203" y="157223"/>
            <a:ext cx="7140780" cy="6267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17012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A6D1-36CE-4BF8-9076-8415A608E188}"/>
              </a:ext>
            </a:extLst>
          </p:cNvPr>
          <p:cNvSpPr>
            <a:spLocks noGrp="1"/>
          </p:cNvSpPr>
          <p:nvPr>
            <p:ph type="title"/>
          </p:nvPr>
        </p:nvSpPr>
        <p:spPr/>
        <p:txBody>
          <a:bodyPr/>
          <a:lstStyle/>
          <a:p>
            <a:r>
              <a:rPr lang="en-US" dirty="0"/>
              <a:t>IOWA</a:t>
            </a:r>
          </a:p>
        </p:txBody>
      </p:sp>
      <p:sp>
        <p:nvSpPr>
          <p:cNvPr id="3" name="TextBox 2">
            <a:extLst>
              <a:ext uri="{FF2B5EF4-FFF2-40B4-BE49-F238E27FC236}">
                <a16:creationId xmlns:a16="http://schemas.microsoft.com/office/drawing/2014/main" id="{7DF2DEFB-74DB-4F75-A3D5-54F8AA622DFA}"/>
              </a:ext>
            </a:extLst>
          </p:cNvPr>
          <p:cNvSpPr txBox="1"/>
          <p:nvPr/>
        </p:nvSpPr>
        <p:spPr>
          <a:xfrm>
            <a:off x="563695" y="1334635"/>
            <a:ext cx="8142983" cy="4524315"/>
          </a:xfrm>
          <a:prstGeom prst="rect">
            <a:avLst/>
          </a:prstGeom>
          <a:noFill/>
        </p:spPr>
        <p:txBody>
          <a:bodyPr wrap="square" rtlCol="0">
            <a:spAutoFit/>
          </a:bodyPr>
          <a:lstStyle/>
          <a:p>
            <a:r>
              <a:rPr lang="en-US" sz="2800" b="1" u="sng" dirty="0">
                <a:hlinkClick r:id="rId2"/>
              </a:rPr>
              <a:t>Perkins V</a:t>
            </a:r>
            <a:endParaRPr lang="en-US" sz="2800" b="1" u="sng" dirty="0"/>
          </a:p>
          <a:p>
            <a:endParaRPr lang="en-US" sz="2000" b="1" dirty="0"/>
          </a:p>
          <a:p>
            <a:r>
              <a:rPr lang="en-US" sz="2400" dirty="0">
                <a:hlinkClick r:id="rId3"/>
              </a:rPr>
              <a:t>Perkins V State Plan</a:t>
            </a:r>
            <a:endParaRPr lang="en-US" sz="2400" dirty="0"/>
          </a:p>
          <a:p>
            <a:r>
              <a:rPr lang="en-US" sz="2400" dirty="0">
                <a:hlinkClick r:id="rId4"/>
              </a:rPr>
              <a:t>Perkins Local Application</a:t>
            </a:r>
            <a:endParaRPr lang="en-US" sz="2400" dirty="0"/>
          </a:p>
          <a:p>
            <a:r>
              <a:rPr lang="en-US" sz="2400" dirty="0">
                <a:hlinkClick r:id="rId5"/>
              </a:rPr>
              <a:t>Accounting for Perkins Funds</a:t>
            </a:r>
            <a:endParaRPr lang="en-US" sz="2400" dirty="0"/>
          </a:p>
          <a:p>
            <a:r>
              <a:rPr lang="en-US" sz="2400" dirty="0">
                <a:hlinkClick r:id="rId6"/>
              </a:rPr>
              <a:t>Pell Audit Guidance</a:t>
            </a:r>
            <a:endParaRPr lang="en-US" sz="2400" dirty="0"/>
          </a:p>
          <a:p>
            <a:r>
              <a:rPr lang="en-US" sz="2400" dirty="0">
                <a:hlinkClick r:id="rId7"/>
              </a:rPr>
              <a:t>Perkins V Claim Resources</a:t>
            </a:r>
            <a:endParaRPr lang="en-US" sz="2400" dirty="0"/>
          </a:p>
          <a:p>
            <a:r>
              <a:rPr lang="en-US" sz="2400" dirty="0">
                <a:hlinkClick r:id="rId8"/>
              </a:rPr>
              <a:t>Perkins-Funded Equipment Guidelines</a:t>
            </a:r>
            <a:endParaRPr lang="en-US" sz="2400" dirty="0"/>
          </a:p>
          <a:p>
            <a:r>
              <a:rPr lang="en-US" sz="2400" dirty="0">
                <a:hlinkClick r:id="rId9"/>
              </a:rPr>
              <a:t>Perkins Bill</a:t>
            </a:r>
            <a:endParaRPr lang="en-US" sz="2400" dirty="0"/>
          </a:p>
          <a:p>
            <a:r>
              <a:rPr lang="en-US" sz="2400" dirty="0">
                <a:hlinkClick r:id="rId10"/>
              </a:rPr>
              <a:t>Post-Secondary Information</a:t>
            </a:r>
            <a:endParaRPr lang="en-US" sz="2400" dirty="0"/>
          </a:p>
          <a:p>
            <a:r>
              <a:rPr lang="en-US" sz="2400" dirty="0">
                <a:hlinkClick r:id="rId11"/>
              </a:rPr>
              <a:t>Perkins V Secondary and Post Secondary Monitoring</a:t>
            </a:r>
            <a:endParaRPr lang="en-US" sz="2400" dirty="0"/>
          </a:p>
          <a:p>
            <a:r>
              <a:rPr lang="en-US" sz="2400" dirty="0">
                <a:hlinkClick r:id="rId12"/>
              </a:rPr>
              <a:t>Resources</a:t>
            </a:r>
            <a:endParaRPr lang="en-US" sz="2400" dirty="0"/>
          </a:p>
        </p:txBody>
      </p:sp>
    </p:spTree>
    <p:extLst>
      <p:ext uri="{BB962C8B-B14F-4D97-AF65-F5344CB8AC3E}">
        <p14:creationId xmlns:p14="http://schemas.microsoft.com/office/powerpoint/2010/main" val="384004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A6D1-36CE-4BF8-9076-8415A608E188}"/>
              </a:ext>
            </a:extLst>
          </p:cNvPr>
          <p:cNvSpPr>
            <a:spLocks noGrp="1"/>
          </p:cNvSpPr>
          <p:nvPr>
            <p:ph type="title"/>
          </p:nvPr>
        </p:nvSpPr>
        <p:spPr/>
        <p:txBody>
          <a:bodyPr/>
          <a:lstStyle/>
          <a:p>
            <a:r>
              <a:rPr lang="en-US" dirty="0"/>
              <a:t>IOWA</a:t>
            </a:r>
          </a:p>
        </p:txBody>
      </p:sp>
      <p:sp>
        <p:nvSpPr>
          <p:cNvPr id="3" name="TextBox 2">
            <a:extLst>
              <a:ext uri="{FF2B5EF4-FFF2-40B4-BE49-F238E27FC236}">
                <a16:creationId xmlns:a16="http://schemas.microsoft.com/office/drawing/2014/main" id="{7DF2DEFB-74DB-4F75-A3D5-54F8AA622DFA}"/>
              </a:ext>
            </a:extLst>
          </p:cNvPr>
          <p:cNvSpPr txBox="1"/>
          <p:nvPr/>
        </p:nvSpPr>
        <p:spPr>
          <a:xfrm>
            <a:off x="596346" y="1213009"/>
            <a:ext cx="2561244" cy="2215991"/>
          </a:xfrm>
          <a:prstGeom prst="rect">
            <a:avLst/>
          </a:prstGeom>
          <a:noFill/>
        </p:spPr>
        <p:txBody>
          <a:bodyPr wrap="square" rtlCol="0">
            <a:spAutoFit/>
          </a:bodyPr>
          <a:lstStyle/>
          <a:p>
            <a:r>
              <a:rPr lang="en-US" sz="2000" dirty="0">
                <a:hlinkClick r:id="rId2"/>
              </a:rPr>
              <a:t>Perkins V Claim Resources</a:t>
            </a:r>
            <a:endParaRPr lang="en-US" sz="2000" dirty="0"/>
          </a:p>
          <a:p>
            <a:endParaRPr lang="en-US" sz="2000" dirty="0"/>
          </a:p>
          <a:p>
            <a:r>
              <a:rPr lang="en-US" sz="2000" dirty="0">
                <a:hlinkClick r:id="rId3"/>
              </a:rPr>
              <a:t>Perkins-Funded Equipment Guidelines</a:t>
            </a:r>
            <a:endParaRPr lang="en-US" sz="2000" dirty="0"/>
          </a:p>
          <a:p>
            <a:endParaRPr lang="en-US" dirty="0"/>
          </a:p>
        </p:txBody>
      </p:sp>
      <p:pic>
        <p:nvPicPr>
          <p:cNvPr id="4" name="Picture 3" descr="This screenshot shows all of the Perkins V claim resources available to the Perkins grant sub-recipients.">
            <a:extLst>
              <a:ext uri="{FF2B5EF4-FFF2-40B4-BE49-F238E27FC236}">
                <a16:creationId xmlns:a16="http://schemas.microsoft.com/office/drawing/2014/main" id="{1B637A8F-D94A-4DAC-9F03-93C7D2240809}"/>
              </a:ext>
            </a:extLst>
          </p:cNvPr>
          <p:cNvPicPr>
            <a:picLocks noChangeAspect="1"/>
          </p:cNvPicPr>
          <p:nvPr/>
        </p:nvPicPr>
        <p:blipFill>
          <a:blip r:embed="rId4"/>
          <a:stretch>
            <a:fillRect/>
          </a:stretch>
        </p:blipFill>
        <p:spPr>
          <a:xfrm>
            <a:off x="3504442" y="92618"/>
            <a:ext cx="4725158" cy="6672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24015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A6D1-36CE-4BF8-9076-8415A608E188}"/>
              </a:ext>
            </a:extLst>
          </p:cNvPr>
          <p:cNvSpPr>
            <a:spLocks noGrp="1"/>
          </p:cNvSpPr>
          <p:nvPr>
            <p:ph type="title"/>
          </p:nvPr>
        </p:nvSpPr>
        <p:spPr/>
        <p:txBody>
          <a:bodyPr/>
          <a:lstStyle/>
          <a:p>
            <a:r>
              <a:rPr lang="en-US" dirty="0"/>
              <a:t>IOWA</a:t>
            </a:r>
          </a:p>
        </p:txBody>
      </p:sp>
      <p:sp>
        <p:nvSpPr>
          <p:cNvPr id="3" name="TextBox 2">
            <a:extLst>
              <a:ext uri="{FF2B5EF4-FFF2-40B4-BE49-F238E27FC236}">
                <a16:creationId xmlns:a16="http://schemas.microsoft.com/office/drawing/2014/main" id="{7DF2DEFB-74DB-4F75-A3D5-54F8AA622DFA}"/>
              </a:ext>
            </a:extLst>
          </p:cNvPr>
          <p:cNvSpPr txBox="1"/>
          <p:nvPr/>
        </p:nvSpPr>
        <p:spPr>
          <a:xfrm>
            <a:off x="563695" y="1166191"/>
            <a:ext cx="8142983" cy="5262979"/>
          </a:xfrm>
          <a:prstGeom prst="rect">
            <a:avLst/>
          </a:prstGeom>
          <a:noFill/>
        </p:spPr>
        <p:txBody>
          <a:bodyPr wrap="square" rtlCol="0">
            <a:spAutoFit/>
          </a:bodyPr>
          <a:lstStyle/>
          <a:p>
            <a:r>
              <a:rPr lang="en-US" sz="1600" b="1" dirty="0">
                <a:hlinkClick r:id="rId2"/>
              </a:rPr>
              <a:t>Perkins Local Application</a:t>
            </a:r>
            <a:endParaRPr lang="en-US" sz="1600" b="1" dirty="0"/>
          </a:p>
          <a:p>
            <a:endParaRPr lang="en-US" sz="1600" b="1" dirty="0"/>
          </a:p>
          <a:p>
            <a:r>
              <a:rPr lang="en-US" sz="1600" dirty="0"/>
              <a:t>The FY24 Perkins V Secondary and Postsecondary applications are posted in funding opportunities in the IowaGrants.gov system. The application deadline is June 30, 2023. The following guidance, memos, and videos provide more information and assistance for completing the application.</a:t>
            </a:r>
          </a:p>
          <a:p>
            <a:endParaRPr lang="en-US" sz="1600" dirty="0"/>
          </a:p>
          <a:p>
            <a:r>
              <a:rPr lang="en-US" sz="1600" b="1" dirty="0"/>
              <a:t>Guidance</a:t>
            </a:r>
            <a:endParaRPr lang="en-US" sz="1600" dirty="0"/>
          </a:p>
          <a:p>
            <a:r>
              <a:rPr lang="en-US" sz="1600" dirty="0">
                <a:hlinkClick r:id="rId3"/>
              </a:rPr>
              <a:t>FY24 Perkins Grant Application: General Guidance for Submission</a:t>
            </a:r>
            <a:endParaRPr lang="en-US" sz="1600" dirty="0"/>
          </a:p>
          <a:p>
            <a:endParaRPr lang="en-US" sz="1600" dirty="0"/>
          </a:p>
          <a:p>
            <a:r>
              <a:rPr lang="en-US" sz="1600" dirty="0">
                <a:hlinkClick r:id="rId4" tooltip="Perkins Purchasing FY 2024 Template"/>
              </a:rPr>
              <a:t>Perkins Purchasing FY 2024 Template</a:t>
            </a:r>
            <a:endParaRPr lang="en-US" sz="1600" dirty="0"/>
          </a:p>
          <a:p>
            <a:endParaRPr lang="en-US" sz="1600" dirty="0">
              <a:hlinkClick r:id="rId5" tooltip="Career and Technical Student Organizations (CTSO) Student Competition Funding"/>
            </a:endParaRPr>
          </a:p>
          <a:p>
            <a:r>
              <a:rPr lang="en-US" sz="1600" dirty="0">
                <a:hlinkClick r:id="rId5" tooltip="Career and Technical Student Organizations (CTSO) Student Competition Funding"/>
              </a:rPr>
              <a:t>Career and Technical Student Organizations (CTSO) Student Competition Funding</a:t>
            </a:r>
            <a:endParaRPr lang="en-US" sz="1600" dirty="0"/>
          </a:p>
          <a:p>
            <a:endParaRPr lang="en-US" sz="1600" dirty="0">
              <a:hlinkClick r:id="rId6"/>
            </a:endParaRPr>
          </a:p>
          <a:p>
            <a:r>
              <a:rPr lang="en-US" sz="1600" dirty="0">
                <a:hlinkClick r:id="rId6"/>
              </a:rPr>
              <a:t>Perkins Consortium FAQs</a:t>
            </a:r>
            <a:endParaRPr lang="en-US" sz="1600" dirty="0"/>
          </a:p>
          <a:p>
            <a:endParaRPr lang="en-US" sz="1600" b="1" dirty="0"/>
          </a:p>
          <a:p>
            <a:r>
              <a:rPr lang="en-US" sz="1600" b="1" dirty="0"/>
              <a:t>Memos</a:t>
            </a:r>
            <a:endParaRPr lang="en-US" sz="1600" dirty="0"/>
          </a:p>
          <a:p>
            <a:r>
              <a:rPr lang="en-US" sz="1600" dirty="0">
                <a:hlinkClick r:id="rId7"/>
              </a:rPr>
              <a:t>Consortium Requirements for Distribution of Perkins Funds to Secondary Education</a:t>
            </a:r>
            <a:endParaRPr lang="en-US" sz="1600" dirty="0"/>
          </a:p>
          <a:p>
            <a:endParaRPr lang="en-US" sz="1600" b="1" dirty="0"/>
          </a:p>
          <a:p>
            <a:r>
              <a:rPr lang="en-US" sz="1600" b="1" dirty="0"/>
              <a:t>Webinar Recording</a:t>
            </a:r>
            <a:endParaRPr lang="en-US" sz="1600" dirty="0"/>
          </a:p>
          <a:p>
            <a:r>
              <a:rPr lang="en-US" sz="1600" dirty="0">
                <a:hlinkClick r:id="rId8"/>
              </a:rPr>
              <a:t>FY24 Perkins V Application Webinar</a:t>
            </a:r>
            <a:endParaRPr lang="en-US" sz="1600" dirty="0"/>
          </a:p>
        </p:txBody>
      </p:sp>
    </p:spTree>
    <p:extLst>
      <p:ext uri="{BB962C8B-B14F-4D97-AF65-F5344CB8AC3E}">
        <p14:creationId xmlns:p14="http://schemas.microsoft.com/office/powerpoint/2010/main" val="111161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6764" y="332509"/>
            <a:ext cx="7089913" cy="1166191"/>
          </a:xfrm>
        </p:spPr>
        <p:txBody>
          <a:bodyPr/>
          <a:lstStyle/>
          <a:p>
            <a:r>
              <a:rPr lang="en-US" sz="4400" dirty="0"/>
              <a:t>Agenda</a:t>
            </a:r>
            <a:endParaRPr lang="en-US" dirty="0"/>
          </a:p>
        </p:txBody>
      </p:sp>
      <p:sp>
        <p:nvSpPr>
          <p:cNvPr id="3" name="Content Placeholder 2"/>
          <p:cNvSpPr>
            <a:spLocks noGrp="1"/>
          </p:cNvSpPr>
          <p:nvPr>
            <p:ph idx="1"/>
          </p:nvPr>
        </p:nvSpPr>
        <p:spPr>
          <a:xfrm>
            <a:off x="1616764" y="1730560"/>
            <a:ext cx="7089914" cy="4047670"/>
          </a:xfrm>
        </p:spPr>
        <p:txBody>
          <a:bodyPr>
            <a:normAutofit/>
          </a:bodyPr>
          <a:lstStyle/>
          <a:p>
            <a:r>
              <a:rPr lang="en-US" sz="3600" dirty="0"/>
              <a:t>History</a:t>
            </a:r>
          </a:p>
          <a:p>
            <a:r>
              <a:rPr lang="en-US" sz="3600" dirty="0"/>
              <a:t>Context</a:t>
            </a:r>
          </a:p>
          <a:p>
            <a:r>
              <a:rPr lang="en-US" sz="3600" dirty="0"/>
              <a:t>Administration</a:t>
            </a:r>
          </a:p>
          <a:p>
            <a:r>
              <a:rPr lang="en-US" sz="3600" dirty="0"/>
              <a:t>State comparisons</a:t>
            </a:r>
          </a:p>
          <a:p>
            <a:r>
              <a:rPr lang="en-US" sz="3600" dirty="0"/>
              <a:t>Discussion and Questions </a:t>
            </a:r>
          </a:p>
          <a:p>
            <a:endParaRPr lang="en-US" dirty="0"/>
          </a:p>
          <a:p>
            <a:endParaRPr lang="en-US" dirty="0"/>
          </a:p>
        </p:txBody>
      </p:sp>
    </p:spTree>
    <p:extLst>
      <p:ext uri="{BB962C8B-B14F-4D97-AF65-F5344CB8AC3E}">
        <p14:creationId xmlns:p14="http://schemas.microsoft.com/office/powerpoint/2010/main" val="2601173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IOWA</a:t>
            </a:r>
          </a:p>
        </p:txBody>
      </p:sp>
      <p:pic>
        <p:nvPicPr>
          <p:cNvPr id="4" name="Content Placeholder 3" descr="This screenshot is a diagram and big picture of the CTE ecosyste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918" y="1285297"/>
            <a:ext cx="8365188" cy="43466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68918" y="5751069"/>
            <a:ext cx="8365188" cy="738664"/>
          </a:xfrm>
          <a:prstGeom prst="rect">
            <a:avLst/>
          </a:prstGeom>
        </p:spPr>
        <p:txBody>
          <a:bodyPr wrap="square">
            <a:spAutoFit/>
          </a:bodyPr>
          <a:lstStyle/>
          <a:p>
            <a:r>
              <a:rPr lang="en-US" sz="1400" b="1" dirty="0" err="1"/>
              <a:t>Kotamraju</a:t>
            </a:r>
            <a:r>
              <a:rPr lang="en-US" sz="1400" b="1" dirty="0"/>
              <a:t> P., 2012, June. </a:t>
            </a:r>
            <a:r>
              <a:rPr lang="en-US" sz="1400" i="1" dirty="0"/>
              <a:t>Using return on investment (ROI) and other related tools: Guidelines for measuring career and technical education (CTE) internal efficiency and external effectiveness</a:t>
            </a:r>
            <a:r>
              <a:rPr lang="en-US" sz="1400" dirty="0"/>
              <a:t>.  Louisville, KY: National Research Center for Career and Technical Education, University of Louisville. </a:t>
            </a:r>
            <a:endParaRPr lang="en-US" sz="1400" b="1" dirty="0"/>
          </a:p>
        </p:txBody>
      </p:sp>
    </p:spTree>
    <p:extLst>
      <p:ext uri="{BB962C8B-B14F-4D97-AF65-F5344CB8AC3E}">
        <p14:creationId xmlns:p14="http://schemas.microsoft.com/office/powerpoint/2010/main" val="3332811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IOWA</a:t>
            </a:r>
          </a:p>
        </p:txBody>
      </p:sp>
      <p:sp>
        <p:nvSpPr>
          <p:cNvPr id="5" name="Rectangle 4"/>
          <p:cNvSpPr/>
          <p:nvPr/>
        </p:nvSpPr>
        <p:spPr>
          <a:xfrm>
            <a:off x="389406" y="1334712"/>
            <a:ext cx="8365188" cy="3293209"/>
          </a:xfrm>
          <a:prstGeom prst="rect">
            <a:avLst/>
          </a:prstGeom>
        </p:spPr>
        <p:txBody>
          <a:bodyPr wrap="square">
            <a:spAutoFit/>
          </a:bodyPr>
          <a:lstStyle/>
          <a:p>
            <a:r>
              <a:rPr lang="en-US" sz="1600" b="1" dirty="0"/>
              <a:t>Iowa Perkins Primary Contacts</a:t>
            </a:r>
          </a:p>
          <a:p>
            <a:endParaRPr lang="en-US" sz="1600" b="1" dirty="0"/>
          </a:p>
          <a:p>
            <a:r>
              <a:rPr lang="en-US" sz="1600" b="1" dirty="0"/>
              <a:t>Dr. Dennis Harden </a:t>
            </a:r>
          </a:p>
          <a:p>
            <a:r>
              <a:rPr lang="en-US" sz="1600" dirty="0"/>
              <a:t>Bureau Chief</a:t>
            </a:r>
          </a:p>
          <a:p>
            <a:r>
              <a:rPr lang="en-US" sz="1600" dirty="0">
                <a:hlinkClick r:id="rId2"/>
              </a:rPr>
              <a:t>dennis.harden@iowa.gov</a:t>
            </a:r>
            <a:endParaRPr lang="en-US" sz="1600" dirty="0"/>
          </a:p>
          <a:p>
            <a:endParaRPr lang="en-US" sz="1600" b="1" dirty="0"/>
          </a:p>
          <a:p>
            <a:r>
              <a:rPr lang="en-US" sz="1600" b="1" dirty="0"/>
              <a:t>Dr. Jeffrey Fletcher</a:t>
            </a:r>
          </a:p>
          <a:p>
            <a:r>
              <a:rPr lang="en-US" sz="1600" dirty="0"/>
              <a:t>IowaGrants, Perkins Accountability, Monitoring, &amp; Reporting</a:t>
            </a:r>
          </a:p>
          <a:p>
            <a:r>
              <a:rPr lang="en-US" sz="1600" dirty="0">
                <a:hlinkClick r:id="rId3"/>
              </a:rPr>
              <a:t>jeffrey.fletcher@iowa.gov</a:t>
            </a:r>
            <a:endParaRPr lang="en-US" sz="1600" dirty="0"/>
          </a:p>
          <a:p>
            <a:endParaRPr lang="en-US" sz="1600" b="1" dirty="0"/>
          </a:p>
          <a:p>
            <a:r>
              <a:rPr lang="en-US" sz="1600" b="1" dirty="0"/>
              <a:t>Amy Vybiral</a:t>
            </a:r>
          </a:p>
          <a:p>
            <a:r>
              <a:rPr lang="en-US" sz="1600" dirty="0"/>
              <a:t>Perkins Claims, Labor Market, &amp; Student Services</a:t>
            </a:r>
          </a:p>
          <a:p>
            <a:r>
              <a:rPr lang="en-US" sz="1600" dirty="0">
                <a:hlinkClick r:id="rId4"/>
              </a:rPr>
              <a:t>amy.vybiral@iowa.gov</a:t>
            </a:r>
            <a:r>
              <a:rPr lang="en-US" sz="1600" dirty="0"/>
              <a:t> </a:t>
            </a:r>
          </a:p>
        </p:txBody>
      </p:sp>
    </p:spTree>
    <p:extLst>
      <p:ext uri="{BB962C8B-B14F-4D97-AF65-F5344CB8AC3E}">
        <p14:creationId xmlns:p14="http://schemas.microsoft.com/office/powerpoint/2010/main" val="59788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C0578-FD79-4106-95A3-A071BE8F88F1}"/>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A5979608-7FA6-4E31-AB31-5600AD80C7E3}"/>
              </a:ext>
            </a:extLst>
          </p:cNvPr>
          <p:cNvSpPr>
            <a:spLocks noGrp="1"/>
          </p:cNvSpPr>
          <p:nvPr>
            <p:ph idx="1"/>
          </p:nvPr>
        </p:nvSpPr>
        <p:spPr>
          <a:xfrm>
            <a:off x="596346" y="1391478"/>
            <a:ext cx="8110332" cy="4427431"/>
          </a:xfrm>
        </p:spPr>
        <p:txBody>
          <a:bodyPr>
            <a:normAutofit fontScale="77500" lnSpcReduction="20000"/>
          </a:bodyPr>
          <a:lstStyle/>
          <a:p>
            <a:pPr marL="0" indent="0">
              <a:lnSpc>
                <a:spcPct val="120000"/>
              </a:lnSpc>
              <a:spcBef>
                <a:spcPts val="0"/>
              </a:spcBef>
              <a:buNone/>
            </a:pPr>
            <a:r>
              <a:rPr lang="en-US" sz="1800" dirty="0" err="1">
                <a:latin typeface="+mn-lt"/>
              </a:rPr>
              <a:t>Aliaga</a:t>
            </a:r>
            <a:r>
              <a:rPr lang="en-US" sz="1800" dirty="0">
                <a:latin typeface="+mn-lt"/>
              </a:rPr>
              <a:t>, O.A., Kotamraju, P., &amp; Stone III, J.R. (2014). Understanding participation in secondary career and technical education in the 21</a:t>
            </a:r>
            <a:r>
              <a:rPr lang="en-US" sz="1800" baseline="30000" dirty="0">
                <a:latin typeface="+mn-lt"/>
              </a:rPr>
              <a:t>st</a:t>
            </a:r>
            <a:r>
              <a:rPr lang="en-US" sz="1800" dirty="0">
                <a:latin typeface="+mn-lt"/>
              </a:rPr>
              <a:t> century: Implications for policy and practice. </a:t>
            </a:r>
            <a:r>
              <a:rPr lang="en-US" sz="1800" i="1" dirty="0">
                <a:latin typeface="+mn-lt"/>
              </a:rPr>
              <a:t>High School Journal.</a:t>
            </a:r>
            <a:endParaRPr lang="en-US" sz="1800" dirty="0">
              <a:latin typeface="+mn-lt"/>
            </a:endParaRPr>
          </a:p>
          <a:p>
            <a:pPr marL="0" indent="0">
              <a:lnSpc>
                <a:spcPct val="120000"/>
              </a:lnSpc>
              <a:spcBef>
                <a:spcPts val="0"/>
              </a:spcBef>
              <a:buNone/>
            </a:pPr>
            <a:endParaRPr lang="en-US" sz="1800" dirty="0">
              <a:latin typeface="+mn-lt"/>
            </a:endParaRPr>
          </a:p>
          <a:p>
            <a:pPr marL="0" indent="0">
              <a:lnSpc>
                <a:spcPct val="120000"/>
              </a:lnSpc>
              <a:spcBef>
                <a:spcPts val="0"/>
              </a:spcBef>
              <a:buNone/>
            </a:pPr>
            <a:r>
              <a:rPr lang="en-US" sz="1800" dirty="0">
                <a:latin typeface="+mn-lt"/>
              </a:rPr>
              <a:t>U.S. Department of Education. (2021). Data Story. </a:t>
            </a:r>
            <a:r>
              <a:rPr lang="en-US" sz="1800" dirty="0">
                <a:latin typeface="+mn-lt"/>
                <a:hlinkClick r:id="rId2"/>
              </a:rPr>
              <a:t>https://www2.ed.gov/datastory/cte/index.html</a:t>
            </a:r>
            <a:endParaRPr lang="en-US" sz="1800" dirty="0">
              <a:latin typeface="+mn-lt"/>
            </a:endParaRPr>
          </a:p>
          <a:p>
            <a:pPr marL="0" indent="0">
              <a:lnSpc>
                <a:spcPct val="120000"/>
              </a:lnSpc>
              <a:spcBef>
                <a:spcPts val="0"/>
              </a:spcBef>
              <a:buNone/>
            </a:pPr>
            <a:endParaRPr lang="en-US" sz="1800" dirty="0">
              <a:latin typeface="+mn-lt"/>
            </a:endParaRPr>
          </a:p>
          <a:p>
            <a:pPr marL="0" indent="0">
              <a:lnSpc>
                <a:spcPct val="120000"/>
              </a:lnSpc>
              <a:spcBef>
                <a:spcPts val="0"/>
              </a:spcBef>
              <a:buNone/>
            </a:pPr>
            <a:r>
              <a:rPr lang="en-US" sz="1800" dirty="0">
                <a:latin typeface="+mn-lt"/>
              </a:rPr>
              <a:t>Friedel, J.N. (2011). Where has vocational education gone? The impact of federal legislation on the expectations, design, and function of vocational education as reflected in the reauthorization of the Carl D. Perkins Career and Technical Education Act of 2006. </a:t>
            </a:r>
            <a:r>
              <a:rPr lang="en-US" sz="1800" i="1" dirty="0">
                <a:latin typeface="+mn-lt"/>
              </a:rPr>
              <a:t>American Educational History Journal.</a:t>
            </a:r>
          </a:p>
          <a:p>
            <a:pPr marL="0" indent="0">
              <a:lnSpc>
                <a:spcPct val="120000"/>
              </a:lnSpc>
              <a:spcBef>
                <a:spcPts val="0"/>
              </a:spcBef>
              <a:buNone/>
            </a:pPr>
            <a:endParaRPr lang="en-US" sz="1800" dirty="0">
              <a:latin typeface="+mn-lt"/>
            </a:endParaRPr>
          </a:p>
          <a:p>
            <a:pPr marL="0" indent="0">
              <a:lnSpc>
                <a:spcPct val="120000"/>
              </a:lnSpc>
              <a:spcBef>
                <a:spcPts val="0"/>
              </a:spcBef>
              <a:buNone/>
            </a:pPr>
            <a:r>
              <a:rPr lang="en-US" sz="1800" dirty="0" err="1">
                <a:latin typeface="+mn-lt"/>
              </a:rPr>
              <a:t>Laanan</a:t>
            </a:r>
            <a:r>
              <a:rPr lang="en-US" sz="1800" dirty="0">
                <a:latin typeface="+mn-lt"/>
              </a:rPr>
              <a:t>, F.S., Compton, J.I., &amp; Friedel, J.N. (2006). The role of career and technical education in Iowa community colleges. </a:t>
            </a:r>
            <a:r>
              <a:rPr lang="en-US" sz="1800" i="1" dirty="0">
                <a:latin typeface="+mn-lt"/>
              </a:rPr>
              <a:t>Community College Journal of Research and Practice.</a:t>
            </a:r>
          </a:p>
          <a:p>
            <a:pPr marL="0" indent="0">
              <a:lnSpc>
                <a:spcPct val="120000"/>
              </a:lnSpc>
              <a:spcBef>
                <a:spcPts val="0"/>
              </a:spcBef>
              <a:buNone/>
            </a:pPr>
            <a:endParaRPr lang="en-US" sz="1800" dirty="0">
              <a:latin typeface="+mn-lt"/>
            </a:endParaRPr>
          </a:p>
          <a:p>
            <a:pPr marL="0" indent="0">
              <a:lnSpc>
                <a:spcPct val="120000"/>
              </a:lnSpc>
              <a:spcBef>
                <a:spcPts val="0"/>
              </a:spcBef>
              <a:buNone/>
            </a:pPr>
            <a:r>
              <a:rPr lang="en-US" sz="1800" dirty="0">
                <a:latin typeface="+mn-lt"/>
              </a:rPr>
              <a:t>Kotamraju, P. &amp; Blackman, O. (2011).</a:t>
            </a:r>
            <a:r>
              <a:rPr lang="en-US" sz="1800" i="1" dirty="0">
                <a:latin typeface="+mn-lt"/>
              </a:rPr>
              <a:t> </a:t>
            </a:r>
            <a:r>
              <a:rPr lang="en-US" sz="1800" dirty="0">
                <a:latin typeface="+mn-lt"/>
              </a:rPr>
              <a:t>Meeting the 2020 American Graduation Initiative (AGI) goal of increasing postsecondary graduation rates and completions: A macro perspective of community college educational attainment. </a:t>
            </a:r>
            <a:r>
              <a:rPr lang="en-US" sz="1800" i="1" dirty="0">
                <a:latin typeface="+mn-lt"/>
              </a:rPr>
              <a:t>Community College Journal of Research and Practice.</a:t>
            </a:r>
          </a:p>
          <a:p>
            <a:pPr marL="0" indent="0">
              <a:lnSpc>
                <a:spcPct val="120000"/>
              </a:lnSpc>
              <a:spcBef>
                <a:spcPts val="0"/>
              </a:spcBef>
              <a:buNone/>
            </a:pPr>
            <a:endParaRPr lang="en-US" sz="1800" dirty="0">
              <a:latin typeface="+mn-lt"/>
            </a:endParaRPr>
          </a:p>
          <a:p>
            <a:pPr marL="0" indent="0">
              <a:lnSpc>
                <a:spcPct val="120000"/>
              </a:lnSpc>
              <a:spcBef>
                <a:spcPts val="0"/>
              </a:spcBef>
              <a:buNone/>
            </a:pPr>
            <a:r>
              <a:rPr lang="en-US" sz="1800" dirty="0">
                <a:latin typeface="+mn-lt"/>
              </a:rPr>
              <a:t>Perkins Collaborative Resource Network</a:t>
            </a:r>
            <a:r>
              <a:rPr lang="en-US" sz="1800" i="1" dirty="0">
                <a:latin typeface="+mn-lt"/>
              </a:rPr>
              <a:t>.</a:t>
            </a:r>
            <a:r>
              <a:rPr lang="en-US" sz="1800" dirty="0">
                <a:latin typeface="+mn-lt"/>
              </a:rPr>
              <a:t>(2023). U.S. Department of Education, Office of Career, Technical, and Adult Education, Division of Academic and Technical Education, </a:t>
            </a:r>
            <a:r>
              <a:rPr lang="en-US" sz="1800" dirty="0">
                <a:latin typeface="+mn-lt"/>
                <a:hlinkClick r:id="rId3"/>
              </a:rPr>
              <a:t>https://cte.ed.gov/</a:t>
            </a:r>
            <a:r>
              <a:rPr lang="en-US" sz="1800" dirty="0">
                <a:latin typeface="+mn-lt"/>
              </a:rPr>
              <a:t>.</a:t>
            </a:r>
            <a:r>
              <a:rPr lang="en-US" sz="1800" i="1" dirty="0">
                <a:latin typeface="+mn-lt"/>
              </a:rPr>
              <a:t> </a:t>
            </a:r>
          </a:p>
        </p:txBody>
      </p:sp>
    </p:spTree>
    <p:extLst>
      <p:ext uri="{BB962C8B-B14F-4D97-AF65-F5344CB8AC3E}">
        <p14:creationId xmlns:p14="http://schemas.microsoft.com/office/powerpoint/2010/main" val="363068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Perkins Act – What is its purpose?</a:t>
            </a:r>
          </a:p>
        </p:txBody>
      </p:sp>
      <p:sp>
        <p:nvSpPr>
          <p:cNvPr id="7" name="Content Placeholder 6"/>
          <p:cNvSpPr>
            <a:spLocks noGrp="1"/>
          </p:cNvSpPr>
          <p:nvPr>
            <p:ph idx="1"/>
          </p:nvPr>
        </p:nvSpPr>
        <p:spPr>
          <a:xfrm>
            <a:off x="596346" y="1290882"/>
            <a:ext cx="8110332" cy="5128953"/>
          </a:xfrm>
        </p:spPr>
        <p:txBody>
          <a:bodyPr>
            <a:noAutofit/>
          </a:bodyPr>
          <a:lstStyle/>
          <a:p>
            <a:pPr marL="0" indent="0">
              <a:lnSpc>
                <a:spcPct val="100000"/>
              </a:lnSpc>
              <a:buNone/>
            </a:pPr>
            <a:r>
              <a:rPr lang="en-US" sz="2400" dirty="0"/>
              <a:t>Develop more fully the academic knowledge and technical and employability skills of secondary education students and postsecondary education students who elect to enroll in career and technical education programs and programs of study.</a:t>
            </a:r>
          </a:p>
          <a:p>
            <a:pPr marL="0" indent="0">
              <a:lnSpc>
                <a:spcPct val="100000"/>
              </a:lnSpc>
              <a:buNone/>
            </a:pPr>
            <a:endParaRPr lang="en-US" sz="2400" dirty="0"/>
          </a:p>
          <a:p>
            <a:pPr marL="0" indent="0">
              <a:lnSpc>
                <a:spcPct val="100000"/>
              </a:lnSpc>
              <a:buNone/>
            </a:pPr>
            <a:r>
              <a:rPr lang="en-US" sz="2400" dirty="0"/>
              <a:t>Building on the efforts of States and localities to develop challenging academic and technical standards and to assist students in meeting such standards, including preparation for high skill, high wage, or in-demand occupations in current or emerging professions.</a:t>
            </a:r>
          </a:p>
          <a:p>
            <a:pPr marL="0" indent="0">
              <a:buNone/>
            </a:pPr>
            <a:endParaRPr lang="en-US" sz="2400" dirty="0"/>
          </a:p>
        </p:txBody>
      </p:sp>
    </p:spTree>
    <p:extLst>
      <p:ext uri="{BB962C8B-B14F-4D97-AF65-F5344CB8AC3E}">
        <p14:creationId xmlns:p14="http://schemas.microsoft.com/office/powerpoint/2010/main" val="73739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Perkins Act – What is its purpose?</a:t>
            </a:r>
          </a:p>
        </p:txBody>
      </p:sp>
      <p:sp>
        <p:nvSpPr>
          <p:cNvPr id="7" name="Content Placeholder 6"/>
          <p:cNvSpPr>
            <a:spLocks noGrp="1"/>
          </p:cNvSpPr>
          <p:nvPr>
            <p:ph idx="1"/>
          </p:nvPr>
        </p:nvSpPr>
        <p:spPr>
          <a:xfrm>
            <a:off x="596346" y="1290882"/>
            <a:ext cx="8110332" cy="5128953"/>
          </a:xfrm>
        </p:spPr>
        <p:txBody>
          <a:bodyPr>
            <a:noAutofit/>
          </a:bodyPr>
          <a:lstStyle/>
          <a:p>
            <a:pPr marL="0" indent="0">
              <a:lnSpc>
                <a:spcPct val="100000"/>
              </a:lnSpc>
              <a:spcBef>
                <a:spcPts val="600"/>
              </a:spcBef>
              <a:buNone/>
            </a:pPr>
            <a:r>
              <a:rPr lang="en-US" sz="2000" dirty="0"/>
              <a:t>Promoting the development of services and activities that integrate rigorous and challenging academic and career and technical instruction, and that link secondary education and postsecondary education for participating career and technical education students.</a:t>
            </a:r>
          </a:p>
          <a:p>
            <a:pPr marL="0" indent="0">
              <a:lnSpc>
                <a:spcPct val="100000"/>
              </a:lnSpc>
              <a:spcBef>
                <a:spcPts val="600"/>
              </a:spcBef>
              <a:buNone/>
            </a:pPr>
            <a:endParaRPr lang="en-US" sz="2000" dirty="0"/>
          </a:p>
          <a:p>
            <a:pPr marL="0" indent="0">
              <a:lnSpc>
                <a:spcPct val="100000"/>
              </a:lnSpc>
              <a:spcBef>
                <a:spcPts val="600"/>
              </a:spcBef>
              <a:buNone/>
            </a:pPr>
            <a:r>
              <a:rPr lang="en-US" sz="2000" dirty="0"/>
              <a:t>Increasing State and local flexibility in providing services and activities designed to develop, implement, and improve career and technical education.</a:t>
            </a:r>
          </a:p>
          <a:p>
            <a:pPr marL="0" indent="0">
              <a:lnSpc>
                <a:spcPct val="100000"/>
              </a:lnSpc>
              <a:spcBef>
                <a:spcPts val="600"/>
              </a:spcBef>
              <a:buNone/>
            </a:pPr>
            <a:endParaRPr lang="en-US" sz="2000" dirty="0"/>
          </a:p>
          <a:p>
            <a:pPr marL="0" indent="0">
              <a:lnSpc>
                <a:spcPct val="100000"/>
              </a:lnSpc>
              <a:spcBef>
                <a:spcPts val="600"/>
              </a:spcBef>
              <a:buNone/>
            </a:pPr>
            <a:r>
              <a:rPr lang="en-US" sz="2000" dirty="0"/>
              <a:t>Supporting partnerships among secondary schools, postsecondary institutions, baccalaureate degree granting institutions, area career and technical education schools, local workforce investment boards, business and industry, and intermediaries.</a:t>
            </a:r>
          </a:p>
          <a:p>
            <a:pPr marL="0" indent="0">
              <a:lnSpc>
                <a:spcPct val="150000"/>
              </a:lnSpc>
              <a:buNone/>
            </a:pPr>
            <a:endParaRPr lang="en-US" sz="2000" dirty="0"/>
          </a:p>
          <a:p>
            <a:pPr marL="0" indent="0">
              <a:buNone/>
            </a:pPr>
            <a:endParaRPr lang="en-US" sz="2000" dirty="0"/>
          </a:p>
        </p:txBody>
      </p:sp>
    </p:spTree>
    <p:extLst>
      <p:ext uri="{BB962C8B-B14F-4D97-AF65-F5344CB8AC3E}">
        <p14:creationId xmlns:p14="http://schemas.microsoft.com/office/powerpoint/2010/main" val="60382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Perkins Act – What is its purpose?</a:t>
            </a:r>
          </a:p>
        </p:txBody>
      </p:sp>
      <p:sp>
        <p:nvSpPr>
          <p:cNvPr id="7" name="Content Placeholder 6"/>
          <p:cNvSpPr>
            <a:spLocks noGrp="1"/>
          </p:cNvSpPr>
          <p:nvPr>
            <p:ph idx="1"/>
          </p:nvPr>
        </p:nvSpPr>
        <p:spPr>
          <a:xfrm>
            <a:off x="596346" y="1290882"/>
            <a:ext cx="8110332" cy="5128953"/>
          </a:xfrm>
        </p:spPr>
        <p:txBody>
          <a:bodyPr>
            <a:noAutofit/>
          </a:bodyPr>
          <a:lstStyle/>
          <a:p>
            <a:pPr marL="0" indent="0">
              <a:lnSpc>
                <a:spcPct val="100000"/>
              </a:lnSpc>
              <a:buNone/>
            </a:pPr>
            <a:r>
              <a:rPr lang="en-US" sz="2000" dirty="0"/>
              <a:t>Conducting and disseminating national research and disseminating information on best practices that improve career and technical education programs and programs of study, services, and activities </a:t>
            </a:r>
          </a:p>
          <a:p>
            <a:pPr marL="0" indent="0">
              <a:lnSpc>
                <a:spcPct val="100000"/>
              </a:lnSpc>
              <a:buNone/>
            </a:pPr>
            <a:endParaRPr lang="en-US" sz="2000" dirty="0"/>
          </a:p>
          <a:p>
            <a:pPr marL="0" indent="0">
              <a:lnSpc>
                <a:spcPct val="100000"/>
              </a:lnSpc>
              <a:buNone/>
            </a:pPr>
            <a:r>
              <a:rPr lang="en-US" sz="2000" dirty="0"/>
              <a:t>Providing technical assistance that— (A) promotes leadership, initial preparation, and professional development at the State and local levels; and (B) improves the quality of career and technical education teachers, faculty, administrators, and counselors.</a:t>
            </a:r>
          </a:p>
          <a:p>
            <a:pPr marL="0" indent="0">
              <a:lnSpc>
                <a:spcPct val="100000"/>
              </a:lnSpc>
              <a:buNone/>
            </a:pPr>
            <a:endParaRPr lang="en-US" sz="2000" dirty="0"/>
          </a:p>
          <a:p>
            <a:pPr marL="0" indent="0">
              <a:lnSpc>
                <a:spcPct val="100000"/>
              </a:lnSpc>
              <a:buNone/>
            </a:pPr>
            <a:r>
              <a:rPr lang="en-US" sz="2000" dirty="0"/>
              <a:t>Providing individuals with opportunities throughout their lifetimes to develop, in conjunction with other education and training programs, the knowledge and skills needed to keep the United States competitive.</a:t>
            </a:r>
          </a:p>
          <a:p>
            <a:pPr marL="0" indent="0">
              <a:lnSpc>
                <a:spcPct val="100000"/>
              </a:lnSpc>
              <a:buNone/>
            </a:pPr>
            <a:endParaRPr lang="en-US" sz="1800" dirty="0"/>
          </a:p>
          <a:p>
            <a:pPr marL="0" indent="0">
              <a:lnSpc>
                <a:spcPct val="150000"/>
              </a:lnSpc>
              <a:buNone/>
            </a:pPr>
            <a:endParaRPr lang="en-US" sz="1800" dirty="0"/>
          </a:p>
        </p:txBody>
      </p:sp>
    </p:spTree>
    <p:extLst>
      <p:ext uri="{BB962C8B-B14F-4D97-AF65-F5344CB8AC3E}">
        <p14:creationId xmlns:p14="http://schemas.microsoft.com/office/powerpoint/2010/main" val="160844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Perkins Act – What is its purpose?</a:t>
            </a:r>
          </a:p>
        </p:txBody>
      </p:sp>
      <p:sp>
        <p:nvSpPr>
          <p:cNvPr id="7" name="Content Placeholder 6"/>
          <p:cNvSpPr>
            <a:spLocks noGrp="1"/>
          </p:cNvSpPr>
          <p:nvPr>
            <p:ph idx="1"/>
          </p:nvPr>
        </p:nvSpPr>
        <p:spPr>
          <a:xfrm>
            <a:off x="352338" y="1290882"/>
            <a:ext cx="8590326" cy="5128953"/>
          </a:xfrm>
        </p:spPr>
        <p:txBody>
          <a:bodyPr>
            <a:noAutofit/>
          </a:bodyPr>
          <a:lstStyle/>
          <a:p>
            <a:pPr marL="0" indent="0">
              <a:lnSpc>
                <a:spcPct val="150000"/>
              </a:lnSpc>
              <a:buNone/>
            </a:pPr>
            <a:r>
              <a:rPr lang="en-US" sz="2000" dirty="0"/>
              <a:t>Increasing the employment opportunities for populations who are chronically unemployed or underemployed, including individuals with disabilities, individuals from economically disadvantaged families, out-of-workforce individuals, youth who are in, or have aged out of, the foster care system, and homeless individuals. </a:t>
            </a:r>
          </a:p>
        </p:txBody>
      </p:sp>
    </p:spTree>
    <p:extLst>
      <p:ext uri="{BB962C8B-B14F-4D97-AF65-F5344CB8AC3E}">
        <p14:creationId xmlns:p14="http://schemas.microsoft.com/office/powerpoint/2010/main" val="32138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dirty="0"/>
              <a:t>History</a:t>
            </a:r>
          </a:p>
        </p:txBody>
      </p:sp>
      <p:sp>
        <p:nvSpPr>
          <p:cNvPr id="7" name="Content Placeholder 6"/>
          <p:cNvSpPr>
            <a:spLocks noGrp="1"/>
          </p:cNvSpPr>
          <p:nvPr>
            <p:ph idx="1"/>
          </p:nvPr>
        </p:nvSpPr>
        <p:spPr>
          <a:xfrm>
            <a:off x="596346" y="1290882"/>
            <a:ext cx="8110332" cy="5128953"/>
          </a:xfrm>
        </p:spPr>
        <p:txBody>
          <a:bodyPr>
            <a:noAutofit/>
          </a:bodyPr>
          <a:lstStyle/>
          <a:p>
            <a:pPr marL="0" indent="0">
              <a:buNone/>
            </a:pPr>
            <a:r>
              <a:rPr lang="en-US" sz="2400" dirty="0"/>
              <a:t>The Smith-Hughes Act of 1917 was the first authorization for the Federal funding of vocational education.</a:t>
            </a:r>
          </a:p>
          <a:p>
            <a:pPr lvl="1"/>
            <a:r>
              <a:rPr lang="en-US" sz="2100" dirty="0"/>
              <a:t>Promoted vocational education in agriculture, trades and industry, and homemaking and provide federal funds for the first time </a:t>
            </a:r>
          </a:p>
          <a:p>
            <a:pPr lvl="1"/>
            <a:r>
              <a:rPr lang="en-US" sz="2100" dirty="0"/>
              <a:t>Basis both for the promotion of vocational education, and for its isolation from the rest of classroom curriculum</a:t>
            </a:r>
          </a:p>
          <a:p>
            <a:pPr lvl="1"/>
            <a:r>
              <a:rPr lang="en-US" sz="2100" dirty="0"/>
              <a:t>Spelled out the Federal Government's intent that vocational teachers should be "...persons who have had adequate vocational experience or contact in the line of work..." (Section 12) in which they were to hold classes. </a:t>
            </a:r>
          </a:p>
          <a:p>
            <a:pPr lvl="1"/>
            <a:r>
              <a:rPr lang="en-US" sz="2100" dirty="0"/>
              <a:t>Federal funds, as well as State and local funds for vocational education could be spent on salaries of teachers with vocational experience, but not on salaries of academic teachers.</a:t>
            </a:r>
          </a:p>
          <a:p>
            <a:endParaRPr lang="en-US" sz="2400" dirty="0"/>
          </a:p>
          <a:p>
            <a:pPr marL="0" indent="0">
              <a:buNone/>
            </a:pPr>
            <a:endParaRPr lang="en-US" sz="2400" dirty="0"/>
          </a:p>
        </p:txBody>
      </p:sp>
    </p:spTree>
    <p:extLst>
      <p:ext uri="{BB962C8B-B14F-4D97-AF65-F5344CB8AC3E}">
        <p14:creationId xmlns:p14="http://schemas.microsoft.com/office/powerpoint/2010/main" val="4089938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CA0F-E5C5-4303-9067-FD3F16B73A31}"/>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3CDFAB78-F314-4E16-A72B-CF2B50FCE9E8}"/>
              </a:ext>
            </a:extLst>
          </p:cNvPr>
          <p:cNvSpPr>
            <a:spLocks noGrp="1"/>
          </p:cNvSpPr>
          <p:nvPr>
            <p:ph idx="1"/>
          </p:nvPr>
        </p:nvSpPr>
        <p:spPr>
          <a:xfrm>
            <a:off x="326003" y="1272209"/>
            <a:ext cx="8619214" cy="5136542"/>
          </a:xfrm>
        </p:spPr>
        <p:txBody>
          <a:bodyPr>
            <a:normAutofit lnSpcReduction="10000"/>
          </a:bodyPr>
          <a:lstStyle/>
          <a:p>
            <a:pPr marL="0" indent="0">
              <a:buNone/>
            </a:pPr>
            <a:r>
              <a:rPr lang="en-US" sz="2000" dirty="0"/>
              <a:t>Subsequent legislation for vocational education (now termed career and technical education) included the:</a:t>
            </a:r>
          </a:p>
          <a:p>
            <a:pPr lvl="1"/>
            <a:r>
              <a:rPr lang="en-US" sz="2000" dirty="0"/>
              <a:t>Vocational Act of 1973; </a:t>
            </a:r>
            <a:r>
              <a:rPr lang="en-US" sz="2000" i="1" dirty="0"/>
              <a:t>morphed into</a:t>
            </a:r>
          </a:p>
          <a:p>
            <a:pPr lvl="1"/>
            <a:endParaRPr lang="en-US" sz="2000" i="1" dirty="0"/>
          </a:p>
          <a:p>
            <a:pPr lvl="1"/>
            <a:r>
              <a:rPr lang="en-US" sz="2000" dirty="0"/>
              <a:t>Carl D. Perkins Act of 1984 (Perkins I).</a:t>
            </a:r>
          </a:p>
          <a:p>
            <a:pPr lvl="1"/>
            <a:endParaRPr lang="en-US" sz="2000" dirty="0"/>
          </a:p>
          <a:p>
            <a:pPr lvl="1"/>
            <a:r>
              <a:rPr lang="en-US" sz="2000" dirty="0"/>
              <a:t>Perkins was reauthorized as the Carl D. Perkins Vocational and Applied Technology Act (Perkins II) in 1990</a:t>
            </a:r>
          </a:p>
          <a:p>
            <a:pPr marL="342900" lvl="1" indent="0">
              <a:buNone/>
            </a:pPr>
            <a:r>
              <a:rPr lang="en-US" sz="2000" dirty="0"/>
              <a:t> </a:t>
            </a:r>
          </a:p>
          <a:p>
            <a:pPr lvl="1"/>
            <a:r>
              <a:rPr lang="en-US" sz="2000" dirty="0"/>
              <a:t>The Carl D. Perkins Career and Technical Education Act of 1998 (Perkins III)</a:t>
            </a:r>
          </a:p>
          <a:p>
            <a:pPr lvl="1"/>
            <a:endParaRPr lang="en-US" sz="2000" dirty="0"/>
          </a:p>
          <a:p>
            <a:pPr lvl="1"/>
            <a:r>
              <a:rPr lang="en-US" sz="2000" dirty="0"/>
              <a:t>The Carl D. Perkins Career and Technical Education Act of 2006 (Perkins IV)</a:t>
            </a:r>
          </a:p>
          <a:p>
            <a:pPr lvl="1"/>
            <a:endParaRPr lang="en-US" sz="2000" dirty="0"/>
          </a:p>
          <a:p>
            <a:pPr lvl="1"/>
            <a:r>
              <a:rPr lang="en-US" sz="2000" dirty="0"/>
              <a:t>The Strengthening Career and Technical Education for the 21st Century Act; re-authorizes the Carl D. Perkins Career and Technical Education Act of 2006 (Perkins V)</a:t>
            </a:r>
          </a:p>
          <a:p>
            <a:endParaRPr lang="en-US" dirty="0"/>
          </a:p>
        </p:txBody>
      </p:sp>
    </p:spTree>
    <p:extLst>
      <p:ext uri="{BB962C8B-B14F-4D97-AF65-F5344CB8AC3E}">
        <p14:creationId xmlns:p14="http://schemas.microsoft.com/office/powerpoint/2010/main" val="214065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4E07-4952-4BE0-998E-1C02C01270F6}"/>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BC46F440-B9F3-4CD0-A447-02AEBE4D74AF}"/>
              </a:ext>
            </a:extLst>
          </p:cNvPr>
          <p:cNvSpPr>
            <a:spLocks noGrp="1"/>
          </p:cNvSpPr>
          <p:nvPr>
            <p:ph idx="1"/>
          </p:nvPr>
        </p:nvSpPr>
        <p:spPr/>
        <p:txBody>
          <a:bodyPr/>
          <a:lstStyle/>
          <a:p>
            <a:pPr fontAlgn="base">
              <a:lnSpc>
                <a:spcPct val="150000"/>
              </a:lnSpc>
            </a:pPr>
            <a:r>
              <a:rPr lang="en-US" sz="2400" b="1" dirty="0"/>
              <a:t>“Vocational” – no longer used  </a:t>
            </a:r>
          </a:p>
          <a:p>
            <a:pPr lvl="1" fontAlgn="base">
              <a:lnSpc>
                <a:spcPct val="150000"/>
              </a:lnSpc>
            </a:pPr>
            <a:r>
              <a:rPr lang="en-US" sz="2000" dirty="0"/>
              <a:t>Vocational - Preparing students for jobs right out of high school</a:t>
            </a:r>
          </a:p>
          <a:p>
            <a:pPr fontAlgn="base">
              <a:lnSpc>
                <a:spcPct val="150000"/>
              </a:lnSpc>
            </a:pPr>
            <a:r>
              <a:rPr lang="en-US" sz="2400" b="1" dirty="0"/>
              <a:t>Career and Technical Education – </a:t>
            </a:r>
          </a:p>
          <a:p>
            <a:pPr lvl="1" fontAlgn="base">
              <a:lnSpc>
                <a:spcPct val="150000"/>
              </a:lnSpc>
            </a:pPr>
            <a:r>
              <a:rPr lang="en-US" sz="2000" dirty="0"/>
              <a:t>Preparing students to be successful in their chosen career </a:t>
            </a:r>
          </a:p>
          <a:p>
            <a:pPr lvl="1" fontAlgn="base">
              <a:lnSpc>
                <a:spcPct val="150000"/>
              </a:lnSpc>
            </a:pPr>
            <a:r>
              <a:rPr lang="en-US" sz="2000" dirty="0"/>
              <a:t>College and Career Ready </a:t>
            </a:r>
          </a:p>
          <a:p>
            <a:endParaRPr lang="en-US" dirty="0"/>
          </a:p>
        </p:txBody>
      </p:sp>
    </p:spTree>
    <p:extLst>
      <p:ext uri="{BB962C8B-B14F-4D97-AF65-F5344CB8AC3E}">
        <p14:creationId xmlns:p14="http://schemas.microsoft.com/office/powerpoint/2010/main" val="3092875366"/>
      </p:ext>
    </p:extLst>
  </p:cSld>
  <p:clrMapOvr>
    <a:masterClrMapping/>
  </p:clrMapOvr>
</p:sld>
</file>

<file path=ppt/theme/theme1.xml><?xml version="1.0" encoding="utf-8"?>
<a:theme xmlns:a="http://schemas.openxmlformats.org/drawingml/2006/main" name="Theme1">
  <a:themeElements>
    <a:clrScheme name="Iowa Department of Education">
      <a:dk1>
        <a:sysClr val="windowText" lastClr="000000"/>
      </a:dk1>
      <a:lt1>
        <a:sysClr val="window" lastClr="FFFFFF"/>
      </a:lt1>
      <a:dk2>
        <a:srgbClr val="002152"/>
      </a:dk2>
      <a:lt2>
        <a:srgbClr val="E6E6E6"/>
      </a:lt2>
      <a:accent1>
        <a:srgbClr val="005CA3"/>
      </a:accent1>
      <a:accent2>
        <a:srgbClr val="FDE263"/>
      </a:accent2>
      <a:accent3>
        <a:srgbClr val="96BCDE"/>
      </a:accent3>
      <a:accent4>
        <a:srgbClr val="A5A5A5"/>
      </a:accent4>
      <a:accent5>
        <a:srgbClr val="DC6400"/>
      </a:accent5>
      <a:accent6>
        <a:srgbClr val="FFC20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 Waves1.pptx" id="{C438EBE5-095F-4575-B95A-BC78DF25130F}" vid="{404F4E5F-4003-4B99-A5F9-FD420526BD45}"/>
    </a:ext>
  </a:extLst>
</a:theme>
</file>

<file path=docProps/app.xml><?xml version="1.0" encoding="utf-8"?>
<Properties xmlns="http://schemas.openxmlformats.org/officeDocument/2006/extended-properties" xmlns:vt="http://schemas.openxmlformats.org/officeDocument/2006/docPropsVTypes">
  <Template>DE Waves1</Template>
  <TotalTime>4040</TotalTime>
  <Words>1536</Words>
  <Application>Microsoft Office PowerPoint</Application>
  <PresentationFormat>On-screen Show (4:3)</PresentationFormat>
  <Paragraphs>159</Paragraphs>
  <Slides>22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22</vt:i4>
      </vt:variant>
    </vt:vector>
  </HeadingPairs>
  <TitlesOfParts>
    <vt:vector size="24" baseType="lpstr">
      <vt:lpstr>Arial</vt:lpstr>
      <vt:lpstr>Theme1</vt:lpstr>
      <vt:lpstr>Carl D. Perkins Career and Technical Education Act (Perkins V)</vt:lpstr>
      <vt:lpstr>Agenda</vt:lpstr>
      <vt:lpstr>Perkins Act – What is its purpose?</vt:lpstr>
      <vt:lpstr>Perkins Act – What is its purpose?</vt:lpstr>
      <vt:lpstr>Perkins Act – What is its purpose?</vt:lpstr>
      <vt:lpstr>Perkins Act – What is its purpose?</vt:lpstr>
      <vt:lpstr>History</vt:lpstr>
      <vt:lpstr>History</vt:lpstr>
      <vt:lpstr>History</vt:lpstr>
      <vt:lpstr>Perkins V</vt:lpstr>
      <vt:lpstr>Perkins V</vt:lpstr>
      <vt:lpstr>National and State Profiles Online Tool: https://cte.ed.gov/profiles/national-summary</vt:lpstr>
      <vt:lpstr>State Comparisons</vt:lpstr>
      <vt:lpstr>IOWA</vt:lpstr>
      <vt:lpstr>IOWA</vt:lpstr>
      <vt:lpstr>High-quality CTE</vt:lpstr>
      <vt:lpstr>IOWA</vt:lpstr>
      <vt:lpstr>IOWA</vt:lpstr>
      <vt:lpstr>IOWA</vt:lpstr>
      <vt:lpstr>IOWA</vt:lpstr>
      <vt:lpstr>IOWA</vt:lpstr>
      <vt:lpstr>References</vt:lpstr>
    </vt:vector>
  </TitlesOfParts>
  <Company>Iowa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Jeffrey [IDOE]</dc:creator>
  <cp:lastModifiedBy>Albers, Lisa [IDOE]</cp:lastModifiedBy>
  <cp:revision>70</cp:revision>
  <dcterms:created xsi:type="dcterms:W3CDTF">2019-02-21T17:08:47Z</dcterms:created>
  <dcterms:modified xsi:type="dcterms:W3CDTF">2023-11-03T12:37:50Z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e177c7-5db1-4c4e-b2e8-e8708abdfe99_Enabled">
    <vt:lpwstr>true</vt:lpwstr>
  </property>
  <property fmtid="{D5CDD505-2E9C-101B-9397-08002B2CF9AE}" pid="3" name="MSIP_Label_61e177c7-5db1-4c4e-b2e8-e8708abdfe99_SetDate">
    <vt:lpwstr>2023-05-16T13:02:50Z</vt:lpwstr>
  </property>
  <property fmtid="{D5CDD505-2E9C-101B-9397-08002B2CF9AE}" pid="4" name="MSIP_Label_61e177c7-5db1-4c4e-b2e8-e8708abdfe99_Method">
    <vt:lpwstr>Standard</vt:lpwstr>
  </property>
  <property fmtid="{D5CDD505-2E9C-101B-9397-08002B2CF9AE}" pid="5" name="MSIP_Label_61e177c7-5db1-4c4e-b2e8-e8708abdfe99_Name">
    <vt:lpwstr>defa4170-0d19-0005-0004-bc88714345d2</vt:lpwstr>
  </property>
  <property fmtid="{D5CDD505-2E9C-101B-9397-08002B2CF9AE}" pid="6" name="MSIP_Label_61e177c7-5db1-4c4e-b2e8-e8708abdfe99_SiteId">
    <vt:lpwstr>d9eb9b28-cf7c-443a-8875-65e9f9beabfe</vt:lpwstr>
  </property>
  <property fmtid="{D5CDD505-2E9C-101B-9397-08002B2CF9AE}" pid="7" name="MSIP_Label_61e177c7-5db1-4c4e-b2e8-e8708abdfe99_ActionId">
    <vt:lpwstr>7518bc02-f2bc-40a3-95be-00af9c8eef53</vt:lpwstr>
  </property>
  <property fmtid="{D5CDD505-2E9C-101B-9397-08002B2CF9AE}" pid="8" name="MSIP_Label_61e177c7-5db1-4c4e-b2e8-e8708abdfe99_ContentBits">
    <vt:lpwstr>0</vt:lpwstr>
  </property>
</Properties>
</file>