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4" r:id="rId18"/>
    <p:sldId id="272" r:id="rId19"/>
    <p:sldId id="273" r:id="rId20"/>
  </p:sldIdLst>
  <p:sldSz cx="9144000" cy="5143500" type="screen16x9"/>
  <p:notesSz cx="9144000" cy="5143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0" d="100"/>
          <a:sy n="140" d="100"/>
        </p:scale>
        <p:origin x="102" y="1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C09EC1A-C401-4CE0-B5D1-CD7601761A4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A3A8E9-AA1B-4E18-8D0D-DCFCA332B58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E07C-FA2D-41DD-A88B-3ABFEC341FC8}" type="datetimeFigureOut">
              <a:rPr lang="en-US" smtClean="0"/>
              <a:t>12/16/2024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C176A6-9393-43C0-B43D-486CE258BE3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4886325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49F4CC-BFA5-4548-A306-5CE4212C1D0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80013" y="4886325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5843FD-DA21-46CF-AD75-F967080C17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3827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3D4EC3-C177-435A-90AD-96B29A420B5E}" type="datetimeFigureOut">
              <a:rPr lang="en-US" smtClean="0"/>
              <a:t>12/16/2024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642938"/>
            <a:ext cx="3086100" cy="1736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2474913"/>
            <a:ext cx="7315200" cy="20256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4886325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4886325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7415E4-8060-4E99-BF22-FE724224AC9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1209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32133378ded_0_39:notes"/>
          <p:cNvSpPr txBox="1">
            <a:spLocks noGrp="1"/>
          </p:cNvSpPr>
          <p:nvPr>
            <p:ph type="body" idx="1"/>
          </p:nvPr>
        </p:nvSpPr>
        <p:spPr>
          <a:xfrm>
            <a:off x="914400" y="2474913"/>
            <a:ext cx="7315200" cy="20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2" name="Google Shape;72;g32133378ded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642938"/>
            <a:ext cx="3086100" cy="17367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3617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953" y="806021"/>
            <a:ext cx="8727631" cy="1620078"/>
          </a:xfrm>
        </p:spPr>
        <p:txBody>
          <a:bodyPr anchor="b"/>
          <a:lstStyle>
            <a:lvl1pPr algn="ctr">
              <a:defRPr sz="3375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953" y="2878622"/>
            <a:ext cx="8727631" cy="961611"/>
          </a:xfrm>
        </p:spPr>
        <p:txBody>
          <a:bodyPr>
            <a:norm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E449C12-D024-40FB-BD36-751317A1B63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13" y="4400095"/>
            <a:ext cx="3747087" cy="343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565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374E76C-7E8E-4A34-94C9-4F7AB65D5B60}"/>
              </a:ext>
            </a:extLst>
          </p:cNvPr>
          <p:cNvSpPr/>
          <p:nvPr/>
        </p:nvSpPr>
        <p:spPr>
          <a:xfrm>
            <a:off x="0" y="1"/>
            <a:ext cx="9144000" cy="553064"/>
          </a:xfrm>
          <a:prstGeom prst="rect">
            <a:avLst/>
          </a:prstGeom>
          <a:solidFill>
            <a:srgbClr val="0361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410" y="2"/>
            <a:ext cx="8452268" cy="553063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834" y="1095374"/>
            <a:ext cx="8110332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980181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CB20607-4DEF-431C-A44B-C8511C6D22E3}"/>
              </a:ext>
            </a:extLst>
          </p:cNvPr>
          <p:cNvSpPr/>
          <p:nvPr/>
        </p:nvSpPr>
        <p:spPr>
          <a:xfrm>
            <a:off x="0" y="0"/>
            <a:ext cx="3137171" cy="5143500"/>
          </a:xfrm>
          <a:prstGeom prst="rect">
            <a:avLst/>
          </a:prstGeom>
          <a:solidFill>
            <a:srgbClr val="0361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421" y="321013"/>
            <a:ext cx="2655652" cy="442989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3591" y="321013"/>
            <a:ext cx="5263087" cy="4429892"/>
          </a:xfrm>
        </p:spPr>
        <p:txBody>
          <a:bodyPr anchor="ctr"/>
          <a:lstStyle>
            <a:lvl1pPr>
              <a:defRPr sz="2100"/>
            </a:lvl1pPr>
            <a:lvl2pPr>
              <a:defRPr sz="1800"/>
            </a:lvl2pPr>
            <a:lvl3pPr>
              <a:defRPr sz="12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035236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33A049F-0AA7-42BB-B95E-DA2BBB2C9B46}"/>
              </a:ext>
            </a:extLst>
          </p:cNvPr>
          <p:cNvSpPr/>
          <p:nvPr/>
        </p:nvSpPr>
        <p:spPr>
          <a:xfrm>
            <a:off x="0" y="1701402"/>
            <a:ext cx="9144000" cy="2456837"/>
          </a:xfrm>
          <a:prstGeom prst="rect">
            <a:avLst/>
          </a:prstGeom>
          <a:solidFill>
            <a:srgbClr val="0361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3375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1350">
                <a:solidFill>
                  <a:schemeClr val="bg1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5839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0679B5E-A9C9-4BC4-A0E5-5A7B616E1B2A}"/>
              </a:ext>
            </a:extLst>
          </p:cNvPr>
          <p:cNvSpPr/>
          <p:nvPr/>
        </p:nvSpPr>
        <p:spPr>
          <a:xfrm>
            <a:off x="0" y="0"/>
            <a:ext cx="9144000" cy="894522"/>
          </a:xfrm>
          <a:prstGeom prst="rect">
            <a:avLst/>
          </a:prstGeom>
          <a:solidFill>
            <a:srgbClr val="0361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98" y="1"/>
            <a:ext cx="7886700" cy="89452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600" y="1161481"/>
            <a:ext cx="3868340" cy="617934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600" y="1779415"/>
            <a:ext cx="3868340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8908" y="1161481"/>
            <a:ext cx="3887391" cy="617934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8908" y="1779415"/>
            <a:ext cx="3887391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301287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47515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895847" y="2046858"/>
            <a:ext cx="2145029" cy="28060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chemeClr val="bg1"/>
                </a:solidFill>
                <a:latin typeface="Palatino Linotype"/>
                <a:cs typeface="Palatino Linotype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04694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94746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6346" y="1"/>
            <a:ext cx="8110332" cy="874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6346" y="1095374"/>
            <a:ext cx="8110332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019846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</p:sldLayoutIdLst>
  <p:hf hdr="0" ftr="0" dt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2.ed.gov/about/offices/list/ocfo/fipao/abouticg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hitehouse.gov/wp-content/uploads/legacy_drupal_files/omb/circulars/A133/a133_revised_2007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AMY.VYBIRAL@IOWA.GOV" TargetMode="External"/><Relationship Id="rId2" Type="http://schemas.openxmlformats.org/officeDocument/2006/relationships/hyperlink" Target="mailto:JEFFREY.FLETCHER@IOWA.GOV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educate.iowa.gov/higher-ed/cte/perkins-v#perkins-v-secondary-and-post-secondary-monitorin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info.gov/content/pkg/CFR-2014-title2-vol1/pdf/CFR-2014-title2-vol1-sec200-413.pdf" TargetMode="External"/><Relationship Id="rId2" Type="http://schemas.openxmlformats.org/officeDocument/2006/relationships/hyperlink" Target="https://www.govinfo.gov/content/pkg/CFR-2018-title2-vol1/pdf/CFR-2018-title2-vol1-sec200-430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info.gov/content/pkg/COMPS-3096/pdf/COMPS-3096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438150"/>
            <a:ext cx="853440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cap="small" spc="-5" dirty="0">
                <a:solidFill>
                  <a:schemeClr val="tx1"/>
                </a:solidFill>
              </a:rPr>
              <a:t>P</a:t>
            </a:r>
            <a:r>
              <a:rPr sz="4000" cap="small" spc="5" dirty="0">
                <a:solidFill>
                  <a:schemeClr val="tx1"/>
                </a:solidFill>
              </a:rPr>
              <a:t>erkins</a:t>
            </a:r>
            <a:r>
              <a:rPr sz="4000" cap="small" spc="235" dirty="0">
                <a:solidFill>
                  <a:schemeClr val="tx1"/>
                </a:solidFill>
              </a:rPr>
              <a:t> </a:t>
            </a:r>
            <a:r>
              <a:rPr sz="4000" cap="small" spc="5" dirty="0">
                <a:solidFill>
                  <a:schemeClr val="tx1"/>
                </a:solidFill>
              </a:rPr>
              <a:t>Monitoring</a:t>
            </a:r>
            <a:r>
              <a:rPr sz="4000" cap="small" spc="225" dirty="0">
                <a:solidFill>
                  <a:schemeClr val="tx1"/>
                </a:solidFill>
              </a:rPr>
              <a:t> </a:t>
            </a:r>
            <a:r>
              <a:rPr sz="4000" cap="small" dirty="0">
                <a:solidFill>
                  <a:schemeClr val="tx1"/>
                </a:solidFill>
              </a:rPr>
              <a:t>(</a:t>
            </a:r>
            <a:r>
              <a:rPr sz="4000" cap="small" spc="-5" dirty="0">
                <a:solidFill>
                  <a:schemeClr val="tx1"/>
                </a:solidFill>
              </a:rPr>
              <a:t>D</a:t>
            </a:r>
            <a:r>
              <a:rPr sz="4000" cap="small" spc="5" dirty="0">
                <a:solidFill>
                  <a:schemeClr val="tx1"/>
                </a:solidFill>
              </a:rPr>
              <a:t>esk</a:t>
            </a:r>
            <a:r>
              <a:rPr sz="4000" cap="small" spc="204" dirty="0">
                <a:solidFill>
                  <a:schemeClr val="tx1"/>
                </a:solidFill>
              </a:rPr>
              <a:t> </a:t>
            </a:r>
            <a:r>
              <a:rPr sz="4000" cap="small" spc="-5" dirty="0">
                <a:solidFill>
                  <a:schemeClr val="tx1"/>
                </a:solidFill>
              </a:rPr>
              <a:t>A</a:t>
            </a:r>
            <a:r>
              <a:rPr sz="4000" cap="small" spc="5" dirty="0">
                <a:solidFill>
                  <a:schemeClr val="tx1"/>
                </a:solidFill>
              </a:rPr>
              <a:t>udits</a:t>
            </a:r>
            <a:r>
              <a:rPr sz="4000" cap="small" dirty="0">
                <a:solidFill>
                  <a:schemeClr val="tx1"/>
                </a:solidFill>
              </a:rPr>
              <a:t>)</a:t>
            </a:r>
            <a:endParaRPr sz="4000" dirty="0">
              <a:solidFill>
                <a:schemeClr val="tx1"/>
              </a:solidFill>
            </a:endParaRPr>
          </a:p>
        </p:txBody>
      </p:sp>
      <p:pic>
        <p:nvPicPr>
          <p:cNvPr id="3" name="Picture 2" descr="Image logo- &quot;Learning that works for Iowa - CTE&quot;">
            <a:extLst>
              <a:ext uri="{FF2B5EF4-FFF2-40B4-BE49-F238E27FC236}">
                <a16:creationId xmlns:a16="http://schemas.microsoft.com/office/drawing/2014/main" id="{9B5D0B69-C0D2-4D4F-AEB6-98024FB0D1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1885950"/>
            <a:ext cx="5715000" cy="205962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8AFDCD-0673-407F-B368-46C4159E3DAF}"/>
              </a:ext>
            </a:extLst>
          </p:cNvPr>
          <p:cNvSpPr txBox="1"/>
          <p:nvPr/>
        </p:nvSpPr>
        <p:spPr>
          <a:xfrm>
            <a:off x="7239000" y="4774302"/>
            <a:ext cx="2057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Revised: December, 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99428" y="895350"/>
            <a:ext cx="8207250" cy="2956579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sz="2400" b="1" dirty="0">
                <a:latin typeface="Arial" panose="020B0604020202020204" pitchFamily="34" charset="0"/>
                <a:cs typeface="Arial" panose="020B0604020202020204" pitchFamily="34" charset="0"/>
              </a:rPr>
              <a:t>Common Perkins V Administrative Costs</a:t>
            </a:r>
          </a:p>
          <a:p>
            <a:pPr marL="373380" indent="-361315">
              <a:lnSpc>
                <a:spcPct val="100000"/>
              </a:lnSpc>
              <a:spcBef>
                <a:spcPts val="395"/>
              </a:spcBef>
              <a:buClr>
                <a:srgbClr val="0D9AA6"/>
              </a:buClr>
              <a:buChar char="•"/>
              <a:tabLst>
                <a:tab pos="373380" algn="l"/>
                <a:tab pos="374015" algn="l"/>
              </a:tabLst>
            </a:pP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Developing the local application</a:t>
            </a:r>
          </a:p>
          <a:p>
            <a:pPr marL="373380" indent="-361315">
              <a:lnSpc>
                <a:spcPct val="100000"/>
              </a:lnSpc>
              <a:spcBef>
                <a:spcPts val="400"/>
              </a:spcBef>
              <a:buClr>
                <a:srgbClr val="0D9AA6"/>
              </a:buClr>
              <a:buChar char="•"/>
              <a:tabLst>
                <a:tab pos="373380" algn="l"/>
                <a:tab pos="374015" algn="l"/>
              </a:tabLst>
            </a:pP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Supervising local application activities</a:t>
            </a:r>
          </a:p>
          <a:p>
            <a:pPr marL="373380" indent="-361315">
              <a:lnSpc>
                <a:spcPct val="100000"/>
              </a:lnSpc>
              <a:spcBef>
                <a:spcPts val="405"/>
              </a:spcBef>
              <a:buClr>
                <a:srgbClr val="0D9AA6"/>
              </a:buClr>
              <a:buChar char="•"/>
              <a:tabLst>
                <a:tab pos="373380" algn="l"/>
                <a:tab pos="374015" algn="l"/>
              </a:tabLst>
            </a:pP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Supervising Perkins-funded staff</a:t>
            </a:r>
          </a:p>
          <a:p>
            <a:pPr marL="373380" indent="-361315">
              <a:lnSpc>
                <a:spcPct val="100000"/>
              </a:lnSpc>
              <a:spcBef>
                <a:spcPts val="400"/>
              </a:spcBef>
              <a:buClr>
                <a:srgbClr val="0D9AA6"/>
              </a:buClr>
              <a:buChar char="•"/>
              <a:tabLst>
                <a:tab pos="373380" algn="l"/>
                <a:tab pos="374015" algn="l"/>
              </a:tabLst>
            </a:pP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Ensuring compliance with applicable Federal laws</a:t>
            </a:r>
          </a:p>
          <a:p>
            <a:pPr marL="373380" marR="5080" indent="-361315">
              <a:lnSpc>
                <a:spcPct val="100000"/>
              </a:lnSpc>
              <a:spcBef>
                <a:spcPts val="395"/>
              </a:spcBef>
              <a:buClr>
                <a:srgbClr val="0D9AA6"/>
              </a:buClr>
              <a:buChar char="•"/>
              <a:tabLst>
                <a:tab pos="373380" algn="l"/>
                <a:tab pos="374015" algn="l"/>
              </a:tabLst>
            </a:pP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Supporting and developing local data systems for Perkins</a:t>
            </a:r>
          </a:p>
          <a:p>
            <a:pPr marL="373380" indent="-361315">
              <a:lnSpc>
                <a:spcPct val="100000"/>
              </a:lnSpc>
              <a:spcBef>
                <a:spcPts val="409"/>
              </a:spcBef>
              <a:buClr>
                <a:srgbClr val="0D9AA6"/>
              </a:buClr>
              <a:buChar char="•"/>
              <a:tabLst>
                <a:tab pos="373380" algn="l"/>
                <a:tab pos="374015" algn="l"/>
              </a:tabLst>
            </a:pP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Professional development for Perkins administrators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BE5D588-928F-45E6-B4A3-65446653E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Perkins Desk Audit Reviews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A87A258-ED3A-4FAC-9F76-6EE7F7632203}"/>
              </a:ext>
            </a:extLst>
          </p:cNvPr>
          <p:cNvSpPr txBox="1"/>
          <p:nvPr/>
        </p:nvSpPr>
        <p:spPr>
          <a:xfrm>
            <a:off x="7086600" y="4774302"/>
            <a:ext cx="2057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Revised: December, 2024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319362" y="742950"/>
            <a:ext cx="8382000" cy="4040850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lang="en-US" b="1" dirty="0"/>
              <a:t>Administrative</a:t>
            </a:r>
            <a:r>
              <a:rPr b="1" dirty="0"/>
              <a:t> Costs - Direct</a:t>
            </a:r>
          </a:p>
          <a:p>
            <a:pPr marL="12700">
              <a:lnSpc>
                <a:spcPct val="100000"/>
              </a:lnSpc>
              <a:spcBef>
                <a:spcPts val="405"/>
              </a:spcBef>
            </a:pPr>
            <a:r>
              <a:rPr dirty="0"/>
              <a:t>Direct costs generally include:</a:t>
            </a:r>
          </a:p>
          <a:p>
            <a:pPr marL="373380" marR="5080" indent="-361315">
              <a:lnSpc>
                <a:spcPct val="100000"/>
              </a:lnSpc>
              <a:spcBef>
                <a:spcPts val="400"/>
              </a:spcBef>
              <a:buClr>
                <a:srgbClr val="0D9AA6"/>
              </a:buClr>
              <a:buSzPct val="131250"/>
              <a:buChar char="•"/>
              <a:tabLst>
                <a:tab pos="373380" algn="l"/>
                <a:tab pos="374015" algn="l"/>
              </a:tabLst>
            </a:pPr>
            <a:r>
              <a:rPr dirty="0"/>
              <a:t>Salaries</a:t>
            </a:r>
            <a:r>
              <a:rPr lang="en-US" dirty="0"/>
              <a:t>/</a:t>
            </a:r>
            <a:r>
              <a:rPr dirty="0"/>
              <a:t>wages (including vacations, holidays, sick leave, and other excused absences of employees working specifically on objectives of a grant or contract – i.e., direct labor costs).</a:t>
            </a:r>
          </a:p>
          <a:p>
            <a:pPr marL="373380" indent="-361315">
              <a:lnSpc>
                <a:spcPct val="100000"/>
              </a:lnSpc>
              <a:spcBef>
                <a:spcPts val="405"/>
              </a:spcBef>
              <a:buClr>
                <a:srgbClr val="0D9AA6"/>
              </a:buClr>
              <a:buSzPct val="131250"/>
              <a:buChar char="•"/>
              <a:tabLst>
                <a:tab pos="373380" algn="l"/>
                <a:tab pos="374015" algn="l"/>
              </a:tabLst>
            </a:pPr>
            <a:r>
              <a:rPr dirty="0"/>
              <a:t>Other employee fringe benefits allocable to direct labor employees.</a:t>
            </a:r>
          </a:p>
          <a:p>
            <a:pPr marL="373380" marR="742950" indent="-361315">
              <a:lnSpc>
                <a:spcPct val="100000"/>
              </a:lnSpc>
              <a:spcBef>
                <a:spcPts val="400"/>
              </a:spcBef>
              <a:buClr>
                <a:srgbClr val="0D9AA6"/>
              </a:buClr>
              <a:buSzPct val="131250"/>
              <a:buChar char="•"/>
              <a:tabLst>
                <a:tab pos="373380" algn="l"/>
                <a:tab pos="374015" algn="l"/>
              </a:tabLst>
            </a:pPr>
            <a:r>
              <a:rPr dirty="0"/>
              <a:t>Consultant services contracted to accomplish specific grant/contract objectives.</a:t>
            </a:r>
          </a:p>
          <a:p>
            <a:pPr marL="373380" indent="-361315">
              <a:lnSpc>
                <a:spcPct val="100000"/>
              </a:lnSpc>
              <a:spcBef>
                <a:spcPts val="395"/>
              </a:spcBef>
              <a:buClr>
                <a:srgbClr val="0D9AA6"/>
              </a:buClr>
              <a:buSzPct val="131250"/>
              <a:buChar char="•"/>
              <a:tabLst>
                <a:tab pos="373380" algn="l"/>
                <a:tab pos="374015" algn="l"/>
              </a:tabLst>
            </a:pPr>
            <a:r>
              <a:rPr dirty="0"/>
              <a:t>Travel of (direct labor) employees.</a:t>
            </a:r>
          </a:p>
          <a:p>
            <a:pPr marL="373380" marR="264795" indent="-361315">
              <a:lnSpc>
                <a:spcPct val="100000"/>
              </a:lnSpc>
              <a:spcBef>
                <a:spcPts val="409"/>
              </a:spcBef>
              <a:buClr>
                <a:srgbClr val="0D9AA6"/>
              </a:buClr>
              <a:buSzPct val="131250"/>
              <a:buChar char="•"/>
              <a:tabLst>
                <a:tab pos="373380" algn="l"/>
                <a:tab pos="374015" algn="l"/>
              </a:tabLst>
            </a:pPr>
            <a:r>
              <a:rPr dirty="0"/>
              <a:t>Materials, supplies, and equipment purchased directly for use on a specific grant or contract.</a:t>
            </a:r>
          </a:p>
          <a:p>
            <a:pPr marL="373380" marR="429259" indent="-361315">
              <a:lnSpc>
                <a:spcPct val="100000"/>
              </a:lnSpc>
              <a:spcBef>
                <a:spcPts val="395"/>
              </a:spcBef>
              <a:buClr>
                <a:srgbClr val="0D9AA6"/>
              </a:buClr>
              <a:buSzPct val="131250"/>
              <a:buChar char="•"/>
              <a:tabLst>
                <a:tab pos="373380" algn="l"/>
                <a:tab pos="374015" algn="l"/>
              </a:tabLst>
            </a:pPr>
            <a:r>
              <a:rPr dirty="0"/>
              <a:t>Communication costs such as long-distance telephone calls or telegrams identifiable with a specific award or activity.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6878C67-BFBF-4C8B-9D75-15557587C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Perkins Desk Audit Reviews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431466" y="777962"/>
            <a:ext cx="8098155" cy="3961341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90"/>
              </a:spcBef>
            </a:pPr>
            <a:r>
              <a:rPr b="1" dirty="0">
                <a:latin typeface="Arial" panose="020B0604020202020204" pitchFamily="34" charset="0"/>
                <a:cs typeface="Arial" panose="020B0604020202020204" pitchFamily="34" charset="0"/>
              </a:rPr>
              <a:t>Administrative Costs - Indirect</a:t>
            </a: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Federal Uniform Grants Guidance (UGG) definition and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link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3380" marR="5080" indent="-361315">
              <a:lnSpc>
                <a:spcPct val="100000"/>
              </a:lnSpc>
              <a:spcBef>
                <a:spcPts val="395"/>
              </a:spcBef>
              <a:buClr>
                <a:srgbClr val="0D9AA6"/>
              </a:buClr>
              <a:buSzPct val="116666"/>
              <a:buChar char="•"/>
              <a:tabLst>
                <a:tab pos="373380" algn="l"/>
                <a:tab pos="374015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Indirect costs represent the expenses of doing business that is not readily identified with a particular grant, contract, project function, or activity, but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is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 necessary for the general operation of the organization and the conduct of activities it performs.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3380" marR="9525" indent="-361315">
              <a:lnSpc>
                <a:spcPct val="100000"/>
              </a:lnSpc>
              <a:spcBef>
                <a:spcPts val="400"/>
              </a:spcBef>
              <a:buClr>
                <a:srgbClr val="0D9AA6"/>
              </a:buClr>
              <a:buSzPct val="116666"/>
              <a:buChar char="•"/>
              <a:tabLst>
                <a:tab pos="373380" algn="l"/>
                <a:tab pos="374015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In theory, costs like heat, light, accounting, and personnel might be charged directly if little meters could record minutes in a cross-cutting manner. Practical difficulties preclude such an approach. Therefore, cost allocation plans or indirect cost rates are used to distribute those costs to benefiting revenue sources.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3380" marR="205104" indent="-361315">
              <a:lnSpc>
                <a:spcPct val="100000"/>
              </a:lnSpc>
              <a:spcBef>
                <a:spcPts val="400"/>
              </a:spcBef>
              <a:buClr>
                <a:srgbClr val="0D9AA6"/>
              </a:buClr>
              <a:buSzPct val="116666"/>
              <a:buChar char="•"/>
              <a:tabLst>
                <a:tab pos="373380" algn="l"/>
                <a:tab pos="374015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Looking at it another way, indirect costs are those costs that are not classified as direct.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00B17498-958E-4547-B207-DB469D765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Perkins Desk Audit Reviews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B41C2D0-CDEE-4201-86F3-8A74ACFAB5D2}"/>
              </a:ext>
            </a:extLst>
          </p:cNvPr>
          <p:cNvSpPr txBox="1"/>
          <p:nvPr/>
        </p:nvSpPr>
        <p:spPr>
          <a:xfrm>
            <a:off x="7086600" y="4774302"/>
            <a:ext cx="2057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Revised: December, 2024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451738" y="726419"/>
            <a:ext cx="38836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Arial" panose="020B0604020202020204" pitchFamily="34" charset="0"/>
                <a:cs typeface="Arial" panose="020B0604020202020204" pitchFamily="34" charset="0"/>
              </a:rPr>
              <a:t>Perkins</a:t>
            </a:r>
            <a:r>
              <a:rPr sz="1800" b="1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b="1" dirty="0">
                <a:latin typeface="Arial" panose="020B0604020202020204" pitchFamily="34" charset="0"/>
                <a:cs typeface="Arial" panose="020B0604020202020204" pitchFamily="34" charset="0"/>
              </a:rPr>
              <a:t>V CTE</a:t>
            </a:r>
            <a:r>
              <a:rPr sz="1800" b="1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b="1" dirty="0">
                <a:latin typeface="Arial" panose="020B0604020202020204" pitchFamily="34" charset="0"/>
                <a:cs typeface="Arial" panose="020B0604020202020204" pitchFamily="34" charset="0"/>
              </a:rPr>
              <a:t>Monitoring</a:t>
            </a:r>
            <a:r>
              <a:rPr sz="1800" b="1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b="1" dirty="0">
                <a:latin typeface="Arial" panose="020B0604020202020204" pitchFamily="34" charset="0"/>
                <a:cs typeface="Arial" panose="020B0604020202020204" pitchFamily="34" charset="0"/>
              </a:rPr>
              <a:t>Timeline</a:t>
            </a:r>
            <a:endParaRPr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object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3379" y="1269491"/>
            <a:ext cx="8475345" cy="1130935"/>
            <a:chOff x="373379" y="1269491"/>
            <a:chExt cx="8475345" cy="1130935"/>
          </a:xfrm>
        </p:grpSpPr>
        <p:sp>
          <p:nvSpPr>
            <p:cNvPr id="6" name="object 6"/>
            <p:cNvSpPr/>
            <p:nvPr/>
          </p:nvSpPr>
          <p:spPr>
            <a:xfrm>
              <a:off x="1014984" y="1269491"/>
              <a:ext cx="7190740" cy="1130935"/>
            </a:xfrm>
            <a:custGeom>
              <a:avLst/>
              <a:gdLst/>
              <a:ahLst/>
              <a:cxnLst/>
              <a:rect l="l" t="t" r="r" b="b"/>
              <a:pathLst>
                <a:path w="7190740" h="1130935">
                  <a:moveTo>
                    <a:pt x="6624828" y="0"/>
                  </a:moveTo>
                  <a:lnTo>
                    <a:pt x="6624828" y="282702"/>
                  </a:lnTo>
                  <a:lnTo>
                    <a:pt x="0" y="282702"/>
                  </a:lnTo>
                  <a:lnTo>
                    <a:pt x="0" y="848106"/>
                  </a:lnTo>
                  <a:lnTo>
                    <a:pt x="6624828" y="848106"/>
                  </a:lnTo>
                  <a:lnTo>
                    <a:pt x="6624828" y="1130808"/>
                  </a:lnTo>
                  <a:lnTo>
                    <a:pt x="7190232" y="565404"/>
                  </a:lnTo>
                  <a:lnTo>
                    <a:pt x="6624828" y="0"/>
                  </a:lnTo>
                  <a:close/>
                </a:path>
              </a:pathLst>
            </a:custGeom>
            <a:solidFill>
              <a:srgbClr val="E7CFC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7" name="object 7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386333" y="1610105"/>
              <a:ext cx="2007235" cy="451484"/>
            </a:xfrm>
            <a:custGeom>
              <a:avLst/>
              <a:gdLst/>
              <a:ahLst/>
              <a:cxnLst/>
              <a:rect l="l" t="t" r="r" b="b"/>
              <a:pathLst>
                <a:path w="2007235" h="451485">
                  <a:moveTo>
                    <a:pt x="1931924" y="0"/>
                  </a:moveTo>
                  <a:lnTo>
                    <a:pt x="75184" y="0"/>
                  </a:lnTo>
                  <a:lnTo>
                    <a:pt x="45921" y="5907"/>
                  </a:lnTo>
                  <a:lnTo>
                    <a:pt x="22023" y="22018"/>
                  </a:lnTo>
                  <a:lnTo>
                    <a:pt x="5909" y="45916"/>
                  </a:lnTo>
                  <a:lnTo>
                    <a:pt x="0" y="75184"/>
                  </a:lnTo>
                  <a:lnTo>
                    <a:pt x="0" y="375920"/>
                  </a:lnTo>
                  <a:lnTo>
                    <a:pt x="5909" y="405187"/>
                  </a:lnTo>
                  <a:lnTo>
                    <a:pt x="22023" y="429085"/>
                  </a:lnTo>
                  <a:lnTo>
                    <a:pt x="45921" y="445196"/>
                  </a:lnTo>
                  <a:lnTo>
                    <a:pt x="75184" y="451104"/>
                  </a:lnTo>
                  <a:lnTo>
                    <a:pt x="1931924" y="451104"/>
                  </a:lnTo>
                  <a:lnTo>
                    <a:pt x="1961191" y="445196"/>
                  </a:lnTo>
                  <a:lnTo>
                    <a:pt x="1985089" y="429085"/>
                  </a:lnTo>
                  <a:lnTo>
                    <a:pt x="2001200" y="405187"/>
                  </a:lnTo>
                  <a:lnTo>
                    <a:pt x="2007108" y="375920"/>
                  </a:lnTo>
                  <a:lnTo>
                    <a:pt x="2007108" y="75184"/>
                  </a:lnTo>
                  <a:lnTo>
                    <a:pt x="2001200" y="45916"/>
                  </a:lnTo>
                  <a:lnTo>
                    <a:pt x="1985089" y="22018"/>
                  </a:lnTo>
                  <a:lnTo>
                    <a:pt x="1961191" y="5907"/>
                  </a:lnTo>
                  <a:lnTo>
                    <a:pt x="1931924" y="0"/>
                  </a:lnTo>
                  <a:close/>
                </a:path>
              </a:pathLst>
            </a:custGeom>
            <a:solidFill>
              <a:srgbClr val="BE504D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386333" y="1610105"/>
              <a:ext cx="2007235" cy="451484"/>
            </a:xfrm>
            <a:custGeom>
              <a:avLst/>
              <a:gdLst/>
              <a:ahLst/>
              <a:cxnLst/>
              <a:rect l="l" t="t" r="r" b="b"/>
              <a:pathLst>
                <a:path w="2007235" h="451485">
                  <a:moveTo>
                    <a:pt x="0" y="75184"/>
                  </a:moveTo>
                  <a:lnTo>
                    <a:pt x="5909" y="45916"/>
                  </a:lnTo>
                  <a:lnTo>
                    <a:pt x="22023" y="22018"/>
                  </a:lnTo>
                  <a:lnTo>
                    <a:pt x="45921" y="5907"/>
                  </a:lnTo>
                  <a:lnTo>
                    <a:pt x="75184" y="0"/>
                  </a:lnTo>
                  <a:lnTo>
                    <a:pt x="1931924" y="0"/>
                  </a:lnTo>
                  <a:lnTo>
                    <a:pt x="1961191" y="5907"/>
                  </a:lnTo>
                  <a:lnTo>
                    <a:pt x="1985089" y="22018"/>
                  </a:lnTo>
                  <a:lnTo>
                    <a:pt x="2001200" y="45916"/>
                  </a:lnTo>
                  <a:lnTo>
                    <a:pt x="2007108" y="75184"/>
                  </a:lnTo>
                  <a:lnTo>
                    <a:pt x="2007108" y="375920"/>
                  </a:lnTo>
                  <a:lnTo>
                    <a:pt x="2001200" y="405187"/>
                  </a:lnTo>
                  <a:lnTo>
                    <a:pt x="1985089" y="429085"/>
                  </a:lnTo>
                  <a:lnTo>
                    <a:pt x="1961191" y="445196"/>
                  </a:lnTo>
                  <a:lnTo>
                    <a:pt x="1931924" y="451104"/>
                  </a:lnTo>
                  <a:lnTo>
                    <a:pt x="75184" y="451104"/>
                  </a:lnTo>
                  <a:lnTo>
                    <a:pt x="45921" y="445196"/>
                  </a:lnTo>
                  <a:lnTo>
                    <a:pt x="22023" y="429085"/>
                  </a:lnTo>
                  <a:lnTo>
                    <a:pt x="5909" y="405187"/>
                  </a:lnTo>
                  <a:lnTo>
                    <a:pt x="0" y="375920"/>
                  </a:lnTo>
                  <a:lnTo>
                    <a:pt x="0" y="75184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2533650" y="1610105"/>
              <a:ext cx="2007235" cy="451484"/>
            </a:xfrm>
            <a:custGeom>
              <a:avLst/>
              <a:gdLst/>
              <a:ahLst/>
              <a:cxnLst/>
              <a:rect l="l" t="t" r="r" b="b"/>
              <a:pathLst>
                <a:path w="2007235" h="451485">
                  <a:moveTo>
                    <a:pt x="1931924" y="0"/>
                  </a:moveTo>
                  <a:lnTo>
                    <a:pt x="75183" y="0"/>
                  </a:lnTo>
                  <a:lnTo>
                    <a:pt x="45916" y="5907"/>
                  </a:lnTo>
                  <a:lnTo>
                    <a:pt x="22018" y="22018"/>
                  </a:lnTo>
                  <a:lnTo>
                    <a:pt x="5907" y="45916"/>
                  </a:lnTo>
                  <a:lnTo>
                    <a:pt x="0" y="75184"/>
                  </a:lnTo>
                  <a:lnTo>
                    <a:pt x="0" y="375920"/>
                  </a:lnTo>
                  <a:lnTo>
                    <a:pt x="5907" y="405187"/>
                  </a:lnTo>
                  <a:lnTo>
                    <a:pt x="22018" y="429085"/>
                  </a:lnTo>
                  <a:lnTo>
                    <a:pt x="45916" y="445196"/>
                  </a:lnTo>
                  <a:lnTo>
                    <a:pt x="75183" y="451104"/>
                  </a:lnTo>
                  <a:lnTo>
                    <a:pt x="1931924" y="451104"/>
                  </a:lnTo>
                  <a:lnTo>
                    <a:pt x="1961191" y="445196"/>
                  </a:lnTo>
                  <a:lnTo>
                    <a:pt x="1985089" y="429085"/>
                  </a:lnTo>
                  <a:lnTo>
                    <a:pt x="2001200" y="405187"/>
                  </a:lnTo>
                  <a:lnTo>
                    <a:pt x="2007108" y="375920"/>
                  </a:lnTo>
                  <a:lnTo>
                    <a:pt x="2007108" y="75184"/>
                  </a:lnTo>
                  <a:lnTo>
                    <a:pt x="2001200" y="45916"/>
                  </a:lnTo>
                  <a:lnTo>
                    <a:pt x="1985089" y="22018"/>
                  </a:lnTo>
                  <a:lnTo>
                    <a:pt x="1961191" y="5907"/>
                  </a:lnTo>
                  <a:lnTo>
                    <a:pt x="1931924" y="0"/>
                  </a:lnTo>
                  <a:close/>
                </a:path>
              </a:pathLst>
            </a:custGeom>
            <a:solidFill>
              <a:srgbClr val="9BBA58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2533650" y="1610105"/>
              <a:ext cx="2007235" cy="451484"/>
            </a:xfrm>
            <a:custGeom>
              <a:avLst/>
              <a:gdLst/>
              <a:ahLst/>
              <a:cxnLst/>
              <a:rect l="l" t="t" r="r" b="b"/>
              <a:pathLst>
                <a:path w="2007235" h="451485">
                  <a:moveTo>
                    <a:pt x="0" y="75184"/>
                  </a:moveTo>
                  <a:lnTo>
                    <a:pt x="5907" y="45916"/>
                  </a:lnTo>
                  <a:lnTo>
                    <a:pt x="22018" y="22018"/>
                  </a:lnTo>
                  <a:lnTo>
                    <a:pt x="45916" y="5907"/>
                  </a:lnTo>
                  <a:lnTo>
                    <a:pt x="75183" y="0"/>
                  </a:lnTo>
                  <a:lnTo>
                    <a:pt x="1931924" y="0"/>
                  </a:lnTo>
                  <a:lnTo>
                    <a:pt x="1961191" y="5907"/>
                  </a:lnTo>
                  <a:lnTo>
                    <a:pt x="1985089" y="22018"/>
                  </a:lnTo>
                  <a:lnTo>
                    <a:pt x="2001200" y="45916"/>
                  </a:lnTo>
                  <a:lnTo>
                    <a:pt x="2007108" y="75184"/>
                  </a:lnTo>
                  <a:lnTo>
                    <a:pt x="2007108" y="375920"/>
                  </a:lnTo>
                  <a:lnTo>
                    <a:pt x="2001200" y="405187"/>
                  </a:lnTo>
                  <a:lnTo>
                    <a:pt x="1985089" y="429085"/>
                  </a:lnTo>
                  <a:lnTo>
                    <a:pt x="1961191" y="445196"/>
                  </a:lnTo>
                  <a:lnTo>
                    <a:pt x="1931924" y="451104"/>
                  </a:lnTo>
                  <a:lnTo>
                    <a:pt x="75183" y="451104"/>
                  </a:lnTo>
                  <a:lnTo>
                    <a:pt x="45916" y="445196"/>
                  </a:lnTo>
                  <a:lnTo>
                    <a:pt x="22018" y="429085"/>
                  </a:lnTo>
                  <a:lnTo>
                    <a:pt x="5907" y="405187"/>
                  </a:lnTo>
                  <a:lnTo>
                    <a:pt x="0" y="375920"/>
                  </a:lnTo>
                  <a:lnTo>
                    <a:pt x="0" y="75184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1" name="object 11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4680965" y="1610105"/>
              <a:ext cx="2007235" cy="451484"/>
            </a:xfrm>
            <a:custGeom>
              <a:avLst/>
              <a:gdLst/>
              <a:ahLst/>
              <a:cxnLst/>
              <a:rect l="l" t="t" r="r" b="b"/>
              <a:pathLst>
                <a:path w="2007234" h="451485">
                  <a:moveTo>
                    <a:pt x="1931924" y="0"/>
                  </a:moveTo>
                  <a:lnTo>
                    <a:pt x="75184" y="0"/>
                  </a:lnTo>
                  <a:lnTo>
                    <a:pt x="45916" y="5907"/>
                  </a:lnTo>
                  <a:lnTo>
                    <a:pt x="22018" y="22018"/>
                  </a:lnTo>
                  <a:lnTo>
                    <a:pt x="5907" y="45916"/>
                  </a:lnTo>
                  <a:lnTo>
                    <a:pt x="0" y="75184"/>
                  </a:lnTo>
                  <a:lnTo>
                    <a:pt x="0" y="375920"/>
                  </a:lnTo>
                  <a:lnTo>
                    <a:pt x="5907" y="405187"/>
                  </a:lnTo>
                  <a:lnTo>
                    <a:pt x="22018" y="429085"/>
                  </a:lnTo>
                  <a:lnTo>
                    <a:pt x="45916" y="445196"/>
                  </a:lnTo>
                  <a:lnTo>
                    <a:pt x="75184" y="451104"/>
                  </a:lnTo>
                  <a:lnTo>
                    <a:pt x="1931924" y="451104"/>
                  </a:lnTo>
                  <a:lnTo>
                    <a:pt x="1961191" y="445196"/>
                  </a:lnTo>
                  <a:lnTo>
                    <a:pt x="1985089" y="429085"/>
                  </a:lnTo>
                  <a:lnTo>
                    <a:pt x="2001200" y="405187"/>
                  </a:lnTo>
                  <a:lnTo>
                    <a:pt x="2007108" y="375920"/>
                  </a:lnTo>
                  <a:lnTo>
                    <a:pt x="2007108" y="75184"/>
                  </a:lnTo>
                  <a:lnTo>
                    <a:pt x="2001200" y="45916"/>
                  </a:lnTo>
                  <a:lnTo>
                    <a:pt x="1985089" y="22018"/>
                  </a:lnTo>
                  <a:lnTo>
                    <a:pt x="1961191" y="5907"/>
                  </a:lnTo>
                  <a:lnTo>
                    <a:pt x="1931924" y="0"/>
                  </a:lnTo>
                  <a:close/>
                </a:path>
              </a:pathLst>
            </a:custGeom>
            <a:solidFill>
              <a:srgbClr val="8063A1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2" name="object 12"/>
            <p:cNvSpPr/>
            <p:nvPr/>
          </p:nvSpPr>
          <p:spPr>
            <a:xfrm>
              <a:off x="4680965" y="1610105"/>
              <a:ext cx="2007235" cy="451484"/>
            </a:xfrm>
            <a:custGeom>
              <a:avLst/>
              <a:gdLst/>
              <a:ahLst/>
              <a:cxnLst/>
              <a:rect l="l" t="t" r="r" b="b"/>
              <a:pathLst>
                <a:path w="2007234" h="451485">
                  <a:moveTo>
                    <a:pt x="0" y="75184"/>
                  </a:moveTo>
                  <a:lnTo>
                    <a:pt x="5907" y="45916"/>
                  </a:lnTo>
                  <a:lnTo>
                    <a:pt x="22018" y="22018"/>
                  </a:lnTo>
                  <a:lnTo>
                    <a:pt x="45916" y="5907"/>
                  </a:lnTo>
                  <a:lnTo>
                    <a:pt x="75184" y="0"/>
                  </a:lnTo>
                  <a:lnTo>
                    <a:pt x="1931924" y="0"/>
                  </a:lnTo>
                  <a:lnTo>
                    <a:pt x="1961191" y="5907"/>
                  </a:lnTo>
                  <a:lnTo>
                    <a:pt x="1985089" y="22018"/>
                  </a:lnTo>
                  <a:lnTo>
                    <a:pt x="2001200" y="45916"/>
                  </a:lnTo>
                  <a:lnTo>
                    <a:pt x="2007108" y="75184"/>
                  </a:lnTo>
                  <a:lnTo>
                    <a:pt x="2007108" y="375920"/>
                  </a:lnTo>
                  <a:lnTo>
                    <a:pt x="2001200" y="405187"/>
                  </a:lnTo>
                  <a:lnTo>
                    <a:pt x="1985089" y="429085"/>
                  </a:lnTo>
                  <a:lnTo>
                    <a:pt x="1961191" y="445196"/>
                  </a:lnTo>
                  <a:lnTo>
                    <a:pt x="1931924" y="451104"/>
                  </a:lnTo>
                  <a:lnTo>
                    <a:pt x="75184" y="451104"/>
                  </a:lnTo>
                  <a:lnTo>
                    <a:pt x="45916" y="445196"/>
                  </a:lnTo>
                  <a:lnTo>
                    <a:pt x="22018" y="429085"/>
                  </a:lnTo>
                  <a:lnTo>
                    <a:pt x="5907" y="405187"/>
                  </a:lnTo>
                  <a:lnTo>
                    <a:pt x="0" y="375920"/>
                  </a:lnTo>
                  <a:lnTo>
                    <a:pt x="0" y="75184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 descr="Reports - December"/>
            <p:cNvSpPr/>
            <p:nvPr/>
          </p:nvSpPr>
          <p:spPr>
            <a:xfrm>
              <a:off x="6828282" y="1610105"/>
              <a:ext cx="2007235" cy="451484"/>
            </a:xfrm>
            <a:custGeom>
              <a:avLst/>
              <a:gdLst/>
              <a:ahLst/>
              <a:cxnLst/>
              <a:rect l="l" t="t" r="r" b="b"/>
              <a:pathLst>
                <a:path w="2007234" h="451485">
                  <a:moveTo>
                    <a:pt x="1931924" y="0"/>
                  </a:moveTo>
                  <a:lnTo>
                    <a:pt x="75184" y="0"/>
                  </a:lnTo>
                  <a:lnTo>
                    <a:pt x="45916" y="5907"/>
                  </a:lnTo>
                  <a:lnTo>
                    <a:pt x="22018" y="22018"/>
                  </a:lnTo>
                  <a:lnTo>
                    <a:pt x="5907" y="45916"/>
                  </a:lnTo>
                  <a:lnTo>
                    <a:pt x="0" y="75184"/>
                  </a:lnTo>
                  <a:lnTo>
                    <a:pt x="0" y="375920"/>
                  </a:lnTo>
                  <a:lnTo>
                    <a:pt x="5907" y="405187"/>
                  </a:lnTo>
                  <a:lnTo>
                    <a:pt x="22018" y="429085"/>
                  </a:lnTo>
                  <a:lnTo>
                    <a:pt x="45916" y="445196"/>
                  </a:lnTo>
                  <a:lnTo>
                    <a:pt x="75184" y="451104"/>
                  </a:lnTo>
                  <a:lnTo>
                    <a:pt x="1931924" y="451104"/>
                  </a:lnTo>
                  <a:lnTo>
                    <a:pt x="1961191" y="445196"/>
                  </a:lnTo>
                  <a:lnTo>
                    <a:pt x="1985089" y="429085"/>
                  </a:lnTo>
                  <a:lnTo>
                    <a:pt x="2001200" y="405187"/>
                  </a:lnTo>
                  <a:lnTo>
                    <a:pt x="2007108" y="375920"/>
                  </a:lnTo>
                  <a:lnTo>
                    <a:pt x="2007108" y="75184"/>
                  </a:lnTo>
                  <a:lnTo>
                    <a:pt x="2001200" y="45916"/>
                  </a:lnTo>
                  <a:lnTo>
                    <a:pt x="1985089" y="22018"/>
                  </a:lnTo>
                  <a:lnTo>
                    <a:pt x="1961191" y="5907"/>
                  </a:lnTo>
                  <a:lnTo>
                    <a:pt x="1931924" y="0"/>
                  </a:lnTo>
                  <a:close/>
                </a:path>
              </a:pathLst>
            </a:custGeom>
            <a:solidFill>
              <a:srgbClr val="48ACC5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4" name="object 14"/>
            <p:cNvSpPr/>
            <p:nvPr/>
          </p:nvSpPr>
          <p:spPr>
            <a:xfrm>
              <a:off x="6828282" y="1610105"/>
              <a:ext cx="2007235" cy="451484"/>
            </a:xfrm>
            <a:custGeom>
              <a:avLst/>
              <a:gdLst/>
              <a:ahLst/>
              <a:cxnLst/>
              <a:rect l="l" t="t" r="r" b="b"/>
              <a:pathLst>
                <a:path w="2007234" h="451485">
                  <a:moveTo>
                    <a:pt x="0" y="75184"/>
                  </a:moveTo>
                  <a:lnTo>
                    <a:pt x="5907" y="45916"/>
                  </a:lnTo>
                  <a:lnTo>
                    <a:pt x="22018" y="22018"/>
                  </a:lnTo>
                  <a:lnTo>
                    <a:pt x="45916" y="5907"/>
                  </a:lnTo>
                  <a:lnTo>
                    <a:pt x="75184" y="0"/>
                  </a:lnTo>
                  <a:lnTo>
                    <a:pt x="1931924" y="0"/>
                  </a:lnTo>
                  <a:lnTo>
                    <a:pt x="1961191" y="5907"/>
                  </a:lnTo>
                  <a:lnTo>
                    <a:pt x="1985089" y="22018"/>
                  </a:lnTo>
                  <a:lnTo>
                    <a:pt x="2001200" y="45916"/>
                  </a:lnTo>
                  <a:lnTo>
                    <a:pt x="2007108" y="75184"/>
                  </a:lnTo>
                  <a:lnTo>
                    <a:pt x="2007108" y="375920"/>
                  </a:lnTo>
                  <a:lnTo>
                    <a:pt x="2001200" y="405187"/>
                  </a:lnTo>
                  <a:lnTo>
                    <a:pt x="1985089" y="429085"/>
                  </a:lnTo>
                  <a:lnTo>
                    <a:pt x="1961191" y="445196"/>
                  </a:lnTo>
                  <a:lnTo>
                    <a:pt x="1931924" y="451104"/>
                  </a:lnTo>
                  <a:lnTo>
                    <a:pt x="75184" y="451104"/>
                  </a:lnTo>
                  <a:lnTo>
                    <a:pt x="45916" y="445196"/>
                  </a:lnTo>
                  <a:lnTo>
                    <a:pt x="22018" y="429085"/>
                  </a:lnTo>
                  <a:lnTo>
                    <a:pt x="5907" y="405187"/>
                  </a:lnTo>
                  <a:lnTo>
                    <a:pt x="0" y="375920"/>
                  </a:lnTo>
                  <a:lnTo>
                    <a:pt x="0" y="75184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6940485" y="1691476"/>
            <a:ext cx="1782828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Report</a:t>
            </a:r>
            <a:r>
              <a:rPr sz="16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600" spc="-10" dirty="0">
                <a:latin typeface="Arial" panose="020B0604020202020204" pitchFamily="34" charset="0"/>
                <a:cs typeface="Arial" panose="020B0604020202020204" pitchFamily="34" charset="0"/>
              </a:rPr>
              <a:t>December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68006" y="2632109"/>
            <a:ext cx="8138671" cy="899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 marR="3903345" indent="-457834">
              <a:lnSpc>
                <a:spcPct val="100000"/>
              </a:lnSpc>
              <a:spcBef>
                <a:spcPts val="95"/>
              </a:spcBef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Final Report</a:t>
            </a:r>
            <a:r>
              <a:rPr sz="2000" b="1" spc="-1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spc="-1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b="1" spc="-10" dirty="0">
                <a:latin typeface="Arial" panose="020B0604020202020204" pitchFamily="34" charset="0"/>
                <a:cs typeface="Arial" panose="020B0604020202020204" pitchFamily="34" charset="0"/>
              </a:rPr>
              <a:t>October</a:t>
            </a:r>
            <a:r>
              <a:rPr sz="2000" b="1" spc="-1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en-US" sz="2000" b="1" spc="-1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9266" marR="3903345" lvl="3" indent="-457200"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Recommendation(s)/Comment(s)</a:t>
            </a:r>
          </a:p>
          <a:p>
            <a:pPr marL="469266" marR="3903345" lvl="3" indent="-457200"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Corrective Actions (when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applicable)</a:t>
            </a: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C2896804-9592-4B3A-892B-9BDD5F65F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Perkins Monitoring Final Report (December)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81DF742-3F95-4EF1-B977-E3143263E32A}"/>
              </a:ext>
            </a:extLst>
          </p:cNvPr>
          <p:cNvSpPr txBox="1"/>
          <p:nvPr/>
        </p:nvSpPr>
        <p:spPr>
          <a:xfrm>
            <a:off x="7086600" y="4774302"/>
            <a:ext cx="2057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Revised: December, 2024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idx="1"/>
          </p:nvPr>
        </p:nvSpPr>
        <p:spPr>
          <a:xfrm>
            <a:off x="457200" y="742950"/>
            <a:ext cx="8060055" cy="253595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49250" marR="5080" indent="-337185">
              <a:lnSpc>
                <a:spcPct val="100000"/>
              </a:lnSpc>
              <a:spcBef>
                <a:spcPts val="95"/>
              </a:spcBef>
              <a:buClr>
                <a:srgbClr val="0D9AA6"/>
              </a:buClr>
              <a:buSzPct val="118750"/>
              <a:buChar char="•"/>
              <a:tabLst>
                <a:tab pos="349250" algn="l"/>
                <a:tab pos="349885" algn="l"/>
              </a:tabLst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Starting with FY19 cycle, modifications and simplification were made to the desk audit submission, assessment &amp; evaluation process</a:t>
            </a:r>
          </a:p>
          <a:p>
            <a:pPr marL="349250" indent="-337185">
              <a:lnSpc>
                <a:spcPct val="100000"/>
              </a:lnSpc>
              <a:spcBef>
                <a:spcPts val="395"/>
              </a:spcBef>
              <a:buClr>
                <a:srgbClr val="0D9AA6"/>
              </a:buClr>
              <a:buSzPct val="118750"/>
              <a:buChar char="•"/>
              <a:tabLst>
                <a:tab pos="349250" algn="l"/>
                <a:tab pos="349885" algn="l"/>
              </a:tabLst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(11) metrics</a:t>
            </a:r>
          </a:p>
          <a:p>
            <a:pPr marL="750570" lvl="1" indent="-281305">
              <a:lnSpc>
                <a:spcPct val="100000"/>
              </a:lnSpc>
              <a:spcBef>
                <a:spcPts val="409"/>
              </a:spcBef>
              <a:buClr>
                <a:srgbClr val="E98300"/>
              </a:buClr>
              <a:buSzPct val="118750"/>
              <a:buChar char="•"/>
              <a:tabLst>
                <a:tab pos="749935" algn="l"/>
                <a:tab pos="751205" algn="l"/>
              </a:tabLst>
            </a:pP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Each metric has a scale</a:t>
            </a:r>
          </a:p>
          <a:p>
            <a:pPr marL="750570" lvl="1" indent="-281305">
              <a:lnSpc>
                <a:spcPct val="100000"/>
              </a:lnSpc>
              <a:spcBef>
                <a:spcPts val="395"/>
              </a:spcBef>
              <a:buClr>
                <a:srgbClr val="E98300"/>
              </a:buClr>
              <a:buSzPct val="118750"/>
              <a:buChar char="•"/>
              <a:tabLst>
                <a:tab pos="749935" algn="l"/>
                <a:tab pos="751205" algn="l"/>
              </a:tabLst>
            </a:pP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Each metric has a weight</a:t>
            </a:r>
          </a:p>
          <a:p>
            <a:pPr marL="750570" lvl="1" indent="-281305">
              <a:lnSpc>
                <a:spcPct val="100000"/>
              </a:lnSpc>
              <a:spcBef>
                <a:spcPts val="400"/>
              </a:spcBef>
              <a:buClr>
                <a:srgbClr val="E98300"/>
              </a:buClr>
              <a:buSzPct val="118750"/>
              <a:buChar char="•"/>
              <a:tabLst>
                <a:tab pos="749935" algn="l"/>
                <a:tab pos="751205" algn="l"/>
              </a:tabLst>
            </a:pP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Each scale has a point value</a:t>
            </a:r>
          </a:p>
          <a:p>
            <a:pPr marL="750570" lvl="1" indent="-281305">
              <a:lnSpc>
                <a:spcPct val="100000"/>
              </a:lnSpc>
              <a:spcBef>
                <a:spcPts val="395"/>
              </a:spcBef>
              <a:buClr>
                <a:srgbClr val="E98300"/>
              </a:buClr>
              <a:buSzPct val="118750"/>
              <a:buChar char="•"/>
              <a:tabLst>
                <a:tab pos="749935" algn="l"/>
                <a:tab pos="751205" algn="l"/>
              </a:tabLst>
            </a:pP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Total points decide the “risk-level”; e.g., Very-Low (small N) | Very-High (large N)</a:t>
            </a:r>
          </a:p>
          <a:p>
            <a:pPr marL="750570" lvl="1" indent="-281305">
              <a:lnSpc>
                <a:spcPct val="100000"/>
              </a:lnSpc>
              <a:spcBef>
                <a:spcPts val="405"/>
              </a:spcBef>
              <a:buClr>
                <a:srgbClr val="E98300"/>
              </a:buClr>
              <a:buSzPct val="118750"/>
              <a:buChar char="•"/>
              <a:tabLst>
                <a:tab pos="749935" algn="l"/>
                <a:tab pos="751205" algn="l"/>
              </a:tabLst>
            </a:pPr>
            <a:r>
              <a:rPr sz="1600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2"/>
              </a:rPr>
              <a:t>The</a:t>
            </a:r>
            <a:r>
              <a:rPr sz="1600" u="sng" spc="-5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1600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2"/>
              </a:rPr>
              <a:t>Office</a:t>
            </a:r>
            <a:r>
              <a:rPr sz="1600" u="sng" spc="-4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1600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2"/>
              </a:rPr>
              <a:t>of</a:t>
            </a:r>
            <a:r>
              <a:rPr sz="1600" u="sng" spc="-4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1600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2"/>
              </a:rPr>
              <a:t>Management</a:t>
            </a:r>
            <a:r>
              <a:rPr sz="1600" u="sng" spc="-4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1600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2"/>
              </a:rPr>
              <a:t>and</a:t>
            </a:r>
            <a:r>
              <a:rPr sz="1600" u="sng" spc="-5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1600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2"/>
              </a:rPr>
              <a:t>Budget</a:t>
            </a:r>
            <a:r>
              <a:rPr sz="1600" u="sng" spc="-5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1600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2"/>
              </a:rPr>
              <a:t>(OMB)</a:t>
            </a:r>
            <a:r>
              <a:rPr sz="1600" u="sng" spc="-1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1600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2"/>
              </a:rPr>
              <a:t>Circular</a:t>
            </a:r>
            <a:r>
              <a:rPr sz="1600" u="sng" spc="-5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1600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2"/>
              </a:rPr>
              <a:t>A-</a:t>
            </a:r>
            <a:r>
              <a:rPr sz="1600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2"/>
              </a:rPr>
              <a:t>133</a:t>
            </a:r>
            <a:r>
              <a:rPr sz="1600" u="sng" spc="-5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1600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2"/>
              </a:rPr>
              <a:t>provided</a:t>
            </a:r>
            <a:r>
              <a:rPr sz="1600" u="sng" spc="-5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1600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2"/>
              </a:rPr>
              <a:t>guidance</a:t>
            </a:r>
            <a:endParaRPr sz="1600" dirty="0">
              <a:latin typeface="Arial"/>
              <a:cs typeface="Arial"/>
            </a:endParaRPr>
          </a:p>
          <a:p>
            <a:pPr marL="750570">
              <a:lnSpc>
                <a:spcPct val="100000"/>
              </a:lnSpc>
              <a:spcBef>
                <a:spcPts val="5"/>
              </a:spcBef>
            </a:pPr>
            <a:r>
              <a:rPr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hlinkClick r:id="rId2"/>
              </a:rPr>
              <a:t>for</a:t>
            </a:r>
            <a:r>
              <a:rPr u="sng" spc="-2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hlinkClick r:id="rId2"/>
              </a:rPr>
              <a:t> </a:t>
            </a:r>
            <a:r>
              <a:rPr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hlinkClick r:id="rId2"/>
              </a:rPr>
              <a:t>the</a:t>
            </a:r>
            <a:r>
              <a:rPr u="sng" spc="-2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hlinkClick r:id="rId2"/>
              </a:rPr>
              <a:t> </a:t>
            </a:r>
            <a:r>
              <a:rPr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hlinkClick r:id="rId2"/>
              </a:rPr>
              <a:t>rubric's</a:t>
            </a:r>
            <a:r>
              <a:rPr u="sng" spc="-3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hlinkClick r:id="rId2"/>
              </a:rPr>
              <a:t> </a:t>
            </a:r>
            <a:r>
              <a:rPr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hlinkClick r:id="rId2"/>
              </a:rPr>
              <a:t>framework.</a:t>
            </a:r>
          </a:p>
        </p:txBody>
      </p:sp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3506562"/>
              </p:ext>
            </p:extLst>
          </p:nvPr>
        </p:nvGraphicFramePr>
        <p:xfrm>
          <a:off x="380683" y="3274028"/>
          <a:ext cx="8382634" cy="14052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66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157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4315">
                <a:tc>
                  <a:txBody>
                    <a:bodyPr/>
                    <a:lstStyle/>
                    <a:p>
                      <a:pPr algn="ctr">
                        <a:lnSpc>
                          <a:spcPts val="1725"/>
                        </a:lnSpc>
                        <a:spcBef>
                          <a:spcPts val="20"/>
                        </a:spcBef>
                      </a:pPr>
                      <a:r>
                        <a:rPr sz="1500" b="1" spc="-10" dirty="0">
                          <a:latin typeface="Arial"/>
                          <a:cs typeface="Arial"/>
                        </a:rPr>
                        <a:t>Risk-Level</a:t>
                      </a:r>
                      <a:endParaRPr sz="1500" dirty="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25"/>
                        </a:lnSpc>
                        <a:spcBef>
                          <a:spcPts val="20"/>
                        </a:spcBef>
                      </a:pPr>
                      <a:r>
                        <a:rPr sz="1500" b="1" spc="-10" dirty="0">
                          <a:latin typeface="Arial"/>
                          <a:cs typeface="Arial"/>
                        </a:rPr>
                        <a:t>Range</a:t>
                      </a:r>
                      <a:endParaRPr sz="1500" dirty="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315">
                <a:tc>
                  <a:txBody>
                    <a:bodyPr/>
                    <a:lstStyle/>
                    <a:p>
                      <a:pPr algn="ctr">
                        <a:lnSpc>
                          <a:spcPts val="1725"/>
                        </a:lnSpc>
                        <a:spcBef>
                          <a:spcPts val="15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Very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20" dirty="0">
                          <a:latin typeface="Arial"/>
                          <a:cs typeface="Arial"/>
                        </a:rPr>
                        <a:t>High</a:t>
                      </a:r>
                      <a:endParaRPr sz="1500" dirty="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725"/>
                        </a:lnSpc>
                        <a:spcBef>
                          <a:spcPts val="15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273</a:t>
                      </a:r>
                      <a:r>
                        <a:rPr sz="15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25" dirty="0">
                          <a:latin typeface="Arial"/>
                          <a:cs typeface="Arial"/>
                        </a:rPr>
                        <a:t>219</a:t>
                      </a:r>
                      <a:endParaRPr sz="1500" dirty="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315">
                <a:tc>
                  <a:txBody>
                    <a:bodyPr/>
                    <a:lstStyle/>
                    <a:p>
                      <a:pPr algn="ctr">
                        <a:lnSpc>
                          <a:spcPts val="1725"/>
                        </a:lnSpc>
                        <a:spcBef>
                          <a:spcPts val="20"/>
                        </a:spcBef>
                      </a:pPr>
                      <a:r>
                        <a:rPr sz="1500" spc="-20" dirty="0">
                          <a:latin typeface="Arial"/>
                          <a:cs typeface="Arial"/>
                        </a:rPr>
                        <a:t>High</a:t>
                      </a:r>
                      <a:endParaRPr sz="1500" dirty="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725"/>
                        </a:lnSpc>
                        <a:spcBef>
                          <a:spcPts val="2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218</a:t>
                      </a:r>
                      <a:r>
                        <a:rPr sz="15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25" dirty="0">
                          <a:latin typeface="Arial"/>
                          <a:cs typeface="Arial"/>
                        </a:rPr>
                        <a:t>165</a:t>
                      </a:r>
                      <a:endParaRPr sz="1500" dirty="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679">
                <a:tc>
                  <a:txBody>
                    <a:bodyPr/>
                    <a:lstStyle/>
                    <a:p>
                      <a:pPr algn="ctr">
                        <a:lnSpc>
                          <a:spcPts val="1725"/>
                        </a:lnSpc>
                        <a:spcBef>
                          <a:spcPts val="20"/>
                        </a:spcBef>
                      </a:pPr>
                      <a:r>
                        <a:rPr sz="1500" spc="-10" dirty="0">
                          <a:latin typeface="Arial"/>
                          <a:cs typeface="Arial"/>
                        </a:rPr>
                        <a:t>Medium</a:t>
                      </a:r>
                      <a:endParaRPr sz="1500" dirty="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725"/>
                        </a:lnSpc>
                        <a:spcBef>
                          <a:spcPts val="2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164</a:t>
                      </a:r>
                      <a:r>
                        <a:rPr sz="15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25" dirty="0">
                          <a:latin typeface="Arial"/>
                          <a:cs typeface="Arial"/>
                        </a:rPr>
                        <a:t>111</a:t>
                      </a:r>
                      <a:endParaRPr sz="1500" dirty="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4315">
                <a:tc>
                  <a:txBody>
                    <a:bodyPr/>
                    <a:lstStyle/>
                    <a:p>
                      <a:pPr marL="1270" algn="ctr">
                        <a:lnSpc>
                          <a:spcPts val="1725"/>
                        </a:lnSpc>
                        <a:spcBef>
                          <a:spcPts val="20"/>
                        </a:spcBef>
                      </a:pPr>
                      <a:r>
                        <a:rPr sz="1500" spc="-25" dirty="0">
                          <a:latin typeface="Arial"/>
                          <a:cs typeface="Arial"/>
                        </a:rPr>
                        <a:t>Low</a:t>
                      </a:r>
                      <a:endParaRPr sz="1500" dirty="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25"/>
                        </a:lnSpc>
                        <a:spcBef>
                          <a:spcPts val="2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110</a:t>
                      </a:r>
                      <a:r>
                        <a:rPr sz="15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25" dirty="0">
                          <a:latin typeface="Arial"/>
                          <a:cs typeface="Arial"/>
                        </a:rPr>
                        <a:t>56</a:t>
                      </a:r>
                      <a:endParaRPr sz="1500" dirty="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4315">
                <a:tc>
                  <a:txBody>
                    <a:bodyPr/>
                    <a:lstStyle/>
                    <a:p>
                      <a:pPr algn="ctr">
                        <a:lnSpc>
                          <a:spcPts val="1725"/>
                        </a:lnSpc>
                        <a:spcBef>
                          <a:spcPts val="2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Very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25" dirty="0">
                          <a:latin typeface="Arial"/>
                          <a:cs typeface="Arial"/>
                        </a:rPr>
                        <a:t>Low</a:t>
                      </a:r>
                      <a:endParaRPr sz="1500" dirty="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25"/>
                        </a:lnSpc>
                        <a:spcBef>
                          <a:spcPts val="2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55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0" dirty="0">
                          <a:latin typeface="Arial"/>
                          <a:cs typeface="Arial"/>
                        </a:rPr>
                        <a:t>5</a:t>
                      </a:r>
                      <a:endParaRPr sz="1500" dirty="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Title 7">
            <a:extLst>
              <a:ext uri="{FF2B5EF4-FFF2-40B4-BE49-F238E27FC236}">
                <a16:creationId xmlns:a16="http://schemas.microsoft.com/office/drawing/2014/main" id="{9E792597-9A4A-4E55-9B91-8F60E7663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093" y="71295"/>
            <a:ext cx="8452268" cy="443056"/>
          </a:xfrm>
        </p:spPr>
        <p:txBody>
          <a:bodyPr/>
          <a:lstStyle/>
          <a:p>
            <a:r>
              <a:rPr lang="en-US" dirty="0"/>
              <a:t>Rubric/Evaluation Tool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50B0AE3-B51D-4933-83E3-78545F72277D}"/>
              </a:ext>
            </a:extLst>
          </p:cNvPr>
          <p:cNvSpPr txBox="1"/>
          <p:nvPr/>
        </p:nvSpPr>
        <p:spPr>
          <a:xfrm>
            <a:off x="7086600" y="4774302"/>
            <a:ext cx="2057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Revised: December, 2024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" descr="Snapshot of rubric and evaluation metrics 1 - 5.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4182750"/>
              </p:ext>
            </p:extLst>
          </p:nvPr>
        </p:nvGraphicFramePr>
        <p:xfrm>
          <a:off x="344363" y="742950"/>
          <a:ext cx="8362315" cy="3930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385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10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63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30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33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74625">
                <a:tc>
                  <a:txBody>
                    <a:bodyPr/>
                    <a:lstStyle/>
                    <a:p>
                      <a:pPr algn="ctr">
                        <a:lnSpc>
                          <a:spcPts val="1255"/>
                        </a:lnSpc>
                        <a:spcBef>
                          <a:spcPts val="20"/>
                        </a:spcBef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Metric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5"/>
                        </a:lnSpc>
                        <a:spcBef>
                          <a:spcPts val="20"/>
                        </a:spcBef>
                      </a:pPr>
                      <a:r>
                        <a:rPr sz="1100" b="1" spc="-20" dirty="0">
                          <a:latin typeface="Arial"/>
                          <a:cs typeface="Arial"/>
                        </a:rPr>
                        <a:t>Scale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255"/>
                        </a:lnSpc>
                        <a:spcBef>
                          <a:spcPts val="20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Point</a:t>
                      </a:r>
                      <a:r>
                        <a:rPr sz="11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Value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55"/>
                        </a:lnSpc>
                        <a:spcBef>
                          <a:spcPts val="20"/>
                        </a:spcBef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Weight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1255"/>
                        </a:lnSpc>
                        <a:spcBef>
                          <a:spcPts val="20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Total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Metric</a:t>
                      </a:r>
                      <a:r>
                        <a:rPr sz="11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Points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355">
                <a:tc rowSpan="4">
                  <a:txBody>
                    <a:bodyPr/>
                    <a:lstStyle/>
                    <a:p>
                      <a:pPr marL="80645" algn="ctr">
                        <a:lnSpc>
                          <a:spcPct val="100000"/>
                        </a:lnSpc>
                      </a:pPr>
                      <a:r>
                        <a:rPr sz="11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M.1.Number</a:t>
                      </a:r>
                      <a:r>
                        <a:rPr sz="1100" i="1" spc="-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sz="1100" i="1" spc="-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Years</a:t>
                      </a:r>
                      <a:r>
                        <a:rPr sz="1100" i="1" spc="-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Since</a:t>
                      </a:r>
                      <a:r>
                        <a:rPr sz="1100" i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Last</a:t>
                      </a:r>
                      <a:r>
                        <a:rPr sz="1100" i="1" spc="-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i="1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Monitored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635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8255">
                        <a:lnSpc>
                          <a:spcPts val="1250"/>
                        </a:lnSpc>
                        <a:spcBef>
                          <a:spcPts val="15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8+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Years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250"/>
                        </a:lnSpc>
                        <a:spcBef>
                          <a:spcPts val="15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7</a:t>
                      </a:r>
                    </a:p>
                  </a:txBody>
                  <a:tcPr marL="0" marR="0" marT="19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7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0" marR="0" marT="63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50"/>
                        </a:lnSpc>
                        <a:spcBef>
                          <a:spcPts val="1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XX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3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8255">
                        <a:lnSpc>
                          <a:spcPts val="1250"/>
                        </a:lnSpc>
                        <a:spcBef>
                          <a:spcPts val="15"/>
                        </a:spcBef>
                      </a:pPr>
                      <a:r>
                        <a:rPr sz="11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6-</a:t>
                      </a:r>
                      <a:r>
                        <a:rPr sz="1100" spc="-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9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250"/>
                        </a:lnSpc>
                        <a:spcBef>
                          <a:spcPts val="15"/>
                        </a:spcBef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19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50"/>
                        </a:lnSpc>
                        <a:spcBef>
                          <a:spcPts val="15"/>
                        </a:spcBef>
                      </a:pPr>
                      <a:r>
                        <a:rPr sz="1100" spc="-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9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33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8255">
                        <a:lnSpc>
                          <a:spcPts val="1250"/>
                        </a:lnSpc>
                        <a:spcBef>
                          <a:spcPts val="15"/>
                        </a:spcBef>
                      </a:pPr>
                      <a:r>
                        <a:rPr sz="11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4-</a:t>
                      </a:r>
                      <a:r>
                        <a:rPr sz="1100" spc="-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9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250"/>
                        </a:lnSpc>
                        <a:spcBef>
                          <a:spcPts val="15"/>
                        </a:spcBef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19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50"/>
                        </a:lnSpc>
                        <a:spcBef>
                          <a:spcPts val="15"/>
                        </a:spcBef>
                      </a:pPr>
                      <a:r>
                        <a:rPr sz="1100" spc="-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9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27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8255">
                        <a:lnSpc>
                          <a:spcPts val="1250"/>
                        </a:lnSpc>
                        <a:spcBef>
                          <a:spcPts val="15"/>
                        </a:spcBef>
                      </a:pPr>
                      <a:r>
                        <a:rPr sz="11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0-</a:t>
                      </a:r>
                      <a:r>
                        <a:rPr sz="1100" spc="-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9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250"/>
                        </a:lnSpc>
                        <a:spcBef>
                          <a:spcPts val="15"/>
                        </a:spcBef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9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50"/>
                        </a:lnSpc>
                        <a:spcBef>
                          <a:spcPts val="15"/>
                        </a:spcBef>
                      </a:pPr>
                      <a:r>
                        <a:rPr sz="1100" spc="-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9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3355">
                <a:tc rowSpan="5">
                  <a:txBody>
                    <a:bodyPr/>
                    <a:lstStyle/>
                    <a:p>
                      <a:pPr marL="1022985" marR="87630" indent="-928369" algn="ctr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11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M.2.Explains</a:t>
                      </a:r>
                      <a:r>
                        <a:rPr sz="1100" i="1" spc="-3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</a:t>
                      </a:r>
                      <a:r>
                        <a:rPr sz="1100" i="1" spc="-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decisions</a:t>
                      </a:r>
                      <a:r>
                        <a:rPr sz="1100" i="1" spc="-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were</a:t>
                      </a:r>
                      <a:r>
                        <a:rPr sz="1100" i="1" spc="-4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made</a:t>
                      </a:r>
                      <a:r>
                        <a:rPr sz="1100" i="1" spc="-4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i="1" spc="-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 </a:t>
                      </a:r>
                      <a:r>
                        <a:rPr sz="11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r>
                        <a:rPr sz="1100" i="1" spc="-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i="1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>
                        <a:lnSpc>
                          <a:spcPts val="1245"/>
                        </a:lnSpc>
                        <a:spcBef>
                          <a:spcPts val="15"/>
                        </a:spcBef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r>
                        <a:rPr sz="11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spc="-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9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245"/>
                        </a:lnSpc>
                        <a:spcBef>
                          <a:spcPts val="15"/>
                        </a:spcBef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19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45"/>
                        </a:lnSpc>
                        <a:spcBef>
                          <a:spcPts val="15"/>
                        </a:spcBef>
                      </a:pPr>
                      <a:r>
                        <a:rPr sz="1100" spc="-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9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27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>
                        <a:lnSpc>
                          <a:spcPts val="1245"/>
                        </a:lnSpc>
                        <a:spcBef>
                          <a:spcPts val="15"/>
                        </a:spcBef>
                      </a:pPr>
                      <a:r>
                        <a:rPr sz="11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Split-equally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9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245"/>
                        </a:lnSpc>
                        <a:spcBef>
                          <a:spcPts val="15"/>
                        </a:spcBef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19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45"/>
                        </a:lnSpc>
                        <a:spcBef>
                          <a:spcPts val="15"/>
                        </a:spcBef>
                      </a:pPr>
                      <a:r>
                        <a:rPr sz="1100" spc="-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9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33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>
                        <a:lnSpc>
                          <a:spcPts val="1245"/>
                        </a:lnSpc>
                        <a:spcBef>
                          <a:spcPts val="20"/>
                        </a:spcBef>
                      </a:pPr>
                      <a:r>
                        <a:rPr sz="11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Formulae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245"/>
                        </a:lnSpc>
                        <a:spcBef>
                          <a:spcPts val="20"/>
                        </a:spcBef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45"/>
                        </a:lnSpc>
                        <a:spcBef>
                          <a:spcPts val="20"/>
                        </a:spcBef>
                      </a:pPr>
                      <a:r>
                        <a:rPr sz="1100" spc="-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33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>
                        <a:lnSpc>
                          <a:spcPts val="1245"/>
                        </a:lnSpc>
                        <a:spcBef>
                          <a:spcPts val="20"/>
                        </a:spcBef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</a:t>
                      </a:r>
                      <a:r>
                        <a:rPr sz="1100" spc="-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decisions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245"/>
                        </a:lnSpc>
                        <a:spcBef>
                          <a:spcPts val="20"/>
                        </a:spcBef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45"/>
                        </a:lnSpc>
                        <a:spcBef>
                          <a:spcPts val="20"/>
                        </a:spcBef>
                      </a:pPr>
                      <a:r>
                        <a:rPr sz="1100" spc="-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33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>
                        <a:lnSpc>
                          <a:spcPts val="1245"/>
                        </a:lnSpc>
                        <a:spcBef>
                          <a:spcPts val="20"/>
                        </a:spcBef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District</a:t>
                      </a:r>
                      <a:r>
                        <a:rPr sz="1100" spc="-4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wide-</a:t>
                      </a:r>
                      <a:r>
                        <a:rPr sz="1100" spc="-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245"/>
                        </a:lnSpc>
                        <a:spcBef>
                          <a:spcPts val="20"/>
                        </a:spcBef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45"/>
                        </a:lnSpc>
                        <a:spcBef>
                          <a:spcPts val="20"/>
                        </a:spcBef>
                      </a:pPr>
                      <a:r>
                        <a:rPr sz="1100" spc="-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3355">
                <a:tc rowSpan="4">
                  <a:txBody>
                    <a:bodyPr/>
                    <a:lstStyle/>
                    <a:p>
                      <a:pPr marL="247015" algn="ctr">
                        <a:lnSpc>
                          <a:spcPct val="100000"/>
                        </a:lnSpc>
                      </a:pPr>
                      <a:r>
                        <a:rPr sz="11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M.3.</a:t>
                      </a:r>
                      <a:r>
                        <a:rPr lang="en-US" sz="11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Perkins activities </a:t>
                      </a:r>
                      <a:r>
                        <a:rPr sz="11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are</a:t>
                      </a:r>
                      <a:r>
                        <a:rPr sz="1100" i="1" spc="-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i="1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addressed</a:t>
                      </a:r>
                      <a:r>
                        <a:rPr lang="en-US" sz="1100" i="1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narrative.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698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8255">
                        <a:lnSpc>
                          <a:spcPts val="1245"/>
                        </a:lnSpc>
                        <a:spcBef>
                          <a:spcPts val="20"/>
                        </a:spcBef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&lt;3</a:t>
                      </a:r>
                      <a:r>
                        <a:rPr sz="1100" spc="-3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Covered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245"/>
                        </a:lnSpc>
                        <a:spcBef>
                          <a:spcPts val="20"/>
                        </a:spcBef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7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0" marR="0" marT="698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45"/>
                        </a:lnSpc>
                        <a:spcBef>
                          <a:spcPts val="20"/>
                        </a:spcBef>
                      </a:pPr>
                      <a:r>
                        <a:rPr sz="1100" spc="-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27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98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8255">
                        <a:lnSpc>
                          <a:spcPts val="1245"/>
                        </a:lnSpc>
                        <a:spcBef>
                          <a:spcPts val="20"/>
                        </a:spcBef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&lt;5</a:t>
                      </a:r>
                      <a:r>
                        <a:rPr sz="1100" spc="-3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Covered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245"/>
                        </a:lnSpc>
                        <a:spcBef>
                          <a:spcPts val="20"/>
                        </a:spcBef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98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45"/>
                        </a:lnSpc>
                        <a:spcBef>
                          <a:spcPts val="20"/>
                        </a:spcBef>
                      </a:pPr>
                      <a:r>
                        <a:rPr sz="1100" spc="-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33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98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8255">
                        <a:lnSpc>
                          <a:spcPts val="1245"/>
                        </a:lnSpc>
                        <a:spcBef>
                          <a:spcPts val="20"/>
                        </a:spcBef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&lt;7</a:t>
                      </a:r>
                      <a:r>
                        <a:rPr sz="1100" spc="-3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Covered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245"/>
                        </a:lnSpc>
                        <a:spcBef>
                          <a:spcPts val="20"/>
                        </a:spcBef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98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45"/>
                        </a:lnSpc>
                        <a:spcBef>
                          <a:spcPts val="20"/>
                        </a:spcBef>
                      </a:pPr>
                      <a:r>
                        <a:rPr sz="1100" spc="-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33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98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8255">
                        <a:lnSpc>
                          <a:spcPts val="1245"/>
                        </a:lnSpc>
                        <a:spcBef>
                          <a:spcPts val="20"/>
                        </a:spcBef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</a:t>
                      </a:r>
                      <a:r>
                        <a:rPr sz="1100" spc="-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covered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245"/>
                        </a:lnSpc>
                        <a:spcBef>
                          <a:spcPts val="20"/>
                        </a:spcBef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98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45"/>
                        </a:lnSpc>
                        <a:spcBef>
                          <a:spcPts val="20"/>
                        </a:spcBef>
                      </a:pPr>
                      <a:r>
                        <a:rPr sz="1100" spc="-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5590">
                <a:tc rowSpan="2">
                  <a:txBody>
                    <a:bodyPr/>
                    <a:lstStyle/>
                    <a:p>
                      <a:pPr marL="83820" marR="78105" indent="154940" algn="ctr"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r>
                        <a:rPr sz="11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M.4.</a:t>
                      </a:r>
                      <a:r>
                        <a:rPr lang="en-US" sz="11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</a:t>
                      </a:r>
                      <a:r>
                        <a:rPr sz="11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iscal</a:t>
                      </a:r>
                      <a:r>
                        <a:rPr sz="1100" i="1" spc="-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i="1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agent/essential </a:t>
                      </a:r>
                      <a:r>
                        <a:rPr sz="11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personnel</a:t>
                      </a:r>
                      <a:r>
                        <a:rPr sz="1100" i="1" spc="-3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change</a:t>
                      </a:r>
                      <a:r>
                        <a:rPr sz="1100" i="1" spc="-3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from</a:t>
                      </a:r>
                      <a:r>
                        <a:rPr sz="1100" i="1" spc="-5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previous</a:t>
                      </a:r>
                      <a:r>
                        <a:rPr sz="1100" i="1" spc="-3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desk</a:t>
                      </a:r>
                      <a:r>
                        <a:rPr sz="1100" i="1" spc="-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i="1" spc="-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audit</a:t>
                      </a:r>
                      <a:r>
                        <a:rPr lang="en-US" sz="1100" i="1" spc="-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1811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>
                        <a:lnSpc>
                          <a:spcPts val="1245"/>
                        </a:lnSpc>
                        <a:spcBef>
                          <a:spcPts val="825"/>
                        </a:spcBef>
                      </a:pPr>
                      <a:r>
                        <a:rPr sz="1100" spc="-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0477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533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3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0" marR="0" marT="444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45"/>
                        </a:lnSpc>
                        <a:spcBef>
                          <a:spcPts val="825"/>
                        </a:spcBef>
                      </a:pPr>
                      <a:r>
                        <a:rPr sz="1100" spc="-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0477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527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81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>
                        <a:lnSpc>
                          <a:spcPts val="1245"/>
                        </a:lnSpc>
                        <a:spcBef>
                          <a:spcPts val="985"/>
                        </a:spcBef>
                      </a:pPr>
                      <a:r>
                        <a:rPr sz="1100" spc="-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2509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6413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44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45"/>
                        </a:lnSpc>
                        <a:spcBef>
                          <a:spcPts val="985"/>
                        </a:spcBef>
                      </a:pPr>
                      <a:r>
                        <a:rPr sz="1100" spc="-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2509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3355">
                <a:tc rowSpan="5">
                  <a:txBody>
                    <a:bodyPr/>
                    <a:lstStyle/>
                    <a:p>
                      <a:pPr marL="673735" algn="ctr">
                        <a:lnSpc>
                          <a:spcPct val="100000"/>
                        </a:lnSpc>
                      </a:pPr>
                      <a:r>
                        <a:rPr sz="11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M.5.Unexpended</a:t>
                      </a:r>
                      <a:r>
                        <a:rPr sz="1100" i="1" spc="-8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i="1" spc="-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Funds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26% or more of Grant</a:t>
                      </a:r>
                    </a:p>
                  </a:txBody>
                  <a:tcPr marL="3810" marR="3810" marT="3810" marB="0" anchor="b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240"/>
                        </a:lnSpc>
                        <a:spcBef>
                          <a:spcPts val="20"/>
                        </a:spcBef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254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40"/>
                        </a:lnSpc>
                        <a:spcBef>
                          <a:spcPts val="20"/>
                        </a:spcBef>
                      </a:pPr>
                      <a:r>
                        <a:rPr sz="1100" spc="-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33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16-25% of Grant</a:t>
                      </a:r>
                    </a:p>
                  </a:txBody>
                  <a:tcPr marL="3810" marR="3810" marT="3810" marB="0" anchor="b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240"/>
                        </a:lnSpc>
                        <a:spcBef>
                          <a:spcPts val="20"/>
                        </a:spcBef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254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40"/>
                        </a:lnSpc>
                        <a:spcBef>
                          <a:spcPts val="20"/>
                        </a:spcBef>
                      </a:pPr>
                      <a:r>
                        <a:rPr sz="1100" spc="-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33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6-15% of Grant</a:t>
                      </a:r>
                    </a:p>
                  </a:txBody>
                  <a:tcPr marL="3810" marR="3810" marT="3810" marB="0" anchor="b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240"/>
                        </a:lnSpc>
                        <a:spcBef>
                          <a:spcPts val="20"/>
                        </a:spcBef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254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40"/>
                        </a:lnSpc>
                        <a:spcBef>
                          <a:spcPts val="20"/>
                        </a:spcBef>
                      </a:pPr>
                      <a:r>
                        <a:rPr sz="1100" spc="-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33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5% or less of Grant</a:t>
                      </a:r>
                    </a:p>
                  </a:txBody>
                  <a:tcPr marL="3810" marR="3810" marT="3810" marB="0" anchor="b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240"/>
                        </a:lnSpc>
                        <a:spcBef>
                          <a:spcPts val="25"/>
                        </a:spcBef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3175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40"/>
                        </a:lnSpc>
                        <a:spcBef>
                          <a:spcPts val="25"/>
                        </a:spcBef>
                      </a:pPr>
                      <a:r>
                        <a:rPr sz="1100" spc="-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17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33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spent</a:t>
                      </a:r>
                    </a:p>
                  </a:txBody>
                  <a:tcPr marL="3810" marR="3810" marT="3810" marB="0" anchor="b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240"/>
                        </a:lnSpc>
                        <a:spcBef>
                          <a:spcPts val="25"/>
                        </a:spcBef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3175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40"/>
                        </a:lnSpc>
                        <a:spcBef>
                          <a:spcPts val="25"/>
                        </a:spcBef>
                      </a:pPr>
                      <a:r>
                        <a:rPr sz="1100" spc="-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17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F7EC951E-0535-4C88-B40A-3EFE669F1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Rubric/Evaluation Tool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CAECFBD-ED0B-4E5D-80CE-3AA31F7C383F}"/>
              </a:ext>
            </a:extLst>
          </p:cNvPr>
          <p:cNvSpPr txBox="1"/>
          <p:nvPr/>
        </p:nvSpPr>
        <p:spPr>
          <a:xfrm>
            <a:off x="7086600" y="4774302"/>
            <a:ext cx="2057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Revised: December, 2024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" descr="Rubric and evaluation metrics 6-11.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6957028"/>
              </p:ext>
            </p:extLst>
          </p:nvPr>
        </p:nvGraphicFramePr>
        <p:xfrm>
          <a:off x="254410" y="602615"/>
          <a:ext cx="8450578" cy="39382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375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78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75895">
                <a:tc rowSpan="5">
                  <a:txBody>
                    <a:bodyPr/>
                    <a:lstStyle/>
                    <a:p>
                      <a:pPr marL="228600" algn="ctr">
                        <a:lnSpc>
                          <a:spcPct val="100000"/>
                        </a:lnSpc>
                      </a:pPr>
                      <a:r>
                        <a:rPr sz="1100" i="1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M.6.Programing</a:t>
                      </a:r>
                      <a:r>
                        <a:rPr sz="1100" i="1" spc="-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sz="1100" i="1" spc="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</a:t>
                      </a:r>
                      <a:r>
                        <a:rPr sz="1100" i="1" spc="-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sz="1100" i="1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i="1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ongoing</a:t>
                      </a:r>
                      <a:r>
                        <a:rPr lang="en-US" sz="1100" i="1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228600" algn="ctr">
                        <a:lnSpc>
                          <a:spcPct val="100000"/>
                        </a:lnSpc>
                      </a:pPr>
                      <a:r>
                        <a:rPr lang="en-US" sz="1100" i="1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(STICS/Self-Studies)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>
                        <a:lnSpc>
                          <a:spcPts val="1260"/>
                        </a:lnSpc>
                        <a:spcBef>
                          <a:spcPts val="25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≤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20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 Percentile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15290" algn="r">
                        <a:lnSpc>
                          <a:spcPts val="1260"/>
                        </a:lnSpc>
                        <a:spcBef>
                          <a:spcPts val="25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7</a:t>
                      </a:r>
                    </a:p>
                  </a:txBody>
                  <a:tcPr marL="0" marR="0" marT="317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85"/>
                        </a:spcBef>
                      </a:pPr>
                      <a:r>
                        <a:rPr sz="900" spc="-25" dirty="0">
                          <a:latin typeface="Arial"/>
                          <a:cs typeface="Arial"/>
                        </a:rPr>
                        <a:t>XX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3619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3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>
                        <a:lnSpc>
                          <a:spcPts val="1250"/>
                        </a:lnSpc>
                        <a:spcBef>
                          <a:spcPts val="15"/>
                        </a:spcBef>
                      </a:pPr>
                      <a:r>
                        <a:rPr sz="1100" spc="-10" dirty="0">
                          <a:latin typeface="Arial"/>
                          <a:cs typeface="Arial"/>
                        </a:rPr>
                        <a:t>40-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21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Percentile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15290" algn="r">
                        <a:lnSpc>
                          <a:spcPts val="1250"/>
                        </a:lnSpc>
                        <a:spcBef>
                          <a:spcPts val="15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5</a:t>
                      </a:r>
                    </a:p>
                  </a:txBody>
                  <a:tcPr marL="0" marR="0" marT="190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65"/>
                        </a:spcBef>
                      </a:pPr>
                      <a:r>
                        <a:rPr sz="900" spc="-25" dirty="0">
                          <a:latin typeface="Arial"/>
                          <a:cs typeface="Arial"/>
                        </a:rPr>
                        <a:t>XX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3365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7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>
                        <a:lnSpc>
                          <a:spcPts val="1245"/>
                        </a:lnSpc>
                        <a:spcBef>
                          <a:spcPts val="15"/>
                        </a:spcBef>
                      </a:pPr>
                      <a:r>
                        <a:rPr sz="1100" spc="-10" dirty="0">
                          <a:latin typeface="Arial"/>
                          <a:cs typeface="Arial"/>
                        </a:rPr>
                        <a:t>50-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22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Percentile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15290" algn="r">
                        <a:lnSpc>
                          <a:spcPts val="1245"/>
                        </a:lnSpc>
                        <a:spcBef>
                          <a:spcPts val="15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 marL="0" marR="0" marT="190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65"/>
                        </a:spcBef>
                      </a:pPr>
                      <a:r>
                        <a:rPr sz="900" spc="-25" dirty="0">
                          <a:latin typeface="Arial"/>
                          <a:cs typeface="Arial"/>
                        </a:rPr>
                        <a:t>XX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3365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33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>
                        <a:lnSpc>
                          <a:spcPts val="1250"/>
                        </a:lnSpc>
                        <a:spcBef>
                          <a:spcPts val="15"/>
                        </a:spcBef>
                      </a:pPr>
                      <a:r>
                        <a:rPr sz="11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79-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Percentile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9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15290" algn="r">
                        <a:lnSpc>
                          <a:spcPts val="1250"/>
                        </a:lnSpc>
                        <a:spcBef>
                          <a:spcPts val="15"/>
                        </a:spcBef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190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65"/>
                        </a:spcBef>
                      </a:pPr>
                      <a:r>
                        <a:rPr sz="900" spc="-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</a:t>
                      </a:r>
                      <a:endParaRPr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365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589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>
                        <a:lnSpc>
                          <a:spcPts val="1260"/>
                        </a:lnSpc>
                        <a:spcBef>
                          <a:spcPts val="25"/>
                        </a:spcBef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≥80</a:t>
                      </a:r>
                      <a:r>
                        <a:rPr sz="1100" spc="-3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Percentile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17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15290" algn="r">
                        <a:lnSpc>
                          <a:spcPts val="1260"/>
                        </a:lnSpc>
                        <a:spcBef>
                          <a:spcPts val="25"/>
                        </a:spcBef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317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85"/>
                        </a:spcBef>
                      </a:pPr>
                      <a:r>
                        <a:rPr sz="900" spc="-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</a:t>
                      </a:r>
                      <a:endParaRPr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619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655">
                <a:tc row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en-US" sz="115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M.7.Improvement plan in place when/if indicators of performance were not met.</a:t>
                      </a:r>
                      <a:endParaRPr sz="11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7620">
                        <a:lnSpc>
                          <a:spcPts val="1250"/>
                        </a:lnSpc>
                        <a:spcBef>
                          <a:spcPts val="0"/>
                        </a:spcBef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</a:t>
                      </a:r>
                      <a:r>
                        <a:rPr sz="11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improvement</a:t>
                      </a:r>
                      <a:r>
                        <a:rPr sz="1100" spc="-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plan,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</a:t>
                      </a:r>
                      <a:r>
                        <a:rPr sz="11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addressed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162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R="414655" algn="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5905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17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Bef>
                          <a:spcPts val="0"/>
                        </a:spcBef>
                      </a:pPr>
                      <a:r>
                        <a:rPr sz="900" spc="-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</a:t>
                      </a:r>
                      <a:endParaRPr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90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76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7620">
                        <a:lnSpc>
                          <a:spcPts val="1245"/>
                        </a:lnSpc>
                        <a:spcBef>
                          <a:spcPts val="0"/>
                        </a:spcBef>
                      </a:pPr>
                      <a:r>
                        <a:rPr sz="11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Improvement</a:t>
                      </a:r>
                      <a:r>
                        <a:rPr sz="1100" spc="-4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plan,</a:t>
                      </a:r>
                      <a:r>
                        <a:rPr sz="11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addressed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16839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R="415290" algn="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5969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Bef>
                          <a:spcPts val="0"/>
                        </a:spcBef>
                      </a:pPr>
                      <a:r>
                        <a:rPr sz="900" spc="-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</a:t>
                      </a:r>
                      <a:endParaRPr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90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27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7620">
                        <a:lnSpc>
                          <a:spcPts val="1245"/>
                        </a:lnSpc>
                        <a:spcBef>
                          <a:spcPts val="0"/>
                        </a:spcBef>
                      </a:pPr>
                      <a:r>
                        <a:rPr sz="11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Improvement</a:t>
                      </a:r>
                      <a:r>
                        <a:rPr sz="1100" spc="-5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plan,</a:t>
                      </a:r>
                      <a:r>
                        <a:rPr sz="11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partially </a:t>
                      </a:r>
                      <a:r>
                        <a:rPr sz="1100" spc="-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254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R="415290" algn="r">
                        <a:lnSpc>
                          <a:spcPts val="1245"/>
                        </a:lnSpc>
                        <a:spcBef>
                          <a:spcPts val="0"/>
                        </a:spcBef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254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0"/>
                        </a:spcBef>
                      </a:pPr>
                      <a:r>
                        <a:rPr sz="900" spc="-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</a:t>
                      </a:r>
                      <a:endParaRPr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3655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6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7620">
                        <a:lnSpc>
                          <a:spcPts val="1245"/>
                        </a:lnSpc>
                        <a:spcBef>
                          <a:spcPts val="0"/>
                        </a:spcBef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r>
                        <a:rPr sz="11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improvement</a:t>
                      </a:r>
                      <a:r>
                        <a:rPr sz="1100" spc="-3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needed/All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spc="-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16839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R="415290" algn="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5969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994"/>
                        </a:lnSpc>
                        <a:spcBef>
                          <a:spcPts val="0"/>
                        </a:spcBef>
                      </a:pPr>
                      <a:r>
                        <a:rPr sz="900" spc="-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</a:t>
                      </a:r>
                      <a:endParaRPr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254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335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M.8.Findings from school improvement bureau or DE Fiscal Risk Assessment.</a:t>
                      </a:r>
                    </a:p>
                  </a:txBody>
                  <a:tcPr marL="3810" marR="3810" marT="381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Requires Follow-up or Review</a:t>
                      </a:r>
                    </a:p>
                  </a:txBody>
                  <a:tcPr marL="3810" marR="3810" marT="381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15290" algn="r">
                        <a:lnSpc>
                          <a:spcPts val="1245"/>
                        </a:lnSpc>
                        <a:spcBef>
                          <a:spcPts val="20"/>
                        </a:spcBef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254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7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0" marR="0" marT="6985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94"/>
                        </a:lnSpc>
                        <a:spcBef>
                          <a:spcPts val="270"/>
                        </a:spcBef>
                      </a:pPr>
                      <a:r>
                        <a:rPr sz="900" spc="-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</a:t>
                      </a:r>
                      <a:endParaRPr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429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27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Moderate</a:t>
                      </a:r>
                    </a:p>
                  </a:txBody>
                  <a:tcPr marL="3810" marR="3810" marT="3810" marB="0" anchor="b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14655" algn="r">
                        <a:lnSpc>
                          <a:spcPts val="1245"/>
                        </a:lnSpc>
                        <a:spcBef>
                          <a:spcPts val="20"/>
                        </a:spcBef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254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98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65"/>
                        </a:spcBef>
                      </a:pPr>
                      <a:r>
                        <a:rPr sz="900" spc="-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</a:t>
                      </a:r>
                      <a:endParaRPr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365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33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</a:t>
                      </a:r>
                    </a:p>
                  </a:txBody>
                  <a:tcPr marL="3810" marR="3810" marT="3810" marB="0" anchor="b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14655" algn="r">
                        <a:lnSpc>
                          <a:spcPts val="1245"/>
                        </a:lnSpc>
                        <a:spcBef>
                          <a:spcPts val="20"/>
                        </a:spcBef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254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98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65"/>
                        </a:spcBef>
                      </a:pPr>
                      <a:r>
                        <a:rPr sz="900" spc="-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</a:t>
                      </a:r>
                      <a:endParaRPr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365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33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Minimal</a:t>
                      </a:r>
                    </a:p>
                  </a:txBody>
                  <a:tcPr marL="3810" marR="3810" marT="3810" marB="0" anchor="b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14655" algn="r">
                        <a:lnSpc>
                          <a:spcPts val="1245"/>
                        </a:lnSpc>
                        <a:spcBef>
                          <a:spcPts val="20"/>
                        </a:spcBef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254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98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94"/>
                        </a:lnSpc>
                        <a:spcBef>
                          <a:spcPts val="265"/>
                        </a:spcBef>
                      </a:pPr>
                      <a:r>
                        <a:rPr sz="900" spc="-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</a:t>
                      </a:r>
                      <a:endParaRPr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365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1160">
                <a:tc rowSpan="2">
                  <a:txBody>
                    <a:bodyPr/>
                    <a:lstStyle/>
                    <a:p>
                      <a:pPr marL="154305" marR="146050"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11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M.9.Is</a:t>
                      </a:r>
                      <a:r>
                        <a:rPr sz="1100" i="1" spc="-6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fiscal</a:t>
                      </a:r>
                      <a:r>
                        <a:rPr sz="1100" i="1" spc="-3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agent</a:t>
                      </a:r>
                      <a:r>
                        <a:rPr sz="1100" i="1" spc="-3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doing</a:t>
                      </a:r>
                      <a:r>
                        <a:rPr sz="1100" i="1" spc="-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</a:t>
                      </a:r>
                      <a:r>
                        <a:rPr sz="1100" i="1" spc="-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diligence</a:t>
                      </a:r>
                      <a:r>
                        <a:rPr sz="1100" i="1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i="1" spc="-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 </a:t>
                      </a:r>
                      <a:r>
                        <a:rPr sz="11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financials</a:t>
                      </a:r>
                      <a:r>
                        <a:rPr sz="1100" i="1" spc="-3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(i.e.,</a:t>
                      </a:r>
                      <a:r>
                        <a:rPr sz="1100" i="1" spc="-7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EDGAR</a:t>
                      </a:r>
                      <a:r>
                        <a:rPr sz="1100" i="1" spc="-3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i="1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regulations,</a:t>
                      </a:r>
                      <a:r>
                        <a:rPr lang="en-US" sz="1100" i="1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claim submission guidelines,</a:t>
                      </a:r>
                      <a:r>
                        <a:rPr sz="1100" i="1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assurances</a:t>
                      </a:r>
                      <a:r>
                        <a:rPr sz="1100" i="1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7112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620">
                        <a:lnSpc>
                          <a:spcPts val="1245"/>
                        </a:lnSpc>
                      </a:pPr>
                      <a:r>
                        <a:rPr sz="1100" spc="-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27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R="415290" algn="r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11176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0" marR="0" marT="508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994"/>
                        </a:lnSpc>
                        <a:spcBef>
                          <a:spcPts val="835"/>
                        </a:spcBef>
                      </a:pPr>
                      <a:r>
                        <a:rPr sz="900" spc="-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</a:t>
                      </a:r>
                      <a:endParaRPr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40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112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7620">
                        <a:lnSpc>
                          <a:spcPts val="1240"/>
                        </a:lnSpc>
                        <a:spcBef>
                          <a:spcPts val="660"/>
                        </a:spcBef>
                      </a:pPr>
                      <a:r>
                        <a:rPr sz="1100" spc="-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8382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R="415290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4318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08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7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994"/>
                        </a:lnSpc>
                      </a:pPr>
                      <a:r>
                        <a:rPr sz="900" spc="-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</a:t>
                      </a:r>
                      <a:endParaRPr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5715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3355">
                <a:tc rowSpan="2">
                  <a:txBody>
                    <a:bodyPr/>
                    <a:lstStyle/>
                    <a:p>
                      <a:pPr marL="935990" marR="196850" indent="-731520" algn="ctr">
                        <a:lnSpc>
                          <a:spcPct val="100000"/>
                        </a:lnSpc>
                      </a:pPr>
                      <a:r>
                        <a:rPr sz="11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M.10.Did</a:t>
                      </a:r>
                      <a:r>
                        <a:rPr sz="1100" i="1" spc="-3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they</a:t>
                      </a:r>
                      <a:r>
                        <a:rPr sz="1100" i="1" spc="-3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include</a:t>
                      </a:r>
                      <a:r>
                        <a:rPr sz="1100" i="1" spc="-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</a:t>
                      </a:r>
                      <a:r>
                        <a:rPr sz="1100" i="1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sz="1100" i="1" spc="-3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sz="1100" i="1" spc="-4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i="1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required documentation?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>
                        <a:lnSpc>
                          <a:spcPts val="1240"/>
                        </a:lnSpc>
                        <a:spcBef>
                          <a:spcPts val="20"/>
                        </a:spcBef>
                      </a:pPr>
                      <a:r>
                        <a:rPr sz="1100" spc="-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15290" algn="r">
                        <a:lnSpc>
                          <a:spcPts val="1240"/>
                        </a:lnSpc>
                        <a:spcBef>
                          <a:spcPts val="20"/>
                        </a:spcBef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254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0" marR="0" marT="8953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94"/>
                        </a:lnSpc>
                        <a:spcBef>
                          <a:spcPts val="270"/>
                        </a:spcBef>
                      </a:pPr>
                      <a:r>
                        <a:rPr sz="900" spc="-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</a:t>
                      </a:r>
                      <a:endParaRPr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429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33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>
                        <a:lnSpc>
                          <a:spcPts val="1240"/>
                        </a:lnSpc>
                        <a:spcBef>
                          <a:spcPts val="25"/>
                        </a:spcBef>
                      </a:pPr>
                      <a:r>
                        <a:rPr sz="1100" spc="-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17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15290" algn="r">
                        <a:lnSpc>
                          <a:spcPts val="1240"/>
                        </a:lnSpc>
                        <a:spcBef>
                          <a:spcPts val="25"/>
                        </a:spcBef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317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953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94"/>
                        </a:lnSpc>
                        <a:spcBef>
                          <a:spcPts val="270"/>
                        </a:spcBef>
                      </a:pPr>
                      <a:r>
                        <a:rPr sz="900" spc="-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</a:t>
                      </a:r>
                      <a:endParaRPr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429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3355">
                <a:tc rowSpan="2">
                  <a:txBody>
                    <a:bodyPr/>
                    <a:lstStyle/>
                    <a:p>
                      <a:pPr marL="1068705" marR="383540" indent="-678815" algn="ctr">
                        <a:lnSpc>
                          <a:spcPct val="100000"/>
                        </a:lnSpc>
                      </a:pPr>
                      <a:r>
                        <a:rPr sz="1100" i="1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M.11.Comprehensive</a:t>
                      </a:r>
                      <a:r>
                        <a:rPr sz="1100" i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inventory</a:t>
                      </a:r>
                      <a:r>
                        <a:rPr sz="1100" i="1" spc="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i="1" spc="-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n-US" sz="1100" i="1" spc="-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i="1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equipment?</a:t>
                      </a:r>
                      <a:endParaRPr lang="en-US" sz="1100" i="1" spc="-1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068705" marR="383540" indent="-678815" algn="ctr">
                        <a:lnSpc>
                          <a:spcPct val="100000"/>
                        </a:lnSpc>
                      </a:pPr>
                      <a:r>
                        <a:rPr lang="en-US" sz="1100" i="1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(over $500; dispositions)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7620">
                        <a:lnSpc>
                          <a:spcPts val="1245"/>
                        </a:lnSpc>
                        <a:spcBef>
                          <a:spcPts val="20"/>
                        </a:spcBef>
                      </a:pPr>
                      <a:r>
                        <a:rPr sz="1100" spc="-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R="414655" algn="r">
                        <a:lnSpc>
                          <a:spcPts val="1245"/>
                        </a:lnSpc>
                        <a:spcBef>
                          <a:spcPts val="20"/>
                        </a:spcBef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254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0" marR="0" marT="8953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94"/>
                        </a:lnSpc>
                        <a:spcBef>
                          <a:spcPts val="270"/>
                        </a:spcBef>
                      </a:pPr>
                      <a:r>
                        <a:rPr sz="900" spc="-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</a:t>
                      </a:r>
                      <a:endParaRPr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429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33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7620">
                        <a:lnSpc>
                          <a:spcPts val="1240"/>
                        </a:lnSpc>
                        <a:spcBef>
                          <a:spcPts val="20"/>
                        </a:spcBef>
                      </a:pPr>
                      <a:r>
                        <a:rPr sz="1100" spc="-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R="414655" algn="r">
                        <a:lnSpc>
                          <a:spcPts val="1240"/>
                        </a:lnSpc>
                        <a:spcBef>
                          <a:spcPts val="20"/>
                        </a:spcBef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254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953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94"/>
                        </a:lnSpc>
                        <a:spcBef>
                          <a:spcPts val="270"/>
                        </a:spcBef>
                      </a:pPr>
                      <a:r>
                        <a:rPr sz="900" spc="-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</a:t>
                      </a:r>
                      <a:endParaRPr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429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34A3398D-655F-40CE-97D7-532CB707F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Rubric/Evaluation Tool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C4670F1-1795-4B3C-A01E-F462F271928F}"/>
              </a:ext>
            </a:extLst>
          </p:cNvPr>
          <p:cNvSpPr txBox="1"/>
          <p:nvPr/>
        </p:nvSpPr>
        <p:spPr>
          <a:xfrm>
            <a:off x="7086600" y="4774302"/>
            <a:ext cx="2057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Revised: December, 2024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32133378ded_0_39"/>
          <p:cNvSpPr txBox="1">
            <a:spLocks noGrp="1"/>
          </p:cNvSpPr>
          <p:nvPr>
            <p:ph type="title"/>
          </p:nvPr>
        </p:nvSpPr>
        <p:spPr>
          <a:xfrm>
            <a:off x="254484" y="46848"/>
            <a:ext cx="8452200" cy="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325" rIns="0" bIns="0" anchor="ctr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US" dirty="0"/>
              <a:t>Perkins Monitoring Compliance</a:t>
            </a:r>
            <a:endParaRPr dirty="0"/>
          </a:p>
        </p:txBody>
      </p:sp>
      <p:sp>
        <p:nvSpPr>
          <p:cNvPr id="77" name="Google Shape;77;g32133378ded_0_39"/>
          <p:cNvSpPr txBox="1"/>
          <p:nvPr/>
        </p:nvSpPr>
        <p:spPr>
          <a:xfrm>
            <a:off x="1209547" y="3989019"/>
            <a:ext cx="2010900" cy="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1900" rIns="0" bIns="0" anchor="t" anchorCtr="0">
            <a:spAutoFit/>
          </a:bodyPr>
          <a:lstStyle/>
          <a:p>
            <a:pPr marL="12700" marR="5080" lvl="0" indent="290830" algn="l" rtl="0">
              <a:lnSpc>
                <a:spcPct val="10888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Perkins Desk Audits/Monitoring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g32133378ded_0_39" descr="Fiscal Agent Due Diligence&#10;Consortium Agreement&#10;New Perkins Contacts&#10;Claim Due Dates&#10;Predetermined use Unspent Funds&#10;"/>
          <p:cNvSpPr/>
          <p:nvPr/>
        </p:nvSpPr>
        <p:spPr>
          <a:xfrm>
            <a:off x="3098123" y="2927434"/>
            <a:ext cx="2844324" cy="1596991"/>
          </a:xfrm>
          <a:custGeom>
            <a:avLst/>
            <a:gdLst/>
            <a:ahLst/>
            <a:cxnLst/>
            <a:rect l="l" t="t" r="r" b="b"/>
            <a:pathLst>
              <a:path w="2603500" h="1419225" extrusionOk="0">
                <a:moveTo>
                  <a:pt x="2366518" y="0"/>
                </a:moveTo>
                <a:lnTo>
                  <a:pt x="236473" y="0"/>
                </a:lnTo>
                <a:lnTo>
                  <a:pt x="188818" y="4806"/>
                </a:lnTo>
                <a:lnTo>
                  <a:pt x="144430" y="18589"/>
                </a:lnTo>
                <a:lnTo>
                  <a:pt x="104262" y="40397"/>
                </a:lnTo>
                <a:lnTo>
                  <a:pt x="69264" y="69278"/>
                </a:lnTo>
                <a:lnTo>
                  <a:pt x="40387" y="104278"/>
                </a:lnTo>
                <a:lnTo>
                  <a:pt x="18584" y="144446"/>
                </a:lnTo>
                <a:lnTo>
                  <a:pt x="4804" y="188829"/>
                </a:lnTo>
                <a:lnTo>
                  <a:pt x="0" y="236474"/>
                </a:lnTo>
                <a:lnTo>
                  <a:pt x="0" y="1182370"/>
                </a:lnTo>
                <a:lnTo>
                  <a:pt x="4804" y="1230014"/>
                </a:lnTo>
                <a:lnTo>
                  <a:pt x="18584" y="1274397"/>
                </a:lnTo>
                <a:lnTo>
                  <a:pt x="40387" y="1314565"/>
                </a:lnTo>
                <a:lnTo>
                  <a:pt x="69264" y="1349565"/>
                </a:lnTo>
                <a:lnTo>
                  <a:pt x="104262" y="1378446"/>
                </a:lnTo>
                <a:lnTo>
                  <a:pt x="144430" y="1400254"/>
                </a:lnTo>
                <a:lnTo>
                  <a:pt x="188818" y="1414037"/>
                </a:lnTo>
                <a:lnTo>
                  <a:pt x="236473" y="1418844"/>
                </a:lnTo>
                <a:lnTo>
                  <a:pt x="2366518" y="1418844"/>
                </a:lnTo>
                <a:lnTo>
                  <a:pt x="2414162" y="1414037"/>
                </a:lnTo>
                <a:lnTo>
                  <a:pt x="2458545" y="1400254"/>
                </a:lnTo>
                <a:lnTo>
                  <a:pt x="2498713" y="1378446"/>
                </a:lnTo>
                <a:lnTo>
                  <a:pt x="2533713" y="1349565"/>
                </a:lnTo>
                <a:lnTo>
                  <a:pt x="2562594" y="1314565"/>
                </a:lnTo>
                <a:lnTo>
                  <a:pt x="2584402" y="1274397"/>
                </a:lnTo>
                <a:lnTo>
                  <a:pt x="2598185" y="1230014"/>
                </a:lnTo>
                <a:lnTo>
                  <a:pt x="2602992" y="1182370"/>
                </a:lnTo>
                <a:lnTo>
                  <a:pt x="2602992" y="236474"/>
                </a:lnTo>
                <a:lnTo>
                  <a:pt x="2598185" y="188829"/>
                </a:lnTo>
                <a:lnTo>
                  <a:pt x="2584402" y="144446"/>
                </a:lnTo>
                <a:lnTo>
                  <a:pt x="2562594" y="104278"/>
                </a:lnTo>
                <a:lnTo>
                  <a:pt x="2533713" y="69278"/>
                </a:lnTo>
                <a:lnTo>
                  <a:pt x="2498713" y="40397"/>
                </a:lnTo>
                <a:lnTo>
                  <a:pt x="2458545" y="18589"/>
                </a:lnTo>
                <a:lnTo>
                  <a:pt x="2414162" y="4806"/>
                </a:lnTo>
                <a:lnTo>
                  <a:pt x="2366518" y="0"/>
                </a:lnTo>
                <a:close/>
              </a:path>
            </a:pathLst>
          </a:custGeom>
          <a:solidFill>
            <a:srgbClr val="F79443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200" b="1" dirty="0"/>
              <a:t>M9</a:t>
            </a:r>
            <a:endParaRPr sz="1200" b="1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200" b="1" dirty="0"/>
              <a:t>Fiscal Agent Due Diligence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200" b="1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200" dirty="0"/>
              <a:t>Consortium Agreement</a:t>
            </a:r>
            <a:endParaRPr sz="12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200" dirty="0"/>
              <a:t>New Perkins Contacts</a:t>
            </a:r>
            <a:endParaRPr sz="12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200" dirty="0"/>
              <a:t>Claim Due Dates</a:t>
            </a:r>
            <a:endParaRPr sz="12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200" dirty="0"/>
              <a:t>Predetermined use Unspent Funds</a:t>
            </a:r>
            <a:endParaRPr sz="1200" dirty="0"/>
          </a:p>
        </p:txBody>
      </p:sp>
      <p:sp>
        <p:nvSpPr>
          <p:cNvPr id="82" name="Google Shape;82;g32133378ded_0_39"/>
          <p:cNvSpPr txBox="1"/>
          <p:nvPr/>
        </p:nvSpPr>
        <p:spPr>
          <a:xfrm>
            <a:off x="7171597" y="4858082"/>
            <a:ext cx="20574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Revised: December, 2024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g32133378ded_0_39" descr="Budget Decisions&#10;&#10;CLNA Yes: No action required.&#10;No: Schedule PD 30 Days&#10;Complete PD within 60 Days &#10;"/>
          <p:cNvSpPr/>
          <p:nvPr/>
        </p:nvSpPr>
        <p:spPr>
          <a:xfrm>
            <a:off x="3064626" y="1176481"/>
            <a:ext cx="2798763" cy="1445971"/>
          </a:xfrm>
          <a:custGeom>
            <a:avLst/>
            <a:gdLst/>
            <a:ahLst/>
            <a:cxnLst/>
            <a:rect l="l" t="t" r="r" b="b"/>
            <a:pathLst>
              <a:path w="2603500" h="975360" extrusionOk="0">
                <a:moveTo>
                  <a:pt x="2440432" y="0"/>
                </a:moveTo>
                <a:lnTo>
                  <a:pt x="162560" y="0"/>
                </a:lnTo>
                <a:lnTo>
                  <a:pt x="119341" y="5806"/>
                </a:lnTo>
                <a:lnTo>
                  <a:pt x="80508" y="22192"/>
                </a:lnTo>
                <a:lnTo>
                  <a:pt x="47609" y="47609"/>
                </a:lnTo>
                <a:lnTo>
                  <a:pt x="22192" y="80508"/>
                </a:lnTo>
                <a:lnTo>
                  <a:pt x="5806" y="119341"/>
                </a:lnTo>
                <a:lnTo>
                  <a:pt x="0" y="162560"/>
                </a:lnTo>
                <a:lnTo>
                  <a:pt x="0" y="812800"/>
                </a:lnTo>
                <a:lnTo>
                  <a:pt x="5806" y="856018"/>
                </a:lnTo>
                <a:lnTo>
                  <a:pt x="22192" y="894851"/>
                </a:lnTo>
                <a:lnTo>
                  <a:pt x="47609" y="927750"/>
                </a:lnTo>
                <a:lnTo>
                  <a:pt x="80508" y="953167"/>
                </a:lnTo>
                <a:lnTo>
                  <a:pt x="119341" y="969553"/>
                </a:lnTo>
                <a:lnTo>
                  <a:pt x="162560" y="975360"/>
                </a:lnTo>
                <a:lnTo>
                  <a:pt x="2440432" y="975360"/>
                </a:lnTo>
                <a:lnTo>
                  <a:pt x="2483650" y="969553"/>
                </a:lnTo>
                <a:lnTo>
                  <a:pt x="2522483" y="953167"/>
                </a:lnTo>
                <a:lnTo>
                  <a:pt x="2555382" y="927750"/>
                </a:lnTo>
                <a:lnTo>
                  <a:pt x="2580799" y="894851"/>
                </a:lnTo>
                <a:lnTo>
                  <a:pt x="2597185" y="856018"/>
                </a:lnTo>
                <a:lnTo>
                  <a:pt x="2602992" y="812800"/>
                </a:lnTo>
                <a:lnTo>
                  <a:pt x="2602992" y="162560"/>
                </a:lnTo>
                <a:lnTo>
                  <a:pt x="2597185" y="119341"/>
                </a:lnTo>
                <a:lnTo>
                  <a:pt x="2580799" y="80508"/>
                </a:lnTo>
                <a:lnTo>
                  <a:pt x="2555382" y="47609"/>
                </a:lnTo>
                <a:lnTo>
                  <a:pt x="2522483" y="22192"/>
                </a:lnTo>
                <a:lnTo>
                  <a:pt x="2483650" y="5806"/>
                </a:lnTo>
                <a:lnTo>
                  <a:pt x="2440432" y="0"/>
                </a:lnTo>
                <a:close/>
              </a:path>
            </a:pathLst>
          </a:custGeom>
          <a:solidFill>
            <a:srgbClr val="BE504D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200" b="1" dirty="0"/>
              <a:t>M2</a:t>
            </a:r>
            <a:endParaRPr sz="1200" b="1"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200" b="1" dirty="0"/>
              <a:t>Budget Decisions</a:t>
            </a:r>
            <a:endParaRPr sz="1200" b="1"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200"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200" dirty="0"/>
              <a:t>CLNA Yes: No action required.</a:t>
            </a:r>
            <a:endParaRPr sz="1200"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200" dirty="0"/>
              <a:t>No: Schedule PD 30 Days</a:t>
            </a:r>
            <a:endParaRPr sz="1200"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200"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200" dirty="0">
                <a:highlight>
                  <a:schemeClr val="accent5"/>
                </a:highlight>
              </a:rPr>
              <a:t>Complete PD within 60 Days </a:t>
            </a:r>
            <a:endParaRPr sz="1200" dirty="0">
              <a:highlight>
                <a:schemeClr val="accent5"/>
              </a:highlight>
            </a:endParaRPr>
          </a:p>
        </p:txBody>
      </p:sp>
      <p:grpSp>
        <p:nvGrpSpPr>
          <p:cNvPr id="84" name="Google Shape;84;g32133378ded_0_3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004849" y="1176481"/>
            <a:ext cx="2956371" cy="3270190"/>
            <a:chOff x="5994072" y="1780869"/>
            <a:chExt cx="2781420" cy="3270190"/>
          </a:xfrm>
        </p:grpSpPr>
        <p:sp>
          <p:nvSpPr>
            <p:cNvPr id="86" name="Google Shape;86;g32133378ded_0_39" descr="Unexpended Funds&#10;Review five year average of unexpended funds and correlation with staff turnover."/>
            <p:cNvSpPr/>
            <p:nvPr/>
          </p:nvSpPr>
          <p:spPr>
            <a:xfrm>
              <a:off x="6119750" y="3531823"/>
              <a:ext cx="2636044" cy="1519236"/>
            </a:xfrm>
            <a:custGeom>
              <a:avLst/>
              <a:gdLst/>
              <a:ahLst/>
              <a:cxnLst/>
              <a:rect l="l" t="t" r="r" b="b"/>
              <a:pathLst>
                <a:path w="2603500" h="1283335" extrusionOk="0">
                  <a:moveTo>
                    <a:pt x="2389123" y="0"/>
                  </a:moveTo>
                  <a:lnTo>
                    <a:pt x="213867" y="0"/>
                  </a:lnTo>
                  <a:lnTo>
                    <a:pt x="164831" y="5648"/>
                  </a:lnTo>
                  <a:lnTo>
                    <a:pt x="119816" y="21738"/>
                  </a:lnTo>
                  <a:lnTo>
                    <a:pt x="80107" y="46986"/>
                  </a:lnTo>
                  <a:lnTo>
                    <a:pt x="46986" y="80107"/>
                  </a:lnTo>
                  <a:lnTo>
                    <a:pt x="21738" y="119816"/>
                  </a:lnTo>
                  <a:lnTo>
                    <a:pt x="5648" y="164831"/>
                  </a:lnTo>
                  <a:lnTo>
                    <a:pt x="0" y="213868"/>
                  </a:lnTo>
                  <a:lnTo>
                    <a:pt x="0" y="1069339"/>
                  </a:lnTo>
                  <a:lnTo>
                    <a:pt x="5648" y="1118376"/>
                  </a:lnTo>
                  <a:lnTo>
                    <a:pt x="21738" y="1163391"/>
                  </a:lnTo>
                  <a:lnTo>
                    <a:pt x="46986" y="1203100"/>
                  </a:lnTo>
                  <a:lnTo>
                    <a:pt x="80107" y="1236221"/>
                  </a:lnTo>
                  <a:lnTo>
                    <a:pt x="119816" y="1261469"/>
                  </a:lnTo>
                  <a:lnTo>
                    <a:pt x="164831" y="1277559"/>
                  </a:lnTo>
                  <a:lnTo>
                    <a:pt x="213867" y="1283208"/>
                  </a:lnTo>
                  <a:lnTo>
                    <a:pt x="2389123" y="1283208"/>
                  </a:lnTo>
                  <a:lnTo>
                    <a:pt x="2438160" y="1277559"/>
                  </a:lnTo>
                  <a:lnTo>
                    <a:pt x="2483175" y="1261469"/>
                  </a:lnTo>
                  <a:lnTo>
                    <a:pt x="2522884" y="1236221"/>
                  </a:lnTo>
                  <a:lnTo>
                    <a:pt x="2556005" y="1203100"/>
                  </a:lnTo>
                  <a:lnTo>
                    <a:pt x="2581253" y="1163391"/>
                  </a:lnTo>
                  <a:lnTo>
                    <a:pt x="2597343" y="1118376"/>
                  </a:lnTo>
                  <a:lnTo>
                    <a:pt x="2602991" y="1069339"/>
                  </a:lnTo>
                  <a:lnTo>
                    <a:pt x="2602991" y="213868"/>
                  </a:lnTo>
                  <a:lnTo>
                    <a:pt x="2597343" y="164831"/>
                  </a:lnTo>
                  <a:lnTo>
                    <a:pt x="2581253" y="119816"/>
                  </a:lnTo>
                  <a:lnTo>
                    <a:pt x="2556005" y="80107"/>
                  </a:lnTo>
                  <a:lnTo>
                    <a:pt x="2522884" y="46986"/>
                  </a:lnTo>
                  <a:lnTo>
                    <a:pt x="2483175" y="21738"/>
                  </a:lnTo>
                  <a:lnTo>
                    <a:pt x="2438160" y="5648"/>
                  </a:lnTo>
                  <a:lnTo>
                    <a:pt x="2389123" y="0"/>
                  </a:lnTo>
                  <a:close/>
                </a:path>
              </a:pathLst>
            </a:custGeom>
            <a:solidFill>
              <a:srgbClr val="6F2F9F"/>
            </a:solidFill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endParaRPr sz="1200" i="0" u="none" strike="noStrike" cap="none" dirty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" name="Google Shape;87;g32133378ded_0_39" descr="Fiscal Agent Change&#10;Yes: Review FA Checklist&#10;No: Review FA Checklist&#10;Schedule and complete PD within 60 days"/>
            <p:cNvSpPr/>
            <p:nvPr/>
          </p:nvSpPr>
          <p:spPr>
            <a:xfrm>
              <a:off x="5994072" y="1780869"/>
              <a:ext cx="2781420" cy="1421442"/>
            </a:xfrm>
            <a:custGeom>
              <a:avLst/>
              <a:gdLst/>
              <a:ahLst/>
              <a:cxnLst/>
              <a:rect l="l" t="t" r="r" b="b"/>
              <a:pathLst>
                <a:path w="2603500" h="1363979" extrusionOk="0">
                  <a:moveTo>
                    <a:pt x="2375662" y="0"/>
                  </a:moveTo>
                  <a:lnTo>
                    <a:pt x="227329" y="0"/>
                  </a:lnTo>
                  <a:lnTo>
                    <a:pt x="181500" y="4616"/>
                  </a:lnTo>
                  <a:lnTo>
                    <a:pt x="138820" y="17857"/>
                  </a:lnTo>
                  <a:lnTo>
                    <a:pt x="100204" y="38810"/>
                  </a:lnTo>
                  <a:lnTo>
                    <a:pt x="66563" y="66563"/>
                  </a:lnTo>
                  <a:lnTo>
                    <a:pt x="38810" y="100204"/>
                  </a:lnTo>
                  <a:lnTo>
                    <a:pt x="17857" y="138820"/>
                  </a:lnTo>
                  <a:lnTo>
                    <a:pt x="4616" y="181500"/>
                  </a:lnTo>
                  <a:lnTo>
                    <a:pt x="0" y="227330"/>
                  </a:lnTo>
                  <a:lnTo>
                    <a:pt x="0" y="1136650"/>
                  </a:lnTo>
                  <a:lnTo>
                    <a:pt x="4616" y="1182479"/>
                  </a:lnTo>
                  <a:lnTo>
                    <a:pt x="17857" y="1225159"/>
                  </a:lnTo>
                  <a:lnTo>
                    <a:pt x="38810" y="1263775"/>
                  </a:lnTo>
                  <a:lnTo>
                    <a:pt x="66563" y="1297416"/>
                  </a:lnTo>
                  <a:lnTo>
                    <a:pt x="100204" y="1325169"/>
                  </a:lnTo>
                  <a:lnTo>
                    <a:pt x="138820" y="1346122"/>
                  </a:lnTo>
                  <a:lnTo>
                    <a:pt x="181500" y="1359363"/>
                  </a:lnTo>
                  <a:lnTo>
                    <a:pt x="227329" y="1363980"/>
                  </a:lnTo>
                  <a:lnTo>
                    <a:pt x="2375662" y="1363980"/>
                  </a:lnTo>
                  <a:lnTo>
                    <a:pt x="2421491" y="1359363"/>
                  </a:lnTo>
                  <a:lnTo>
                    <a:pt x="2464171" y="1346122"/>
                  </a:lnTo>
                  <a:lnTo>
                    <a:pt x="2502787" y="1325169"/>
                  </a:lnTo>
                  <a:lnTo>
                    <a:pt x="2536428" y="1297416"/>
                  </a:lnTo>
                  <a:lnTo>
                    <a:pt x="2564181" y="1263775"/>
                  </a:lnTo>
                  <a:lnTo>
                    <a:pt x="2585134" y="1225159"/>
                  </a:lnTo>
                  <a:lnTo>
                    <a:pt x="2598375" y="1182479"/>
                  </a:lnTo>
                  <a:lnTo>
                    <a:pt x="2602991" y="1136650"/>
                  </a:lnTo>
                  <a:lnTo>
                    <a:pt x="2602991" y="227330"/>
                  </a:lnTo>
                  <a:lnTo>
                    <a:pt x="2598375" y="181500"/>
                  </a:lnTo>
                  <a:lnTo>
                    <a:pt x="2585134" y="138820"/>
                  </a:lnTo>
                  <a:lnTo>
                    <a:pt x="2564181" y="100204"/>
                  </a:lnTo>
                  <a:lnTo>
                    <a:pt x="2536428" y="66563"/>
                  </a:lnTo>
                  <a:lnTo>
                    <a:pt x="2502787" y="38810"/>
                  </a:lnTo>
                  <a:lnTo>
                    <a:pt x="2464171" y="17857"/>
                  </a:lnTo>
                  <a:lnTo>
                    <a:pt x="2421491" y="4616"/>
                  </a:lnTo>
                  <a:lnTo>
                    <a:pt x="2375662" y="0"/>
                  </a:lnTo>
                  <a:close/>
                </a:path>
              </a:pathLst>
            </a:custGeom>
            <a:solidFill>
              <a:srgbClr val="9BBA58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2857" marR="17780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Arial"/>
                <a:buNone/>
              </a:pPr>
              <a:r>
                <a:rPr lang="en-US" sz="1200" b="1" dirty="0"/>
                <a:t>M4</a:t>
              </a:r>
              <a:endParaRPr sz="1200" b="1" dirty="0"/>
            </a:p>
            <a:p>
              <a:pPr marL="2857" marR="17780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Arial"/>
                <a:buNone/>
              </a:pPr>
              <a:r>
                <a:rPr lang="en-US" sz="1200" b="1" dirty="0"/>
                <a:t>Fiscal Agent Change</a:t>
              </a:r>
              <a:endParaRPr sz="1200" b="1" dirty="0"/>
            </a:p>
            <a:p>
              <a:pPr marL="2857" marR="17780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Arial"/>
                <a:buNone/>
              </a:pPr>
              <a:endParaRPr sz="1200" dirty="0"/>
            </a:p>
            <a:p>
              <a:pPr marL="2857" marR="17780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Arial"/>
                <a:buNone/>
              </a:pPr>
              <a:r>
                <a:rPr lang="en-US" sz="1200" dirty="0"/>
                <a:t>Yes: Review FA Checklist</a:t>
              </a:r>
              <a:endParaRPr sz="1200" dirty="0"/>
            </a:p>
            <a:p>
              <a:pPr marL="2857" marR="17780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Arial"/>
                <a:buNone/>
              </a:pPr>
              <a:r>
                <a:rPr lang="en-US" sz="1200" dirty="0"/>
                <a:t>No: Review FA Checklist</a:t>
              </a:r>
            </a:p>
            <a:p>
              <a:pPr marL="2857" marR="17780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Arial"/>
                <a:buNone/>
              </a:pPr>
              <a:endParaRPr sz="1200" dirty="0"/>
            </a:p>
            <a:p>
              <a:pPr marL="2857" marR="17780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Arial"/>
                <a:buNone/>
              </a:pPr>
              <a:r>
                <a:rPr lang="en-US" sz="1100" dirty="0">
                  <a:highlight>
                    <a:schemeClr val="accent5"/>
                  </a:highlight>
                </a:rPr>
                <a:t>Schedule and complete PD within 60 days</a:t>
              </a:r>
              <a:endParaRPr sz="1100" dirty="0">
                <a:highlight>
                  <a:schemeClr val="accent5"/>
                </a:highlight>
              </a:endParaRPr>
            </a:p>
            <a:p>
              <a:pPr marL="2857" marR="17780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Arial"/>
                <a:buNone/>
              </a:pPr>
              <a:endParaRPr sz="1200" dirty="0">
                <a:solidFill>
                  <a:schemeClr val="lt1"/>
                </a:solidFill>
              </a:endParaRPr>
            </a:p>
          </p:txBody>
        </p:sp>
      </p:grpSp>
      <p:grpSp>
        <p:nvGrpSpPr>
          <p:cNvPr id="88" name="Google Shape;88;g32133378ded_0_3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3374" y="1111275"/>
            <a:ext cx="2844323" cy="3434557"/>
            <a:chOff x="-18226" y="364200"/>
            <a:chExt cx="2844323" cy="3434557"/>
          </a:xfrm>
        </p:grpSpPr>
        <p:sp>
          <p:nvSpPr>
            <p:cNvPr id="89" name="Google Shape;89;g32133378ded_0_39" descr="Equipment Inventory&#10;Three-Year Inventory&#10;Funding sources&#10;Correct Locations&#10;All district/HS access for consortiums&#10;Inventory Compliance in 60 Days&#10;"/>
            <p:cNvSpPr/>
            <p:nvPr/>
          </p:nvSpPr>
          <p:spPr>
            <a:xfrm>
              <a:off x="132800" y="364200"/>
              <a:ext cx="2603500" cy="1635657"/>
            </a:xfrm>
            <a:custGeom>
              <a:avLst/>
              <a:gdLst/>
              <a:ahLst/>
              <a:cxnLst/>
              <a:rect l="l" t="t" r="r" b="b"/>
              <a:pathLst>
                <a:path w="2603500" h="1419225" extrusionOk="0">
                  <a:moveTo>
                    <a:pt x="2366518" y="0"/>
                  </a:moveTo>
                  <a:lnTo>
                    <a:pt x="236473" y="0"/>
                  </a:lnTo>
                  <a:lnTo>
                    <a:pt x="188818" y="4806"/>
                  </a:lnTo>
                  <a:lnTo>
                    <a:pt x="144430" y="18589"/>
                  </a:lnTo>
                  <a:lnTo>
                    <a:pt x="104262" y="40397"/>
                  </a:lnTo>
                  <a:lnTo>
                    <a:pt x="69264" y="69278"/>
                  </a:lnTo>
                  <a:lnTo>
                    <a:pt x="40387" y="104278"/>
                  </a:lnTo>
                  <a:lnTo>
                    <a:pt x="18584" y="144446"/>
                  </a:lnTo>
                  <a:lnTo>
                    <a:pt x="4804" y="188829"/>
                  </a:lnTo>
                  <a:lnTo>
                    <a:pt x="0" y="236474"/>
                  </a:lnTo>
                  <a:lnTo>
                    <a:pt x="0" y="1182370"/>
                  </a:lnTo>
                  <a:lnTo>
                    <a:pt x="4804" y="1230014"/>
                  </a:lnTo>
                  <a:lnTo>
                    <a:pt x="18584" y="1274397"/>
                  </a:lnTo>
                  <a:lnTo>
                    <a:pt x="40387" y="1314565"/>
                  </a:lnTo>
                  <a:lnTo>
                    <a:pt x="69264" y="1349565"/>
                  </a:lnTo>
                  <a:lnTo>
                    <a:pt x="104262" y="1378446"/>
                  </a:lnTo>
                  <a:lnTo>
                    <a:pt x="144430" y="1400254"/>
                  </a:lnTo>
                  <a:lnTo>
                    <a:pt x="188818" y="1414037"/>
                  </a:lnTo>
                  <a:lnTo>
                    <a:pt x="236473" y="1418844"/>
                  </a:lnTo>
                  <a:lnTo>
                    <a:pt x="2366518" y="1418844"/>
                  </a:lnTo>
                  <a:lnTo>
                    <a:pt x="2414162" y="1414037"/>
                  </a:lnTo>
                  <a:lnTo>
                    <a:pt x="2458545" y="1400254"/>
                  </a:lnTo>
                  <a:lnTo>
                    <a:pt x="2498713" y="1378446"/>
                  </a:lnTo>
                  <a:lnTo>
                    <a:pt x="2533713" y="1349565"/>
                  </a:lnTo>
                  <a:lnTo>
                    <a:pt x="2562594" y="1314565"/>
                  </a:lnTo>
                  <a:lnTo>
                    <a:pt x="2584402" y="1274397"/>
                  </a:lnTo>
                  <a:lnTo>
                    <a:pt x="2598185" y="1230014"/>
                  </a:lnTo>
                  <a:lnTo>
                    <a:pt x="2602992" y="1182370"/>
                  </a:lnTo>
                  <a:lnTo>
                    <a:pt x="2602992" y="236474"/>
                  </a:lnTo>
                  <a:lnTo>
                    <a:pt x="2598185" y="188829"/>
                  </a:lnTo>
                  <a:lnTo>
                    <a:pt x="2584402" y="144446"/>
                  </a:lnTo>
                  <a:lnTo>
                    <a:pt x="2562594" y="104278"/>
                  </a:lnTo>
                  <a:lnTo>
                    <a:pt x="2533713" y="69278"/>
                  </a:lnTo>
                  <a:lnTo>
                    <a:pt x="2498713" y="40397"/>
                  </a:lnTo>
                  <a:lnTo>
                    <a:pt x="2458545" y="18589"/>
                  </a:lnTo>
                  <a:lnTo>
                    <a:pt x="2414162" y="4806"/>
                  </a:lnTo>
                  <a:lnTo>
                    <a:pt x="2366518" y="0"/>
                  </a:lnTo>
                  <a:close/>
                </a:path>
              </a:pathLst>
            </a:custGeom>
            <a:solidFill>
              <a:srgbClr val="8063A1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Arial"/>
                <a:buNone/>
              </a:pPr>
              <a:r>
                <a:rPr lang="en-US" sz="1200" b="1" dirty="0"/>
                <a:t>M11</a:t>
              </a:r>
              <a:endParaRPr sz="1200" b="1" dirty="0"/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None/>
              </a:pPr>
              <a:r>
                <a:rPr lang="en-US" sz="1200" b="1" dirty="0"/>
                <a:t>Equipment Inventory</a:t>
              </a: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None/>
              </a:pPr>
              <a:endParaRPr sz="1200" b="1" dirty="0"/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None/>
              </a:pPr>
              <a:r>
                <a:rPr lang="en-US" sz="1200" dirty="0"/>
                <a:t>Three-Year Inventory</a:t>
              </a:r>
              <a:endParaRPr sz="1200" dirty="0"/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None/>
              </a:pPr>
              <a:r>
                <a:rPr lang="en-US" sz="1200" dirty="0"/>
                <a:t>Funding sources</a:t>
              </a:r>
              <a:endParaRPr sz="1200" dirty="0"/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None/>
              </a:pPr>
              <a:r>
                <a:rPr lang="en-US" sz="1200" dirty="0"/>
                <a:t>Correct Locations</a:t>
              </a:r>
              <a:endParaRPr sz="1200" dirty="0"/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None/>
              </a:pPr>
              <a:r>
                <a:rPr lang="en-US" sz="1200" dirty="0"/>
                <a:t>All district/HS access for consortiums</a:t>
              </a: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None/>
              </a:pPr>
              <a:endParaRPr sz="600" dirty="0"/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None/>
              </a:pPr>
              <a:r>
                <a:rPr lang="en-US" sz="1200" dirty="0">
                  <a:highlight>
                    <a:schemeClr val="accent5"/>
                  </a:highlight>
                </a:rPr>
                <a:t>Inventory Compliance in 60 Days</a:t>
              </a:r>
              <a:endParaRPr sz="1200" dirty="0">
                <a:highlight>
                  <a:schemeClr val="accent5"/>
                </a:highlight>
              </a:endParaRPr>
            </a:p>
          </p:txBody>
        </p:sp>
        <p:sp>
          <p:nvSpPr>
            <p:cNvPr id="90" name="Google Shape;90;g32133378ded_0_39" descr="Required Documentation&#10;Invoices&#10;Receipts&#10;GL - Salaries Only&#10;Job Descriptions&#10;Salaries &amp; Percentages&#10;Supplanting&#10;"/>
            <p:cNvSpPr/>
            <p:nvPr/>
          </p:nvSpPr>
          <p:spPr>
            <a:xfrm>
              <a:off x="-18226" y="2163100"/>
              <a:ext cx="2844323" cy="1635657"/>
            </a:xfrm>
            <a:custGeom>
              <a:avLst/>
              <a:gdLst/>
              <a:ahLst/>
              <a:cxnLst/>
              <a:rect l="l" t="t" r="r" b="b"/>
              <a:pathLst>
                <a:path w="2603500" h="1419225" extrusionOk="0">
                  <a:moveTo>
                    <a:pt x="0" y="236474"/>
                  </a:moveTo>
                  <a:lnTo>
                    <a:pt x="4804" y="188829"/>
                  </a:lnTo>
                  <a:lnTo>
                    <a:pt x="18584" y="144446"/>
                  </a:lnTo>
                  <a:lnTo>
                    <a:pt x="40387" y="104278"/>
                  </a:lnTo>
                  <a:lnTo>
                    <a:pt x="69264" y="69278"/>
                  </a:lnTo>
                  <a:lnTo>
                    <a:pt x="104262" y="40397"/>
                  </a:lnTo>
                  <a:lnTo>
                    <a:pt x="144430" y="18589"/>
                  </a:lnTo>
                  <a:lnTo>
                    <a:pt x="188818" y="4806"/>
                  </a:lnTo>
                  <a:lnTo>
                    <a:pt x="236473" y="0"/>
                  </a:lnTo>
                  <a:lnTo>
                    <a:pt x="2366518" y="0"/>
                  </a:lnTo>
                  <a:lnTo>
                    <a:pt x="2414162" y="4806"/>
                  </a:lnTo>
                  <a:lnTo>
                    <a:pt x="2458545" y="18589"/>
                  </a:lnTo>
                  <a:lnTo>
                    <a:pt x="2498713" y="40397"/>
                  </a:lnTo>
                  <a:lnTo>
                    <a:pt x="2533713" y="69278"/>
                  </a:lnTo>
                  <a:lnTo>
                    <a:pt x="2562594" y="104278"/>
                  </a:lnTo>
                  <a:lnTo>
                    <a:pt x="2584402" y="144446"/>
                  </a:lnTo>
                  <a:lnTo>
                    <a:pt x="2598185" y="188829"/>
                  </a:lnTo>
                  <a:lnTo>
                    <a:pt x="2602992" y="236474"/>
                  </a:lnTo>
                  <a:lnTo>
                    <a:pt x="2602992" y="1182370"/>
                  </a:lnTo>
                  <a:lnTo>
                    <a:pt x="2598185" y="1230014"/>
                  </a:lnTo>
                  <a:lnTo>
                    <a:pt x="2584402" y="1274397"/>
                  </a:lnTo>
                  <a:lnTo>
                    <a:pt x="2562594" y="1314565"/>
                  </a:lnTo>
                  <a:lnTo>
                    <a:pt x="2533713" y="1349565"/>
                  </a:lnTo>
                  <a:lnTo>
                    <a:pt x="2498713" y="1378446"/>
                  </a:lnTo>
                  <a:lnTo>
                    <a:pt x="2458545" y="1400254"/>
                  </a:lnTo>
                  <a:lnTo>
                    <a:pt x="2414162" y="1414037"/>
                  </a:lnTo>
                  <a:lnTo>
                    <a:pt x="2366518" y="1418844"/>
                  </a:lnTo>
                  <a:lnTo>
                    <a:pt x="236473" y="1418844"/>
                  </a:lnTo>
                  <a:lnTo>
                    <a:pt x="188818" y="1414037"/>
                  </a:lnTo>
                  <a:lnTo>
                    <a:pt x="144430" y="1400254"/>
                  </a:lnTo>
                  <a:lnTo>
                    <a:pt x="104262" y="1378446"/>
                  </a:lnTo>
                  <a:lnTo>
                    <a:pt x="69264" y="1349565"/>
                  </a:lnTo>
                  <a:lnTo>
                    <a:pt x="40387" y="1314565"/>
                  </a:lnTo>
                  <a:lnTo>
                    <a:pt x="18584" y="1274397"/>
                  </a:lnTo>
                  <a:lnTo>
                    <a:pt x="4804" y="1230014"/>
                  </a:lnTo>
                  <a:lnTo>
                    <a:pt x="0" y="1182370"/>
                  </a:lnTo>
                  <a:lnTo>
                    <a:pt x="0" y="236474"/>
                  </a:lnTo>
                  <a:close/>
                </a:path>
              </a:pathLst>
            </a:custGeom>
            <a:solidFill>
              <a:srgbClr val="9BBA58"/>
            </a:solidFill>
            <a:ln w="259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200" b="1" dirty="0"/>
                <a:t>M10</a:t>
              </a:r>
              <a:endParaRPr sz="1200" b="1" dirty="0"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200" b="1" dirty="0"/>
                <a:t>Required Documentation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800" b="1" dirty="0"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200" dirty="0"/>
                <a:t>Invoices</a:t>
              </a:r>
              <a:endParaRPr sz="1200" dirty="0"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200" dirty="0"/>
                <a:t>Receipts</a:t>
              </a:r>
              <a:endParaRPr sz="1200" dirty="0"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200" dirty="0"/>
                <a:t>GL - Salaries Only</a:t>
              </a:r>
              <a:endParaRPr sz="1200" dirty="0"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200" dirty="0"/>
                <a:t>Job Descriptions</a:t>
              </a:r>
              <a:endParaRPr sz="1200" dirty="0"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200" dirty="0"/>
                <a:t>Salaries &amp; Percentages</a:t>
              </a:r>
              <a:endParaRPr sz="1200" dirty="0"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200" dirty="0"/>
                <a:t>Supplanting</a:t>
              </a:r>
              <a:endParaRPr sz="1200" dirty="0"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200" dirty="0">
                <a:solidFill>
                  <a:schemeClr val="lt1"/>
                </a:solidFill>
              </a:endParaRP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C332ABAE-7F36-407E-9842-8ED11FA11F08}"/>
              </a:ext>
            </a:extLst>
          </p:cNvPr>
          <p:cNvSpPr txBox="1"/>
          <p:nvPr/>
        </p:nvSpPr>
        <p:spPr>
          <a:xfrm>
            <a:off x="6320157" y="2910175"/>
            <a:ext cx="2438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buClr>
                <a:srgbClr val="000000"/>
              </a:buClr>
              <a:buSzPts val="1600"/>
            </a:pPr>
            <a:r>
              <a:rPr lang="en-US" sz="1200" b="1" dirty="0"/>
              <a:t>M5</a:t>
            </a:r>
          </a:p>
          <a:p>
            <a:pPr lvl="0" algn="ctr">
              <a:buClr>
                <a:srgbClr val="000000"/>
              </a:buClr>
              <a:buSzPts val="1600"/>
            </a:pPr>
            <a:r>
              <a:rPr lang="en-US" sz="1200" b="1" dirty="0"/>
              <a:t>Unexpended Funds</a:t>
            </a:r>
          </a:p>
          <a:p>
            <a:pPr lvl="0" algn="ctr">
              <a:buClr>
                <a:srgbClr val="000000"/>
              </a:buClr>
              <a:buSzPts val="1600"/>
            </a:pPr>
            <a:endParaRPr lang="en-US" sz="1200" dirty="0"/>
          </a:p>
          <a:p>
            <a:pPr lvl="0" algn="ctr">
              <a:buClr>
                <a:srgbClr val="000000"/>
              </a:buClr>
              <a:buSzPts val="1600"/>
            </a:pPr>
            <a:r>
              <a:rPr lang="en-US" sz="1200" dirty="0"/>
              <a:t>Review five year average of unexpended funds and correlation with staff turnover.</a:t>
            </a:r>
            <a:endParaRPr lang="en-US" sz="1200" dirty="0">
              <a:ea typeface="Arial"/>
              <a:cs typeface="Arial"/>
              <a:sym typeface="Arial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54410" y="553065"/>
            <a:ext cx="8660990" cy="4178708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329565" indent="-317500">
              <a:lnSpc>
                <a:spcPct val="100000"/>
              </a:lnSpc>
              <a:spcBef>
                <a:spcPts val="505"/>
              </a:spcBef>
              <a:buClr>
                <a:srgbClr val="0D9AA6"/>
              </a:buClr>
              <a:buChar char="•"/>
              <a:tabLst>
                <a:tab pos="329565" algn="l"/>
                <a:tab pos="330200" algn="l"/>
              </a:tabLst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Assessment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results/scores/internal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30250" lvl="1" indent="-261620">
              <a:lnSpc>
                <a:spcPct val="100000"/>
              </a:lnSpc>
              <a:spcBef>
                <a:spcPts val="409"/>
              </a:spcBef>
              <a:buClr>
                <a:srgbClr val="E98300"/>
              </a:buClr>
              <a:buFont typeface="Arial"/>
              <a:buChar char="•"/>
              <a:tabLst>
                <a:tab pos="730250" algn="l"/>
                <a:tab pos="730885" algn="l"/>
              </a:tabLst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r>
              <a:rPr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recorded</a:t>
            </a:r>
            <a:r>
              <a:rPr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every</a:t>
            </a:r>
            <a:r>
              <a:rPr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cycle</a:t>
            </a:r>
            <a:r>
              <a:rPr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(data</a:t>
            </a:r>
            <a:r>
              <a:rPr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integrity)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30250" lvl="1" indent="-261620">
              <a:lnSpc>
                <a:spcPct val="100000"/>
              </a:lnSpc>
              <a:spcBef>
                <a:spcPts val="395"/>
              </a:spcBef>
              <a:buClr>
                <a:srgbClr val="E98300"/>
              </a:buClr>
              <a:buFont typeface="Arial"/>
              <a:buChar char="•"/>
              <a:tabLst>
                <a:tab pos="730250" algn="l"/>
                <a:tab pos="730885" algn="l"/>
              </a:tabLst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r>
              <a:rPr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stored</a:t>
            </a:r>
            <a:r>
              <a:rPr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database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fiscal</a:t>
            </a:r>
            <a:r>
              <a:rPr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year</a:t>
            </a:r>
            <a:r>
              <a:rPr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(data</a:t>
            </a:r>
            <a:r>
              <a:rPr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management)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30250" lvl="1" indent="-261620">
              <a:lnSpc>
                <a:spcPct val="100000"/>
              </a:lnSpc>
              <a:spcBef>
                <a:spcPts val="400"/>
              </a:spcBef>
              <a:buClr>
                <a:srgbClr val="E98300"/>
              </a:buClr>
              <a:buFont typeface="Arial"/>
              <a:buChar char="•"/>
              <a:tabLst>
                <a:tab pos="730250" algn="l"/>
                <a:tab pos="730885" algn="l"/>
              </a:tabLst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Database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 “data-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lake”</a:t>
            </a:r>
            <a:r>
              <a:rPr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allow</a:t>
            </a:r>
            <a:r>
              <a:rPr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opportunity</a:t>
            </a:r>
            <a:r>
              <a:rPr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gap</a:t>
            </a:r>
            <a:r>
              <a:rPr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analysis, future</a:t>
            </a:r>
            <a:r>
              <a:rPr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trend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30250">
              <a:lnSpc>
                <a:spcPct val="100000"/>
              </a:lnSpc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analysis,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etc.</a:t>
            </a:r>
            <a:r>
              <a:rPr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(data</a:t>
            </a:r>
            <a:r>
              <a:rPr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analytics);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e.g.</a:t>
            </a:r>
            <a:r>
              <a:rPr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SPSS,</a:t>
            </a:r>
            <a:r>
              <a:rPr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RStudio,</a:t>
            </a:r>
            <a:r>
              <a:rPr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Tableau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29565" indent="-317500">
              <a:lnSpc>
                <a:spcPct val="100000"/>
              </a:lnSpc>
              <a:spcBef>
                <a:spcPts val="395"/>
              </a:spcBef>
              <a:buClr>
                <a:srgbClr val="0D9AA6"/>
              </a:buClr>
              <a:buChar char="•"/>
              <a:tabLst>
                <a:tab pos="329565" algn="l"/>
                <a:tab pos="330200" algn="l"/>
              </a:tabLst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Perkins</a:t>
            </a:r>
            <a:r>
              <a:rPr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presented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excellent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 opportunity</a:t>
            </a:r>
            <a:r>
              <a:rPr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revamp</a:t>
            </a:r>
            <a:r>
              <a:rPr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state’s</a:t>
            </a:r>
            <a:r>
              <a:rPr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desk</a:t>
            </a:r>
            <a:r>
              <a:rPr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audit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29565">
              <a:lnSpc>
                <a:spcPct val="100000"/>
              </a:lnSpc>
              <a:spcBef>
                <a:spcPts val="10"/>
              </a:spcBef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monitoring</a:t>
            </a:r>
            <a:r>
              <a:rPr spc="-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29565" indent="-317500">
              <a:lnSpc>
                <a:spcPct val="100000"/>
              </a:lnSpc>
              <a:spcBef>
                <a:spcPts val="400"/>
              </a:spcBef>
              <a:buClr>
                <a:srgbClr val="0D9AA6"/>
              </a:buClr>
              <a:buChar char="•"/>
              <a:tabLst>
                <a:tab pos="329565" algn="l"/>
                <a:tab pos="330200" algn="l"/>
              </a:tabLst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goal</a:t>
            </a:r>
            <a:r>
              <a:rPr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always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87450" lvl="1" indent="-260985">
              <a:lnSpc>
                <a:spcPct val="100000"/>
              </a:lnSpc>
              <a:spcBef>
                <a:spcPts val="395"/>
              </a:spcBef>
              <a:buClr>
                <a:srgbClr val="79B800"/>
              </a:buClr>
              <a:buFont typeface="Arial"/>
              <a:buChar char="•"/>
              <a:tabLst>
                <a:tab pos="1187450" algn="l"/>
                <a:tab pos="1188085" algn="l"/>
              </a:tabLst>
            </a:pP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Transparency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87450" lvl="1" indent="-260985">
              <a:lnSpc>
                <a:spcPct val="100000"/>
              </a:lnSpc>
              <a:spcBef>
                <a:spcPts val="409"/>
              </a:spcBef>
              <a:buClr>
                <a:srgbClr val="79B800"/>
              </a:buClr>
              <a:buFont typeface="Arial"/>
              <a:buChar char="•"/>
              <a:tabLst>
                <a:tab pos="1187450" algn="l"/>
                <a:tab pos="1188085" algn="l"/>
              </a:tabLst>
            </a:pP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Simplicity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87450" lvl="1" indent="-260985">
              <a:lnSpc>
                <a:spcPct val="100000"/>
              </a:lnSpc>
              <a:spcBef>
                <a:spcPts val="395"/>
              </a:spcBef>
              <a:buClr>
                <a:srgbClr val="79B800"/>
              </a:buClr>
              <a:buFont typeface="Arial"/>
              <a:buChar char="•"/>
              <a:tabLst>
                <a:tab pos="1187450" algn="l"/>
                <a:tab pos="1188085" algn="l"/>
              </a:tabLst>
            </a:pP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Efficiency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87450" lvl="1" indent="-260985">
              <a:lnSpc>
                <a:spcPct val="100000"/>
              </a:lnSpc>
              <a:spcBef>
                <a:spcPts val="400"/>
              </a:spcBef>
              <a:buClr>
                <a:srgbClr val="79B800"/>
              </a:buClr>
              <a:buFont typeface="Arial"/>
              <a:buChar char="•"/>
              <a:tabLst>
                <a:tab pos="1187450" algn="l"/>
                <a:tab pos="1188085" algn="l"/>
              </a:tabLst>
            </a:pP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Easy-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to-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understand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processes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87450" lvl="1" indent="-260985">
              <a:lnSpc>
                <a:spcPct val="100000"/>
              </a:lnSpc>
              <a:spcBef>
                <a:spcPts val="395"/>
              </a:spcBef>
              <a:buClr>
                <a:srgbClr val="79B800"/>
              </a:buClr>
              <a:buFont typeface="Arial"/>
              <a:buChar char="•"/>
              <a:tabLst>
                <a:tab pos="1187450" algn="l"/>
                <a:tab pos="1188085" algn="l"/>
              </a:tabLst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just</a:t>
            </a:r>
            <a:r>
              <a:rPr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federal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state</a:t>
            </a:r>
            <a:r>
              <a:rPr spc="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requirement,</a:t>
            </a:r>
            <a:r>
              <a:rPr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  <a:r>
              <a:rPr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self-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reflective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exercise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CB687F30-449A-4FB5-AF6B-D4DB9EE91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Rubric/Evaluation Tool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6185D4-5700-4992-9E3B-36695A6F8DBF}"/>
              </a:ext>
            </a:extLst>
          </p:cNvPr>
          <p:cNvSpPr txBox="1"/>
          <p:nvPr/>
        </p:nvSpPr>
        <p:spPr>
          <a:xfrm>
            <a:off x="7086600" y="4774302"/>
            <a:ext cx="2057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Revised: December, 2024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9100" y="1047750"/>
            <a:ext cx="8305800" cy="1115690"/>
          </a:xfrm>
          <a:prstGeom prst="rect">
            <a:avLst/>
          </a:prstGeom>
        </p:spPr>
        <p:txBody>
          <a:bodyPr vert="horz" wrap="square" lIns="0" tIns="12700" rIns="0" bIns="0" numCol="2" rtlCol="0">
            <a:spAutoFit/>
          </a:bodyPr>
          <a:lstStyle/>
          <a:p>
            <a:pPr marL="12700" marR="1527175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Arial" panose="020B0604020202020204" pitchFamily="34" charset="0"/>
                <a:cs typeface="Arial" panose="020B0604020202020204" pitchFamily="34" charset="0"/>
              </a:rPr>
              <a:t>Jeffrey Fletcher, P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sz="1400" b="1" dirty="0">
                <a:latin typeface="Arial" panose="020B0604020202020204" pitchFamily="34" charset="0"/>
                <a:cs typeface="Arial" panose="020B0604020202020204" pitchFamily="34" charset="0"/>
              </a:rPr>
              <a:t>D, MPA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1527175">
              <a:lnSpc>
                <a:spcPct val="100000"/>
              </a:lnSpc>
              <a:spcBef>
                <a:spcPts val="100"/>
              </a:spcBef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Bureau of Community Colleges &amp; Postsecondary Readiness,</a:t>
            </a:r>
          </a:p>
          <a:p>
            <a:pPr marL="12700" marR="1527175">
              <a:lnSpc>
                <a:spcPct val="100000"/>
              </a:lnSpc>
              <a:spcBef>
                <a:spcPts val="100"/>
              </a:spcBef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Iowa Department of Education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</a:pP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JEFFREY.FLETCHER@IOWA.GOV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</a:pPr>
            <a:r>
              <a:rPr lang="en-US" sz="1400" b="1" dirty="0"/>
              <a:t>Amy Vybiral, MS Ed</a:t>
            </a:r>
          </a:p>
          <a:p>
            <a:pPr marL="12700">
              <a:lnSpc>
                <a:spcPct val="100000"/>
              </a:lnSpc>
            </a:pPr>
            <a:r>
              <a:rPr lang="en-US" sz="1400" dirty="0"/>
              <a:t>Bureau of Community Colleges &amp; </a:t>
            </a:r>
          </a:p>
          <a:p>
            <a:pPr marL="12700">
              <a:lnSpc>
                <a:spcPct val="100000"/>
              </a:lnSpc>
            </a:pPr>
            <a:r>
              <a:rPr lang="en-US" sz="1400" dirty="0"/>
              <a:t>Postsecondary Readiness,</a:t>
            </a:r>
          </a:p>
          <a:p>
            <a:pPr marL="12700">
              <a:lnSpc>
                <a:spcPct val="100000"/>
              </a:lnSpc>
            </a:pPr>
            <a:r>
              <a:rPr lang="en-US" sz="1400" dirty="0"/>
              <a:t>Iowa Department of Education</a:t>
            </a:r>
          </a:p>
          <a:p>
            <a:pPr marL="12700">
              <a:lnSpc>
                <a:spcPct val="100000"/>
              </a:lnSpc>
            </a:pPr>
            <a:r>
              <a:rPr lang="en-US" sz="1400" spc="-10" dirty="0">
                <a:uFill>
                  <a:solidFill>
                    <a:srgbClr val="0000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AMY.VYBIRAL@IOWA.GOV</a:t>
            </a:r>
            <a:r>
              <a:rPr lang="en-US" sz="1400" spc="-10" dirty="0">
                <a:uFill>
                  <a:solidFill>
                    <a:srgbClr val="0000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7B3437E-48EE-4C58-A229-7FCAEB60CB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703" y="3146993"/>
            <a:ext cx="8800594" cy="147374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8A34835-E03D-4A93-B60A-691533A1DC0E}"/>
              </a:ext>
            </a:extLst>
          </p:cNvPr>
          <p:cNvSpPr txBox="1"/>
          <p:nvPr/>
        </p:nvSpPr>
        <p:spPr>
          <a:xfrm>
            <a:off x="7086600" y="4774302"/>
            <a:ext cx="2057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Revised: December, 2024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E60B64E-9811-494A-A697-8341C8241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4410" y="971550"/>
            <a:ext cx="4489704" cy="3601212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5029200" y="971550"/>
            <a:ext cx="3540125" cy="36842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latin typeface="Arial" panose="020B0604020202020204" pitchFamily="34" charset="0"/>
                <a:cs typeface="Arial" panose="020B0604020202020204" pitchFamily="34" charset="0"/>
              </a:rPr>
              <a:t>Why?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>
              <a:lnSpc>
                <a:spcPct val="100099"/>
              </a:lnSpc>
            </a:pP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State</a:t>
            </a:r>
            <a:r>
              <a:rPr sz="16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monitoring</a:t>
            </a:r>
            <a:r>
              <a:rPr sz="16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16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Local</a:t>
            </a:r>
            <a:r>
              <a:rPr sz="16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Eligible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Recipients</a:t>
            </a:r>
            <a:r>
              <a:rPr sz="160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(LEAs)</a:t>
            </a:r>
            <a:r>
              <a:rPr sz="16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ensures</a:t>
            </a:r>
            <a:r>
              <a:rPr sz="1600" spc="-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sz="16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20" dirty="0">
                <a:latin typeface="Arial" panose="020B0604020202020204" pitchFamily="34" charset="0"/>
                <a:cs typeface="Arial" panose="020B0604020202020204" pitchFamily="34" charset="0"/>
              </a:rPr>
              <a:t>(we)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Iowa</a:t>
            </a:r>
            <a:r>
              <a:rPr sz="16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sz="16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utilizing</a:t>
            </a:r>
            <a:r>
              <a:rPr sz="160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Federal</a:t>
            </a:r>
            <a:r>
              <a:rPr sz="16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Grant</a:t>
            </a:r>
            <a:r>
              <a:rPr sz="16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funds appropriately</a:t>
            </a:r>
            <a:r>
              <a:rPr sz="16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16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correctly</a:t>
            </a:r>
            <a:r>
              <a:rPr sz="16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25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accordance</a:t>
            </a:r>
            <a:r>
              <a:rPr sz="16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sz="16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16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Strengthening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Career</a:t>
            </a:r>
            <a:r>
              <a:rPr sz="16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16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Technical</a:t>
            </a:r>
            <a:r>
              <a:rPr sz="16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Education</a:t>
            </a:r>
            <a:r>
              <a:rPr sz="16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sz="16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25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21st</a:t>
            </a:r>
            <a:r>
              <a:rPr sz="16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Century</a:t>
            </a:r>
            <a:r>
              <a:rPr sz="16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Act</a:t>
            </a:r>
            <a:r>
              <a:rPr sz="16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(Perkins</a:t>
            </a:r>
            <a:r>
              <a:rPr sz="16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25" dirty="0">
                <a:latin typeface="Arial" panose="020B0604020202020204" pitchFamily="34" charset="0"/>
                <a:cs typeface="Arial" panose="020B0604020202020204" pitchFamily="34" charset="0"/>
              </a:rPr>
              <a:t>V)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78740">
              <a:lnSpc>
                <a:spcPct val="100200"/>
              </a:lnSpc>
            </a:pP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Collaboratively</a:t>
            </a:r>
            <a:r>
              <a:rPr sz="16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ensure</a:t>
            </a:r>
            <a:r>
              <a:rPr sz="16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sz="16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state-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25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local-</a:t>
            </a:r>
            <a:r>
              <a:rPr sz="1600" spc="-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level</a:t>
            </a:r>
            <a:r>
              <a:rPr sz="1600" spc="-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monitoring</a:t>
            </a:r>
            <a:r>
              <a:rPr sz="16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processes</a:t>
            </a:r>
            <a:r>
              <a:rPr sz="16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25" dirty="0">
                <a:latin typeface="Arial" panose="020B0604020202020204" pitchFamily="34" charset="0"/>
                <a:cs typeface="Arial" panose="020B0604020202020204" pitchFamily="34" charset="0"/>
              </a:rPr>
              <a:t>are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methodical,</a:t>
            </a:r>
            <a:r>
              <a:rPr sz="1600" spc="-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consistent,</a:t>
            </a:r>
            <a:r>
              <a:rPr sz="160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efficient,</a:t>
            </a:r>
            <a:r>
              <a:rPr sz="1600" spc="-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25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standardized</a:t>
            </a:r>
            <a:r>
              <a:rPr sz="16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16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position</a:t>
            </a:r>
            <a:r>
              <a:rPr sz="16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Iowa</a:t>
            </a:r>
            <a:r>
              <a:rPr sz="16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well</a:t>
            </a:r>
            <a:r>
              <a:rPr sz="160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25" dirty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future</a:t>
            </a:r>
            <a:r>
              <a:rPr sz="16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Federal</a:t>
            </a:r>
            <a:r>
              <a:rPr sz="1600" spc="-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audits.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7C54607-D6ED-4002-ABA1-F1C2145F6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Perkins</a:t>
            </a:r>
            <a:r>
              <a:rPr lang="en-US" spc="-55" dirty="0"/>
              <a:t> </a:t>
            </a:r>
            <a:r>
              <a:rPr lang="en-US" dirty="0"/>
              <a:t>Monitoring</a:t>
            </a:r>
            <a:r>
              <a:rPr lang="en-US" spc="-60" dirty="0"/>
              <a:t> </a:t>
            </a:r>
            <a:r>
              <a:rPr lang="en-US" dirty="0"/>
              <a:t>(Desk</a:t>
            </a:r>
            <a:r>
              <a:rPr lang="en-US" spc="-45" dirty="0"/>
              <a:t> </a:t>
            </a:r>
            <a:r>
              <a:rPr lang="en-US" spc="-10" dirty="0"/>
              <a:t>Audits)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90F9211-26FB-4D66-BE5F-977DFBA26FF2}"/>
              </a:ext>
            </a:extLst>
          </p:cNvPr>
          <p:cNvSpPr txBox="1"/>
          <p:nvPr/>
        </p:nvSpPr>
        <p:spPr>
          <a:xfrm>
            <a:off x="152400" y="4825371"/>
            <a:ext cx="2057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Revised: December, 2024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13344" y="850640"/>
            <a:ext cx="8534400" cy="3623428"/>
          </a:xfrm>
          <a:prstGeom prst="rect">
            <a:avLst/>
          </a:prstGeom>
        </p:spPr>
        <p:txBody>
          <a:bodyPr vert="horz" wrap="square" lIns="0" tIns="2355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55"/>
              </a:spcBef>
            </a:pPr>
            <a:r>
              <a:rPr sz="2000" b="1" dirty="0">
                <a:latin typeface="Arial" panose="020B0604020202020204" pitchFamily="34" charset="0"/>
                <a:cs typeface="Arial" panose="020B0604020202020204" pitchFamily="34" charset="0"/>
              </a:rPr>
              <a:t>Local</a:t>
            </a:r>
            <a:r>
              <a:rPr sz="2000" b="1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dirty="0">
                <a:latin typeface="Arial" panose="020B0604020202020204" pitchFamily="34" charset="0"/>
                <a:cs typeface="Arial" panose="020B0604020202020204" pitchFamily="34" charset="0"/>
              </a:rPr>
              <a:t>Grant</a:t>
            </a:r>
            <a:r>
              <a:rPr sz="2000" b="1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dirty="0">
                <a:latin typeface="Arial" panose="020B0604020202020204" pitchFamily="34" charset="0"/>
                <a:cs typeface="Arial" panose="020B0604020202020204" pitchFamily="34" charset="0"/>
              </a:rPr>
              <a:t>Management</a:t>
            </a:r>
            <a:r>
              <a:rPr sz="2000" b="1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dirty="0">
                <a:latin typeface="Arial" panose="020B0604020202020204" pitchFamily="34" charset="0"/>
                <a:cs typeface="Arial" panose="020B0604020202020204" pitchFamily="34" charset="0"/>
              </a:rPr>
              <a:t>(What</a:t>
            </a:r>
            <a:r>
              <a:rPr sz="2000" b="1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dirty="0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sz="2000" b="1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dirty="0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sz="2000" b="1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dirty="0">
                <a:latin typeface="Arial" panose="020B0604020202020204" pitchFamily="34" charset="0"/>
                <a:cs typeface="Arial" panose="020B0604020202020204" pitchFamily="34" charset="0"/>
              </a:rPr>
              <a:t>looking</a:t>
            </a:r>
            <a:r>
              <a:rPr sz="2000" b="1" spc="-20" dirty="0">
                <a:latin typeface="Arial" panose="020B0604020202020204" pitchFamily="34" charset="0"/>
                <a:cs typeface="Arial" panose="020B0604020202020204" pitchFamily="34" charset="0"/>
              </a:rPr>
              <a:t> at?)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99085" indent="-248920"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Budget</a:t>
            </a:r>
            <a:r>
              <a:rPr sz="2000" spc="-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Controls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99085" indent="-248920"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Records</a:t>
            </a:r>
            <a:r>
              <a:rPr sz="20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Retention</a:t>
            </a:r>
            <a:r>
              <a:rPr sz="2000" spc="-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Policies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99085" indent="-248920"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Procurement</a:t>
            </a:r>
            <a:r>
              <a:rPr sz="2000" spc="-8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system</a:t>
            </a:r>
            <a:r>
              <a:rPr sz="2000" spc="-9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2000" spc="-8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internal</a:t>
            </a:r>
            <a:r>
              <a:rPr sz="2000" spc="-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controls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99085" marR="5080" indent="-248920"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Personnel</a:t>
            </a:r>
            <a:r>
              <a:rPr sz="2000" spc="-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System</a:t>
            </a:r>
            <a:r>
              <a:rPr sz="2000" spc="-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sz="2000" spc="-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complies</a:t>
            </a:r>
            <a:r>
              <a:rPr sz="20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sz="20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sz="20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laws</a:t>
            </a:r>
            <a:r>
              <a:rPr sz="20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20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regulations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(when</a:t>
            </a:r>
            <a:r>
              <a:rPr sz="2000" spc="-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applicable)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99085" indent="-248920"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r>
              <a:rPr sz="2000" spc="-8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keeping</a:t>
            </a:r>
            <a:r>
              <a:rPr sz="2000" spc="-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system</a:t>
            </a:r>
            <a:r>
              <a:rPr sz="2000" spc="-8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(when</a:t>
            </a:r>
            <a:r>
              <a:rPr sz="2000" spc="-9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applicable)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99085" indent="-248920"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Property</a:t>
            </a:r>
            <a:r>
              <a:rPr sz="2000" spc="-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Management</a:t>
            </a:r>
            <a:r>
              <a:rPr sz="2000" spc="-10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System</a:t>
            </a:r>
            <a:r>
              <a:rPr lang="en-US" sz="2000" spc="-1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Inventory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99085" indent="-248920"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Travel</a:t>
            </a:r>
            <a:r>
              <a:rPr sz="20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policies</a:t>
            </a:r>
            <a:endParaRPr lang="en-US" sz="2000" spc="-1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99085" indent="-248920"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n-US" sz="2000" b="1" i="1" spc="-10" dirty="0">
                <a:latin typeface="Arial" panose="020B0604020202020204" pitchFamily="34" charset="0"/>
                <a:cs typeface="Arial" panose="020B0604020202020204" pitchFamily="34" charset="0"/>
              </a:rPr>
              <a:t>Effective cycle FY25 </a:t>
            </a:r>
            <a:r>
              <a:rPr lang="en-US" sz="2000" spc="-10" dirty="0">
                <a:latin typeface="Arial" panose="020B0604020202020204" pitchFamily="34" charset="0"/>
                <a:cs typeface="Arial" panose="020B0604020202020204" pitchFamily="34" charset="0"/>
              </a:rPr>
              <a:t>- Career Technical Student Organization (CTSO) Perkins grant-related activities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A788095-D03F-4F86-BB2F-7C6F8289B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Perkins</a:t>
            </a:r>
            <a:r>
              <a:rPr lang="en-US" spc="-55" dirty="0"/>
              <a:t> </a:t>
            </a:r>
            <a:r>
              <a:rPr lang="en-US" dirty="0"/>
              <a:t>Monitoring</a:t>
            </a:r>
            <a:r>
              <a:rPr lang="en-US" spc="-60" dirty="0"/>
              <a:t> </a:t>
            </a:r>
            <a:r>
              <a:rPr lang="en-US" dirty="0"/>
              <a:t>(Desk</a:t>
            </a:r>
            <a:r>
              <a:rPr lang="en-US" spc="-45" dirty="0"/>
              <a:t> </a:t>
            </a:r>
            <a:r>
              <a:rPr lang="en-US" spc="-10" dirty="0"/>
              <a:t>Audits)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3642779-7036-4B44-B113-DB359DFF7D29}"/>
              </a:ext>
            </a:extLst>
          </p:cNvPr>
          <p:cNvSpPr txBox="1"/>
          <p:nvPr/>
        </p:nvSpPr>
        <p:spPr>
          <a:xfrm>
            <a:off x="7086600" y="4774302"/>
            <a:ext cx="2057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Revised: December, 2024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Perkins</a:t>
            </a:r>
            <a:r>
              <a:rPr spc="-55" dirty="0"/>
              <a:t> </a:t>
            </a:r>
            <a:r>
              <a:rPr dirty="0"/>
              <a:t>Monitoring</a:t>
            </a:r>
            <a:r>
              <a:rPr spc="-60" dirty="0"/>
              <a:t> </a:t>
            </a:r>
            <a:r>
              <a:rPr dirty="0"/>
              <a:t>(Desk</a:t>
            </a:r>
            <a:r>
              <a:rPr spc="-45" dirty="0"/>
              <a:t> </a:t>
            </a:r>
            <a:r>
              <a:rPr spc="-10" dirty="0"/>
              <a:t>Audits)</a:t>
            </a:r>
          </a:p>
        </p:txBody>
      </p:sp>
      <p:grpSp>
        <p:nvGrpSp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972403" y="896874"/>
            <a:ext cx="5199380" cy="3994948"/>
            <a:chOff x="1972403" y="896874"/>
            <a:chExt cx="5199380" cy="3994948"/>
          </a:xfrm>
        </p:grpSpPr>
        <p:sp>
          <p:nvSpPr>
            <p:cNvPr id="5" name="object 5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972403" y="1119922"/>
              <a:ext cx="5199380" cy="3771900"/>
            </a:xfrm>
            <a:custGeom>
              <a:avLst/>
              <a:gdLst/>
              <a:ahLst/>
              <a:cxnLst/>
              <a:rect l="l" t="t" r="r" b="b"/>
              <a:pathLst>
                <a:path w="5199380" h="3771900">
                  <a:moveTo>
                    <a:pt x="2902129" y="3759200"/>
                  </a:moveTo>
                  <a:lnTo>
                    <a:pt x="2279109" y="3759200"/>
                  </a:lnTo>
                  <a:lnTo>
                    <a:pt x="2330202" y="3771900"/>
                  </a:lnTo>
                  <a:lnTo>
                    <a:pt x="2849632" y="3771900"/>
                  </a:lnTo>
                  <a:lnTo>
                    <a:pt x="2902129" y="3759200"/>
                  </a:lnTo>
                  <a:close/>
                </a:path>
                <a:path w="5199380" h="3771900">
                  <a:moveTo>
                    <a:pt x="3114727" y="3733800"/>
                  </a:moveTo>
                  <a:lnTo>
                    <a:pt x="2076960" y="3733800"/>
                  </a:lnTo>
                  <a:lnTo>
                    <a:pt x="2127137" y="3746500"/>
                  </a:lnTo>
                  <a:lnTo>
                    <a:pt x="2177563" y="3746500"/>
                  </a:lnTo>
                  <a:lnTo>
                    <a:pt x="2228225" y="3759200"/>
                  </a:lnTo>
                  <a:lnTo>
                    <a:pt x="3007248" y="3759200"/>
                  </a:lnTo>
                  <a:lnTo>
                    <a:pt x="3059844" y="3746500"/>
                  </a:lnTo>
                  <a:lnTo>
                    <a:pt x="3114727" y="3733800"/>
                  </a:lnTo>
                  <a:close/>
                </a:path>
                <a:path w="5199380" h="3771900">
                  <a:moveTo>
                    <a:pt x="824009" y="241300"/>
                  </a:moveTo>
                  <a:lnTo>
                    <a:pt x="918497" y="342900"/>
                  </a:lnTo>
                  <a:lnTo>
                    <a:pt x="873436" y="368300"/>
                  </a:lnTo>
                  <a:lnTo>
                    <a:pt x="829452" y="406400"/>
                  </a:lnTo>
                  <a:lnTo>
                    <a:pt x="786549" y="431800"/>
                  </a:lnTo>
                  <a:lnTo>
                    <a:pt x="744731" y="457200"/>
                  </a:lnTo>
                  <a:lnTo>
                    <a:pt x="704004" y="495300"/>
                  </a:lnTo>
                  <a:lnTo>
                    <a:pt x="664371" y="520700"/>
                  </a:lnTo>
                  <a:lnTo>
                    <a:pt x="625836" y="558800"/>
                  </a:lnTo>
                  <a:lnTo>
                    <a:pt x="588406" y="596900"/>
                  </a:lnTo>
                  <a:lnTo>
                    <a:pt x="552083" y="622300"/>
                  </a:lnTo>
                  <a:lnTo>
                    <a:pt x="516873" y="660400"/>
                  </a:lnTo>
                  <a:lnTo>
                    <a:pt x="482780" y="698500"/>
                  </a:lnTo>
                  <a:lnTo>
                    <a:pt x="449809" y="736600"/>
                  </a:lnTo>
                  <a:lnTo>
                    <a:pt x="417964" y="762000"/>
                  </a:lnTo>
                  <a:lnTo>
                    <a:pt x="387249" y="800099"/>
                  </a:lnTo>
                  <a:lnTo>
                    <a:pt x="357669" y="838199"/>
                  </a:lnTo>
                  <a:lnTo>
                    <a:pt x="329229" y="876299"/>
                  </a:lnTo>
                  <a:lnTo>
                    <a:pt x="301933" y="914399"/>
                  </a:lnTo>
                  <a:lnTo>
                    <a:pt x="275785" y="952499"/>
                  </a:lnTo>
                  <a:lnTo>
                    <a:pt x="250791" y="990599"/>
                  </a:lnTo>
                  <a:lnTo>
                    <a:pt x="226954" y="1028699"/>
                  </a:lnTo>
                  <a:lnTo>
                    <a:pt x="204280" y="1066799"/>
                  </a:lnTo>
                  <a:lnTo>
                    <a:pt x="182772" y="1104899"/>
                  </a:lnTo>
                  <a:lnTo>
                    <a:pt x="162435" y="1155699"/>
                  </a:lnTo>
                  <a:lnTo>
                    <a:pt x="143274" y="1193799"/>
                  </a:lnTo>
                  <a:lnTo>
                    <a:pt x="125293" y="1231899"/>
                  </a:lnTo>
                  <a:lnTo>
                    <a:pt x="108497" y="1269999"/>
                  </a:lnTo>
                  <a:lnTo>
                    <a:pt x="92889" y="1308099"/>
                  </a:lnTo>
                  <a:lnTo>
                    <a:pt x="78476" y="1358899"/>
                  </a:lnTo>
                  <a:lnTo>
                    <a:pt x="65261" y="1396999"/>
                  </a:lnTo>
                  <a:lnTo>
                    <a:pt x="53248" y="1435099"/>
                  </a:lnTo>
                  <a:lnTo>
                    <a:pt x="42443" y="1473199"/>
                  </a:lnTo>
                  <a:lnTo>
                    <a:pt x="32849" y="1523999"/>
                  </a:lnTo>
                  <a:lnTo>
                    <a:pt x="24471" y="1562099"/>
                  </a:lnTo>
                  <a:lnTo>
                    <a:pt x="17315" y="1600199"/>
                  </a:lnTo>
                  <a:lnTo>
                    <a:pt x="11383" y="1650999"/>
                  </a:lnTo>
                  <a:lnTo>
                    <a:pt x="6681" y="1689099"/>
                  </a:lnTo>
                  <a:lnTo>
                    <a:pt x="3214" y="1727199"/>
                  </a:lnTo>
                  <a:lnTo>
                    <a:pt x="985" y="1777999"/>
                  </a:lnTo>
                  <a:lnTo>
                    <a:pt x="0" y="1816099"/>
                  </a:lnTo>
                  <a:lnTo>
                    <a:pt x="262" y="1854199"/>
                  </a:lnTo>
                  <a:lnTo>
                    <a:pt x="1776" y="1904999"/>
                  </a:lnTo>
                  <a:lnTo>
                    <a:pt x="4548" y="1943099"/>
                  </a:lnTo>
                  <a:lnTo>
                    <a:pt x="8580" y="1993899"/>
                  </a:lnTo>
                  <a:lnTo>
                    <a:pt x="13879" y="2031999"/>
                  </a:lnTo>
                  <a:lnTo>
                    <a:pt x="20448" y="2070099"/>
                  </a:lnTo>
                  <a:lnTo>
                    <a:pt x="28291" y="2120899"/>
                  </a:lnTo>
                  <a:lnTo>
                    <a:pt x="37414" y="2158999"/>
                  </a:lnTo>
                  <a:lnTo>
                    <a:pt x="47821" y="2197099"/>
                  </a:lnTo>
                  <a:lnTo>
                    <a:pt x="59516" y="2247899"/>
                  </a:lnTo>
                  <a:lnTo>
                    <a:pt x="72504" y="2285999"/>
                  </a:lnTo>
                  <a:lnTo>
                    <a:pt x="86789" y="2324099"/>
                  </a:lnTo>
                  <a:lnTo>
                    <a:pt x="102376" y="2374899"/>
                  </a:lnTo>
                  <a:lnTo>
                    <a:pt x="119270" y="2413000"/>
                  </a:lnTo>
                  <a:lnTo>
                    <a:pt x="137474" y="2451100"/>
                  </a:lnTo>
                  <a:lnTo>
                    <a:pt x="156994" y="2501900"/>
                  </a:lnTo>
                  <a:lnTo>
                    <a:pt x="177834" y="2540000"/>
                  </a:lnTo>
                  <a:lnTo>
                    <a:pt x="199998" y="2578100"/>
                  </a:lnTo>
                  <a:lnTo>
                    <a:pt x="223491" y="2616200"/>
                  </a:lnTo>
                  <a:lnTo>
                    <a:pt x="248318" y="2654300"/>
                  </a:lnTo>
                  <a:lnTo>
                    <a:pt x="271561" y="2692400"/>
                  </a:lnTo>
                  <a:lnTo>
                    <a:pt x="295687" y="2730500"/>
                  </a:lnTo>
                  <a:lnTo>
                    <a:pt x="320683" y="2768600"/>
                  </a:lnTo>
                  <a:lnTo>
                    <a:pt x="346536" y="2806700"/>
                  </a:lnTo>
                  <a:lnTo>
                    <a:pt x="373232" y="2832100"/>
                  </a:lnTo>
                  <a:lnTo>
                    <a:pt x="400758" y="2870200"/>
                  </a:lnTo>
                  <a:lnTo>
                    <a:pt x="429099" y="2895600"/>
                  </a:lnTo>
                  <a:lnTo>
                    <a:pt x="458243" y="2933700"/>
                  </a:lnTo>
                  <a:lnTo>
                    <a:pt x="488177" y="2971800"/>
                  </a:lnTo>
                  <a:lnTo>
                    <a:pt x="518885" y="2997200"/>
                  </a:lnTo>
                  <a:lnTo>
                    <a:pt x="550356" y="3022600"/>
                  </a:lnTo>
                  <a:lnTo>
                    <a:pt x="582575" y="3060700"/>
                  </a:lnTo>
                  <a:lnTo>
                    <a:pt x="615530" y="3086100"/>
                  </a:lnTo>
                  <a:lnTo>
                    <a:pt x="649206" y="3111500"/>
                  </a:lnTo>
                  <a:lnTo>
                    <a:pt x="683590" y="3149600"/>
                  </a:lnTo>
                  <a:lnTo>
                    <a:pt x="718669" y="3175000"/>
                  </a:lnTo>
                  <a:lnTo>
                    <a:pt x="754428" y="3200400"/>
                  </a:lnTo>
                  <a:lnTo>
                    <a:pt x="790855" y="3225800"/>
                  </a:lnTo>
                  <a:lnTo>
                    <a:pt x="827937" y="3251200"/>
                  </a:lnTo>
                  <a:lnTo>
                    <a:pt x="865659" y="3276600"/>
                  </a:lnTo>
                  <a:lnTo>
                    <a:pt x="904008" y="3302000"/>
                  </a:lnTo>
                  <a:lnTo>
                    <a:pt x="942970" y="3327400"/>
                  </a:lnTo>
                  <a:lnTo>
                    <a:pt x="1022682" y="3378200"/>
                  </a:lnTo>
                  <a:lnTo>
                    <a:pt x="1104686" y="3429000"/>
                  </a:lnTo>
                  <a:lnTo>
                    <a:pt x="1146514" y="3441700"/>
                  </a:lnTo>
                  <a:lnTo>
                    <a:pt x="1231754" y="3492500"/>
                  </a:lnTo>
                  <a:lnTo>
                    <a:pt x="1275139" y="3505200"/>
                  </a:lnTo>
                  <a:lnTo>
                    <a:pt x="1319016" y="3530600"/>
                  </a:lnTo>
                  <a:lnTo>
                    <a:pt x="1408193" y="3556000"/>
                  </a:lnTo>
                  <a:lnTo>
                    <a:pt x="1453465" y="3581400"/>
                  </a:lnTo>
                  <a:lnTo>
                    <a:pt x="1591857" y="3619500"/>
                  </a:lnTo>
                  <a:lnTo>
                    <a:pt x="1638801" y="3644900"/>
                  </a:lnTo>
                  <a:lnTo>
                    <a:pt x="1830282" y="3695700"/>
                  </a:lnTo>
                  <a:lnTo>
                    <a:pt x="1879011" y="3695700"/>
                  </a:lnTo>
                  <a:lnTo>
                    <a:pt x="2027045" y="3733800"/>
                  </a:lnTo>
                  <a:lnTo>
                    <a:pt x="3169170" y="3733800"/>
                  </a:lnTo>
                  <a:lnTo>
                    <a:pt x="3587437" y="3632200"/>
                  </a:lnTo>
                  <a:lnTo>
                    <a:pt x="3637384" y="3619500"/>
                  </a:lnTo>
                  <a:lnTo>
                    <a:pt x="3686773" y="3594100"/>
                  </a:lnTo>
                  <a:lnTo>
                    <a:pt x="3783830" y="3568700"/>
                  </a:lnTo>
                  <a:lnTo>
                    <a:pt x="3831473" y="3543300"/>
                  </a:lnTo>
                  <a:lnTo>
                    <a:pt x="2341622" y="3543300"/>
                  </a:lnTo>
                  <a:lnTo>
                    <a:pt x="2290592" y="3530600"/>
                  </a:lnTo>
                  <a:lnTo>
                    <a:pt x="2239805" y="3530600"/>
                  </a:lnTo>
                  <a:lnTo>
                    <a:pt x="2189279" y="3517900"/>
                  </a:lnTo>
                  <a:lnTo>
                    <a:pt x="2139032" y="3517900"/>
                  </a:lnTo>
                  <a:lnTo>
                    <a:pt x="2039442" y="3492500"/>
                  </a:lnTo>
                  <a:lnTo>
                    <a:pt x="1990135" y="3492500"/>
                  </a:lnTo>
                  <a:lnTo>
                    <a:pt x="1702221" y="3416300"/>
                  </a:lnTo>
                  <a:lnTo>
                    <a:pt x="1655720" y="3390900"/>
                  </a:lnTo>
                  <a:lnTo>
                    <a:pt x="1564149" y="3365500"/>
                  </a:lnTo>
                  <a:lnTo>
                    <a:pt x="1519113" y="3340100"/>
                  </a:lnTo>
                  <a:lnTo>
                    <a:pt x="1474601" y="3327400"/>
                  </a:lnTo>
                  <a:lnTo>
                    <a:pt x="1430630" y="3302000"/>
                  </a:lnTo>
                  <a:lnTo>
                    <a:pt x="1387217" y="3289300"/>
                  </a:lnTo>
                  <a:lnTo>
                    <a:pt x="1344381" y="3263900"/>
                  </a:lnTo>
                  <a:lnTo>
                    <a:pt x="1302137" y="3251200"/>
                  </a:lnTo>
                  <a:lnTo>
                    <a:pt x="1219501" y="3200400"/>
                  </a:lnTo>
                  <a:lnTo>
                    <a:pt x="1179143" y="3175000"/>
                  </a:lnTo>
                  <a:lnTo>
                    <a:pt x="1139448" y="3149600"/>
                  </a:lnTo>
                  <a:lnTo>
                    <a:pt x="1100434" y="3124200"/>
                  </a:lnTo>
                  <a:lnTo>
                    <a:pt x="1062119" y="3098800"/>
                  </a:lnTo>
                  <a:lnTo>
                    <a:pt x="1024520" y="3073400"/>
                  </a:lnTo>
                  <a:lnTo>
                    <a:pt x="987654" y="3048000"/>
                  </a:lnTo>
                  <a:lnTo>
                    <a:pt x="951539" y="3022600"/>
                  </a:lnTo>
                  <a:lnTo>
                    <a:pt x="916192" y="2997200"/>
                  </a:lnTo>
                  <a:lnTo>
                    <a:pt x="881631" y="2971800"/>
                  </a:lnTo>
                  <a:lnTo>
                    <a:pt x="847874" y="2933700"/>
                  </a:lnTo>
                  <a:lnTo>
                    <a:pt x="814938" y="2908300"/>
                  </a:lnTo>
                  <a:lnTo>
                    <a:pt x="782840" y="2882900"/>
                  </a:lnTo>
                  <a:lnTo>
                    <a:pt x="751598" y="2844800"/>
                  </a:lnTo>
                  <a:lnTo>
                    <a:pt x="721229" y="2819400"/>
                  </a:lnTo>
                  <a:lnTo>
                    <a:pt x="691752" y="2781300"/>
                  </a:lnTo>
                  <a:lnTo>
                    <a:pt x="663183" y="2755900"/>
                  </a:lnTo>
                  <a:lnTo>
                    <a:pt x="635539" y="2717800"/>
                  </a:lnTo>
                  <a:lnTo>
                    <a:pt x="608840" y="2679700"/>
                  </a:lnTo>
                  <a:lnTo>
                    <a:pt x="583101" y="2641600"/>
                  </a:lnTo>
                  <a:lnTo>
                    <a:pt x="558340" y="2616200"/>
                  </a:lnTo>
                  <a:lnTo>
                    <a:pt x="534576" y="2578100"/>
                  </a:lnTo>
                  <a:lnTo>
                    <a:pt x="509384" y="2540000"/>
                  </a:lnTo>
                  <a:lnTo>
                    <a:pt x="485695" y="2489200"/>
                  </a:lnTo>
                  <a:lnTo>
                    <a:pt x="463503" y="2451100"/>
                  </a:lnTo>
                  <a:lnTo>
                    <a:pt x="442802" y="2413000"/>
                  </a:lnTo>
                  <a:lnTo>
                    <a:pt x="423588" y="2374899"/>
                  </a:lnTo>
                  <a:lnTo>
                    <a:pt x="405853" y="2324099"/>
                  </a:lnTo>
                  <a:lnTo>
                    <a:pt x="389594" y="2285999"/>
                  </a:lnTo>
                  <a:lnTo>
                    <a:pt x="374805" y="2247899"/>
                  </a:lnTo>
                  <a:lnTo>
                    <a:pt x="361479" y="2197099"/>
                  </a:lnTo>
                  <a:lnTo>
                    <a:pt x="349612" y="2158999"/>
                  </a:lnTo>
                  <a:lnTo>
                    <a:pt x="339198" y="2120899"/>
                  </a:lnTo>
                  <a:lnTo>
                    <a:pt x="330232" y="2070099"/>
                  </a:lnTo>
                  <a:lnTo>
                    <a:pt x="322708" y="2031999"/>
                  </a:lnTo>
                  <a:lnTo>
                    <a:pt x="316621" y="1993899"/>
                  </a:lnTo>
                  <a:lnTo>
                    <a:pt x="311964" y="1943099"/>
                  </a:lnTo>
                  <a:lnTo>
                    <a:pt x="308734" y="1904999"/>
                  </a:lnTo>
                  <a:lnTo>
                    <a:pt x="306923" y="1866899"/>
                  </a:lnTo>
                  <a:lnTo>
                    <a:pt x="306527" y="1816099"/>
                  </a:lnTo>
                  <a:lnTo>
                    <a:pt x="307541" y="1777999"/>
                  </a:lnTo>
                  <a:lnTo>
                    <a:pt x="309958" y="1739899"/>
                  </a:lnTo>
                  <a:lnTo>
                    <a:pt x="313773" y="1689099"/>
                  </a:lnTo>
                  <a:lnTo>
                    <a:pt x="318982" y="1650999"/>
                  </a:lnTo>
                  <a:lnTo>
                    <a:pt x="325577" y="1612899"/>
                  </a:lnTo>
                  <a:lnTo>
                    <a:pt x="333554" y="1562099"/>
                  </a:lnTo>
                  <a:lnTo>
                    <a:pt x="342908" y="1523999"/>
                  </a:lnTo>
                  <a:lnTo>
                    <a:pt x="353632" y="1485899"/>
                  </a:lnTo>
                  <a:lnTo>
                    <a:pt x="365722" y="1435099"/>
                  </a:lnTo>
                  <a:lnTo>
                    <a:pt x="379172" y="1396999"/>
                  </a:lnTo>
                  <a:lnTo>
                    <a:pt x="393976" y="1358899"/>
                  </a:lnTo>
                  <a:lnTo>
                    <a:pt x="410129" y="1320799"/>
                  </a:lnTo>
                  <a:lnTo>
                    <a:pt x="427625" y="1282699"/>
                  </a:lnTo>
                  <a:lnTo>
                    <a:pt x="446459" y="1231899"/>
                  </a:lnTo>
                  <a:lnTo>
                    <a:pt x="466626" y="1193799"/>
                  </a:lnTo>
                  <a:lnTo>
                    <a:pt x="488120" y="1155699"/>
                  </a:lnTo>
                  <a:lnTo>
                    <a:pt x="510935" y="1117599"/>
                  </a:lnTo>
                  <a:lnTo>
                    <a:pt x="535066" y="1079499"/>
                  </a:lnTo>
                  <a:lnTo>
                    <a:pt x="560507" y="1041399"/>
                  </a:lnTo>
                  <a:lnTo>
                    <a:pt x="587254" y="1003299"/>
                  </a:lnTo>
                  <a:lnTo>
                    <a:pt x="615300" y="965199"/>
                  </a:lnTo>
                  <a:lnTo>
                    <a:pt x="644640" y="927099"/>
                  </a:lnTo>
                  <a:lnTo>
                    <a:pt x="675269" y="888999"/>
                  </a:lnTo>
                  <a:lnTo>
                    <a:pt x="707181" y="850899"/>
                  </a:lnTo>
                  <a:lnTo>
                    <a:pt x="740370" y="825499"/>
                  </a:lnTo>
                  <a:lnTo>
                    <a:pt x="774832" y="787399"/>
                  </a:lnTo>
                  <a:lnTo>
                    <a:pt x="810560" y="749300"/>
                  </a:lnTo>
                  <a:lnTo>
                    <a:pt x="847549" y="723900"/>
                  </a:lnTo>
                  <a:lnTo>
                    <a:pt x="885794" y="685800"/>
                  </a:lnTo>
                  <a:lnTo>
                    <a:pt x="925289" y="647700"/>
                  </a:lnTo>
                  <a:lnTo>
                    <a:pt x="966029" y="622300"/>
                  </a:lnTo>
                  <a:lnTo>
                    <a:pt x="1008008" y="596900"/>
                  </a:lnTo>
                  <a:lnTo>
                    <a:pt x="1051221" y="558800"/>
                  </a:lnTo>
                  <a:lnTo>
                    <a:pt x="1095662" y="533400"/>
                  </a:lnTo>
                  <a:lnTo>
                    <a:pt x="1190996" y="533400"/>
                  </a:lnTo>
                  <a:lnTo>
                    <a:pt x="1192690" y="330200"/>
                  </a:lnTo>
                  <a:lnTo>
                    <a:pt x="824009" y="241300"/>
                  </a:lnTo>
                  <a:close/>
                </a:path>
                <a:path w="5199380" h="3771900">
                  <a:moveTo>
                    <a:pt x="3484278" y="0"/>
                  </a:moveTo>
                  <a:lnTo>
                    <a:pt x="3380011" y="215900"/>
                  </a:lnTo>
                  <a:lnTo>
                    <a:pt x="3538789" y="254000"/>
                  </a:lnTo>
                  <a:lnTo>
                    <a:pt x="3590187" y="279400"/>
                  </a:lnTo>
                  <a:lnTo>
                    <a:pt x="3640799" y="292100"/>
                  </a:lnTo>
                  <a:lnTo>
                    <a:pt x="3690613" y="317500"/>
                  </a:lnTo>
                  <a:lnTo>
                    <a:pt x="3739615" y="330200"/>
                  </a:lnTo>
                  <a:lnTo>
                    <a:pt x="3787791" y="355600"/>
                  </a:lnTo>
                  <a:lnTo>
                    <a:pt x="3881616" y="406400"/>
                  </a:lnTo>
                  <a:lnTo>
                    <a:pt x="3927239" y="431800"/>
                  </a:lnTo>
                  <a:lnTo>
                    <a:pt x="3971983" y="444500"/>
                  </a:lnTo>
                  <a:lnTo>
                    <a:pt x="4015837" y="469900"/>
                  </a:lnTo>
                  <a:lnTo>
                    <a:pt x="4058787" y="508000"/>
                  </a:lnTo>
                  <a:lnTo>
                    <a:pt x="4100821" y="533400"/>
                  </a:lnTo>
                  <a:lnTo>
                    <a:pt x="4141924" y="558800"/>
                  </a:lnTo>
                  <a:lnTo>
                    <a:pt x="4182084" y="584200"/>
                  </a:lnTo>
                  <a:lnTo>
                    <a:pt x="4221287" y="609600"/>
                  </a:lnTo>
                  <a:lnTo>
                    <a:pt x="4259521" y="647700"/>
                  </a:lnTo>
                  <a:lnTo>
                    <a:pt x="4296772" y="673100"/>
                  </a:lnTo>
                  <a:lnTo>
                    <a:pt x="4333028" y="698500"/>
                  </a:lnTo>
                  <a:lnTo>
                    <a:pt x="4368275" y="736600"/>
                  </a:lnTo>
                  <a:lnTo>
                    <a:pt x="4402499" y="762000"/>
                  </a:lnTo>
                  <a:lnTo>
                    <a:pt x="4435689" y="800099"/>
                  </a:lnTo>
                  <a:lnTo>
                    <a:pt x="4467831" y="825499"/>
                  </a:lnTo>
                  <a:lnTo>
                    <a:pt x="4498911" y="863599"/>
                  </a:lnTo>
                  <a:lnTo>
                    <a:pt x="4528916" y="901699"/>
                  </a:lnTo>
                  <a:lnTo>
                    <a:pt x="4557834" y="939799"/>
                  </a:lnTo>
                  <a:lnTo>
                    <a:pt x="4585652" y="965199"/>
                  </a:lnTo>
                  <a:lnTo>
                    <a:pt x="4612355" y="1003299"/>
                  </a:lnTo>
                  <a:lnTo>
                    <a:pt x="4637931" y="1041399"/>
                  </a:lnTo>
                  <a:lnTo>
                    <a:pt x="4662368" y="1079499"/>
                  </a:lnTo>
                  <a:lnTo>
                    <a:pt x="4685651" y="1117599"/>
                  </a:lnTo>
                  <a:lnTo>
                    <a:pt x="4707768" y="1155699"/>
                  </a:lnTo>
                  <a:lnTo>
                    <a:pt x="4728705" y="1193799"/>
                  </a:lnTo>
                  <a:lnTo>
                    <a:pt x="4748450" y="1231899"/>
                  </a:lnTo>
                  <a:lnTo>
                    <a:pt x="4766989" y="1269999"/>
                  </a:lnTo>
                  <a:lnTo>
                    <a:pt x="4784309" y="1308099"/>
                  </a:lnTo>
                  <a:lnTo>
                    <a:pt x="4800397" y="1346199"/>
                  </a:lnTo>
                  <a:lnTo>
                    <a:pt x="4815240" y="1384299"/>
                  </a:lnTo>
                  <a:lnTo>
                    <a:pt x="4828825" y="1422399"/>
                  </a:lnTo>
                  <a:lnTo>
                    <a:pt x="4841139" y="1460499"/>
                  </a:lnTo>
                  <a:lnTo>
                    <a:pt x="4852168" y="1511299"/>
                  </a:lnTo>
                  <a:lnTo>
                    <a:pt x="4861900" y="1549399"/>
                  </a:lnTo>
                  <a:lnTo>
                    <a:pt x="4870320" y="1587499"/>
                  </a:lnTo>
                  <a:lnTo>
                    <a:pt x="4877417" y="1625599"/>
                  </a:lnTo>
                  <a:lnTo>
                    <a:pt x="4883178" y="1676399"/>
                  </a:lnTo>
                  <a:lnTo>
                    <a:pt x="4887587" y="1714499"/>
                  </a:lnTo>
                  <a:lnTo>
                    <a:pt x="4890634" y="1752599"/>
                  </a:lnTo>
                  <a:lnTo>
                    <a:pt x="4892305" y="1803399"/>
                  </a:lnTo>
                  <a:lnTo>
                    <a:pt x="4892586" y="1841499"/>
                  </a:lnTo>
                  <a:lnTo>
                    <a:pt x="4891464" y="1879599"/>
                  </a:lnTo>
                  <a:lnTo>
                    <a:pt x="4888927" y="1930399"/>
                  </a:lnTo>
                  <a:lnTo>
                    <a:pt x="4884961" y="1968499"/>
                  </a:lnTo>
                  <a:lnTo>
                    <a:pt x="4879689" y="2006599"/>
                  </a:lnTo>
                  <a:lnTo>
                    <a:pt x="4873084" y="2057399"/>
                  </a:lnTo>
                  <a:lnTo>
                    <a:pt x="4865161" y="2095499"/>
                  </a:lnTo>
                  <a:lnTo>
                    <a:pt x="4855935" y="2133599"/>
                  </a:lnTo>
                  <a:lnTo>
                    <a:pt x="4845422" y="2171699"/>
                  </a:lnTo>
                  <a:lnTo>
                    <a:pt x="4833637" y="2222499"/>
                  </a:lnTo>
                  <a:lnTo>
                    <a:pt x="4820595" y="2260599"/>
                  </a:lnTo>
                  <a:lnTo>
                    <a:pt x="4806313" y="2298699"/>
                  </a:lnTo>
                  <a:lnTo>
                    <a:pt x="4790805" y="2336799"/>
                  </a:lnTo>
                  <a:lnTo>
                    <a:pt x="4774087" y="2374899"/>
                  </a:lnTo>
                  <a:lnTo>
                    <a:pt x="4756174" y="2413000"/>
                  </a:lnTo>
                  <a:lnTo>
                    <a:pt x="4737081" y="2451100"/>
                  </a:lnTo>
                  <a:lnTo>
                    <a:pt x="4716825" y="2489200"/>
                  </a:lnTo>
                  <a:lnTo>
                    <a:pt x="4695420" y="2527300"/>
                  </a:lnTo>
                  <a:lnTo>
                    <a:pt x="4672882" y="2565400"/>
                  </a:lnTo>
                  <a:lnTo>
                    <a:pt x="4649227" y="2603500"/>
                  </a:lnTo>
                  <a:lnTo>
                    <a:pt x="4624469" y="2641600"/>
                  </a:lnTo>
                  <a:lnTo>
                    <a:pt x="4598624" y="2667000"/>
                  </a:lnTo>
                  <a:lnTo>
                    <a:pt x="4571708" y="2705100"/>
                  </a:lnTo>
                  <a:lnTo>
                    <a:pt x="4543736" y="2743200"/>
                  </a:lnTo>
                  <a:lnTo>
                    <a:pt x="4514723" y="2768600"/>
                  </a:lnTo>
                  <a:lnTo>
                    <a:pt x="4484685" y="2806700"/>
                  </a:lnTo>
                  <a:lnTo>
                    <a:pt x="4453637" y="2844800"/>
                  </a:lnTo>
                  <a:lnTo>
                    <a:pt x="4421595" y="2870200"/>
                  </a:lnTo>
                  <a:lnTo>
                    <a:pt x="4388574" y="2908300"/>
                  </a:lnTo>
                  <a:lnTo>
                    <a:pt x="4354590" y="2933700"/>
                  </a:lnTo>
                  <a:lnTo>
                    <a:pt x="4319657" y="2971800"/>
                  </a:lnTo>
                  <a:lnTo>
                    <a:pt x="4283792" y="2997200"/>
                  </a:lnTo>
                  <a:lnTo>
                    <a:pt x="4247009" y="3022600"/>
                  </a:lnTo>
                  <a:lnTo>
                    <a:pt x="4209325" y="3048000"/>
                  </a:lnTo>
                  <a:lnTo>
                    <a:pt x="4170754" y="3086100"/>
                  </a:lnTo>
                  <a:lnTo>
                    <a:pt x="4131312" y="3111500"/>
                  </a:lnTo>
                  <a:lnTo>
                    <a:pt x="4091015" y="3136900"/>
                  </a:lnTo>
                  <a:lnTo>
                    <a:pt x="4049877" y="3162300"/>
                  </a:lnTo>
                  <a:lnTo>
                    <a:pt x="4007914" y="3187700"/>
                  </a:lnTo>
                  <a:lnTo>
                    <a:pt x="3965143" y="3213100"/>
                  </a:lnTo>
                  <a:lnTo>
                    <a:pt x="3921577" y="3238500"/>
                  </a:lnTo>
                  <a:lnTo>
                    <a:pt x="3877233" y="3251200"/>
                  </a:lnTo>
                  <a:lnTo>
                    <a:pt x="3786270" y="3302000"/>
                  </a:lnTo>
                  <a:lnTo>
                    <a:pt x="3739683" y="3314700"/>
                  </a:lnTo>
                  <a:lnTo>
                    <a:pt x="3644373" y="3365500"/>
                  </a:lnTo>
                  <a:lnTo>
                    <a:pt x="3546319" y="3390900"/>
                  </a:lnTo>
                  <a:lnTo>
                    <a:pt x="3496301" y="3416300"/>
                  </a:lnTo>
                  <a:lnTo>
                    <a:pt x="3129128" y="3505200"/>
                  </a:lnTo>
                  <a:lnTo>
                    <a:pt x="3074424" y="3505200"/>
                  </a:lnTo>
                  <a:lnTo>
                    <a:pt x="3019204" y="3517900"/>
                  </a:lnTo>
                  <a:lnTo>
                    <a:pt x="2966602" y="3530600"/>
                  </a:lnTo>
                  <a:lnTo>
                    <a:pt x="2914015" y="3530600"/>
                  </a:lnTo>
                  <a:lnTo>
                    <a:pt x="2861463" y="3543300"/>
                  </a:lnTo>
                  <a:lnTo>
                    <a:pt x="3831473" y="3543300"/>
                  </a:lnTo>
                  <a:lnTo>
                    <a:pt x="3878512" y="3530600"/>
                  </a:lnTo>
                  <a:lnTo>
                    <a:pt x="3970725" y="3479800"/>
                  </a:lnTo>
                  <a:lnTo>
                    <a:pt x="4015877" y="3467100"/>
                  </a:lnTo>
                  <a:lnTo>
                    <a:pt x="4104212" y="3416300"/>
                  </a:lnTo>
                  <a:lnTo>
                    <a:pt x="4189843" y="3365500"/>
                  </a:lnTo>
                  <a:lnTo>
                    <a:pt x="4231615" y="3340100"/>
                  </a:lnTo>
                  <a:lnTo>
                    <a:pt x="4272676" y="3314700"/>
                  </a:lnTo>
                  <a:lnTo>
                    <a:pt x="4313014" y="3289300"/>
                  </a:lnTo>
                  <a:lnTo>
                    <a:pt x="4352617" y="3263900"/>
                  </a:lnTo>
                  <a:lnTo>
                    <a:pt x="4391473" y="3238500"/>
                  </a:lnTo>
                  <a:lnTo>
                    <a:pt x="4429572" y="3213100"/>
                  </a:lnTo>
                  <a:lnTo>
                    <a:pt x="4466900" y="3187700"/>
                  </a:lnTo>
                  <a:lnTo>
                    <a:pt x="4503447" y="3149600"/>
                  </a:lnTo>
                  <a:lnTo>
                    <a:pt x="4539200" y="3124200"/>
                  </a:lnTo>
                  <a:lnTo>
                    <a:pt x="4574148" y="3098800"/>
                  </a:lnTo>
                  <a:lnTo>
                    <a:pt x="4608278" y="3060700"/>
                  </a:lnTo>
                  <a:lnTo>
                    <a:pt x="4641580" y="3035300"/>
                  </a:lnTo>
                  <a:lnTo>
                    <a:pt x="4674041" y="2997200"/>
                  </a:lnTo>
                  <a:lnTo>
                    <a:pt x="4705650" y="2971800"/>
                  </a:lnTo>
                  <a:lnTo>
                    <a:pt x="4736395" y="2933700"/>
                  </a:lnTo>
                  <a:lnTo>
                    <a:pt x="4766263" y="2908300"/>
                  </a:lnTo>
                  <a:lnTo>
                    <a:pt x="4795244" y="2870200"/>
                  </a:lnTo>
                  <a:lnTo>
                    <a:pt x="4823326" y="2832100"/>
                  </a:lnTo>
                  <a:lnTo>
                    <a:pt x="4850497" y="2806700"/>
                  </a:lnTo>
                  <a:lnTo>
                    <a:pt x="4876744" y="2768600"/>
                  </a:lnTo>
                  <a:lnTo>
                    <a:pt x="4902057" y="2730500"/>
                  </a:lnTo>
                  <a:lnTo>
                    <a:pt x="4926423" y="2692400"/>
                  </a:lnTo>
                  <a:lnTo>
                    <a:pt x="4949832" y="2667000"/>
                  </a:lnTo>
                  <a:lnTo>
                    <a:pt x="4972270" y="2628900"/>
                  </a:lnTo>
                  <a:lnTo>
                    <a:pt x="4993726" y="2590800"/>
                  </a:lnTo>
                  <a:lnTo>
                    <a:pt x="5014189" y="2552700"/>
                  </a:lnTo>
                  <a:lnTo>
                    <a:pt x="5033646" y="2514600"/>
                  </a:lnTo>
                  <a:lnTo>
                    <a:pt x="5052087" y="2476500"/>
                  </a:lnTo>
                  <a:lnTo>
                    <a:pt x="5069499" y="2438400"/>
                  </a:lnTo>
                  <a:lnTo>
                    <a:pt x="5085870" y="2400300"/>
                  </a:lnTo>
                  <a:lnTo>
                    <a:pt x="5101188" y="2362199"/>
                  </a:lnTo>
                  <a:lnTo>
                    <a:pt x="5115443" y="2324099"/>
                  </a:lnTo>
                  <a:lnTo>
                    <a:pt x="5128622" y="2285999"/>
                  </a:lnTo>
                  <a:lnTo>
                    <a:pt x="5140713" y="2235199"/>
                  </a:lnTo>
                  <a:lnTo>
                    <a:pt x="5151705" y="2197099"/>
                  </a:lnTo>
                  <a:lnTo>
                    <a:pt x="5161585" y="2158999"/>
                  </a:lnTo>
                  <a:lnTo>
                    <a:pt x="5170343" y="2120899"/>
                  </a:lnTo>
                  <a:lnTo>
                    <a:pt x="5177966" y="2082799"/>
                  </a:lnTo>
                  <a:lnTo>
                    <a:pt x="5184442" y="2031999"/>
                  </a:lnTo>
                  <a:lnTo>
                    <a:pt x="5189761" y="1993899"/>
                  </a:lnTo>
                  <a:lnTo>
                    <a:pt x="5194009" y="1955799"/>
                  </a:lnTo>
                  <a:lnTo>
                    <a:pt x="5196980" y="1904999"/>
                  </a:lnTo>
                  <a:lnTo>
                    <a:pt x="5198684" y="1866899"/>
                  </a:lnTo>
                  <a:lnTo>
                    <a:pt x="5199130" y="1816099"/>
                  </a:lnTo>
                  <a:lnTo>
                    <a:pt x="5198331" y="1777999"/>
                  </a:lnTo>
                  <a:lnTo>
                    <a:pt x="5196295" y="1739899"/>
                  </a:lnTo>
                  <a:lnTo>
                    <a:pt x="5193034" y="1689099"/>
                  </a:lnTo>
                  <a:lnTo>
                    <a:pt x="5188558" y="1650999"/>
                  </a:lnTo>
                  <a:lnTo>
                    <a:pt x="5182876" y="1612899"/>
                  </a:lnTo>
                  <a:lnTo>
                    <a:pt x="5176000" y="1562099"/>
                  </a:lnTo>
                  <a:lnTo>
                    <a:pt x="5167940" y="1523999"/>
                  </a:lnTo>
                  <a:lnTo>
                    <a:pt x="5158706" y="1485899"/>
                  </a:lnTo>
                  <a:lnTo>
                    <a:pt x="5148309" y="1447799"/>
                  </a:lnTo>
                  <a:lnTo>
                    <a:pt x="5136758" y="1396999"/>
                  </a:lnTo>
                  <a:lnTo>
                    <a:pt x="5124065" y="1358899"/>
                  </a:lnTo>
                  <a:lnTo>
                    <a:pt x="5110240" y="1320799"/>
                  </a:lnTo>
                  <a:lnTo>
                    <a:pt x="5095292" y="1282699"/>
                  </a:lnTo>
                  <a:lnTo>
                    <a:pt x="5079233" y="1244599"/>
                  </a:lnTo>
                  <a:lnTo>
                    <a:pt x="5062073" y="1206499"/>
                  </a:lnTo>
                  <a:lnTo>
                    <a:pt x="5043821" y="1168399"/>
                  </a:lnTo>
                  <a:lnTo>
                    <a:pt x="5024490" y="1130299"/>
                  </a:lnTo>
                  <a:lnTo>
                    <a:pt x="5004088" y="1092199"/>
                  </a:lnTo>
                  <a:lnTo>
                    <a:pt x="4982627" y="1054099"/>
                  </a:lnTo>
                  <a:lnTo>
                    <a:pt x="4960116" y="1015999"/>
                  </a:lnTo>
                  <a:lnTo>
                    <a:pt x="4936566" y="977899"/>
                  </a:lnTo>
                  <a:lnTo>
                    <a:pt x="4911987" y="939799"/>
                  </a:lnTo>
                  <a:lnTo>
                    <a:pt x="4886391" y="901699"/>
                  </a:lnTo>
                  <a:lnTo>
                    <a:pt x="4859786" y="863599"/>
                  </a:lnTo>
                  <a:lnTo>
                    <a:pt x="4832184" y="825499"/>
                  </a:lnTo>
                  <a:lnTo>
                    <a:pt x="4803594" y="800099"/>
                  </a:lnTo>
                  <a:lnTo>
                    <a:pt x="4774028" y="762000"/>
                  </a:lnTo>
                  <a:lnTo>
                    <a:pt x="4743496" y="723900"/>
                  </a:lnTo>
                  <a:lnTo>
                    <a:pt x="4712007" y="698500"/>
                  </a:lnTo>
                  <a:lnTo>
                    <a:pt x="4679573" y="660400"/>
                  </a:lnTo>
                  <a:lnTo>
                    <a:pt x="4646204" y="622300"/>
                  </a:lnTo>
                  <a:lnTo>
                    <a:pt x="4611909" y="596900"/>
                  </a:lnTo>
                  <a:lnTo>
                    <a:pt x="4576700" y="558800"/>
                  </a:lnTo>
                  <a:lnTo>
                    <a:pt x="4540587" y="533400"/>
                  </a:lnTo>
                  <a:lnTo>
                    <a:pt x="4503580" y="495300"/>
                  </a:lnTo>
                  <a:lnTo>
                    <a:pt x="4465689" y="469900"/>
                  </a:lnTo>
                  <a:lnTo>
                    <a:pt x="4426926" y="444500"/>
                  </a:lnTo>
                  <a:lnTo>
                    <a:pt x="4387299" y="419100"/>
                  </a:lnTo>
                  <a:lnTo>
                    <a:pt x="4346821" y="381000"/>
                  </a:lnTo>
                  <a:lnTo>
                    <a:pt x="4305500" y="355600"/>
                  </a:lnTo>
                  <a:lnTo>
                    <a:pt x="4263348" y="330200"/>
                  </a:lnTo>
                  <a:lnTo>
                    <a:pt x="4220375" y="304800"/>
                  </a:lnTo>
                  <a:lnTo>
                    <a:pt x="4176590" y="279400"/>
                  </a:lnTo>
                  <a:lnTo>
                    <a:pt x="4086631" y="228600"/>
                  </a:lnTo>
                  <a:lnTo>
                    <a:pt x="3993552" y="177800"/>
                  </a:lnTo>
                  <a:lnTo>
                    <a:pt x="3945869" y="165100"/>
                  </a:lnTo>
                  <a:lnTo>
                    <a:pt x="3848268" y="114300"/>
                  </a:lnTo>
                  <a:lnTo>
                    <a:pt x="3798370" y="101600"/>
                  </a:lnTo>
                  <a:lnTo>
                    <a:pt x="3747754" y="76200"/>
                  </a:lnTo>
                  <a:lnTo>
                    <a:pt x="3696432" y="63500"/>
                  </a:lnTo>
                  <a:lnTo>
                    <a:pt x="3644413" y="38100"/>
                  </a:lnTo>
                  <a:lnTo>
                    <a:pt x="3484278" y="0"/>
                  </a:lnTo>
                  <a:close/>
                </a:path>
                <a:path w="5199380" h="3771900">
                  <a:moveTo>
                    <a:pt x="1190996" y="533400"/>
                  </a:moveTo>
                  <a:lnTo>
                    <a:pt x="1095662" y="533400"/>
                  </a:lnTo>
                  <a:lnTo>
                    <a:pt x="1190150" y="635000"/>
                  </a:lnTo>
                  <a:lnTo>
                    <a:pt x="1190996" y="533400"/>
                  </a:ln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6" name="object 6" descr="IowaGrants Application - Budget, CLNA, Assurances."/>
            <p:cNvSpPr/>
            <p:nvPr/>
          </p:nvSpPr>
          <p:spPr>
            <a:xfrm>
              <a:off x="3271266" y="896874"/>
              <a:ext cx="2603500" cy="975360"/>
            </a:xfrm>
            <a:custGeom>
              <a:avLst/>
              <a:gdLst/>
              <a:ahLst/>
              <a:cxnLst/>
              <a:rect l="l" t="t" r="r" b="b"/>
              <a:pathLst>
                <a:path w="2603500" h="975360">
                  <a:moveTo>
                    <a:pt x="2440432" y="0"/>
                  </a:moveTo>
                  <a:lnTo>
                    <a:pt x="162560" y="0"/>
                  </a:lnTo>
                  <a:lnTo>
                    <a:pt x="119341" y="5806"/>
                  </a:lnTo>
                  <a:lnTo>
                    <a:pt x="80508" y="22192"/>
                  </a:lnTo>
                  <a:lnTo>
                    <a:pt x="47609" y="47609"/>
                  </a:lnTo>
                  <a:lnTo>
                    <a:pt x="22192" y="80508"/>
                  </a:lnTo>
                  <a:lnTo>
                    <a:pt x="5806" y="119341"/>
                  </a:lnTo>
                  <a:lnTo>
                    <a:pt x="0" y="162560"/>
                  </a:lnTo>
                  <a:lnTo>
                    <a:pt x="0" y="812800"/>
                  </a:lnTo>
                  <a:lnTo>
                    <a:pt x="5806" y="856018"/>
                  </a:lnTo>
                  <a:lnTo>
                    <a:pt x="22192" y="894851"/>
                  </a:lnTo>
                  <a:lnTo>
                    <a:pt x="47609" y="927750"/>
                  </a:lnTo>
                  <a:lnTo>
                    <a:pt x="80508" y="953167"/>
                  </a:lnTo>
                  <a:lnTo>
                    <a:pt x="119341" y="969553"/>
                  </a:lnTo>
                  <a:lnTo>
                    <a:pt x="162560" y="975360"/>
                  </a:lnTo>
                  <a:lnTo>
                    <a:pt x="2440432" y="975360"/>
                  </a:lnTo>
                  <a:lnTo>
                    <a:pt x="2483650" y="969553"/>
                  </a:lnTo>
                  <a:lnTo>
                    <a:pt x="2522483" y="953167"/>
                  </a:lnTo>
                  <a:lnTo>
                    <a:pt x="2555382" y="927750"/>
                  </a:lnTo>
                  <a:lnTo>
                    <a:pt x="2580799" y="894851"/>
                  </a:lnTo>
                  <a:lnTo>
                    <a:pt x="2597185" y="856018"/>
                  </a:lnTo>
                  <a:lnTo>
                    <a:pt x="2602992" y="812800"/>
                  </a:lnTo>
                  <a:lnTo>
                    <a:pt x="2602992" y="162560"/>
                  </a:lnTo>
                  <a:lnTo>
                    <a:pt x="2597185" y="119341"/>
                  </a:lnTo>
                  <a:lnTo>
                    <a:pt x="2580799" y="80508"/>
                  </a:lnTo>
                  <a:lnTo>
                    <a:pt x="2555382" y="47609"/>
                  </a:lnTo>
                  <a:lnTo>
                    <a:pt x="2522483" y="22192"/>
                  </a:lnTo>
                  <a:lnTo>
                    <a:pt x="2483650" y="5806"/>
                  </a:lnTo>
                  <a:lnTo>
                    <a:pt x="2440432" y="0"/>
                  </a:lnTo>
                  <a:close/>
                </a:path>
              </a:pathLst>
            </a:custGeom>
            <a:solidFill>
              <a:srgbClr val="BE504D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7" name="object 7"/>
            <p:cNvSpPr/>
            <p:nvPr/>
          </p:nvSpPr>
          <p:spPr>
            <a:xfrm>
              <a:off x="3271266" y="896874"/>
              <a:ext cx="2603500" cy="975360"/>
            </a:xfrm>
            <a:custGeom>
              <a:avLst/>
              <a:gdLst/>
              <a:ahLst/>
              <a:cxnLst/>
              <a:rect l="l" t="t" r="r" b="b"/>
              <a:pathLst>
                <a:path w="2603500" h="975360">
                  <a:moveTo>
                    <a:pt x="0" y="162560"/>
                  </a:moveTo>
                  <a:lnTo>
                    <a:pt x="5806" y="119341"/>
                  </a:lnTo>
                  <a:lnTo>
                    <a:pt x="22192" y="80508"/>
                  </a:lnTo>
                  <a:lnTo>
                    <a:pt x="47609" y="47609"/>
                  </a:lnTo>
                  <a:lnTo>
                    <a:pt x="80508" y="22192"/>
                  </a:lnTo>
                  <a:lnTo>
                    <a:pt x="119341" y="5806"/>
                  </a:lnTo>
                  <a:lnTo>
                    <a:pt x="162560" y="0"/>
                  </a:lnTo>
                  <a:lnTo>
                    <a:pt x="2440432" y="0"/>
                  </a:lnTo>
                  <a:lnTo>
                    <a:pt x="2483650" y="5806"/>
                  </a:lnTo>
                  <a:lnTo>
                    <a:pt x="2522483" y="22192"/>
                  </a:lnTo>
                  <a:lnTo>
                    <a:pt x="2555382" y="47609"/>
                  </a:lnTo>
                  <a:lnTo>
                    <a:pt x="2580799" y="80508"/>
                  </a:lnTo>
                  <a:lnTo>
                    <a:pt x="2597185" y="119341"/>
                  </a:lnTo>
                  <a:lnTo>
                    <a:pt x="2602992" y="162560"/>
                  </a:lnTo>
                  <a:lnTo>
                    <a:pt x="2602992" y="812800"/>
                  </a:lnTo>
                  <a:lnTo>
                    <a:pt x="2597185" y="856018"/>
                  </a:lnTo>
                  <a:lnTo>
                    <a:pt x="2580799" y="894851"/>
                  </a:lnTo>
                  <a:lnTo>
                    <a:pt x="2555382" y="927750"/>
                  </a:lnTo>
                  <a:lnTo>
                    <a:pt x="2522483" y="953167"/>
                  </a:lnTo>
                  <a:lnTo>
                    <a:pt x="2483650" y="969553"/>
                  </a:lnTo>
                  <a:lnTo>
                    <a:pt x="2440432" y="975360"/>
                  </a:lnTo>
                  <a:lnTo>
                    <a:pt x="162560" y="975360"/>
                  </a:lnTo>
                  <a:lnTo>
                    <a:pt x="119341" y="969553"/>
                  </a:lnTo>
                  <a:lnTo>
                    <a:pt x="80508" y="953167"/>
                  </a:lnTo>
                  <a:lnTo>
                    <a:pt x="47609" y="927750"/>
                  </a:lnTo>
                  <a:lnTo>
                    <a:pt x="22192" y="894851"/>
                  </a:lnTo>
                  <a:lnTo>
                    <a:pt x="5806" y="856018"/>
                  </a:lnTo>
                  <a:lnTo>
                    <a:pt x="0" y="812800"/>
                  </a:lnTo>
                  <a:lnTo>
                    <a:pt x="0" y="162560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3402838" y="1041027"/>
            <a:ext cx="2338705" cy="589280"/>
          </a:xfrm>
          <a:prstGeom prst="rect">
            <a:avLst/>
          </a:prstGeom>
        </p:spPr>
        <p:txBody>
          <a:bodyPr vert="horz" wrap="square" lIns="0" tIns="6540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15"/>
              </a:spcBef>
            </a:pPr>
            <a:r>
              <a:rPr sz="1500" b="1" dirty="0">
                <a:latin typeface="Arial" panose="020B0604020202020204" pitchFamily="34" charset="0"/>
                <a:cs typeface="Arial" panose="020B0604020202020204" pitchFamily="34" charset="0"/>
              </a:rPr>
              <a:t>IowaGrants</a:t>
            </a:r>
            <a:r>
              <a:rPr sz="1500" b="1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500" b="1" spc="-10" dirty="0">
                <a:latin typeface="Arial" panose="020B0604020202020204" pitchFamily="34" charset="0"/>
                <a:cs typeface="Arial" panose="020B0604020202020204" pitchFamily="34" charset="0"/>
              </a:rPr>
              <a:t>Application</a:t>
            </a: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ts val="420"/>
              </a:spcBef>
            </a:pPr>
            <a:r>
              <a:rPr sz="1500" dirty="0">
                <a:latin typeface="Arial" panose="020B0604020202020204" pitchFamily="34" charset="0"/>
                <a:cs typeface="Arial" panose="020B0604020202020204" pitchFamily="34" charset="0"/>
              </a:rPr>
              <a:t>Budget,</a:t>
            </a:r>
            <a:r>
              <a:rPr sz="15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500" dirty="0">
                <a:latin typeface="Arial" panose="020B0604020202020204" pitchFamily="34" charset="0"/>
                <a:cs typeface="Arial" panose="020B0604020202020204" pitchFamily="34" charset="0"/>
              </a:rPr>
              <a:t>CLNA,</a:t>
            </a:r>
            <a:r>
              <a:rPr sz="15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500" spc="-10" dirty="0">
                <a:latin typeface="Arial" panose="020B0604020202020204" pitchFamily="34" charset="0"/>
                <a:cs typeface="Arial" panose="020B0604020202020204" pitchFamily="34" charset="0"/>
              </a:rPr>
              <a:t>Assurances</a:t>
            </a: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5" name="object 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6300" y="3627120"/>
            <a:ext cx="2679700" cy="1325880"/>
            <a:chOff x="876300" y="3627120"/>
            <a:chExt cx="2679700" cy="1325880"/>
          </a:xfrm>
        </p:grpSpPr>
        <p:sp>
          <p:nvSpPr>
            <p:cNvPr id="16" name="object 16" descr="Perkins Desk Audits/Monitoring"/>
            <p:cNvSpPr/>
            <p:nvPr/>
          </p:nvSpPr>
          <p:spPr>
            <a:xfrm>
              <a:off x="914400" y="3665220"/>
              <a:ext cx="2603500" cy="1249680"/>
            </a:xfrm>
            <a:custGeom>
              <a:avLst/>
              <a:gdLst/>
              <a:ahLst/>
              <a:cxnLst/>
              <a:rect l="l" t="t" r="r" b="b"/>
              <a:pathLst>
                <a:path w="2603500" h="1249679">
                  <a:moveTo>
                    <a:pt x="2394712" y="0"/>
                  </a:moveTo>
                  <a:lnTo>
                    <a:pt x="208280" y="0"/>
                  </a:lnTo>
                  <a:lnTo>
                    <a:pt x="160525" y="5499"/>
                  </a:lnTo>
                  <a:lnTo>
                    <a:pt x="116686" y="21164"/>
                  </a:lnTo>
                  <a:lnTo>
                    <a:pt x="78013" y="45746"/>
                  </a:lnTo>
                  <a:lnTo>
                    <a:pt x="45758" y="77997"/>
                  </a:lnTo>
                  <a:lnTo>
                    <a:pt x="21170" y="116669"/>
                  </a:lnTo>
                  <a:lnTo>
                    <a:pt x="5501" y="160513"/>
                  </a:lnTo>
                  <a:lnTo>
                    <a:pt x="0" y="208279"/>
                  </a:lnTo>
                  <a:lnTo>
                    <a:pt x="0" y="1041399"/>
                  </a:lnTo>
                  <a:lnTo>
                    <a:pt x="5501" y="1089154"/>
                  </a:lnTo>
                  <a:lnTo>
                    <a:pt x="21170" y="1132993"/>
                  </a:lnTo>
                  <a:lnTo>
                    <a:pt x="45758" y="1171666"/>
                  </a:lnTo>
                  <a:lnTo>
                    <a:pt x="78013" y="1203921"/>
                  </a:lnTo>
                  <a:lnTo>
                    <a:pt x="116686" y="1228509"/>
                  </a:lnTo>
                  <a:lnTo>
                    <a:pt x="160525" y="1244178"/>
                  </a:lnTo>
                  <a:lnTo>
                    <a:pt x="208280" y="1249679"/>
                  </a:lnTo>
                  <a:lnTo>
                    <a:pt x="2394712" y="1249679"/>
                  </a:lnTo>
                  <a:lnTo>
                    <a:pt x="2442478" y="1244178"/>
                  </a:lnTo>
                  <a:lnTo>
                    <a:pt x="2486322" y="1228509"/>
                  </a:lnTo>
                  <a:lnTo>
                    <a:pt x="2524994" y="1203921"/>
                  </a:lnTo>
                  <a:lnTo>
                    <a:pt x="2557245" y="1171666"/>
                  </a:lnTo>
                  <a:lnTo>
                    <a:pt x="2581827" y="1132993"/>
                  </a:lnTo>
                  <a:lnTo>
                    <a:pt x="2597492" y="1089154"/>
                  </a:lnTo>
                  <a:lnTo>
                    <a:pt x="2602991" y="1041399"/>
                  </a:lnTo>
                  <a:lnTo>
                    <a:pt x="2602991" y="208279"/>
                  </a:lnTo>
                  <a:lnTo>
                    <a:pt x="2597492" y="160513"/>
                  </a:lnTo>
                  <a:lnTo>
                    <a:pt x="2581827" y="116669"/>
                  </a:lnTo>
                  <a:lnTo>
                    <a:pt x="2557245" y="77997"/>
                  </a:lnTo>
                  <a:lnTo>
                    <a:pt x="2524994" y="45746"/>
                  </a:lnTo>
                  <a:lnTo>
                    <a:pt x="2486322" y="21164"/>
                  </a:lnTo>
                  <a:lnTo>
                    <a:pt x="2442478" y="5499"/>
                  </a:lnTo>
                  <a:lnTo>
                    <a:pt x="2394712" y="0"/>
                  </a:lnTo>
                  <a:close/>
                </a:path>
              </a:pathLst>
            </a:custGeom>
            <a:solidFill>
              <a:srgbClr val="48ACC5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7" name="object 17"/>
            <p:cNvSpPr/>
            <p:nvPr/>
          </p:nvSpPr>
          <p:spPr>
            <a:xfrm>
              <a:off x="914400" y="3665220"/>
              <a:ext cx="2603500" cy="1249680"/>
            </a:xfrm>
            <a:custGeom>
              <a:avLst/>
              <a:gdLst/>
              <a:ahLst/>
              <a:cxnLst/>
              <a:rect l="l" t="t" r="r" b="b"/>
              <a:pathLst>
                <a:path w="2603500" h="1249679">
                  <a:moveTo>
                    <a:pt x="0" y="208279"/>
                  </a:moveTo>
                  <a:lnTo>
                    <a:pt x="5501" y="160513"/>
                  </a:lnTo>
                  <a:lnTo>
                    <a:pt x="21170" y="116669"/>
                  </a:lnTo>
                  <a:lnTo>
                    <a:pt x="45758" y="77997"/>
                  </a:lnTo>
                  <a:lnTo>
                    <a:pt x="78013" y="45746"/>
                  </a:lnTo>
                  <a:lnTo>
                    <a:pt x="116686" y="21164"/>
                  </a:lnTo>
                  <a:lnTo>
                    <a:pt x="160525" y="5499"/>
                  </a:lnTo>
                  <a:lnTo>
                    <a:pt x="208280" y="0"/>
                  </a:lnTo>
                  <a:lnTo>
                    <a:pt x="2394712" y="0"/>
                  </a:lnTo>
                  <a:lnTo>
                    <a:pt x="2442478" y="5499"/>
                  </a:lnTo>
                  <a:lnTo>
                    <a:pt x="2486322" y="21164"/>
                  </a:lnTo>
                  <a:lnTo>
                    <a:pt x="2524994" y="45746"/>
                  </a:lnTo>
                  <a:lnTo>
                    <a:pt x="2557245" y="77997"/>
                  </a:lnTo>
                  <a:lnTo>
                    <a:pt x="2581827" y="116669"/>
                  </a:lnTo>
                  <a:lnTo>
                    <a:pt x="2597492" y="160513"/>
                  </a:lnTo>
                  <a:lnTo>
                    <a:pt x="2602991" y="208279"/>
                  </a:lnTo>
                  <a:lnTo>
                    <a:pt x="2602991" y="1041399"/>
                  </a:lnTo>
                  <a:lnTo>
                    <a:pt x="2597492" y="1089154"/>
                  </a:lnTo>
                  <a:lnTo>
                    <a:pt x="2581827" y="1132993"/>
                  </a:lnTo>
                  <a:lnTo>
                    <a:pt x="2557245" y="1171666"/>
                  </a:lnTo>
                  <a:lnTo>
                    <a:pt x="2524994" y="1203921"/>
                  </a:lnTo>
                  <a:lnTo>
                    <a:pt x="2486322" y="1228509"/>
                  </a:lnTo>
                  <a:lnTo>
                    <a:pt x="2442478" y="1244178"/>
                  </a:lnTo>
                  <a:lnTo>
                    <a:pt x="2394712" y="1249679"/>
                  </a:lnTo>
                  <a:lnTo>
                    <a:pt x="208280" y="1249679"/>
                  </a:lnTo>
                  <a:lnTo>
                    <a:pt x="160525" y="1244178"/>
                  </a:lnTo>
                  <a:lnTo>
                    <a:pt x="116686" y="1228509"/>
                  </a:lnTo>
                  <a:lnTo>
                    <a:pt x="78013" y="1203921"/>
                  </a:lnTo>
                  <a:lnTo>
                    <a:pt x="45758" y="1171666"/>
                  </a:lnTo>
                  <a:lnTo>
                    <a:pt x="21170" y="1132993"/>
                  </a:lnTo>
                  <a:lnTo>
                    <a:pt x="5501" y="1089154"/>
                  </a:lnTo>
                  <a:lnTo>
                    <a:pt x="0" y="1041399"/>
                  </a:lnTo>
                  <a:lnTo>
                    <a:pt x="0" y="208279"/>
                  </a:lnTo>
                  <a:close/>
                </a:path>
              </a:pathLst>
            </a:custGeom>
            <a:ln w="762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1209547" y="3989019"/>
            <a:ext cx="2011045" cy="555280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12700" marR="5080" indent="290830">
              <a:lnSpc>
                <a:spcPts val="1960"/>
              </a:lnSpc>
              <a:spcBef>
                <a:spcPts val="330"/>
              </a:spcBef>
            </a:pPr>
            <a:r>
              <a:rPr sz="1800" b="1" dirty="0">
                <a:latin typeface="Arial" panose="020B0604020202020204" pitchFamily="34" charset="0"/>
                <a:cs typeface="Arial" panose="020B0604020202020204" pitchFamily="34" charset="0"/>
              </a:rPr>
              <a:t>Perkins</a:t>
            </a:r>
            <a:r>
              <a:rPr sz="1800" b="1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b="1" spc="-20" dirty="0">
                <a:latin typeface="Arial" panose="020B0604020202020204" pitchFamily="34" charset="0"/>
                <a:cs typeface="Arial" panose="020B0604020202020204" pitchFamily="34" charset="0"/>
              </a:rPr>
              <a:t>Desk </a:t>
            </a:r>
            <a:r>
              <a:rPr sz="1800" b="1" spc="-10" dirty="0">
                <a:latin typeface="Arial" panose="020B0604020202020204" pitchFamily="34" charset="0"/>
                <a:cs typeface="Arial" panose="020B0604020202020204" pitchFamily="34" charset="0"/>
              </a:rPr>
              <a:t>Audits/Monitoring</a:t>
            </a:r>
            <a:endParaRPr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9" name="object 1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16863" y="1941576"/>
            <a:ext cx="2628900" cy="1445260"/>
            <a:chOff x="816863" y="1941576"/>
            <a:chExt cx="2628900" cy="1445260"/>
          </a:xfrm>
        </p:grpSpPr>
        <p:sp>
          <p:nvSpPr>
            <p:cNvPr id="20" name="object 20" descr="Continuous Improvement - Implementation of findings, recommendations, and/or corrective action plans."/>
            <p:cNvSpPr/>
            <p:nvPr/>
          </p:nvSpPr>
          <p:spPr>
            <a:xfrm>
              <a:off x="829817" y="1954530"/>
              <a:ext cx="2603500" cy="1419225"/>
            </a:xfrm>
            <a:custGeom>
              <a:avLst/>
              <a:gdLst/>
              <a:ahLst/>
              <a:cxnLst/>
              <a:rect l="l" t="t" r="r" b="b"/>
              <a:pathLst>
                <a:path w="2603500" h="1419225">
                  <a:moveTo>
                    <a:pt x="2366518" y="0"/>
                  </a:moveTo>
                  <a:lnTo>
                    <a:pt x="236473" y="0"/>
                  </a:lnTo>
                  <a:lnTo>
                    <a:pt x="188818" y="4806"/>
                  </a:lnTo>
                  <a:lnTo>
                    <a:pt x="144430" y="18589"/>
                  </a:lnTo>
                  <a:lnTo>
                    <a:pt x="104262" y="40397"/>
                  </a:lnTo>
                  <a:lnTo>
                    <a:pt x="69264" y="69278"/>
                  </a:lnTo>
                  <a:lnTo>
                    <a:pt x="40387" y="104278"/>
                  </a:lnTo>
                  <a:lnTo>
                    <a:pt x="18584" y="144446"/>
                  </a:lnTo>
                  <a:lnTo>
                    <a:pt x="4804" y="188829"/>
                  </a:lnTo>
                  <a:lnTo>
                    <a:pt x="0" y="236474"/>
                  </a:lnTo>
                  <a:lnTo>
                    <a:pt x="0" y="1182370"/>
                  </a:lnTo>
                  <a:lnTo>
                    <a:pt x="4804" y="1230014"/>
                  </a:lnTo>
                  <a:lnTo>
                    <a:pt x="18584" y="1274397"/>
                  </a:lnTo>
                  <a:lnTo>
                    <a:pt x="40387" y="1314565"/>
                  </a:lnTo>
                  <a:lnTo>
                    <a:pt x="69264" y="1349565"/>
                  </a:lnTo>
                  <a:lnTo>
                    <a:pt x="104262" y="1378446"/>
                  </a:lnTo>
                  <a:lnTo>
                    <a:pt x="144430" y="1400254"/>
                  </a:lnTo>
                  <a:lnTo>
                    <a:pt x="188818" y="1414037"/>
                  </a:lnTo>
                  <a:lnTo>
                    <a:pt x="236473" y="1418844"/>
                  </a:lnTo>
                  <a:lnTo>
                    <a:pt x="2366518" y="1418844"/>
                  </a:lnTo>
                  <a:lnTo>
                    <a:pt x="2414162" y="1414037"/>
                  </a:lnTo>
                  <a:lnTo>
                    <a:pt x="2458545" y="1400254"/>
                  </a:lnTo>
                  <a:lnTo>
                    <a:pt x="2498713" y="1378446"/>
                  </a:lnTo>
                  <a:lnTo>
                    <a:pt x="2533713" y="1349565"/>
                  </a:lnTo>
                  <a:lnTo>
                    <a:pt x="2562594" y="1314565"/>
                  </a:lnTo>
                  <a:lnTo>
                    <a:pt x="2584402" y="1274397"/>
                  </a:lnTo>
                  <a:lnTo>
                    <a:pt x="2598185" y="1230014"/>
                  </a:lnTo>
                  <a:lnTo>
                    <a:pt x="2602992" y="1182370"/>
                  </a:lnTo>
                  <a:lnTo>
                    <a:pt x="2602992" y="236474"/>
                  </a:lnTo>
                  <a:lnTo>
                    <a:pt x="2598185" y="188829"/>
                  </a:lnTo>
                  <a:lnTo>
                    <a:pt x="2584402" y="144446"/>
                  </a:lnTo>
                  <a:lnTo>
                    <a:pt x="2562594" y="104278"/>
                  </a:lnTo>
                  <a:lnTo>
                    <a:pt x="2533713" y="69278"/>
                  </a:lnTo>
                  <a:lnTo>
                    <a:pt x="2498713" y="40397"/>
                  </a:lnTo>
                  <a:lnTo>
                    <a:pt x="2458545" y="18589"/>
                  </a:lnTo>
                  <a:lnTo>
                    <a:pt x="2414162" y="4806"/>
                  </a:lnTo>
                  <a:lnTo>
                    <a:pt x="2366518" y="0"/>
                  </a:lnTo>
                  <a:close/>
                </a:path>
              </a:pathLst>
            </a:custGeom>
            <a:solidFill>
              <a:srgbClr val="F79443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1" name="object 21"/>
            <p:cNvSpPr/>
            <p:nvPr/>
          </p:nvSpPr>
          <p:spPr>
            <a:xfrm>
              <a:off x="829817" y="1954530"/>
              <a:ext cx="2603500" cy="1419225"/>
            </a:xfrm>
            <a:custGeom>
              <a:avLst/>
              <a:gdLst/>
              <a:ahLst/>
              <a:cxnLst/>
              <a:rect l="l" t="t" r="r" b="b"/>
              <a:pathLst>
                <a:path w="2603500" h="1419225">
                  <a:moveTo>
                    <a:pt x="0" y="236474"/>
                  </a:moveTo>
                  <a:lnTo>
                    <a:pt x="4804" y="188829"/>
                  </a:lnTo>
                  <a:lnTo>
                    <a:pt x="18584" y="144446"/>
                  </a:lnTo>
                  <a:lnTo>
                    <a:pt x="40387" y="104278"/>
                  </a:lnTo>
                  <a:lnTo>
                    <a:pt x="69264" y="69278"/>
                  </a:lnTo>
                  <a:lnTo>
                    <a:pt x="104262" y="40397"/>
                  </a:lnTo>
                  <a:lnTo>
                    <a:pt x="144430" y="18589"/>
                  </a:lnTo>
                  <a:lnTo>
                    <a:pt x="188818" y="4806"/>
                  </a:lnTo>
                  <a:lnTo>
                    <a:pt x="236473" y="0"/>
                  </a:lnTo>
                  <a:lnTo>
                    <a:pt x="2366518" y="0"/>
                  </a:lnTo>
                  <a:lnTo>
                    <a:pt x="2414162" y="4806"/>
                  </a:lnTo>
                  <a:lnTo>
                    <a:pt x="2458545" y="18589"/>
                  </a:lnTo>
                  <a:lnTo>
                    <a:pt x="2498713" y="40397"/>
                  </a:lnTo>
                  <a:lnTo>
                    <a:pt x="2533713" y="69278"/>
                  </a:lnTo>
                  <a:lnTo>
                    <a:pt x="2562594" y="104278"/>
                  </a:lnTo>
                  <a:lnTo>
                    <a:pt x="2584402" y="144446"/>
                  </a:lnTo>
                  <a:lnTo>
                    <a:pt x="2598185" y="188829"/>
                  </a:lnTo>
                  <a:lnTo>
                    <a:pt x="2602992" y="236474"/>
                  </a:lnTo>
                  <a:lnTo>
                    <a:pt x="2602992" y="1182370"/>
                  </a:lnTo>
                  <a:lnTo>
                    <a:pt x="2598185" y="1230014"/>
                  </a:lnTo>
                  <a:lnTo>
                    <a:pt x="2584402" y="1274397"/>
                  </a:lnTo>
                  <a:lnTo>
                    <a:pt x="2562594" y="1314565"/>
                  </a:lnTo>
                  <a:lnTo>
                    <a:pt x="2533713" y="1349565"/>
                  </a:lnTo>
                  <a:lnTo>
                    <a:pt x="2498713" y="1378446"/>
                  </a:lnTo>
                  <a:lnTo>
                    <a:pt x="2458545" y="1400254"/>
                  </a:lnTo>
                  <a:lnTo>
                    <a:pt x="2414162" y="1414037"/>
                  </a:lnTo>
                  <a:lnTo>
                    <a:pt x="2366518" y="1418844"/>
                  </a:lnTo>
                  <a:lnTo>
                    <a:pt x="236473" y="1418844"/>
                  </a:lnTo>
                  <a:lnTo>
                    <a:pt x="188818" y="1414037"/>
                  </a:lnTo>
                  <a:lnTo>
                    <a:pt x="144430" y="1400254"/>
                  </a:lnTo>
                  <a:lnTo>
                    <a:pt x="104262" y="1378446"/>
                  </a:lnTo>
                  <a:lnTo>
                    <a:pt x="69264" y="1349565"/>
                  </a:lnTo>
                  <a:lnTo>
                    <a:pt x="40387" y="1314565"/>
                  </a:lnTo>
                  <a:lnTo>
                    <a:pt x="18584" y="1274397"/>
                  </a:lnTo>
                  <a:lnTo>
                    <a:pt x="4804" y="1230014"/>
                  </a:lnTo>
                  <a:lnTo>
                    <a:pt x="0" y="1182370"/>
                  </a:lnTo>
                  <a:lnTo>
                    <a:pt x="0" y="236474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1013561" y="2142892"/>
            <a:ext cx="2235835" cy="940770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20"/>
              </a:spcBef>
            </a:pPr>
            <a:r>
              <a:rPr sz="1400" b="1" spc="-10" dirty="0">
                <a:latin typeface="Arial" panose="020B0604020202020204" pitchFamily="34" charset="0"/>
                <a:cs typeface="Arial" panose="020B0604020202020204" pitchFamily="34" charset="0"/>
              </a:rPr>
              <a:t>Continuous</a:t>
            </a:r>
            <a:r>
              <a:rPr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b="1" spc="-10" dirty="0">
                <a:latin typeface="Arial" panose="020B0604020202020204" pitchFamily="34" charset="0"/>
                <a:cs typeface="Arial" panose="020B0604020202020204" pitchFamily="34" charset="0"/>
              </a:rPr>
              <a:t>Improvement</a:t>
            </a:r>
            <a:endParaRPr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65" marR="5080" algn="ctr">
              <a:lnSpc>
                <a:spcPct val="90400"/>
              </a:lnSpc>
              <a:spcBef>
                <a:spcPts val="585"/>
              </a:spcBef>
            </a:pP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Implementation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 findings,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recommendations,</a:t>
            </a:r>
            <a:r>
              <a:rPr sz="14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and/or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corrective action</a:t>
            </a:r>
            <a:r>
              <a:rPr sz="14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plans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object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639562" y="2000250"/>
            <a:ext cx="2679700" cy="2941447"/>
            <a:chOff x="5639562" y="2000250"/>
            <a:chExt cx="2679700" cy="2941447"/>
          </a:xfrm>
        </p:grpSpPr>
        <p:sp>
          <p:nvSpPr>
            <p:cNvPr id="10" name="object 10" descr="Perkins programming/local grant management - curriculum, activities, purchases."/>
            <p:cNvSpPr/>
            <p:nvPr/>
          </p:nvSpPr>
          <p:spPr>
            <a:xfrm>
              <a:off x="5639562" y="2000250"/>
              <a:ext cx="2603500" cy="1363980"/>
            </a:xfrm>
            <a:custGeom>
              <a:avLst/>
              <a:gdLst/>
              <a:ahLst/>
              <a:cxnLst/>
              <a:rect l="l" t="t" r="r" b="b"/>
              <a:pathLst>
                <a:path w="2603500" h="1363979">
                  <a:moveTo>
                    <a:pt x="2375662" y="0"/>
                  </a:moveTo>
                  <a:lnTo>
                    <a:pt x="227329" y="0"/>
                  </a:lnTo>
                  <a:lnTo>
                    <a:pt x="181500" y="4616"/>
                  </a:lnTo>
                  <a:lnTo>
                    <a:pt x="138820" y="17857"/>
                  </a:lnTo>
                  <a:lnTo>
                    <a:pt x="100204" y="38810"/>
                  </a:lnTo>
                  <a:lnTo>
                    <a:pt x="66563" y="66563"/>
                  </a:lnTo>
                  <a:lnTo>
                    <a:pt x="38810" y="100204"/>
                  </a:lnTo>
                  <a:lnTo>
                    <a:pt x="17857" y="138820"/>
                  </a:lnTo>
                  <a:lnTo>
                    <a:pt x="4616" y="181500"/>
                  </a:lnTo>
                  <a:lnTo>
                    <a:pt x="0" y="227330"/>
                  </a:lnTo>
                  <a:lnTo>
                    <a:pt x="0" y="1136650"/>
                  </a:lnTo>
                  <a:lnTo>
                    <a:pt x="4616" y="1182479"/>
                  </a:lnTo>
                  <a:lnTo>
                    <a:pt x="17857" y="1225159"/>
                  </a:lnTo>
                  <a:lnTo>
                    <a:pt x="38810" y="1263775"/>
                  </a:lnTo>
                  <a:lnTo>
                    <a:pt x="66563" y="1297416"/>
                  </a:lnTo>
                  <a:lnTo>
                    <a:pt x="100204" y="1325169"/>
                  </a:lnTo>
                  <a:lnTo>
                    <a:pt x="138820" y="1346122"/>
                  </a:lnTo>
                  <a:lnTo>
                    <a:pt x="181500" y="1359363"/>
                  </a:lnTo>
                  <a:lnTo>
                    <a:pt x="227329" y="1363980"/>
                  </a:lnTo>
                  <a:lnTo>
                    <a:pt x="2375662" y="1363980"/>
                  </a:lnTo>
                  <a:lnTo>
                    <a:pt x="2421491" y="1359363"/>
                  </a:lnTo>
                  <a:lnTo>
                    <a:pt x="2464171" y="1346122"/>
                  </a:lnTo>
                  <a:lnTo>
                    <a:pt x="2502787" y="1325169"/>
                  </a:lnTo>
                  <a:lnTo>
                    <a:pt x="2536428" y="1297416"/>
                  </a:lnTo>
                  <a:lnTo>
                    <a:pt x="2564181" y="1263775"/>
                  </a:lnTo>
                  <a:lnTo>
                    <a:pt x="2585134" y="1225159"/>
                  </a:lnTo>
                  <a:lnTo>
                    <a:pt x="2598375" y="1182479"/>
                  </a:lnTo>
                  <a:lnTo>
                    <a:pt x="2602991" y="1136650"/>
                  </a:lnTo>
                  <a:lnTo>
                    <a:pt x="2602991" y="227330"/>
                  </a:lnTo>
                  <a:lnTo>
                    <a:pt x="2598375" y="181500"/>
                  </a:lnTo>
                  <a:lnTo>
                    <a:pt x="2585134" y="138820"/>
                  </a:lnTo>
                  <a:lnTo>
                    <a:pt x="2564181" y="100204"/>
                  </a:lnTo>
                  <a:lnTo>
                    <a:pt x="2536428" y="66563"/>
                  </a:lnTo>
                  <a:lnTo>
                    <a:pt x="2502787" y="38810"/>
                  </a:lnTo>
                  <a:lnTo>
                    <a:pt x="2464171" y="17857"/>
                  </a:lnTo>
                  <a:lnTo>
                    <a:pt x="2421491" y="4616"/>
                  </a:lnTo>
                  <a:lnTo>
                    <a:pt x="2375662" y="0"/>
                  </a:lnTo>
                  <a:close/>
                </a:path>
              </a:pathLst>
            </a:custGeom>
            <a:solidFill>
              <a:srgbClr val="9BBA58"/>
            </a:solidFill>
          </p:spPr>
          <p:txBody>
            <a:bodyPr wrap="square" lIns="0" tIns="0" rIns="0" bIns="0" rtlCol="0"/>
            <a:lstStyle/>
            <a:p>
              <a:pPr marL="2857" marR="177800" indent="0" algn="ctr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en-US" sz="1600" b="1" spc="-10" dirty="0">
                  <a:latin typeface="Arial" panose="020B0604020202020204" pitchFamily="34" charset="0"/>
                  <a:cs typeface="Arial" panose="020B0604020202020204" pitchFamily="34" charset="0"/>
                </a:rPr>
                <a:t>Perkins Grant Management</a:t>
              </a:r>
            </a:p>
            <a:p>
              <a:pPr marL="2857" marR="177800" indent="0" algn="ctr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en-US" sz="1600" spc="-1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400" spc="-10" dirty="0">
                  <a:latin typeface="Arial" panose="020B0604020202020204" pitchFamily="34" charset="0"/>
                  <a:cs typeface="Arial" panose="020B0604020202020204" pitchFamily="34" charset="0"/>
                </a:rPr>
                <a:t>Programming, C</a:t>
              </a:r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urriculum,</a:t>
              </a:r>
              <a:r>
                <a:rPr lang="en-US" sz="1400" spc="-9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400" spc="-10" dirty="0">
                  <a:latin typeface="Arial" panose="020B0604020202020204" pitchFamily="34" charset="0"/>
                  <a:cs typeface="Arial" panose="020B0604020202020204" pitchFamily="34" charset="0"/>
                </a:rPr>
                <a:t>Activities, Purchases, Professional Development</a:t>
              </a:r>
            </a:p>
            <a:p>
              <a:endParaRPr dirty="0"/>
            </a:p>
          </p:txBody>
        </p:sp>
        <p:sp>
          <p:nvSpPr>
            <p:cNvPr id="11" name="object 11"/>
            <p:cNvSpPr/>
            <p:nvPr/>
          </p:nvSpPr>
          <p:spPr>
            <a:xfrm>
              <a:off x="5639562" y="2000250"/>
              <a:ext cx="2603500" cy="1363980"/>
            </a:xfrm>
            <a:custGeom>
              <a:avLst/>
              <a:gdLst/>
              <a:ahLst/>
              <a:cxnLst/>
              <a:rect l="l" t="t" r="r" b="b"/>
              <a:pathLst>
                <a:path w="2603500" h="1363979">
                  <a:moveTo>
                    <a:pt x="0" y="227330"/>
                  </a:moveTo>
                  <a:lnTo>
                    <a:pt x="4616" y="181500"/>
                  </a:lnTo>
                  <a:lnTo>
                    <a:pt x="17857" y="138820"/>
                  </a:lnTo>
                  <a:lnTo>
                    <a:pt x="38810" y="100204"/>
                  </a:lnTo>
                  <a:lnTo>
                    <a:pt x="66563" y="66563"/>
                  </a:lnTo>
                  <a:lnTo>
                    <a:pt x="100204" y="38810"/>
                  </a:lnTo>
                  <a:lnTo>
                    <a:pt x="138820" y="17857"/>
                  </a:lnTo>
                  <a:lnTo>
                    <a:pt x="181500" y="4616"/>
                  </a:lnTo>
                  <a:lnTo>
                    <a:pt x="227329" y="0"/>
                  </a:lnTo>
                  <a:lnTo>
                    <a:pt x="2375662" y="0"/>
                  </a:lnTo>
                  <a:lnTo>
                    <a:pt x="2421491" y="4616"/>
                  </a:lnTo>
                  <a:lnTo>
                    <a:pt x="2464171" y="17857"/>
                  </a:lnTo>
                  <a:lnTo>
                    <a:pt x="2502787" y="38810"/>
                  </a:lnTo>
                  <a:lnTo>
                    <a:pt x="2536428" y="66563"/>
                  </a:lnTo>
                  <a:lnTo>
                    <a:pt x="2564181" y="100204"/>
                  </a:lnTo>
                  <a:lnTo>
                    <a:pt x="2585134" y="138820"/>
                  </a:lnTo>
                  <a:lnTo>
                    <a:pt x="2598375" y="181500"/>
                  </a:lnTo>
                  <a:lnTo>
                    <a:pt x="2602991" y="227330"/>
                  </a:lnTo>
                  <a:lnTo>
                    <a:pt x="2602991" y="1136650"/>
                  </a:lnTo>
                  <a:lnTo>
                    <a:pt x="2598375" y="1182479"/>
                  </a:lnTo>
                  <a:lnTo>
                    <a:pt x="2585134" y="1225159"/>
                  </a:lnTo>
                  <a:lnTo>
                    <a:pt x="2564181" y="1263775"/>
                  </a:lnTo>
                  <a:lnTo>
                    <a:pt x="2536428" y="1297416"/>
                  </a:lnTo>
                  <a:lnTo>
                    <a:pt x="2502787" y="1325169"/>
                  </a:lnTo>
                  <a:lnTo>
                    <a:pt x="2464171" y="1346122"/>
                  </a:lnTo>
                  <a:lnTo>
                    <a:pt x="2421491" y="1359363"/>
                  </a:lnTo>
                  <a:lnTo>
                    <a:pt x="2375662" y="1363980"/>
                  </a:lnTo>
                  <a:lnTo>
                    <a:pt x="227329" y="1363980"/>
                  </a:lnTo>
                  <a:lnTo>
                    <a:pt x="181500" y="1359363"/>
                  </a:lnTo>
                  <a:lnTo>
                    <a:pt x="138820" y="1346122"/>
                  </a:lnTo>
                  <a:lnTo>
                    <a:pt x="100204" y="1325169"/>
                  </a:lnTo>
                  <a:lnTo>
                    <a:pt x="66563" y="1297416"/>
                  </a:lnTo>
                  <a:lnTo>
                    <a:pt x="38810" y="1263775"/>
                  </a:lnTo>
                  <a:lnTo>
                    <a:pt x="17857" y="1225159"/>
                  </a:lnTo>
                  <a:lnTo>
                    <a:pt x="4616" y="1182479"/>
                  </a:lnTo>
                  <a:lnTo>
                    <a:pt x="0" y="1136650"/>
                  </a:lnTo>
                  <a:lnTo>
                    <a:pt x="0" y="227330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2" name="object 12" descr="IowaGrants Claims - claims template, documentation, inventory, etc."/>
            <p:cNvSpPr/>
            <p:nvPr/>
          </p:nvSpPr>
          <p:spPr>
            <a:xfrm>
              <a:off x="5715762" y="3658362"/>
              <a:ext cx="2603500" cy="1149845"/>
            </a:xfrm>
            <a:custGeom>
              <a:avLst/>
              <a:gdLst/>
              <a:ahLst/>
              <a:cxnLst/>
              <a:rect l="l" t="t" r="r" b="b"/>
              <a:pathLst>
                <a:path w="2603500" h="1283335">
                  <a:moveTo>
                    <a:pt x="2389123" y="0"/>
                  </a:moveTo>
                  <a:lnTo>
                    <a:pt x="213867" y="0"/>
                  </a:lnTo>
                  <a:lnTo>
                    <a:pt x="164831" y="5648"/>
                  </a:lnTo>
                  <a:lnTo>
                    <a:pt x="119816" y="21738"/>
                  </a:lnTo>
                  <a:lnTo>
                    <a:pt x="80107" y="46986"/>
                  </a:lnTo>
                  <a:lnTo>
                    <a:pt x="46986" y="80107"/>
                  </a:lnTo>
                  <a:lnTo>
                    <a:pt x="21738" y="119816"/>
                  </a:lnTo>
                  <a:lnTo>
                    <a:pt x="5648" y="164831"/>
                  </a:lnTo>
                  <a:lnTo>
                    <a:pt x="0" y="213868"/>
                  </a:lnTo>
                  <a:lnTo>
                    <a:pt x="0" y="1069339"/>
                  </a:lnTo>
                  <a:lnTo>
                    <a:pt x="5648" y="1118376"/>
                  </a:lnTo>
                  <a:lnTo>
                    <a:pt x="21738" y="1163391"/>
                  </a:lnTo>
                  <a:lnTo>
                    <a:pt x="46986" y="1203100"/>
                  </a:lnTo>
                  <a:lnTo>
                    <a:pt x="80107" y="1236221"/>
                  </a:lnTo>
                  <a:lnTo>
                    <a:pt x="119816" y="1261469"/>
                  </a:lnTo>
                  <a:lnTo>
                    <a:pt x="164831" y="1277559"/>
                  </a:lnTo>
                  <a:lnTo>
                    <a:pt x="213867" y="1283208"/>
                  </a:lnTo>
                  <a:lnTo>
                    <a:pt x="2389123" y="1283208"/>
                  </a:lnTo>
                  <a:lnTo>
                    <a:pt x="2438160" y="1277559"/>
                  </a:lnTo>
                  <a:lnTo>
                    <a:pt x="2483175" y="1261469"/>
                  </a:lnTo>
                  <a:lnTo>
                    <a:pt x="2522884" y="1236221"/>
                  </a:lnTo>
                  <a:lnTo>
                    <a:pt x="2556005" y="1203100"/>
                  </a:lnTo>
                  <a:lnTo>
                    <a:pt x="2581253" y="1163391"/>
                  </a:lnTo>
                  <a:lnTo>
                    <a:pt x="2597343" y="1118376"/>
                  </a:lnTo>
                  <a:lnTo>
                    <a:pt x="2602991" y="1069339"/>
                  </a:lnTo>
                  <a:lnTo>
                    <a:pt x="2602991" y="213868"/>
                  </a:lnTo>
                  <a:lnTo>
                    <a:pt x="2597343" y="164831"/>
                  </a:lnTo>
                  <a:lnTo>
                    <a:pt x="2581253" y="119816"/>
                  </a:lnTo>
                  <a:lnTo>
                    <a:pt x="2556005" y="80107"/>
                  </a:lnTo>
                  <a:lnTo>
                    <a:pt x="2522884" y="46986"/>
                  </a:lnTo>
                  <a:lnTo>
                    <a:pt x="2483175" y="21738"/>
                  </a:lnTo>
                  <a:lnTo>
                    <a:pt x="2438160" y="5648"/>
                  </a:lnTo>
                  <a:lnTo>
                    <a:pt x="2389123" y="0"/>
                  </a:lnTo>
                  <a:close/>
                </a:path>
              </a:pathLst>
            </a:custGeom>
            <a:solidFill>
              <a:srgbClr val="6F2F9F"/>
            </a:solidFill>
          </p:spPr>
          <p:txBody>
            <a:bodyPr wrap="square" lIns="0" tIns="0" rIns="0" bIns="0" rtlCol="0"/>
            <a:lstStyle/>
            <a:p>
              <a:pPr algn="ctr"/>
              <a:r>
                <a:rPr 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IowaGrants</a:t>
              </a:r>
              <a:r>
                <a:rPr lang="en-US" sz="1600" b="1" spc="-10" dirty="0">
                  <a:latin typeface="Arial" panose="020B0604020202020204" pitchFamily="34" charset="0"/>
                  <a:cs typeface="Arial" panose="020B0604020202020204" pitchFamily="34" charset="0"/>
                </a:rPr>
                <a:t> Claims</a:t>
              </a:r>
            </a:p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Fiscal agent duties and diligence (i.e., regulations, claim submission guidelines, assurances, inventory management)</a:t>
              </a:r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5715762" y="3658362"/>
              <a:ext cx="2603500" cy="1283335"/>
            </a:xfrm>
            <a:custGeom>
              <a:avLst/>
              <a:gdLst/>
              <a:ahLst/>
              <a:cxnLst/>
              <a:rect l="l" t="t" r="r" b="b"/>
              <a:pathLst>
                <a:path w="2603500" h="1283335">
                  <a:moveTo>
                    <a:pt x="0" y="213868"/>
                  </a:moveTo>
                  <a:lnTo>
                    <a:pt x="5648" y="164831"/>
                  </a:lnTo>
                  <a:lnTo>
                    <a:pt x="21738" y="119816"/>
                  </a:lnTo>
                  <a:lnTo>
                    <a:pt x="46986" y="80107"/>
                  </a:lnTo>
                  <a:lnTo>
                    <a:pt x="80107" y="46986"/>
                  </a:lnTo>
                  <a:lnTo>
                    <a:pt x="119816" y="21738"/>
                  </a:lnTo>
                  <a:lnTo>
                    <a:pt x="164831" y="5648"/>
                  </a:lnTo>
                  <a:lnTo>
                    <a:pt x="213867" y="0"/>
                  </a:lnTo>
                  <a:lnTo>
                    <a:pt x="2389123" y="0"/>
                  </a:lnTo>
                  <a:lnTo>
                    <a:pt x="2438160" y="5648"/>
                  </a:lnTo>
                  <a:lnTo>
                    <a:pt x="2483175" y="21738"/>
                  </a:lnTo>
                  <a:lnTo>
                    <a:pt x="2522884" y="46986"/>
                  </a:lnTo>
                  <a:lnTo>
                    <a:pt x="2556005" y="80107"/>
                  </a:lnTo>
                  <a:lnTo>
                    <a:pt x="2581253" y="119816"/>
                  </a:lnTo>
                  <a:lnTo>
                    <a:pt x="2597343" y="164831"/>
                  </a:lnTo>
                  <a:lnTo>
                    <a:pt x="2602991" y="213868"/>
                  </a:lnTo>
                  <a:lnTo>
                    <a:pt x="2602991" y="1069339"/>
                  </a:lnTo>
                  <a:lnTo>
                    <a:pt x="2597343" y="1118376"/>
                  </a:lnTo>
                  <a:lnTo>
                    <a:pt x="2581253" y="1163391"/>
                  </a:lnTo>
                  <a:lnTo>
                    <a:pt x="2556005" y="1203100"/>
                  </a:lnTo>
                  <a:lnTo>
                    <a:pt x="2522884" y="1236221"/>
                  </a:lnTo>
                  <a:lnTo>
                    <a:pt x="2483175" y="1261469"/>
                  </a:lnTo>
                  <a:lnTo>
                    <a:pt x="2438160" y="1277559"/>
                  </a:lnTo>
                  <a:lnTo>
                    <a:pt x="2389123" y="1283208"/>
                  </a:lnTo>
                  <a:lnTo>
                    <a:pt x="213867" y="1283208"/>
                  </a:lnTo>
                  <a:lnTo>
                    <a:pt x="164831" y="1277559"/>
                  </a:lnTo>
                  <a:lnTo>
                    <a:pt x="119816" y="1261469"/>
                  </a:lnTo>
                  <a:lnTo>
                    <a:pt x="80107" y="1236221"/>
                  </a:lnTo>
                  <a:lnTo>
                    <a:pt x="46986" y="1203100"/>
                  </a:lnTo>
                  <a:lnTo>
                    <a:pt x="21738" y="1163391"/>
                  </a:lnTo>
                  <a:lnTo>
                    <a:pt x="5648" y="1118376"/>
                  </a:lnTo>
                  <a:lnTo>
                    <a:pt x="0" y="1069339"/>
                  </a:lnTo>
                  <a:lnTo>
                    <a:pt x="0" y="213868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0DDAF4F6-06E0-4779-9FB7-0810D39F4483}"/>
              </a:ext>
            </a:extLst>
          </p:cNvPr>
          <p:cNvSpPr txBox="1"/>
          <p:nvPr/>
        </p:nvSpPr>
        <p:spPr>
          <a:xfrm>
            <a:off x="7171597" y="4858082"/>
            <a:ext cx="2057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Revised: December, 2024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535941" y="1007745"/>
            <a:ext cx="5788660" cy="7643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Arial" panose="020B0604020202020204" pitchFamily="34" charset="0"/>
                <a:cs typeface="Arial" panose="020B0604020202020204" pitchFamily="34" charset="0"/>
              </a:rPr>
              <a:t>Perkins</a:t>
            </a:r>
            <a:r>
              <a:rPr sz="2400" b="1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sz="2400" b="1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dirty="0">
                <a:latin typeface="Arial" panose="020B0604020202020204" pitchFamily="34" charset="0"/>
                <a:cs typeface="Arial" panose="020B0604020202020204" pitchFamily="34" charset="0"/>
              </a:rPr>
              <a:t>CTE Monitoring</a:t>
            </a:r>
            <a:r>
              <a:rPr sz="2400" b="1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dirty="0">
                <a:latin typeface="Arial" panose="020B0604020202020204" pitchFamily="34" charset="0"/>
                <a:cs typeface="Arial" panose="020B0604020202020204" pitchFamily="34" charset="0"/>
              </a:rPr>
              <a:t>Timelin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Effective FY25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object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3316" y="1269491"/>
            <a:ext cx="7832090" cy="3645535"/>
            <a:chOff x="373316" y="1269491"/>
            <a:chExt cx="7832090" cy="3645535"/>
          </a:xfrm>
        </p:grpSpPr>
        <p:sp>
          <p:nvSpPr>
            <p:cNvPr id="6" name="object 6"/>
            <p:cNvSpPr/>
            <p:nvPr/>
          </p:nvSpPr>
          <p:spPr>
            <a:xfrm>
              <a:off x="1014984" y="1269491"/>
              <a:ext cx="7190740" cy="3645535"/>
            </a:xfrm>
            <a:custGeom>
              <a:avLst/>
              <a:gdLst/>
              <a:ahLst/>
              <a:cxnLst/>
              <a:rect l="l" t="t" r="r" b="b"/>
              <a:pathLst>
                <a:path w="7190740" h="3645535">
                  <a:moveTo>
                    <a:pt x="5367528" y="0"/>
                  </a:moveTo>
                  <a:lnTo>
                    <a:pt x="5367528" y="911352"/>
                  </a:lnTo>
                  <a:lnTo>
                    <a:pt x="0" y="911352"/>
                  </a:lnTo>
                  <a:lnTo>
                    <a:pt x="0" y="2734056"/>
                  </a:lnTo>
                  <a:lnTo>
                    <a:pt x="5367528" y="2734056"/>
                  </a:lnTo>
                  <a:lnTo>
                    <a:pt x="5367528" y="3645408"/>
                  </a:lnTo>
                  <a:lnTo>
                    <a:pt x="7190232" y="1822704"/>
                  </a:lnTo>
                  <a:lnTo>
                    <a:pt x="5367528" y="0"/>
                  </a:lnTo>
                  <a:close/>
                </a:path>
              </a:pathLst>
            </a:custGeom>
            <a:solidFill>
              <a:srgbClr val="E7CFC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7" name="object 7" descr="Call for desk audit submissions (December/January)"/>
            <p:cNvSpPr/>
            <p:nvPr/>
          </p:nvSpPr>
          <p:spPr>
            <a:xfrm>
              <a:off x="386334" y="2364486"/>
              <a:ext cx="2036445" cy="1457325"/>
            </a:xfrm>
            <a:custGeom>
              <a:avLst/>
              <a:gdLst/>
              <a:ahLst/>
              <a:cxnLst/>
              <a:rect l="l" t="t" r="r" b="b"/>
              <a:pathLst>
                <a:path w="2036445" h="1457325">
                  <a:moveTo>
                    <a:pt x="1793239" y="0"/>
                  </a:moveTo>
                  <a:lnTo>
                    <a:pt x="242823" y="0"/>
                  </a:lnTo>
                  <a:lnTo>
                    <a:pt x="193885" y="4933"/>
                  </a:lnTo>
                  <a:lnTo>
                    <a:pt x="148304" y="19081"/>
                  </a:lnTo>
                  <a:lnTo>
                    <a:pt x="107057" y="41469"/>
                  </a:lnTo>
                  <a:lnTo>
                    <a:pt x="71120" y="71119"/>
                  </a:lnTo>
                  <a:lnTo>
                    <a:pt x="41469" y="107057"/>
                  </a:lnTo>
                  <a:lnTo>
                    <a:pt x="19081" y="148304"/>
                  </a:lnTo>
                  <a:lnTo>
                    <a:pt x="4933" y="193885"/>
                  </a:lnTo>
                  <a:lnTo>
                    <a:pt x="0" y="242824"/>
                  </a:lnTo>
                  <a:lnTo>
                    <a:pt x="0" y="1214120"/>
                  </a:lnTo>
                  <a:lnTo>
                    <a:pt x="4933" y="1263058"/>
                  </a:lnTo>
                  <a:lnTo>
                    <a:pt x="19081" y="1308639"/>
                  </a:lnTo>
                  <a:lnTo>
                    <a:pt x="41469" y="1349886"/>
                  </a:lnTo>
                  <a:lnTo>
                    <a:pt x="71120" y="1385824"/>
                  </a:lnTo>
                  <a:lnTo>
                    <a:pt x="107057" y="1415474"/>
                  </a:lnTo>
                  <a:lnTo>
                    <a:pt x="148304" y="1437862"/>
                  </a:lnTo>
                  <a:lnTo>
                    <a:pt x="193885" y="1452010"/>
                  </a:lnTo>
                  <a:lnTo>
                    <a:pt x="242823" y="1456944"/>
                  </a:lnTo>
                  <a:lnTo>
                    <a:pt x="1793239" y="1456944"/>
                  </a:lnTo>
                  <a:lnTo>
                    <a:pt x="1842178" y="1452010"/>
                  </a:lnTo>
                  <a:lnTo>
                    <a:pt x="1887759" y="1437862"/>
                  </a:lnTo>
                  <a:lnTo>
                    <a:pt x="1929006" y="1415474"/>
                  </a:lnTo>
                  <a:lnTo>
                    <a:pt x="1964944" y="1385823"/>
                  </a:lnTo>
                  <a:lnTo>
                    <a:pt x="1994594" y="1349886"/>
                  </a:lnTo>
                  <a:lnTo>
                    <a:pt x="2016982" y="1308639"/>
                  </a:lnTo>
                  <a:lnTo>
                    <a:pt x="2031130" y="1263058"/>
                  </a:lnTo>
                  <a:lnTo>
                    <a:pt x="2036064" y="1214120"/>
                  </a:lnTo>
                  <a:lnTo>
                    <a:pt x="2036064" y="242824"/>
                  </a:lnTo>
                  <a:lnTo>
                    <a:pt x="2031130" y="193885"/>
                  </a:lnTo>
                  <a:lnTo>
                    <a:pt x="2016982" y="148304"/>
                  </a:lnTo>
                  <a:lnTo>
                    <a:pt x="1994594" y="107057"/>
                  </a:lnTo>
                  <a:lnTo>
                    <a:pt x="1964944" y="71119"/>
                  </a:lnTo>
                  <a:lnTo>
                    <a:pt x="1929006" y="41469"/>
                  </a:lnTo>
                  <a:lnTo>
                    <a:pt x="1887759" y="19081"/>
                  </a:lnTo>
                  <a:lnTo>
                    <a:pt x="1842178" y="4933"/>
                  </a:lnTo>
                  <a:lnTo>
                    <a:pt x="1793239" y="0"/>
                  </a:lnTo>
                  <a:close/>
                </a:path>
              </a:pathLst>
            </a:custGeom>
            <a:solidFill>
              <a:srgbClr val="BE504D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386334" y="2364486"/>
              <a:ext cx="2036445" cy="1457325"/>
            </a:xfrm>
            <a:custGeom>
              <a:avLst/>
              <a:gdLst/>
              <a:ahLst/>
              <a:cxnLst/>
              <a:rect l="l" t="t" r="r" b="b"/>
              <a:pathLst>
                <a:path w="2036445" h="1457325">
                  <a:moveTo>
                    <a:pt x="0" y="242824"/>
                  </a:moveTo>
                  <a:lnTo>
                    <a:pt x="4933" y="193885"/>
                  </a:lnTo>
                  <a:lnTo>
                    <a:pt x="19081" y="148304"/>
                  </a:lnTo>
                  <a:lnTo>
                    <a:pt x="41469" y="107057"/>
                  </a:lnTo>
                  <a:lnTo>
                    <a:pt x="71120" y="71119"/>
                  </a:lnTo>
                  <a:lnTo>
                    <a:pt x="107057" y="41469"/>
                  </a:lnTo>
                  <a:lnTo>
                    <a:pt x="148304" y="19081"/>
                  </a:lnTo>
                  <a:lnTo>
                    <a:pt x="193885" y="4933"/>
                  </a:lnTo>
                  <a:lnTo>
                    <a:pt x="242823" y="0"/>
                  </a:lnTo>
                  <a:lnTo>
                    <a:pt x="1793239" y="0"/>
                  </a:lnTo>
                  <a:lnTo>
                    <a:pt x="1842178" y="4933"/>
                  </a:lnTo>
                  <a:lnTo>
                    <a:pt x="1887759" y="19081"/>
                  </a:lnTo>
                  <a:lnTo>
                    <a:pt x="1929006" y="41469"/>
                  </a:lnTo>
                  <a:lnTo>
                    <a:pt x="1964944" y="71119"/>
                  </a:lnTo>
                  <a:lnTo>
                    <a:pt x="1994594" y="107057"/>
                  </a:lnTo>
                  <a:lnTo>
                    <a:pt x="2016982" y="148304"/>
                  </a:lnTo>
                  <a:lnTo>
                    <a:pt x="2031130" y="193885"/>
                  </a:lnTo>
                  <a:lnTo>
                    <a:pt x="2036064" y="242824"/>
                  </a:lnTo>
                  <a:lnTo>
                    <a:pt x="2036064" y="1214120"/>
                  </a:lnTo>
                  <a:lnTo>
                    <a:pt x="2031130" y="1263058"/>
                  </a:lnTo>
                  <a:lnTo>
                    <a:pt x="2016982" y="1308639"/>
                  </a:lnTo>
                  <a:lnTo>
                    <a:pt x="1994594" y="1349886"/>
                  </a:lnTo>
                  <a:lnTo>
                    <a:pt x="1964944" y="1385823"/>
                  </a:lnTo>
                  <a:lnTo>
                    <a:pt x="1929006" y="1415474"/>
                  </a:lnTo>
                  <a:lnTo>
                    <a:pt x="1887759" y="1437862"/>
                  </a:lnTo>
                  <a:lnTo>
                    <a:pt x="1842178" y="1452010"/>
                  </a:lnTo>
                  <a:lnTo>
                    <a:pt x="1793239" y="1456944"/>
                  </a:lnTo>
                  <a:lnTo>
                    <a:pt x="242823" y="1456944"/>
                  </a:lnTo>
                  <a:lnTo>
                    <a:pt x="193885" y="1452010"/>
                  </a:lnTo>
                  <a:lnTo>
                    <a:pt x="148304" y="1437862"/>
                  </a:lnTo>
                  <a:lnTo>
                    <a:pt x="107057" y="1415474"/>
                  </a:lnTo>
                  <a:lnTo>
                    <a:pt x="71120" y="1385824"/>
                  </a:lnTo>
                  <a:lnTo>
                    <a:pt x="41469" y="1349886"/>
                  </a:lnTo>
                  <a:lnTo>
                    <a:pt x="19081" y="1308639"/>
                  </a:lnTo>
                  <a:lnTo>
                    <a:pt x="4933" y="1263058"/>
                  </a:lnTo>
                  <a:lnTo>
                    <a:pt x="0" y="1214120"/>
                  </a:lnTo>
                  <a:lnTo>
                    <a:pt x="0" y="242824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445263" y="2604104"/>
            <a:ext cx="1920112" cy="1044645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L="12700" marR="5080" indent="-2540" algn="ctr">
              <a:lnSpc>
                <a:spcPct val="90300"/>
              </a:lnSpc>
              <a:spcBef>
                <a:spcPts val="370"/>
              </a:spcBef>
            </a:pPr>
            <a:r>
              <a:rPr b="1" u="sng" dirty="0">
                <a:latin typeface="Arial" panose="020B0604020202020204" pitchFamily="34" charset="0"/>
                <a:cs typeface="Arial" panose="020B0604020202020204" pitchFamily="34" charset="0"/>
              </a:rPr>
              <a:t>Call for</a:t>
            </a:r>
            <a:r>
              <a:rPr b="1" u="sng" spc="-20" dirty="0">
                <a:latin typeface="Arial" panose="020B0604020202020204" pitchFamily="34" charset="0"/>
                <a:cs typeface="Arial" panose="020B0604020202020204" pitchFamily="34" charset="0"/>
              </a:rPr>
              <a:t> desk </a:t>
            </a:r>
            <a:r>
              <a:rPr b="1" u="sng" spc="-10" dirty="0">
                <a:latin typeface="Arial" panose="020B0604020202020204" pitchFamily="34" charset="0"/>
                <a:cs typeface="Arial" panose="020B0604020202020204" pitchFamily="34" charset="0"/>
              </a:rPr>
              <a:t>audit submissions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December 31st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" name="object 10" descr="Desk audit submission deadline May 31st"/>
          <p:cNvGrpSpPr/>
          <p:nvPr/>
        </p:nvGrpSpPr>
        <p:grpSpPr>
          <a:xfrm>
            <a:off x="2511488" y="2351468"/>
            <a:ext cx="2062480" cy="1483360"/>
            <a:chOff x="2511488" y="2351468"/>
            <a:chExt cx="2062480" cy="1483360"/>
          </a:xfrm>
        </p:grpSpPr>
        <p:sp>
          <p:nvSpPr>
            <p:cNvPr id="11" name="object 11"/>
            <p:cNvSpPr/>
            <p:nvPr/>
          </p:nvSpPr>
          <p:spPr>
            <a:xfrm>
              <a:off x="2524506" y="2364485"/>
              <a:ext cx="2036445" cy="1457325"/>
            </a:xfrm>
            <a:custGeom>
              <a:avLst/>
              <a:gdLst/>
              <a:ahLst/>
              <a:cxnLst/>
              <a:rect l="l" t="t" r="r" b="b"/>
              <a:pathLst>
                <a:path w="2036445" h="1457325">
                  <a:moveTo>
                    <a:pt x="1793240" y="0"/>
                  </a:moveTo>
                  <a:lnTo>
                    <a:pt x="242824" y="0"/>
                  </a:lnTo>
                  <a:lnTo>
                    <a:pt x="193885" y="4933"/>
                  </a:lnTo>
                  <a:lnTo>
                    <a:pt x="148304" y="19081"/>
                  </a:lnTo>
                  <a:lnTo>
                    <a:pt x="107057" y="41469"/>
                  </a:lnTo>
                  <a:lnTo>
                    <a:pt x="71119" y="71119"/>
                  </a:lnTo>
                  <a:lnTo>
                    <a:pt x="41469" y="107057"/>
                  </a:lnTo>
                  <a:lnTo>
                    <a:pt x="19081" y="148304"/>
                  </a:lnTo>
                  <a:lnTo>
                    <a:pt x="4933" y="193885"/>
                  </a:lnTo>
                  <a:lnTo>
                    <a:pt x="0" y="242824"/>
                  </a:lnTo>
                  <a:lnTo>
                    <a:pt x="0" y="1214120"/>
                  </a:lnTo>
                  <a:lnTo>
                    <a:pt x="4933" y="1263058"/>
                  </a:lnTo>
                  <a:lnTo>
                    <a:pt x="19081" y="1308639"/>
                  </a:lnTo>
                  <a:lnTo>
                    <a:pt x="41469" y="1349886"/>
                  </a:lnTo>
                  <a:lnTo>
                    <a:pt x="71119" y="1385824"/>
                  </a:lnTo>
                  <a:lnTo>
                    <a:pt x="107057" y="1415474"/>
                  </a:lnTo>
                  <a:lnTo>
                    <a:pt x="148304" y="1437862"/>
                  </a:lnTo>
                  <a:lnTo>
                    <a:pt x="193885" y="1452010"/>
                  </a:lnTo>
                  <a:lnTo>
                    <a:pt x="242824" y="1456944"/>
                  </a:lnTo>
                  <a:lnTo>
                    <a:pt x="1793240" y="1456944"/>
                  </a:lnTo>
                  <a:lnTo>
                    <a:pt x="1842178" y="1452010"/>
                  </a:lnTo>
                  <a:lnTo>
                    <a:pt x="1887759" y="1437862"/>
                  </a:lnTo>
                  <a:lnTo>
                    <a:pt x="1929006" y="1415474"/>
                  </a:lnTo>
                  <a:lnTo>
                    <a:pt x="1964944" y="1385823"/>
                  </a:lnTo>
                  <a:lnTo>
                    <a:pt x="1994594" y="1349886"/>
                  </a:lnTo>
                  <a:lnTo>
                    <a:pt x="2016982" y="1308639"/>
                  </a:lnTo>
                  <a:lnTo>
                    <a:pt x="2031130" y="1263058"/>
                  </a:lnTo>
                  <a:lnTo>
                    <a:pt x="2036064" y="1214120"/>
                  </a:lnTo>
                  <a:lnTo>
                    <a:pt x="2036064" y="242824"/>
                  </a:lnTo>
                  <a:lnTo>
                    <a:pt x="2031130" y="193885"/>
                  </a:lnTo>
                  <a:lnTo>
                    <a:pt x="2016982" y="148304"/>
                  </a:lnTo>
                  <a:lnTo>
                    <a:pt x="1994594" y="107057"/>
                  </a:lnTo>
                  <a:lnTo>
                    <a:pt x="1964944" y="71119"/>
                  </a:lnTo>
                  <a:lnTo>
                    <a:pt x="1929006" y="41469"/>
                  </a:lnTo>
                  <a:lnTo>
                    <a:pt x="1887759" y="19081"/>
                  </a:lnTo>
                  <a:lnTo>
                    <a:pt x="1842178" y="4933"/>
                  </a:lnTo>
                  <a:lnTo>
                    <a:pt x="1793240" y="0"/>
                  </a:lnTo>
                  <a:close/>
                </a:path>
              </a:pathLst>
            </a:custGeom>
            <a:solidFill>
              <a:srgbClr val="9BBA58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2" name="object 12"/>
            <p:cNvSpPr/>
            <p:nvPr/>
          </p:nvSpPr>
          <p:spPr>
            <a:xfrm>
              <a:off x="2524506" y="2364485"/>
              <a:ext cx="2036445" cy="1457325"/>
            </a:xfrm>
            <a:custGeom>
              <a:avLst/>
              <a:gdLst/>
              <a:ahLst/>
              <a:cxnLst/>
              <a:rect l="l" t="t" r="r" b="b"/>
              <a:pathLst>
                <a:path w="2036445" h="1457325">
                  <a:moveTo>
                    <a:pt x="0" y="242824"/>
                  </a:moveTo>
                  <a:lnTo>
                    <a:pt x="4933" y="193885"/>
                  </a:lnTo>
                  <a:lnTo>
                    <a:pt x="19081" y="148304"/>
                  </a:lnTo>
                  <a:lnTo>
                    <a:pt x="41469" y="107057"/>
                  </a:lnTo>
                  <a:lnTo>
                    <a:pt x="71119" y="71119"/>
                  </a:lnTo>
                  <a:lnTo>
                    <a:pt x="107057" y="41469"/>
                  </a:lnTo>
                  <a:lnTo>
                    <a:pt x="148304" y="19081"/>
                  </a:lnTo>
                  <a:lnTo>
                    <a:pt x="193885" y="4933"/>
                  </a:lnTo>
                  <a:lnTo>
                    <a:pt x="242824" y="0"/>
                  </a:lnTo>
                  <a:lnTo>
                    <a:pt x="1793240" y="0"/>
                  </a:lnTo>
                  <a:lnTo>
                    <a:pt x="1842178" y="4933"/>
                  </a:lnTo>
                  <a:lnTo>
                    <a:pt x="1887759" y="19081"/>
                  </a:lnTo>
                  <a:lnTo>
                    <a:pt x="1929006" y="41469"/>
                  </a:lnTo>
                  <a:lnTo>
                    <a:pt x="1964944" y="71119"/>
                  </a:lnTo>
                  <a:lnTo>
                    <a:pt x="1994594" y="107057"/>
                  </a:lnTo>
                  <a:lnTo>
                    <a:pt x="2016982" y="148304"/>
                  </a:lnTo>
                  <a:lnTo>
                    <a:pt x="2031130" y="193885"/>
                  </a:lnTo>
                  <a:lnTo>
                    <a:pt x="2036064" y="242824"/>
                  </a:lnTo>
                  <a:lnTo>
                    <a:pt x="2036064" y="1214120"/>
                  </a:lnTo>
                  <a:lnTo>
                    <a:pt x="2031130" y="1263058"/>
                  </a:lnTo>
                  <a:lnTo>
                    <a:pt x="2016982" y="1308639"/>
                  </a:lnTo>
                  <a:lnTo>
                    <a:pt x="1994594" y="1349886"/>
                  </a:lnTo>
                  <a:lnTo>
                    <a:pt x="1964944" y="1385823"/>
                  </a:lnTo>
                  <a:lnTo>
                    <a:pt x="1929006" y="1415474"/>
                  </a:lnTo>
                  <a:lnTo>
                    <a:pt x="1887759" y="1437862"/>
                  </a:lnTo>
                  <a:lnTo>
                    <a:pt x="1842178" y="1452010"/>
                  </a:lnTo>
                  <a:lnTo>
                    <a:pt x="1793240" y="1456944"/>
                  </a:lnTo>
                  <a:lnTo>
                    <a:pt x="242824" y="1456944"/>
                  </a:lnTo>
                  <a:lnTo>
                    <a:pt x="193885" y="1452010"/>
                  </a:lnTo>
                  <a:lnTo>
                    <a:pt x="148304" y="1437862"/>
                  </a:lnTo>
                  <a:lnTo>
                    <a:pt x="107057" y="1415474"/>
                  </a:lnTo>
                  <a:lnTo>
                    <a:pt x="71119" y="1385824"/>
                  </a:lnTo>
                  <a:lnTo>
                    <a:pt x="41469" y="1349886"/>
                  </a:lnTo>
                  <a:lnTo>
                    <a:pt x="19081" y="1308639"/>
                  </a:lnTo>
                  <a:lnTo>
                    <a:pt x="4933" y="1263058"/>
                  </a:lnTo>
                  <a:lnTo>
                    <a:pt x="0" y="1214120"/>
                  </a:lnTo>
                  <a:lnTo>
                    <a:pt x="0" y="242824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2571840" y="2514980"/>
            <a:ext cx="1912746" cy="1076705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38100" marR="30480" indent="-2540" algn="ctr">
              <a:lnSpc>
                <a:spcPct val="90200"/>
              </a:lnSpc>
              <a:spcBef>
                <a:spcPts val="320"/>
              </a:spcBef>
            </a:pPr>
            <a:r>
              <a:rPr b="1" u="sng" dirty="0">
                <a:latin typeface="Arial" panose="020B0604020202020204" pitchFamily="34" charset="0"/>
                <a:cs typeface="Arial" panose="020B0604020202020204" pitchFamily="34" charset="0"/>
              </a:rPr>
              <a:t>Desk</a:t>
            </a:r>
            <a:r>
              <a:rPr b="1" u="sng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u="sng" spc="-10" dirty="0">
                <a:latin typeface="Arial" panose="020B0604020202020204" pitchFamily="34" charset="0"/>
                <a:cs typeface="Arial" panose="020B0604020202020204" pitchFamily="34" charset="0"/>
              </a:rPr>
              <a:t>Audit Submission Deadline </a:t>
            </a:r>
            <a:endParaRPr lang="en-US" b="1" u="sng" spc="-1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100" marR="30480" indent="-2540" algn="ctr">
              <a:lnSpc>
                <a:spcPct val="90200"/>
              </a:lnSpc>
              <a:spcBef>
                <a:spcPts val="320"/>
              </a:spcBef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May 31st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" name="object 14" descr="Reviews (June - October)"/>
          <p:cNvGrpSpPr/>
          <p:nvPr/>
        </p:nvGrpSpPr>
        <p:grpSpPr>
          <a:xfrm>
            <a:off x="4648136" y="2351468"/>
            <a:ext cx="2062480" cy="1483360"/>
            <a:chOff x="4648136" y="2351468"/>
            <a:chExt cx="2062480" cy="1483360"/>
          </a:xfrm>
        </p:grpSpPr>
        <p:sp>
          <p:nvSpPr>
            <p:cNvPr id="15" name="object 15"/>
            <p:cNvSpPr/>
            <p:nvPr/>
          </p:nvSpPr>
          <p:spPr>
            <a:xfrm>
              <a:off x="4661153" y="2364485"/>
              <a:ext cx="2036445" cy="1457325"/>
            </a:xfrm>
            <a:custGeom>
              <a:avLst/>
              <a:gdLst/>
              <a:ahLst/>
              <a:cxnLst/>
              <a:rect l="l" t="t" r="r" b="b"/>
              <a:pathLst>
                <a:path w="2036445" h="1457325">
                  <a:moveTo>
                    <a:pt x="1793240" y="0"/>
                  </a:moveTo>
                  <a:lnTo>
                    <a:pt x="242824" y="0"/>
                  </a:lnTo>
                  <a:lnTo>
                    <a:pt x="193885" y="4933"/>
                  </a:lnTo>
                  <a:lnTo>
                    <a:pt x="148304" y="19081"/>
                  </a:lnTo>
                  <a:lnTo>
                    <a:pt x="107057" y="41469"/>
                  </a:lnTo>
                  <a:lnTo>
                    <a:pt x="71119" y="71119"/>
                  </a:lnTo>
                  <a:lnTo>
                    <a:pt x="41469" y="107057"/>
                  </a:lnTo>
                  <a:lnTo>
                    <a:pt x="19081" y="148304"/>
                  </a:lnTo>
                  <a:lnTo>
                    <a:pt x="4933" y="193885"/>
                  </a:lnTo>
                  <a:lnTo>
                    <a:pt x="0" y="242824"/>
                  </a:lnTo>
                  <a:lnTo>
                    <a:pt x="0" y="1214120"/>
                  </a:lnTo>
                  <a:lnTo>
                    <a:pt x="4933" y="1263058"/>
                  </a:lnTo>
                  <a:lnTo>
                    <a:pt x="19081" y="1308639"/>
                  </a:lnTo>
                  <a:lnTo>
                    <a:pt x="41469" y="1349886"/>
                  </a:lnTo>
                  <a:lnTo>
                    <a:pt x="71120" y="1385824"/>
                  </a:lnTo>
                  <a:lnTo>
                    <a:pt x="107057" y="1415474"/>
                  </a:lnTo>
                  <a:lnTo>
                    <a:pt x="148304" y="1437862"/>
                  </a:lnTo>
                  <a:lnTo>
                    <a:pt x="193885" y="1452010"/>
                  </a:lnTo>
                  <a:lnTo>
                    <a:pt x="242824" y="1456944"/>
                  </a:lnTo>
                  <a:lnTo>
                    <a:pt x="1793240" y="1456944"/>
                  </a:lnTo>
                  <a:lnTo>
                    <a:pt x="1842178" y="1452010"/>
                  </a:lnTo>
                  <a:lnTo>
                    <a:pt x="1887759" y="1437862"/>
                  </a:lnTo>
                  <a:lnTo>
                    <a:pt x="1929006" y="1415474"/>
                  </a:lnTo>
                  <a:lnTo>
                    <a:pt x="1964944" y="1385823"/>
                  </a:lnTo>
                  <a:lnTo>
                    <a:pt x="1994594" y="1349886"/>
                  </a:lnTo>
                  <a:lnTo>
                    <a:pt x="2016982" y="1308639"/>
                  </a:lnTo>
                  <a:lnTo>
                    <a:pt x="2031130" y="1263058"/>
                  </a:lnTo>
                  <a:lnTo>
                    <a:pt x="2036064" y="1214120"/>
                  </a:lnTo>
                  <a:lnTo>
                    <a:pt x="2036064" y="242824"/>
                  </a:lnTo>
                  <a:lnTo>
                    <a:pt x="2031130" y="193885"/>
                  </a:lnTo>
                  <a:lnTo>
                    <a:pt x="2016982" y="148304"/>
                  </a:lnTo>
                  <a:lnTo>
                    <a:pt x="1994594" y="107057"/>
                  </a:lnTo>
                  <a:lnTo>
                    <a:pt x="1964944" y="71119"/>
                  </a:lnTo>
                  <a:lnTo>
                    <a:pt x="1929006" y="41469"/>
                  </a:lnTo>
                  <a:lnTo>
                    <a:pt x="1887759" y="19081"/>
                  </a:lnTo>
                  <a:lnTo>
                    <a:pt x="1842178" y="4933"/>
                  </a:lnTo>
                  <a:lnTo>
                    <a:pt x="1793240" y="0"/>
                  </a:lnTo>
                  <a:close/>
                </a:path>
              </a:pathLst>
            </a:custGeom>
            <a:solidFill>
              <a:srgbClr val="8063A1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6" name="object 16"/>
            <p:cNvSpPr/>
            <p:nvPr/>
          </p:nvSpPr>
          <p:spPr>
            <a:xfrm>
              <a:off x="4661153" y="2364485"/>
              <a:ext cx="2036445" cy="1457325"/>
            </a:xfrm>
            <a:custGeom>
              <a:avLst/>
              <a:gdLst/>
              <a:ahLst/>
              <a:cxnLst/>
              <a:rect l="l" t="t" r="r" b="b"/>
              <a:pathLst>
                <a:path w="2036445" h="1457325">
                  <a:moveTo>
                    <a:pt x="0" y="242824"/>
                  </a:moveTo>
                  <a:lnTo>
                    <a:pt x="4933" y="193885"/>
                  </a:lnTo>
                  <a:lnTo>
                    <a:pt x="19081" y="148304"/>
                  </a:lnTo>
                  <a:lnTo>
                    <a:pt x="41469" y="107057"/>
                  </a:lnTo>
                  <a:lnTo>
                    <a:pt x="71119" y="71119"/>
                  </a:lnTo>
                  <a:lnTo>
                    <a:pt x="107057" y="41469"/>
                  </a:lnTo>
                  <a:lnTo>
                    <a:pt x="148304" y="19081"/>
                  </a:lnTo>
                  <a:lnTo>
                    <a:pt x="193885" y="4933"/>
                  </a:lnTo>
                  <a:lnTo>
                    <a:pt x="242824" y="0"/>
                  </a:lnTo>
                  <a:lnTo>
                    <a:pt x="1793240" y="0"/>
                  </a:lnTo>
                  <a:lnTo>
                    <a:pt x="1842178" y="4933"/>
                  </a:lnTo>
                  <a:lnTo>
                    <a:pt x="1887759" y="19081"/>
                  </a:lnTo>
                  <a:lnTo>
                    <a:pt x="1929006" y="41469"/>
                  </a:lnTo>
                  <a:lnTo>
                    <a:pt x="1964944" y="71119"/>
                  </a:lnTo>
                  <a:lnTo>
                    <a:pt x="1994594" y="107057"/>
                  </a:lnTo>
                  <a:lnTo>
                    <a:pt x="2016982" y="148304"/>
                  </a:lnTo>
                  <a:lnTo>
                    <a:pt x="2031130" y="193885"/>
                  </a:lnTo>
                  <a:lnTo>
                    <a:pt x="2036064" y="242824"/>
                  </a:lnTo>
                  <a:lnTo>
                    <a:pt x="2036064" y="1214120"/>
                  </a:lnTo>
                  <a:lnTo>
                    <a:pt x="2031130" y="1263058"/>
                  </a:lnTo>
                  <a:lnTo>
                    <a:pt x="2016982" y="1308639"/>
                  </a:lnTo>
                  <a:lnTo>
                    <a:pt x="1994594" y="1349886"/>
                  </a:lnTo>
                  <a:lnTo>
                    <a:pt x="1964944" y="1385823"/>
                  </a:lnTo>
                  <a:lnTo>
                    <a:pt x="1929006" y="1415474"/>
                  </a:lnTo>
                  <a:lnTo>
                    <a:pt x="1887759" y="1437862"/>
                  </a:lnTo>
                  <a:lnTo>
                    <a:pt x="1842178" y="1452010"/>
                  </a:lnTo>
                  <a:lnTo>
                    <a:pt x="1793240" y="1456944"/>
                  </a:lnTo>
                  <a:lnTo>
                    <a:pt x="242824" y="1456944"/>
                  </a:lnTo>
                  <a:lnTo>
                    <a:pt x="193885" y="1452010"/>
                  </a:lnTo>
                  <a:lnTo>
                    <a:pt x="148304" y="1437862"/>
                  </a:lnTo>
                  <a:lnTo>
                    <a:pt x="107057" y="1415474"/>
                  </a:lnTo>
                  <a:lnTo>
                    <a:pt x="71120" y="1385824"/>
                  </a:lnTo>
                  <a:lnTo>
                    <a:pt x="41469" y="1349886"/>
                  </a:lnTo>
                  <a:lnTo>
                    <a:pt x="19081" y="1308639"/>
                  </a:lnTo>
                  <a:lnTo>
                    <a:pt x="4933" y="1263058"/>
                  </a:lnTo>
                  <a:lnTo>
                    <a:pt x="0" y="1214120"/>
                  </a:lnTo>
                  <a:lnTo>
                    <a:pt x="0" y="242824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4867618" y="2711593"/>
            <a:ext cx="1684693" cy="602216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2700" marR="5080" indent="635" algn="ctr">
              <a:lnSpc>
                <a:spcPct val="90500"/>
              </a:lnSpc>
              <a:spcBef>
                <a:spcPts val="365"/>
              </a:spcBef>
            </a:pPr>
            <a:r>
              <a:rPr b="1" u="sng" spc="-10" dirty="0">
                <a:latin typeface="Arial" panose="020B0604020202020204" pitchFamily="34" charset="0"/>
                <a:cs typeface="Arial" panose="020B0604020202020204" pitchFamily="34" charset="0"/>
              </a:rPr>
              <a:t>Reviews </a:t>
            </a:r>
            <a:endParaRPr lang="en-US" b="1" u="sng" spc="-1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indent="635" algn="ctr">
              <a:lnSpc>
                <a:spcPct val="90500"/>
              </a:lnSpc>
              <a:spcBef>
                <a:spcPts val="365"/>
              </a:spcBef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June -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-20" dirty="0">
                <a:latin typeface="Arial" panose="020B0604020202020204" pitchFamily="34" charset="0"/>
                <a:cs typeface="Arial" panose="020B0604020202020204" pitchFamily="34" charset="0"/>
              </a:rPr>
              <a:t>October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8" name="object 1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786371" y="2351532"/>
            <a:ext cx="2062480" cy="1483360"/>
            <a:chOff x="6786371" y="2351532"/>
            <a:chExt cx="2062480" cy="1483360"/>
          </a:xfrm>
        </p:grpSpPr>
        <p:sp>
          <p:nvSpPr>
            <p:cNvPr id="19" name="object 19" descr="Reports - December"/>
            <p:cNvSpPr/>
            <p:nvPr/>
          </p:nvSpPr>
          <p:spPr>
            <a:xfrm>
              <a:off x="6799325" y="2364486"/>
              <a:ext cx="2036445" cy="1457325"/>
            </a:xfrm>
            <a:custGeom>
              <a:avLst/>
              <a:gdLst/>
              <a:ahLst/>
              <a:cxnLst/>
              <a:rect l="l" t="t" r="r" b="b"/>
              <a:pathLst>
                <a:path w="2036445" h="1457325">
                  <a:moveTo>
                    <a:pt x="1793240" y="0"/>
                  </a:moveTo>
                  <a:lnTo>
                    <a:pt x="242824" y="0"/>
                  </a:lnTo>
                  <a:lnTo>
                    <a:pt x="193885" y="4933"/>
                  </a:lnTo>
                  <a:lnTo>
                    <a:pt x="148304" y="19081"/>
                  </a:lnTo>
                  <a:lnTo>
                    <a:pt x="107057" y="41469"/>
                  </a:lnTo>
                  <a:lnTo>
                    <a:pt x="71120" y="71119"/>
                  </a:lnTo>
                  <a:lnTo>
                    <a:pt x="41469" y="107057"/>
                  </a:lnTo>
                  <a:lnTo>
                    <a:pt x="19081" y="148304"/>
                  </a:lnTo>
                  <a:lnTo>
                    <a:pt x="4933" y="193885"/>
                  </a:lnTo>
                  <a:lnTo>
                    <a:pt x="0" y="242824"/>
                  </a:lnTo>
                  <a:lnTo>
                    <a:pt x="0" y="1214120"/>
                  </a:lnTo>
                  <a:lnTo>
                    <a:pt x="4933" y="1263058"/>
                  </a:lnTo>
                  <a:lnTo>
                    <a:pt x="19081" y="1308639"/>
                  </a:lnTo>
                  <a:lnTo>
                    <a:pt x="41469" y="1349886"/>
                  </a:lnTo>
                  <a:lnTo>
                    <a:pt x="71120" y="1385824"/>
                  </a:lnTo>
                  <a:lnTo>
                    <a:pt x="107057" y="1415474"/>
                  </a:lnTo>
                  <a:lnTo>
                    <a:pt x="148304" y="1437862"/>
                  </a:lnTo>
                  <a:lnTo>
                    <a:pt x="193885" y="1452010"/>
                  </a:lnTo>
                  <a:lnTo>
                    <a:pt x="242824" y="1456944"/>
                  </a:lnTo>
                  <a:lnTo>
                    <a:pt x="1793240" y="1456944"/>
                  </a:lnTo>
                  <a:lnTo>
                    <a:pt x="1842178" y="1452010"/>
                  </a:lnTo>
                  <a:lnTo>
                    <a:pt x="1887759" y="1437862"/>
                  </a:lnTo>
                  <a:lnTo>
                    <a:pt x="1929006" y="1415474"/>
                  </a:lnTo>
                  <a:lnTo>
                    <a:pt x="1964944" y="1385823"/>
                  </a:lnTo>
                  <a:lnTo>
                    <a:pt x="1994594" y="1349886"/>
                  </a:lnTo>
                  <a:lnTo>
                    <a:pt x="2016982" y="1308639"/>
                  </a:lnTo>
                  <a:lnTo>
                    <a:pt x="2031130" y="1263058"/>
                  </a:lnTo>
                  <a:lnTo>
                    <a:pt x="2036064" y="1214120"/>
                  </a:lnTo>
                  <a:lnTo>
                    <a:pt x="2036064" y="242824"/>
                  </a:lnTo>
                  <a:lnTo>
                    <a:pt x="2031130" y="193885"/>
                  </a:lnTo>
                  <a:lnTo>
                    <a:pt x="2016982" y="148304"/>
                  </a:lnTo>
                  <a:lnTo>
                    <a:pt x="1994594" y="107057"/>
                  </a:lnTo>
                  <a:lnTo>
                    <a:pt x="1964944" y="71119"/>
                  </a:lnTo>
                  <a:lnTo>
                    <a:pt x="1929006" y="41469"/>
                  </a:lnTo>
                  <a:lnTo>
                    <a:pt x="1887759" y="19081"/>
                  </a:lnTo>
                  <a:lnTo>
                    <a:pt x="1842178" y="4933"/>
                  </a:lnTo>
                  <a:lnTo>
                    <a:pt x="1793240" y="0"/>
                  </a:lnTo>
                  <a:close/>
                </a:path>
              </a:pathLst>
            </a:custGeom>
            <a:solidFill>
              <a:srgbClr val="48ACC5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0" name="object 20"/>
            <p:cNvSpPr/>
            <p:nvPr/>
          </p:nvSpPr>
          <p:spPr>
            <a:xfrm>
              <a:off x="6799325" y="2364486"/>
              <a:ext cx="2036445" cy="1457325"/>
            </a:xfrm>
            <a:custGeom>
              <a:avLst/>
              <a:gdLst/>
              <a:ahLst/>
              <a:cxnLst/>
              <a:rect l="l" t="t" r="r" b="b"/>
              <a:pathLst>
                <a:path w="2036445" h="1457325">
                  <a:moveTo>
                    <a:pt x="0" y="242824"/>
                  </a:moveTo>
                  <a:lnTo>
                    <a:pt x="4933" y="193885"/>
                  </a:lnTo>
                  <a:lnTo>
                    <a:pt x="19081" y="148304"/>
                  </a:lnTo>
                  <a:lnTo>
                    <a:pt x="41469" y="107057"/>
                  </a:lnTo>
                  <a:lnTo>
                    <a:pt x="71120" y="71119"/>
                  </a:lnTo>
                  <a:lnTo>
                    <a:pt x="107057" y="41469"/>
                  </a:lnTo>
                  <a:lnTo>
                    <a:pt x="148304" y="19081"/>
                  </a:lnTo>
                  <a:lnTo>
                    <a:pt x="193885" y="4933"/>
                  </a:lnTo>
                  <a:lnTo>
                    <a:pt x="242824" y="0"/>
                  </a:lnTo>
                  <a:lnTo>
                    <a:pt x="1793240" y="0"/>
                  </a:lnTo>
                  <a:lnTo>
                    <a:pt x="1842178" y="4933"/>
                  </a:lnTo>
                  <a:lnTo>
                    <a:pt x="1887759" y="19081"/>
                  </a:lnTo>
                  <a:lnTo>
                    <a:pt x="1929006" y="41469"/>
                  </a:lnTo>
                  <a:lnTo>
                    <a:pt x="1964944" y="71119"/>
                  </a:lnTo>
                  <a:lnTo>
                    <a:pt x="1994594" y="107057"/>
                  </a:lnTo>
                  <a:lnTo>
                    <a:pt x="2016982" y="148304"/>
                  </a:lnTo>
                  <a:lnTo>
                    <a:pt x="2031130" y="193885"/>
                  </a:lnTo>
                  <a:lnTo>
                    <a:pt x="2036064" y="242824"/>
                  </a:lnTo>
                  <a:lnTo>
                    <a:pt x="2036064" y="1214120"/>
                  </a:lnTo>
                  <a:lnTo>
                    <a:pt x="2031130" y="1263058"/>
                  </a:lnTo>
                  <a:lnTo>
                    <a:pt x="2016982" y="1308639"/>
                  </a:lnTo>
                  <a:lnTo>
                    <a:pt x="1994594" y="1349886"/>
                  </a:lnTo>
                  <a:lnTo>
                    <a:pt x="1964944" y="1385823"/>
                  </a:lnTo>
                  <a:lnTo>
                    <a:pt x="1929006" y="1415474"/>
                  </a:lnTo>
                  <a:lnTo>
                    <a:pt x="1887759" y="1437862"/>
                  </a:lnTo>
                  <a:lnTo>
                    <a:pt x="1842178" y="1452010"/>
                  </a:lnTo>
                  <a:lnTo>
                    <a:pt x="1793240" y="1456944"/>
                  </a:lnTo>
                  <a:lnTo>
                    <a:pt x="242824" y="1456944"/>
                  </a:lnTo>
                  <a:lnTo>
                    <a:pt x="193885" y="1452010"/>
                  </a:lnTo>
                  <a:lnTo>
                    <a:pt x="148304" y="1437862"/>
                  </a:lnTo>
                  <a:lnTo>
                    <a:pt x="107057" y="1415474"/>
                  </a:lnTo>
                  <a:lnTo>
                    <a:pt x="71120" y="1385824"/>
                  </a:lnTo>
                  <a:lnTo>
                    <a:pt x="41469" y="1349886"/>
                  </a:lnTo>
                  <a:lnTo>
                    <a:pt x="19081" y="1308639"/>
                  </a:lnTo>
                  <a:lnTo>
                    <a:pt x="4933" y="1263058"/>
                  </a:lnTo>
                  <a:lnTo>
                    <a:pt x="0" y="1214120"/>
                  </a:lnTo>
                  <a:lnTo>
                    <a:pt x="0" y="242824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7151685" y="2739072"/>
            <a:ext cx="1331723" cy="67063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ts val="2635"/>
              </a:lnSpc>
              <a:spcBef>
                <a:spcPts val="100"/>
              </a:spcBef>
            </a:pPr>
            <a:r>
              <a:rPr b="1" u="sng" spc="-10" dirty="0">
                <a:latin typeface="Arial" panose="020B0604020202020204" pitchFamily="34" charset="0"/>
                <a:cs typeface="Arial" panose="020B0604020202020204" pitchFamily="34" charset="0"/>
              </a:rPr>
              <a:t>Reports</a:t>
            </a:r>
            <a:endParaRPr lang="en-U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ctr">
              <a:lnSpc>
                <a:spcPts val="2635"/>
              </a:lnSpc>
              <a:spcBef>
                <a:spcPts val="100"/>
              </a:spcBef>
            </a:pPr>
            <a:r>
              <a:rPr lang="en-US" spc="-10" dirty="0">
                <a:latin typeface="Arial" panose="020B0604020202020204" pitchFamily="34" charset="0"/>
                <a:cs typeface="Arial" panose="020B0604020202020204" pitchFamily="34" charset="0"/>
              </a:rPr>
              <a:t>(December)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itle 22">
            <a:extLst>
              <a:ext uri="{FF2B5EF4-FFF2-40B4-BE49-F238E27FC236}">
                <a16:creationId xmlns:a16="http://schemas.microsoft.com/office/drawing/2014/main" id="{D4330EB8-A536-4D59-BD2A-D3D2BFFFF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Perkins</a:t>
            </a:r>
            <a:r>
              <a:rPr lang="en-US" sz="2800" spc="-20" dirty="0"/>
              <a:t> </a:t>
            </a:r>
            <a:r>
              <a:rPr lang="en-US" sz="2800" dirty="0"/>
              <a:t>V</a:t>
            </a:r>
            <a:r>
              <a:rPr lang="en-US" sz="2800" spc="-15" dirty="0"/>
              <a:t> </a:t>
            </a:r>
            <a:r>
              <a:rPr lang="en-US" sz="2800" dirty="0"/>
              <a:t>CTE Monitoring</a:t>
            </a:r>
            <a:r>
              <a:rPr lang="en-US" sz="2800" spc="-10" dirty="0"/>
              <a:t> </a:t>
            </a:r>
            <a:r>
              <a:rPr lang="en-US" sz="2800" dirty="0"/>
              <a:t>Timeline</a:t>
            </a:r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EEB0CAA-69C4-4B5C-9F68-912E367D64E1}"/>
              </a:ext>
            </a:extLst>
          </p:cNvPr>
          <p:cNvSpPr txBox="1"/>
          <p:nvPr/>
        </p:nvSpPr>
        <p:spPr>
          <a:xfrm>
            <a:off x="7086600" y="4774302"/>
            <a:ext cx="2057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Revised: December, 2024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535940" y="1007745"/>
            <a:ext cx="7471409" cy="7643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Arial" panose="020B0604020202020204" pitchFamily="34" charset="0"/>
                <a:cs typeface="Arial" panose="020B0604020202020204" pitchFamily="34" charset="0"/>
              </a:rPr>
              <a:t>Perkins</a:t>
            </a:r>
            <a:r>
              <a:rPr sz="2400" b="1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sz="2400" b="1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dirty="0">
                <a:latin typeface="Arial" panose="020B0604020202020204" pitchFamily="34" charset="0"/>
                <a:cs typeface="Arial" panose="020B0604020202020204" pitchFamily="34" charset="0"/>
              </a:rPr>
              <a:t>CTE Monitoring</a:t>
            </a:r>
            <a:r>
              <a:rPr sz="2400" b="1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dirty="0">
                <a:latin typeface="Arial" panose="020B0604020202020204" pitchFamily="34" charset="0"/>
                <a:cs typeface="Arial" panose="020B0604020202020204" pitchFamily="34" charset="0"/>
              </a:rPr>
              <a:t>Timeline</a:t>
            </a:r>
            <a:r>
              <a:rPr sz="2400" b="1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b="1" spc="-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Effective FY25</a:t>
            </a:r>
            <a:r>
              <a:rPr sz="2400" b="1" spc="-1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684652" y="1929841"/>
            <a:ext cx="1863089" cy="668020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37465" marR="30480" indent="2540" algn="ctr">
              <a:lnSpc>
                <a:spcPct val="90400"/>
              </a:lnSpc>
              <a:spcBef>
                <a:spcPts val="275"/>
              </a:spcBef>
            </a:pPr>
            <a:r>
              <a:rPr sz="1500" dirty="0">
                <a:solidFill>
                  <a:srgbClr val="FFFFFF"/>
                </a:solidFill>
                <a:latin typeface="Palatino Linotype"/>
                <a:cs typeface="Palatino Linotype"/>
              </a:rPr>
              <a:t>Desk</a:t>
            </a:r>
            <a:r>
              <a:rPr sz="1500" spc="-20" dirty="0">
                <a:solidFill>
                  <a:srgbClr val="FFFFFF"/>
                </a:solidFill>
                <a:latin typeface="Palatino Linotype"/>
                <a:cs typeface="Palatino Linotype"/>
              </a:rPr>
              <a:t> Audit </a:t>
            </a:r>
            <a:r>
              <a:rPr sz="1500" dirty="0">
                <a:solidFill>
                  <a:srgbClr val="FFFFFF"/>
                </a:solidFill>
                <a:latin typeface="Palatino Linotype"/>
                <a:cs typeface="Palatino Linotype"/>
              </a:rPr>
              <a:t>Submission</a:t>
            </a:r>
            <a:r>
              <a:rPr sz="1500" spc="-10" dirty="0">
                <a:solidFill>
                  <a:srgbClr val="FFFFFF"/>
                </a:solidFill>
                <a:latin typeface="Palatino Linotype"/>
                <a:cs typeface="Palatino Linotype"/>
              </a:rPr>
              <a:t> Deadline </a:t>
            </a:r>
            <a:r>
              <a:rPr sz="1500" dirty="0">
                <a:solidFill>
                  <a:srgbClr val="FFFFFF"/>
                </a:solidFill>
                <a:latin typeface="Palatino Linotype"/>
                <a:cs typeface="Palatino Linotype"/>
              </a:rPr>
              <a:t>(</a:t>
            </a:r>
            <a:r>
              <a:rPr lang="en-US" sz="1500" dirty="0">
                <a:solidFill>
                  <a:srgbClr val="FFFFFF"/>
                </a:solidFill>
                <a:latin typeface="Palatino Linotype"/>
                <a:cs typeface="Palatino Linotype"/>
              </a:rPr>
              <a:t>January </a:t>
            </a:r>
            <a:r>
              <a:rPr sz="1500" spc="-20" dirty="0">
                <a:solidFill>
                  <a:srgbClr val="FFFFFF"/>
                </a:solidFill>
                <a:latin typeface="Palatino Linotype"/>
                <a:cs typeface="Palatino Linotype"/>
              </a:rPr>
              <a:t>31</a:t>
            </a:r>
            <a:r>
              <a:rPr sz="1500" spc="-30" baseline="25000" dirty="0">
                <a:solidFill>
                  <a:srgbClr val="FFFFFF"/>
                </a:solidFill>
                <a:latin typeface="Palatino Linotype"/>
                <a:cs typeface="Palatino Linotype"/>
              </a:rPr>
              <a:t>st</a:t>
            </a:r>
            <a:r>
              <a:rPr sz="1500" spc="-20" dirty="0">
                <a:solidFill>
                  <a:srgbClr val="FFFFFF"/>
                </a:solidFill>
                <a:latin typeface="Palatino Linotype"/>
                <a:cs typeface="Palatino Linotype"/>
              </a:rPr>
              <a:t>)</a:t>
            </a:r>
            <a:endParaRPr sz="1500" dirty="0">
              <a:latin typeface="Palatino Linotype"/>
              <a:cs typeface="Palatino Linotype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69405" y="3498181"/>
            <a:ext cx="8150860" cy="11201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>
              <a:lnSpc>
                <a:spcPct val="99600"/>
              </a:lnSpc>
              <a:spcBef>
                <a:spcPts val="110"/>
              </a:spcBef>
            </a:pPr>
            <a:r>
              <a:rPr sz="2400" spc="114" dirty="0">
                <a:latin typeface="Arial" panose="020B0604020202020204" pitchFamily="34" charset="0"/>
                <a:cs typeface="Arial" panose="020B0604020202020204" pitchFamily="34" charset="0"/>
              </a:rPr>
              <a:t>Perkins</a:t>
            </a:r>
            <a:r>
              <a:rPr sz="2400" spc="1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95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sz="2400" spc="1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145" dirty="0">
                <a:latin typeface="Arial" panose="020B0604020202020204" pitchFamily="34" charset="0"/>
                <a:cs typeface="Arial" panose="020B0604020202020204" pitchFamily="34" charset="0"/>
              </a:rPr>
              <a:t>Secondary</a:t>
            </a:r>
            <a:r>
              <a:rPr sz="2400" spc="1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105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2400" spc="1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130" dirty="0">
                <a:latin typeface="Arial" panose="020B0604020202020204" pitchFamily="34" charset="0"/>
                <a:cs typeface="Arial" panose="020B0604020202020204" pitchFamily="34" charset="0"/>
              </a:rPr>
              <a:t>Postsecondary</a:t>
            </a:r>
            <a:r>
              <a:rPr sz="2400" spc="11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35" dirty="0">
                <a:latin typeface="Arial" panose="020B0604020202020204" pitchFamily="34" charset="0"/>
                <a:cs typeface="Arial" panose="020B0604020202020204" pitchFamily="34" charset="0"/>
              </a:rPr>
              <a:t>Monitoring </a:t>
            </a:r>
            <a:r>
              <a:rPr sz="2400" u="sng" spc="10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Community</a:t>
            </a:r>
            <a:r>
              <a:rPr sz="2400" u="sng" spc="13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 </a:t>
            </a:r>
            <a:r>
              <a:rPr sz="2400" u="sng" spc="12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College</a:t>
            </a:r>
            <a:r>
              <a:rPr sz="2400" u="sng" spc="15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 </a:t>
            </a:r>
            <a:r>
              <a:rPr sz="2400" u="sng" spc="114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Perkins</a:t>
            </a:r>
            <a:r>
              <a:rPr sz="2400" u="sng" spc="13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 </a:t>
            </a:r>
            <a:r>
              <a:rPr sz="2400" u="sng" spc="16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Desk</a:t>
            </a:r>
            <a:r>
              <a:rPr sz="2400" u="sng" spc="13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 </a:t>
            </a:r>
            <a:r>
              <a:rPr sz="2400" u="sng" spc="6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Audit</a:t>
            </a:r>
            <a:r>
              <a:rPr sz="2400" u="sng" spc="12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 </a:t>
            </a:r>
            <a:r>
              <a:rPr sz="2400" u="sng" spc="9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Form</a:t>
            </a:r>
            <a:r>
              <a:rPr sz="2400" spc="9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 </a:t>
            </a:r>
            <a:r>
              <a:rPr sz="2400" u="sng" spc="14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Secondary</a:t>
            </a:r>
            <a:r>
              <a:rPr sz="2400" u="sng" spc="13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 </a:t>
            </a:r>
            <a:r>
              <a:rPr sz="2400" u="sng" spc="1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Perkins</a:t>
            </a:r>
            <a:r>
              <a:rPr sz="2400" u="sng" spc="13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 </a:t>
            </a:r>
            <a:r>
              <a:rPr sz="2400" u="sng" spc="16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Desk</a:t>
            </a:r>
            <a:r>
              <a:rPr sz="2400" u="sng" spc="14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 </a:t>
            </a:r>
            <a:r>
              <a:rPr sz="2400" u="sng" spc="6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Audit</a:t>
            </a:r>
            <a:r>
              <a:rPr sz="2400" u="sng" spc="13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 </a:t>
            </a:r>
            <a:r>
              <a:rPr sz="2400" u="sng" spc="8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Form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44A2334-A5BE-41CE-8B3D-1CB8784A63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57200" y="1414619"/>
            <a:ext cx="8462455" cy="2033270"/>
            <a:chOff x="449516" y="1269491"/>
            <a:chExt cx="8462455" cy="2033270"/>
          </a:xfrm>
        </p:grpSpPr>
        <p:grpSp>
          <p:nvGrpSpPr>
            <p:cNvPr id="5" name="object 5"/>
            <p:cNvGrpSpPr/>
            <p:nvPr/>
          </p:nvGrpSpPr>
          <p:grpSpPr>
            <a:xfrm>
              <a:off x="449516" y="1269491"/>
              <a:ext cx="8389684" cy="2033270"/>
              <a:chOff x="449516" y="1269491"/>
              <a:chExt cx="7832090" cy="2033270"/>
            </a:xfrm>
          </p:grpSpPr>
          <p:sp>
            <p:nvSpPr>
              <p:cNvPr id="6" name="object 6"/>
              <p:cNvSpPr/>
              <p:nvPr/>
            </p:nvSpPr>
            <p:spPr>
              <a:xfrm>
                <a:off x="1091184" y="1269491"/>
                <a:ext cx="7190740" cy="2033270"/>
              </a:xfrm>
              <a:custGeom>
                <a:avLst/>
                <a:gdLst/>
                <a:ahLst/>
                <a:cxnLst/>
                <a:rect l="l" t="t" r="r" b="b"/>
                <a:pathLst>
                  <a:path w="7190740" h="2033270">
                    <a:moveTo>
                      <a:pt x="6173723" y="0"/>
                    </a:moveTo>
                    <a:lnTo>
                      <a:pt x="6173723" y="508254"/>
                    </a:lnTo>
                    <a:lnTo>
                      <a:pt x="0" y="508254"/>
                    </a:lnTo>
                    <a:lnTo>
                      <a:pt x="0" y="1524762"/>
                    </a:lnTo>
                    <a:lnTo>
                      <a:pt x="6173723" y="1524762"/>
                    </a:lnTo>
                    <a:lnTo>
                      <a:pt x="6173723" y="2033016"/>
                    </a:lnTo>
                    <a:lnTo>
                      <a:pt x="7190232" y="1016508"/>
                    </a:lnTo>
                    <a:lnTo>
                      <a:pt x="6173723" y="0"/>
                    </a:lnTo>
                    <a:close/>
                  </a:path>
                </a:pathLst>
              </a:custGeom>
              <a:solidFill>
                <a:srgbClr val="E7CFCF"/>
              </a:solidFill>
            </p:spPr>
            <p:txBody>
              <a:bodyPr wrap="square" lIns="0" tIns="0" rIns="0" bIns="0" rtlCol="0"/>
              <a:lstStyle/>
              <a:p>
                <a:endParaRPr dirty="0"/>
              </a:p>
            </p:txBody>
          </p:sp>
          <p:sp>
            <p:nvSpPr>
              <p:cNvPr id="7" name="object 7" descr="Call for desk audit submissions - December/January"/>
              <p:cNvSpPr/>
              <p:nvPr/>
            </p:nvSpPr>
            <p:spPr>
              <a:xfrm>
                <a:off x="462534" y="1879854"/>
                <a:ext cx="2036445" cy="814069"/>
              </a:xfrm>
              <a:custGeom>
                <a:avLst/>
                <a:gdLst/>
                <a:ahLst/>
                <a:cxnLst/>
                <a:rect l="l" t="t" r="r" b="b"/>
                <a:pathLst>
                  <a:path w="2036445" h="814069">
                    <a:moveTo>
                      <a:pt x="1900427" y="0"/>
                    </a:moveTo>
                    <a:lnTo>
                      <a:pt x="135636" y="0"/>
                    </a:lnTo>
                    <a:lnTo>
                      <a:pt x="92766" y="6912"/>
                    </a:lnTo>
                    <a:lnTo>
                      <a:pt x="55533" y="26164"/>
                    </a:lnTo>
                    <a:lnTo>
                      <a:pt x="26171" y="55522"/>
                    </a:lnTo>
                    <a:lnTo>
                      <a:pt x="6915" y="92756"/>
                    </a:lnTo>
                    <a:lnTo>
                      <a:pt x="0" y="135636"/>
                    </a:lnTo>
                    <a:lnTo>
                      <a:pt x="0" y="678180"/>
                    </a:lnTo>
                    <a:lnTo>
                      <a:pt x="6915" y="721059"/>
                    </a:lnTo>
                    <a:lnTo>
                      <a:pt x="26171" y="758293"/>
                    </a:lnTo>
                    <a:lnTo>
                      <a:pt x="55533" y="787651"/>
                    </a:lnTo>
                    <a:lnTo>
                      <a:pt x="92766" y="806903"/>
                    </a:lnTo>
                    <a:lnTo>
                      <a:pt x="135636" y="813816"/>
                    </a:lnTo>
                    <a:lnTo>
                      <a:pt x="1900427" y="813816"/>
                    </a:lnTo>
                    <a:lnTo>
                      <a:pt x="1943307" y="806903"/>
                    </a:lnTo>
                    <a:lnTo>
                      <a:pt x="1980541" y="787651"/>
                    </a:lnTo>
                    <a:lnTo>
                      <a:pt x="2009899" y="758293"/>
                    </a:lnTo>
                    <a:lnTo>
                      <a:pt x="2029151" y="721059"/>
                    </a:lnTo>
                    <a:lnTo>
                      <a:pt x="2036064" y="678180"/>
                    </a:lnTo>
                    <a:lnTo>
                      <a:pt x="2036064" y="135636"/>
                    </a:lnTo>
                    <a:lnTo>
                      <a:pt x="2029151" y="92756"/>
                    </a:lnTo>
                    <a:lnTo>
                      <a:pt x="2009899" y="55522"/>
                    </a:lnTo>
                    <a:lnTo>
                      <a:pt x="1980541" y="26164"/>
                    </a:lnTo>
                    <a:lnTo>
                      <a:pt x="1943307" y="6912"/>
                    </a:lnTo>
                    <a:lnTo>
                      <a:pt x="1900427" y="0"/>
                    </a:lnTo>
                    <a:close/>
                  </a:path>
                </a:pathLst>
              </a:custGeom>
              <a:solidFill>
                <a:srgbClr val="BE504D"/>
              </a:solidFill>
            </p:spPr>
            <p:txBody>
              <a:bodyPr wrap="square" lIns="0" tIns="0" rIns="0" bIns="0" rtlCol="0"/>
              <a:lstStyle/>
              <a:p>
                <a:endParaRPr dirty="0"/>
              </a:p>
            </p:txBody>
          </p:sp>
          <p:sp>
            <p:nvSpPr>
              <p:cNvPr id="8" name="object 8"/>
              <p:cNvSpPr/>
              <p:nvPr/>
            </p:nvSpPr>
            <p:spPr>
              <a:xfrm>
                <a:off x="462534" y="1879854"/>
                <a:ext cx="2036445" cy="814069"/>
              </a:xfrm>
              <a:custGeom>
                <a:avLst/>
                <a:gdLst/>
                <a:ahLst/>
                <a:cxnLst/>
                <a:rect l="l" t="t" r="r" b="b"/>
                <a:pathLst>
                  <a:path w="2036445" h="814069">
                    <a:moveTo>
                      <a:pt x="0" y="135636"/>
                    </a:moveTo>
                    <a:lnTo>
                      <a:pt x="6915" y="92756"/>
                    </a:lnTo>
                    <a:lnTo>
                      <a:pt x="26171" y="55522"/>
                    </a:lnTo>
                    <a:lnTo>
                      <a:pt x="55533" y="26164"/>
                    </a:lnTo>
                    <a:lnTo>
                      <a:pt x="92766" y="6912"/>
                    </a:lnTo>
                    <a:lnTo>
                      <a:pt x="135636" y="0"/>
                    </a:lnTo>
                    <a:lnTo>
                      <a:pt x="1900427" y="0"/>
                    </a:lnTo>
                    <a:lnTo>
                      <a:pt x="1943307" y="6912"/>
                    </a:lnTo>
                    <a:lnTo>
                      <a:pt x="1980541" y="26164"/>
                    </a:lnTo>
                    <a:lnTo>
                      <a:pt x="2009899" y="55522"/>
                    </a:lnTo>
                    <a:lnTo>
                      <a:pt x="2029151" y="92756"/>
                    </a:lnTo>
                    <a:lnTo>
                      <a:pt x="2036064" y="135636"/>
                    </a:lnTo>
                    <a:lnTo>
                      <a:pt x="2036064" y="678180"/>
                    </a:lnTo>
                    <a:lnTo>
                      <a:pt x="2029151" y="721059"/>
                    </a:lnTo>
                    <a:lnTo>
                      <a:pt x="2009899" y="758293"/>
                    </a:lnTo>
                    <a:lnTo>
                      <a:pt x="1980541" y="787651"/>
                    </a:lnTo>
                    <a:lnTo>
                      <a:pt x="1943307" y="806903"/>
                    </a:lnTo>
                    <a:lnTo>
                      <a:pt x="1900427" y="813816"/>
                    </a:lnTo>
                    <a:lnTo>
                      <a:pt x="135636" y="813816"/>
                    </a:lnTo>
                    <a:lnTo>
                      <a:pt x="92766" y="806903"/>
                    </a:lnTo>
                    <a:lnTo>
                      <a:pt x="55533" y="787651"/>
                    </a:lnTo>
                    <a:lnTo>
                      <a:pt x="26171" y="758293"/>
                    </a:lnTo>
                    <a:lnTo>
                      <a:pt x="6915" y="721059"/>
                    </a:lnTo>
                    <a:lnTo>
                      <a:pt x="0" y="678180"/>
                    </a:lnTo>
                    <a:lnTo>
                      <a:pt x="0" y="135636"/>
                    </a:lnTo>
                    <a:close/>
                  </a:path>
                </a:pathLst>
              </a:custGeom>
              <a:ln w="25908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 dirty="0"/>
              </a:p>
            </p:txBody>
          </p:sp>
        </p:grpSp>
        <p:sp>
          <p:nvSpPr>
            <p:cNvPr id="9" name="object 9"/>
            <p:cNvSpPr txBox="1"/>
            <p:nvPr/>
          </p:nvSpPr>
          <p:spPr>
            <a:xfrm>
              <a:off x="632866" y="1908175"/>
              <a:ext cx="1692910" cy="700705"/>
            </a:xfrm>
            <a:prstGeom prst="rect">
              <a:avLst/>
            </a:prstGeom>
          </p:spPr>
          <p:txBody>
            <a:bodyPr vert="horz" wrap="square" lIns="0" tIns="35560" rIns="0" bIns="0" rtlCol="0">
              <a:spAutoFit/>
            </a:bodyPr>
            <a:lstStyle/>
            <a:p>
              <a:pPr marL="12065" marR="5080" algn="ctr">
                <a:lnSpc>
                  <a:spcPct val="90300"/>
                </a:lnSpc>
                <a:spcBef>
                  <a:spcPts val="280"/>
                </a:spcBef>
              </a:pPr>
              <a:r>
                <a:rPr sz="1600" dirty="0">
                  <a:latin typeface="Arial" panose="020B0604020202020204" pitchFamily="34" charset="0"/>
                  <a:cs typeface="Arial" panose="020B0604020202020204" pitchFamily="34" charset="0"/>
                </a:rPr>
                <a:t>Call</a:t>
              </a:r>
              <a:r>
                <a:rPr sz="1600" spc="-35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1600" dirty="0">
                  <a:latin typeface="Arial" panose="020B0604020202020204" pitchFamily="34" charset="0"/>
                  <a:cs typeface="Arial" panose="020B0604020202020204" pitchFamily="34" charset="0"/>
                </a:rPr>
                <a:t>for</a:t>
              </a:r>
              <a:r>
                <a:rPr sz="1600" spc="-2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1600" dirty="0">
                  <a:latin typeface="Arial" panose="020B0604020202020204" pitchFamily="34" charset="0"/>
                  <a:cs typeface="Arial" panose="020B0604020202020204" pitchFamily="34" charset="0"/>
                </a:rPr>
                <a:t>desk</a:t>
              </a:r>
              <a:r>
                <a:rPr sz="1600" spc="-35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1600" spc="-10" dirty="0">
                  <a:latin typeface="Arial" panose="020B0604020202020204" pitchFamily="34" charset="0"/>
                  <a:cs typeface="Arial" panose="020B0604020202020204" pitchFamily="34" charset="0"/>
                </a:rPr>
                <a:t>audit submissions</a:t>
              </a:r>
              <a:r>
                <a:rPr sz="1600" spc="5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1600" spc="-10" dirty="0"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en-US" sz="1600" spc="-10" dirty="0">
                  <a:latin typeface="Arial" panose="020B0604020202020204" pitchFamily="34" charset="0"/>
                  <a:cs typeface="Arial" panose="020B0604020202020204" pitchFamily="34" charset="0"/>
                </a:rPr>
                <a:t>December</a:t>
              </a:r>
              <a:r>
                <a:rPr sz="1600" spc="-10" dirty="0"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  <a:endParaRPr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0" name="object 10"/>
            <p:cNvGrpSpPr/>
            <p:nvPr/>
          </p:nvGrpSpPr>
          <p:grpSpPr>
            <a:xfrm>
              <a:off x="2600706" y="1879853"/>
              <a:ext cx="2036445" cy="814069"/>
              <a:chOff x="2600706" y="1879853"/>
              <a:chExt cx="2036445" cy="814069"/>
            </a:xfrm>
          </p:grpSpPr>
          <p:sp>
            <p:nvSpPr>
              <p:cNvPr id="11" name="object 11">
                <a:extLs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2600706" y="1879853"/>
                <a:ext cx="2036445" cy="814069"/>
              </a:xfrm>
              <a:custGeom>
                <a:avLst/>
                <a:gdLst/>
                <a:ahLst/>
                <a:cxnLst/>
                <a:rect l="l" t="t" r="r" b="b"/>
                <a:pathLst>
                  <a:path w="2036445" h="814069">
                    <a:moveTo>
                      <a:pt x="1900428" y="0"/>
                    </a:moveTo>
                    <a:lnTo>
                      <a:pt x="135636" y="0"/>
                    </a:lnTo>
                    <a:lnTo>
                      <a:pt x="92756" y="6912"/>
                    </a:lnTo>
                    <a:lnTo>
                      <a:pt x="55522" y="26164"/>
                    </a:lnTo>
                    <a:lnTo>
                      <a:pt x="26164" y="55522"/>
                    </a:lnTo>
                    <a:lnTo>
                      <a:pt x="6912" y="92756"/>
                    </a:lnTo>
                    <a:lnTo>
                      <a:pt x="0" y="135636"/>
                    </a:lnTo>
                    <a:lnTo>
                      <a:pt x="0" y="678180"/>
                    </a:lnTo>
                    <a:lnTo>
                      <a:pt x="6912" y="721059"/>
                    </a:lnTo>
                    <a:lnTo>
                      <a:pt x="26164" y="758293"/>
                    </a:lnTo>
                    <a:lnTo>
                      <a:pt x="55522" y="787651"/>
                    </a:lnTo>
                    <a:lnTo>
                      <a:pt x="92756" y="806903"/>
                    </a:lnTo>
                    <a:lnTo>
                      <a:pt x="135636" y="813816"/>
                    </a:lnTo>
                    <a:lnTo>
                      <a:pt x="1900428" y="813816"/>
                    </a:lnTo>
                    <a:lnTo>
                      <a:pt x="1943307" y="806903"/>
                    </a:lnTo>
                    <a:lnTo>
                      <a:pt x="1980541" y="787651"/>
                    </a:lnTo>
                    <a:lnTo>
                      <a:pt x="2009899" y="758293"/>
                    </a:lnTo>
                    <a:lnTo>
                      <a:pt x="2029151" y="721059"/>
                    </a:lnTo>
                    <a:lnTo>
                      <a:pt x="2036064" y="678180"/>
                    </a:lnTo>
                    <a:lnTo>
                      <a:pt x="2036064" y="135636"/>
                    </a:lnTo>
                    <a:lnTo>
                      <a:pt x="2029151" y="92756"/>
                    </a:lnTo>
                    <a:lnTo>
                      <a:pt x="2009899" y="55522"/>
                    </a:lnTo>
                    <a:lnTo>
                      <a:pt x="1980541" y="26164"/>
                    </a:lnTo>
                    <a:lnTo>
                      <a:pt x="1943307" y="6912"/>
                    </a:lnTo>
                    <a:lnTo>
                      <a:pt x="1900428" y="0"/>
                    </a:lnTo>
                    <a:close/>
                  </a:path>
                </a:pathLst>
              </a:custGeom>
              <a:solidFill>
                <a:srgbClr val="9BBA58"/>
              </a:solidFill>
            </p:spPr>
            <p:txBody>
              <a:bodyPr wrap="square" lIns="0" tIns="0" rIns="0" bIns="0" rtlCol="0"/>
              <a:lstStyle/>
              <a:p>
                <a:endParaRPr dirty="0"/>
              </a:p>
            </p:txBody>
          </p:sp>
          <p:sp>
            <p:nvSpPr>
              <p:cNvPr id="12" name="object 12"/>
              <p:cNvSpPr/>
              <p:nvPr/>
            </p:nvSpPr>
            <p:spPr>
              <a:xfrm>
                <a:off x="2600706" y="1879853"/>
                <a:ext cx="2036445" cy="814069"/>
              </a:xfrm>
              <a:custGeom>
                <a:avLst/>
                <a:gdLst/>
                <a:ahLst/>
                <a:cxnLst/>
                <a:rect l="l" t="t" r="r" b="b"/>
                <a:pathLst>
                  <a:path w="2036445" h="814069">
                    <a:moveTo>
                      <a:pt x="0" y="135636"/>
                    </a:moveTo>
                    <a:lnTo>
                      <a:pt x="6912" y="92756"/>
                    </a:lnTo>
                    <a:lnTo>
                      <a:pt x="26164" y="55522"/>
                    </a:lnTo>
                    <a:lnTo>
                      <a:pt x="55522" y="26164"/>
                    </a:lnTo>
                    <a:lnTo>
                      <a:pt x="92756" y="6912"/>
                    </a:lnTo>
                    <a:lnTo>
                      <a:pt x="135636" y="0"/>
                    </a:lnTo>
                    <a:lnTo>
                      <a:pt x="1900428" y="0"/>
                    </a:lnTo>
                    <a:lnTo>
                      <a:pt x="1943307" y="6912"/>
                    </a:lnTo>
                    <a:lnTo>
                      <a:pt x="1980541" y="26164"/>
                    </a:lnTo>
                    <a:lnTo>
                      <a:pt x="2009899" y="55522"/>
                    </a:lnTo>
                    <a:lnTo>
                      <a:pt x="2029151" y="92756"/>
                    </a:lnTo>
                    <a:lnTo>
                      <a:pt x="2036064" y="135636"/>
                    </a:lnTo>
                    <a:lnTo>
                      <a:pt x="2036064" y="678180"/>
                    </a:lnTo>
                    <a:lnTo>
                      <a:pt x="2029151" y="721059"/>
                    </a:lnTo>
                    <a:lnTo>
                      <a:pt x="2009899" y="758293"/>
                    </a:lnTo>
                    <a:lnTo>
                      <a:pt x="1980541" y="787651"/>
                    </a:lnTo>
                    <a:lnTo>
                      <a:pt x="1943307" y="806903"/>
                    </a:lnTo>
                    <a:lnTo>
                      <a:pt x="1900428" y="813816"/>
                    </a:lnTo>
                    <a:lnTo>
                      <a:pt x="135636" y="813816"/>
                    </a:lnTo>
                    <a:lnTo>
                      <a:pt x="92756" y="806903"/>
                    </a:lnTo>
                    <a:lnTo>
                      <a:pt x="55522" y="787651"/>
                    </a:lnTo>
                    <a:lnTo>
                      <a:pt x="26164" y="758293"/>
                    </a:lnTo>
                    <a:lnTo>
                      <a:pt x="6912" y="721059"/>
                    </a:lnTo>
                    <a:lnTo>
                      <a:pt x="0" y="678180"/>
                    </a:lnTo>
                    <a:lnTo>
                      <a:pt x="0" y="135636"/>
                    </a:lnTo>
                    <a:close/>
                  </a:path>
                </a:pathLst>
              </a:custGeom>
              <a:ln w="25908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 dirty="0"/>
              </a:p>
            </p:txBody>
          </p:sp>
        </p:grpSp>
        <p:grpSp>
          <p:nvGrpSpPr>
            <p:cNvPr id="14" name="object 14"/>
            <p:cNvGrpSpPr/>
            <p:nvPr/>
          </p:nvGrpSpPr>
          <p:grpSpPr>
            <a:xfrm>
              <a:off x="4737353" y="1879853"/>
              <a:ext cx="4174618" cy="814069"/>
              <a:chOff x="4737353" y="1879853"/>
              <a:chExt cx="4174618" cy="814069"/>
            </a:xfrm>
          </p:grpSpPr>
          <p:sp>
            <p:nvSpPr>
              <p:cNvPr id="15" name="object 15">
                <a:extLs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4737353" y="1879853"/>
                <a:ext cx="2036445" cy="814069"/>
              </a:xfrm>
              <a:custGeom>
                <a:avLst/>
                <a:gdLst/>
                <a:ahLst/>
                <a:cxnLst/>
                <a:rect l="l" t="t" r="r" b="b"/>
                <a:pathLst>
                  <a:path w="2036445" h="814069">
                    <a:moveTo>
                      <a:pt x="1900427" y="0"/>
                    </a:moveTo>
                    <a:lnTo>
                      <a:pt x="135636" y="0"/>
                    </a:lnTo>
                    <a:lnTo>
                      <a:pt x="92756" y="6912"/>
                    </a:lnTo>
                    <a:lnTo>
                      <a:pt x="55522" y="26164"/>
                    </a:lnTo>
                    <a:lnTo>
                      <a:pt x="26164" y="55522"/>
                    </a:lnTo>
                    <a:lnTo>
                      <a:pt x="6912" y="92756"/>
                    </a:lnTo>
                    <a:lnTo>
                      <a:pt x="0" y="135636"/>
                    </a:lnTo>
                    <a:lnTo>
                      <a:pt x="0" y="678180"/>
                    </a:lnTo>
                    <a:lnTo>
                      <a:pt x="6912" y="721059"/>
                    </a:lnTo>
                    <a:lnTo>
                      <a:pt x="26164" y="758293"/>
                    </a:lnTo>
                    <a:lnTo>
                      <a:pt x="55522" y="787651"/>
                    </a:lnTo>
                    <a:lnTo>
                      <a:pt x="92756" y="806903"/>
                    </a:lnTo>
                    <a:lnTo>
                      <a:pt x="135636" y="813816"/>
                    </a:lnTo>
                    <a:lnTo>
                      <a:pt x="1900427" y="813816"/>
                    </a:lnTo>
                    <a:lnTo>
                      <a:pt x="1943307" y="806903"/>
                    </a:lnTo>
                    <a:lnTo>
                      <a:pt x="1980541" y="787651"/>
                    </a:lnTo>
                    <a:lnTo>
                      <a:pt x="2009899" y="758293"/>
                    </a:lnTo>
                    <a:lnTo>
                      <a:pt x="2029151" y="721059"/>
                    </a:lnTo>
                    <a:lnTo>
                      <a:pt x="2036064" y="678180"/>
                    </a:lnTo>
                    <a:lnTo>
                      <a:pt x="2036064" y="135636"/>
                    </a:lnTo>
                    <a:lnTo>
                      <a:pt x="2029151" y="92756"/>
                    </a:lnTo>
                    <a:lnTo>
                      <a:pt x="2009899" y="55522"/>
                    </a:lnTo>
                    <a:lnTo>
                      <a:pt x="1980541" y="26164"/>
                    </a:lnTo>
                    <a:lnTo>
                      <a:pt x="1943307" y="6912"/>
                    </a:lnTo>
                    <a:lnTo>
                      <a:pt x="1900427" y="0"/>
                    </a:lnTo>
                    <a:close/>
                  </a:path>
                </a:pathLst>
              </a:custGeom>
              <a:solidFill>
                <a:srgbClr val="8063A1"/>
              </a:solidFill>
            </p:spPr>
            <p:txBody>
              <a:bodyPr wrap="square" lIns="0" tIns="0" rIns="0" bIns="0" rtlCol="0"/>
              <a:lstStyle/>
              <a:p>
                <a:endParaRPr dirty="0"/>
              </a:p>
            </p:txBody>
          </p:sp>
          <p:sp>
            <p:nvSpPr>
              <p:cNvPr id="16" name="object 16"/>
              <p:cNvSpPr/>
              <p:nvPr/>
            </p:nvSpPr>
            <p:spPr>
              <a:xfrm>
                <a:off x="4737353" y="1879853"/>
                <a:ext cx="2036445" cy="814069"/>
              </a:xfrm>
              <a:custGeom>
                <a:avLst/>
                <a:gdLst/>
                <a:ahLst/>
                <a:cxnLst/>
                <a:rect l="l" t="t" r="r" b="b"/>
                <a:pathLst>
                  <a:path w="2036445" h="814069">
                    <a:moveTo>
                      <a:pt x="0" y="135636"/>
                    </a:moveTo>
                    <a:lnTo>
                      <a:pt x="6912" y="92756"/>
                    </a:lnTo>
                    <a:lnTo>
                      <a:pt x="26164" y="55522"/>
                    </a:lnTo>
                    <a:lnTo>
                      <a:pt x="55522" y="26164"/>
                    </a:lnTo>
                    <a:lnTo>
                      <a:pt x="92756" y="6912"/>
                    </a:lnTo>
                    <a:lnTo>
                      <a:pt x="135636" y="0"/>
                    </a:lnTo>
                    <a:lnTo>
                      <a:pt x="1900427" y="0"/>
                    </a:lnTo>
                    <a:lnTo>
                      <a:pt x="1943307" y="6912"/>
                    </a:lnTo>
                    <a:lnTo>
                      <a:pt x="1980541" y="26164"/>
                    </a:lnTo>
                    <a:lnTo>
                      <a:pt x="2009899" y="55522"/>
                    </a:lnTo>
                    <a:lnTo>
                      <a:pt x="2029151" y="92756"/>
                    </a:lnTo>
                    <a:lnTo>
                      <a:pt x="2036064" y="135636"/>
                    </a:lnTo>
                    <a:lnTo>
                      <a:pt x="2036064" y="678180"/>
                    </a:lnTo>
                    <a:lnTo>
                      <a:pt x="2029151" y="721059"/>
                    </a:lnTo>
                    <a:lnTo>
                      <a:pt x="2009899" y="758293"/>
                    </a:lnTo>
                    <a:lnTo>
                      <a:pt x="1980541" y="787651"/>
                    </a:lnTo>
                    <a:lnTo>
                      <a:pt x="1943307" y="806903"/>
                    </a:lnTo>
                    <a:lnTo>
                      <a:pt x="1900427" y="813816"/>
                    </a:lnTo>
                    <a:lnTo>
                      <a:pt x="135636" y="813816"/>
                    </a:lnTo>
                    <a:lnTo>
                      <a:pt x="92756" y="806903"/>
                    </a:lnTo>
                    <a:lnTo>
                      <a:pt x="55522" y="787651"/>
                    </a:lnTo>
                    <a:lnTo>
                      <a:pt x="26164" y="758293"/>
                    </a:lnTo>
                    <a:lnTo>
                      <a:pt x="6912" y="721059"/>
                    </a:lnTo>
                    <a:lnTo>
                      <a:pt x="0" y="678180"/>
                    </a:lnTo>
                    <a:lnTo>
                      <a:pt x="0" y="135636"/>
                    </a:lnTo>
                    <a:close/>
                  </a:path>
                </a:pathLst>
              </a:custGeom>
              <a:ln w="25908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 dirty="0"/>
              </a:p>
            </p:txBody>
          </p:sp>
          <p:sp>
            <p:nvSpPr>
              <p:cNvPr id="17" name="object 17">
                <a:extLs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6875526" y="1879853"/>
                <a:ext cx="2036445" cy="814069"/>
              </a:xfrm>
              <a:custGeom>
                <a:avLst/>
                <a:gdLst/>
                <a:ahLst/>
                <a:cxnLst/>
                <a:rect l="l" t="t" r="r" b="b"/>
                <a:pathLst>
                  <a:path w="2036445" h="814069">
                    <a:moveTo>
                      <a:pt x="1900427" y="0"/>
                    </a:moveTo>
                    <a:lnTo>
                      <a:pt x="135635" y="0"/>
                    </a:lnTo>
                    <a:lnTo>
                      <a:pt x="92756" y="6912"/>
                    </a:lnTo>
                    <a:lnTo>
                      <a:pt x="55522" y="26164"/>
                    </a:lnTo>
                    <a:lnTo>
                      <a:pt x="26164" y="55522"/>
                    </a:lnTo>
                    <a:lnTo>
                      <a:pt x="6912" y="92756"/>
                    </a:lnTo>
                    <a:lnTo>
                      <a:pt x="0" y="135636"/>
                    </a:lnTo>
                    <a:lnTo>
                      <a:pt x="0" y="678180"/>
                    </a:lnTo>
                    <a:lnTo>
                      <a:pt x="6912" y="721059"/>
                    </a:lnTo>
                    <a:lnTo>
                      <a:pt x="26164" y="758293"/>
                    </a:lnTo>
                    <a:lnTo>
                      <a:pt x="55522" y="787651"/>
                    </a:lnTo>
                    <a:lnTo>
                      <a:pt x="92756" y="806903"/>
                    </a:lnTo>
                    <a:lnTo>
                      <a:pt x="135635" y="813816"/>
                    </a:lnTo>
                    <a:lnTo>
                      <a:pt x="1900427" y="813816"/>
                    </a:lnTo>
                    <a:lnTo>
                      <a:pt x="1943307" y="806903"/>
                    </a:lnTo>
                    <a:lnTo>
                      <a:pt x="1980541" y="787651"/>
                    </a:lnTo>
                    <a:lnTo>
                      <a:pt x="2009899" y="758293"/>
                    </a:lnTo>
                    <a:lnTo>
                      <a:pt x="2029151" y="721059"/>
                    </a:lnTo>
                    <a:lnTo>
                      <a:pt x="2036064" y="678180"/>
                    </a:lnTo>
                    <a:lnTo>
                      <a:pt x="2036064" y="135636"/>
                    </a:lnTo>
                    <a:lnTo>
                      <a:pt x="2029151" y="92756"/>
                    </a:lnTo>
                    <a:lnTo>
                      <a:pt x="2009899" y="55522"/>
                    </a:lnTo>
                    <a:lnTo>
                      <a:pt x="1980541" y="26164"/>
                    </a:lnTo>
                    <a:lnTo>
                      <a:pt x="1943307" y="6912"/>
                    </a:lnTo>
                    <a:lnTo>
                      <a:pt x="1900427" y="0"/>
                    </a:lnTo>
                    <a:close/>
                  </a:path>
                </a:pathLst>
              </a:custGeom>
              <a:solidFill>
                <a:srgbClr val="48ACC5"/>
              </a:solidFill>
            </p:spPr>
            <p:txBody>
              <a:bodyPr wrap="square" lIns="0" tIns="0" rIns="0" bIns="0" rtlCol="0"/>
              <a:lstStyle/>
              <a:p>
                <a:endParaRPr dirty="0"/>
              </a:p>
            </p:txBody>
          </p:sp>
          <p:sp>
            <p:nvSpPr>
              <p:cNvPr id="18" name="object 18"/>
              <p:cNvSpPr/>
              <p:nvPr/>
            </p:nvSpPr>
            <p:spPr>
              <a:xfrm>
                <a:off x="6875526" y="1879853"/>
                <a:ext cx="2036445" cy="814069"/>
              </a:xfrm>
              <a:custGeom>
                <a:avLst/>
                <a:gdLst/>
                <a:ahLst/>
                <a:cxnLst/>
                <a:rect l="l" t="t" r="r" b="b"/>
                <a:pathLst>
                  <a:path w="2036445" h="814069">
                    <a:moveTo>
                      <a:pt x="0" y="135636"/>
                    </a:moveTo>
                    <a:lnTo>
                      <a:pt x="6912" y="92756"/>
                    </a:lnTo>
                    <a:lnTo>
                      <a:pt x="26164" y="55522"/>
                    </a:lnTo>
                    <a:lnTo>
                      <a:pt x="55522" y="26164"/>
                    </a:lnTo>
                    <a:lnTo>
                      <a:pt x="92756" y="6912"/>
                    </a:lnTo>
                    <a:lnTo>
                      <a:pt x="135635" y="0"/>
                    </a:lnTo>
                    <a:lnTo>
                      <a:pt x="1900427" y="0"/>
                    </a:lnTo>
                    <a:lnTo>
                      <a:pt x="1943307" y="6912"/>
                    </a:lnTo>
                    <a:lnTo>
                      <a:pt x="1980541" y="26164"/>
                    </a:lnTo>
                    <a:lnTo>
                      <a:pt x="2009899" y="55522"/>
                    </a:lnTo>
                    <a:lnTo>
                      <a:pt x="2029151" y="92756"/>
                    </a:lnTo>
                    <a:lnTo>
                      <a:pt x="2036064" y="135636"/>
                    </a:lnTo>
                    <a:lnTo>
                      <a:pt x="2036064" y="678180"/>
                    </a:lnTo>
                    <a:lnTo>
                      <a:pt x="2029151" y="721059"/>
                    </a:lnTo>
                    <a:lnTo>
                      <a:pt x="2009899" y="758293"/>
                    </a:lnTo>
                    <a:lnTo>
                      <a:pt x="1980541" y="787651"/>
                    </a:lnTo>
                    <a:lnTo>
                      <a:pt x="1943307" y="806903"/>
                    </a:lnTo>
                    <a:lnTo>
                      <a:pt x="1900427" y="813816"/>
                    </a:lnTo>
                    <a:lnTo>
                      <a:pt x="135635" y="813816"/>
                    </a:lnTo>
                    <a:lnTo>
                      <a:pt x="92756" y="806903"/>
                    </a:lnTo>
                    <a:lnTo>
                      <a:pt x="55522" y="787651"/>
                    </a:lnTo>
                    <a:lnTo>
                      <a:pt x="26164" y="758293"/>
                    </a:lnTo>
                    <a:lnTo>
                      <a:pt x="6912" y="721059"/>
                    </a:lnTo>
                    <a:lnTo>
                      <a:pt x="0" y="678180"/>
                    </a:lnTo>
                    <a:lnTo>
                      <a:pt x="0" y="135636"/>
                    </a:lnTo>
                    <a:close/>
                  </a:path>
                </a:pathLst>
              </a:custGeom>
              <a:ln w="25908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 dirty="0"/>
              </a:p>
            </p:txBody>
          </p:sp>
        </p:grp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A8CDE1F5-CCFA-49ED-9CB0-6878A667ECA4}"/>
                </a:ext>
              </a:extLst>
            </p:cNvPr>
            <p:cNvSpPr/>
            <p:nvPr/>
          </p:nvSpPr>
          <p:spPr>
            <a:xfrm>
              <a:off x="5653944" y="1950120"/>
              <a:ext cx="203261" cy="34439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12700" marR="5080" indent="635" algn="ctr">
                <a:lnSpc>
                  <a:spcPct val="90500"/>
                </a:lnSpc>
                <a:spcBef>
                  <a:spcPts val="365"/>
                </a:spcBef>
              </a:pPr>
              <a:endParaRPr lang="en-US" sz="1800" spc="-10" dirty="0">
                <a:solidFill>
                  <a:srgbClr val="FFFFFF"/>
                </a:solidFill>
                <a:latin typeface="Palatino Linotype"/>
                <a:cs typeface="Palatino Linotype"/>
              </a:endParaRPr>
            </a:p>
          </p:txBody>
        </p:sp>
      </p:grpSp>
      <p:sp>
        <p:nvSpPr>
          <p:cNvPr id="22" name="Title 21">
            <a:extLst>
              <a:ext uri="{FF2B5EF4-FFF2-40B4-BE49-F238E27FC236}">
                <a16:creationId xmlns:a16="http://schemas.microsoft.com/office/drawing/2014/main" id="{6BEDA24C-2D33-4F26-BEA6-938A27B01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Perkins Desk Audit Form for Submission</a:t>
            </a:r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CECCD30-E7A5-4903-831A-C01B8285AF4B}"/>
              </a:ext>
            </a:extLst>
          </p:cNvPr>
          <p:cNvSpPr txBox="1"/>
          <p:nvPr/>
        </p:nvSpPr>
        <p:spPr>
          <a:xfrm>
            <a:off x="7086600" y="4774302"/>
            <a:ext cx="2057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Revised: December, 2024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57200" y="972802"/>
            <a:ext cx="8475345" cy="1586865"/>
            <a:chOff x="373379" y="1207008"/>
            <a:chExt cx="8475345" cy="1586865"/>
          </a:xfrm>
        </p:grpSpPr>
        <p:sp>
          <p:nvSpPr>
            <p:cNvPr id="5" name="object 5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014984" y="1207008"/>
              <a:ext cx="7190740" cy="1586865"/>
            </a:xfrm>
            <a:custGeom>
              <a:avLst/>
              <a:gdLst/>
              <a:ahLst/>
              <a:cxnLst/>
              <a:rect l="l" t="t" r="r" b="b"/>
              <a:pathLst>
                <a:path w="7190740" h="1586864">
                  <a:moveTo>
                    <a:pt x="6396990" y="0"/>
                  </a:moveTo>
                  <a:lnTo>
                    <a:pt x="6396990" y="396620"/>
                  </a:lnTo>
                  <a:lnTo>
                    <a:pt x="0" y="396620"/>
                  </a:lnTo>
                  <a:lnTo>
                    <a:pt x="0" y="1189862"/>
                  </a:lnTo>
                  <a:lnTo>
                    <a:pt x="6396990" y="1189862"/>
                  </a:lnTo>
                  <a:lnTo>
                    <a:pt x="6396990" y="1586483"/>
                  </a:lnTo>
                  <a:lnTo>
                    <a:pt x="7190232" y="793241"/>
                  </a:lnTo>
                  <a:lnTo>
                    <a:pt x="6396990" y="0"/>
                  </a:lnTo>
                  <a:close/>
                </a:path>
              </a:pathLst>
            </a:custGeom>
            <a:solidFill>
              <a:srgbClr val="E7CFC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6" name="object 6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386333" y="1683258"/>
              <a:ext cx="2036445" cy="635635"/>
            </a:xfrm>
            <a:custGeom>
              <a:avLst/>
              <a:gdLst/>
              <a:ahLst/>
              <a:cxnLst/>
              <a:rect l="l" t="t" r="r" b="b"/>
              <a:pathLst>
                <a:path w="2036445" h="635635">
                  <a:moveTo>
                    <a:pt x="1930146" y="0"/>
                  </a:moveTo>
                  <a:lnTo>
                    <a:pt x="105917" y="0"/>
                  </a:lnTo>
                  <a:lnTo>
                    <a:pt x="64690" y="8316"/>
                  </a:lnTo>
                  <a:lnTo>
                    <a:pt x="31022" y="31003"/>
                  </a:lnTo>
                  <a:lnTo>
                    <a:pt x="8323" y="64668"/>
                  </a:lnTo>
                  <a:lnTo>
                    <a:pt x="0" y="105917"/>
                  </a:lnTo>
                  <a:lnTo>
                    <a:pt x="0" y="529589"/>
                  </a:lnTo>
                  <a:lnTo>
                    <a:pt x="8323" y="570839"/>
                  </a:lnTo>
                  <a:lnTo>
                    <a:pt x="31022" y="604504"/>
                  </a:lnTo>
                  <a:lnTo>
                    <a:pt x="64690" y="627191"/>
                  </a:lnTo>
                  <a:lnTo>
                    <a:pt x="105917" y="635507"/>
                  </a:lnTo>
                  <a:lnTo>
                    <a:pt x="1930146" y="635507"/>
                  </a:lnTo>
                  <a:lnTo>
                    <a:pt x="1971395" y="627191"/>
                  </a:lnTo>
                  <a:lnTo>
                    <a:pt x="2005060" y="604504"/>
                  </a:lnTo>
                  <a:lnTo>
                    <a:pt x="2027747" y="570839"/>
                  </a:lnTo>
                  <a:lnTo>
                    <a:pt x="2036064" y="529589"/>
                  </a:lnTo>
                  <a:lnTo>
                    <a:pt x="2036064" y="105917"/>
                  </a:lnTo>
                  <a:lnTo>
                    <a:pt x="2027747" y="64668"/>
                  </a:lnTo>
                  <a:lnTo>
                    <a:pt x="2005060" y="31003"/>
                  </a:lnTo>
                  <a:lnTo>
                    <a:pt x="1971395" y="8316"/>
                  </a:lnTo>
                  <a:lnTo>
                    <a:pt x="1930146" y="0"/>
                  </a:lnTo>
                  <a:close/>
                </a:path>
              </a:pathLst>
            </a:custGeom>
            <a:solidFill>
              <a:srgbClr val="BE504D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7" name="object 7"/>
            <p:cNvSpPr/>
            <p:nvPr/>
          </p:nvSpPr>
          <p:spPr>
            <a:xfrm>
              <a:off x="386333" y="1683258"/>
              <a:ext cx="2036445" cy="635635"/>
            </a:xfrm>
            <a:custGeom>
              <a:avLst/>
              <a:gdLst/>
              <a:ahLst/>
              <a:cxnLst/>
              <a:rect l="l" t="t" r="r" b="b"/>
              <a:pathLst>
                <a:path w="2036445" h="635635">
                  <a:moveTo>
                    <a:pt x="0" y="105917"/>
                  </a:moveTo>
                  <a:lnTo>
                    <a:pt x="8323" y="64668"/>
                  </a:lnTo>
                  <a:lnTo>
                    <a:pt x="31022" y="31003"/>
                  </a:lnTo>
                  <a:lnTo>
                    <a:pt x="64690" y="8316"/>
                  </a:lnTo>
                  <a:lnTo>
                    <a:pt x="105917" y="0"/>
                  </a:lnTo>
                  <a:lnTo>
                    <a:pt x="1930146" y="0"/>
                  </a:lnTo>
                  <a:lnTo>
                    <a:pt x="1971395" y="8316"/>
                  </a:lnTo>
                  <a:lnTo>
                    <a:pt x="2005060" y="31003"/>
                  </a:lnTo>
                  <a:lnTo>
                    <a:pt x="2027747" y="64668"/>
                  </a:lnTo>
                  <a:lnTo>
                    <a:pt x="2036064" y="105917"/>
                  </a:lnTo>
                  <a:lnTo>
                    <a:pt x="2036064" y="529589"/>
                  </a:lnTo>
                  <a:lnTo>
                    <a:pt x="2027747" y="570839"/>
                  </a:lnTo>
                  <a:lnTo>
                    <a:pt x="2005060" y="604504"/>
                  </a:lnTo>
                  <a:lnTo>
                    <a:pt x="1971395" y="627191"/>
                  </a:lnTo>
                  <a:lnTo>
                    <a:pt x="1930146" y="635507"/>
                  </a:lnTo>
                  <a:lnTo>
                    <a:pt x="105917" y="635507"/>
                  </a:lnTo>
                  <a:lnTo>
                    <a:pt x="64690" y="627191"/>
                  </a:lnTo>
                  <a:lnTo>
                    <a:pt x="31022" y="604504"/>
                  </a:lnTo>
                  <a:lnTo>
                    <a:pt x="8323" y="570839"/>
                  </a:lnTo>
                  <a:lnTo>
                    <a:pt x="0" y="529589"/>
                  </a:lnTo>
                  <a:lnTo>
                    <a:pt x="0" y="105917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2524506" y="1683258"/>
              <a:ext cx="2036445" cy="635635"/>
            </a:xfrm>
            <a:custGeom>
              <a:avLst/>
              <a:gdLst/>
              <a:ahLst/>
              <a:cxnLst/>
              <a:rect l="l" t="t" r="r" b="b"/>
              <a:pathLst>
                <a:path w="2036445" h="635635">
                  <a:moveTo>
                    <a:pt x="1930145" y="0"/>
                  </a:moveTo>
                  <a:lnTo>
                    <a:pt x="105918" y="0"/>
                  </a:lnTo>
                  <a:lnTo>
                    <a:pt x="64668" y="8316"/>
                  </a:lnTo>
                  <a:lnTo>
                    <a:pt x="31003" y="31003"/>
                  </a:lnTo>
                  <a:lnTo>
                    <a:pt x="8316" y="64668"/>
                  </a:lnTo>
                  <a:lnTo>
                    <a:pt x="0" y="105917"/>
                  </a:lnTo>
                  <a:lnTo>
                    <a:pt x="0" y="529589"/>
                  </a:lnTo>
                  <a:lnTo>
                    <a:pt x="8316" y="570839"/>
                  </a:lnTo>
                  <a:lnTo>
                    <a:pt x="31003" y="604504"/>
                  </a:lnTo>
                  <a:lnTo>
                    <a:pt x="64668" y="627191"/>
                  </a:lnTo>
                  <a:lnTo>
                    <a:pt x="105918" y="635507"/>
                  </a:lnTo>
                  <a:lnTo>
                    <a:pt x="1930145" y="635507"/>
                  </a:lnTo>
                  <a:lnTo>
                    <a:pt x="1971395" y="627191"/>
                  </a:lnTo>
                  <a:lnTo>
                    <a:pt x="2005060" y="604504"/>
                  </a:lnTo>
                  <a:lnTo>
                    <a:pt x="2027747" y="570839"/>
                  </a:lnTo>
                  <a:lnTo>
                    <a:pt x="2036064" y="529589"/>
                  </a:lnTo>
                  <a:lnTo>
                    <a:pt x="2036064" y="105917"/>
                  </a:lnTo>
                  <a:lnTo>
                    <a:pt x="2027747" y="64668"/>
                  </a:lnTo>
                  <a:lnTo>
                    <a:pt x="2005060" y="31003"/>
                  </a:lnTo>
                  <a:lnTo>
                    <a:pt x="1971395" y="8316"/>
                  </a:lnTo>
                  <a:lnTo>
                    <a:pt x="1930145" y="0"/>
                  </a:lnTo>
                  <a:close/>
                </a:path>
              </a:pathLst>
            </a:custGeom>
            <a:solidFill>
              <a:srgbClr val="9BBA58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2524506" y="1683258"/>
              <a:ext cx="2036445" cy="635635"/>
            </a:xfrm>
            <a:custGeom>
              <a:avLst/>
              <a:gdLst/>
              <a:ahLst/>
              <a:cxnLst/>
              <a:rect l="l" t="t" r="r" b="b"/>
              <a:pathLst>
                <a:path w="2036445" h="635635">
                  <a:moveTo>
                    <a:pt x="0" y="105917"/>
                  </a:moveTo>
                  <a:lnTo>
                    <a:pt x="8316" y="64668"/>
                  </a:lnTo>
                  <a:lnTo>
                    <a:pt x="31003" y="31003"/>
                  </a:lnTo>
                  <a:lnTo>
                    <a:pt x="64668" y="8316"/>
                  </a:lnTo>
                  <a:lnTo>
                    <a:pt x="105918" y="0"/>
                  </a:lnTo>
                  <a:lnTo>
                    <a:pt x="1930145" y="0"/>
                  </a:lnTo>
                  <a:lnTo>
                    <a:pt x="1971395" y="8316"/>
                  </a:lnTo>
                  <a:lnTo>
                    <a:pt x="2005060" y="31003"/>
                  </a:lnTo>
                  <a:lnTo>
                    <a:pt x="2027747" y="64668"/>
                  </a:lnTo>
                  <a:lnTo>
                    <a:pt x="2036064" y="105917"/>
                  </a:lnTo>
                  <a:lnTo>
                    <a:pt x="2036064" y="529589"/>
                  </a:lnTo>
                  <a:lnTo>
                    <a:pt x="2027747" y="570839"/>
                  </a:lnTo>
                  <a:lnTo>
                    <a:pt x="2005060" y="604504"/>
                  </a:lnTo>
                  <a:lnTo>
                    <a:pt x="1971395" y="627191"/>
                  </a:lnTo>
                  <a:lnTo>
                    <a:pt x="1930145" y="635507"/>
                  </a:lnTo>
                  <a:lnTo>
                    <a:pt x="105918" y="635507"/>
                  </a:lnTo>
                  <a:lnTo>
                    <a:pt x="64668" y="627191"/>
                  </a:lnTo>
                  <a:lnTo>
                    <a:pt x="31003" y="604504"/>
                  </a:lnTo>
                  <a:lnTo>
                    <a:pt x="8316" y="570839"/>
                  </a:lnTo>
                  <a:lnTo>
                    <a:pt x="0" y="529589"/>
                  </a:lnTo>
                  <a:lnTo>
                    <a:pt x="0" y="105917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 descr="Reviews - June through October"/>
            <p:cNvSpPr/>
            <p:nvPr/>
          </p:nvSpPr>
          <p:spPr>
            <a:xfrm>
              <a:off x="4661153" y="1683258"/>
              <a:ext cx="2036445" cy="635635"/>
            </a:xfrm>
            <a:custGeom>
              <a:avLst/>
              <a:gdLst/>
              <a:ahLst/>
              <a:cxnLst/>
              <a:rect l="l" t="t" r="r" b="b"/>
              <a:pathLst>
                <a:path w="2036445" h="635635">
                  <a:moveTo>
                    <a:pt x="1930146" y="0"/>
                  </a:moveTo>
                  <a:lnTo>
                    <a:pt x="105918" y="0"/>
                  </a:lnTo>
                  <a:lnTo>
                    <a:pt x="64668" y="8316"/>
                  </a:lnTo>
                  <a:lnTo>
                    <a:pt x="31003" y="31003"/>
                  </a:lnTo>
                  <a:lnTo>
                    <a:pt x="8316" y="64668"/>
                  </a:lnTo>
                  <a:lnTo>
                    <a:pt x="0" y="105917"/>
                  </a:lnTo>
                  <a:lnTo>
                    <a:pt x="0" y="529589"/>
                  </a:lnTo>
                  <a:lnTo>
                    <a:pt x="8316" y="570839"/>
                  </a:lnTo>
                  <a:lnTo>
                    <a:pt x="31003" y="604504"/>
                  </a:lnTo>
                  <a:lnTo>
                    <a:pt x="64668" y="627191"/>
                  </a:lnTo>
                  <a:lnTo>
                    <a:pt x="105918" y="635507"/>
                  </a:lnTo>
                  <a:lnTo>
                    <a:pt x="1930146" y="635507"/>
                  </a:lnTo>
                  <a:lnTo>
                    <a:pt x="1971395" y="627191"/>
                  </a:lnTo>
                  <a:lnTo>
                    <a:pt x="2005060" y="604504"/>
                  </a:lnTo>
                  <a:lnTo>
                    <a:pt x="2027747" y="570839"/>
                  </a:lnTo>
                  <a:lnTo>
                    <a:pt x="2036064" y="529589"/>
                  </a:lnTo>
                  <a:lnTo>
                    <a:pt x="2036064" y="105917"/>
                  </a:lnTo>
                  <a:lnTo>
                    <a:pt x="2027747" y="64668"/>
                  </a:lnTo>
                  <a:lnTo>
                    <a:pt x="2005060" y="31003"/>
                  </a:lnTo>
                  <a:lnTo>
                    <a:pt x="1971395" y="8316"/>
                  </a:lnTo>
                  <a:lnTo>
                    <a:pt x="1930146" y="0"/>
                  </a:lnTo>
                  <a:close/>
                </a:path>
              </a:pathLst>
            </a:custGeom>
            <a:solidFill>
              <a:srgbClr val="8063A1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1" name="object 11"/>
            <p:cNvSpPr/>
            <p:nvPr/>
          </p:nvSpPr>
          <p:spPr>
            <a:xfrm>
              <a:off x="4661153" y="1683258"/>
              <a:ext cx="2036445" cy="635635"/>
            </a:xfrm>
            <a:custGeom>
              <a:avLst/>
              <a:gdLst/>
              <a:ahLst/>
              <a:cxnLst/>
              <a:rect l="l" t="t" r="r" b="b"/>
              <a:pathLst>
                <a:path w="2036445" h="635635">
                  <a:moveTo>
                    <a:pt x="0" y="105917"/>
                  </a:moveTo>
                  <a:lnTo>
                    <a:pt x="8316" y="64668"/>
                  </a:lnTo>
                  <a:lnTo>
                    <a:pt x="31003" y="31003"/>
                  </a:lnTo>
                  <a:lnTo>
                    <a:pt x="64668" y="8316"/>
                  </a:lnTo>
                  <a:lnTo>
                    <a:pt x="105918" y="0"/>
                  </a:lnTo>
                  <a:lnTo>
                    <a:pt x="1930146" y="0"/>
                  </a:lnTo>
                  <a:lnTo>
                    <a:pt x="1971395" y="8316"/>
                  </a:lnTo>
                  <a:lnTo>
                    <a:pt x="2005060" y="31003"/>
                  </a:lnTo>
                  <a:lnTo>
                    <a:pt x="2027747" y="64668"/>
                  </a:lnTo>
                  <a:lnTo>
                    <a:pt x="2036064" y="105917"/>
                  </a:lnTo>
                  <a:lnTo>
                    <a:pt x="2036064" y="529589"/>
                  </a:lnTo>
                  <a:lnTo>
                    <a:pt x="2027747" y="570839"/>
                  </a:lnTo>
                  <a:lnTo>
                    <a:pt x="2005060" y="604504"/>
                  </a:lnTo>
                  <a:lnTo>
                    <a:pt x="1971395" y="627191"/>
                  </a:lnTo>
                  <a:lnTo>
                    <a:pt x="1930146" y="635507"/>
                  </a:lnTo>
                  <a:lnTo>
                    <a:pt x="105918" y="635507"/>
                  </a:lnTo>
                  <a:lnTo>
                    <a:pt x="64668" y="627191"/>
                  </a:lnTo>
                  <a:lnTo>
                    <a:pt x="31003" y="604504"/>
                  </a:lnTo>
                  <a:lnTo>
                    <a:pt x="8316" y="570839"/>
                  </a:lnTo>
                  <a:lnTo>
                    <a:pt x="0" y="529589"/>
                  </a:lnTo>
                  <a:lnTo>
                    <a:pt x="0" y="105917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2" name="object 12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6799326" y="1683258"/>
              <a:ext cx="2036445" cy="635635"/>
            </a:xfrm>
            <a:custGeom>
              <a:avLst/>
              <a:gdLst/>
              <a:ahLst/>
              <a:cxnLst/>
              <a:rect l="l" t="t" r="r" b="b"/>
              <a:pathLst>
                <a:path w="2036445" h="635635">
                  <a:moveTo>
                    <a:pt x="1930146" y="0"/>
                  </a:moveTo>
                  <a:lnTo>
                    <a:pt x="105918" y="0"/>
                  </a:lnTo>
                  <a:lnTo>
                    <a:pt x="64668" y="8316"/>
                  </a:lnTo>
                  <a:lnTo>
                    <a:pt x="31003" y="31003"/>
                  </a:lnTo>
                  <a:lnTo>
                    <a:pt x="8316" y="64668"/>
                  </a:lnTo>
                  <a:lnTo>
                    <a:pt x="0" y="105917"/>
                  </a:lnTo>
                  <a:lnTo>
                    <a:pt x="0" y="529589"/>
                  </a:lnTo>
                  <a:lnTo>
                    <a:pt x="8316" y="570839"/>
                  </a:lnTo>
                  <a:lnTo>
                    <a:pt x="31003" y="604504"/>
                  </a:lnTo>
                  <a:lnTo>
                    <a:pt x="64668" y="627191"/>
                  </a:lnTo>
                  <a:lnTo>
                    <a:pt x="105918" y="635507"/>
                  </a:lnTo>
                  <a:lnTo>
                    <a:pt x="1930146" y="635507"/>
                  </a:lnTo>
                  <a:lnTo>
                    <a:pt x="1971395" y="627191"/>
                  </a:lnTo>
                  <a:lnTo>
                    <a:pt x="2005060" y="604504"/>
                  </a:lnTo>
                  <a:lnTo>
                    <a:pt x="2027747" y="570839"/>
                  </a:lnTo>
                  <a:lnTo>
                    <a:pt x="2036064" y="529589"/>
                  </a:lnTo>
                  <a:lnTo>
                    <a:pt x="2036064" y="105917"/>
                  </a:lnTo>
                  <a:lnTo>
                    <a:pt x="2027747" y="64668"/>
                  </a:lnTo>
                  <a:lnTo>
                    <a:pt x="2005060" y="31003"/>
                  </a:lnTo>
                  <a:lnTo>
                    <a:pt x="1971395" y="8316"/>
                  </a:lnTo>
                  <a:lnTo>
                    <a:pt x="1930146" y="0"/>
                  </a:lnTo>
                  <a:close/>
                </a:path>
              </a:pathLst>
            </a:custGeom>
            <a:solidFill>
              <a:srgbClr val="48ACC5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6799326" y="1683258"/>
              <a:ext cx="2036445" cy="635635"/>
            </a:xfrm>
            <a:custGeom>
              <a:avLst/>
              <a:gdLst/>
              <a:ahLst/>
              <a:cxnLst/>
              <a:rect l="l" t="t" r="r" b="b"/>
              <a:pathLst>
                <a:path w="2036445" h="635635">
                  <a:moveTo>
                    <a:pt x="0" y="105917"/>
                  </a:moveTo>
                  <a:lnTo>
                    <a:pt x="8316" y="64668"/>
                  </a:lnTo>
                  <a:lnTo>
                    <a:pt x="31003" y="31003"/>
                  </a:lnTo>
                  <a:lnTo>
                    <a:pt x="64668" y="8316"/>
                  </a:lnTo>
                  <a:lnTo>
                    <a:pt x="105918" y="0"/>
                  </a:lnTo>
                  <a:lnTo>
                    <a:pt x="1930146" y="0"/>
                  </a:lnTo>
                  <a:lnTo>
                    <a:pt x="1971395" y="8316"/>
                  </a:lnTo>
                  <a:lnTo>
                    <a:pt x="2005060" y="31003"/>
                  </a:lnTo>
                  <a:lnTo>
                    <a:pt x="2027747" y="64668"/>
                  </a:lnTo>
                  <a:lnTo>
                    <a:pt x="2036064" y="105917"/>
                  </a:lnTo>
                  <a:lnTo>
                    <a:pt x="2036064" y="529589"/>
                  </a:lnTo>
                  <a:lnTo>
                    <a:pt x="2027747" y="570839"/>
                  </a:lnTo>
                  <a:lnTo>
                    <a:pt x="2005060" y="604504"/>
                  </a:lnTo>
                  <a:lnTo>
                    <a:pt x="1971395" y="627191"/>
                  </a:lnTo>
                  <a:lnTo>
                    <a:pt x="1930146" y="635507"/>
                  </a:lnTo>
                  <a:lnTo>
                    <a:pt x="105918" y="635507"/>
                  </a:lnTo>
                  <a:lnTo>
                    <a:pt x="64668" y="627191"/>
                  </a:lnTo>
                  <a:lnTo>
                    <a:pt x="31003" y="604504"/>
                  </a:lnTo>
                  <a:lnTo>
                    <a:pt x="8316" y="570839"/>
                  </a:lnTo>
                  <a:lnTo>
                    <a:pt x="0" y="529589"/>
                  </a:lnTo>
                  <a:lnTo>
                    <a:pt x="0" y="105917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228600" y="2266950"/>
            <a:ext cx="8871998" cy="259878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39065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sz="1400" b="1" dirty="0">
                <a:latin typeface="Arial" panose="020B0604020202020204" pitchFamily="34" charset="0"/>
                <a:cs typeface="Arial" panose="020B0604020202020204" pitchFamily="34" charset="0"/>
              </a:rPr>
              <a:t>erkins</a:t>
            </a:r>
            <a:r>
              <a:rPr sz="1400" b="1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b="1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sz="1400" b="1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b="1" dirty="0">
                <a:latin typeface="Arial" panose="020B0604020202020204" pitchFamily="34" charset="0"/>
                <a:cs typeface="Arial" panose="020B0604020202020204" pitchFamily="34" charset="0"/>
              </a:rPr>
              <a:t>CTE</a:t>
            </a:r>
            <a:r>
              <a:rPr sz="1400" b="1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b="1" dirty="0">
                <a:latin typeface="Arial" panose="020B0604020202020204" pitchFamily="34" charset="0"/>
                <a:cs typeface="Arial" panose="020B0604020202020204" pitchFamily="34" charset="0"/>
              </a:rPr>
              <a:t>Monitoring</a:t>
            </a:r>
            <a:r>
              <a:rPr sz="1400" b="1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b="1" dirty="0">
                <a:latin typeface="Arial" panose="020B0604020202020204" pitchFamily="34" charset="0"/>
                <a:cs typeface="Arial" panose="020B0604020202020204" pitchFamily="34" charset="0"/>
              </a:rPr>
              <a:t>Timeline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65" lvl="4" algn="l">
              <a:tabLst>
                <a:tab pos="329565" algn="l"/>
                <a:tab pos="330200" algn="l"/>
              </a:tabLst>
            </a:pPr>
            <a:r>
              <a:rPr lang="en-US" sz="1400" spc="85" dirty="0">
                <a:latin typeface="Arial" panose="020B0604020202020204" pitchFamily="34" charset="0"/>
                <a:cs typeface="Arial" panose="020B0604020202020204" pitchFamily="34" charset="0"/>
              </a:rPr>
              <a:t>	Reviews</a:t>
            </a:r>
            <a:r>
              <a:rPr lang="en-US" sz="1400" spc="1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(June</a:t>
            </a:r>
            <a:r>
              <a:rPr lang="en-US" sz="1400" spc="20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1400" spc="170" dirty="0">
                <a:latin typeface="Arial" panose="020B0604020202020204" pitchFamily="34" charset="0"/>
                <a:cs typeface="Arial" panose="020B0604020202020204" pitchFamily="34" charset="0"/>
              </a:rPr>
              <a:t> October</a:t>
            </a:r>
            <a:r>
              <a:rPr lang="en-US" sz="1400" spc="-2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86765" lvl="3" indent="-318135" algn="l">
              <a:buFont typeface="Arial"/>
              <a:buChar char="•"/>
              <a:tabLst>
                <a:tab pos="786765" algn="l"/>
                <a:tab pos="787400" algn="l"/>
              </a:tabLst>
            </a:pPr>
            <a:r>
              <a:rPr sz="1400" spc="60" dirty="0">
                <a:latin typeface="Arial" panose="020B0604020202020204" pitchFamily="34" charset="0"/>
                <a:cs typeface="Arial" panose="020B0604020202020204" pitchFamily="34" charset="0"/>
              </a:rPr>
              <a:t>IowaGrants</a:t>
            </a:r>
            <a:r>
              <a:rPr sz="1400" spc="20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history</a:t>
            </a:r>
            <a:r>
              <a:rPr sz="1400" spc="1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70" dirty="0">
                <a:latin typeface="Arial" panose="020B0604020202020204" pitchFamily="34" charset="0"/>
                <a:cs typeface="Arial" panose="020B0604020202020204" pitchFamily="34" charset="0"/>
              </a:rPr>
              <a:t>(back</a:t>
            </a:r>
            <a:r>
              <a:rPr sz="1400" spc="1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1400" spc="1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prior</a:t>
            </a:r>
            <a:r>
              <a:rPr sz="1400" spc="18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100" dirty="0">
                <a:latin typeface="Arial" panose="020B0604020202020204" pitchFamily="34" charset="0"/>
                <a:cs typeface="Arial" panose="020B0604020202020204" pitchFamily="34" charset="0"/>
              </a:rPr>
              <a:t>desk</a:t>
            </a:r>
            <a:r>
              <a:rPr sz="1400" spc="1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audit)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43965" lvl="4" indent="-317500" algn="l">
              <a:buFont typeface="Courier New" panose="02070309020205020404" pitchFamily="49" charset="0"/>
              <a:buChar char="o"/>
              <a:tabLst>
                <a:tab pos="1243965" algn="l"/>
                <a:tab pos="1244600" algn="l"/>
              </a:tabLst>
            </a:pPr>
            <a:r>
              <a:rPr sz="1400" spc="50" dirty="0">
                <a:latin typeface="Arial" panose="020B0604020202020204" pitchFamily="34" charset="0"/>
                <a:cs typeface="Arial" panose="020B0604020202020204" pitchFamily="34" charset="0"/>
              </a:rPr>
              <a:t>Applications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43965" lvl="4" indent="-317500" algn="l">
              <a:buFont typeface="Courier New" panose="02070309020205020404" pitchFamily="49" charset="0"/>
              <a:buChar char="o"/>
              <a:tabLst>
                <a:tab pos="1243965" algn="l"/>
                <a:tab pos="1244600" algn="l"/>
              </a:tabLst>
            </a:pPr>
            <a:r>
              <a:rPr sz="1400" spc="85" dirty="0">
                <a:latin typeface="Arial" panose="020B0604020202020204" pitchFamily="34" charset="0"/>
                <a:cs typeface="Arial" panose="020B0604020202020204" pitchFamily="34" charset="0"/>
              </a:rPr>
              <a:t>Budgets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43965" lvl="4" indent="-317500" algn="l">
              <a:buFont typeface="Courier New" panose="02070309020205020404" pitchFamily="49" charset="0"/>
              <a:buChar char="o"/>
              <a:tabLst>
                <a:tab pos="1243965" algn="l"/>
                <a:tab pos="1244600" algn="l"/>
              </a:tabLst>
            </a:pPr>
            <a:r>
              <a:rPr sz="1400" spc="95" dirty="0">
                <a:latin typeface="Arial" panose="020B0604020202020204" pitchFamily="34" charset="0"/>
                <a:cs typeface="Arial" panose="020B0604020202020204" pitchFamily="34" charset="0"/>
              </a:rPr>
              <a:t>Claims</a:t>
            </a:r>
            <a:r>
              <a:rPr sz="1400" spc="2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(executive</a:t>
            </a:r>
            <a:r>
              <a:rPr sz="1400" spc="25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85" dirty="0">
                <a:latin typeface="Arial" panose="020B0604020202020204" pitchFamily="34" charset="0"/>
                <a:cs typeface="Arial" panose="020B0604020202020204" pitchFamily="34" charset="0"/>
              </a:rPr>
              <a:t>assurances,</a:t>
            </a:r>
            <a:r>
              <a:rPr sz="1400" spc="3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templates)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43965" lvl="4" indent="-317500" algn="l">
              <a:buFont typeface="Courier New" panose="02070309020205020404" pitchFamily="49" charset="0"/>
              <a:buChar char="o"/>
              <a:tabLst>
                <a:tab pos="1243965" algn="l"/>
                <a:tab pos="1244600" algn="l"/>
              </a:tabLst>
            </a:pPr>
            <a:r>
              <a:rPr sz="1400" spc="165" dirty="0">
                <a:latin typeface="Arial" panose="020B0604020202020204" pitchFamily="34" charset="0"/>
                <a:cs typeface="Arial" panose="020B0604020202020204" pitchFamily="34" charset="0"/>
              </a:rPr>
              <a:t>CLNAs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86765" lvl="3" indent="-318135" algn="l">
              <a:buFont typeface="Arial"/>
              <a:buChar char="•"/>
              <a:tabLst>
                <a:tab pos="786765" algn="l"/>
                <a:tab pos="787400" algn="l"/>
              </a:tabLst>
            </a:pPr>
            <a:r>
              <a:rPr sz="1400" spc="65" dirty="0">
                <a:latin typeface="Arial" panose="020B0604020202020204" pitchFamily="34" charset="0"/>
                <a:cs typeface="Arial" panose="020B0604020202020204" pitchFamily="34" charset="0"/>
              </a:rPr>
              <a:t>Notes</a:t>
            </a:r>
            <a:r>
              <a:rPr sz="1400" spc="1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sz="1400" spc="1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60" dirty="0">
                <a:latin typeface="Arial" panose="020B0604020202020204" pitchFamily="34" charset="0"/>
                <a:cs typeface="Arial" panose="020B0604020202020204" pitchFamily="34" charset="0"/>
              </a:rPr>
              <a:t>Bureau</a:t>
            </a:r>
            <a:r>
              <a:rPr sz="1400" spc="1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1400" spc="1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95" dirty="0">
                <a:latin typeface="Arial" panose="020B0604020202020204" pitchFamily="34" charset="0"/>
                <a:cs typeface="Arial" panose="020B0604020202020204" pitchFamily="34" charset="0"/>
              </a:rPr>
              <a:t>School</a:t>
            </a:r>
            <a:r>
              <a:rPr sz="1400" spc="1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Improvement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86765" lvl="3" indent="-318135" algn="l">
              <a:buFont typeface="Arial"/>
              <a:buChar char="•"/>
              <a:tabLst>
                <a:tab pos="786765" algn="l"/>
                <a:tab pos="787400" algn="l"/>
              </a:tabLst>
            </a:pP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Inventory</a:t>
            </a:r>
            <a:r>
              <a:rPr sz="1400" spc="2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70" dirty="0">
                <a:latin typeface="Arial" panose="020B0604020202020204" pitchFamily="34" charset="0"/>
                <a:cs typeface="Arial" panose="020B0604020202020204" pitchFamily="34" charset="0"/>
              </a:rPr>
              <a:t>documents</a:t>
            </a:r>
            <a:r>
              <a:rPr sz="1400" spc="2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(inventory</a:t>
            </a:r>
            <a:r>
              <a:rPr sz="1400" spc="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50" dirty="0">
                <a:latin typeface="Arial" panose="020B0604020202020204" pitchFamily="34" charset="0"/>
                <a:cs typeface="Arial" panose="020B0604020202020204" pitchFamily="34" charset="0"/>
              </a:rPr>
              <a:t>lists</a:t>
            </a:r>
            <a:r>
              <a:rPr sz="1400" spc="1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75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1400" spc="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notes)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86765" lvl="3" indent="-318135" algn="l">
              <a:buFont typeface="Arial"/>
              <a:buChar char="•"/>
              <a:tabLst>
                <a:tab pos="786765" algn="l"/>
                <a:tab pos="787400" algn="l"/>
              </a:tabLst>
            </a:pPr>
            <a:r>
              <a:rPr sz="1400" spc="155" dirty="0">
                <a:latin typeface="Arial" panose="020B0604020202020204" pitchFamily="34" charset="0"/>
                <a:cs typeface="Arial" panose="020B0604020202020204" pitchFamily="34" charset="0"/>
              </a:rPr>
              <a:t>Job </a:t>
            </a:r>
            <a:r>
              <a:rPr sz="1400" spc="60" dirty="0">
                <a:latin typeface="Arial" panose="020B0604020202020204" pitchFamily="34" charset="0"/>
                <a:cs typeface="Arial" panose="020B0604020202020204" pitchFamily="34" charset="0"/>
              </a:rPr>
              <a:t>descriptions,</a:t>
            </a:r>
            <a:r>
              <a:rPr sz="1400" spc="19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r>
              <a:rPr sz="1400" spc="1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sz="1400" spc="1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effort</a:t>
            </a:r>
            <a:r>
              <a:rPr sz="1400" spc="19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(if</a:t>
            </a:r>
            <a:r>
              <a:rPr sz="1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applicable)*</a:t>
            </a:r>
            <a:r>
              <a:rPr sz="1400" i="1" dirty="0">
                <a:latin typeface="Arial" panose="020B0604020202020204" pitchFamily="34" charset="0"/>
                <a:cs typeface="Arial" panose="020B0604020202020204" pitchFamily="34" charset="0"/>
              </a:rPr>
              <a:t>more</a:t>
            </a:r>
            <a:r>
              <a:rPr sz="1400" i="1" spc="2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i="1" spc="70" dirty="0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sz="1400" i="1" spc="1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i="1" dirty="0">
                <a:latin typeface="Arial" panose="020B0604020202020204" pitchFamily="34" charset="0"/>
                <a:cs typeface="Arial" panose="020B0604020202020204" pitchFamily="34" charset="0"/>
              </a:rPr>
              <a:t>next</a:t>
            </a:r>
            <a:r>
              <a:rPr sz="1400" i="1" spc="1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i="1" spc="50" dirty="0">
                <a:latin typeface="Arial" panose="020B0604020202020204" pitchFamily="34" charset="0"/>
                <a:cs typeface="Arial" panose="020B0604020202020204" pitchFamily="34" charset="0"/>
              </a:rPr>
              <a:t>slide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86765" lvl="3" indent="-318135" algn="l">
              <a:buFont typeface="Arial"/>
              <a:buChar char="•"/>
              <a:tabLst>
                <a:tab pos="786765" algn="l"/>
                <a:tab pos="787400" algn="l"/>
              </a:tabLst>
            </a:pPr>
            <a:r>
              <a:rPr sz="1400" spc="75" dirty="0">
                <a:latin typeface="Arial" panose="020B0604020202020204" pitchFamily="34" charset="0"/>
                <a:cs typeface="Arial" panose="020B0604020202020204" pitchFamily="34" charset="0"/>
              </a:rPr>
              <a:t>Beginning</a:t>
            </a:r>
            <a:r>
              <a:rPr sz="1400" spc="1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125" dirty="0">
                <a:latin typeface="Arial" panose="020B0604020202020204" pitchFamily="34" charset="0"/>
                <a:cs typeface="Arial" panose="020B0604020202020204" pitchFamily="34" charset="0"/>
              </a:rPr>
              <a:t>AY20-</a:t>
            </a:r>
            <a:r>
              <a:rPr sz="1400" spc="55" dirty="0">
                <a:latin typeface="Arial" panose="020B0604020202020204" pitchFamily="34" charset="0"/>
                <a:cs typeface="Arial" panose="020B0604020202020204" pitchFamily="34" charset="0"/>
              </a:rPr>
              <a:t>21,</a:t>
            </a:r>
            <a:r>
              <a:rPr sz="1400" spc="11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50" dirty="0">
                <a:latin typeface="Arial" panose="020B0604020202020204" pitchFamily="34" charset="0"/>
                <a:cs typeface="Arial" panose="020B0604020202020204" pitchFamily="34" charset="0"/>
              </a:rPr>
              <a:t>performance</a:t>
            </a:r>
            <a:r>
              <a:rPr sz="1400" spc="1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35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lang="en-US" sz="1400" spc="3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86765" lvl="3" indent="-318135" algn="l">
              <a:buFont typeface="Arial"/>
              <a:buChar char="•"/>
              <a:tabLst>
                <a:tab pos="786765" algn="l"/>
                <a:tab pos="787400" algn="l"/>
              </a:tabLst>
            </a:pPr>
            <a:r>
              <a:rPr lang="en-US" sz="1400" b="1" i="1" spc="35" dirty="0">
                <a:latin typeface="Arial" panose="020B0604020202020204" pitchFamily="34" charset="0"/>
                <a:cs typeface="Arial" panose="020B0604020202020204" pitchFamily="34" charset="0"/>
              </a:rPr>
              <a:t>Beginning AY24-25, CTSO grant related activities</a:t>
            </a:r>
            <a:endParaRPr sz="1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604F85F-E688-4AFE-A17B-8A313D44B6C5}"/>
              </a:ext>
            </a:extLst>
          </p:cNvPr>
          <p:cNvSpPr/>
          <p:nvPr/>
        </p:nvSpPr>
        <p:spPr>
          <a:xfrm>
            <a:off x="4694175" y="1436946"/>
            <a:ext cx="2133600" cy="6477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 indent="635" algn="ctr">
              <a:lnSpc>
                <a:spcPct val="90500"/>
              </a:lnSpc>
              <a:spcBef>
                <a:spcPts val="365"/>
              </a:spcBef>
            </a:pPr>
            <a:r>
              <a:rPr lang="en-US" sz="1800" spc="-10" dirty="0">
                <a:latin typeface="Arial" panose="020B0604020202020204" pitchFamily="34" charset="0"/>
                <a:cs typeface="Arial" panose="020B0604020202020204" pitchFamily="34" charset="0"/>
              </a:rPr>
              <a:t>Reviews </a:t>
            </a:r>
          </a:p>
          <a:p>
            <a:pPr marL="12700" marR="5080" indent="635" algn="ctr">
              <a:lnSpc>
                <a:spcPct val="90500"/>
              </a:lnSpc>
              <a:spcBef>
                <a:spcPts val="365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(June</a:t>
            </a:r>
            <a:r>
              <a:rPr lang="en-US" sz="18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-5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800" spc="-50" dirty="0">
                <a:latin typeface="Arial" panose="020B0604020202020204" pitchFamily="34" charset="0"/>
                <a:cs typeface="Arial" panose="020B0604020202020204" pitchFamily="34" charset="0"/>
              </a:rPr>
              <a:t> October</a:t>
            </a:r>
            <a:r>
              <a:rPr lang="en-US" sz="1800" spc="-2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itle 16">
            <a:extLst>
              <a:ext uri="{FF2B5EF4-FFF2-40B4-BE49-F238E27FC236}">
                <a16:creationId xmlns:a16="http://schemas.microsoft.com/office/drawing/2014/main" id="{E2750AED-059E-4182-B8D9-9779F1099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Perkins Desk Audit Reviews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FC7558F-B525-484C-A314-17983C688D60}"/>
              </a:ext>
            </a:extLst>
          </p:cNvPr>
          <p:cNvSpPr txBox="1"/>
          <p:nvPr/>
        </p:nvSpPr>
        <p:spPr>
          <a:xfrm>
            <a:off x="7086600" y="4774302"/>
            <a:ext cx="2057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Revised: December, 2024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304800" y="895350"/>
            <a:ext cx="8458200" cy="405303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415" algn="just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r>
              <a:rPr sz="2000" b="1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sz="2000" b="1" spc="-10" dirty="0">
                <a:latin typeface="Arial" panose="020B0604020202020204" pitchFamily="34" charset="0"/>
                <a:cs typeface="Arial" panose="020B0604020202020204" pitchFamily="34" charset="0"/>
              </a:rPr>
              <a:t> Effort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23215" indent="-305435" algn="just">
              <a:lnSpc>
                <a:spcPct val="100000"/>
              </a:lnSpc>
              <a:spcBef>
                <a:spcPts val="35"/>
              </a:spcBef>
              <a:buSzPct val="85714"/>
              <a:buChar char="●"/>
              <a:tabLst>
                <a:tab pos="323215" algn="l"/>
                <a:tab pos="323850" algn="l"/>
              </a:tabLst>
            </a:pP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r>
              <a:rPr sz="14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sz="14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Effort</a:t>
            </a:r>
            <a:r>
              <a:rPr sz="14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requirements</a:t>
            </a:r>
            <a:r>
              <a:rPr sz="14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(EDGAR)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sz="14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2</a:t>
            </a:r>
            <a:r>
              <a:rPr sz="1400" u="sng" spc="-2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 </a:t>
            </a:r>
            <a:r>
              <a:rPr sz="14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C.F.R.</a:t>
            </a:r>
            <a:r>
              <a:rPr sz="1400" u="sng" spc="-4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 </a:t>
            </a:r>
            <a:r>
              <a:rPr sz="14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§</a:t>
            </a:r>
            <a:r>
              <a:rPr sz="1400" u="sng" spc="-2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 </a:t>
            </a:r>
            <a:r>
              <a:rPr sz="14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200.430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81050" marR="418465" lvl="1" indent="-305435" algn="just">
              <a:lnSpc>
                <a:spcPct val="100000"/>
              </a:lnSpc>
              <a:buSzPct val="85714"/>
              <a:buChar char="○"/>
              <a:tabLst>
                <a:tab pos="780415" algn="l"/>
                <a:tab pos="781050" algn="l"/>
              </a:tabLst>
            </a:pP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Documentation</a:t>
            </a:r>
            <a:r>
              <a:rPr sz="14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sz="14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personnel</a:t>
            </a:r>
            <a:r>
              <a:rPr sz="14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expenses</a:t>
            </a:r>
            <a:r>
              <a:rPr sz="14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sz="14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Charges</a:t>
            </a:r>
            <a:r>
              <a:rPr sz="14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14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Federal</a:t>
            </a:r>
            <a:r>
              <a:rPr sz="14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awards</a:t>
            </a:r>
            <a:r>
              <a:rPr sz="14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sz="14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salaries</a:t>
            </a:r>
            <a:r>
              <a:rPr sz="14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25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wages</a:t>
            </a:r>
            <a:r>
              <a:rPr sz="14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must</a:t>
            </a:r>
            <a:r>
              <a:rPr sz="14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sz="14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based</a:t>
            </a:r>
            <a:r>
              <a:rPr sz="14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sz="14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records</a:t>
            </a:r>
            <a:r>
              <a:rPr sz="140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sz="14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accurately</a:t>
            </a:r>
            <a:r>
              <a:rPr sz="1400" spc="-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reflect</a:t>
            </a:r>
            <a:r>
              <a:rPr sz="14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14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sz="14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performed.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81050" lvl="1" indent="-305435" algn="just">
              <a:lnSpc>
                <a:spcPct val="100000"/>
              </a:lnSpc>
              <a:buSzPct val="85714"/>
              <a:buChar char="○"/>
              <a:tabLst>
                <a:tab pos="780415" algn="l"/>
                <a:tab pos="781050" algn="l"/>
              </a:tabLst>
            </a:pP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sz="14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staff</a:t>
            </a:r>
            <a:r>
              <a:rPr sz="14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demonstrate</a:t>
            </a:r>
            <a:r>
              <a:rPr sz="14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allocability</a:t>
            </a:r>
            <a:r>
              <a:rPr sz="14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sz="14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sz="14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employee</a:t>
            </a:r>
            <a:r>
              <a:rPr sz="14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paid</a:t>
            </a:r>
            <a:r>
              <a:rPr sz="14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sz="14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federal</a:t>
            </a:r>
            <a:r>
              <a:rPr sz="14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funds,</a:t>
            </a:r>
            <a:r>
              <a:rPr sz="14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then</a:t>
            </a:r>
            <a:r>
              <a:rPr sz="14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must</a:t>
            </a:r>
            <a:r>
              <a:rPr sz="14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20" dirty="0">
                <a:latin typeface="Arial" panose="020B0604020202020204" pitchFamily="34" charset="0"/>
                <a:cs typeface="Arial" panose="020B0604020202020204" pitchFamily="34" charset="0"/>
              </a:rPr>
              <a:t>show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81050" algn="just">
              <a:lnSpc>
                <a:spcPct val="100000"/>
              </a:lnSpc>
            </a:pP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sz="1400" spc="-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14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employee</a:t>
            </a:r>
            <a:r>
              <a:rPr sz="14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world</a:t>
            </a:r>
            <a:r>
              <a:rPr sz="14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sz="14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sz="140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specific</a:t>
            </a:r>
            <a:r>
              <a:rPr sz="14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federal</a:t>
            </a:r>
            <a:r>
              <a:rPr sz="14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program</a:t>
            </a:r>
            <a:r>
              <a:rPr sz="1400" spc="-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cost</a:t>
            </a:r>
            <a:r>
              <a:rPr sz="14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objective</a:t>
            </a:r>
            <a:r>
              <a:rPr sz="14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200.43</a:t>
            </a:r>
            <a:r>
              <a:rPr lang="en-US" sz="1400" spc="-1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(a).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81050" marR="212725" lvl="1" indent="-305435" algn="just">
              <a:lnSpc>
                <a:spcPct val="100000"/>
              </a:lnSpc>
              <a:spcAft>
                <a:spcPts val="600"/>
              </a:spcAft>
              <a:buSzPct val="85714"/>
              <a:buChar char="○"/>
              <a:tabLst>
                <a:tab pos="780415" algn="l"/>
                <a:tab pos="781050" algn="l"/>
              </a:tabLst>
            </a:pP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Who</a:t>
            </a:r>
            <a:r>
              <a:rPr sz="1400" spc="-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must</a:t>
            </a:r>
            <a:r>
              <a:rPr sz="14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participate?</a:t>
            </a:r>
            <a:r>
              <a:rPr sz="1400" spc="-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Must</a:t>
            </a:r>
            <a:r>
              <a:rPr sz="14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sz="14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maintained</a:t>
            </a:r>
            <a:r>
              <a:rPr sz="1400" spc="-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sz="14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sz="14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employees</a:t>
            </a:r>
            <a:r>
              <a:rPr sz="14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whose</a:t>
            </a:r>
            <a:r>
              <a:rPr sz="14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salaries</a:t>
            </a:r>
            <a:r>
              <a:rPr sz="14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sz="14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paid</a:t>
            </a:r>
            <a:r>
              <a:rPr sz="14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25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whole</a:t>
            </a:r>
            <a:r>
              <a:rPr sz="14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sz="14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sz="14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part</a:t>
            </a:r>
            <a:r>
              <a:rPr sz="14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sz="14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federal</a:t>
            </a:r>
            <a:r>
              <a:rPr sz="14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funds;</a:t>
            </a:r>
            <a:r>
              <a:rPr sz="140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used</a:t>
            </a:r>
            <a:r>
              <a:rPr sz="14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14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meet</a:t>
            </a:r>
            <a:r>
              <a:rPr sz="14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14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match/cost</a:t>
            </a:r>
            <a:r>
              <a:rPr sz="14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share</a:t>
            </a:r>
            <a:r>
              <a:rPr sz="14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requirement;</a:t>
            </a:r>
            <a:r>
              <a:rPr sz="1400" spc="-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25" dirty="0">
                <a:latin typeface="Arial" panose="020B0604020202020204" pitchFamily="34" charset="0"/>
                <a:cs typeface="Arial" panose="020B0604020202020204" pitchFamily="34" charset="0"/>
              </a:rPr>
              <a:t>NOT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contractors.</a:t>
            </a:r>
            <a:r>
              <a:rPr sz="1400" spc="-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200.430(I)(1)</a:t>
            </a:r>
            <a:r>
              <a:rPr sz="1400" spc="-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14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(I)(4).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23215" indent="-305435" algn="just">
              <a:lnSpc>
                <a:spcPts val="1625"/>
              </a:lnSpc>
              <a:buSzPct val="85714"/>
              <a:buChar char="●"/>
              <a:tabLst>
                <a:tab pos="323215" algn="l"/>
                <a:tab pos="323850" algn="l"/>
              </a:tabLst>
            </a:pP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Job</a:t>
            </a:r>
            <a:r>
              <a:rPr sz="14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description</a:t>
            </a:r>
            <a:r>
              <a:rPr sz="14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requirements</a:t>
            </a:r>
            <a:r>
              <a:rPr sz="14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(EDGAR)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sz="1400" spc="3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2</a:t>
            </a:r>
            <a:r>
              <a:rPr sz="1400" u="sng" spc="-3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 </a:t>
            </a:r>
            <a:r>
              <a:rPr sz="14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C.F.R.</a:t>
            </a:r>
            <a:r>
              <a:rPr sz="1400" u="sng" spc="-2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 </a:t>
            </a:r>
            <a:r>
              <a:rPr sz="14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§</a:t>
            </a:r>
            <a:r>
              <a:rPr sz="1400" u="sng" spc="-2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 </a:t>
            </a:r>
            <a:r>
              <a:rPr sz="14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200.413(C)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23215" indent="-311150" algn="just">
              <a:lnSpc>
                <a:spcPts val="1675"/>
              </a:lnSpc>
              <a:buSzPct val="92857"/>
              <a:buFont typeface="Arial"/>
              <a:buChar char="●"/>
              <a:tabLst>
                <a:tab pos="323215" algn="l"/>
                <a:tab pos="323850" algn="l"/>
              </a:tabLst>
            </a:pPr>
            <a:r>
              <a:rPr sz="1400" spc="50" dirty="0">
                <a:latin typeface="Arial" panose="020B0604020202020204" pitchFamily="34" charset="0"/>
                <a:cs typeface="Arial" panose="020B0604020202020204" pitchFamily="34" charset="0"/>
              </a:rPr>
              <a:t>Documentation</a:t>
            </a:r>
            <a:r>
              <a:rPr sz="1400" spc="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sz="1400" spc="8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45" dirty="0">
                <a:latin typeface="Arial" panose="020B0604020202020204" pitchFamily="34" charset="0"/>
                <a:cs typeface="Arial" panose="020B0604020202020204" pitchFamily="34" charset="0"/>
              </a:rPr>
              <a:t>personnel</a:t>
            </a:r>
            <a:r>
              <a:rPr sz="1400" spc="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80" dirty="0">
                <a:latin typeface="Arial" panose="020B0604020202020204" pitchFamily="34" charset="0"/>
                <a:cs typeface="Arial" panose="020B0604020202020204" pitchFamily="34" charset="0"/>
              </a:rPr>
              <a:t>expenses</a:t>
            </a:r>
            <a:r>
              <a:rPr sz="1400" spc="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0" dirty="0"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200.430</a:t>
            </a:r>
            <a:r>
              <a:rPr lang="en-US" sz="1400" spc="-10" dirty="0">
                <a:latin typeface="Arial" panose="020B0604020202020204" pitchFamily="34" charset="0"/>
                <a:cs typeface="Arial" panose="020B0604020202020204" pitchFamily="34" charset="0"/>
              </a:rPr>
              <a:t>(8)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(I)(1)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81050" marR="132715" lvl="1" indent="-311150" algn="just">
              <a:lnSpc>
                <a:spcPct val="100000"/>
              </a:lnSpc>
              <a:spcBef>
                <a:spcPts val="5"/>
              </a:spcBef>
              <a:buSzPct val="92857"/>
              <a:buFont typeface="Arial"/>
              <a:buChar char="○"/>
              <a:tabLst>
                <a:tab pos="780415" algn="l"/>
                <a:tab pos="781050" algn="l"/>
              </a:tabLst>
            </a:pPr>
            <a:r>
              <a:rPr sz="1400" spc="90" dirty="0">
                <a:latin typeface="Arial" panose="020B0604020202020204" pitchFamily="34" charset="0"/>
                <a:cs typeface="Arial" panose="020B0604020202020204" pitchFamily="34" charset="0"/>
              </a:rPr>
              <a:t>Records</a:t>
            </a:r>
            <a:r>
              <a:rPr sz="1400" spc="9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60" dirty="0">
                <a:latin typeface="Arial" panose="020B0604020202020204" pitchFamily="34" charset="0"/>
                <a:cs typeface="Arial" panose="020B0604020202020204" pitchFamily="34" charset="0"/>
              </a:rPr>
              <a:t>must</a:t>
            </a:r>
            <a:r>
              <a:rPr sz="1400" spc="9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70" dirty="0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sz="1400" spc="11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55" dirty="0">
                <a:latin typeface="Arial" panose="020B0604020202020204" pitchFamily="34" charset="0"/>
                <a:cs typeface="Arial" panose="020B0604020202020204" pitchFamily="34" charset="0"/>
              </a:rPr>
              <a:t>supported</a:t>
            </a:r>
            <a:r>
              <a:rPr sz="1400" spc="75" dirty="0">
                <a:latin typeface="Arial" panose="020B0604020202020204" pitchFamily="34" charset="0"/>
                <a:cs typeface="Arial" panose="020B0604020202020204" pitchFamily="34" charset="0"/>
              </a:rPr>
              <a:t> by</a:t>
            </a:r>
            <a:r>
              <a:rPr sz="1400" spc="10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8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1400" spc="1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75" dirty="0">
                <a:latin typeface="Arial" panose="020B0604020202020204" pitchFamily="34" charset="0"/>
                <a:cs typeface="Arial" panose="020B0604020202020204" pitchFamily="34" charset="0"/>
              </a:rPr>
              <a:t>system</a:t>
            </a:r>
            <a:r>
              <a:rPr sz="1400" spc="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1400" spc="10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internal</a:t>
            </a:r>
            <a:r>
              <a:rPr sz="1400" spc="9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controls</a:t>
            </a:r>
            <a:r>
              <a:rPr sz="1400" spc="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55" dirty="0"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sz="1400" spc="10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60" dirty="0">
                <a:latin typeface="Arial" panose="020B0604020202020204" pitchFamily="34" charset="0"/>
                <a:cs typeface="Arial" panose="020B0604020202020204" pitchFamily="34" charset="0"/>
              </a:rPr>
              <a:t>provides</a:t>
            </a:r>
            <a:r>
              <a:rPr sz="1400" spc="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45" dirty="0">
                <a:latin typeface="Arial" panose="020B0604020202020204" pitchFamily="34" charset="0"/>
                <a:cs typeface="Arial" panose="020B0604020202020204" pitchFamily="34" charset="0"/>
              </a:rPr>
              <a:t>reasonable </a:t>
            </a:r>
            <a:r>
              <a:rPr sz="1400" spc="75" dirty="0">
                <a:latin typeface="Arial" panose="020B0604020202020204" pitchFamily="34" charset="0"/>
                <a:cs typeface="Arial" panose="020B0604020202020204" pitchFamily="34" charset="0"/>
              </a:rPr>
              <a:t>assurance</a:t>
            </a:r>
            <a:r>
              <a:rPr sz="1400" spc="1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80" dirty="0">
                <a:latin typeface="Arial" panose="020B0604020202020204" pitchFamily="34" charset="0"/>
                <a:cs typeface="Arial" panose="020B0604020202020204" pitchFamily="34" charset="0"/>
              </a:rPr>
              <a:t>charges</a:t>
            </a:r>
            <a:r>
              <a:rPr sz="1400" spc="1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sz="1400" spc="1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55" dirty="0">
                <a:latin typeface="Arial" panose="020B0604020202020204" pitchFamily="34" charset="0"/>
                <a:cs typeface="Arial" panose="020B0604020202020204" pitchFamily="34" charset="0"/>
              </a:rPr>
              <a:t>accurate,</a:t>
            </a:r>
            <a:r>
              <a:rPr sz="1400" spc="1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allowable</a:t>
            </a:r>
            <a:r>
              <a:rPr sz="1400" spc="1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65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1400" spc="1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properly</a:t>
            </a:r>
            <a:r>
              <a:rPr sz="1400" spc="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allocated;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81050" lvl="1" indent="-311150" algn="just">
              <a:lnSpc>
                <a:spcPct val="100000"/>
              </a:lnSpc>
              <a:buSzPct val="92857"/>
              <a:buFont typeface="Arial"/>
              <a:buChar char="○"/>
              <a:tabLst>
                <a:tab pos="780415" algn="l"/>
                <a:tab pos="781050" algn="l"/>
              </a:tabLst>
            </a:pPr>
            <a:r>
              <a:rPr sz="1400" spc="120" dirty="0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sz="1400" spc="2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incorporated</a:t>
            </a:r>
            <a:r>
              <a:rPr sz="1400" spc="20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into</a:t>
            </a:r>
            <a:r>
              <a:rPr sz="1400" spc="2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official</a:t>
            </a:r>
            <a:r>
              <a:rPr sz="1400" spc="22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50" dirty="0">
                <a:latin typeface="Arial" panose="020B0604020202020204" pitchFamily="34" charset="0"/>
                <a:cs typeface="Arial" panose="020B0604020202020204" pitchFamily="34" charset="0"/>
              </a:rPr>
              <a:t>records;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81050" lvl="1" indent="-311150" algn="just">
              <a:lnSpc>
                <a:spcPct val="100000"/>
              </a:lnSpc>
              <a:buSzPct val="92857"/>
              <a:buFont typeface="Arial"/>
              <a:buChar char="○"/>
              <a:tabLst>
                <a:tab pos="780415" algn="l"/>
                <a:tab pos="781050" algn="l"/>
              </a:tabLst>
            </a:pPr>
            <a:r>
              <a:rPr sz="1400" spc="75" dirty="0">
                <a:latin typeface="Arial" panose="020B0604020202020204" pitchFamily="34" charset="0"/>
                <a:cs typeface="Arial" panose="020B0604020202020204" pitchFamily="34" charset="0"/>
              </a:rPr>
              <a:t>Reasonably</a:t>
            </a:r>
            <a:r>
              <a:rPr sz="1400" spc="9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reflect</a:t>
            </a:r>
            <a:r>
              <a:rPr sz="1400" spc="9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total</a:t>
            </a:r>
            <a:r>
              <a:rPr sz="1400" spc="1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r>
              <a:rPr sz="1400" spc="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sz="1400" spc="11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55" dirty="0"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sz="1400" spc="1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50" dirty="0">
                <a:latin typeface="Arial" panose="020B0604020202020204" pitchFamily="34" charset="0"/>
                <a:cs typeface="Arial" panose="020B0604020202020204" pitchFamily="34" charset="0"/>
              </a:rPr>
              <a:t>employee</a:t>
            </a:r>
            <a:r>
              <a:rPr sz="1400" spc="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65" dirty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sz="1400" spc="1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65" dirty="0">
                <a:latin typeface="Arial" panose="020B0604020202020204" pitchFamily="34" charset="0"/>
                <a:cs typeface="Arial" panose="020B0604020202020204" pitchFamily="34" charset="0"/>
              </a:rPr>
              <a:t>compensated</a:t>
            </a:r>
            <a:r>
              <a:rPr sz="1400" spc="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sz="1400" spc="11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1400" spc="1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85" dirty="0">
                <a:latin typeface="Arial" panose="020B0604020202020204" pitchFamily="34" charset="0"/>
                <a:cs typeface="Arial" panose="020B0604020202020204" pitchFamily="34" charset="0"/>
              </a:rPr>
              <a:t>exceed</a:t>
            </a:r>
            <a:r>
              <a:rPr sz="1400" spc="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120" dirty="0"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81050" lvl="1" indent="-311150" algn="just">
              <a:lnSpc>
                <a:spcPct val="100000"/>
              </a:lnSpc>
              <a:buSzPct val="92857"/>
              <a:buFont typeface="Arial"/>
              <a:buChar char="○"/>
              <a:tabLst>
                <a:tab pos="780415" algn="l"/>
                <a:tab pos="781050" algn="l"/>
              </a:tabLst>
            </a:pPr>
            <a:r>
              <a:rPr sz="1400" spc="100" dirty="0">
                <a:latin typeface="Arial" panose="020B0604020202020204" pitchFamily="34" charset="0"/>
                <a:cs typeface="Arial" panose="020B0604020202020204" pitchFamily="34" charset="0"/>
              </a:rPr>
              <a:t>Encompasses</a:t>
            </a:r>
            <a:r>
              <a:rPr sz="1400" spc="1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sz="1400" spc="19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activities</a:t>
            </a:r>
            <a:r>
              <a:rPr sz="1400" spc="1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(federal</a:t>
            </a:r>
            <a:r>
              <a:rPr sz="1400" spc="1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65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1400" spc="18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60" dirty="0">
                <a:latin typeface="Arial" panose="020B0604020202020204" pitchFamily="34" charset="0"/>
                <a:cs typeface="Arial" panose="020B0604020202020204" pitchFamily="34" charset="0"/>
              </a:rPr>
              <a:t>non-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federal);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81050" lvl="1" indent="-311150" algn="just">
              <a:lnSpc>
                <a:spcPct val="100000"/>
              </a:lnSpc>
              <a:buSzPct val="92857"/>
              <a:buFont typeface="Arial"/>
              <a:buChar char="○"/>
              <a:tabLst>
                <a:tab pos="780415" algn="l"/>
                <a:tab pos="781050" algn="l"/>
              </a:tabLst>
            </a:pPr>
            <a:r>
              <a:rPr sz="1400" spc="85" dirty="0">
                <a:latin typeface="Arial" panose="020B0604020202020204" pitchFamily="34" charset="0"/>
                <a:cs typeface="Arial" panose="020B0604020202020204" pitchFamily="34" charset="0"/>
              </a:rPr>
              <a:t>Comply</a:t>
            </a:r>
            <a:r>
              <a:rPr sz="1400" spc="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sz="1400" spc="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60" dirty="0">
                <a:latin typeface="Arial" panose="020B0604020202020204" pitchFamily="34" charset="0"/>
                <a:cs typeface="Arial" panose="020B0604020202020204" pitchFamily="34" charset="0"/>
              </a:rPr>
              <a:t>established</a:t>
            </a:r>
            <a:r>
              <a:rPr sz="1400" spc="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65" dirty="0">
                <a:latin typeface="Arial" panose="020B0604020202020204" pitchFamily="34" charset="0"/>
                <a:cs typeface="Arial" panose="020B0604020202020204" pitchFamily="34" charset="0"/>
              </a:rPr>
              <a:t>accounting</a:t>
            </a:r>
            <a:r>
              <a:rPr sz="1400" spc="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55" dirty="0">
                <a:latin typeface="Arial" panose="020B0604020202020204" pitchFamily="34" charset="0"/>
                <a:cs typeface="Arial" panose="020B0604020202020204" pitchFamily="34" charset="0"/>
              </a:rPr>
              <a:t>policies</a:t>
            </a:r>
            <a:r>
              <a:rPr sz="1400" spc="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65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1400" spc="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60" dirty="0">
                <a:latin typeface="Arial" panose="020B0604020202020204" pitchFamily="34" charset="0"/>
                <a:cs typeface="Arial" panose="020B0604020202020204" pitchFamily="34" charset="0"/>
              </a:rPr>
              <a:t>practices;</a:t>
            </a:r>
            <a:r>
              <a:rPr sz="1400" spc="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4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81050" lvl="1" indent="-311150" algn="just">
              <a:lnSpc>
                <a:spcPct val="100000"/>
              </a:lnSpc>
              <a:buSzPct val="92857"/>
              <a:buFont typeface="Arial"/>
              <a:buChar char="○"/>
              <a:tabLst>
                <a:tab pos="780415" algn="l"/>
                <a:tab pos="781050" algn="l"/>
              </a:tabLst>
            </a:pPr>
            <a:r>
              <a:rPr sz="1400" spc="65" dirty="0">
                <a:latin typeface="Arial" panose="020B0604020202020204" pitchFamily="34" charset="0"/>
                <a:cs typeface="Arial" panose="020B0604020202020204" pitchFamily="34" charset="0"/>
              </a:rPr>
              <a:t>Support</a:t>
            </a:r>
            <a:r>
              <a:rPr sz="1400" spc="1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distribution</a:t>
            </a:r>
            <a:r>
              <a:rPr sz="1400" spc="1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80" dirty="0">
                <a:latin typeface="Arial" panose="020B0604020202020204" pitchFamily="34" charset="0"/>
                <a:cs typeface="Arial" panose="020B0604020202020204" pitchFamily="34" charset="0"/>
              </a:rPr>
              <a:t>among</a:t>
            </a:r>
            <a:r>
              <a:rPr sz="1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70" dirty="0">
                <a:latin typeface="Arial" panose="020B0604020202020204" pitchFamily="34" charset="0"/>
                <a:cs typeface="Arial" panose="020B0604020202020204" pitchFamily="34" charset="0"/>
              </a:rPr>
              <a:t>specific</a:t>
            </a:r>
            <a:r>
              <a:rPr sz="1400" spc="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activities</a:t>
            </a:r>
            <a:r>
              <a:rPr sz="1400" spc="1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65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1400" spc="1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80" dirty="0">
                <a:latin typeface="Arial" panose="020B0604020202020204" pitchFamily="34" charset="0"/>
                <a:cs typeface="Arial" panose="020B0604020202020204" pitchFamily="34" charset="0"/>
              </a:rPr>
              <a:t>cost</a:t>
            </a:r>
            <a:r>
              <a:rPr sz="1400" spc="1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45" dirty="0">
                <a:latin typeface="Arial" panose="020B0604020202020204" pitchFamily="34" charset="0"/>
                <a:cs typeface="Arial" panose="020B0604020202020204" pitchFamily="34" charset="0"/>
              </a:rPr>
              <a:t>objectives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F081ACC-D93F-4AB2-B733-446AFB5B3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Perkins Desk Audit Reviews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494862-DB4C-4000-B861-72E8C87FD40B}"/>
              </a:ext>
            </a:extLst>
          </p:cNvPr>
          <p:cNvSpPr txBox="1"/>
          <p:nvPr/>
        </p:nvSpPr>
        <p:spPr>
          <a:xfrm>
            <a:off x="7086600" y="4774302"/>
            <a:ext cx="2057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Revised: December, 2024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533400" y="996299"/>
            <a:ext cx="7813040" cy="3179074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9"/>
              </a:spcBef>
            </a:pPr>
            <a:r>
              <a:rPr sz="2000" b="1" dirty="0">
                <a:latin typeface="Arial" panose="020B0604020202020204" pitchFamily="34" charset="0"/>
                <a:cs typeface="Arial" panose="020B0604020202020204" pitchFamily="34" charset="0"/>
              </a:rPr>
              <a:t>Administrative</a:t>
            </a:r>
            <a:r>
              <a:rPr sz="2000" b="1" spc="-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spc="-10" dirty="0">
                <a:latin typeface="Arial" panose="020B0604020202020204" pitchFamily="34" charset="0"/>
                <a:cs typeface="Arial" panose="020B0604020202020204" pitchFamily="34" charset="0"/>
              </a:rPr>
              <a:t>Costs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1800" spc="70" dirty="0">
                <a:latin typeface="Arial" panose="020B0604020202020204" pitchFamily="34" charset="0"/>
                <a:cs typeface="Arial" panose="020B0604020202020204" pitchFamily="34" charset="0"/>
              </a:rPr>
              <a:t>Federal</a:t>
            </a:r>
            <a:r>
              <a:rPr sz="1800" spc="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85" dirty="0">
                <a:latin typeface="Arial" panose="020B0604020202020204" pitchFamily="34" charset="0"/>
                <a:cs typeface="Arial" panose="020B0604020202020204" pitchFamily="34" charset="0"/>
              </a:rPr>
              <a:t>Perkins</a:t>
            </a:r>
            <a:r>
              <a:rPr sz="1800" spc="9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7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sz="1800" spc="1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10" dirty="0">
                <a:latin typeface="Arial" panose="020B0604020202020204" pitchFamily="34" charset="0"/>
                <a:cs typeface="Arial" panose="020B0604020202020204" pitchFamily="34" charset="0"/>
              </a:rPr>
              <a:t>statute</a:t>
            </a:r>
            <a:endParaRPr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7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l">
              <a:lnSpc>
                <a:spcPct val="100000"/>
              </a:lnSpc>
              <a:spcBef>
                <a:spcPts val="5"/>
              </a:spcBef>
            </a:pPr>
            <a:r>
              <a:rPr sz="1800" spc="225" dirty="0">
                <a:latin typeface="Arial" panose="020B0604020202020204" pitchFamily="34" charset="0"/>
                <a:cs typeface="Arial" panose="020B0604020202020204" pitchFamily="34" charset="0"/>
              </a:rPr>
              <a:t>SEC.</a:t>
            </a:r>
            <a:r>
              <a:rPr sz="1800" spc="1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65" dirty="0">
                <a:latin typeface="Arial" panose="020B0604020202020204" pitchFamily="34" charset="0"/>
                <a:cs typeface="Arial" panose="020B0604020202020204" pitchFamily="34" charset="0"/>
              </a:rPr>
              <a:t>135.</a:t>
            </a:r>
            <a:r>
              <a:rPr sz="1800" spc="1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[20</a:t>
            </a:r>
            <a:r>
              <a:rPr sz="1800" spc="1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150" dirty="0">
                <a:latin typeface="Arial" panose="020B0604020202020204" pitchFamily="34" charset="0"/>
                <a:cs typeface="Arial" panose="020B0604020202020204" pitchFamily="34" charset="0"/>
              </a:rPr>
              <a:t>U.S.C.</a:t>
            </a:r>
            <a:r>
              <a:rPr sz="1800" spc="1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2355]</a:t>
            </a:r>
            <a:r>
              <a:rPr sz="1800" spc="1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215" dirty="0">
                <a:latin typeface="Arial" panose="020B0604020202020204" pitchFamily="34" charset="0"/>
                <a:cs typeface="Arial" panose="020B0604020202020204" pitchFamily="34" charset="0"/>
              </a:rPr>
              <a:t>LOCAL</a:t>
            </a:r>
            <a:r>
              <a:rPr sz="1800" spc="1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250" dirty="0">
                <a:latin typeface="Arial" panose="020B0604020202020204" pitchFamily="34" charset="0"/>
                <a:cs typeface="Arial" panose="020B0604020202020204" pitchFamily="34" charset="0"/>
              </a:rPr>
              <a:t>USES</a:t>
            </a:r>
            <a:r>
              <a:rPr sz="1800" spc="1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19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1800" spc="1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160" dirty="0">
                <a:latin typeface="Arial" panose="020B0604020202020204" pitchFamily="34" charset="0"/>
                <a:cs typeface="Arial" panose="020B0604020202020204" pitchFamily="34" charset="0"/>
              </a:rPr>
              <a:t>FUNDS.</a:t>
            </a:r>
            <a:r>
              <a:rPr sz="1800" spc="1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(p.</a:t>
            </a:r>
            <a:r>
              <a:rPr sz="1800" spc="1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20" dirty="0">
                <a:latin typeface="Arial" panose="020B0604020202020204" pitchFamily="34" charset="0"/>
                <a:cs typeface="Arial" panose="020B0604020202020204" pitchFamily="34" charset="0"/>
              </a:rPr>
              <a:t>70),</a:t>
            </a:r>
            <a:endParaRPr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l">
              <a:lnSpc>
                <a:spcPct val="100000"/>
              </a:lnSpc>
            </a:pPr>
            <a:r>
              <a:rPr sz="1800" u="sng" spc="6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https://www.govinfo.gov/content/pkg/COMPS-</a:t>
            </a:r>
            <a:r>
              <a:rPr sz="1800" u="sng" spc="10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3096/pdf/COMPS-</a:t>
            </a:r>
            <a:r>
              <a:rPr sz="1800" u="sng" spc="5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3096.pdf</a:t>
            </a:r>
            <a:endParaRPr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>
              <a:lnSpc>
                <a:spcPct val="100000"/>
              </a:lnSpc>
            </a:pP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d)</a:t>
            </a:r>
            <a:r>
              <a:rPr sz="1800" spc="20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120" dirty="0">
                <a:latin typeface="Arial" panose="020B0604020202020204" pitchFamily="34" charset="0"/>
                <a:cs typeface="Arial" panose="020B0604020202020204" pitchFamily="34" charset="0"/>
              </a:rPr>
              <a:t>ADMINISTRATIVE</a:t>
            </a:r>
            <a:r>
              <a:rPr sz="1800" spc="18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215" dirty="0">
                <a:latin typeface="Arial" panose="020B0604020202020204" pitchFamily="34" charset="0"/>
                <a:cs typeface="Arial" panose="020B0604020202020204" pitchFamily="34" charset="0"/>
              </a:rPr>
              <a:t>COSTS.—</a:t>
            </a:r>
            <a:r>
              <a:rPr sz="1800" spc="140" dirty="0">
                <a:latin typeface="Arial" panose="020B0604020202020204" pitchFamily="34" charset="0"/>
                <a:cs typeface="Arial" panose="020B0604020202020204" pitchFamily="34" charset="0"/>
              </a:rPr>
              <a:t>Each</a:t>
            </a:r>
            <a:r>
              <a:rPr sz="1800" spc="1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eligible</a:t>
            </a:r>
            <a:r>
              <a:rPr sz="1800" spc="20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recipient</a:t>
            </a:r>
            <a:r>
              <a:rPr sz="1800" spc="18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60" dirty="0">
                <a:latin typeface="Arial" panose="020B0604020202020204" pitchFamily="34" charset="0"/>
                <a:cs typeface="Arial" panose="020B0604020202020204" pitchFamily="34" charset="0"/>
              </a:rPr>
              <a:t>receiving</a:t>
            </a:r>
            <a:r>
              <a:rPr sz="1800" spc="19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70" dirty="0">
                <a:latin typeface="Arial" panose="020B0604020202020204" pitchFamily="34" charset="0"/>
                <a:cs typeface="Arial" panose="020B0604020202020204" pitchFamily="34" charset="0"/>
              </a:rPr>
              <a:t>funds</a:t>
            </a:r>
            <a:r>
              <a:rPr sz="1800" spc="2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10" dirty="0">
                <a:latin typeface="Arial" panose="020B0604020202020204" pitchFamily="34" charset="0"/>
                <a:cs typeface="Arial" panose="020B0604020202020204" pitchFamily="34" charset="0"/>
              </a:rPr>
              <a:t>under </a:t>
            </a: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sz="1800" spc="1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part</a:t>
            </a:r>
            <a:r>
              <a:rPr sz="1800" spc="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b="1" u="sng" spc="10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shall</a:t>
            </a:r>
            <a:r>
              <a:rPr sz="1800" b="1" u="sng" spc="11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b="1" u="sng" spc="75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sz="1800" b="1" u="sng" spc="12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b="1" u="sng" spc="15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use</a:t>
            </a:r>
            <a:r>
              <a:rPr sz="1800" b="1" u="sng" spc="12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b="1" u="sng" spc="114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more</a:t>
            </a:r>
            <a:r>
              <a:rPr sz="1800" b="1" u="sng" spc="12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b="1" u="sng" spc="8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than</a:t>
            </a:r>
            <a:r>
              <a:rPr sz="1800" b="1" u="sng" spc="12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b="1" u="sng" spc="8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sz="1800" b="1" u="sng" spc="12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b="1" u="sng" spc="11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percent</a:t>
            </a:r>
            <a:r>
              <a:rPr sz="1800" b="1" u="sng" spc="14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b="1" u="sng" spc="75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1800" b="1" u="sng" spc="12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b="1" u="sng" spc="175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such</a:t>
            </a:r>
            <a:r>
              <a:rPr sz="1800" b="1" u="sng" spc="12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b="1" u="sng" spc="114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funds</a:t>
            </a:r>
            <a:r>
              <a:rPr sz="1800" b="1" spc="1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10" dirty="0">
                <a:latin typeface="Arial" panose="020B0604020202020204" pitchFamily="34" charset="0"/>
                <a:cs typeface="Arial" panose="020B0604020202020204" pitchFamily="34" charset="0"/>
              </a:rPr>
              <a:t>[i.e., </a:t>
            </a: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district/consortium</a:t>
            </a:r>
            <a:r>
              <a:rPr sz="1800" spc="3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allocation]</a:t>
            </a:r>
            <a:r>
              <a:rPr sz="1800" spc="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sz="1800" spc="3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120" dirty="0">
                <a:latin typeface="Arial" panose="020B0604020202020204" pitchFamily="34" charset="0"/>
                <a:cs typeface="Arial" panose="020B0604020202020204" pitchFamily="34" charset="0"/>
              </a:rPr>
              <a:t>costs</a:t>
            </a:r>
            <a:r>
              <a:rPr sz="1800" spc="3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95" dirty="0">
                <a:latin typeface="Arial" panose="020B0604020202020204" pitchFamily="34" charset="0"/>
                <a:cs typeface="Arial" panose="020B0604020202020204" pitchFamily="34" charset="0"/>
              </a:rPr>
              <a:t>associated</a:t>
            </a:r>
            <a:r>
              <a:rPr sz="1800" spc="3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sz="1800" spc="3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1800" spc="3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administration</a:t>
            </a:r>
            <a:r>
              <a:rPr sz="1800" spc="3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25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sz="1800" spc="50" dirty="0">
                <a:latin typeface="Arial" panose="020B0604020202020204" pitchFamily="34" charset="0"/>
                <a:cs typeface="Arial" panose="020B0604020202020204" pitchFamily="34" charset="0"/>
              </a:rPr>
              <a:t>activities</a:t>
            </a:r>
            <a:r>
              <a:rPr sz="1800" spc="20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under</a:t>
            </a:r>
            <a:r>
              <a:rPr sz="1800" spc="2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sz="1800" spc="22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60" dirty="0">
                <a:latin typeface="Arial" panose="020B0604020202020204" pitchFamily="34" charset="0"/>
                <a:cs typeface="Arial" panose="020B0604020202020204" pitchFamily="34" charset="0"/>
              </a:rPr>
              <a:t>section.</a:t>
            </a:r>
            <a:endParaRPr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E0A8D8E8-E1B2-4074-AC3B-F664E5E6E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Perkins Desk Audit Reviews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400A15A-2FED-43EB-904F-0946A59735F8}"/>
              </a:ext>
            </a:extLst>
          </p:cNvPr>
          <p:cNvSpPr txBox="1"/>
          <p:nvPr/>
        </p:nvSpPr>
        <p:spPr>
          <a:xfrm>
            <a:off x="7086600" y="4774302"/>
            <a:ext cx="2057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Revised: December, 2024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Iowa Department of Education">
      <a:dk1>
        <a:sysClr val="windowText" lastClr="000000"/>
      </a:dk1>
      <a:lt1>
        <a:sysClr val="window" lastClr="FFFFFF"/>
      </a:lt1>
      <a:dk2>
        <a:srgbClr val="002152"/>
      </a:dk2>
      <a:lt2>
        <a:srgbClr val="E6E6E6"/>
      </a:lt2>
      <a:accent1>
        <a:srgbClr val="005CA3"/>
      </a:accent1>
      <a:accent2>
        <a:srgbClr val="FDE263"/>
      </a:accent2>
      <a:accent3>
        <a:srgbClr val="96BCDE"/>
      </a:accent3>
      <a:accent4>
        <a:srgbClr val="A5A5A5"/>
      </a:accent4>
      <a:accent5>
        <a:srgbClr val="DC6400"/>
      </a:accent5>
      <a:accent6>
        <a:srgbClr val="FFC200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artment branded template.pptx" id="{0B40A654-340A-4A68-9D90-F00228971883}" vid="{24737E32-622D-436C-8DD0-DB597522B25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Department branded template</Template>
  <TotalTime>720</TotalTime>
  <Words>1868</Words>
  <Application>Microsoft Office PowerPoint</Application>
  <PresentationFormat>On-screen Show (16:9)</PresentationFormat>
  <Paragraphs>385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Courier New</vt:lpstr>
      <vt:lpstr>Palatino Linotype</vt:lpstr>
      <vt:lpstr>Theme1</vt:lpstr>
      <vt:lpstr>Perkins Monitoring (Desk Audits)</vt:lpstr>
      <vt:lpstr>Perkins Monitoring (Desk Audits)</vt:lpstr>
      <vt:lpstr>Perkins Monitoring (Desk Audits)</vt:lpstr>
      <vt:lpstr>Perkins Monitoring (Desk Audits)</vt:lpstr>
      <vt:lpstr>Perkins V CTE Monitoring Timeline</vt:lpstr>
      <vt:lpstr>Perkins Desk Audit Form for Submission</vt:lpstr>
      <vt:lpstr>Perkins Desk Audit Reviews</vt:lpstr>
      <vt:lpstr>Perkins Desk Audit Reviews</vt:lpstr>
      <vt:lpstr>Perkins Desk Audit Reviews</vt:lpstr>
      <vt:lpstr>Perkins Desk Audit Reviews</vt:lpstr>
      <vt:lpstr>Perkins Desk Audit Reviews</vt:lpstr>
      <vt:lpstr>Perkins Desk Audit Reviews</vt:lpstr>
      <vt:lpstr>Perkins Monitoring Final Report (December)</vt:lpstr>
      <vt:lpstr>Rubric/Evaluation Tool</vt:lpstr>
      <vt:lpstr>Rubric/Evaluation Tool</vt:lpstr>
      <vt:lpstr>Rubric/Evaluation Tool</vt:lpstr>
      <vt:lpstr>Perkins Monitoring Compliance</vt:lpstr>
      <vt:lpstr>Rubric/Evaluation Tool</vt:lpstr>
      <vt:lpstr>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Perkins Monitoring (Desk Audits)</dc:title>
  <dc:creator>Albers, Lisa [IDOE]</dc:creator>
  <cp:lastModifiedBy>Loder, Amanda [IDOE]</cp:lastModifiedBy>
  <cp:revision>48</cp:revision>
  <dcterms:created xsi:type="dcterms:W3CDTF">2022-09-14T14:08:59Z</dcterms:created>
  <dcterms:modified xsi:type="dcterms:W3CDTF">2024-12-16T15:37:01Z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2022-06-28T00:00:00Z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2022-09-14T00:00:00Z</vt:filetime>
  </property>
  <property fmtid="{D5CDD505-2E9C-101B-9397-08002B2CF9AE}" pid="5" name="Producer">
    <vt:lpwstr>Microsoft® PowerPoint® 2019</vt:lpwstr>
  </property>
</Properties>
</file>