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81" r:id="rId4"/>
    <p:sldId id="280" r:id="rId5"/>
    <p:sldId id="283" r:id="rId6"/>
    <p:sldId id="284" r:id="rId7"/>
    <p:sldId id="303" r:id="rId8"/>
    <p:sldId id="285" r:id="rId9"/>
    <p:sldId id="282" r:id="rId10"/>
    <p:sldId id="292" r:id="rId11"/>
    <p:sldId id="291" r:id="rId12"/>
    <p:sldId id="305" r:id="rId13"/>
    <p:sldId id="304" r:id="rId14"/>
    <p:sldId id="293" r:id="rId15"/>
    <p:sldId id="294" r:id="rId16"/>
    <p:sldId id="295" r:id="rId17"/>
    <p:sldId id="302" r:id="rId18"/>
    <p:sldId id="300" r:id="rId19"/>
    <p:sldId id="296" r:id="rId20"/>
    <p:sldId id="262" r:id="rId21"/>
    <p:sldId id="297" r:id="rId22"/>
    <p:sldId id="298" r:id="rId23"/>
  </p:sldIdLst>
  <p:sldSz cx="9144000" cy="5143500" type="screen16x9"/>
  <p:notesSz cx="9601200" cy="7315200"/>
  <p:embeddedFontLs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Roboto" panose="020B0604020202020204" charset="0"/>
      <p:regular r:id="rId33"/>
      <p:bold r:id="rId34"/>
      <p:italic r:id="rId35"/>
      <p:boldItalic r:id="rId36"/>
    </p:embeddedFont>
    <p:embeddedFont>
      <p:font typeface="Roboto Light" panose="020B0604020202020204" charset="0"/>
      <p:regular r:id="rId37"/>
      <p:bold r:id="rId38"/>
      <p:italic r:id="rId39"/>
      <p:boldItalic r:id="rId40"/>
    </p:embeddedFont>
    <p:embeddedFont>
      <p:font typeface="Roboto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1" autoAdjust="0"/>
  </p:normalViewPr>
  <p:slideViewPr>
    <p:cSldViewPr snapToGrid="0">
      <p:cViewPr varScale="1">
        <p:scale>
          <a:sx n="131" d="100"/>
          <a:sy n="131" d="100"/>
        </p:scale>
        <p:origin x="4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87645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604133" indent="-604133"/>
            <a:endParaRPr lang="en-US" sz="1500" dirty="0"/>
          </a:p>
        </p:txBody>
      </p:sp>
    </p:spTree>
    <p:extLst>
      <p:ext uri="{BB962C8B-B14F-4D97-AF65-F5344CB8AC3E}">
        <p14:creationId xmlns:p14="http://schemas.microsoft.com/office/powerpoint/2010/main" val="87513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604133" indent="-604133"/>
            <a:endParaRPr lang="en-US" sz="1500" dirty="0"/>
          </a:p>
        </p:txBody>
      </p:sp>
    </p:spTree>
    <p:extLst>
      <p:ext uri="{BB962C8B-B14F-4D97-AF65-F5344CB8AC3E}">
        <p14:creationId xmlns:p14="http://schemas.microsoft.com/office/powerpoint/2010/main" val="50183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604133" indent="-604133"/>
            <a:r>
              <a:rPr lang="en-US" sz="1500" dirty="0"/>
              <a:t>Check to make sure SRI is uploaded, timestamp is circled in RED in screenshot — nothing can be completed until school districts SRI file is uploaded/submitted AND 100% complete. </a:t>
            </a:r>
          </a:p>
          <a:p>
            <a:pPr marL="604133" indent="-604133"/>
            <a:r>
              <a:rPr lang="en-US" sz="1500" dirty="0"/>
              <a:t>If the school district needs to re-upload/re-submit, it is important to be very cognizant of what the changes were so they can re-do/update a CTE program if CTE data changed.</a:t>
            </a:r>
          </a:p>
          <a:p>
            <a:pPr marL="604133" indent="-604133"/>
            <a:r>
              <a:rPr lang="en-US" sz="1500" dirty="0"/>
              <a:t>Check (4) programs under the Chapter 12 column; the check-marks are about compliance for offer and teach accreditation; not that these are the only ones that will be documented.</a:t>
            </a:r>
          </a:p>
          <a:p>
            <a:pPr marL="604133" indent="-604133"/>
            <a:r>
              <a:rPr lang="en-US" sz="1500" dirty="0"/>
              <a:t>Pick programs with 3.0 or more units of  school district classes - unless they are a district that has under 600 students, then they can use CC classes in ONE program (if they have at least 5 students in the course or courses) and they would not lose supplemental weighting.</a:t>
            </a:r>
          </a:p>
        </p:txBody>
      </p:sp>
    </p:spTree>
    <p:extLst>
      <p:ext uri="{BB962C8B-B14F-4D97-AF65-F5344CB8AC3E}">
        <p14:creationId xmlns:p14="http://schemas.microsoft.com/office/powerpoint/2010/main" val="91524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241653" indent="-241653"/>
            <a:r>
              <a:rPr lang="en-US" sz="1500" dirty="0"/>
              <a:t>Be sure to include ALL Community College CTE courses associated with a CIP/CTE Program.  We also need to count all CTE students. It can make a difference.</a:t>
            </a:r>
          </a:p>
          <a:p>
            <a:pPr marL="241653" indent="-241653"/>
            <a:r>
              <a:rPr lang="en-US" sz="1500" dirty="0"/>
              <a:t>If there is more than (1) CIP/CTE Program within a Service Area, ensure that the courses are unique/specific to each CIP.</a:t>
            </a:r>
          </a:p>
          <a:p>
            <a:pPr marL="241653" indent="-241653"/>
            <a:r>
              <a:rPr lang="en-US" sz="1500" dirty="0"/>
              <a:t>If CIP/CTE Program was checked for Chapter 12 – boxes for each course will be available; select courses until reaching 3.0 units. Note: If supplemental weighted courses are checked for the offer and teach requirement, the supplemental weighting is lost. Try to check local courses when and if possible. Any course(s) not marked as meeting the Offer and Teach requirement is/are eligible for supplemental weighting. </a:t>
            </a:r>
          </a:p>
          <a:p>
            <a:pPr marL="0" indent="0">
              <a:buNone/>
            </a:pPr>
            <a:endParaRPr lang="en-US" dirty="0"/>
          </a:p>
          <a:p>
            <a:pPr marL="0" indent="0">
              <a:buNone/>
            </a:pPr>
            <a:endParaRPr dirty="0"/>
          </a:p>
        </p:txBody>
      </p:sp>
    </p:spTree>
    <p:extLst>
      <p:ext uri="{BB962C8B-B14F-4D97-AF65-F5344CB8AC3E}">
        <p14:creationId xmlns:p14="http://schemas.microsoft.com/office/powerpoint/2010/main" val="77593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r>
              <a:rPr lang="en-US" sz="1500" dirty="0"/>
              <a:t>Shared courses are courses that are offered in more than one program within a service area or across service areas. </a:t>
            </a:r>
          </a:p>
          <a:p>
            <a:pPr marL="181240" indent="-181240"/>
            <a:r>
              <a:rPr lang="en-US" sz="1500" dirty="0"/>
              <a:t>A TOTAL of 1.0 units may be shared across service areas.</a:t>
            </a:r>
          </a:p>
          <a:p>
            <a:pPr marL="181240" indent="-181240"/>
            <a:r>
              <a:rPr lang="en-US" sz="1500" dirty="0"/>
              <a:t>There is no limit on sharing units within the same service area, however, the courses should relate to the CIP/CTE Program and show how the programs are unique. If needed, discuss with a service area DE consultant.</a:t>
            </a:r>
          </a:p>
          <a:p>
            <a:pPr marL="181240" indent="-181240"/>
            <a:r>
              <a:rPr lang="en-US" sz="1500" dirty="0"/>
              <a:t>For shared courses – for each course, check the box if it should be counted in the program’s student counts. </a:t>
            </a:r>
            <a:endParaRPr sz="1500" dirty="0"/>
          </a:p>
        </p:txBody>
      </p:sp>
    </p:spTree>
    <p:extLst>
      <p:ext uri="{BB962C8B-B14F-4D97-AF65-F5344CB8AC3E}">
        <p14:creationId xmlns:p14="http://schemas.microsoft.com/office/powerpoint/2010/main" val="311404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r>
              <a:rPr lang="en-US" sz="1500" dirty="0"/>
              <a:t>Courses Not Tied To A Program Report – It is possible or plausible to have an additional program if less than 2.0 units but shared with another course tied to a program. There are scenarios where a district may or may not want to consider. It is advised to speak with a Service Area DE Consultant.</a:t>
            </a:r>
            <a:endParaRPr sz="1500" dirty="0"/>
          </a:p>
        </p:txBody>
      </p:sp>
    </p:spTree>
    <p:extLst>
      <p:ext uri="{BB962C8B-B14F-4D97-AF65-F5344CB8AC3E}">
        <p14:creationId xmlns:p14="http://schemas.microsoft.com/office/powerpoint/2010/main" val="63415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endParaRPr sz="1500" dirty="0"/>
          </a:p>
        </p:txBody>
      </p:sp>
    </p:spTree>
    <p:extLst>
      <p:ext uri="{BB962C8B-B14F-4D97-AF65-F5344CB8AC3E}">
        <p14:creationId xmlns:p14="http://schemas.microsoft.com/office/powerpoint/2010/main" val="216816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endParaRPr sz="1500" dirty="0"/>
          </a:p>
        </p:txBody>
      </p:sp>
    </p:spTree>
    <p:extLst>
      <p:ext uri="{BB962C8B-B14F-4D97-AF65-F5344CB8AC3E}">
        <p14:creationId xmlns:p14="http://schemas.microsoft.com/office/powerpoint/2010/main" val="348736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endParaRPr sz="1500" dirty="0"/>
          </a:p>
        </p:txBody>
      </p:sp>
    </p:spTree>
    <p:extLst>
      <p:ext uri="{BB962C8B-B14F-4D97-AF65-F5344CB8AC3E}">
        <p14:creationId xmlns:p14="http://schemas.microsoft.com/office/powerpoint/2010/main" val="347775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59403d5e0_0_183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59403d5e0_0_1839: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endParaRPr sz="1500" dirty="0"/>
          </a:p>
        </p:txBody>
      </p:sp>
    </p:spTree>
    <p:extLst>
      <p:ext uri="{BB962C8B-B14F-4D97-AF65-F5344CB8AC3E}">
        <p14:creationId xmlns:p14="http://schemas.microsoft.com/office/powerpoint/2010/main" val="249597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181240" indent="-181240"/>
            <a:endParaRPr sz="1500" dirty="0"/>
          </a:p>
        </p:txBody>
      </p:sp>
    </p:spTree>
    <p:extLst>
      <p:ext uri="{BB962C8B-B14F-4D97-AF65-F5344CB8AC3E}">
        <p14:creationId xmlns:p14="http://schemas.microsoft.com/office/powerpoint/2010/main" val="102153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8305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3706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4100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8507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extLst>
      <p:ext uri="{BB962C8B-B14F-4D97-AF65-F5344CB8AC3E}">
        <p14:creationId xmlns:p14="http://schemas.microsoft.com/office/powerpoint/2010/main" val="289015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98953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4d93d96c6_0_8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4d93d96c6_0_8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36018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ortal.ed.iowa.gov/iowalandingpage/landing.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ortal.ed.iowa.gov/"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youtube.com/watch?v=dYjoem2uoMM&amp;feature=youtu.be"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youtube.com/watch?v=ZEr358WqxCc&amp;feature=youtu.be"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Rachel.Kruse@iow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doe.zoom.us/j/96016735785?pwd=V3F0T2ZMY3IvakxWbkpOLzczSmhLdz0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idoe.zoom.us/j/91405038971?pwd=Ni8xZWxYa09mWjlOdXFTeFB3SWZmdz09" TargetMode="External"/><Relationship Id="rId5" Type="http://schemas.openxmlformats.org/officeDocument/2006/relationships/hyperlink" Target="https://idoe.zoom.us/j/99150527230?pwd=YWh3d3BmK0Q5MERNa1RHMFlxOHhQQT09" TargetMode="External"/><Relationship Id="rId4" Type="http://schemas.openxmlformats.org/officeDocument/2006/relationships/hyperlink" Target="https://idoe.zoom.us/j/96301216534?pwd=WU5PVS9VRWZYTzlENGVYU2xlRGZyQT0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educateiowa.gov/data-and-reporting/data-reporting/student-reporting-iowa/student-reporting-iowa-tutorial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educateiowa.gov/sites/default/files/2022-08/SCEDCodesandContactMinutesforCommunityCollegeCourses-August%202022.xlsx" TargetMode="External"/><Relationship Id="rId13" Type="http://schemas.openxmlformats.org/officeDocument/2006/relationships/hyperlink" Target="https://www.youtube.com/watch?v=dYjoem2uoMM&amp;feature=youtu.be" TargetMode="External"/><Relationship Id="rId3" Type="http://schemas.openxmlformats.org/officeDocument/2006/relationships/image" Target="../media/image2.png"/><Relationship Id="rId7" Type="http://schemas.openxmlformats.org/officeDocument/2006/relationships/hyperlink" Target="https://educateiowa.gov/documents/student-reporting-iowa/2021/08/school-courses-exchange-data-sced-v8" TargetMode="External"/><Relationship Id="rId12" Type="http://schemas.openxmlformats.org/officeDocument/2006/relationships/hyperlink" Target="https://educateiowa.gov/node/26267" TargetMode="External"/><Relationship Id="rId17" Type="http://schemas.openxmlformats.org/officeDocument/2006/relationships/hyperlink" Target="https://educateiowa.gov/sites/default/files/2022-09/Work-Based%20Learning%20Course%20Naming%20%26%20Coding%20Guidance.pdf" TargetMode="External"/><Relationship Id="rId2" Type="http://schemas.openxmlformats.org/officeDocument/2006/relationships/notesSlide" Target="../notesSlides/notesSlide21.xml"/><Relationship Id="rId16" Type="http://schemas.openxmlformats.org/officeDocument/2006/relationships/hyperlink" Target="https://educateiowa.gov/documents/sced-codes-work-based-learning-indicator" TargetMode="External"/><Relationship Id="rId1" Type="http://schemas.openxmlformats.org/officeDocument/2006/relationships/slideLayout" Target="../slideLayouts/slideLayout3.xml"/><Relationship Id="rId6" Type="http://schemas.openxmlformats.org/officeDocument/2006/relationships/hyperlink" Target="https://educateiowa.gov/documents/student-reporting-iowa/2021/08/complete-list-non-secondary-course-codes" TargetMode="External"/><Relationship Id="rId11" Type="http://schemas.openxmlformats.org/officeDocument/2006/relationships/hyperlink" Target="https://educateiowa.gov/documents/technical-assistance-cte/2021/12/secondary-cte-reporting-application-handbook" TargetMode="External"/><Relationship Id="rId5" Type="http://schemas.openxmlformats.org/officeDocument/2006/relationships/hyperlink" Target="https://educateiowa.gov/documents/student-reporting-iowa/2021/11/career-academy-minutes-and-sced-codes" TargetMode="External"/><Relationship Id="rId15" Type="http://schemas.openxmlformats.org/officeDocument/2006/relationships/hyperlink" Target="https://educateiowa.gov/node/26079" TargetMode="External"/><Relationship Id="rId10" Type="http://schemas.openxmlformats.org/officeDocument/2006/relationships/hyperlink" Target="https://educateiowa.gov/documents/student-reporting-iowa/2019/04/concurrent-enrollment-vs-pseo-courses" TargetMode="External"/><Relationship Id="rId4" Type="http://schemas.openxmlformats.org/officeDocument/2006/relationships/hyperlink" Target="https://educateiowa.gov/documents/student-reporting-iowa-data-dictionary-2023-24" TargetMode="External"/><Relationship Id="rId9" Type="http://schemas.openxmlformats.org/officeDocument/2006/relationships/hyperlink" Target="https://educateiowa.gov/documents/student-reporting-iowa/2019/04/sced-code-handout-updates-high-school-level" TargetMode="External"/><Relationship Id="rId14" Type="http://schemas.openxmlformats.org/officeDocument/2006/relationships/hyperlink" Target="https://www.youtube.com/watch?v=ZEr358WqxCc&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ducateiowa.gov/data-reporting/data-reporting-pk-12/student-reporting-iowa#2023-2024_Documentation" TargetMode="External"/><Relationship Id="rId5" Type="http://schemas.openxmlformats.org/officeDocument/2006/relationships/hyperlink" Target="mailto:Margaret.Hanson@iowa.gov" TargetMode="External"/><Relationship Id="rId4" Type="http://schemas.openxmlformats.org/officeDocument/2006/relationships/hyperlink" Target="mailto:Rachel.kruse@io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6GWpUyJ7VTY" TargetMode="External"/><Relationship Id="rId5" Type="http://schemas.openxmlformats.org/officeDocument/2006/relationships/hyperlink" Target="https://nces.ed.gov/scedfinder" TargetMode="External"/><Relationship Id="rId4" Type="http://schemas.openxmlformats.org/officeDocument/2006/relationships/hyperlink" Target="https://www.youtube.com/watch?v=9n55RQl7aps&amp;feature=youtu.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ducateiowa.gov/documents/school-courses-exchange-data-sced-v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educateiowa.gov/adult-career-comm-college/career-and-technical-education/iowa-quality-career-and-technical-education/work-based-learning#Resources" TargetMode="External"/><Relationship Id="rId4" Type="http://schemas.openxmlformats.org/officeDocument/2006/relationships/hyperlink" Target="https://educateiowa.gov/documents/work-based-learning-course-naming-and-coding-guid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a:extLst>
              <a:ext uri="{C183D7F6-B498-43B3-948B-1728B52AA6E4}">
                <adec:decorative xmlns:adec="http://schemas.microsoft.com/office/drawing/2017/decorative" val="1"/>
              </a:ext>
            </a:extLst>
          </p:cNvPr>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a:extLst>
              <a:ext uri="{C183D7F6-B498-43B3-948B-1728B52AA6E4}">
                <adec:decorative xmlns:adec="http://schemas.microsoft.com/office/drawing/2017/decorative" val="1"/>
              </a:ext>
            </a:extLst>
          </p:cNvPr>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3">
            <a:extLst>
              <a:ext uri="{C183D7F6-B498-43B3-948B-1728B52AA6E4}">
                <adec:decorative xmlns:adec="http://schemas.microsoft.com/office/drawing/2017/decorative" val="1"/>
              </a:ext>
            </a:extLst>
          </p:cNvPr>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81550" y="262270"/>
            <a:ext cx="8015400" cy="262575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000" dirty="0">
                <a:latin typeface="Georgia" panose="02040502050405020303" pitchFamily="18" charset="0"/>
                <a:ea typeface="Roboto Light"/>
                <a:cs typeface="Roboto Light"/>
                <a:sym typeface="Roboto Light"/>
              </a:rPr>
              <a:t>Student Reporting in Iowa (SRI) and Secondary CTE Reporting Application (SCTERA) Overview</a:t>
            </a:r>
          </a:p>
          <a:p>
            <a:pPr marL="0" lvl="0" indent="0" algn="r" rtl="0">
              <a:spcBef>
                <a:spcPts val="1000"/>
              </a:spcBef>
              <a:spcAft>
                <a:spcPts val="0"/>
              </a:spcAft>
              <a:buNone/>
            </a:pPr>
            <a:r>
              <a:rPr lang="en-US" sz="1600" dirty="0">
                <a:latin typeface="Georgia" panose="02040502050405020303" pitchFamily="18" charset="0"/>
                <a:ea typeface="Roboto Light"/>
                <a:cs typeface="Roboto Light"/>
                <a:sym typeface="Roboto Light"/>
              </a:rPr>
              <a:t>Dr. Jeffrey Fletcher </a:t>
            </a:r>
          </a:p>
          <a:p>
            <a:pPr marL="0" lvl="0" indent="0" algn="r" rtl="0">
              <a:spcBef>
                <a:spcPts val="1000"/>
              </a:spcBef>
              <a:spcAft>
                <a:spcPts val="0"/>
              </a:spcAft>
              <a:buNone/>
            </a:pPr>
            <a:r>
              <a:rPr lang="en-US" sz="1600" dirty="0">
                <a:latin typeface="Georgia" panose="02040502050405020303" pitchFamily="18" charset="0"/>
                <a:ea typeface="Roboto Light"/>
                <a:cs typeface="Roboto Light"/>
                <a:sym typeface="Roboto Light"/>
              </a:rPr>
              <a:t>Education Program Consultant </a:t>
            </a:r>
          </a:p>
          <a:p>
            <a:pPr marL="0" lvl="0" indent="0" algn="r" rtl="0">
              <a:spcBef>
                <a:spcPts val="1000"/>
              </a:spcBef>
              <a:spcAft>
                <a:spcPts val="0"/>
              </a:spcAft>
              <a:buNone/>
            </a:pPr>
            <a:r>
              <a:rPr lang="en-US" sz="1600" dirty="0">
                <a:latin typeface="Georgia" panose="02040502050405020303" pitchFamily="18" charset="0"/>
                <a:ea typeface="Roboto Light"/>
                <a:cs typeface="Roboto Light"/>
                <a:sym typeface="Roboto Light"/>
              </a:rPr>
              <a:t>Iowa Department of Education</a:t>
            </a:r>
            <a:endParaRPr sz="1600" dirty="0">
              <a:latin typeface="Georgia" panose="02040502050405020303" pitchFamily="18" charset="0"/>
              <a:ea typeface="Roboto Light"/>
              <a:cs typeface="Roboto Light"/>
              <a:sym typeface="Roboto Light"/>
            </a:endParaRPr>
          </a:p>
        </p:txBody>
      </p:sp>
      <p:pic>
        <p:nvPicPr>
          <p:cNvPr id="58" name="Google Shape;58;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48875" y="3289675"/>
            <a:ext cx="2209800" cy="110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41249" y="145326"/>
            <a:ext cx="8921850"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000" dirty="0">
                <a:latin typeface="Georgia" panose="02040502050405020303" pitchFamily="18" charset="0"/>
              </a:rPr>
              <a:t>SRI is the foundation for… Secondary CTE Reporting Application (SCTERA)</a:t>
            </a:r>
            <a:endParaRPr sz="20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350779" y="753770"/>
            <a:ext cx="8442440" cy="2741699"/>
          </a:xfrm>
          <a:prstGeom prst="rect">
            <a:avLst/>
          </a:prstGeom>
        </p:spPr>
        <p:txBody>
          <a:bodyPr spcFirstLastPara="1" wrap="square" lIns="91425" tIns="91425" rIns="91425" bIns="91425" anchor="t" anchorCtr="0">
            <a:noAutofit/>
          </a:bodyPr>
          <a:lstStyle/>
          <a:p>
            <a:pPr algn="just">
              <a:lnSpc>
                <a:spcPct val="100000"/>
              </a:lnSpc>
            </a:pPr>
            <a:r>
              <a:rPr lang="en-US" dirty="0">
                <a:solidFill>
                  <a:schemeClr val="tx1"/>
                </a:solidFill>
              </a:rPr>
              <a:t>The SRI system is the basis for extracting CTE data into the Secondary CTE Reporting Application (SCTERA) system (another EdInfo Application) </a:t>
            </a:r>
          </a:p>
          <a:p>
            <a:pPr lvl="1" algn="just">
              <a:lnSpc>
                <a:spcPct val="100000"/>
              </a:lnSpc>
              <a:spcBef>
                <a:spcPts val="0"/>
              </a:spcBef>
            </a:pPr>
            <a:r>
              <a:rPr lang="en-US" sz="1800" dirty="0">
                <a:solidFill>
                  <a:schemeClr val="tx1"/>
                </a:solidFill>
              </a:rPr>
              <a:t>A EdInfo Application within the </a:t>
            </a:r>
            <a:r>
              <a:rPr lang="en-US" sz="1800" dirty="0">
                <a:solidFill>
                  <a:srgbClr val="0097A7"/>
                </a:solidFill>
                <a:hlinkClick r:id="rId4">
                  <a:extLst>
                    <a:ext uri="{A12FA001-AC4F-418D-AE19-62706E023703}">
                      <ahyp:hlinkClr xmlns:ahyp="http://schemas.microsoft.com/office/drawing/2018/hyperlinkcolor" val="tx"/>
                    </a:ext>
                  </a:extLst>
                </a:hlinkClick>
              </a:rPr>
              <a:t>Iowa Education Portal</a:t>
            </a:r>
            <a:endParaRPr lang="en-US" sz="1800" dirty="0">
              <a:solidFill>
                <a:srgbClr val="0097A7"/>
              </a:solidFill>
            </a:endParaRPr>
          </a:p>
          <a:p>
            <a:pPr marL="596900" lvl="1" indent="0" algn="just">
              <a:lnSpc>
                <a:spcPct val="100000"/>
              </a:lnSpc>
              <a:spcBef>
                <a:spcPts val="0"/>
              </a:spcBef>
              <a:buNone/>
            </a:pPr>
            <a:endParaRPr lang="en-US" dirty="0">
              <a:solidFill>
                <a:schemeClr val="tx1"/>
              </a:solidFill>
            </a:endParaRPr>
          </a:p>
          <a:p>
            <a:pPr algn="just">
              <a:lnSpc>
                <a:spcPct val="100000"/>
              </a:lnSpc>
            </a:pPr>
            <a:r>
              <a:rPr lang="en-US" dirty="0">
                <a:solidFill>
                  <a:schemeClr val="tx1"/>
                </a:solidFill>
              </a:rPr>
              <a:t>The information from SCTERA is used for ensuring that school districts comply with state and federal career and technical education requirements. </a:t>
            </a:r>
          </a:p>
          <a:p>
            <a:pPr marL="114300" indent="0" algn="just">
              <a:lnSpc>
                <a:spcPct val="100000"/>
              </a:lnSpc>
              <a:buNone/>
            </a:pPr>
            <a:endParaRPr lang="en-US" dirty="0">
              <a:solidFill>
                <a:schemeClr val="tx1"/>
              </a:solidFill>
            </a:endParaRPr>
          </a:p>
          <a:p>
            <a:pPr algn="just">
              <a:lnSpc>
                <a:spcPct val="100000"/>
              </a:lnSpc>
            </a:pPr>
            <a:r>
              <a:rPr lang="en-US" dirty="0">
                <a:solidFill>
                  <a:schemeClr val="tx1"/>
                </a:solidFill>
              </a:rPr>
              <a:t>SCTERA information is also used to develop data required for the annual consolidated annual report (CAR) and reporting performance on the Federal Perkins accountability performance indicators.</a:t>
            </a:r>
          </a:p>
        </p:txBody>
      </p:sp>
      <p:sp>
        <p:nvSpPr>
          <p:cNvPr id="2" name="Arrow: Right 1">
            <a:extLst>
              <a:ext uri="{FF2B5EF4-FFF2-40B4-BE49-F238E27FC236}">
                <a16:creationId xmlns:a16="http://schemas.microsoft.com/office/drawing/2014/main" id="{93546885-61F5-471C-807A-56BDAE413648}"/>
              </a:ext>
              <a:ext uri="{C183D7F6-B498-43B3-948B-1728B52AA6E4}">
                <adec:decorative xmlns:adec="http://schemas.microsoft.com/office/drawing/2017/decorative" val="1"/>
              </a:ext>
            </a:extLst>
          </p:cNvPr>
          <p:cNvSpPr/>
          <p:nvPr/>
        </p:nvSpPr>
        <p:spPr>
          <a:xfrm>
            <a:off x="3032392" y="3477619"/>
            <a:ext cx="2587255" cy="1049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One-way Data Connection</a:t>
            </a:r>
          </a:p>
        </p:txBody>
      </p:sp>
      <p:sp>
        <p:nvSpPr>
          <p:cNvPr id="3" name="Rectangle: Rounded Corners 2">
            <a:extLst>
              <a:ext uri="{FF2B5EF4-FFF2-40B4-BE49-F238E27FC236}">
                <a16:creationId xmlns:a16="http://schemas.microsoft.com/office/drawing/2014/main" id="{3F631B2A-A20E-4349-AA96-D869798B5EC8}"/>
              </a:ext>
              <a:ext uri="{C183D7F6-B498-43B3-948B-1728B52AA6E4}">
                <adec:decorative xmlns:adec="http://schemas.microsoft.com/office/drawing/2017/decorative" val="1"/>
              </a:ext>
            </a:extLst>
          </p:cNvPr>
          <p:cNvSpPr/>
          <p:nvPr/>
        </p:nvSpPr>
        <p:spPr>
          <a:xfrm>
            <a:off x="558550" y="3603439"/>
            <a:ext cx="1857153" cy="86359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Student Reporting in Iowa (SRI)</a:t>
            </a:r>
          </a:p>
        </p:txBody>
      </p:sp>
      <p:sp>
        <p:nvSpPr>
          <p:cNvPr id="4" name="Oval 3">
            <a:extLst>
              <a:ext uri="{FF2B5EF4-FFF2-40B4-BE49-F238E27FC236}">
                <a16:creationId xmlns:a16="http://schemas.microsoft.com/office/drawing/2014/main" id="{E7170419-5DF6-4353-A4F7-C560F00B64AA}"/>
              </a:ext>
              <a:ext uri="{C183D7F6-B498-43B3-948B-1728B52AA6E4}">
                <adec:decorative xmlns:adec="http://schemas.microsoft.com/office/drawing/2017/decorative" val="1"/>
              </a:ext>
            </a:extLst>
          </p:cNvPr>
          <p:cNvSpPr/>
          <p:nvPr/>
        </p:nvSpPr>
        <p:spPr>
          <a:xfrm>
            <a:off x="5981155" y="3372920"/>
            <a:ext cx="2587255" cy="133410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Secondary CTE Reporting Application</a:t>
            </a:r>
          </a:p>
        </p:txBody>
      </p:sp>
    </p:spTree>
    <p:extLst>
      <p:ext uri="{BB962C8B-B14F-4D97-AF65-F5344CB8AC3E}">
        <p14:creationId xmlns:p14="http://schemas.microsoft.com/office/powerpoint/2010/main" val="160058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2050" name="image58.png" descr="Screenshot showing the landing page for the Iowa Education Portal log-in.">
            <a:extLst>
              <a:ext uri="{FF2B5EF4-FFF2-40B4-BE49-F238E27FC236}">
                <a16:creationId xmlns:a16="http://schemas.microsoft.com/office/drawing/2014/main" id="{6A65CA55-8171-40D5-A2DD-6E8EC2A28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88" t="8578" r="70163" b="55469"/>
          <a:stretch>
            <a:fillRect/>
          </a:stretch>
        </p:blipFill>
        <p:spPr bwMode="auto">
          <a:xfrm>
            <a:off x="3529094" y="1180609"/>
            <a:ext cx="5418135" cy="322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148FEC6-4787-4EF6-8B1C-9F00B8C129A8}"/>
              </a:ext>
              <a:ext uri="{C183D7F6-B498-43B3-948B-1728B52AA6E4}">
                <adec:decorative xmlns:adec="http://schemas.microsoft.com/office/drawing/2017/decorative" val="1"/>
              </a:ext>
            </a:extLst>
          </p:cNvPr>
          <p:cNvSpPr/>
          <p:nvPr/>
        </p:nvSpPr>
        <p:spPr>
          <a:xfrm>
            <a:off x="4084636" y="1946683"/>
            <a:ext cx="974725" cy="54292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3">
            <a:extLst>
              <a:ext uri="{FF2B5EF4-FFF2-40B4-BE49-F238E27FC236}">
                <a16:creationId xmlns:a16="http://schemas.microsoft.com/office/drawing/2014/main" id="{AC293557-BE87-431E-A563-A729582D1905}"/>
              </a:ext>
            </a:extLst>
          </p:cNvPr>
          <p:cNvSpPr>
            <a:spLocks noChangeArrowheads="1"/>
          </p:cNvSpPr>
          <p:nvPr/>
        </p:nvSpPr>
        <p:spPr bwMode="auto">
          <a:xfrm>
            <a:off x="110822" y="754237"/>
            <a:ext cx="330735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Log in to the </a:t>
            </a:r>
            <a:r>
              <a:rPr kumimoji="0" lang="en-US" altLang="en-US" sz="1800" b="1" i="0" u="none" strike="noStrike" cap="none" normalizeH="0" baseline="0" dirty="0">
                <a:ln>
                  <a:noFill/>
                </a:ln>
                <a:solidFill>
                  <a:srgbClr val="000000"/>
                </a:solidFill>
                <a:effectLst/>
                <a:latin typeface="Arial" panose="020B0604020202020204" pitchFamily="34" charset="0"/>
                <a:ea typeface="Arial" panose="020B0604020202020204" pitchFamily="34" charset="0"/>
                <a:hlinkClick r:id="rId5"/>
              </a:rPr>
              <a:t>Iowa Department of Education Portal </a:t>
            </a:r>
            <a:endParaRPr kumimoji="0" lang="en-US" altLang="en-US" sz="1800" b="1"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000000"/>
                </a:solidFill>
                <a:effectLst/>
                <a:latin typeface="Arial" panose="020B0604020202020204" pitchFamily="34" charset="0"/>
                <a:ea typeface="Arial" panose="020B0604020202020204" pitchFamily="34" charset="0"/>
              </a:rPr>
              <a:t>IDE recommends using the Google Chrome web browser</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Access to the Secondary CTE Reporting Application (SCTERA) is through the Iowa Education Portal:  </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hlinkClick r:id="rId5"/>
              </a:rPr>
              <a:t>https://portal.ed.iowa.gov</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Under A&amp;A Account, select “</a:t>
            </a:r>
            <a:r>
              <a:rPr kumimoji="0" lang="en-US" altLang="en-US" sz="1600" b="0" i="0" u="sng" strike="noStrike" cap="none" normalizeH="0" baseline="0" dirty="0">
                <a:ln>
                  <a:noFill/>
                </a:ln>
                <a:solidFill>
                  <a:srgbClr val="000000"/>
                </a:solidFill>
                <a:effectLst/>
                <a:latin typeface="Arial" panose="020B0604020202020204" pitchFamily="34" charset="0"/>
                <a:ea typeface="Arial" panose="020B0604020202020204" pitchFamily="34" charset="0"/>
              </a:rPr>
              <a:t>Sign-In</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 Enter your e-mail and the password on the sign-in screen.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A61E6690-2635-41DD-A7E9-D63EF6066CF4}"/>
              </a:ext>
              <a:ext uri="{C183D7F6-B498-43B3-948B-1728B52AA6E4}">
                <adec:decorative xmlns:adec="http://schemas.microsoft.com/office/drawing/2017/decorative" val="1"/>
              </a:ext>
            </a:extLst>
          </p:cNvPr>
          <p:cNvSpPr>
            <a:spLocks noChangeArrowheads="1"/>
          </p:cNvSpPr>
          <p:nvPr/>
        </p:nvSpPr>
        <p:spPr bwMode="auto">
          <a:xfrm>
            <a:off x="2831837" y="14178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519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2" name="Rectangle 3">
            <a:extLst>
              <a:ext uri="{FF2B5EF4-FFF2-40B4-BE49-F238E27FC236}">
                <a16:creationId xmlns:a16="http://schemas.microsoft.com/office/drawing/2014/main" id="{AC293557-BE87-431E-A563-A729582D1905}"/>
              </a:ext>
            </a:extLst>
          </p:cNvPr>
          <p:cNvSpPr>
            <a:spLocks noChangeArrowheads="1"/>
          </p:cNvSpPr>
          <p:nvPr/>
        </p:nvSpPr>
        <p:spPr bwMode="auto">
          <a:xfrm>
            <a:off x="30816" y="651707"/>
            <a:ext cx="261978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a:t>You can reset your password by clicking the </a:t>
            </a:r>
            <a:r>
              <a:rPr lang="en-US" sz="1800" u="sng" dirty="0"/>
              <a:t>Forgot Password</a:t>
            </a:r>
            <a:r>
              <a:rPr lang="en-US" sz="1800" dirty="0"/>
              <a:t> button at the top of the page on the log in page.</a:t>
            </a:r>
          </a:p>
          <a:p>
            <a:r>
              <a:rPr lang="en-US" sz="1800" dirty="0"/>
              <a:t> </a:t>
            </a:r>
          </a:p>
          <a:p>
            <a:r>
              <a:rPr lang="en-US" sz="1800" dirty="0"/>
              <a:t>If you do not have an A&amp;A account, click on </a:t>
            </a:r>
            <a:r>
              <a:rPr lang="en-US" sz="1800" u="sng" dirty="0"/>
              <a:t>Create an Account </a:t>
            </a:r>
            <a:r>
              <a:rPr lang="en-US" sz="1800" dirty="0"/>
              <a:t>at the top. Your district A&amp;A Administrator will give you permission to the CTE application.</a:t>
            </a:r>
          </a:p>
        </p:txBody>
      </p:sp>
      <p:sp>
        <p:nvSpPr>
          <p:cNvPr id="4" name="Rectangle 4">
            <a:extLst>
              <a:ext uri="{FF2B5EF4-FFF2-40B4-BE49-F238E27FC236}">
                <a16:creationId xmlns:a16="http://schemas.microsoft.com/office/drawing/2014/main" id="{A61E6690-2635-41DD-A7E9-D63EF6066CF4}"/>
              </a:ext>
              <a:ext uri="{C183D7F6-B498-43B3-948B-1728B52AA6E4}">
                <adec:decorative xmlns:adec="http://schemas.microsoft.com/office/drawing/2017/decorative" val="1"/>
              </a:ext>
            </a:extLst>
          </p:cNvPr>
          <p:cNvSpPr>
            <a:spLocks noChangeArrowheads="1"/>
          </p:cNvSpPr>
          <p:nvPr/>
        </p:nvSpPr>
        <p:spPr bwMode="auto">
          <a:xfrm>
            <a:off x="2831837" y="14178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Screenshot of Iowa Ed Portal on how to create an account, recover password, or recover user ID.">
            <a:extLst>
              <a:ext uri="{FF2B5EF4-FFF2-40B4-BE49-F238E27FC236}">
                <a16:creationId xmlns:a16="http://schemas.microsoft.com/office/drawing/2014/main" id="{94CE1F7D-8AD9-4BDE-B03A-6FBEDE869684}"/>
              </a:ext>
            </a:extLst>
          </p:cNvPr>
          <p:cNvPicPr>
            <a:picLocks noChangeAspect="1"/>
          </p:cNvPicPr>
          <p:nvPr/>
        </p:nvPicPr>
        <p:blipFill rotWithShape="1">
          <a:blip r:embed="rId4"/>
          <a:srcRect b="26968"/>
          <a:stretch/>
        </p:blipFill>
        <p:spPr>
          <a:xfrm>
            <a:off x="2909206" y="864363"/>
            <a:ext cx="5864416" cy="3757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84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4" name="Picture 3" descr="Screenshot example of a district screen in SCTERA.">
            <a:extLst>
              <a:ext uri="{FF2B5EF4-FFF2-40B4-BE49-F238E27FC236}">
                <a16:creationId xmlns:a16="http://schemas.microsoft.com/office/drawing/2014/main" id="{021D2AE4-D7B1-4B2D-B149-E38837CCD09F}"/>
              </a:ext>
            </a:extLst>
          </p:cNvPr>
          <p:cNvPicPr>
            <a:picLocks noChangeAspect="1"/>
          </p:cNvPicPr>
          <p:nvPr/>
        </p:nvPicPr>
        <p:blipFill>
          <a:blip r:embed="rId4"/>
          <a:stretch>
            <a:fillRect/>
          </a:stretch>
        </p:blipFill>
        <p:spPr>
          <a:xfrm>
            <a:off x="1502493" y="782524"/>
            <a:ext cx="6429900" cy="4172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984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3" name="Picture 2" descr="Screenshot example of a courses in a program screen with highlighted data elements.">
            <a:extLst>
              <a:ext uri="{FF2B5EF4-FFF2-40B4-BE49-F238E27FC236}">
                <a16:creationId xmlns:a16="http://schemas.microsoft.com/office/drawing/2014/main" id="{49011A48-74CC-4498-BDB8-713D0C79204E}"/>
              </a:ext>
            </a:extLst>
          </p:cNvPr>
          <p:cNvPicPr>
            <a:picLocks noChangeAspect="1"/>
          </p:cNvPicPr>
          <p:nvPr/>
        </p:nvPicPr>
        <p:blipFill>
          <a:blip r:embed="rId4"/>
          <a:stretch>
            <a:fillRect/>
          </a:stretch>
        </p:blipFill>
        <p:spPr>
          <a:xfrm>
            <a:off x="205360" y="782524"/>
            <a:ext cx="8733277" cy="3795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41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12727" y="145326"/>
            <a:ext cx="8850372"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000" b="1" dirty="0">
                <a:latin typeface="Georgia" panose="02040502050405020303" pitchFamily="18" charset="0"/>
              </a:rPr>
              <a:t>Shared Courses</a:t>
            </a:r>
            <a:endParaRPr sz="2000" b="1"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2" name="Picture 1" descr="Screenshot example of shared courses screen.">
            <a:extLst>
              <a:ext uri="{FF2B5EF4-FFF2-40B4-BE49-F238E27FC236}">
                <a16:creationId xmlns:a16="http://schemas.microsoft.com/office/drawing/2014/main" id="{26F2D16B-6705-4C71-A077-6F321866562A}"/>
              </a:ext>
            </a:extLst>
          </p:cNvPr>
          <p:cNvPicPr>
            <a:picLocks noChangeAspect="1"/>
          </p:cNvPicPr>
          <p:nvPr/>
        </p:nvPicPr>
        <p:blipFill>
          <a:blip r:embed="rId4"/>
          <a:stretch>
            <a:fillRect/>
          </a:stretch>
        </p:blipFill>
        <p:spPr>
          <a:xfrm>
            <a:off x="212726" y="1366379"/>
            <a:ext cx="8718545" cy="317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2187B5F4-5712-455B-894D-3226D4A72181}"/>
              </a:ext>
            </a:extLst>
          </p:cNvPr>
          <p:cNvSpPr/>
          <p:nvPr/>
        </p:nvSpPr>
        <p:spPr>
          <a:xfrm>
            <a:off x="492676" y="698225"/>
            <a:ext cx="8570422" cy="538289"/>
          </a:xfrm>
          <a:prstGeom prst="rect">
            <a:avLst/>
          </a:prstGeom>
        </p:spPr>
        <p:txBody>
          <a:bodyPr wrap="square">
            <a:spAutoFit/>
          </a:bodyPr>
          <a:lstStyle/>
          <a:p>
            <a:pPr>
              <a:lnSpc>
                <a:spcPct val="107000"/>
              </a:lnSpc>
            </a:pPr>
            <a:r>
              <a:rPr lang="en-US" dirty="0">
                <a:latin typeface="Arial" panose="020B0604020202020204" pitchFamily="34" charset="0"/>
                <a:ea typeface="Arial" panose="020B0604020202020204" pitchFamily="34" charset="0"/>
              </a:rPr>
              <a:t>Once all programs are completed, click on the “Shared Courses” link at the top of the Program screen.</a:t>
            </a:r>
            <a:endParaRPr lang="en-US" sz="1200" dirty="0">
              <a:latin typeface="Calibri" panose="020F0502020204030204" pitchFamily="34" charset="0"/>
              <a:ea typeface="Calibri" panose="020F0502020204030204" pitchFamily="34" charset="0"/>
            </a:endParaRPr>
          </a:p>
          <a:p>
            <a:r>
              <a:rPr lang="en-US" u="sng" dirty="0">
                <a:latin typeface="Arial" panose="020B0604020202020204" pitchFamily="34" charset="0"/>
                <a:ea typeface="Arial" panose="020B0604020202020204" pitchFamily="34" charset="0"/>
                <a:hlinkClick r:id="rId5"/>
              </a:rPr>
              <a:t>SCTERA Short Takes Video: Shared Courses and "INCLUDE"</a:t>
            </a:r>
            <a:r>
              <a:rPr lang="en-US" dirty="0">
                <a:latin typeface="Arial" panose="020B0604020202020204" pitchFamily="34" charset="0"/>
                <a:ea typeface="Arial" panose="020B0604020202020204" pitchFamily="34" charset="0"/>
              </a:rPr>
              <a:t> (3:59)</a:t>
            </a:r>
            <a:endParaRPr lang="en-US" dirty="0"/>
          </a:p>
        </p:txBody>
      </p:sp>
    </p:spTree>
    <p:extLst>
      <p:ext uri="{BB962C8B-B14F-4D97-AF65-F5344CB8AC3E}">
        <p14:creationId xmlns:p14="http://schemas.microsoft.com/office/powerpoint/2010/main" val="429442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99753" y="145326"/>
            <a:ext cx="8963345"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000" b="1" dirty="0">
                <a:latin typeface="Georgia" panose="02040502050405020303" pitchFamily="18" charset="0"/>
              </a:rPr>
              <a:t>Course NOT Tied to a Program</a:t>
            </a:r>
            <a:endParaRPr sz="2000" b="1"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7" name="Picture 6" descr="Screenshot example of courses not tied to a program screen.">
            <a:extLst>
              <a:ext uri="{FF2B5EF4-FFF2-40B4-BE49-F238E27FC236}">
                <a16:creationId xmlns:a16="http://schemas.microsoft.com/office/drawing/2014/main" id="{09AADDC0-BD92-4D24-A924-05DB03F10B95}"/>
              </a:ext>
            </a:extLst>
          </p:cNvPr>
          <p:cNvPicPr>
            <a:picLocks noChangeAspect="1"/>
          </p:cNvPicPr>
          <p:nvPr/>
        </p:nvPicPr>
        <p:blipFill>
          <a:blip r:embed="rId4"/>
          <a:stretch>
            <a:fillRect/>
          </a:stretch>
        </p:blipFill>
        <p:spPr>
          <a:xfrm>
            <a:off x="294677" y="3154234"/>
            <a:ext cx="8554644" cy="1552792"/>
          </a:xfrm>
          <a:prstGeom prst="rect">
            <a:avLst/>
          </a:prstGeom>
        </p:spPr>
      </p:pic>
      <p:sp>
        <p:nvSpPr>
          <p:cNvPr id="9" name="Rectangle 8">
            <a:extLst>
              <a:ext uri="{FF2B5EF4-FFF2-40B4-BE49-F238E27FC236}">
                <a16:creationId xmlns:a16="http://schemas.microsoft.com/office/drawing/2014/main" id="{A7281623-8FF9-4244-9FE0-ECCD828FD3A8}"/>
              </a:ext>
            </a:extLst>
          </p:cNvPr>
          <p:cNvSpPr/>
          <p:nvPr/>
        </p:nvSpPr>
        <p:spPr>
          <a:xfrm>
            <a:off x="294677" y="687292"/>
            <a:ext cx="8554644" cy="2352952"/>
          </a:xfrm>
          <a:prstGeom prst="rect">
            <a:avLst/>
          </a:prstGeom>
        </p:spPr>
        <p:txBody>
          <a:bodyPr wrap="square">
            <a:spAutoFit/>
          </a:bodyPr>
          <a:lstStyle/>
          <a:p>
            <a:pPr marL="8890">
              <a:lnSpc>
                <a:spcPct val="107000"/>
              </a:lnSpc>
            </a:pPr>
            <a:r>
              <a:rPr lang="en-US" dirty="0">
                <a:highlight>
                  <a:srgbClr val="FFFF00"/>
                </a:highlight>
                <a:latin typeface="Arial" panose="020B0604020202020204" pitchFamily="34" charset="0"/>
                <a:ea typeface="Arial" panose="020B0604020202020204" pitchFamily="34" charset="0"/>
              </a:rPr>
              <a:t>This is a frequent action item that comes up in a DE review and can result in additional attention and actions required by the district.</a:t>
            </a:r>
          </a:p>
          <a:p>
            <a:pPr marL="8890">
              <a:lnSpc>
                <a:spcPct val="107000"/>
              </a:lnSpc>
            </a:pPr>
            <a:endParaRPr lang="en-US" sz="1200" dirty="0">
              <a:latin typeface="Calibri" panose="020F0502020204030204" pitchFamily="34" charset="0"/>
              <a:ea typeface="Calibri" panose="020F0502020204030204" pitchFamily="34" charset="0"/>
            </a:endParaRPr>
          </a:p>
          <a:p>
            <a:pPr marL="8890">
              <a:lnSpc>
                <a:spcPct val="107000"/>
              </a:lnSpc>
            </a:pPr>
            <a:r>
              <a:rPr lang="en-US" b="1" u="sng" dirty="0">
                <a:latin typeface="Arial" panose="020B0604020202020204" pitchFamily="34" charset="0"/>
                <a:ea typeface="Arial" panose="020B0604020202020204" pitchFamily="34" charset="0"/>
                <a:hlinkClick r:id="rId5"/>
              </a:rPr>
              <a:t>SCTERA Short Takes Video: Courses NOT Tied to a Program</a:t>
            </a:r>
            <a:r>
              <a:rPr lang="en-US" b="1" dirty="0">
                <a:latin typeface="Arial" panose="020B0604020202020204" pitchFamily="34" charset="0"/>
                <a:ea typeface="Arial" panose="020B0604020202020204" pitchFamily="34" charset="0"/>
              </a:rPr>
              <a:t> (5:37)</a:t>
            </a:r>
            <a:endParaRPr lang="en-US" sz="1200" dirty="0">
              <a:latin typeface="Calibri" panose="020F0502020204030204" pitchFamily="34" charset="0"/>
              <a:ea typeface="Calibri" panose="020F0502020204030204" pitchFamily="34" charset="0"/>
            </a:endParaRPr>
          </a:p>
          <a:p>
            <a:pPr marL="8890">
              <a:lnSpc>
                <a:spcPct val="107000"/>
              </a:lnSpc>
            </a:pPr>
            <a:r>
              <a:rPr lang="en-US" b="1" dirty="0">
                <a:latin typeface="Arial" panose="020B0604020202020204" pitchFamily="34" charset="0"/>
                <a:ea typeface="Arial" panose="020B0604020202020204" pitchFamily="34" charset="0"/>
              </a:rPr>
              <a:t> </a:t>
            </a:r>
            <a:endParaRPr lang="en-US" sz="1200" dirty="0">
              <a:latin typeface="Calibri" panose="020F0502020204030204" pitchFamily="34" charset="0"/>
              <a:ea typeface="Calibri" panose="020F0502020204030204" pitchFamily="34" charset="0"/>
            </a:endParaRPr>
          </a:p>
          <a:p>
            <a:pPr marL="8890">
              <a:lnSpc>
                <a:spcPct val="107000"/>
              </a:lnSpc>
            </a:pPr>
            <a:r>
              <a:rPr lang="en-US" b="1" dirty="0">
                <a:latin typeface="Arial" panose="020B0604020202020204" pitchFamily="34" charset="0"/>
                <a:ea typeface="Arial" panose="020B0604020202020204" pitchFamily="34" charset="0"/>
              </a:rPr>
              <a:t>INSTRUCTIONS: Please review the list of "courses not tied" to a program:</a:t>
            </a:r>
            <a:br>
              <a:rPr lang="en-US" b="1" dirty="0">
                <a:latin typeface="Arial" panose="020B0604020202020204" pitchFamily="34" charset="0"/>
                <a:ea typeface="Arial" panose="020B0604020202020204" pitchFamily="34" charset="0"/>
              </a:rPr>
            </a:br>
            <a:r>
              <a:rPr lang="en-US" dirty="0">
                <a:latin typeface="Arial" panose="020B0604020202020204" pitchFamily="34" charset="0"/>
                <a:ea typeface="Arial" panose="020B0604020202020204" pitchFamily="34" charset="0"/>
              </a:rPr>
              <a:t>a) Whether a secondary or concurrent enrollment course, does it fit into an existing program?</a:t>
            </a:r>
            <a:br>
              <a:rPr lang="en-US" dirty="0">
                <a:latin typeface="Arial" panose="020B0604020202020204" pitchFamily="34" charset="0"/>
                <a:ea typeface="Arial" panose="020B0604020202020204" pitchFamily="34" charset="0"/>
              </a:rPr>
            </a:br>
            <a:r>
              <a:rPr lang="en-US" dirty="0">
                <a:latin typeface="Arial" panose="020B0604020202020204" pitchFamily="34" charset="0"/>
                <a:ea typeface="Arial" panose="020B0604020202020204" pitchFamily="34" charset="0"/>
              </a:rPr>
              <a:t>b) Whether secondary or concurrent enrollment courses - are there 3.0 units of sequential courses to create a new program? Please contact a service area consultant.</a:t>
            </a:r>
            <a:br>
              <a:rPr lang="en-US" dirty="0">
                <a:latin typeface="Arial" panose="020B0604020202020204" pitchFamily="34" charset="0"/>
                <a:ea typeface="Arial" panose="020B0604020202020204" pitchFamily="34" charset="0"/>
              </a:rPr>
            </a:br>
            <a:r>
              <a:rPr lang="en-US" dirty="0">
                <a:latin typeface="Arial" panose="020B0604020202020204" pitchFamily="34" charset="0"/>
                <a:ea typeface="Arial" panose="020B0604020202020204" pitchFamily="34" charset="0"/>
              </a:rPr>
              <a:t>c) If scenario A or B is not applicable, then the course may remain in in "course not tied" list.</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1732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7" name="Picture 6" descr="Screenshot example showing (4) programs. ">
            <a:extLst>
              <a:ext uri="{FF2B5EF4-FFF2-40B4-BE49-F238E27FC236}">
                <a16:creationId xmlns:a16="http://schemas.microsoft.com/office/drawing/2014/main" id="{40A68A73-8167-4890-8275-57AB237FC92D}"/>
              </a:ext>
            </a:extLst>
          </p:cNvPr>
          <p:cNvPicPr>
            <a:picLocks noChangeAspect="1"/>
          </p:cNvPicPr>
          <p:nvPr/>
        </p:nvPicPr>
        <p:blipFill>
          <a:blip r:embed="rId4"/>
          <a:stretch>
            <a:fillRect/>
          </a:stretch>
        </p:blipFill>
        <p:spPr>
          <a:xfrm>
            <a:off x="289168" y="2963378"/>
            <a:ext cx="8362462" cy="1113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5850EBE3-6323-454A-ADB1-EDE8AAA79246}"/>
              </a:ext>
              <a:ext uri="{C183D7F6-B498-43B3-948B-1728B52AA6E4}">
                <adec:decorative xmlns:adec="http://schemas.microsoft.com/office/drawing/2017/decorative" val="1"/>
              </a:ext>
            </a:extLst>
          </p:cNvPr>
          <p:cNvSpPr/>
          <p:nvPr/>
        </p:nvSpPr>
        <p:spPr>
          <a:xfrm>
            <a:off x="7940431" y="3043056"/>
            <a:ext cx="210047" cy="10337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3A667C-168B-43FB-B2A6-547A9AC45881}"/>
              </a:ext>
            </a:extLst>
          </p:cNvPr>
          <p:cNvSpPr txBox="1"/>
          <p:nvPr/>
        </p:nvSpPr>
        <p:spPr>
          <a:xfrm>
            <a:off x="289168" y="935600"/>
            <a:ext cx="8253880" cy="1828653"/>
          </a:xfrm>
          <a:prstGeom prst="rect">
            <a:avLst/>
          </a:prstGeom>
          <a:noFill/>
        </p:spPr>
        <p:txBody>
          <a:bodyPr wrap="square" rtlCol="0">
            <a:spAutoFit/>
          </a:bodyPr>
          <a:lstStyle/>
          <a:p>
            <a:pPr marL="342900" indent="-342900">
              <a:buFont typeface="+mj-lt"/>
              <a:buAutoNum type="arabicPeriod"/>
            </a:pPr>
            <a:r>
              <a:rPr lang="en-US" dirty="0"/>
              <a:t>After adding courses to all programs is complete, click on green “student head icon” and then click “Request Course Review” button.</a:t>
            </a:r>
          </a:p>
          <a:p>
            <a:pPr marL="342900" lvl="5" indent="-342900">
              <a:buFont typeface="+mj-lt"/>
              <a:buAutoNum type="arabicPeriod"/>
            </a:pPr>
            <a:endParaRPr lang="en-US" dirty="0"/>
          </a:p>
          <a:p>
            <a:pPr marL="342900" indent="-342900">
              <a:buFont typeface="+mj-lt"/>
              <a:buAutoNum type="arabicPeriod"/>
            </a:pPr>
            <a:r>
              <a:rPr lang="en-US" dirty="0"/>
              <a:t>Repeat step 1 for each program.</a:t>
            </a:r>
          </a:p>
          <a:p>
            <a:pPr marL="342900" indent="-342900">
              <a:buFont typeface="+mj-lt"/>
              <a:buAutoNum type="arabicPeriod"/>
            </a:pPr>
            <a:endParaRPr lang="en-US" dirty="0"/>
          </a:p>
          <a:p>
            <a:pPr marL="342900" indent="-342900">
              <a:buFont typeface="+mj-lt"/>
              <a:buAutoNum type="arabicPeriod"/>
            </a:pPr>
            <a:r>
              <a:rPr lang="en-US" dirty="0"/>
              <a:t>Congratulations, 2024 Winter SCTERA Collection is complete!</a:t>
            </a:r>
          </a:p>
          <a:p>
            <a:pPr marL="342900" indent="-342900">
              <a:buFont typeface="+mj-lt"/>
              <a:buAutoNum type="arabicPeriod"/>
            </a:pPr>
            <a:endParaRPr lang="en-US" dirty="0"/>
          </a:p>
          <a:p>
            <a:pPr marL="342900" indent="-342900">
              <a:buFont typeface="+mj-lt"/>
              <a:buAutoNum type="arabicPeriod"/>
            </a:pPr>
            <a:r>
              <a:rPr lang="en-US" dirty="0"/>
              <a:t>Certify SRI file in EdInfo SRI application.</a:t>
            </a:r>
          </a:p>
        </p:txBody>
      </p:sp>
      <p:pic>
        <p:nvPicPr>
          <p:cNvPr id="9" name="Picture 8" descr="Screenshot showing successful submission of a program for DE review.">
            <a:extLst>
              <a:ext uri="{FF2B5EF4-FFF2-40B4-BE49-F238E27FC236}">
                <a16:creationId xmlns:a16="http://schemas.microsoft.com/office/drawing/2014/main" id="{750A1AF4-1F69-408F-80A8-97E755A65260}"/>
              </a:ext>
            </a:extLst>
          </p:cNvPr>
          <p:cNvPicPr>
            <a:picLocks noChangeAspect="1"/>
          </p:cNvPicPr>
          <p:nvPr/>
        </p:nvPicPr>
        <p:blipFill>
          <a:blip r:embed="rId5"/>
          <a:stretch>
            <a:fillRect/>
          </a:stretch>
        </p:blipFill>
        <p:spPr>
          <a:xfrm>
            <a:off x="289168" y="4278364"/>
            <a:ext cx="8362462" cy="410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034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a:latin typeface="Georgia" panose="02040502050405020303" pitchFamily="18" charset="0"/>
              </a:rPr>
              <a:t>Secondary CTE Reporting Application (SCTERA)</a:t>
            </a:r>
            <a:endParaRPr sz="240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8" name="TextBox 7">
            <a:extLst>
              <a:ext uri="{FF2B5EF4-FFF2-40B4-BE49-F238E27FC236}">
                <a16:creationId xmlns:a16="http://schemas.microsoft.com/office/drawing/2014/main" id="{16AD5C11-2952-426D-AB85-A0E650281168}"/>
              </a:ext>
            </a:extLst>
          </p:cNvPr>
          <p:cNvSpPr txBox="1"/>
          <p:nvPr/>
        </p:nvSpPr>
        <p:spPr>
          <a:xfrm>
            <a:off x="168361" y="736475"/>
            <a:ext cx="8733362" cy="738664"/>
          </a:xfrm>
          <a:prstGeom prst="rect">
            <a:avLst/>
          </a:prstGeom>
          <a:noFill/>
        </p:spPr>
        <p:txBody>
          <a:bodyPr wrap="square" rtlCol="0">
            <a:spAutoFit/>
          </a:bodyPr>
          <a:lstStyle/>
          <a:p>
            <a:r>
              <a:rPr lang="en-US" dirty="0"/>
              <a:t>Questions about SRI data? SCED Codes? Sequencing? Other? – Rachel Kruse (</a:t>
            </a:r>
            <a:r>
              <a:rPr lang="en-US" dirty="0">
                <a:hlinkClick r:id="rId4"/>
              </a:rPr>
              <a:t>Rachel.Kruse@iowa.gov</a:t>
            </a:r>
            <a:r>
              <a:rPr lang="en-US" dirty="0"/>
              <a:t>)</a:t>
            </a:r>
          </a:p>
          <a:p>
            <a:endParaRPr lang="en-US" dirty="0"/>
          </a:p>
          <a:p>
            <a:r>
              <a:rPr lang="en-US" dirty="0"/>
              <a:t>Questions about SCTERA application? Complete a Google Form ticket via home screen.</a:t>
            </a:r>
          </a:p>
        </p:txBody>
      </p:sp>
      <p:pic>
        <p:nvPicPr>
          <p:cNvPr id="9" name="Picture 8" descr="Screenshot show how users can report a technical issue.">
            <a:extLst>
              <a:ext uri="{FF2B5EF4-FFF2-40B4-BE49-F238E27FC236}">
                <a16:creationId xmlns:a16="http://schemas.microsoft.com/office/drawing/2014/main" id="{0CEB7ECF-F633-4751-B6F7-ECA39C7DAC3C}"/>
              </a:ext>
            </a:extLst>
          </p:cNvPr>
          <p:cNvPicPr>
            <a:picLocks noChangeAspect="1"/>
          </p:cNvPicPr>
          <p:nvPr/>
        </p:nvPicPr>
        <p:blipFill rotWithShape="1">
          <a:blip r:embed="rId5"/>
          <a:srcRect t="72689"/>
          <a:stretch/>
        </p:blipFill>
        <p:spPr>
          <a:xfrm>
            <a:off x="208416" y="1551639"/>
            <a:ext cx="8767221" cy="50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0852F84A-F722-4EA8-91E3-5870215C2524}"/>
              </a:ext>
              <a:ext uri="{C183D7F6-B498-43B3-948B-1728B52AA6E4}">
                <adec:decorative xmlns:adec="http://schemas.microsoft.com/office/drawing/2017/decorative" val="1"/>
              </a:ext>
            </a:extLst>
          </p:cNvPr>
          <p:cNvSpPr/>
          <p:nvPr/>
        </p:nvSpPr>
        <p:spPr>
          <a:xfrm>
            <a:off x="2831837" y="1833086"/>
            <a:ext cx="3357948" cy="214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97BF7D-99CA-41C5-9C53-67974CAF7D3D}"/>
              </a:ext>
            </a:extLst>
          </p:cNvPr>
          <p:cNvSpPr txBox="1"/>
          <p:nvPr/>
        </p:nvSpPr>
        <p:spPr>
          <a:xfrm>
            <a:off x="255822" y="2187197"/>
            <a:ext cx="8807276" cy="307777"/>
          </a:xfrm>
          <a:prstGeom prst="rect">
            <a:avLst/>
          </a:prstGeom>
          <a:noFill/>
        </p:spPr>
        <p:txBody>
          <a:bodyPr wrap="square" rtlCol="0">
            <a:spAutoFit/>
          </a:bodyPr>
          <a:lstStyle/>
          <a:p>
            <a:r>
              <a:rPr lang="en-US" dirty="0"/>
              <a:t>For questions about courses &amp; programs, please reference contact list below (or click on “DE Contacts):</a:t>
            </a:r>
          </a:p>
        </p:txBody>
      </p:sp>
      <p:pic>
        <p:nvPicPr>
          <p:cNvPr id="2" name="Picture 1" descr="Screenshot showing DE contacts screen in SCTERA application.">
            <a:extLst>
              <a:ext uri="{FF2B5EF4-FFF2-40B4-BE49-F238E27FC236}">
                <a16:creationId xmlns:a16="http://schemas.microsoft.com/office/drawing/2014/main" id="{9AF0E1F5-8411-4500-AECA-31AC599EE5FA}"/>
              </a:ext>
            </a:extLst>
          </p:cNvPr>
          <p:cNvPicPr>
            <a:picLocks noChangeAspect="1"/>
          </p:cNvPicPr>
          <p:nvPr/>
        </p:nvPicPr>
        <p:blipFill rotWithShape="1">
          <a:blip r:embed="rId6"/>
          <a:srcRect t="44813"/>
          <a:stretch/>
        </p:blipFill>
        <p:spPr>
          <a:xfrm>
            <a:off x="229367" y="2494974"/>
            <a:ext cx="8672355" cy="2254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00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1658679" y="145326"/>
            <a:ext cx="7404419"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Secondary CTE Reporting Application (SCTERA)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7" name="Rectangle 6">
            <a:extLst>
              <a:ext uri="{FF2B5EF4-FFF2-40B4-BE49-F238E27FC236}">
                <a16:creationId xmlns:a16="http://schemas.microsoft.com/office/drawing/2014/main" id="{7905519D-4792-4AFF-91F3-47E7C51CD690}"/>
              </a:ext>
            </a:extLst>
          </p:cNvPr>
          <p:cNvSpPr/>
          <p:nvPr/>
        </p:nvSpPr>
        <p:spPr>
          <a:xfrm>
            <a:off x="80902" y="782524"/>
            <a:ext cx="9063098" cy="3368166"/>
          </a:xfrm>
          <a:prstGeom prst="rect">
            <a:avLst/>
          </a:prstGeom>
        </p:spPr>
        <p:txBody>
          <a:bodyPr wrap="square">
            <a:spAutoFit/>
          </a:bodyPr>
          <a:lstStyle/>
          <a:p>
            <a:pPr>
              <a:lnSpc>
                <a:spcPct val="107000"/>
              </a:lnSpc>
            </a:pPr>
            <a:r>
              <a:rPr lang="en-US" sz="1200" b="1" u="sng" dirty="0">
                <a:latin typeface="+mj-lt"/>
                <a:ea typeface="Times New Roman" panose="02020603050405020304" pitchFamily="18" charset="0"/>
                <a:cs typeface="Times New Roman" panose="02020603050405020304" pitchFamily="18" charset="0"/>
              </a:rPr>
              <a:t>IDE-IT recommends using the Google Chrome web browser  </a:t>
            </a:r>
          </a:p>
          <a:p>
            <a:pPr>
              <a:lnSpc>
                <a:spcPct val="107000"/>
              </a:lnSpc>
            </a:pPr>
            <a:endParaRPr lang="en-US" sz="1200" b="1" u="sng" dirty="0">
              <a:latin typeface="+mj-lt"/>
              <a:ea typeface="Times New Roman" panose="02020603050405020304" pitchFamily="18" charset="0"/>
              <a:cs typeface="Times New Roman" panose="02020603050405020304" pitchFamily="18" charset="0"/>
            </a:endParaRPr>
          </a:p>
          <a:p>
            <a:pPr>
              <a:lnSpc>
                <a:spcPct val="107000"/>
              </a:lnSpc>
            </a:pPr>
            <a:r>
              <a:rPr lang="en-US" sz="1200" b="1" u="sng" dirty="0">
                <a:latin typeface="+mj-lt"/>
                <a:ea typeface="Times New Roman" panose="02020603050405020304" pitchFamily="18" charset="0"/>
                <a:cs typeface="Times New Roman" panose="02020603050405020304" pitchFamily="18" charset="0"/>
              </a:rPr>
              <a:t>REMINDERS</a:t>
            </a:r>
            <a:r>
              <a:rPr lang="en-US" sz="1200" dirty="0">
                <a:latin typeface="+mj-lt"/>
                <a:ea typeface="Times New Roman" panose="02020603050405020304" pitchFamily="18" charset="0"/>
                <a:cs typeface="Times New Roman" panose="02020603050405020304" pitchFamily="18" charset="0"/>
              </a:rPr>
              <a:t>: </a:t>
            </a:r>
          </a:p>
          <a:p>
            <a:pPr>
              <a:lnSpc>
                <a:spcPct val="107000"/>
              </a:lnSpc>
            </a:pPr>
            <a:r>
              <a:rPr lang="en-US" sz="1200" dirty="0">
                <a:latin typeface="+mj-lt"/>
                <a:ea typeface="Times New Roman" panose="02020603050405020304" pitchFamily="18" charset="0"/>
                <a:cs typeface="Times New Roman" panose="02020603050405020304" pitchFamily="18" charset="0"/>
              </a:rPr>
              <a:t>1) District submits and uploads a 100% complete SRI file</a:t>
            </a:r>
          </a:p>
          <a:p>
            <a:pPr>
              <a:lnSpc>
                <a:spcPct val="107000"/>
              </a:lnSpc>
            </a:pPr>
            <a:r>
              <a:rPr lang="en-US" sz="1200" dirty="0">
                <a:latin typeface="+mj-lt"/>
                <a:ea typeface="Times New Roman" panose="02020603050405020304" pitchFamily="18" charset="0"/>
                <a:cs typeface="Times New Roman" panose="02020603050405020304" pitchFamily="18" charset="0"/>
              </a:rPr>
              <a:t>2) District then completes SCTERA</a:t>
            </a:r>
          </a:p>
          <a:p>
            <a:pPr>
              <a:lnSpc>
                <a:spcPct val="107000"/>
              </a:lnSpc>
            </a:pPr>
            <a:r>
              <a:rPr lang="en-US" sz="1200" dirty="0">
                <a:latin typeface="+mj-lt"/>
                <a:ea typeface="Times New Roman" panose="02020603050405020304" pitchFamily="18" charset="0"/>
                <a:cs typeface="Times New Roman" panose="02020603050405020304" pitchFamily="18" charset="0"/>
              </a:rPr>
              <a:t>3) District then “certifies” SRI file to begin CH.12 accreditation review.</a:t>
            </a:r>
          </a:p>
          <a:p>
            <a:pPr>
              <a:lnSpc>
                <a:spcPct val="107000"/>
              </a:lnSpc>
            </a:pPr>
            <a:endParaRPr lang="en-US" sz="1200" dirty="0">
              <a:latin typeface="+mj-lt"/>
              <a:ea typeface="Times New Roman" panose="02020603050405020304" pitchFamily="18" charset="0"/>
              <a:cs typeface="Times New Roman" panose="02020603050405020304" pitchFamily="18" charset="0"/>
            </a:endParaRPr>
          </a:p>
          <a:p>
            <a:pPr>
              <a:lnSpc>
                <a:spcPct val="107000"/>
              </a:lnSpc>
            </a:pPr>
            <a:r>
              <a:rPr lang="en-US" b="1" u="sng" dirty="0">
                <a:latin typeface="+mj-lt"/>
                <a:ea typeface="Times New Roman" panose="02020603050405020304" pitchFamily="18" charset="0"/>
                <a:cs typeface="Times New Roman" panose="02020603050405020304" pitchFamily="18" charset="0"/>
              </a:rPr>
              <a:t>Drop-in office hours are scheduled for assistance and Q &amp; A:</a:t>
            </a:r>
          </a:p>
          <a:p>
            <a:r>
              <a:rPr lang="en-US" sz="1200" dirty="0"/>
              <a:t>Matt Eddy will host drop-in office hours for Q&amp;As and assistance that will be held at the following dates and times. </a:t>
            </a:r>
          </a:p>
          <a:p>
            <a:r>
              <a:rPr lang="en-US" sz="1200" dirty="0"/>
              <a:t>Please mark your calendars.</a:t>
            </a:r>
          </a:p>
          <a:p>
            <a:r>
              <a:rPr lang="en-US" sz="1200" dirty="0"/>
              <a:t>Drop-in office hours are scheduled for assistance and Q&amp;A.</a:t>
            </a:r>
          </a:p>
          <a:p>
            <a:endParaRPr lang="en-US" sz="1200" dirty="0"/>
          </a:p>
          <a:p>
            <a:r>
              <a:rPr lang="en-US" sz="1200" dirty="0"/>
              <a:t>Please contact Matthew Eddy or 515-720-8863; CTE Hunt Line 515-242-5034 with any questions.</a:t>
            </a:r>
          </a:p>
          <a:p>
            <a:r>
              <a:rPr lang="en-US" sz="1200" dirty="0"/>
              <a:t>January 3, 7:30 a.m. – 8:20 a.m. </a:t>
            </a:r>
            <a:r>
              <a:rPr lang="en-US" sz="1200" u="sng" dirty="0">
                <a:hlinkClick r:id="rId4"/>
              </a:rPr>
              <a:t>SCTERA Help Desk 1/3/24</a:t>
            </a:r>
            <a:endParaRPr lang="en-US" sz="1200" dirty="0"/>
          </a:p>
          <a:p>
            <a:r>
              <a:rPr lang="en-US" sz="1200" dirty="0"/>
              <a:t>January 11, 3:00 p.m. – 3:50 p.m. </a:t>
            </a:r>
            <a:r>
              <a:rPr lang="en-US" sz="1200" u="sng" dirty="0">
                <a:hlinkClick r:id="rId5"/>
              </a:rPr>
              <a:t>SCTERA Help Desk 1/11/24</a:t>
            </a:r>
            <a:endParaRPr lang="en-US" sz="1200" dirty="0"/>
          </a:p>
          <a:p>
            <a:r>
              <a:rPr lang="en-US" sz="1200" dirty="0"/>
              <a:t>January 18, 7:30 a.m. – 8:20 a.m. </a:t>
            </a:r>
            <a:r>
              <a:rPr lang="en-US" sz="1200" u="sng" dirty="0">
                <a:hlinkClick r:id="rId6"/>
              </a:rPr>
              <a:t>SCTERA Help Desk 1/18/24</a:t>
            </a:r>
            <a:endParaRPr lang="en-US" sz="1200" dirty="0"/>
          </a:p>
          <a:p>
            <a:r>
              <a:rPr lang="en-US" sz="1200" dirty="0"/>
              <a:t>January 26, 7:30 a.m. – 8:20 a.m. </a:t>
            </a:r>
            <a:r>
              <a:rPr lang="en-US" sz="1200" u="sng" dirty="0">
                <a:hlinkClick r:id="rId7"/>
              </a:rPr>
              <a:t>SCTERA Help Desk 1/26/24</a:t>
            </a:r>
            <a:endParaRPr lang="en-US" sz="1200" dirty="0"/>
          </a:p>
        </p:txBody>
      </p:sp>
    </p:spTree>
    <p:extLst>
      <p:ext uri="{BB962C8B-B14F-4D97-AF65-F5344CB8AC3E}">
        <p14:creationId xmlns:p14="http://schemas.microsoft.com/office/powerpoint/2010/main" val="50443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Student Reporting in Iowa (SRI)</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311700" y="864781"/>
            <a:ext cx="8442440" cy="3618744"/>
          </a:xfrm>
          <a:prstGeom prst="rect">
            <a:avLst/>
          </a:prstGeom>
        </p:spPr>
        <p:txBody>
          <a:bodyPr spcFirstLastPara="1" wrap="square" lIns="91425" tIns="91425" rIns="91425" bIns="91425" anchor="t" anchorCtr="0">
            <a:noAutofit/>
          </a:bodyPr>
          <a:lstStyle/>
          <a:p>
            <a:pPr algn="just"/>
            <a:r>
              <a:rPr lang="en-US" dirty="0">
                <a:solidFill>
                  <a:schemeClr val="tx1"/>
                </a:solidFill>
              </a:rPr>
              <a:t>Student Reporting in Iowa (SRI), an EdInfo application in the Iowa Education Portal, is the Iowa Department of Education’s centralized initiative involving the transfer of individual student records from local districts to the state. </a:t>
            </a:r>
          </a:p>
          <a:p>
            <a:pPr algn="just"/>
            <a:endParaRPr lang="en-US" dirty="0">
              <a:solidFill>
                <a:schemeClr val="tx1"/>
              </a:solidFill>
            </a:endParaRPr>
          </a:p>
          <a:p>
            <a:pPr algn="just"/>
            <a:r>
              <a:rPr lang="en-US" dirty="0">
                <a:solidFill>
                  <a:schemeClr val="tx1"/>
                </a:solidFill>
              </a:rPr>
              <a:t>The mission of the project is to reduce data burden and encourage better decision-making by establishing and maintaining a cost effective method of accessing and transferring accurate and timely education information among school districts, postsecondary institutions, and the Iowa Department of Education.</a:t>
            </a:r>
          </a:p>
          <a:p>
            <a:pPr algn="just"/>
            <a:endParaRPr lang="en-US" dirty="0">
              <a:solidFill>
                <a:schemeClr val="tx1"/>
              </a:solidFill>
            </a:endParaRPr>
          </a:p>
          <a:p>
            <a:r>
              <a:rPr lang="en-US" dirty="0">
                <a:solidFill>
                  <a:srgbClr val="0097A7"/>
                </a:solidFill>
                <a:hlinkClick r:id="rId4">
                  <a:extLst>
                    <a:ext uri="{A12FA001-AC4F-418D-AE19-62706E023703}">
                      <ahyp:hlinkClr xmlns:ahyp="http://schemas.microsoft.com/office/drawing/2018/hyperlinkcolor" val="tx"/>
                    </a:ext>
                  </a:extLst>
                </a:hlinkClick>
              </a:rPr>
              <a:t>SRI Reporting Tutorials</a:t>
            </a:r>
            <a:br>
              <a:rPr lang="en-US" dirty="0">
                <a:solidFill>
                  <a:schemeClr val="tx1"/>
                </a:solidFill>
              </a:rPr>
            </a:br>
            <a:endParaRPr dirty="0">
              <a:solidFill>
                <a:schemeClr val="tx1"/>
              </a:solidFill>
            </a:endParaRPr>
          </a:p>
          <a:p>
            <a:pPr marL="0" lvl="0" indent="0" algn="l" rtl="0">
              <a:spcBef>
                <a:spcPts val="160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a:extLst>
              <a:ext uri="{C183D7F6-B498-43B3-948B-1728B52AA6E4}">
                <adec:decorative xmlns:adec="http://schemas.microsoft.com/office/drawing/2017/decorative" val="1"/>
              </a:ext>
            </a:extLst>
          </p:cNvPr>
          <p:cNvSpPr/>
          <p:nvPr/>
        </p:nvSpPr>
        <p:spPr>
          <a:xfrm>
            <a:off x="-10750" y="28697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a:extLst>
              <a:ext uri="{C183D7F6-B498-43B3-948B-1728B52AA6E4}">
                <adec:decorative xmlns:adec="http://schemas.microsoft.com/office/drawing/2017/decorative" val="1"/>
              </a:ext>
            </a:extLst>
          </p:cNvPr>
          <p:cNvSpPr/>
          <p:nvPr/>
        </p:nvSpPr>
        <p:spPr>
          <a:xfrm>
            <a:off x="6521743" y="28697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a:extLst>
              <a:ext uri="{C183D7F6-B498-43B3-948B-1728B52AA6E4}">
                <adec:decorative xmlns:adec="http://schemas.microsoft.com/office/drawing/2017/decorative" val="1"/>
              </a:ext>
            </a:extLst>
          </p:cNvPr>
          <p:cNvSpPr/>
          <p:nvPr/>
        </p:nvSpPr>
        <p:spPr>
          <a:xfrm>
            <a:off x="8022998" y="28697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p:nvPr/>
        </p:nvSpPr>
        <p:spPr>
          <a:xfrm>
            <a:off x="1977141" y="385147"/>
            <a:ext cx="5189718" cy="24846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Roboto Medium"/>
                <a:ea typeface="Roboto Medium"/>
                <a:cs typeface="Roboto Medium"/>
                <a:sym typeface="Roboto Medium"/>
              </a:rPr>
              <a:t>Dr. Jeffrey Fletcher</a:t>
            </a:r>
            <a:endParaRPr b="1" dirty="0">
              <a:latin typeface="Roboto Medium"/>
              <a:ea typeface="Roboto Medium"/>
              <a:cs typeface="Roboto Medium"/>
              <a:sym typeface="Roboto Medium"/>
            </a:endParaRPr>
          </a:p>
          <a:p>
            <a:pPr marL="0" lvl="0" indent="0" algn="ctr" rtl="0">
              <a:spcBef>
                <a:spcPts val="0"/>
              </a:spcBef>
              <a:spcAft>
                <a:spcPts val="0"/>
              </a:spcAft>
              <a:buNone/>
            </a:pPr>
            <a:r>
              <a:rPr lang="en" dirty="0">
                <a:latin typeface="Roboto Medium"/>
                <a:ea typeface="Roboto Medium"/>
                <a:cs typeface="Roboto Medium"/>
                <a:sym typeface="Roboto Medium"/>
              </a:rPr>
              <a:t>Education </a:t>
            </a:r>
            <a:r>
              <a:rPr lang="en-US" dirty="0">
                <a:latin typeface="Roboto Medium"/>
                <a:ea typeface="Roboto Medium"/>
                <a:cs typeface="Roboto Medium"/>
                <a:sym typeface="Roboto Medium"/>
              </a:rPr>
              <a:t>Program </a:t>
            </a:r>
            <a:r>
              <a:rPr lang="en" dirty="0">
                <a:latin typeface="Roboto Medium"/>
                <a:ea typeface="Roboto Medium"/>
                <a:cs typeface="Roboto Medium"/>
                <a:sym typeface="Roboto Medium"/>
              </a:rPr>
              <a:t>Consultant</a:t>
            </a:r>
            <a:endParaRPr dirty="0">
              <a:latin typeface="Roboto Medium"/>
              <a:ea typeface="Roboto Medium"/>
              <a:cs typeface="Roboto Medium"/>
              <a:sym typeface="Roboto Medium"/>
            </a:endParaRPr>
          </a:p>
          <a:p>
            <a:pPr marL="0" lvl="0" indent="0" algn="ctr" rtl="0">
              <a:spcBef>
                <a:spcPts val="0"/>
              </a:spcBef>
              <a:spcAft>
                <a:spcPts val="0"/>
              </a:spcAft>
              <a:buNone/>
            </a:pPr>
            <a:r>
              <a:rPr lang="en-US" dirty="0" err="1">
                <a:latin typeface="Roboto Medium"/>
                <a:ea typeface="Roboto Medium"/>
                <a:cs typeface="Roboto Medium"/>
                <a:sym typeface="Roboto Medium"/>
                <a:hlinkClick r:id="rId3"/>
              </a:rPr>
              <a:t>Jeffrey.Fletcher</a:t>
            </a:r>
            <a:r>
              <a:rPr lang="en" dirty="0">
                <a:latin typeface="Roboto Medium"/>
                <a:ea typeface="Roboto Medium"/>
                <a:cs typeface="Roboto Medium"/>
                <a:sym typeface="Roboto Medium"/>
                <a:hlinkClick r:id="rId3"/>
              </a:rPr>
              <a:t>@iowa.gov</a:t>
            </a:r>
            <a:endParaRPr lang="en" dirty="0">
              <a:latin typeface="Roboto Medium"/>
              <a:ea typeface="Roboto Medium"/>
              <a:cs typeface="Roboto Medium"/>
              <a:sym typeface="Roboto Medium"/>
            </a:endParaRPr>
          </a:p>
          <a:p>
            <a:pPr marL="0" lvl="0" indent="0" algn="ctr" rtl="0">
              <a:spcBef>
                <a:spcPts val="0"/>
              </a:spcBef>
              <a:spcAft>
                <a:spcPts val="0"/>
              </a:spcAft>
              <a:buNone/>
            </a:pPr>
            <a:r>
              <a:rPr lang="en" dirty="0">
                <a:latin typeface="Roboto Medium"/>
                <a:ea typeface="Roboto Medium"/>
                <a:cs typeface="Roboto Medium"/>
                <a:sym typeface="Roboto Medium"/>
              </a:rPr>
              <a:t>515-321-7309</a:t>
            </a:r>
            <a:endParaRPr dirty="0">
              <a:latin typeface="Roboto Medium"/>
              <a:ea typeface="Roboto Medium"/>
              <a:cs typeface="Roboto Medium"/>
              <a:sym typeface="Roboto Medium"/>
            </a:endParaRPr>
          </a:p>
          <a:p>
            <a:pPr marL="0" lvl="0" indent="0" algn="ctr" rtl="0">
              <a:spcBef>
                <a:spcPts val="0"/>
              </a:spcBef>
              <a:spcAft>
                <a:spcPts val="0"/>
              </a:spcAft>
              <a:buNone/>
            </a:pPr>
            <a:endParaRPr dirty="0">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Bureau of </a:t>
            </a:r>
            <a:r>
              <a:rPr lang="en-US" dirty="0">
                <a:latin typeface="Roboto"/>
                <a:ea typeface="Roboto"/>
                <a:cs typeface="Roboto"/>
                <a:sym typeface="Roboto"/>
              </a:rPr>
              <a:t>Community Colleges &amp; Postsecondary Readiness</a:t>
            </a:r>
            <a:endParaRPr lang="en" dirty="0">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Division of Community Colleges and Workforce Preparation</a:t>
            </a:r>
            <a:endParaRPr dirty="0">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Iowa Department of Education</a:t>
            </a:r>
            <a:endParaRPr dirty="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460917" y="145326"/>
            <a:ext cx="8602181" cy="4686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400" dirty="0">
                <a:latin typeface="Georgia" panose="02040502050405020303" pitchFamily="18" charset="0"/>
              </a:rPr>
              <a:t>Appendix</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7" name="Rectangle 6">
            <a:extLst>
              <a:ext uri="{FF2B5EF4-FFF2-40B4-BE49-F238E27FC236}">
                <a16:creationId xmlns:a16="http://schemas.microsoft.com/office/drawing/2014/main" id="{7905519D-4792-4AFF-91F3-47E7C51CD690}"/>
              </a:ext>
              <a:ext uri="{C183D7F6-B498-43B3-948B-1728B52AA6E4}">
                <adec:decorative xmlns:adec="http://schemas.microsoft.com/office/drawing/2017/decorative" val="1"/>
              </a:ext>
            </a:extLst>
          </p:cNvPr>
          <p:cNvSpPr/>
          <p:nvPr/>
        </p:nvSpPr>
        <p:spPr>
          <a:xfrm>
            <a:off x="80902" y="724119"/>
            <a:ext cx="9063098" cy="367216"/>
          </a:xfrm>
          <a:prstGeom prst="rect">
            <a:avLst/>
          </a:prstGeom>
        </p:spPr>
        <p:txBody>
          <a:bodyPr wrap="square">
            <a:spAutoFit/>
          </a:bodyPr>
          <a:lstStyle/>
          <a:p>
            <a:pPr>
              <a:lnSpc>
                <a:spcPct val="107000"/>
              </a:lnSpc>
            </a:pPr>
            <a:endParaRPr lang="en-US" sz="1800" dirty="0">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337FA89-72C2-4B8A-A4B6-903BA70CD4FE}"/>
              </a:ext>
            </a:extLst>
          </p:cNvPr>
          <p:cNvSpPr txBox="1"/>
          <p:nvPr/>
        </p:nvSpPr>
        <p:spPr>
          <a:xfrm>
            <a:off x="407019" y="800619"/>
            <a:ext cx="8329960" cy="4216539"/>
          </a:xfrm>
          <a:prstGeom prst="rect">
            <a:avLst/>
          </a:prstGeom>
          <a:noFill/>
        </p:spPr>
        <p:txBody>
          <a:bodyPr wrap="square" rtlCol="0">
            <a:spAutoFit/>
          </a:bodyPr>
          <a:lstStyle/>
          <a:p>
            <a:r>
              <a:rPr lang="en-US" sz="1600" dirty="0"/>
              <a:t>Hyperlinks</a:t>
            </a:r>
          </a:p>
          <a:p>
            <a:pPr marL="285750" indent="-285750">
              <a:buFont typeface="Arial" panose="020B0604020202020204" pitchFamily="34" charset="0"/>
              <a:buChar char="•"/>
            </a:pPr>
            <a:r>
              <a:rPr lang="en-US" sz="1600" u="sng" dirty="0">
                <a:hlinkClick r:id="rId4"/>
              </a:rPr>
              <a:t>SRI 2023-2024 Data Dictionary</a:t>
            </a:r>
            <a:endParaRPr lang="en-US" sz="1600" dirty="0">
              <a:hlinkClick r:id="rId5"/>
            </a:endParaRPr>
          </a:p>
          <a:p>
            <a:pPr marL="285750" indent="-285750">
              <a:buFont typeface="Arial" panose="020B0604020202020204" pitchFamily="34" charset="0"/>
              <a:buChar char="•"/>
            </a:pPr>
            <a:r>
              <a:rPr lang="en-US" sz="1600" dirty="0">
                <a:hlinkClick r:id="rId5"/>
              </a:rPr>
              <a:t>Career Academy Minutes and SCED Codes</a:t>
            </a:r>
            <a:r>
              <a:rPr lang="en-US" sz="1600" dirty="0"/>
              <a:t> (9-39-23)</a:t>
            </a:r>
          </a:p>
          <a:p>
            <a:pPr marL="285750" indent="-285750">
              <a:buFont typeface="Arial" panose="020B0604020202020204" pitchFamily="34" charset="0"/>
              <a:buChar char="•"/>
            </a:pPr>
            <a:r>
              <a:rPr lang="en-US" sz="1600" dirty="0">
                <a:hlinkClick r:id="rId6"/>
              </a:rPr>
              <a:t>Complete List of Non-Secondary Course Codes</a:t>
            </a:r>
            <a:r>
              <a:rPr lang="en-US" sz="1600" dirty="0"/>
              <a:t> (8-24-21)</a:t>
            </a:r>
          </a:p>
          <a:p>
            <a:pPr marL="285750" indent="-285750">
              <a:buFont typeface="Arial" panose="020B0604020202020204" pitchFamily="34" charset="0"/>
              <a:buChar char="•"/>
            </a:pPr>
            <a:r>
              <a:rPr lang="en-US" sz="1600" dirty="0">
                <a:hlinkClick r:id="rId7"/>
              </a:rPr>
              <a:t>SCED v11</a:t>
            </a:r>
            <a:r>
              <a:rPr lang="en-US" sz="1600" dirty="0"/>
              <a:t> (7-13-23)</a:t>
            </a:r>
          </a:p>
          <a:p>
            <a:pPr marL="285750" indent="-285750">
              <a:buFont typeface="Arial" panose="020B0604020202020204" pitchFamily="34" charset="0"/>
              <a:buChar char="•"/>
            </a:pPr>
            <a:r>
              <a:rPr lang="en-US" sz="1600" dirty="0">
                <a:hlinkClick r:id="rId8"/>
              </a:rPr>
              <a:t>SCED Codes and Contact Minutes for Community College Courses</a:t>
            </a:r>
            <a:r>
              <a:rPr lang="en-US" sz="1600" dirty="0"/>
              <a:t> (8-2022)</a:t>
            </a:r>
          </a:p>
          <a:p>
            <a:pPr marL="285750" indent="-285750">
              <a:buFont typeface="Arial" panose="020B0604020202020204" pitchFamily="34" charset="0"/>
              <a:buChar char="•"/>
            </a:pPr>
            <a:r>
              <a:rPr lang="en-US" sz="1600" dirty="0">
                <a:hlinkClick r:id="rId9"/>
              </a:rPr>
              <a:t>SCED Code Handout Updates (High School Level)</a:t>
            </a:r>
            <a:r>
              <a:rPr lang="en-US" sz="1600" dirty="0"/>
              <a:t> (4-1-13)</a:t>
            </a:r>
          </a:p>
          <a:p>
            <a:pPr marL="285750" indent="-285750">
              <a:buFont typeface="Arial" panose="020B0604020202020204" pitchFamily="34" charset="0"/>
              <a:buChar char="•"/>
            </a:pPr>
            <a:r>
              <a:rPr lang="en-US" sz="1600" dirty="0">
                <a:hlinkClick r:id="rId10"/>
              </a:rPr>
              <a:t>Concurrent Enrollment vs PSEO Courses</a:t>
            </a:r>
            <a:r>
              <a:rPr lang="en-US" sz="1600" dirty="0"/>
              <a:t> (1-9-23)</a:t>
            </a:r>
          </a:p>
          <a:p>
            <a:pPr marL="285750" indent="-285750">
              <a:buFont typeface="Arial" panose="020B0604020202020204" pitchFamily="34" charset="0"/>
              <a:buChar char="•"/>
            </a:pPr>
            <a:r>
              <a:rPr lang="en-US" sz="1600" dirty="0">
                <a:hlinkClick r:id="rId11"/>
              </a:rPr>
              <a:t>SCTERA APPLICATION HANDBOOK</a:t>
            </a:r>
            <a:r>
              <a:rPr lang="en-US" sz="1600" dirty="0"/>
              <a:t> (12-12-23)</a:t>
            </a:r>
          </a:p>
          <a:p>
            <a:pPr marL="285750" indent="-285750">
              <a:buFont typeface="Arial" panose="020B0604020202020204" pitchFamily="34" charset="0"/>
              <a:buChar char="•"/>
            </a:pPr>
            <a:r>
              <a:rPr lang="en-US" sz="1600" dirty="0">
                <a:hlinkClick r:id="rId12"/>
              </a:rPr>
              <a:t>SCTERA Webinar FAQs</a:t>
            </a:r>
            <a:r>
              <a:rPr lang="en-US" sz="1600" dirty="0"/>
              <a:t> (12-30-21)</a:t>
            </a:r>
          </a:p>
          <a:p>
            <a:pPr marL="285750" indent="-285750">
              <a:buFont typeface="Arial" panose="020B0604020202020204" pitchFamily="34" charset="0"/>
              <a:buChar char="•"/>
            </a:pPr>
            <a:r>
              <a:rPr lang="en-US" sz="1600" u="sng" dirty="0">
                <a:hlinkClick r:id="rId13"/>
              </a:rPr>
              <a:t>SCTERA Short Takes Video: Shared Courses and "INCLUDE"</a:t>
            </a:r>
            <a:r>
              <a:rPr lang="en-US" sz="1600" dirty="0"/>
              <a:t> (3:59)</a:t>
            </a:r>
          </a:p>
          <a:p>
            <a:pPr marL="285750" indent="-285750">
              <a:buFont typeface="Arial" panose="020B0604020202020204" pitchFamily="34" charset="0"/>
              <a:buChar char="•"/>
            </a:pPr>
            <a:r>
              <a:rPr lang="en-US" sz="1600" u="sng" dirty="0">
                <a:hlinkClick r:id="rId14"/>
              </a:rPr>
              <a:t>SCTERA Short Takes Video: Courses NOT Tied to a Program</a:t>
            </a:r>
            <a:r>
              <a:rPr lang="en-US" sz="1600" dirty="0"/>
              <a:t> (5:37)</a:t>
            </a:r>
          </a:p>
          <a:p>
            <a:pPr marL="285750" indent="-285750">
              <a:buFont typeface="Arial" panose="020B0604020202020204" pitchFamily="34" charset="0"/>
              <a:buChar char="•"/>
            </a:pPr>
            <a:r>
              <a:rPr lang="en-US" sz="1600" dirty="0">
                <a:hlinkClick r:id="rId15"/>
              </a:rPr>
              <a:t>Iowa Approved CTE CIP Codes</a:t>
            </a:r>
            <a:r>
              <a:rPr lang="en-US" sz="1600" dirty="0"/>
              <a:t> (10-6-21)</a:t>
            </a:r>
          </a:p>
          <a:p>
            <a:pPr marL="285750" indent="-285750">
              <a:buFont typeface="Arial" panose="020B0604020202020204" pitchFamily="34" charset="0"/>
              <a:buChar char="•"/>
            </a:pPr>
            <a:r>
              <a:rPr lang="en-US" sz="1600" dirty="0">
                <a:hlinkClick r:id="rId16" tooltip="SCED Codes for Work-Based Learning Indicator"/>
              </a:rPr>
              <a:t>SCED Codes for Perkins V: Work-Based Learning</a:t>
            </a:r>
            <a:r>
              <a:rPr lang="en-US" sz="1600" dirty="0"/>
              <a:t> (12-20-23)</a:t>
            </a:r>
          </a:p>
          <a:p>
            <a:pPr marL="285750" indent="-285750">
              <a:buFont typeface="Arial" panose="020B0604020202020204" pitchFamily="34" charset="0"/>
              <a:buChar char="•"/>
            </a:pPr>
            <a:r>
              <a:rPr lang="en-US" sz="1600" dirty="0">
                <a:hlinkClick r:id="rId17"/>
              </a:rPr>
              <a:t>Work-Based Learning Course Naming and Coding Guidance</a:t>
            </a:r>
            <a:r>
              <a:rPr lang="en-US" sz="1600" dirty="0"/>
              <a:t> (9-1-22)</a:t>
            </a:r>
          </a:p>
          <a:p>
            <a:br>
              <a:rPr lang="en-US" dirty="0"/>
            </a:br>
            <a:endParaRPr lang="en-US" sz="1600" dirty="0"/>
          </a:p>
        </p:txBody>
      </p:sp>
    </p:spTree>
    <p:extLst>
      <p:ext uri="{BB962C8B-B14F-4D97-AF65-F5344CB8AC3E}">
        <p14:creationId xmlns:p14="http://schemas.microsoft.com/office/powerpoint/2010/main" val="84570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460917" y="145326"/>
            <a:ext cx="8602181" cy="4686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400" dirty="0">
                <a:latin typeface="Georgia" panose="02040502050405020303" pitchFamily="18" charset="0"/>
              </a:rPr>
              <a:t>Appendix</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7" name="Rectangle 6">
            <a:extLst>
              <a:ext uri="{FF2B5EF4-FFF2-40B4-BE49-F238E27FC236}">
                <a16:creationId xmlns:a16="http://schemas.microsoft.com/office/drawing/2014/main" id="{7905519D-4792-4AFF-91F3-47E7C51CD690}"/>
              </a:ext>
              <a:ext uri="{C183D7F6-B498-43B3-948B-1728B52AA6E4}">
                <adec:decorative xmlns:adec="http://schemas.microsoft.com/office/drawing/2017/decorative" val="1"/>
              </a:ext>
            </a:extLst>
          </p:cNvPr>
          <p:cNvSpPr/>
          <p:nvPr/>
        </p:nvSpPr>
        <p:spPr>
          <a:xfrm>
            <a:off x="80902" y="724119"/>
            <a:ext cx="9063098" cy="367216"/>
          </a:xfrm>
          <a:prstGeom prst="rect">
            <a:avLst/>
          </a:prstGeom>
        </p:spPr>
        <p:txBody>
          <a:bodyPr wrap="square">
            <a:spAutoFit/>
          </a:bodyPr>
          <a:lstStyle/>
          <a:p>
            <a:pPr>
              <a:lnSpc>
                <a:spcPct val="107000"/>
              </a:lnSpc>
            </a:pPr>
            <a:endParaRPr lang="en-US" sz="1800" dirty="0">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337FA89-72C2-4B8A-A4B6-903BA70CD4FE}"/>
              </a:ext>
            </a:extLst>
          </p:cNvPr>
          <p:cNvSpPr txBox="1"/>
          <p:nvPr/>
        </p:nvSpPr>
        <p:spPr>
          <a:xfrm>
            <a:off x="460917" y="800619"/>
            <a:ext cx="8329960" cy="3678443"/>
          </a:xfrm>
          <a:prstGeom prst="rect">
            <a:avLst/>
          </a:prstGeom>
          <a:noFill/>
        </p:spPr>
        <p:txBody>
          <a:bodyPr wrap="square" rtlCol="0">
            <a:spAutoFit/>
          </a:bodyPr>
          <a:lstStyle/>
          <a:p>
            <a:pPr>
              <a:lnSpc>
                <a:spcPct val="250000"/>
              </a:lnSpc>
            </a:pPr>
            <a:r>
              <a:rPr lang="en-US" sz="1600" dirty="0"/>
              <a:t>According to Ch. 46 Career and Technical Education, </a:t>
            </a:r>
            <a:r>
              <a:rPr lang="en-US" sz="1600" b="1" u="sng" dirty="0"/>
              <a:t>ALL</a:t>
            </a:r>
            <a:r>
              <a:rPr lang="en-US" sz="1600" dirty="0"/>
              <a:t> secondary CTE programs are required to be approved by the Director of the Department of Education. This is done through the self-study process as outlined in Ch. 46. </a:t>
            </a:r>
            <a:r>
              <a:rPr lang="en-US" sz="1600" b="1" dirty="0"/>
              <a:t>The Department tracks operational programs subject to approval through the state CTE reporting system (SCTERA). </a:t>
            </a:r>
            <a:r>
              <a:rPr lang="en-US" sz="1600" dirty="0"/>
              <a:t>Therefore, if a district wishes to offer a CTE program, it must be reported annually through the CTE reporting system.</a:t>
            </a:r>
          </a:p>
        </p:txBody>
      </p:sp>
    </p:spTree>
    <p:extLst>
      <p:ext uri="{BB962C8B-B14F-4D97-AF65-F5344CB8AC3E}">
        <p14:creationId xmlns:p14="http://schemas.microsoft.com/office/powerpoint/2010/main" val="422034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Student Reporting in Iowa (SRI)</a:t>
            </a:r>
            <a:endParaRPr lang="en-US" sz="2400" dirty="0">
              <a:latin typeface="Georgia" panose="02040502050405020303" pitchFamily="18" charset="0"/>
              <a:sym typeface="Roboto"/>
            </a:endParaRPr>
          </a:p>
          <a:p>
            <a:pPr lvl="0" algn="r">
              <a:buClr>
                <a:schemeClr val="dk1"/>
              </a:buClr>
              <a:buSzPts val="1100"/>
            </a:pP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350779" y="753770"/>
            <a:ext cx="8442440" cy="3876757"/>
          </a:xfrm>
          <a:prstGeom prst="rect">
            <a:avLst/>
          </a:prstGeom>
        </p:spPr>
        <p:txBody>
          <a:bodyPr spcFirstLastPara="1" wrap="square" lIns="91425" tIns="91425" rIns="91425" bIns="91425" anchor="t" anchorCtr="0">
            <a:noAutofit/>
          </a:bodyPr>
          <a:lstStyle/>
          <a:p>
            <a:pPr algn="just">
              <a:lnSpc>
                <a:spcPct val="150000"/>
              </a:lnSpc>
              <a:spcAft>
                <a:spcPts val="600"/>
              </a:spcAft>
            </a:pPr>
            <a:r>
              <a:rPr lang="en-US" sz="2000" dirty="0">
                <a:solidFill>
                  <a:schemeClr val="tx1"/>
                </a:solidFill>
              </a:rPr>
              <a:t>SRI Contacts</a:t>
            </a:r>
          </a:p>
          <a:p>
            <a:pPr lvl="1" algn="just">
              <a:lnSpc>
                <a:spcPct val="150000"/>
              </a:lnSpc>
              <a:spcBef>
                <a:spcPts val="0"/>
              </a:spcBef>
              <a:spcAft>
                <a:spcPts val="600"/>
              </a:spcAft>
            </a:pPr>
            <a:r>
              <a:rPr lang="en-US" sz="2000" dirty="0">
                <a:solidFill>
                  <a:schemeClr val="tx1"/>
                </a:solidFill>
              </a:rPr>
              <a:t>Rachel Kruse, </a:t>
            </a:r>
            <a:r>
              <a:rPr lang="en-US" sz="2000" dirty="0">
                <a:solidFill>
                  <a:srgbClr val="0097A7"/>
                </a:solidFill>
                <a:hlinkClick r:id="rId4">
                  <a:extLst>
                    <a:ext uri="{A12FA001-AC4F-418D-AE19-62706E023703}">
                      <ahyp:hlinkClr xmlns:ahyp="http://schemas.microsoft.com/office/drawing/2018/hyperlinkcolor" val="tx"/>
                    </a:ext>
                  </a:extLst>
                </a:hlinkClick>
              </a:rPr>
              <a:t>Rachel.kruse@iowa.gov</a:t>
            </a:r>
            <a:r>
              <a:rPr lang="en-US" sz="2000" dirty="0">
                <a:solidFill>
                  <a:schemeClr val="tx1"/>
                </a:solidFill>
              </a:rPr>
              <a:t>, 515-281-4153</a:t>
            </a:r>
          </a:p>
          <a:p>
            <a:pPr lvl="1" algn="just">
              <a:lnSpc>
                <a:spcPct val="150000"/>
              </a:lnSpc>
              <a:spcBef>
                <a:spcPts val="0"/>
              </a:spcBef>
              <a:spcAft>
                <a:spcPts val="600"/>
              </a:spcAft>
            </a:pPr>
            <a:r>
              <a:rPr lang="en-US" sz="2000" dirty="0">
                <a:solidFill>
                  <a:schemeClr val="tx1"/>
                </a:solidFill>
              </a:rPr>
              <a:t>Margaret Hanson, </a:t>
            </a:r>
            <a:r>
              <a:rPr lang="en-US" sz="2000" dirty="0">
                <a:solidFill>
                  <a:srgbClr val="0097A7"/>
                </a:solidFill>
                <a:hlinkClick r:id="rId5">
                  <a:extLst>
                    <a:ext uri="{A12FA001-AC4F-418D-AE19-62706E023703}">
                      <ahyp:hlinkClr xmlns:ahyp="http://schemas.microsoft.com/office/drawing/2018/hyperlinkcolor" val="tx"/>
                    </a:ext>
                  </a:extLst>
                </a:hlinkClick>
              </a:rPr>
              <a:t>Margaret.Hanson@iowa.gov</a:t>
            </a:r>
            <a:r>
              <a:rPr lang="en-US" sz="2000" dirty="0">
                <a:solidFill>
                  <a:schemeClr val="tx1"/>
                </a:solidFill>
              </a:rPr>
              <a:t>, 515-281-3214</a:t>
            </a:r>
          </a:p>
          <a:p>
            <a:pPr algn="just">
              <a:lnSpc>
                <a:spcPct val="150000"/>
              </a:lnSpc>
              <a:spcAft>
                <a:spcPts val="600"/>
              </a:spcAft>
            </a:pPr>
            <a:endParaRPr lang="en-US" sz="2000" dirty="0">
              <a:solidFill>
                <a:schemeClr val="tx1"/>
              </a:solidFill>
            </a:endParaRPr>
          </a:p>
          <a:p>
            <a:pPr algn="just">
              <a:lnSpc>
                <a:spcPct val="150000"/>
              </a:lnSpc>
              <a:spcAft>
                <a:spcPts val="600"/>
              </a:spcAft>
            </a:pPr>
            <a:r>
              <a:rPr lang="en-US" sz="2000" dirty="0">
                <a:solidFill>
                  <a:schemeClr val="tx1"/>
                </a:solidFill>
              </a:rPr>
              <a:t>2022-2023 Documentation</a:t>
            </a:r>
          </a:p>
          <a:p>
            <a:pPr lvl="1" algn="just">
              <a:lnSpc>
                <a:spcPct val="150000"/>
              </a:lnSpc>
              <a:spcBef>
                <a:spcPts val="0"/>
              </a:spcBef>
              <a:spcAft>
                <a:spcPts val="600"/>
              </a:spcAft>
            </a:pPr>
            <a:r>
              <a:rPr lang="en-US" sz="2000" dirty="0">
                <a:solidFill>
                  <a:srgbClr val="0097A7"/>
                </a:solidFill>
                <a:hlinkClick r:id="rId6"/>
              </a:rPr>
              <a:t>2023-2024 Data Dictionary Elements and Codes</a:t>
            </a:r>
            <a:endParaRPr lang="en-US" sz="2000" dirty="0">
              <a:solidFill>
                <a:srgbClr val="0097A7"/>
              </a:solidFill>
            </a:endParaRPr>
          </a:p>
        </p:txBody>
      </p:sp>
    </p:spTree>
    <p:extLst>
      <p:ext uri="{BB962C8B-B14F-4D97-AF65-F5344CB8AC3E}">
        <p14:creationId xmlns:p14="http://schemas.microsoft.com/office/powerpoint/2010/main" val="306820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Student Reporting in Iowa (SRI)</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350779" y="753770"/>
            <a:ext cx="8442440" cy="4133393"/>
          </a:xfrm>
          <a:prstGeom prst="rect">
            <a:avLst/>
          </a:prstGeom>
        </p:spPr>
        <p:txBody>
          <a:bodyPr spcFirstLastPara="1" wrap="square" lIns="91425" tIns="91425" rIns="91425" bIns="91425" anchor="t" anchorCtr="0">
            <a:noAutofit/>
          </a:bodyPr>
          <a:lstStyle/>
          <a:p>
            <a:pPr>
              <a:lnSpc>
                <a:spcPct val="100000"/>
              </a:lnSpc>
              <a:spcAft>
                <a:spcPts val="600"/>
              </a:spcAft>
            </a:pPr>
            <a:r>
              <a:rPr lang="en-US" dirty="0">
                <a:solidFill>
                  <a:srgbClr val="0097A7"/>
                </a:solidFill>
                <a:hlinkClick r:id="rId4">
                  <a:extLst>
                    <a:ext uri="{A12FA001-AC4F-418D-AE19-62706E023703}">
                      <ahyp:hlinkClr xmlns:ahyp="http://schemas.microsoft.com/office/drawing/2018/hyperlinkcolor" val="tx"/>
                    </a:ext>
                  </a:extLst>
                </a:hlinkClick>
              </a:rPr>
              <a:t>SCED Coding 101 </a:t>
            </a:r>
            <a:r>
              <a:rPr lang="en-US" dirty="0">
                <a:solidFill>
                  <a:schemeClr val="tx1"/>
                </a:solidFill>
              </a:rPr>
              <a:t>– Introduces the user to SCED codes for secondary level courses. Examples of SCED codes are given, and the user has the opportunity to practice creating SCED codes.</a:t>
            </a:r>
          </a:p>
          <a:p>
            <a:pPr lvl="1">
              <a:lnSpc>
                <a:spcPct val="100000"/>
              </a:lnSpc>
              <a:spcBef>
                <a:spcPts val="0"/>
              </a:spcBef>
              <a:spcAft>
                <a:spcPts val="600"/>
              </a:spcAft>
            </a:pPr>
            <a:r>
              <a:rPr lang="en-US" sz="1800" dirty="0">
                <a:solidFill>
                  <a:schemeClr val="tx1"/>
                </a:solidFill>
              </a:rPr>
              <a:t>National Center for Education Statistics – </a:t>
            </a:r>
            <a:r>
              <a:rPr lang="en-US" sz="1800" dirty="0">
                <a:solidFill>
                  <a:srgbClr val="0097A7"/>
                </a:solidFill>
                <a:hlinkClick r:id="rId5">
                  <a:extLst>
                    <a:ext uri="{A12FA001-AC4F-418D-AE19-62706E023703}">
                      <ahyp:hlinkClr xmlns:ahyp="http://schemas.microsoft.com/office/drawing/2018/hyperlinkcolor" val="tx"/>
                    </a:ext>
                  </a:extLst>
                </a:hlinkClick>
              </a:rPr>
              <a:t>What is SCED?</a:t>
            </a:r>
            <a:endParaRPr lang="en-US" sz="1800" dirty="0">
              <a:solidFill>
                <a:srgbClr val="0097A7"/>
              </a:solidFill>
            </a:endParaRPr>
          </a:p>
          <a:p>
            <a:pPr>
              <a:lnSpc>
                <a:spcPct val="100000"/>
              </a:lnSpc>
              <a:spcAft>
                <a:spcPts val="600"/>
              </a:spcAft>
            </a:pPr>
            <a:endParaRPr lang="en-US" dirty="0">
              <a:solidFill>
                <a:srgbClr val="0097A7"/>
              </a:solidFill>
              <a:hlinkClick r:id="rId6">
                <a:extLst>
                  <a:ext uri="{A12FA001-AC4F-418D-AE19-62706E023703}">
                    <ahyp:hlinkClr xmlns:ahyp="http://schemas.microsoft.com/office/drawing/2018/hyperlinkcolor" val="tx"/>
                  </a:ext>
                </a:extLst>
              </a:hlinkClick>
            </a:endParaRPr>
          </a:p>
          <a:p>
            <a:pPr>
              <a:lnSpc>
                <a:spcPct val="100000"/>
              </a:lnSpc>
              <a:spcAft>
                <a:spcPts val="600"/>
              </a:spcAft>
            </a:pPr>
            <a:r>
              <a:rPr lang="en-US" dirty="0">
                <a:solidFill>
                  <a:srgbClr val="0097A7"/>
                </a:solidFill>
                <a:hlinkClick r:id="rId6">
                  <a:extLst>
                    <a:ext uri="{A12FA001-AC4F-418D-AE19-62706E023703}">
                      <ahyp:hlinkClr xmlns:ahyp="http://schemas.microsoft.com/office/drawing/2018/hyperlinkcolor" val="tx"/>
                    </a:ext>
                  </a:extLst>
                </a:hlinkClick>
              </a:rPr>
              <a:t>Understanding the Accreditation Report</a:t>
            </a:r>
            <a:r>
              <a:rPr lang="en-US" dirty="0">
                <a:solidFill>
                  <a:srgbClr val="0097A7"/>
                </a:solidFill>
              </a:rPr>
              <a:t> </a:t>
            </a:r>
            <a:r>
              <a:rPr lang="en-US" dirty="0">
                <a:solidFill>
                  <a:schemeClr val="tx1"/>
                </a:solidFill>
              </a:rPr>
              <a:t>– Explains the Curriculum Accreditation Report, which is found in Winter SRI. It describes the four main focus areas when checking for accuracy and common mistakes that are made.</a:t>
            </a:r>
            <a:endParaRPr dirty="0">
              <a:solidFill>
                <a:schemeClr val="tx1"/>
              </a:solidFill>
            </a:endParaRPr>
          </a:p>
        </p:txBody>
      </p:sp>
    </p:spTree>
    <p:extLst>
      <p:ext uri="{BB962C8B-B14F-4D97-AF65-F5344CB8AC3E}">
        <p14:creationId xmlns:p14="http://schemas.microsoft.com/office/powerpoint/2010/main" val="140420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Student Reporting in Iowa (SRI)</a:t>
            </a:r>
            <a:endParaRPr lang="en-US" sz="2400" dirty="0">
              <a:latin typeface="Georgia" panose="02040502050405020303" pitchFamily="18" charset="0"/>
              <a:sym typeface="Roboto"/>
            </a:endParaRPr>
          </a:p>
          <a:p>
            <a:pPr lvl="0" algn="r">
              <a:buClr>
                <a:schemeClr val="dk1"/>
              </a:buClr>
              <a:buSzPts val="1100"/>
            </a:pP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pic>
        <p:nvPicPr>
          <p:cNvPr id="4" name="Picture 3" descr="Screenshot example of subject area and course number of thr SCED.">
            <a:extLst>
              <a:ext uri="{FF2B5EF4-FFF2-40B4-BE49-F238E27FC236}">
                <a16:creationId xmlns:a16="http://schemas.microsoft.com/office/drawing/2014/main" id="{7C716FF5-E127-416E-ACCB-68E69FEC03AA}"/>
              </a:ext>
            </a:extLst>
          </p:cNvPr>
          <p:cNvPicPr>
            <a:picLocks noChangeAspect="1"/>
          </p:cNvPicPr>
          <p:nvPr/>
        </p:nvPicPr>
        <p:blipFill>
          <a:blip r:embed="rId4"/>
          <a:stretch>
            <a:fillRect/>
          </a:stretch>
        </p:blipFill>
        <p:spPr>
          <a:xfrm>
            <a:off x="432284" y="1748510"/>
            <a:ext cx="2735058" cy="83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snshot example of course level code of the SCED">
            <a:extLst>
              <a:ext uri="{FF2B5EF4-FFF2-40B4-BE49-F238E27FC236}">
                <a16:creationId xmlns:a16="http://schemas.microsoft.com/office/drawing/2014/main" id="{6091DCF1-BECF-4A1A-A03B-9E723536355F}"/>
              </a:ext>
            </a:extLst>
          </p:cNvPr>
          <p:cNvPicPr>
            <a:picLocks noChangeAspect="1"/>
          </p:cNvPicPr>
          <p:nvPr/>
        </p:nvPicPr>
        <p:blipFill>
          <a:blip r:embed="rId5"/>
          <a:stretch>
            <a:fillRect/>
          </a:stretch>
        </p:blipFill>
        <p:spPr>
          <a:xfrm>
            <a:off x="3335633" y="1759145"/>
            <a:ext cx="904958" cy="1009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snshot example of course units o the SCED">
            <a:extLst>
              <a:ext uri="{FF2B5EF4-FFF2-40B4-BE49-F238E27FC236}">
                <a16:creationId xmlns:a16="http://schemas.microsoft.com/office/drawing/2014/main" id="{A365DB7E-E0A1-4EBE-A34B-6BD97751C2B0}"/>
              </a:ext>
            </a:extLst>
          </p:cNvPr>
          <p:cNvPicPr>
            <a:picLocks noChangeAspect="1"/>
          </p:cNvPicPr>
          <p:nvPr/>
        </p:nvPicPr>
        <p:blipFill rotWithShape="1">
          <a:blip r:embed="rId6"/>
          <a:srcRect l="-2002" t="-934" r="2002" b="40261"/>
          <a:stretch/>
        </p:blipFill>
        <p:spPr>
          <a:xfrm>
            <a:off x="4408882" y="1722510"/>
            <a:ext cx="1903280" cy="105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snshot example of course sequencing of the SCED.">
            <a:extLst>
              <a:ext uri="{FF2B5EF4-FFF2-40B4-BE49-F238E27FC236}">
                <a16:creationId xmlns:a16="http://schemas.microsoft.com/office/drawing/2014/main" id="{E191154E-69A3-45C1-83D4-34F557885F35}"/>
              </a:ext>
            </a:extLst>
          </p:cNvPr>
          <p:cNvPicPr>
            <a:picLocks noChangeAspect="1"/>
          </p:cNvPicPr>
          <p:nvPr/>
        </p:nvPicPr>
        <p:blipFill>
          <a:blip r:embed="rId7"/>
          <a:stretch>
            <a:fillRect/>
          </a:stretch>
        </p:blipFill>
        <p:spPr>
          <a:xfrm>
            <a:off x="6521743" y="1722510"/>
            <a:ext cx="2103409" cy="1009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3E65D13-F264-4760-AC60-C177B753E7AB}"/>
              </a:ext>
            </a:extLst>
          </p:cNvPr>
          <p:cNvSpPr txBox="1"/>
          <p:nvPr/>
        </p:nvSpPr>
        <p:spPr>
          <a:xfrm>
            <a:off x="688586" y="3769921"/>
            <a:ext cx="7854462" cy="830997"/>
          </a:xfrm>
          <a:prstGeom prst="rect">
            <a:avLst/>
          </a:prstGeom>
          <a:noFill/>
        </p:spPr>
        <p:txBody>
          <a:bodyPr wrap="square" rtlCol="0">
            <a:spAutoFit/>
          </a:bodyPr>
          <a:lstStyle/>
          <a:p>
            <a:r>
              <a:rPr lang="en-US" sz="1600" i="1" dirty="0"/>
              <a:t>Iowa has modified non-secondary in a slightly different style on the non-secondary courses. For non secondary courses, use “000” in place of the Carnegie Units, and the last two digits is the intended grade span instead of sequencing.</a:t>
            </a:r>
          </a:p>
        </p:txBody>
      </p:sp>
      <p:sp>
        <p:nvSpPr>
          <p:cNvPr id="3" name="TextBox 2">
            <a:extLst>
              <a:ext uri="{FF2B5EF4-FFF2-40B4-BE49-F238E27FC236}">
                <a16:creationId xmlns:a16="http://schemas.microsoft.com/office/drawing/2014/main" id="{FC27B327-AE89-43C9-A8C1-3BD380E38A79}"/>
              </a:ext>
            </a:extLst>
          </p:cNvPr>
          <p:cNvSpPr txBox="1"/>
          <p:nvPr/>
        </p:nvSpPr>
        <p:spPr>
          <a:xfrm>
            <a:off x="379141" y="1079298"/>
            <a:ext cx="8246011" cy="461665"/>
          </a:xfrm>
          <a:prstGeom prst="rect">
            <a:avLst/>
          </a:prstGeom>
          <a:noFill/>
        </p:spPr>
        <p:txBody>
          <a:bodyPr wrap="square" rtlCol="0">
            <a:spAutoFit/>
          </a:bodyPr>
          <a:lstStyle/>
          <a:p>
            <a:pPr algn="ctr"/>
            <a:r>
              <a:rPr lang="en-US" sz="2400" b="1" dirty="0"/>
              <a:t>Secondary (9-12) SCED Code Structure</a:t>
            </a:r>
          </a:p>
        </p:txBody>
      </p:sp>
    </p:spTree>
    <p:extLst>
      <p:ext uri="{BB962C8B-B14F-4D97-AF65-F5344CB8AC3E}">
        <p14:creationId xmlns:p14="http://schemas.microsoft.com/office/powerpoint/2010/main" val="401685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Student Reporting in Iowa (SRI)</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92149" y="662778"/>
            <a:ext cx="8817935" cy="4044248"/>
          </a:xfrm>
          <a:prstGeom prst="rect">
            <a:avLst/>
          </a:prstGeom>
        </p:spPr>
        <p:txBody>
          <a:bodyPr spcFirstLastPara="1" wrap="square" lIns="91425" tIns="91425" rIns="91425" bIns="91425" anchor="t" anchorCtr="0">
            <a:noAutofit/>
          </a:bodyPr>
          <a:lstStyle/>
          <a:p>
            <a:pPr algn="just">
              <a:lnSpc>
                <a:spcPct val="100000"/>
              </a:lnSpc>
            </a:pPr>
            <a:r>
              <a:rPr lang="en-US" sz="1300" b="1" dirty="0">
                <a:solidFill>
                  <a:schemeClr val="tx1"/>
                </a:solidFill>
              </a:rPr>
              <a:t>SCED Course Code</a:t>
            </a:r>
          </a:p>
          <a:p>
            <a:pPr lvl="1" algn="just">
              <a:lnSpc>
                <a:spcPct val="100000"/>
              </a:lnSpc>
              <a:spcBef>
                <a:spcPts val="0"/>
              </a:spcBef>
            </a:pPr>
            <a:r>
              <a:rPr lang="en-US" sz="1300" dirty="0">
                <a:solidFill>
                  <a:schemeClr val="tx1"/>
                </a:solidFill>
              </a:rPr>
              <a:t>11 alpha numeric characters or a single 0</a:t>
            </a:r>
          </a:p>
          <a:p>
            <a:pPr lvl="1" algn="just">
              <a:lnSpc>
                <a:spcPct val="100000"/>
              </a:lnSpc>
              <a:spcBef>
                <a:spcPts val="0"/>
              </a:spcBef>
            </a:pPr>
            <a:r>
              <a:rPr lang="en-US" sz="1300" dirty="0">
                <a:solidFill>
                  <a:schemeClr val="tx1"/>
                </a:solidFill>
              </a:rPr>
              <a:t>9-12 courses used as placeholders for no credit, such as study hall or lunch, may contain a single ‘0’</a:t>
            </a:r>
          </a:p>
          <a:p>
            <a:pPr lvl="1" algn="just">
              <a:lnSpc>
                <a:spcPct val="100000"/>
              </a:lnSpc>
              <a:spcBef>
                <a:spcPts val="0"/>
              </a:spcBef>
            </a:pPr>
            <a:r>
              <a:rPr lang="en-US" sz="1300" dirty="0">
                <a:solidFill>
                  <a:schemeClr val="tx1"/>
                </a:solidFill>
              </a:rPr>
              <a:t>All 9-12 courses should be assigned a course code generated from the coding manual, Secondary School Course</a:t>
            </a:r>
          </a:p>
          <a:p>
            <a:pPr lvl="1" algn="just">
              <a:lnSpc>
                <a:spcPct val="100000"/>
              </a:lnSpc>
              <a:spcBef>
                <a:spcPts val="0"/>
              </a:spcBef>
            </a:pPr>
            <a:r>
              <a:rPr lang="en-US" sz="1300" dirty="0">
                <a:solidFill>
                  <a:schemeClr val="tx1"/>
                </a:solidFill>
              </a:rPr>
              <a:t>Classification System: School Codes for the Exchange of Data (SCED) from the National Center for Educational Statistics, SCED</a:t>
            </a:r>
          </a:p>
          <a:p>
            <a:pPr marL="596900" lvl="1" indent="0" algn="just">
              <a:lnSpc>
                <a:spcPct val="100000"/>
              </a:lnSpc>
              <a:spcBef>
                <a:spcPts val="0"/>
              </a:spcBef>
              <a:buNone/>
            </a:pPr>
            <a:endParaRPr lang="en-US" sz="1300" dirty="0">
              <a:solidFill>
                <a:schemeClr val="tx1"/>
              </a:solidFill>
            </a:endParaRPr>
          </a:p>
          <a:p>
            <a:pPr algn="just">
              <a:lnSpc>
                <a:spcPct val="100000"/>
              </a:lnSpc>
            </a:pPr>
            <a:r>
              <a:rPr lang="en-US" sz="1300" dirty="0">
                <a:solidFill>
                  <a:srgbClr val="0097A7"/>
                </a:solidFill>
                <a:hlinkClick r:id="rId4"/>
              </a:rPr>
              <a:t>School Courses for the Exchange of Data (SCED) v11</a:t>
            </a:r>
            <a:r>
              <a:rPr lang="en-US" sz="1300" dirty="0">
                <a:solidFill>
                  <a:schemeClr val="tx1"/>
                </a:solidFill>
              </a:rPr>
              <a:t>as modified by the Iowa Department of Education and found on the State Reporting (SRI) website</a:t>
            </a:r>
          </a:p>
          <a:p>
            <a:pPr lvl="1" algn="just">
              <a:lnSpc>
                <a:spcPct val="100000"/>
              </a:lnSpc>
              <a:spcBef>
                <a:spcPts val="0"/>
              </a:spcBef>
            </a:pPr>
            <a:endParaRPr lang="en-US" sz="1300" dirty="0">
              <a:solidFill>
                <a:schemeClr val="tx1"/>
              </a:solidFill>
            </a:endParaRPr>
          </a:p>
          <a:p>
            <a:pPr lvl="1" algn="just">
              <a:lnSpc>
                <a:spcPct val="100000"/>
              </a:lnSpc>
              <a:spcBef>
                <a:spcPts val="0"/>
              </a:spcBef>
            </a:pPr>
            <a:r>
              <a:rPr lang="en-US" sz="1300" dirty="0">
                <a:solidFill>
                  <a:schemeClr val="tx1"/>
                </a:solidFill>
              </a:rPr>
              <a:t>The 9-12 SCED course codes are 11 characters in length and have four components:</a:t>
            </a:r>
          </a:p>
          <a:p>
            <a:pPr lvl="2" algn="just">
              <a:lnSpc>
                <a:spcPct val="100000"/>
              </a:lnSpc>
              <a:spcBef>
                <a:spcPts val="0"/>
              </a:spcBef>
            </a:pPr>
            <a:r>
              <a:rPr lang="en-US" sz="1300" dirty="0">
                <a:solidFill>
                  <a:schemeClr val="tx1"/>
                </a:solidFill>
              </a:rPr>
              <a:t> a. Course Description consisting of a two digit Subject Area and three digit Course Identifier</a:t>
            </a:r>
          </a:p>
          <a:p>
            <a:pPr lvl="2" algn="just">
              <a:lnSpc>
                <a:spcPct val="100000"/>
              </a:lnSpc>
              <a:spcBef>
                <a:spcPts val="0"/>
              </a:spcBef>
            </a:pPr>
            <a:r>
              <a:rPr lang="en-US" sz="1300" dirty="0">
                <a:solidFill>
                  <a:schemeClr val="tx1"/>
                </a:solidFill>
              </a:rPr>
              <a:t> b. Course Level consisting of one alphabetic character in UPPERCASE</a:t>
            </a:r>
          </a:p>
          <a:p>
            <a:pPr lvl="2" algn="just">
              <a:lnSpc>
                <a:spcPct val="100000"/>
              </a:lnSpc>
              <a:spcBef>
                <a:spcPts val="0"/>
              </a:spcBef>
            </a:pPr>
            <a:r>
              <a:rPr lang="en-US" sz="1300" dirty="0">
                <a:solidFill>
                  <a:schemeClr val="tx1"/>
                </a:solidFill>
              </a:rPr>
              <a:t> c. Carnegie Units expressed as a three digit number excluding the decimal point (e.g. 0.50 = 050)</a:t>
            </a:r>
          </a:p>
          <a:p>
            <a:pPr lvl="2" algn="just">
              <a:lnSpc>
                <a:spcPct val="100000"/>
              </a:lnSpc>
              <a:spcBef>
                <a:spcPts val="0"/>
              </a:spcBef>
            </a:pPr>
            <a:r>
              <a:rPr lang="en-US" sz="1300" dirty="0">
                <a:solidFill>
                  <a:schemeClr val="tx1"/>
                </a:solidFill>
              </a:rPr>
              <a:t> d. A two digit sequence representing a count of the number of times you re-use the first 5 digits for courses with different content or used to indicate 1st term/2nd term of a year-long course </a:t>
            </a:r>
          </a:p>
        </p:txBody>
      </p:sp>
    </p:spTree>
    <p:extLst>
      <p:ext uri="{BB962C8B-B14F-4D97-AF65-F5344CB8AC3E}">
        <p14:creationId xmlns:p14="http://schemas.microsoft.com/office/powerpoint/2010/main" val="75253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374904" y="145326"/>
            <a:ext cx="8688194"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WBL SCED CODING – Student Reporting in Iowa (SRI)</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92149" y="662778"/>
            <a:ext cx="8817935" cy="4044248"/>
          </a:xfrm>
          <a:prstGeom prst="rect">
            <a:avLst/>
          </a:prstGeom>
        </p:spPr>
        <p:txBody>
          <a:bodyPr spcFirstLastPara="1" wrap="square" lIns="91425" tIns="91425" rIns="91425" bIns="91425" anchor="t" anchorCtr="0">
            <a:noAutofit/>
          </a:bodyPr>
          <a:lstStyle/>
          <a:p>
            <a:pPr marL="114300" indent="0">
              <a:lnSpc>
                <a:spcPct val="100000"/>
              </a:lnSpc>
              <a:buNone/>
            </a:pPr>
            <a:r>
              <a:rPr lang="en-US" b="1" dirty="0">
                <a:solidFill>
                  <a:schemeClr val="tx1"/>
                </a:solidFill>
                <a:hlinkClick r:id="rId4"/>
              </a:rPr>
              <a:t>SCED Codes for Work-Based Learning Indicator</a:t>
            </a:r>
            <a:endParaRPr lang="en-US" b="1" dirty="0">
              <a:solidFill>
                <a:schemeClr val="tx1"/>
              </a:solidFill>
            </a:endParaRPr>
          </a:p>
          <a:p>
            <a:pPr>
              <a:lnSpc>
                <a:spcPct val="100000"/>
              </a:lnSpc>
            </a:pPr>
            <a:r>
              <a:rPr lang="en-US" dirty="0">
                <a:solidFill>
                  <a:schemeClr val="tx1"/>
                </a:solidFill>
              </a:rPr>
              <a:t>This document is organized to identify a list of SCED codes used to collect data on the courses used for the work-based learning secondary indicator for Perkins V through the SRI &amp; SCTERA collection process. </a:t>
            </a:r>
          </a:p>
          <a:p>
            <a:pPr>
              <a:lnSpc>
                <a:spcPct val="100000"/>
              </a:lnSpc>
            </a:pPr>
            <a:r>
              <a:rPr lang="en-US" dirty="0">
                <a:solidFill>
                  <a:schemeClr val="tx1"/>
                </a:solidFill>
              </a:rPr>
              <a:t>For more information on the references made to course naming and coding, please review the </a:t>
            </a:r>
            <a:r>
              <a:rPr lang="en-US" b="1" dirty="0">
                <a:solidFill>
                  <a:schemeClr val="tx1"/>
                </a:solidFill>
                <a:hlinkClick r:id="rId4"/>
              </a:rPr>
              <a:t>SCED Codes for Work-Based Learning Indicator</a:t>
            </a:r>
            <a:r>
              <a:rPr lang="en-US" b="1" dirty="0">
                <a:solidFill>
                  <a:schemeClr val="tx1"/>
                </a:solidFill>
              </a:rPr>
              <a:t> </a:t>
            </a:r>
          </a:p>
          <a:p>
            <a:pPr>
              <a:lnSpc>
                <a:spcPct val="100000"/>
              </a:lnSpc>
            </a:pPr>
            <a:endParaRPr lang="en-US" dirty="0">
              <a:solidFill>
                <a:schemeClr val="tx1"/>
              </a:solidFill>
            </a:endParaRPr>
          </a:p>
          <a:p>
            <a:pPr marL="114300" indent="0">
              <a:lnSpc>
                <a:spcPct val="100000"/>
              </a:lnSpc>
              <a:buNone/>
            </a:pPr>
            <a:r>
              <a:rPr lang="en-US" dirty="0">
                <a:solidFill>
                  <a:schemeClr val="tx1"/>
                </a:solidFill>
                <a:hlinkClick r:id="rId5"/>
              </a:rPr>
              <a:t>Work-Based Learning Toolkits </a:t>
            </a:r>
            <a:r>
              <a:rPr lang="en-US" dirty="0">
                <a:solidFill>
                  <a:schemeClr val="tx1"/>
                </a:solidFill>
              </a:rPr>
              <a:t>- Provides tools, and recommendations to address barriers to increasing opportunities for high school students, while also providing a wide range of real-world examples from across the state that can be modeled and replicated within local communities. </a:t>
            </a:r>
          </a:p>
          <a:p>
            <a:pPr>
              <a:lnSpc>
                <a:spcPct val="100000"/>
              </a:lnSpc>
            </a:pPr>
            <a:endParaRPr lang="en-US" dirty="0">
              <a:solidFill>
                <a:schemeClr val="tx1"/>
              </a:solidFill>
            </a:endParaRPr>
          </a:p>
          <a:p>
            <a:pPr marL="114300" indent="0">
              <a:lnSpc>
                <a:spcPct val="100000"/>
              </a:lnSpc>
              <a:buNone/>
            </a:pPr>
            <a:r>
              <a:rPr lang="en-US" dirty="0">
                <a:solidFill>
                  <a:schemeClr val="tx1"/>
                </a:solidFill>
              </a:rPr>
              <a:t>For more information, or questions, please contact</a:t>
            </a:r>
          </a:p>
        </p:txBody>
      </p:sp>
    </p:spTree>
    <p:extLst>
      <p:ext uri="{BB962C8B-B14F-4D97-AF65-F5344CB8AC3E}">
        <p14:creationId xmlns:p14="http://schemas.microsoft.com/office/powerpoint/2010/main" val="236906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US" sz="2400" dirty="0">
                <a:latin typeface="Georgia" panose="02040502050405020303" pitchFamily="18" charset="0"/>
              </a:rPr>
              <a:t>Student Reporting in Iowa (SRI)</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163033" y="767632"/>
            <a:ext cx="2406646" cy="2419949"/>
          </a:xfrm>
          <a:prstGeom prst="rect">
            <a:avLst/>
          </a:prstGeom>
        </p:spPr>
        <p:txBody>
          <a:bodyPr spcFirstLastPara="1" wrap="square" lIns="91425" tIns="91425" rIns="91425" bIns="91425" anchor="t" anchorCtr="0">
            <a:noAutofit/>
          </a:bodyPr>
          <a:lstStyle/>
          <a:p>
            <a:pPr marL="114300" indent="0">
              <a:lnSpc>
                <a:spcPct val="100000"/>
              </a:lnSpc>
              <a:buNone/>
            </a:pPr>
            <a:r>
              <a:rPr lang="en-US" sz="2000" b="1" u="sng" dirty="0">
                <a:solidFill>
                  <a:schemeClr val="tx1"/>
                </a:solidFill>
                <a:highlight>
                  <a:srgbClr val="FFFF00"/>
                </a:highlight>
              </a:rPr>
              <a:t>CRITICAL!!! </a:t>
            </a:r>
            <a:r>
              <a:rPr lang="en-US" sz="1300" dirty="0">
                <a:solidFill>
                  <a:schemeClr val="tx1"/>
                </a:solidFill>
              </a:rPr>
              <a:t>Accreditation Program Area, Code = ‘9’ for each SCED that is Career &amp; Technical Education (CTE); a critical step for information to “flow” into the IDE’s Secondary CTE Reporting Application (SCTERA) (SRI HANDBOOK, P. 105)</a:t>
            </a:r>
          </a:p>
          <a:p>
            <a:pPr algn="just">
              <a:lnSpc>
                <a:spcPct val="100000"/>
              </a:lnSpc>
            </a:pPr>
            <a:endParaRPr lang="en-US" sz="1300" dirty="0"/>
          </a:p>
        </p:txBody>
      </p:sp>
      <p:pic>
        <p:nvPicPr>
          <p:cNvPr id="3" name="Picture 2" descr="Screenshot of accreditation program area snippet from ">
            <a:extLst>
              <a:ext uri="{FF2B5EF4-FFF2-40B4-BE49-F238E27FC236}">
                <a16:creationId xmlns:a16="http://schemas.microsoft.com/office/drawing/2014/main" id="{CF534B05-7A01-4141-85BA-188C0D99362D}"/>
              </a:ext>
            </a:extLst>
          </p:cNvPr>
          <p:cNvPicPr>
            <a:picLocks noChangeAspect="1"/>
          </p:cNvPicPr>
          <p:nvPr/>
        </p:nvPicPr>
        <p:blipFill>
          <a:blip r:embed="rId4"/>
          <a:stretch>
            <a:fillRect/>
          </a:stretch>
        </p:blipFill>
        <p:spPr>
          <a:xfrm>
            <a:off x="2569679" y="767632"/>
            <a:ext cx="6307937" cy="3508347"/>
          </a:xfrm>
          <a:prstGeom prst="rect">
            <a:avLst/>
          </a:prstGeom>
        </p:spPr>
      </p:pic>
    </p:spTree>
    <p:extLst>
      <p:ext uri="{BB962C8B-B14F-4D97-AF65-F5344CB8AC3E}">
        <p14:creationId xmlns:p14="http://schemas.microsoft.com/office/powerpoint/2010/main" val="98937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31837" y="4707026"/>
            <a:ext cx="3480325" cy="360275"/>
          </a:xfrm>
          <a:prstGeom prst="rect">
            <a:avLst/>
          </a:prstGeom>
          <a:noFill/>
          <a:ln>
            <a:noFill/>
          </a:ln>
        </p:spPr>
      </p:pic>
      <p:sp>
        <p:nvSpPr>
          <p:cNvPr id="67" name="Google Shape;67;p14"/>
          <p:cNvSpPr txBox="1"/>
          <p:nvPr/>
        </p:nvSpPr>
        <p:spPr>
          <a:xfrm>
            <a:off x="2384198" y="145326"/>
            <a:ext cx="6678900" cy="46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n-US" sz="2400" dirty="0">
                <a:latin typeface="Georgia" panose="02040502050405020303" pitchFamily="18" charset="0"/>
              </a:rPr>
              <a:t>Student Reporting in Iowa</a:t>
            </a:r>
            <a:endParaRPr sz="2400" dirty="0">
              <a:latin typeface="Georgia" panose="02040502050405020303" pitchFamily="18" charset="0"/>
              <a:sym typeface="Roboto"/>
            </a:endParaRPr>
          </a:p>
          <a:p>
            <a:pPr marL="0" lvl="0" indent="0" algn="r" rtl="0">
              <a:spcBef>
                <a:spcPts val="0"/>
              </a:spcBef>
              <a:spcAft>
                <a:spcPts val="0"/>
              </a:spcAft>
              <a:buNone/>
            </a:pPr>
            <a:endParaRPr sz="2400" dirty="0">
              <a:latin typeface="Roboto"/>
              <a:ea typeface="Roboto"/>
              <a:cs typeface="Roboto"/>
              <a:sym typeface="Roboto"/>
            </a:endParaRPr>
          </a:p>
        </p:txBody>
      </p:sp>
      <p:sp>
        <p:nvSpPr>
          <p:cNvPr id="68" name="Google Shape;68;p14"/>
          <p:cNvSpPr txBox="1">
            <a:spLocks noGrp="1"/>
          </p:cNvSpPr>
          <p:nvPr>
            <p:ph type="body" idx="1"/>
          </p:nvPr>
        </p:nvSpPr>
        <p:spPr>
          <a:xfrm>
            <a:off x="350779" y="753770"/>
            <a:ext cx="8442440" cy="3892371"/>
          </a:xfrm>
          <a:prstGeom prst="rect">
            <a:avLst/>
          </a:prstGeom>
        </p:spPr>
        <p:txBody>
          <a:bodyPr spcFirstLastPara="1" wrap="square" lIns="91425" tIns="91425" rIns="91425" bIns="91425" anchor="t" anchorCtr="0">
            <a:noAutofit/>
          </a:bodyPr>
          <a:lstStyle/>
          <a:p>
            <a:pPr algn="just">
              <a:lnSpc>
                <a:spcPct val="100000"/>
              </a:lnSpc>
            </a:pPr>
            <a:r>
              <a:rPr lang="en-US" sz="2000" dirty="0">
                <a:solidFill>
                  <a:schemeClr val="tx1"/>
                </a:solidFill>
              </a:rPr>
              <a:t>Dates to Remember</a:t>
            </a:r>
          </a:p>
          <a:p>
            <a:pPr marL="114300" indent="0" algn="just">
              <a:lnSpc>
                <a:spcPct val="100000"/>
              </a:lnSpc>
              <a:buNone/>
            </a:pPr>
            <a:endParaRPr lang="en-US" sz="2000" dirty="0">
              <a:solidFill>
                <a:schemeClr val="tx1"/>
              </a:solidFill>
            </a:endParaRPr>
          </a:p>
          <a:p>
            <a:pPr lvl="1">
              <a:lnSpc>
                <a:spcPct val="200000"/>
              </a:lnSpc>
              <a:spcBef>
                <a:spcPts val="0"/>
              </a:spcBef>
            </a:pPr>
            <a:r>
              <a:rPr lang="en-US" dirty="0">
                <a:solidFill>
                  <a:schemeClr val="tx1"/>
                </a:solidFill>
              </a:rPr>
              <a:t>December 1 – Cedar Connect and SRI open for Winter collection (public and nonpublic)</a:t>
            </a:r>
          </a:p>
          <a:p>
            <a:pPr lvl="1">
              <a:lnSpc>
                <a:spcPct val="200000"/>
              </a:lnSpc>
              <a:spcBef>
                <a:spcPts val="0"/>
              </a:spcBef>
            </a:pPr>
            <a:r>
              <a:rPr lang="en-US" dirty="0">
                <a:solidFill>
                  <a:schemeClr val="tx1"/>
                </a:solidFill>
              </a:rPr>
              <a:t>December 1 – Dropout Verification Report opens (public and nonpublic having grades 7-12)</a:t>
            </a:r>
          </a:p>
          <a:p>
            <a:pPr lvl="1">
              <a:lnSpc>
                <a:spcPct val="200000"/>
              </a:lnSpc>
              <a:spcBef>
                <a:spcPts val="0"/>
              </a:spcBef>
            </a:pPr>
            <a:r>
              <a:rPr lang="en-US" dirty="0">
                <a:solidFill>
                  <a:schemeClr val="tx1"/>
                </a:solidFill>
              </a:rPr>
              <a:t>December 15 – Dropout Verification certification deadline (public and nonpublic having grades 7-12)</a:t>
            </a:r>
          </a:p>
          <a:p>
            <a:pPr lvl="1">
              <a:lnSpc>
                <a:spcPct val="200000"/>
              </a:lnSpc>
              <a:spcBef>
                <a:spcPts val="0"/>
              </a:spcBef>
            </a:pPr>
            <a:r>
              <a:rPr lang="en-US" dirty="0">
                <a:solidFill>
                  <a:schemeClr val="tx1"/>
                </a:solidFill>
              </a:rPr>
              <a:t>January 2 – Secondary CTE Reporting Application goes “live”</a:t>
            </a:r>
          </a:p>
          <a:p>
            <a:pPr lvl="1">
              <a:lnSpc>
                <a:spcPct val="200000"/>
              </a:lnSpc>
              <a:spcBef>
                <a:spcPts val="0"/>
              </a:spcBef>
            </a:pPr>
            <a:r>
              <a:rPr lang="en-US" dirty="0">
                <a:solidFill>
                  <a:schemeClr val="tx1"/>
                </a:solidFill>
              </a:rPr>
              <a:t>January 26– Courses in a program due in SCTERA </a:t>
            </a:r>
            <a:r>
              <a:rPr lang="en-US" dirty="0">
                <a:solidFill>
                  <a:schemeClr val="tx1"/>
                </a:solidFill>
                <a:sym typeface="Wingdings" panose="05000000000000000000" pitchFamily="2" charset="2"/>
              </a:rPr>
              <a:t> </a:t>
            </a:r>
            <a:r>
              <a:rPr lang="en-US" dirty="0">
                <a:solidFill>
                  <a:schemeClr val="tx1"/>
                </a:solidFill>
              </a:rPr>
              <a:t>Winter SRI certification deadline</a:t>
            </a:r>
            <a:endParaRPr lang="en-US" sz="1800" b="1" i="1" dirty="0">
              <a:solidFill>
                <a:schemeClr val="tx1"/>
              </a:solidFill>
            </a:endParaRPr>
          </a:p>
          <a:p>
            <a:pPr marL="114300" indent="0" algn="just">
              <a:lnSpc>
                <a:spcPct val="100000"/>
              </a:lnSpc>
              <a:spcAft>
                <a:spcPts val="600"/>
              </a:spcAft>
              <a:buNone/>
            </a:pPr>
            <a:endParaRPr dirty="0"/>
          </a:p>
        </p:txBody>
      </p:sp>
    </p:spTree>
    <p:extLst>
      <p:ext uri="{BB962C8B-B14F-4D97-AF65-F5344CB8AC3E}">
        <p14:creationId xmlns:p14="http://schemas.microsoft.com/office/powerpoint/2010/main" val="33120304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14557</TotalTime>
  <Words>2256</Words>
  <Application>Microsoft Office PowerPoint</Application>
  <PresentationFormat>On-screen Show (16:9)</PresentationFormat>
  <Paragraphs>162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Wingdings</vt:lpstr>
      <vt:lpstr>Roboto Medium</vt:lpstr>
      <vt:lpstr>Arial</vt:lpstr>
      <vt:lpstr>Calibri</vt:lpstr>
      <vt:lpstr>Georgia</vt:lpstr>
      <vt:lpstr>Roboto</vt:lpstr>
      <vt:lpstr>Roboto Light</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Volesky, Kristy [IDOE]</dc:creator>
  <cp:lastModifiedBy>Albers, Lisa [IDOE]</cp:lastModifiedBy>
  <cp:revision>153</cp:revision>
  <cp:lastPrinted>2020-11-18T21:55:11Z</cp:lastPrinted>
  <dcterms:modified xsi:type="dcterms:W3CDTF">2023-12-29T12:11:58Z</dcterms:modified>
</cp:coreProperties>
</file>