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1" r:id="rId4"/>
    <p:sldId id="270" r:id="rId5"/>
    <p:sldId id="266" r:id="rId6"/>
    <p:sldId id="269" r:id="rId7"/>
    <p:sldId id="268" r:id="rId8"/>
    <p:sldId id="274" r:id="rId9"/>
    <p:sldId id="265" r:id="rId10"/>
    <p:sldId id="284" r:id="rId11"/>
    <p:sldId id="290" r:id="rId12"/>
    <p:sldId id="289" r:id="rId13"/>
    <p:sldId id="288" r:id="rId14"/>
    <p:sldId id="287" r:id="rId15"/>
    <p:sldId id="286" r:id="rId16"/>
    <p:sldId id="285" r:id="rId17"/>
    <p:sldId id="264" r:id="rId18"/>
    <p:sldId id="291" r:id="rId19"/>
    <p:sldId id="263" r:id="rId20"/>
    <p:sldId id="262" r:id="rId21"/>
    <p:sldId id="292" r:id="rId22"/>
    <p:sldId id="261" r:id="rId23"/>
    <p:sldId id="276" r:id="rId24"/>
    <p:sldId id="283" r:id="rId25"/>
    <p:sldId id="293" r:id="rId2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4660"/>
  </p:normalViewPr>
  <p:slideViewPr>
    <p:cSldViewPr snapToGrid="0">
      <p:cViewPr varScale="1">
        <p:scale>
          <a:sx n="67" d="100"/>
          <a:sy n="67" d="100"/>
        </p:scale>
        <p:origin x="72" y="3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B49F7DE5-3CE6-4835-8EAC-4BB3E1902C5D}" type="datetimeFigureOut">
              <a:rPr lang="en-US" smtClean="0"/>
              <a:t>5/20/2020</a:t>
            </a:fld>
            <a:endParaRPr lang="en-US"/>
          </a:p>
        </p:txBody>
      </p:sp>
      <p:sp>
        <p:nvSpPr>
          <p:cNvPr id="4" name="Slide Image Placeholder 3"/>
          <p:cNvSpPr>
            <a:spLocks noGrp="1" noRot="1" noChangeAspect="1"/>
          </p:cNvSpPr>
          <p:nvPr>
            <p:ph type="sldImg" idx="2"/>
          </p:nvPr>
        </p:nvSpPr>
        <p:spPr>
          <a:xfrm>
            <a:off x="1431925" y="1169988"/>
            <a:ext cx="4213225" cy="3159125"/>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78FD42DD-2D24-49CE-839B-D9CB123C2B63}" type="slidenum">
              <a:rPr lang="en-US" smtClean="0"/>
              <a:t>‹#›</a:t>
            </a:fld>
            <a:endParaRPr lang="en-US"/>
          </a:p>
        </p:txBody>
      </p:sp>
    </p:spTree>
    <p:extLst>
      <p:ext uri="{BB962C8B-B14F-4D97-AF65-F5344CB8AC3E}">
        <p14:creationId xmlns:p14="http://schemas.microsoft.com/office/powerpoint/2010/main" val="77429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slides will go through the questions asked in each of the areas – IEPs, contracts, invoices</a:t>
            </a:r>
          </a:p>
        </p:txBody>
      </p:sp>
      <p:sp>
        <p:nvSpPr>
          <p:cNvPr id="4" name="Slide Number Placeholder 3"/>
          <p:cNvSpPr>
            <a:spLocks noGrp="1"/>
          </p:cNvSpPr>
          <p:nvPr>
            <p:ph type="sldNum" sz="quarter" idx="5"/>
          </p:nvPr>
        </p:nvSpPr>
        <p:spPr/>
        <p:txBody>
          <a:bodyPr/>
          <a:lstStyle/>
          <a:p>
            <a:fld id="{78FD42DD-2D24-49CE-839B-D9CB123C2B63}" type="slidenum">
              <a:rPr lang="en-US" smtClean="0"/>
              <a:t>3</a:t>
            </a:fld>
            <a:endParaRPr lang="en-US"/>
          </a:p>
        </p:txBody>
      </p:sp>
    </p:spTree>
    <p:extLst>
      <p:ext uri="{BB962C8B-B14F-4D97-AF65-F5344CB8AC3E}">
        <p14:creationId xmlns:p14="http://schemas.microsoft.com/office/powerpoint/2010/main" val="144328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will be of most use to the district business office</a:t>
            </a:r>
          </a:p>
          <a:p>
            <a:r>
              <a:rPr lang="en-US" dirty="0"/>
              <a:t>By the CC providing a breakdown of costs to the district, they don’t need to change their processes but the districts have the needed information to report to the DE – it’s a win-win</a:t>
            </a:r>
          </a:p>
        </p:txBody>
      </p:sp>
      <p:sp>
        <p:nvSpPr>
          <p:cNvPr id="4" name="Slide Number Placeholder 3"/>
          <p:cNvSpPr>
            <a:spLocks noGrp="1"/>
          </p:cNvSpPr>
          <p:nvPr>
            <p:ph type="sldNum" sz="quarter" idx="5"/>
          </p:nvPr>
        </p:nvSpPr>
        <p:spPr/>
        <p:txBody>
          <a:bodyPr/>
          <a:lstStyle/>
          <a:p>
            <a:fld id="{78FD42DD-2D24-49CE-839B-D9CB123C2B63}" type="slidenum">
              <a:rPr lang="en-US" smtClean="0"/>
              <a:t>22</a:t>
            </a:fld>
            <a:endParaRPr lang="en-US"/>
          </a:p>
        </p:txBody>
      </p:sp>
    </p:spTree>
    <p:extLst>
      <p:ext uri="{BB962C8B-B14F-4D97-AF65-F5344CB8AC3E}">
        <p14:creationId xmlns:p14="http://schemas.microsoft.com/office/powerpoint/2010/main" val="194732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checklist is for district use only – it does not need to be submitted to the DE but it will ensure that the necessary information is being shared between the CC and the LEA</a:t>
            </a:r>
          </a:p>
        </p:txBody>
      </p:sp>
      <p:sp>
        <p:nvSpPr>
          <p:cNvPr id="4" name="Slide Number Placeholder 3"/>
          <p:cNvSpPr>
            <a:spLocks noGrp="1"/>
          </p:cNvSpPr>
          <p:nvPr>
            <p:ph type="sldNum" sz="quarter" idx="5"/>
          </p:nvPr>
        </p:nvSpPr>
        <p:spPr/>
        <p:txBody>
          <a:bodyPr/>
          <a:lstStyle/>
          <a:p>
            <a:fld id="{78FD42DD-2D24-49CE-839B-D9CB123C2B63}" type="slidenum">
              <a:rPr lang="en-US" smtClean="0"/>
              <a:t>23</a:t>
            </a:fld>
            <a:endParaRPr lang="en-US"/>
          </a:p>
        </p:txBody>
      </p:sp>
    </p:spTree>
    <p:extLst>
      <p:ext uri="{BB962C8B-B14F-4D97-AF65-F5344CB8AC3E}">
        <p14:creationId xmlns:p14="http://schemas.microsoft.com/office/powerpoint/2010/main" val="74659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is the reason we had to postpone one site visit and also the reason the final process for the future has not been determined</a:t>
            </a:r>
          </a:p>
        </p:txBody>
      </p:sp>
      <p:sp>
        <p:nvSpPr>
          <p:cNvPr id="4" name="Slide Number Placeholder 3"/>
          <p:cNvSpPr>
            <a:spLocks noGrp="1"/>
          </p:cNvSpPr>
          <p:nvPr>
            <p:ph type="sldNum" sz="quarter" idx="5"/>
          </p:nvPr>
        </p:nvSpPr>
        <p:spPr/>
        <p:txBody>
          <a:bodyPr/>
          <a:lstStyle/>
          <a:p>
            <a:fld id="{78FD42DD-2D24-49CE-839B-D9CB123C2B63}" type="slidenum">
              <a:rPr lang="en-US" smtClean="0"/>
              <a:t>24</a:t>
            </a:fld>
            <a:endParaRPr lang="en-US"/>
          </a:p>
        </p:txBody>
      </p:sp>
    </p:spTree>
    <p:extLst>
      <p:ext uri="{BB962C8B-B14F-4D97-AF65-F5344CB8AC3E}">
        <p14:creationId xmlns:p14="http://schemas.microsoft.com/office/powerpoint/2010/main" val="395785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is not a compliance issue</a:t>
            </a:r>
          </a:p>
        </p:txBody>
      </p:sp>
      <p:sp>
        <p:nvSpPr>
          <p:cNvPr id="4" name="Slide Number Placeholder 3"/>
          <p:cNvSpPr>
            <a:spLocks noGrp="1"/>
          </p:cNvSpPr>
          <p:nvPr>
            <p:ph type="sldNum" sz="quarter" idx="5"/>
          </p:nvPr>
        </p:nvSpPr>
        <p:spPr/>
        <p:txBody>
          <a:bodyPr/>
          <a:lstStyle/>
          <a:p>
            <a:fld id="{78FD42DD-2D24-49CE-839B-D9CB123C2B63}" type="slidenum">
              <a:rPr lang="en-US" smtClean="0"/>
              <a:t>4</a:t>
            </a:fld>
            <a:endParaRPr lang="en-US"/>
          </a:p>
        </p:txBody>
      </p:sp>
    </p:spTree>
    <p:extLst>
      <p:ext uri="{BB962C8B-B14F-4D97-AF65-F5344CB8AC3E}">
        <p14:creationId xmlns:p14="http://schemas.microsoft.com/office/powerpoint/2010/main" val="353123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21">
              <a:defRPr/>
            </a:pPr>
            <a:r>
              <a:rPr lang="en-US" dirty="0"/>
              <a:t>#7 is a compliance issue, based on Q8</a:t>
            </a:r>
          </a:p>
          <a:p>
            <a:endParaRPr lang="en-US" dirty="0"/>
          </a:p>
        </p:txBody>
      </p:sp>
      <p:sp>
        <p:nvSpPr>
          <p:cNvPr id="4" name="Slide Number Placeholder 3"/>
          <p:cNvSpPr>
            <a:spLocks noGrp="1"/>
          </p:cNvSpPr>
          <p:nvPr>
            <p:ph type="sldNum" sz="quarter" idx="5"/>
          </p:nvPr>
        </p:nvSpPr>
        <p:spPr/>
        <p:txBody>
          <a:bodyPr/>
          <a:lstStyle/>
          <a:p>
            <a:fld id="{78FD42DD-2D24-49CE-839B-D9CB123C2B63}" type="slidenum">
              <a:rPr lang="en-US" smtClean="0"/>
              <a:t>5</a:t>
            </a:fld>
            <a:endParaRPr lang="en-US"/>
          </a:p>
        </p:txBody>
      </p:sp>
    </p:spTree>
    <p:extLst>
      <p:ext uri="{BB962C8B-B14F-4D97-AF65-F5344CB8AC3E}">
        <p14:creationId xmlns:p14="http://schemas.microsoft.com/office/powerpoint/2010/main" val="114178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 specific format that the CC business office needs to follow in order to make this work. As long as all the things listed here are included, all should be fine. The school needs the detail in order to complete their reporting back to the DE. If your business office utilizes different codes, it would be helpful to include an explanation of the connection between the invoice and the codes used.</a:t>
            </a:r>
          </a:p>
        </p:txBody>
      </p:sp>
      <p:sp>
        <p:nvSpPr>
          <p:cNvPr id="4" name="Slide Number Placeholder 3"/>
          <p:cNvSpPr>
            <a:spLocks noGrp="1"/>
          </p:cNvSpPr>
          <p:nvPr>
            <p:ph type="sldNum" sz="quarter" idx="5"/>
          </p:nvPr>
        </p:nvSpPr>
        <p:spPr/>
        <p:txBody>
          <a:bodyPr/>
          <a:lstStyle/>
          <a:p>
            <a:fld id="{78FD42DD-2D24-49CE-839B-D9CB123C2B63}" type="slidenum">
              <a:rPr lang="en-US" smtClean="0"/>
              <a:t>6</a:t>
            </a:fld>
            <a:endParaRPr lang="en-US"/>
          </a:p>
        </p:txBody>
      </p:sp>
    </p:spTree>
    <p:extLst>
      <p:ext uri="{BB962C8B-B14F-4D97-AF65-F5344CB8AC3E}">
        <p14:creationId xmlns:p14="http://schemas.microsoft.com/office/powerpoint/2010/main" val="417348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FD42DD-2D24-49CE-839B-D9CB123C2B63}" type="slidenum">
              <a:rPr lang="en-US" smtClean="0"/>
              <a:t>7</a:t>
            </a:fld>
            <a:endParaRPr lang="en-US"/>
          </a:p>
        </p:txBody>
      </p:sp>
    </p:spTree>
    <p:extLst>
      <p:ext uri="{BB962C8B-B14F-4D97-AF65-F5344CB8AC3E}">
        <p14:creationId xmlns:p14="http://schemas.microsoft.com/office/powerpoint/2010/main" val="404609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next several slides point out an IEP-related concern that was found at one or more of the programs across the state then some possible options to avoid making the same mistake.</a:t>
            </a:r>
          </a:p>
          <a:p>
            <a:r>
              <a:rPr lang="en-US" dirty="0"/>
              <a:t>The “possible resolutions” provided are just some examples. These resolutions should be tailored to the individual student and related to the student’s transition assessments and PSEs.</a:t>
            </a:r>
          </a:p>
          <a:p>
            <a:r>
              <a:rPr lang="en-US" dirty="0"/>
              <a:t>Some IEPs would have an area of need checked (e.g., learning) but then the only goal written was for working. Need to ensure the areas of need and goals align</a:t>
            </a:r>
          </a:p>
        </p:txBody>
      </p:sp>
      <p:sp>
        <p:nvSpPr>
          <p:cNvPr id="4" name="Slide Number Placeholder 3"/>
          <p:cNvSpPr>
            <a:spLocks noGrp="1"/>
          </p:cNvSpPr>
          <p:nvPr>
            <p:ph type="sldNum" sz="quarter" idx="5"/>
          </p:nvPr>
        </p:nvSpPr>
        <p:spPr/>
        <p:txBody>
          <a:bodyPr/>
          <a:lstStyle/>
          <a:p>
            <a:fld id="{78FD42DD-2D24-49CE-839B-D9CB123C2B63}" type="slidenum">
              <a:rPr lang="en-US" smtClean="0"/>
              <a:t>9</a:t>
            </a:fld>
            <a:endParaRPr lang="en-US"/>
          </a:p>
        </p:txBody>
      </p:sp>
    </p:spTree>
    <p:extLst>
      <p:ext uri="{BB962C8B-B14F-4D97-AF65-F5344CB8AC3E}">
        <p14:creationId xmlns:p14="http://schemas.microsoft.com/office/powerpoint/2010/main" val="125438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much and as often as possible, teach and encourage self-determination skills in the students. This will pay benefits throughout their lifetime – in school, on the job, in personal relationships</a:t>
            </a:r>
          </a:p>
          <a:p>
            <a:r>
              <a:rPr lang="en-US" dirty="0"/>
              <a:t>Another example of the difference between HS and college – in HS, the person reading the test to the student might provide an explanation of a test question.  In college, no explanation would be provided; the reader would ONLY read the question.</a:t>
            </a:r>
          </a:p>
          <a:p>
            <a:r>
              <a:rPr lang="en-US" dirty="0"/>
              <a:t>Remember that accommodations are put into place in order to provide access (or level the playing field). Accommodations do NOT guarantee success for the student.</a:t>
            </a:r>
          </a:p>
        </p:txBody>
      </p:sp>
      <p:sp>
        <p:nvSpPr>
          <p:cNvPr id="4" name="Slide Number Placeholder 3"/>
          <p:cNvSpPr>
            <a:spLocks noGrp="1"/>
          </p:cNvSpPr>
          <p:nvPr>
            <p:ph type="sldNum" sz="quarter" idx="5"/>
          </p:nvPr>
        </p:nvSpPr>
        <p:spPr/>
        <p:txBody>
          <a:bodyPr/>
          <a:lstStyle/>
          <a:p>
            <a:fld id="{78FD42DD-2D24-49CE-839B-D9CB123C2B63}" type="slidenum">
              <a:rPr lang="en-US" smtClean="0"/>
              <a:t>16</a:t>
            </a:fld>
            <a:endParaRPr lang="en-US"/>
          </a:p>
        </p:txBody>
      </p:sp>
    </p:spTree>
    <p:extLst>
      <p:ext uri="{BB962C8B-B14F-4D97-AF65-F5344CB8AC3E}">
        <p14:creationId xmlns:p14="http://schemas.microsoft.com/office/powerpoint/2010/main" val="127487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checklist on the following slide will ensure you have everything that is needed included in the contract if you choose to use one developed at the district level</a:t>
            </a:r>
          </a:p>
        </p:txBody>
      </p:sp>
      <p:sp>
        <p:nvSpPr>
          <p:cNvPr id="4" name="Slide Number Placeholder 3"/>
          <p:cNvSpPr>
            <a:spLocks noGrp="1"/>
          </p:cNvSpPr>
          <p:nvPr>
            <p:ph type="sldNum" sz="quarter" idx="5"/>
          </p:nvPr>
        </p:nvSpPr>
        <p:spPr/>
        <p:txBody>
          <a:bodyPr/>
          <a:lstStyle/>
          <a:p>
            <a:fld id="{78FD42DD-2D24-49CE-839B-D9CB123C2B63}" type="slidenum">
              <a:rPr lang="en-US" smtClean="0"/>
              <a:t>19</a:t>
            </a:fld>
            <a:endParaRPr lang="en-US"/>
          </a:p>
        </p:txBody>
      </p:sp>
    </p:spTree>
    <p:extLst>
      <p:ext uri="{BB962C8B-B14F-4D97-AF65-F5344CB8AC3E}">
        <p14:creationId xmlns:p14="http://schemas.microsoft.com/office/powerpoint/2010/main" val="165094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checklist (and the one related to invoices) are not documents that are required to be shared with the DE but this will ensure the district has everything covered that is required (especially if using a contract different than the sample provided by the DE)</a:t>
            </a:r>
          </a:p>
        </p:txBody>
      </p:sp>
      <p:sp>
        <p:nvSpPr>
          <p:cNvPr id="4" name="Slide Number Placeholder 3"/>
          <p:cNvSpPr>
            <a:spLocks noGrp="1"/>
          </p:cNvSpPr>
          <p:nvPr>
            <p:ph type="sldNum" sz="quarter" idx="5"/>
          </p:nvPr>
        </p:nvSpPr>
        <p:spPr/>
        <p:txBody>
          <a:bodyPr/>
          <a:lstStyle/>
          <a:p>
            <a:fld id="{78FD42DD-2D24-49CE-839B-D9CB123C2B63}" type="slidenum">
              <a:rPr lang="en-US" smtClean="0"/>
              <a:t>20</a:t>
            </a:fld>
            <a:endParaRPr lang="en-US"/>
          </a:p>
        </p:txBody>
      </p:sp>
    </p:spTree>
    <p:extLst>
      <p:ext uri="{BB962C8B-B14F-4D97-AF65-F5344CB8AC3E}">
        <p14:creationId xmlns:p14="http://schemas.microsoft.com/office/powerpoint/2010/main" val="368712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3437"/>
            <a:ext cx="6858000" cy="2387600"/>
          </a:xfrm>
        </p:spPr>
        <p:txBody>
          <a:bodyPr anchor="b"/>
          <a:lstStyle>
            <a:lvl1pPr algn="ctr">
              <a:defRPr sz="45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413112"/>
            <a:ext cx="6858000" cy="1655762"/>
          </a:xfrm>
        </p:spPr>
        <p:txBody>
          <a:bodyPr>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4912" y="365126"/>
            <a:ext cx="7229889" cy="1325563"/>
          </a:xfrm>
        </p:spPr>
        <p:txBody>
          <a:bodyPr/>
          <a:lstStyle/>
          <a:p>
            <a:r>
              <a:rPr lang="en-US"/>
              <a:t>Click to edit Master title style</a:t>
            </a:r>
          </a:p>
        </p:txBody>
      </p:sp>
      <p:sp>
        <p:nvSpPr>
          <p:cNvPr id="3" name="Content Placeholder 2"/>
          <p:cNvSpPr>
            <a:spLocks noGrp="1"/>
          </p:cNvSpPr>
          <p:nvPr>
            <p:ph sz="half" idx="1"/>
          </p:nvPr>
        </p:nvSpPr>
        <p:spPr>
          <a:xfrm>
            <a:off x="1204912" y="1825625"/>
            <a:ext cx="2900363" cy="435133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219575" y="1825625"/>
            <a:ext cx="2900363" cy="435133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956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6676"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1146677"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46677"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145985"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145985"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0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5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676"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404226"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1146676"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65669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017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37772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12017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687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5460" y="365126"/>
            <a:ext cx="722988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5460" y="1825625"/>
            <a:ext cx="722988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eiowa.gov/documents/special-education/2017/01/sample-contract-community-college-contract-4-serv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qH6nlK60EU&amp;feature=youtu.be" TargetMode="External"/><Relationship Id="rId2" Type="http://schemas.openxmlformats.org/officeDocument/2006/relationships/hyperlink" Target="https://educateiowa.gov/documents/special-education-state-guidance/2019/12/guidance-4-servic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 Services </a:t>
            </a:r>
            <a:br>
              <a:rPr lang="en-US" dirty="0"/>
            </a:br>
            <a:r>
              <a:rPr lang="en-US" dirty="0"/>
              <a:t>Review &amp; Updates</a:t>
            </a:r>
          </a:p>
        </p:txBody>
      </p:sp>
      <p:sp>
        <p:nvSpPr>
          <p:cNvPr id="3" name="Subtitle 2"/>
          <p:cNvSpPr>
            <a:spLocks noGrp="1"/>
          </p:cNvSpPr>
          <p:nvPr>
            <p:ph type="subTitle" idx="1"/>
          </p:nvPr>
        </p:nvSpPr>
        <p:spPr/>
        <p:txBody>
          <a:bodyPr/>
          <a:lstStyle/>
          <a:p>
            <a:r>
              <a:rPr lang="en-US" dirty="0"/>
              <a:t>May 2020</a:t>
            </a:r>
          </a:p>
          <a:p>
            <a:r>
              <a:rPr lang="en-US" dirty="0"/>
              <a:t>Kim Drew, Special Education Consultant</a:t>
            </a:r>
          </a:p>
        </p:txBody>
      </p:sp>
    </p:spTree>
    <p:extLst>
      <p:ext uri="{BB962C8B-B14F-4D97-AF65-F5344CB8AC3E}">
        <p14:creationId xmlns:p14="http://schemas.microsoft.com/office/powerpoint/2010/main" val="117375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Linkages to support transition to next environment were missing or hard to connect </a:t>
            </a:r>
          </a:p>
          <a:p>
            <a:pPr marL="0" indent="0">
              <a:buNone/>
            </a:pPr>
            <a:endParaRPr lang="en-US" dirty="0"/>
          </a:p>
          <a:p>
            <a:pPr marL="0" indent="0">
              <a:buNone/>
            </a:pPr>
            <a:endParaRPr lang="en-US" dirty="0"/>
          </a:p>
          <a:p>
            <a:pPr marL="0" indent="0">
              <a:buNone/>
            </a:pPr>
            <a:r>
              <a:rPr lang="en-US" dirty="0"/>
              <a:t>Possible resolutions:</a:t>
            </a:r>
          </a:p>
          <a:p>
            <a:pPr lvl="1"/>
            <a:r>
              <a:rPr lang="en-US" dirty="0"/>
              <a:t>Ensure connections are being made to the environment the student will access upon leaving the 4+ program</a:t>
            </a:r>
          </a:p>
          <a:p>
            <a:pPr lvl="2"/>
            <a:r>
              <a:rPr lang="en-US" dirty="0"/>
              <a:t>Vocational Rehabilitation</a:t>
            </a:r>
          </a:p>
          <a:p>
            <a:pPr lvl="2"/>
            <a:r>
              <a:rPr lang="en-US" dirty="0"/>
              <a:t>Disability Services on the college campus they will be attending</a:t>
            </a:r>
          </a:p>
          <a:p>
            <a:pPr lvl="2"/>
            <a:r>
              <a:rPr lang="en-US" dirty="0"/>
              <a:t>Another environment</a:t>
            </a:r>
          </a:p>
          <a:p>
            <a:pPr marL="0" indent="0">
              <a:buNone/>
            </a:pPr>
            <a:endParaRPr lang="en-US" dirty="0"/>
          </a:p>
        </p:txBody>
      </p:sp>
    </p:spTree>
    <p:extLst>
      <p:ext uri="{BB962C8B-B14F-4D97-AF65-F5344CB8AC3E}">
        <p14:creationId xmlns:p14="http://schemas.microsoft.com/office/powerpoint/2010/main" val="62341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Progress monitoring data was sporadic or missing</a:t>
            </a:r>
          </a:p>
          <a:p>
            <a:pPr marL="0" indent="0">
              <a:buNone/>
            </a:pPr>
            <a:endParaRPr lang="en-US" dirty="0"/>
          </a:p>
          <a:p>
            <a:pPr marL="0" indent="0">
              <a:buNone/>
            </a:pPr>
            <a:endParaRPr lang="en-US" dirty="0"/>
          </a:p>
          <a:p>
            <a:pPr marL="0" indent="0">
              <a:buNone/>
            </a:pPr>
            <a:r>
              <a:rPr lang="en-US" dirty="0"/>
              <a:t>Possible resolutions:</a:t>
            </a:r>
          </a:p>
          <a:p>
            <a:pPr lvl="1"/>
            <a:r>
              <a:rPr lang="en-US" dirty="0"/>
              <a:t>Ensure data is collected as outlined in the IEP</a:t>
            </a:r>
          </a:p>
          <a:p>
            <a:pPr lvl="1"/>
            <a:r>
              <a:rPr lang="en-US" dirty="0"/>
              <a:t>Ensure data is uploaded to the IEP system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253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Rubrics used to monitor progress were not always included as part of the IEP</a:t>
            </a:r>
          </a:p>
          <a:p>
            <a:pPr marL="0" indent="0">
              <a:buNone/>
            </a:pPr>
            <a:endParaRPr lang="en-US" dirty="0"/>
          </a:p>
          <a:p>
            <a:pPr marL="0" indent="0">
              <a:buNone/>
            </a:pPr>
            <a:endParaRPr lang="en-US" dirty="0"/>
          </a:p>
          <a:p>
            <a:pPr marL="0" indent="0">
              <a:buNone/>
            </a:pPr>
            <a:r>
              <a:rPr lang="en-US" dirty="0"/>
              <a:t>Possible resolutions:</a:t>
            </a:r>
          </a:p>
          <a:p>
            <a:pPr lvl="1"/>
            <a:r>
              <a:rPr lang="en-US" dirty="0"/>
              <a:t>Ensure all necessary documentation is available for use and reference by both the LEA and the 4+ program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706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Services, supports or activities for each identified need were not always described</a:t>
            </a:r>
          </a:p>
          <a:p>
            <a:pPr marL="0" indent="0">
              <a:buNone/>
            </a:pPr>
            <a:endParaRPr lang="en-US" dirty="0"/>
          </a:p>
          <a:p>
            <a:pPr marL="0" indent="0">
              <a:buNone/>
            </a:pPr>
            <a:endParaRPr lang="en-US" dirty="0"/>
          </a:p>
          <a:p>
            <a:pPr marL="0" indent="0">
              <a:buNone/>
            </a:pPr>
            <a:r>
              <a:rPr lang="en-US" dirty="0"/>
              <a:t>Possible resolutions:</a:t>
            </a:r>
          </a:p>
          <a:p>
            <a:pPr lvl="1"/>
            <a:r>
              <a:rPr lang="en-US" dirty="0"/>
              <a:t>Ensure a description of student’s needs in each area identified</a:t>
            </a:r>
          </a:p>
          <a:p>
            <a:pPr lvl="2"/>
            <a:r>
              <a:rPr lang="en-US" dirty="0"/>
              <a:t>Living</a:t>
            </a:r>
          </a:p>
          <a:p>
            <a:pPr lvl="2"/>
            <a:r>
              <a:rPr lang="en-US" dirty="0"/>
              <a:t>Learning</a:t>
            </a:r>
          </a:p>
          <a:p>
            <a:pPr lvl="2"/>
            <a:r>
              <a:rPr lang="en-US" dirty="0"/>
              <a:t>Working</a:t>
            </a:r>
          </a:p>
          <a:p>
            <a:pPr lvl="1"/>
            <a:r>
              <a:rPr lang="en-US" dirty="0"/>
              <a:t>If an area does not require services/supports, indicate that as part of the IEP as well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568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Annual goals did not always represent skills/behaviors that aligned to student assessment</a:t>
            </a:r>
          </a:p>
          <a:p>
            <a:pPr marL="0" indent="0">
              <a:buNone/>
            </a:pPr>
            <a:endParaRPr lang="en-US" sz="2400" dirty="0">
              <a:solidFill>
                <a:srgbClr val="0070C0"/>
              </a:solidFill>
            </a:endParaRPr>
          </a:p>
          <a:p>
            <a:pPr marL="0" indent="0">
              <a:buNone/>
            </a:pPr>
            <a:endParaRPr lang="en-US" sz="2400" dirty="0">
              <a:solidFill>
                <a:srgbClr val="0070C0"/>
              </a:solidFill>
            </a:endParaRPr>
          </a:p>
          <a:p>
            <a:pPr marL="0" indent="0">
              <a:buNone/>
            </a:pPr>
            <a:r>
              <a:rPr lang="en-US" dirty="0"/>
              <a:t>Possible resolutions:</a:t>
            </a:r>
          </a:p>
          <a:p>
            <a:pPr lvl="1"/>
            <a:r>
              <a:rPr lang="en-US" dirty="0"/>
              <a:t>Make connections between the areas of need indicated on transition assessment to goals for the student</a:t>
            </a:r>
          </a:p>
          <a:p>
            <a:pPr lvl="1"/>
            <a:r>
              <a:rPr lang="en-US" dirty="0"/>
              <a:t>Always think ahead to future environments for the student in order to build the skills/behaviors necessary to be successful in the future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850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Changes were made to goals/services with no supporting evidence documented</a:t>
            </a:r>
          </a:p>
          <a:p>
            <a:pPr marL="0" indent="0">
              <a:buNone/>
            </a:pPr>
            <a:endParaRPr lang="en-US" dirty="0"/>
          </a:p>
          <a:p>
            <a:pPr marL="0" indent="0">
              <a:buNone/>
            </a:pPr>
            <a:endParaRPr lang="en-US" dirty="0"/>
          </a:p>
          <a:p>
            <a:pPr marL="0" indent="0">
              <a:buNone/>
            </a:pPr>
            <a:r>
              <a:rPr lang="en-US" dirty="0"/>
              <a:t>Possible resolutions:</a:t>
            </a:r>
          </a:p>
          <a:p>
            <a:pPr lvl="1"/>
            <a:r>
              <a:rPr lang="en-US" dirty="0"/>
              <a:t>Document whenever changes are made to a student’s goals or services</a:t>
            </a:r>
          </a:p>
          <a:p>
            <a:pPr lvl="1"/>
            <a:r>
              <a:rPr lang="en-US" dirty="0"/>
              <a:t>Should include a reason for the change as well as what will be done to meet the need going forward</a:t>
            </a:r>
          </a:p>
          <a:p>
            <a:pPr marL="0" indent="0">
              <a:buNone/>
            </a:pPr>
            <a:endParaRPr lang="en-US" dirty="0"/>
          </a:p>
        </p:txBody>
      </p:sp>
    </p:spTree>
    <p:extLst>
      <p:ext uri="{BB962C8B-B14F-4D97-AF65-F5344CB8AC3E}">
        <p14:creationId xmlns:p14="http://schemas.microsoft.com/office/powerpoint/2010/main" val="259448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4338" y="360218"/>
            <a:ext cx="7229889" cy="6160655"/>
          </a:xfrm>
        </p:spPr>
        <p:txBody>
          <a:bodyPr>
            <a:normAutofit/>
          </a:bodyPr>
          <a:lstStyle/>
          <a:p>
            <a:pPr marL="0" indent="0">
              <a:buNone/>
            </a:pPr>
            <a:r>
              <a:rPr lang="en-US" sz="2400" dirty="0">
                <a:solidFill>
                  <a:srgbClr val="0070C0"/>
                </a:solidFill>
              </a:rPr>
              <a:t>Accommodations did not appear to have been reviewed and/or updated as students goals/environments changed</a:t>
            </a:r>
          </a:p>
          <a:p>
            <a:pPr marL="0" indent="0">
              <a:buNone/>
            </a:pPr>
            <a:endParaRPr lang="en-US" dirty="0"/>
          </a:p>
          <a:p>
            <a:pPr marL="0" indent="0">
              <a:buNone/>
            </a:pPr>
            <a:r>
              <a:rPr lang="en-US" dirty="0"/>
              <a:t>Possible resolutions:</a:t>
            </a:r>
          </a:p>
          <a:p>
            <a:pPr lvl="1"/>
            <a:r>
              <a:rPr lang="en-US" dirty="0"/>
              <a:t>Consider the learning environment of the student and ensure that the accommodations are appropriate and available in that environment</a:t>
            </a:r>
          </a:p>
          <a:p>
            <a:pPr marL="0" indent="0">
              <a:buNone/>
            </a:pPr>
            <a:r>
              <a:rPr lang="en-US" dirty="0"/>
              <a:t>Examples of accommodations in high school vs. college:</a:t>
            </a:r>
          </a:p>
          <a:p>
            <a:pPr lvl="1">
              <a:spcAft>
                <a:spcPts val="600"/>
              </a:spcAft>
            </a:pPr>
            <a:r>
              <a:rPr lang="en-US" dirty="0"/>
              <a:t>Extended time on tests – </a:t>
            </a:r>
          </a:p>
          <a:p>
            <a:pPr lvl="2">
              <a:spcAft>
                <a:spcPts val="600"/>
              </a:spcAft>
            </a:pPr>
            <a:r>
              <a:rPr lang="en-US" dirty="0"/>
              <a:t>In high school, this would be may be delineated in the student’s IEP and all teachers are made aware of this option for the student</a:t>
            </a:r>
          </a:p>
          <a:p>
            <a:pPr lvl="2">
              <a:spcAft>
                <a:spcPts val="600"/>
              </a:spcAft>
            </a:pPr>
            <a:r>
              <a:rPr lang="en-US" dirty="0"/>
              <a:t>When the student moves to a post secondary institution, it will be up to the student to work with the disability services office and the individual instructors to get this accommodation in place</a:t>
            </a:r>
          </a:p>
          <a:p>
            <a:pPr lvl="1">
              <a:spcAft>
                <a:spcPts val="600"/>
              </a:spcAft>
            </a:pPr>
            <a:r>
              <a:rPr lang="en-US" dirty="0"/>
              <a:t>Option for test being read aloud to the student – </a:t>
            </a:r>
          </a:p>
          <a:p>
            <a:pPr lvl="2"/>
            <a:r>
              <a:rPr lang="en-US" dirty="0"/>
              <a:t>In high school, this would likely happen with a staff member reading the test to the student</a:t>
            </a:r>
          </a:p>
          <a:p>
            <a:pPr lvl="2"/>
            <a:r>
              <a:rPr lang="en-US" dirty="0"/>
              <a:t>In college, it could be that a computer reads the test by utilizing text-to-speech software</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3633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solidFill>
                  <a:srgbClr val="0070C0"/>
                </a:solidFill>
              </a:rPr>
              <a:t>Room and board provided without:</a:t>
            </a:r>
          </a:p>
          <a:p>
            <a:pPr marL="0" indent="0">
              <a:buNone/>
            </a:pPr>
            <a:endParaRPr lang="en-US" sz="2400" dirty="0">
              <a:solidFill>
                <a:srgbClr val="0070C0"/>
              </a:solidFill>
            </a:endParaRPr>
          </a:p>
          <a:p>
            <a:pPr lvl="1"/>
            <a:r>
              <a:rPr lang="en-US" dirty="0"/>
              <a:t>Documented need of living goal; or,</a:t>
            </a:r>
          </a:p>
          <a:p>
            <a:pPr lvl="1"/>
            <a:r>
              <a:rPr lang="en-US" dirty="0"/>
              <a:t>Documentation of district decision to provide room and board due to distance from home district</a:t>
            </a:r>
          </a:p>
          <a:p>
            <a:pPr lvl="1"/>
            <a:endParaRPr lang="en-US" dirty="0"/>
          </a:p>
          <a:p>
            <a:pPr marL="0" indent="0">
              <a:buNone/>
            </a:pPr>
            <a:endParaRPr lang="en-US" dirty="0"/>
          </a:p>
          <a:p>
            <a:pPr marL="0" indent="0">
              <a:buNone/>
            </a:pPr>
            <a:r>
              <a:rPr lang="en-US" dirty="0"/>
              <a:t>Possible resolutions:</a:t>
            </a:r>
          </a:p>
          <a:p>
            <a:pPr lvl="1"/>
            <a:r>
              <a:rPr lang="en-US" dirty="0"/>
              <a:t>Documentation of how room and board is being handled and the reason for that decision by the IEP team</a:t>
            </a:r>
          </a:p>
          <a:p>
            <a:pPr marL="0" indent="0">
              <a:buNone/>
            </a:pPr>
            <a:endParaRPr lang="en-US" dirty="0"/>
          </a:p>
        </p:txBody>
      </p:sp>
    </p:spTree>
    <p:extLst>
      <p:ext uri="{BB962C8B-B14F-4D97-AF65-F5344CB8AC3E}">
        <p14:creationId xmlns:p14="http://schemas.microsoft.com/office/powerpoint/2010/main" val="132924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15" y="2304762"/>
            <a:ext cx="7229889" cy="1325563"/>
          </a:xfrm>
        </p:spPr>
        <p:txBody>
          <a:bodyPr>
            <a:normAutofit fontScale="90000"/>
          </a:bodyPr>
          <a:lstStyle/>
          <a:p>
            <a:pPr algn="ctr"/>
            <a:r>
              <a:rPr lang="en-US" sz="6000" dirty="0">
                <a:solidFill>
                  <a:schemeClr val="accent1">
                    <a:lumMod val="75000"/>
                  </a:schemeClr>
                </a:solidFill>
              </a:rPr>
              <a:t>Contract-related</a:t>
            </a:r>
            <a:r>
              <a:rPr lang="en-US" sz="4900" dirty="0">
                <a:solidFill>
                  <a:schemeClr val="accent1">
                    <a:lumMod val="75000"/>
                  </a:schemeClr>
                </a:solidFill>
              </a:rPr>
              <a:t> </a:t>
            </a:r>
            <a:r>
              <a:rPr lang="en-US" sz="6000" dirty="0">
                <a:solidFill>
                  <a:schemeClr val="accent1">
                    <a:lumMod val="75000"/>
                  </a:schemeClr>
                </a:solidFill>
              </a:rPr>
              <a:t>Concerns</a:t>
            </a:r>
          </a:p>
        </p:txBody>
      </p:sp>
    </p:spTree>
    <p:extLst>
      <p:ext uri="{BB962C8B-B14F-4D97-AF65-F5344CB8AC3E}">
        <p14:creationId xmlns:p14="http://schemas.microsoft.com/office/powerpoint/2010/main" val="71896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solidFill>
                  <a:srgbClr val="0070C0"/>
                </a:solidFill>
              </a:rPr>
              <a:t>Student names not included on contracts</a:t>
            </a:r>
          </a:p>
          <a:p>
            <a:pPr lvl="1"/>
            <a:r>
              <a:rPr lang="en-US" dirty="0"/>
              <a:t>Multiple students from the same district can be included on the same contract rather than a separate contract for each student</a:t>
            </a:r>
          </a:p>
          <a:p>
            <a:pPr lvl="1"/>
            <a:r>
              <a:rPr lang="en-US" dirty="0"/>
              <a:t>Student name(s) need to be included on the contract</a:t>
            </a:r>
          </a:p>
          <a:p>
            <a:r>
              <a:rPr lang="en-US" sz="2400" dirty="0">
                <a:solidFill>
                  <a:srgbClr val="0070C0"/>
                </a:solidFill>
              </a:rPr>
              <a:t>Items specific to a program (e.g., purchased services) listed but no detail provided</a:t>
            </a:r>
          </a:p>
          <a:p>
            <a:endParaRPr lang="en-US" dirty="0"/>
          </a:p>
          <a:p>
            <a:endParaRPr lang="en-US" dirty="0"/>
          </a:p>
          <a:p>
            <a:endParaRPr lang="en-US" dirty="0"/>
          </a:p>
          <a:p>
            <a:pPr marL="0" indent="0">
              <a:buNone/>
            </a:pPr>
            <a:r>
              <a:rPr lang="en-US" dirty="0"/>
              <a:t>**Reminder:  Sample contract available </a:t>
            </a:r>
            <a:r>
              <a:rPr lang="en-US" dirty="0">
                <a:hlinkClick r:id="rId3"/>
              </a:rPr>
              <a:t>here</a:t>
            </a:r>
            <a:endParaRPr lang="en-US" dirty="0"/>
          </a:p>
        </p:txBody>
      </p:sp>
    </p:spTree>
    <p:extLst>
      <p:ext uri="{BB962C8B-B14F-4D97-AF65-F5344CB8AC3E}">
        <p14:creationId xmlns:p14="http://schemas.microsoft.com/office/powerpoint/2010/main" val="337784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guidance and webinar – January/February 2017</a:t>
            </a:r>
          </a:p>
        </p:txBody>
      </p:sp>
      <p:sp>
        <p:nvSpPr>
          <p:cNvPr id="3" name="Content Placeholder 2"/>
          <p:cNvSpPr>
            <a:spLocks noGrp="1"/>
          </p:cNvSpPr>
          <p:nvPr>
            <p:ph idx="1"/>
          </p:nvPr>
        </p:nvSpPr>
        <p:spPr/>
        <p:txBody>
          <a:bodyPr/>
          <a:lstStyle/>
          <a:p>
            <a:r>
              <a:rPr lang="en-US" dirty="0">
                <a:hlinkClick r:id="rId2"/>
              </a:rPr>
              <a:t>State guidance document</a:t>
            </a:r>
            <a:endParaRPr lang="en-US" dirty="0"/>
          </a:p>
          <a:p>
            <a:r>
              <a:rPr lang="en-US" dirty="0">
                <a:hlinkClick r:id="rId3"/>
              </a:rPr>
              <a:t>Recorded webinar</a:t>
            </a:r>
            <a:endParaRPr lang="en-US" dirty="0"/>
          </a:p>
          <a:p>
            <a:endParaRPr lang="en-US" dirty="0"/>
          </a:p>
          <a:p>
            <a:endParaRPr lang="en-US" dirty="0"/>
          </a:p>
          <a:p>
            <a:r>
              <a:rPr lang="en-US" dirty="0"/>
              <a:t>The information provided in these two documents is still accurate and you can refer back to these at any time</a:t>
            </a:r>
          </a:p>
        </p:txBody>
      </p:sp>
    </p:spTree>
    <p:extLst>
      <p:ext uri="{BB962C8B-B14F-4D97-AF65-F5344CB8AC3E}">
        <p14:creationId xmlns:p14="http://schemas.microsoft.com/office/powerpoint/2010/main" val="1587498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Checklist</a:t>
            </a:r>
          </a:p>
        </p:txBody>
      </p:sp>
      <p:graphicFrame>
        <p:nvGraphicFramePr>
          <p:cNvPr id="5" name="Content Placeholder 4">
            <a:extLst>
              <a:ext uri="{FF2B5EF4-FFF2-40B4-BE49-F238E27FC236}">
                <a16:creationId xmlns:a16="http://schemas.microsoft.com/office/drawing/2014/main" id="{DBC3A461-DB3A-4920-B878-4EC01C83CEDD}"/>
              </a:ext>
            </a:extLst>
          </p:cNvPr>
          <p:cNvGraphicFramePr>
            <a:graphicFrameLocks noGrp="1"/>
          </p:cNvGraphicFramePr>
          <p:nvPr>
            <p:ph idx="1"/>
            <p:extLst>
              <p:ext uri="{D42A27DB-BD31-4B8C-83A1-F6EECF244321}">
                <p14:modId xmlns:p14="http://schemas.microsoft.com/office/powerpoint/2010/main" val="3380910410"/>
              </p:ext>
            </p:extLst>
          </p:nvPr>
        </p:nvGraphicFramePr>
        <p:xfrm>
          <a:off x="1285875" y="1825625"/>
          <a:ext cx="7229476" cy="3337560"/>
        </p:xfrm>
        <a:graphic>
          <a:graphicData uri="http://schemas.openxmlformats.org/drawingml/2006/table">
            <a:tbl>
              <a:tblPr firstRow="1" bandRow="1">
                <a:tableStyleId>{5C22544A-7EE6-4342-B048-85BDC9FD1C3A}</a:tableStyleId>
              </a:tblPr>
              <a:tblGrid>
                <a:gridCol w="4928658">
                  <a:extLst>
                    <a:ext uri="{9D8B030D-6E8A-4147-A177-3AD203B41FA5}">
                      <a16:colId xmlns:a16="http://schemas.microsoft.com/office/drawing/2014/main" val="3897530920"/>
                    </a:ext>
                  </a:extLst>
                </a:gridCol>
                <a:gridCol w="2300818">
                  <a:extLst>
                    <a:ext uri="{9D8B030D-6E8A-4147-A177-3AD203B41FA5}">
                      <a16:colId xmlns:a16="http://schemas.microsoft.com/office/drawing/2014/main" val="1239377208"/>
                    </a:ext>
                  </a:extLst>
                </a:gridCol>
              </a:tblGrid>
              <a:tr h="370840">
                <a:tc>
                  <a:txBody>
                    <a:bodyPr/>
                    <a:lstStyle/>
                    <a:p>
                      <a:pPr algn="ctr"/>
                      <a:r>
                        <a:rPr lang="en-US" dirty="0"/>
                        <a:t>Description</a:t>
                      </a:r>
                    </a:p>
                  </a:txBody>
                  <a:tcPr/>
                </a:tc>
                <a:tc>
                  <a:txBody>
                    <a:bodyPr/>
                    <a:lstStyle/>
                    <a:p>
                      <a:pPr algn="ctr"/>
                      <a:r>
                        <a:rPr lang="en-US" dirty="0"/>
                        <a:t>Included in contract</a:t>
                      </a:r>
                    </a:p>
                  </a:txBody>
                  <a:tcPr/>
                </a:tc>
                <a:extLst>
                  <a:ext uri="{0D108BD9-81ED-4DB2-BD59-A6C34878D82A}">
                    <a16:rowId xmlns:a16="http://schemas.microsoft.com/office/drawing/2014/main" val="1593242099"/>
                  </a:ext>
                </a:extLst>
              </a:tr>
              <a:tr h="370840">
                <a:tc>
                  <a:txBody>
                    <a:bodyPr/>
                    <a:lstStyle/>
                    <a:p>
                      <a:r>
                        <a:rPr lang="en-US" dirty="0"/>
                        <a:t>Student name(s)</a:t>
                      </a:r>
                    </a:p>
                  </a:txBody>
                  <a:tcPr/>
                </a:tc>
                <a:tc>
                  <a:txBody>
                    <a:bodyPr/>
                    <a:lstStyle/>
                    <a:p>
                      <a:endParaRPr lang="en-US" dirty="0"/>
                    </a:p>
                  </a:txBody>
                  <a:tcPr/>
                </a:tc>
                <a:extLst>
                  <a:ext uri="{0D108BD9-81ED-4DB2-BD59-A6C34878D82A}">
                    <a16:rowId xmlns:a16="http://schemas.microsoft.com/office/drawing/2014/main" val="2142441569"/>
                  </a:ext>
                </a:extLst>
              </a:tr>
              <a:tr h="370840">
                <a:tc>
                  <a:txBody>
                    <a:bodyPr/>
                    <a:lstStyle/>
                    <a:p>
                      <a:r>
                        <a:rPr lang="en-US" dirty="0"/>
                        <a:t>District name</a:t>
                      </a:r>
                    </a:p>
                  </a:txBody>
                  <a:tcPr/>
                </a:tc>
                <a:tc>
                  <a:txBody>
                    <a:bodyPr/>
                    <a:lstStyle/>
                    <a:p>
                      <a:endParaRPr lang="en-US" dirty="0"/>
                    </a:p>
                  </a:txBody>
                  <a:tcPr/>
                </a:tc>
                <a:extLst>
                  <a:ext uri="{0D108BD9-81ED-4DB2-BD59-A6C34878D82A}">
                    <a16:rowId xmlns:a16="http://schemas.microsoft.com/office/drawing/2014/main" val="2044816866"/>
                  </a:ext>
                </a:extLst>
              </a:tr>
              <a:tr h="370840">
                <a:tc>
                  <a:txBody>
                    <a:bodyPr/>
                    <a:lstStyle/>
                    <a:p>
                      <a:r>
                        <a:rPr lang="en-US" dirty="0"/>
                        <a:t>Community College name/Name of program</a:t>
                      </a:r>
                    </a:p>
                  </a:txBody>
                  <a:tcPr/>
                </a:tc>
                <a:tc>
                  <a:txBody>
                    <a:bodyPr/>
                    <a:lstStyle/>
                    <a:p>
                      <a:endParaRPr lang="en-US" dirty="0"/>
                    </a:p>
                  </a:txBody>
                  <a:tcPr/>
                </a:tc>
                <a:extLst>
                  <a:ext uri="{0D108BD9-81ED-4DB2-BD59-A6C34878D82A}">
                    <a16:rowId xmlns:a16="http://schemas.microsoft.com/office/drawing/2014/main" val="425863276"/>
                  </a:ext>
                </a:extLst>
              </a:tr>
              <a:tr h="370840">
                <a:tc>
                  <a:txBody>
                    <a:bodyPr/>
                    <a:lstStyle/>
                    <a:p>
                      <a:r>
                        <a:rPr lang="en-US" dirty="0"/>
                        <a:t>Process outlined for progress monitoring</a:t>
                      </a:r>
                    </a:p>
                  </a:txBody>
                  <a:tcPr/>
                </a:tc>
                <a:tc>
                  <a:txBody>
                    <a:bodyPr/>
                    <a:lstStyle/>
                    <a:p>
                      <a:endParaRPr lang="en-US" dirty="0"/>
                    </a:p>
                  </a:txBody>
                  <a:tcPr/>
                </a:tc>
                <a:extLst>
                  <a:ext uri="{0D108BD9-81ED-4DB2-BD59-A6C34878D82A}">
                    <a16:rowId xmlns:a16="http://schemas.microsoft.com/office/drawing/2014/main" val="1911221004"/>
                  </a:ext>
                </a:extLst>
              </a:tr>
              <a:tr h="370840">
                <a:tc>
                  <a:txBody>
                    <a:bodyPr/>
                    <a:lstStyle/>
                    <a:p>
                      <a:r>
                        <a:rPr lang="en-US" dirty="0"/>
                        <a:t>Room &amp; board delineated, if applicable</a:t>
                      </a:r>
                    </a:p>
                  </a:txBody>
                  <a:tcPr/>
                </a:tc>
                <a:tc>
                  <a:txBody>
                    <a:bodyPr/>
                    <a:lstStyle/>
                    <a:p>
                      <a:endParaRPr lang="en-US" dirty="0"/>
                    </a:p>
                  </a:txBody>
                  <a:tcPr/>
                </a:tc>
                <a:extLst>
                  <a:ext uri="{0D108BD9-81ED-4DB2-BD59-A6C34878D82A}">
                    <a16:rowId xmlns:a16="http://schemas.microsoft.com/office/drawing/2014/main" val="2355955432"/>
                  </a:ext>
                </a:extLst>
              </a:tr>
              <a:tr h="370840">
                <a:tc>
                  <a:txBody>
                    <a:bodyPr/>
                    <a:lstStyle/>
                    <a:p>
                      <a:r>
                        <a:rPr lang="en-US" dirty="0"/>
                        <a:t>Transportation delineated, if applicable</a:t>
                      </a:r>
                    </a:p>
                  </a:txBody>
                  <a:tcPr/>
                </a:tc>
                <a:tc>
                  <a:txBody>
                    <a:bodyPr/>
                    <a:lstStyle/>
                    <a:p>
                      <a:endParaRPr lang="en-US" dirty="0"/>
                    </a:p>
                  </a:txBody>
                  <a:tcPr/>
                </a:tc>
                <a:extLst>
                  <a:ext uri="{0D108BD9-81ED-4DB2-BD59-A6C34878D82A}">
                    <a16:rowId xmlns:a16="http://schemas.microsoft.com/office/drawing/2014/main" val="1919899586"/>
                  </a:ext>
                </a:extLst>
              </a:tr>
              <a:tr h="370840">
                <a:tc>
                  <a:txBody>
                    <a:bodyPr/>
                    <a:lstStyle/>
                    <a:p>
                      <a:r>
                        <a:rPr lang="en-US" dirty="0"/>
                        <a:t>Specific and/or purchased services delineated, if applicable</a:t>
                      </a:r>
                    </a:p>
                  </a:txBody>
                  <a:tcPr/>
                </a:tc>
                <a:tc>
                  <a:txBody>
                    <a:bodyPr/>
                    <a:lstStyle/>
                    <a:p>
                      <a:endParaRPr lang="en-US" dirty="0"/>
                    </a:p>
                  </a:txBody>
                  <a:tcPr/>
                </a:tc>
                <a:extLst>
                  <a:ext uri="{0D108BD9-81ED-4DB2-BD59-A6C34878D82A}">
                    <a16:rowId xmlns:a16="http://schemas.microsoft.com/office/drawing/2014/main" val="2927637991"/>
                  </a:ext>
                </a:extLst>
              </a:tr>
              <a:tr h="370840">
                <a:tc>
                  <a:txBody>
                    <a:bodyPr/>
                    <a:lstStyle/>
                    <a:p>
                      <a:r>
                        <a:rPr lang="en-US" dirty="0"/>
                        <a:t>Conditions for payment outlined</a:t>
                      </a:r>
                    </a:p>
                  </a:txBody>
                  <a:tcPr/>
                </a:tc>
                <a:tc>
                  <a:txBody>
                    <a:bodyPr/>
                    <a:lstStyle/>
                    <a:p>
                      <a:endParaRPr lang="en-US" dirty="0"/>
                    </a:p>
                  </a:txBody>
                  <a:tcPr/>
                </a:tc>
                <a:extLst>
                  <a:ext uri="{0D108BD9-81ED-4DB2-BD59-A6C34878D82A}">
                    <a16:rowId xmlns:a16="http://schemas.microsoft.com/office/drawing/2014/main" val="4102991970"/>
                  </a:ext>
                </a:extLst>
              </a:tr>
            </a:tbl>
          </a:graphicData>
        </a:graphic>
      </p:graphicFrame>
    </p:spTree>
    <p:extLst>
      <p:ext uri="{BB962C8B-B14F-4D97-AF65-F5344CB8AC3E}">
        <p14:creationId xmlns:p14="http://schemas.microsoft.com/office/powerpoint/2010/main" val="72104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15" y="2304762"/>
            <a:ext cx="7229889" cy="1325563"/>
          </a:xfrm>
        </p:spPr>
        <p:txBody>
          <a:bodyPr>
            <a:noAutofit/>
          </a:bodyPr>
          <a:lstStyle/>
          <a:p>
            <a:pPr algn="ctr"/>
            <a:r>
              <a:rPr lang="en-US" sz="5400" dirty="0">
                <a:solidFill>
                  <a:schemeClr val="accent1">
                    <a:lumMod val="75000"/>
                  </a:schemeClr>
                </a:solidFill>
              </a:rPr>
              <a:t>Invoice-related Concerns</a:t>
            </a:r>
          </a:p>
        </p:txBody>
      </p:sp>
    </p:spTree>
    <p:extLst>
      <p:ext uri="{BB962C8B-B14F-4D97-AF65-F5344CB8AC3E}">
        <p14:creationId xmlns:p14="http://schemas.microsoft.com/office/powerpoint/2010/main" val="289031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t>
            </a:r>
            <a:r>
              <a:rPr lang="en-US" sz="2400" dirty="0">
                <a:solidFill>
                  <a:srgbClr val="0070C0"/>
                </a:solidFill>
              </a:rPr>
              <a:t>Professional costs” did not show the breakdown of costs for salary and benefits of staff</a:t>
            </a:r>
          </a:p>
          <a:p>
            <a:r>
              <a:rPr lang="en-US" sz="2400" dirty="0">
                <a:solidFill>
                  <a:srgbClr val="0070C0"/>
                </a:solidFill>
              </a:rPr>
              <a:t>No cost breakdown of costs provided by the community college to the districts they invoiced</a:t>
            </a:r>
          </a:p>
          <a:p>
            <a:pPr lvl="1"/>
            <a:r>
              <a:rPr lang="en-US" dirty="0"/>
              <a:t>Providing this information to the district allows them to then code the costs correctly when reporting to the DE</a:t>
            </a:r>
          </a:p>
        </p:txBody>
      </p:sp>
    </p:spTree>
    <p:extLst>
      <p:ext uri="{BB962C8B-B14F-4D97-AF65-F5344CB8AC3E}">
        <p14:creationId xmlns:p14="http://schemas.microsoft.com/office/powerpoint/2010/main" val="368905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Checklist</a:t>
            </a:r>
          </a:p>
        </p:txBody>
      </p:sp>
      <p:graphicFrame>
        <p:nvGraphicFramePr>
          <p:cNvPr id="4" name="Content Placeholder 3">
            <a:extLst>
              <a:ext uri="{FF2B5EF4-FFF2-40B4-BE49-F238E27FC236}">
                <a16:creationId xmlns:a16="http://schemas.microsoft.com/office/drawing/2014/main" id="{01106EB2-52EB-4874-8C2D-9357B7FB5A7F}"/>
              </a:ext>
            </a:extLst>
          </p:cNvPr>
          <p:cNvGraphicFramePr>
            <a:graphicFrameLocks noGrp="1"/>
          </p:cNvGraphicFramePr>
          <p:nvPr>
            <p:ph idx="1"/>
            <p:extLst>
              <p:ext uri="{D42A27DB-BD31-4B8C-83A1-F6EECF244321}">
                <p14:modId xmlns:p14="http://schemas.microsoft.com/office/powerpoint/2010/main" val="943561786"/>
              </p:ext>
            </p:extLst>
          </p:nvPr>
        </p:nvGraphicFramePr>
        <p:xfrm>
          <a:off x="1285460" y="2579158"/>
          <a:ext cx="7229476" cy="2225040"/>
        </p:xfrm>
        <a:graphic>
          <a:graphicData uri="http://schemas.openxmlformats.org/drawingml/2006/table">
            <a:tbl>
              <a:tblPr firstRow="1" bandRow="1">
                <a:tableStyleId>{5C22544A-7EE6-4342-B048-85BDC9FD1C3A}</a:tableStyleId>
              </a:tblPr>
              <a:tblGrid>
                <a:gridCol w="5131858">
                  <a:extLst>
                    <a:ext uri="{9D8B030D-6E8A-4147-A177-3AD203B41FA5}">
                      <a16:colId xmlns:a16="http://schemas.microsoft.com/office/drawing/2014/main" val="746271246"/>
                    </a:ext>
                  </a:extLst>
                </a:gridCol>
                <a:gridCol w="2097618">
                  <a:extLst>
                    <a:ext uri="{9D8B030D-6E8A-4147-A177-3AD203B41FA5}">
                      <a16:colId xmlns:a16="http://schemas.microsoft.com/office/drawing/2014/main" val="3454280767"/>
                    </a:ext>
                  </a:extLst>
                </a:gridCol>
              </a:tblGrid>
              <a:tr h="370840">
                <a:tc>
                  <a:txBody>
                    <a:bodyPr/>
                    <a:lstStyle/>
                    <a:p>
                      <a:pPr algn="ctr"/>
                      <a:r>
                        <a:rPr lang="en-US" dirty="0"/>
                        <a:t>Line Item Description</a:t>
                      </a:r>
                    </a:p>
                  </a:txBody>
                  <a:tcPr/>
                </a:tc>
                <a:tc>
                  <a:txBody>
                    <a:bodyPr/>
                    <a:lstStyle/>
                    <a:p>
                      <a:pPr algn="ctr"/>
                      <a:r>
                        <a:rPr lang="en-US" dirty="0"/>
                        <a:t>Line Item on Contract</a:t>
                      </a:r>
                    </a:p>
                  </a:txBody>
                  <a:tcPr/>
                </a:tc>
                <a:extLst>
                  <a:ext uri="{0D108BD9-81ED-4DB2-BD59-A6C34878D82A}">
                    <a16:rowId xmlns:a16="http://schemas.microsoft.com/office/drawing/2014/main" val="3808258289"/>
                  </a:ext>
                </a:extLst>
              </a:tr>
              <a:tr h="370840">
                <a:tc>
                  <a:txBody>
                    <a:bodyPr/>
                    <a:lstStyle/>
                    <a:p>
                      <a:r>
                        <a:rPr lang="en-US" dirty="0"/>
                        <a:t>Individualized invoice for each student</a:t>
                      </a:r>
                    </a:p>
                  </a:txBody>
                  <a:tcPr/>
                </a:tc>
                <a:tc>
                  <a:txBody>
                    <a:bodyPr/>
                    <a:lstStyle/>
                    <a:p>
                      <a:endParaRPr lang="en-US" dirty="0"/>
                    </a:p>
                  </a:txBody>
                  <a:tcPr/>
                </a:tc>
                <a:extLst>
                  <a:ext uri="{0D108BD9-81ED-4DB2-BD59-A6C34878D82A}">
                    <a16:rowId xmlns:a16="http://schemas.microsoft.com/office/drawing/2014/main" val="4101312259"/>
                  </a:ext>
                </a:extLst>
              </a:tr>
              <a:tr h="370840">
                <a:tc>
                  <a:txBody>
                    <a:bodyPr/>
                    <a:lstStyle/>
                    <a:p>
                      <a:r>
                        <a:rPr lang="en-US" dirty="0"/>
                        <a:t>Tuition costs</a:t>
                      </a:r>
                    </a:p>
                  </a:txBody>
                  <a:tcPr/>
                </a:tc>
                <a:tc>
                  <a:txBody>
                    <a:bodyPr/>
                    <a:lstStyle/>
                    <a:p>
                      <a:endParaRPr lang="en-US" dirty="0"/>
                    </a:p>
                  </a:txBody>
                  <a:tcPr/>
                </a:tc>
                <a:extLst>
                  <a:ext uri="{0D108BD9-81ED-4DB2-BD59-A6C34878D82A}">
                    <a16:rowId xmlns:a16="http://schemas.microsoft.com/office/drawing/2014/main" val="2084673890"/>
                  </a:ext>
                </a:extLst>
              </a:tr>
              <a:tr h="370840">
                <a:tc>
                  <a:txBody>
                    <a:bodyPr/>
                    <a:lstStyle/>
                    <a:p>
                      <a:r>
                        <a:rPr lang="en-US" dirty="0"/>
                        <a:t>Salary/benefits of program staff</a:t>
                      </a:r>
                    </a:p>
                  </a:txBody>
                  <a:tcPr/>
                </a:tc>
                <a:tc>
                  <a:txBody>
                    <a:bodyPr/>
                    <a:lstStyle/>
                    <a:p>
                      <a:endParaRPr lang="en-US" dirty="0"/>
                    </a:p>
                  </a:txBody>
                  <a:tcPr/>
                </a:tc>
                <a:extLst>
                  <a:ext uri="{0D108BD9-81ED-4DB2-BD59-A6C34878D82A}">
                    <a16:rowId xmlns:a16="http://schemas.microsoft.com/office/drawing/2014/main" val="1084493383"/>
                  </a:ext>
                </a:extLst>
              </a:tr>
              <a:tr h="370840">
                <a:tc>
                  <a:txBody>
                    <a:bodyPr/>
                    <a:lstStyle/>
                    <a:p>
                      <a:r>
                        <a:rPr lang="en-US" dirty="0"/>
                        <a:t>Room &amp; board, when applicable</a:t>
                      </a:r>
                    </a:p>
                  </a:txBody>
                  <a:tcPr/>
                </a:tc>
                <a:tc>
                  <a:txBody>
                    <a:bodyPr/>
                    <a:lstStyle/>
                    <a:p>
                      <a:endParaRPr lang="en-US" dirty="0"/>
                    </a:p>
                  </a:txBody>
                  <a:tcPr/>
                </a:tc>
                <a:extLst>
                  <a:ext uri="{0D108BD9-81ED-4DB2-BD59-A6C34878D82A}">
                    <a16:rowId xmlns:a16="http://schemas.microsoft.com/office/drawing/2014/main" val="1797847974"/>
                  </a:ext>
                </a:extLst>
              </a:tr>
              <a:tr h="370840">
                <a:tc>
                  <a:txBody>
                    <a:bodyPr/>
                    <a:lstStyle/>
                    <a:p>
                      <a:r>
                        <a:rPr lang="en-US" dirty="0"/>
                        <a:t>Individualized costs (e.g., translator), detailed description needed</a:t>
                      </a:r>
                    </a:p>
                  </a:txBody>
                  <a:tcPr/>
                </a:tc>
                <a:tc>
                  <a:txBody>
                    <a:bodyPr/>
                    <a:lstStyle/>
                    <a:p>
                      <a:endParaRPr lang="en-US" dirty="0"/>
                    </a:p>
                  </a:txBody>
                  <a:tcPr/>
                </a:tc>
                <a:extLst>
                  <a:ext uri="{0D108BD9-81ED-4DB2-BD59-A6C34878D82A}">
                    <a16:rowId xmlns:a16="http://schemas.microsoft.com/office/drawing/2014/main" val="1309296408"/>
                  </a:ext>
                </a:extLst>
              </a:tr>
            </a:tbl>
          </a:graphicData>
        </a:graphic>
      </p:graphicFrame>
    </p:spTree>
    <p:extLst>
      <p:ext uri="{BB962C8B-B14F-4D97-AF65-F5344CB8AC3E}">
        <p14:creationId xmlns:p14="http://schemas.microsoft.com/office/powerpoint/2010/main" val="275496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One site visit complete, one to be rescheduled</a:t>
            </a:r>
          </a:p>
          <a:p>
            <a:r>
              <a:rPr lang="en-US" dirty="0"/>
              <a:t>Determination of the process moving forward has not been finalized</a:t>
            </a:r>
          </a:p>
          <a:p>
            <a:pPr lvl="1"/>
            <a:r>
              <a:rPr lang="en-US" dirty="0"/>
              <a:t>Random pull/review of IEPs from all programs at any time</a:t>
            </a:r>
          </a:p>
          <a:p>
            <a:r>
              <a:rPr lang="en-US" dirty="0"/>
              <a:t>As soon as the final process has been outlined, it will be shared with the field</a:t>
            </a:r>
          </a:p>
        </p:txBody>
      </p:sp>
    </p:spTree>
    <p:extLst>
      <p:ext uri="{BB962C8B-B14F-4D97-AF65-F5344CB8AC3E}">
        <p14:creationId xmlns:p14="http://schemas.microsoft.com/office/powerpoint/2010/main" val="235396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862" y="2388616"/>
            <a:ext cx="3040805" cy="659384"/>
          </a:xfrm>
        </p:spPr>
        <p:txBody>
          <a:bodyPr anchor="t">
            <a:normAutofit fontScale="90000"/>
          </a:bodyPr>
          <a:lstStyle/>
          <a:p>
            <a:pPr algn="l"/>
            <a:r>
              <a:rPr lang="en-US" sz="4400" b="1" dirty="0">
                <a:latin typeface="Arial" panose="020B0604020202020204" pitchFamily="34" charset="0"/>
                <a:cs typeface="Arial" panose="020B0604020202020204" pitchFamily="34" charset="0"/>
              </a:rPr>
              <a:t>Questions?</a:t>
            </a:r>
            <a:endParaRPr lang="en-US" sz="4400" dirty="0">
              <a:latin typeface="Arial" panose="020B0604020202020204" pitchFamily="34" charset="0"/>
              <a:cs typeface="Arial" panose="020B0604020202020204" pitchFamily="34" charset="0"/>
            </a:endParaRPr>
          </a:p>
        </p:txBody>
      </p:sp>
      <p:pic>
        <p:nvPicPr>
          <p:cNvPr id="8" name="Picture 2" descr="https://lh5.googleusercontent.com/UAoHfMkk7sJgzTjhGpUSCPt3ERZwmUmLnucbyELpXh2zNMNGfsYrJCbXFo1KgL_aiXJu-4Vup_t1sqlmG-joAb9n73-ajCNxkzOa3YVCnGd4zrxbGS0JpmFYAhTW82EUckxiewr9cQw">
            <a:extLst>
              <a:ext uri="{FF2B5EF4-FFF2-40B4-BE49-F238E27FC236}">
                <a16:creationId xmlns:a16="http://schemas.microsoft.com/office/drawing/2014/main" id="{1C3E8337-B1D4-4D7D-B2FB-E72BB90133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2" b="3"/>
          <a:stretch/>
        </p:blipFill>
        <p:spPr bwMode="auto">
          <a:xfrm>
            <a:off x="5601342" y="0"/>
            <a:ext cx="3542658" cy="543560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0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Desk Audit Process – Winter 2019</a:t>
            </a:r>
          </a:p>
        </p:txBody>
      </p:sp>
      <p:sp>
        <p:nvSpPr>
          <p:cNvPr id="3" name="Content Placeholder 2"/>
          <p:cNvSpPr>
            <a:spLocks noGrp="1"/>
          </p:cNvSpPr>
          <p:nvPr>
            <p:ph idx="1"/>
          </p:nvPr>
        </p:nvSpPr>
        <p:spPr/>
        <p:txBody>
          <a:bodyPr/>
          <a:lstStyle/>
          <a:p>
            <a:r>
              <a:rPr lang="en-US" dirty="0"/>
              <a:t>Each community college program was asked to provide the following information to the Department of Education</a:t>
            </a:r>
          </a:p>
          <a:p>
            <a:pPr lvl="1"/>
            <a:r>
              <a:rPr lang="en-US" dirty="0"/>
              <a:t>A list of all districts for whom they were providing services for the 2018-19 school year</a:t>
            </a:r>
          </a:p>
          <a:p>
            <a:pPr lvl="1"/>
            <a:r>
              <a:rPr lang="en-US" dirty="0"/>
              <a:t>A roster of students from each of those districts</a:t>
            </a:r>
          </a:p>
          <a:p>
            <a:pPr lvl="1"/>
            <a:r>
              <a:rPr lang="en-US" dirty="0"/>
              <a:t>A copy of the contract with each district</a:t>
            </a:r>
          </a:p>
          <a:p>
            <a:pPr lvl="1"/>
            <a:r>
              <a:rPr lang="en-US" dirty="0"/>
              <a:t>An example invoice provided to each district</a:t>
            </a:r>
          </a:p>
          <a:p>
            <a:r>
              <a:rPr lang="en-US" dirty="0"/>
              <a:t>A random sample was drawn from each of the CC programs for IEP reviews</a:t>
            </a:r>
            <a:endParaRPr lang="en-US" dirty="0">
              <a:highlight>
                <a:srgbClr val="FFFF00"/>
              </a:highlight>
            </a:endParaRPr>
          </a:p>
          <a:p>
            <a:r>
              <a:rPr lang="en-US" dirty="0"/>
              <a:t>Contracts were reviewed</a:t>
            </a:r>
          </a:p>
          <a:p>
            <a:r>
              <a:rPr lang="en-US" dirty="0"/>
              <a:t>Invoice examples were reviewed</a:t>
            </a:r>
          </a:p>
        </p:txBody>
      </p:sp>
    </p:spTree>
    <p:extLst>
      <p:ext uri="{BB962C8B-B14F-4D97-AF65-F5344CB8AC3E}">
        <p14:creationId xmlns:p14="http://schemas.microsoft.com/office/powerpoint/2010/main" val="413775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460" y="365127"/>
            <a:ext cx="7229889" cy="625474"/>
          </a:xfrm>
        </p:spPr>
        <p:txBody>
          <a:bodyPr/>
          <a:lstStyle/>
          <a:p>
            <a:r>
              <a:rPr lang="en-US" dirty="0"/>
              <a:t>Questions for IEP Reviews</a:t>
            </a:r>
          </a:p>
        </p:txBody>
      </p:sp>
      <p:graphicFrame>
        <p:nvGraphicFramePr>
          <p:cNvPr id="4" name="Content Placeholder 3">
            <a:extLst>
              <a:ext uri="{FF2B5EF4-FFF2-40B4-BE49-F238E27FC236}">
                <a16:creationId xmlns:a16="http://schemas.microsoft.com/office/drawing/2014/main" id="{55745FE7-90AB-469A-A9CA-96BDD011A969}"/>
              </a:ext>
            </a:extLst>
          </p:cNvPr>
          <p:cNvGraphicFramePr>
            <a:graphicFrameLocks noGrp="1"/>
          </p:cNvGraphicFramePr>
          <p:nvPr>
            <p:ph idx="1"/>
            <p:extLst>
              <p:ext uri="{D42A27DB-BD31-4B8C-83A1-F6EECF244321}">
                <p14:modId xmlns:p14="http://schemas.microsoft.com/office/powerpoint/2010/main" val="1814753126"/>
              </p:ext>
            </p:extLst>
          </p:nvPr>
        </p:nvGraphicFramePr>
        <p:xfrm>
          <a:off x="1285874" y="1347681"/>
          <a:ext cx="7229475" cy="5102860"/>
        </p:xfrm>
        <a:graphic>
          <a:graphicData uri="http://schemas.openxmlformats.org/drawingml/2006/table">
            <a:tbl>
              <a:tblPr firstRow="1" bandRow="1">
                <a:tableStyleId>{5C22544A-7EE6-4342-B048-85BDC9FD1C3A}</a:tableStyleId>
              </a:tblPr>
              <a:tblGrid>
                <a:gridCol w="7229475">
                  <a:extLst>
                    <a:ext uri="{9D8B030D-6E8A-4147-A177-3AD203B41FA5}">
                      <a16:colId xmlns:a16="http://schemas.microsoft.com/office/drawing/2014/main" val="1645758271"/>
                    </a:ext>
                  </a:extLst>
                </a:gridCol>
              </a:tblGrid>
              <a:tr h="370840">
                <a:tc>
                  <a:txBody>
                    <a:bodyPr/>
                    <a:lstStyle/>
                    <a:p>
                      <a:endParaRPr lang="en-US" dirty="0"/>
                    </a:p>
                  </a:txBody>
                  <a:tcPr/>
                </a:tc>
                <a:extLst>
                  <a:ext uri="{0D108BD9-81ED-4DB2-BD59-A6C34878D82A}">
                    <a16:rowId xmlns:a16="http://schemas.microsoft.com/office/drawing/2014/main" val="3895151136"/>
                  </a:ext>
                </a:extLst>
              </a:tr>
              <a:tr h="370840">
                <a:tc>
                  <a:txBody>
                    <a:bodyPr/>
                    <a:lstStyle/>
                    <a:p>
                      <a:r>
                        <a:rPr lang="en-US" dirty="0"/>
                        <a:t>1. Are there goals and/or services identified for the three transition areas of living, learning and working? If there an area is missing, does the IEP justify no needs in that area?</a:t>
                      </a:r>
                    </a:p>
                  </a:txBody>
                  <a:tcPr/>
                </a:tc>
                <a:extLst>
                  <a:ext uri="{0D108BD9-81ED-4DB2-BD59-A6C34878D82A}">
                    <a16:rowId xmlns:a16="http://schemas.microsoft.com/office/drawing/2014/main" val="4021555156"/>
                  </a:ext>
                </a:extLst>
              </a:tr>
              <a:tr h="0">
                <a:tc>
                  <a:txBody>
                    <a:bodyPr/>
                    <a:lstStyle/>
                    <a:p>
                      <a:endParaRPr lang="en-US" dirty="0"/>
                    </a:p>
                  </a:txBody>
                  <a:tcPr/>
                </a:tc>
                <a:extLst>
                  <a:ext uri="{0D108BD9-81ED-4DB2-BD59-A6C34878D82A}">
                    <a16:rowId xmlns:a16="http://schemas.microsoft.com/office/drawing/2014/main" val="349434461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2. Do the annual goals represent skills/behaviors which are well-aligned with the transition assessment information? (Note:  Do the goals align with identified skill/behavior deficits/needs?)</a:t>
                      </a:r>
                    </a:p>
                    <a:p>
                      <a:endParaRPr lang="en-US" dirty="0"/>
                    </a:p>
                  </a:txBody>
                  <a:tcPr/>
                </a:tc>
                <a:extLst>
                  <a:ext uri="{0D108BD9-81ED-4DB2-BD59-A6C34878D82A}">
                    <a16:rowId xmlns:a16="http://schemas.microsoft.com/office/drawing/2014/main" val="3349238820"/>
                  </a:ext>
                </a:extLst>
              </a:tr>
              <a:tr h="182033">
                <a:tc>
                  <a:txBody>
                    <a:bodyPr/>
                    <a:lstStyle/>
                    <a:p>
                      <a:endParaRPr lang="en-US" dirty="0"/>
                    </a:p>
                  </a:txBody>
                  <a:tcPr/>
                </a:tc>
                <a:extLst>
                  <a:ext uri="{0D108BD9-81ED-4DB2-BD59-A6C34878D82A}">
                    <a16:rowId xmlns:a16="http://schemas.microsoft.com/office/drawing/2014/main" val="62693952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3. Are there services, supports or activities for every NEED identified as a priority for this year? (Note:  Are all needs identified being addressed?)</a:t>
                      </a:r>
                    </a:p>
                    <a:p>
                      <a:endParaRPr lang="en-US" dirty="0"/>
                    </a:p>
                  </a:txBody>
                  <a:tcPr/>
                </a:tc>
                <a:extLst>
                  <a:ext uri="{0D108BD9-81ED-4DB2-BD59-A6C34878D82A}">
                    <a16:rowId xmlns:a16="http://schemas.microsoft.com/office/drawing/2014/main" val="2931263749"/>
                  </a:ext>
                </a:extLst>
              </a:tr>
              <a:tr h="183727">
                <a:tc>
                  <a:txBody>
                    <a:bodyPr/>
                    <a:lstStyle/>
                    <a:p>
                      <a:endParaRPr lang="en-US" dirty="0"/>
                    </a:p>
                  </a:txBody>
                  <a:tcPr/>
                </a:tc>
                <a:extLst>
                  <a:ext uri="{0D108BD9-81ED-4DB2-BD59-A6C34878D82A}">
                    <a16:rowId xmlns:a16="http://schemas.microsoft.com/office/drawing/2014/main" val="41594134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4. Does the IEP identify linkages to support transition to the next environment (e.g., IVRS)? If not, does the IEP justify no needed linkages?</a:t>
                      </a:r>
                    </a:p>
                    <a:p>
                      <a:endParaRPr lang="en-US" dirty="0"/>
                    </a:p>
                  </a:txBody>
                  <a:tcPr/>
                </a:tc>
                <a:extLst>
                  <a:ext uri="{0D108BD9-81ED-4DB2-BD59-A6C34878D82A}">
                    <a16:rowId xmlns:a16="http://schemas.microsoft.com/office/drawing/2014/main" val="1348927366"/>
                  </a:ext>
                </a:extLst>
              </a:tr>
              <a:tr h="185420">
                <a:tc>
                  <a:txBody>
                    <a:bodyPr/>
                    <a:lstStyle/>
                    <a:p>
                      <a:endParaRPr lang="en-US" dirty="0"/>
                    </a:p>
                  </a:txBody>
                  <a:tcPr/>
                </a:tc>
                <a:extLst>
                  <a:ext uri="{0D108BD9-81ED-4DB2-BD59-A6C34878D82A}">
                    <a16:rowId xmlns:a16="http://schemas.microsoft.com/office/drawing/2014/main" val="348627132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5. Did the 4+ service provider/representative attend or provide information to the IEP team (if not excused)?</a:t>
                      </a:r>
                    </a:p>
                    <a:p>
                      <a:endParaRPr lang="en-US" dirty="0"/>
                    </a:p>
                  </a:txBody>
                  <a:tcPr/>
                </a:tc>
                <a:extLst>
                  <a:ext uri="{0D108BD9-81ED-4DB2-BD59-A6C34878D82A}">
                    <a16:rowId xmlns:a16="http://schemas.microsoft.com/office/drawing/2014/main" val="2901521332"/>
                  </a:ext>
                </a:extLst>
              </a:tr>
            </a:tbl>
          </a:graphicData>
        </a:graphic>
      </p:graphicFrame>
    </p:spTree>
    <p:extLst>
      <p:ext uri="{BB962C8B-B14F-4D97-AF65-F5344CB8AC3E}">
        <p14:creationId xmlns:p14="http://schemas.microsoft.com/office/powerpoint/2010/main" val="246139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9B5440C-38BE-41F5-9FAC-75FE5CEFF022}"/>
              </a:ext>
            </a:extLst>
          </p:cNvPr>
          <p:cNvGraphicFramePr>
            <a:graphicFrameLocks noGrp="1"/>
          </p:cNvGraphicFramePr>
          <p:nvPr>
            <p:ph idx="1"/>
            <p:extLst>
              <p:ext uri="{D42A27DB-BD31-4B8C-83A1-F6EECF244321}">
                <p14:modId xmlns:p14="http://schemas.microsoft.com/office/powerpoint/2010/main" val="3999707112"/>
              </p:ext>
            </p:extLst>
          </p:nvPr>
        </p:nvGraphicFramePr>
        <p:xfrm>
          <a:off x="1285875" y="1825625"/>
          <a:ext cx="7229475" cy="3685540"/>
        </p:xfrm>
        <a:graphic>
          <a:graphicData uri="http://schemas.openxmlformats.org/drawingml/2006/table">
            <a:tbl>
              <a:tblPr firstRow="1" bandRow="1">
                <a:tableStyleId>{5C22544A-7EE6-4342-B048-85BDC9FD1C3A}</a:tableStyleId>
              </a:tblPr>
              <a:tblGrid>
                <a:gridCol w="7229475">
                  <a:extLst>
                    <a:ext uri="{9D8B030D-6E8A-4147-A177-3AD203B41FA5}">
                      <a16:colId xmlns:a16="http://schemas.microsoft.com/office/drawing/2014/main" val="2151155238"/>
                    </a:ext>
                  </a:extLst>
                </a:gridCol>
              </a:tblGrid>
              <a:tr h="370840">
                <a:tc>
                  <a:txBody>
                    <a:bodyPr/>
                    <a:lstStyle/>
                    <a:p>
                      <a:endParaRPr lang="en-US" dirty="0"/>
                    </a:p>
                  </a:txBody>
                  <a:tcPr/>
                </a:tc>
                <a:extLst>
                  <a:ext uri="{0D108BD9-81ED-4DB2-BD59-A6C34878D82A}">
                    <a16:rowId xmlns:a16="http://schemas.microsoft.com/office/drawing/2014/main" val="87629127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6. Is progress monitoring data collected and visually represented in the IEP as described in the IEP? (Note:  Look for data points and phase changes, if applicable.)</a:t>
                      </a:r>
                    </a:p>
                    <a:p>
                      <a:endParaRPr lang="en-US" dirty="0"/>
                    </a:p>
                  </a:txBody>
                  <a:tcPr/>
                </a:tc>
                <a:extLst>
                  <a:ext uri="{0D108BD9-81ED-4DB2-BD59-A6C34878D82A}">
                    <a16:rowId xmlns:a16="http://schemas.microsoft.com/office/drawing/2014/main" val="258316605"/>
                  </a:ext>
                </a:extLst>
              </a:tr>
              <a:tr h="210608">
                <a:tc>
                  <a:txBody>
                    <a:bodyPr/>
                    <a:lstStyle/>
                    <a:p>
                      <a:endParaRPr lang="en-US" dirty="0"/>
                    </a:p>
                  </a:txBody>
                  <a:tcPr/>
                </a:tc>
                <a:extLst>
                  <a:ext uri="{0D108BD9-81ED-4DB2-BD59-A6C34878D82A}">
                    <a16:rowId xmlns:a16="http://schemas.microsoft.com/office/drawing/2014/main" val="24408087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7. Was there a change in goal/service areas of living, learning and working? (If so, note whether there was a change in focus in goals/services - added/dropped/changed.)</a:t>
                      </a:r>
                    </a:p>
                  </a:txBody>
                  <a:tcPr/>
                </a:tc>
                <a:extLst>
                  <a:ext uri="{0D108BD9-81ED-4DB2-BD59-A6C34878D82A}">
                    <a16:rowId xmlns:a16="http://schemas.microsoft.com/office/drawing/2014/main" val="3357427928"/>
                  </a:ext>
                </a:extLst>
              </a:tr>
              <a:tr h="248708">
                <a:tc>
                  <a:txBody>
                    <a:bodyPr/>
                    <a:lstStyle/>
                    <a:p>
                      <a:endParaRPr lang="en-US" dirty="0"/>
                    </a:p>
                  </a:txBody>
                  <a:tcPr/>
                </a:tc>
                <a:extLst>
                  <a:ext uri="{0D108BD9-81ED-4DB2-BD59-A6C34878D82A}">
                    <a16:rowId xmlns:a16="http://schemas.microsoft.com/office/drawing/2014/main" val="144115094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8. If there was a change in goals/services aligned with the goal areas of living, learning and working, is there supportive evidence in the IEP? (Note:  Were needed goals dropped or changed without justification, etc.?)</a:t>
                      </a:r>
                    </a:p>
                  </a:txBody>
                  <a:tcPr/>
                </a:tc>
                <a:extLst>
                  <a:ext uri="{0D108BD9-81ED-4DB2-BD59-A6C34878D82A}">
                    <a16:rowId xmlns:a16="http://schemas.microsoft.com/office/drawing/2014/main" val="1363934650"/>
                  </a:ext>
                </a:extLst>
              </a:tr>
              <a:tr h="216535">
                <a:tc>
                  <a:txBody>
                    <a:bodyPr/>
                    <a:lstStyle/>
                    <a:p>
                      <a:endParaRPr lang="en-US"/>
                    </a:p>
                  </a:txBody>
                  <a:tcPr/>
                </a:tc>
                <a:extLst>
                  <a:ext uri="{0D108BD9-81ED-4DB2-BD59-A6C34878D82A}">
                    <a16:rowId xmlns:a16="http://schemas.microsoft.com/office/drawing/2014/main" val="109407265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9. Is the IEP individualized to meet the unique needs of the student? (Note:  Compare across all student IEPs in the program.)</a:t>
                      </a:r>
                    </a:p>
                  </a:txBody>
                  <a:tcPr/>
                </a:tc>
                <a:extLst>
                  <a:ext uri="{0D108BD9-81ED-4DB2-BD59-A6C34878D82A}">
                    <a16:rowId xmlns:a16="http://schemas.microsoft.com/office/drawing/2014/main" val="1027423831"/>
                  </a:ext>
                </a:extLst>
              </a:tr>
            </a:tbl>
          </a:graphicData>
        </a:graphic>
      </p:graphicFrame>
    </p:spTree>
    <p:extLst>
      <p:ext uri="{BB962C8B-B14F-4D97-AF65-F5344CB8AC3E}">
        <p14:creationId xmlns:p14="http://schemas.microsoft.com/office/powerpoint/2010/main" val="378782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Invoice Reviews</a:t>
            </a:r>
          </a:p>
        </p:txBody>
      </p:sp>
      <p:graphicFrame>
        <p:nvGraphicFramePr>
          <p:cNvPr id="4" name="Content Placeholder 3">
            <a:extLst>
              <a:ext uri="{FF2B5EF4-FFF2-40B4-BE49-F238E27FC236}">
                <a16:creationId xmlns:a16="http://schemas.microsoft.com/office/drawing/2014/main" id="{38DED0A7-37D4-4F3F-9F9B-5CF595DF8A82}"/>
              </a:ext>
            </a:extLst>
          </p:cNvPr>
          <p:cNvGraphicFramePr>
            <a:graphicFrameLocks noGrp="1"/>
          </p:cNvGraphicFramePr>
          <p:nvPr>
            <p:ph idx="1"/>
            <p:extLst>
              <p:ext uri="{D42A27DB-BD31-4B8C-83A1-F6EECF244321}">
                <p14:modId xmlns:p14="http://schemas.microsoft.com/office/powerpoint/2010/main" val="1744149004"/>
              </p:ext>
            </p:extLst>
          </p:nvPr>
        </p:nvGraphicFramePr>
        <p:xfrm>
          <a:off x="1285875" y="1825625"/>
          <a:ext cx="7229475" cy="2966720"/>
        </p:xfrm>
        <a:graphic>
          <a:graphicData uri="http://schemas.openxmlformats.org/drawingml/2006/table">
            <a:tbl>
              <a:tblPr firstRow="1" bandRow="1">
                <a:tableStyleId>{5C22544A-7EE6-4342-B048-85BDC9FD1C3A}</a:tableStyleId>
              </a:tblPr>
              <a:tblGrid>
                <a:gridCol w="7229475">
                  <a:extLst>
                    <a:ext uri="{9D8B030D-6E8A-4147-A177-3AD203B41FA5}">
                      <a16:colId xmlns:a16="http://schemas.microsoft.com/office/drawing/2014/main" val="3792719733"/>
                    </a:ext>
                  </a:extLst>
                </a:gridCol>
              </a:tblGrid>
              <a:tr h="370840">
                <a:tc>
                  <a:txBody>
                    <a:bodyPr/>
                    <a:lstStyle/>
                    <a:p>
                      <a:endParaRPr lang="en-US" dirty="0"/>
                    </a:p>
                  </a:txBody>
                  <a:tcPr/>
                </a:tc>
                <a:extLst>
                  <a:ext uri="{0D108BD9-81ED-4DB2-BD59-A6C34878D82A}">
                    <a16:rowId xmlns:a16="http://schemas.microsoft.com/office/drawing/2014/main" val="3147572292"/>
                  </a:ext>
                </a:extLst>
              </a:tr>
              <a:tr h="370840">
                <a:tc>
                  <a:txBody>
                    <a:bodyPr/>
                    <a:lstStyle/>
                    <a:p>
                      <a:r>
                        <a:rPr lang="en-US" dirty="0"/>
                        <a:t>Are there separate line items for:</a:t>
                      </a:r>
                    </a:p>
                  </a:txBody>
                  <a:tcPr/>
                </a:tc>
                <a:extLst>
                  <a:ext uri="{0D108BD9-81ED-4DB2-BD59-A6C34878D82A}">
                    <a16:rowId xmlns:a16="http://schemas.microsoft.com/office/drawing/2014/main" val="1571021748"/>
                  </a:ext>
                </a:extLst>
              </a:tr>
              <a:tr h="370840">
                <a:tc>
                  <a:txBody>
                    <a:bodyPr/>
                    <a:lstStyle/>
                    <a:p>
                      <a:pPr marL="628650" lvl="1" indent="-285750">
                        <a:buFont typeface="Arial" panose="020B0604020202020204" pitchFamily="34" charset="0"/>
                        <a:buChar char="•"/>
                      </a:pPr>
                      <a:r>
                        <a:rPr lang="en-US" dirty="0"/>
                        <a:t>Tuition costs</a:t>
                      </a:r>
                    </a:p>
                  </a:txBody>
                  <a:tcPr/>
                </a:tc>
                <a:extLst>
                  <a:ext uri="{0D108BD9-81ED-4DB2-BD59-A6C34878D82A}">
                    <a16:rowId xmlns:a16="http://schemas.microsoft.com/office/drawing/2014/main" val="117105721"/>
                  </a:ext>
                </a:extLst>
              </a:tr>
              <a:tr h="370840">
                <a:tc>
                  <a:txBody>
                    <a:bodyPr/>
                    <a:lstStyle/>
                    <a:p>
                      <a:pPr marL="628650" lvl="1" indent="-285750">
                        <a:buFont typeface="Arial" panose="020B0604020202020204" pitchFamily="34" charset="0"/>
                        <a:buChar char="•"/>
                      </a:pPr>
                      <a:r>
                        <a:rPr lang="en-US" dirty="0"/>
                        <a:t>Salary/benefits of staff</a:t>
                      </a:r>
                    </a:p>
                  </a:txBody>
                  <a:tcPr/>
                </a:tc>
                <a:extLst>
                  <a:ext uri="{0D108BD9-81ED-4DB2-BD59-A6C34878D82A}">
                    <a16:rowId xmlns:a16="http://schemas.microsoft.com/office/drawing/2014/main" val="1761820347"/>
                  </a:ext>
                </a:extLst>
              </a:tr>
              <a:tr h="370840">
                <a:tc>
                  <a:txBody>
                    <a:bodyPr/>
                    <a:lstStyle/>
                    <a:p>
                      <a:pPr marL="628650" lvl="1" indent="-285750">
                        <a:buFont typeface="Arial" panose="020B0604020202020204" pitchFamily="34" charset="0"/>
                        <a:buChar char="•"/>
                      </a:pPr>
                      <a:r>
                        <a:rPr lang="en-US" dirty="0"/>
                        <a:t>Room &amp; board, if applicable</a:t>
                      </a:r>
                    </a:p>
                  </a:txBody>
                  <a:tcPr/>
                </a:tc>
                <a:extLst>
                  <a:ext uri="{0D108BD9-81ED-4DB2-BD59-A6C34878D82A}">
                    <a16:rowId xmlns:a16="http://schemas.microsoft.com/office/drawing/2014/main" val="3868581293"/>
                  </a:ext>
                </a:extLst>
              </a:tr>
              <a:tr h="370840">
                <a:tc>
                  <a:txBody>
                    <a:bodyPr/>
                    <a:lstStyle/>
                    <a:p>
                      <a:pPr marL="628650" lvl="1" indent="-285750">
                        <a:buFont typeface="Arial" panose="020B0604020202020204" pitchFamily="34" charset="0"/>
                        <a:buChar char="•"/>
                      </a:pPr>
                      <a:r>
                        <a:rPr lang="en-US" dirty="0"/>
                        <a:t>Supplies, books, equipment, fees</a:t>
                      </a:r>
                    </a:p>
                  </a:txBody>
                  <a:tcPr/>
                </a:tc>
                <a:extLst>
                  <a:ext uri="{0D108BD9-81ED-4DB2-BD59-A6C34878D82A}">
                    <a16:rowId xmlns:a16="http://schemas.microsoft.com/office/drawing/2014/main" val="2444354114"/>
                  </a:ext>
                </a:extLst>
              </a:tr>
              <a:tr h="370840">
                <a:tc>
                  <a:txBody>
                    <a:bodyPr/>
                    <a:lstStyle/>
                    <a:p>
                      <a:pPr marL="628650" lvl="1" indent="-285750">
                        <a:buFont typeface="Arial" panose="020B0604020202020204" pitchFamily="34" charset="0"/>
                        <a:buChar char="•"/>
                      </a:pPr>
                      <a:r>
                        <a:rPr lang="en-US" dirty="0"/>
                        <a:t>Transportation, if applicable</a:t>
                      </a:r>
                    </a:p>
                  </a:txBody>
                  <a:tcPr/>
                </a:tc>
                <a:extLst>
                  <a:ext uri="{0D108BD9-81ED-4DB2-BD59-A6C34878D82A}">
                    <a16:rowId xmlns:a16="http://schemas.microsoft.com/office/drawing/2014/main" val="3103176666"/>
                  </a:ext>
                </a:extLst>
              </a:tr>
              <a:tr h="370840">
                <a:tc>
                  <a:txBody>
                    <a:bodyPr/>
                    <a:lstStyle/>
                    <a:p>
                      <a:r>
                        <a:rPr lang="en-US" dirty="0"/>
                        <a:t>Individualized costs, if applicable (e.g., translator)</a:t>
                      </a:r>
                    </a:p>
                  </a:txBody>
                  <a:tcPr/>
                </a:tc>
                <a:extLst>
                  <a:ext uri="{0D108BD9-81ED-4DB2-BD59-A6C34878D82A}">
                    <a16:rowId xmlns:a16="http://schemas.microsoft.com/office/drawing/2014/main" val="3001983199"/>
                  </a:ext>
                </a:extLst>
              </a:tr>
            </a:tbl>
          </a:graphicData>
        </a:graphic>
      </p:graphicFrame>
    </p:spTree>
    <p:extLst>
      <p:ext uri="{BB962C8B-B14F-4D97-AF65-F5344CB8AC3E}">
        <p14:creationId xmlns:p14="http://schemas.microsoft.com/office/powerpoint/2010/main" val="93851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Contract Reviews</a:t>
            </a:r>
          </a:p>
        </p:txBody>
      </p:sp>
      <p:graphicFrame>
        <p:nvGraphicFramePr>
          <p:cNvPr id="4" name="Content Placeholder 3">
            <a:extLst>
              <a:ext uri="{FF2B5EF4-FFF2-40B4-BE49-F238E27FC236}">
                <a16:creationId xmlns:a16="http://schemas.microsoft.com/office/drawing/2014/main" id="{61913738-C1F1-4196-9297-CB9A7D26B7E0}"/>
              </a:ext>
            </a:extLst>
          </p:cNvPr>
          <p:cNvGraphicFramePr>
            <a:graphicFrameLocks noGrp="1"/>
          </p:cNvGraphicFramePr>
          <p:nvPr>
            <p:ph idx="1"/>
            <p:extLst>
              <p:ext uri="{D42A27DB-BD31-4B8C-83A1-F6EECF244321}">
                <p14:modId xmlns:p14="http://schemas.microsoft.com/office/powerpoint/2010/main" val="1777329287"/>
              </p:ext>
            </p:extLst>
          </p:nvPr>
        </p:nvGraphicFramePr>
        <p:xfrm>
          <a:off x="1285875" y="1825625"/>
          <a:ext cx="7229475" cy="2727960"/>
        </p:xfrm>
        <a:graphic>
          <a:graphicData uri="http://schemas.openxmlformats.org/drawingml/2006/table">
            <a:tbl>
              <a:tblPr firstRow="1" bandRow="1">
                <a:tableStyleId>{5C22544A-7EE6-4342-B048-85BDC9FD1C3A}</a:tableStyleId>
              </a:tblPr>
              <a:tblGrid>
                <a:gridCol w="7229475">
                  <a:extLst>
                    <a:ext uri="{9D8B030D-6E8A-4147-A177-3AD203B41FA5}">
                      <a16:colId xmlns:a16="http://schemas.microsoft.com/office/drawing/2014/main" val="3937172047"/>
                    </a:ext>
                  </a:extLst>
                </a:gridCol>
              </a:tblGrid>
              <a:tr h="370840">
                <a:tc>
                  <a:txBody>
                    <a:bodyPr/>
                    <a:lstStyle/>
                    <a:p>
                      <a:endParaRPr lang="en-US" dirty="0"/>
                    </a:p>
                  </a:txBody>
                  <a:tcPr/>
                </a:tc>
                <a:extLst>
                  <a:ext uri="{0D108BD9-81ED-4DB2-BD59-A6C34878D82A}">
                    <a16:rowId xmlns:a16="http://schemas.microsoft.com/office/drawing/2014/main" val="1870775034"/>
                  </a:ext>
                </a:extLst>
              </a:tr>
              <a:tr h="370840">
                <a:tc>
                  <a:txBody>
                    <a:bodyPr/>
                    <a:lstStyle/>
                    <a:p>
                      <a:r>
                        <a:rPr lang="en-US" dirty="0"/>
                        <a:t>Student name(s), district, community college listed on contract </a:t>
                      </a:r>
                    </a:p>
                  </a:txBody>
                  <a:tcPr/>
                </a:tc>
                <a:extLst>
                  <a:ext uri="{0D108BD9-81ED-4DB2-BD59-A6C34878D82A}">
                    <a16:rowId xmlns:a16="http://schemas.microsoft.com/office/drawing/2014/main" val="3868217733"/>
                  </a:ext>
                </a:extLst>
              </a:tr>
              <a:tr h="370840">
                <a:tc>
                  <a:txBody>
                    <a:bodyPr/>
                    <a:lstStyle/>
                    <a:p>
                      <a:pPr marL="628650" lvl="1" indent="-285750">
                        <a:buFont typeface="Arial" panose="020B0604020202020204" pitchFamily="34" charset="0"/>
                        <a:buChar char="•"/>
                      </a:pPr>
                      <a:r>
                        <a:rPr lang="en-US" dirty="0"/>
                        <a:t>If there are multiple students from the same district, they can all be on one contract but each individual’s name needs to be listed</a:t>
                      </a:r>
                    </a:p>
                  </a:txBody>
                  <a:tcPr/>
                </a:tc>
                <a:extLst>
                  <a:ext uri="{0D108BD9-81ED-4DB2-BD59-A6C34878D82A}">
                    <a16:rowId xmlns:a16="http://schemas.microsoft.com/office/drawing/2014/main" val="3481362326"/>
                  </a:ext>
                </a:extLst>
              </a:tr>
              <a:tr h="370840">
                <a:tc>
                  <a:txBody>
                    <a:bodyPr/>
                    <a:lstStyle/>
                    <a:p>
                      <a:r>
                        <a:rPr lang="en-US" dirty="0"/>
                        <a:t>Room &amp; board and/or transportation delineated, if applicable</a:t>
                      </a:r>
                    </a:p>
                  </a:txBody>
                  <a:tcPr/>
                </a:tc>
                <a:extLst>
                  <a:ext uri="{0D108BD9-81ED-4DB2-BD59-A6C34878D82A}">
                    <a16:rowId xmlns:a16="http://schemas.microsoft.com/office/drawing/2014/main" val="3524059106"/>
                  </a:ext>
                </a:extLst>
              </a:tr>
              <a:tr h="370840">
                <a:tc>
                  <a:txBody>
                    <a:bodyPr/>
                    <a:lstStyle/>
                    <a:p>
                      <a:r>
                        <a:rPr lang="en-US" dirty="0"/>
                        <a:t>Process outlined for progress monitoring</a:t>
                      </a:r>
                    </a:p>
                  </a:txBody>
                  <a:tcPr/>
                </a:tc>
                <a:extLst>
                  <a:ext uri="{0D108BD9-81ED-4DB2-BD59-A6C34878D82A}">
                    <a16:rowId xmlns:a16="http://schemas.microsoft.com/office/drawing/2014/main" val="2397230964"/>
                  </a:ext>
                </a:extLst>
              </a:tr>
              <a:tr h="370840">
                <a:tc>
                  <a:txBody>
                    <a:bodyPr/>
                    <a:lstStyle/>
                    <a:p>
                      <a:r>
                        <a:rPr lang="en-US" dirty="0"/>
                        <a:t>Specific services (and any paid services) outlined, if applicable</a:t>
                      </a:r>
                    </a:p>
                  </a:txBody>
                  <a:tcPr/>
                </a:tc>
                <a:extLst>
                  <a:ext uri="{0D108BD9-81ED-4DB2-BD59-A6C34878D82A}">
                    <a16:rowId xmlns:a16="http://schemas.microsoft.com/office/drawing/2014/main" val="2012380676"/>
                  </a:ext>
                </a:extLst>
              </a:tr>
              <a:tr h="370840">
                <a:tc>
                  <a:txBody>
                    <a:bodyPr/>
                    <a:lstStyle/>
                    <a:p>
                      <a:endParaRPr lang="en-US" dirty="0">
                        <a:highlight>
                          <a:srgbClr val="FFFF00"/>
                        </a:highlight>
                      </a:endParaRPr>
                    </a:p>
                  </a:txBody>
                  <a:tcPr/>
                </a:tc>
                <a:extLst>
                  <a:ext uri="{0D108BD9-81ED-4DB2-BD59-A6C34878D82A}">
                    <a16:rowId xmlns:a16="http://schemas.microsoft.com/office/drawing/2014/main" val="1498897767"/>
                  </a:ext>
                </a:extLst>
              </a:tr>
            </a:tbl>
          </a:graphicData>
        </a:graphic>
      </p:graphicFrame>
    </p:spTree>
    <p:extLst>
      <p:ext uri="{BB962C8B-B14F-4D97-AF65-F5344CB8AC3E}">
        <p14:creationId xmlns:p14="http://schemas.microsoft.com/office/powerpoint/2010/main" val="395551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15" y="2304762"/>
            <a:ext cx="7229889" cy="1325563"/>
          </a:xfrm>
        </p:spPr>
        <p:txBody>
          <a:bodyPr>
            <a:normAutofit/>
          </a:bodyPr>
          <a:lstStyle/>
          <a:p>
            <a:pPr algn="ctr"/>
            <a:r>
              <a:rPr lang="en-US" sz="5400" dirty="0">
                <a:solidFill>
                  <a:schemeClr val="accent1">
                    <a:lumMod val="75000"/>
                  </a:schemeClr>
                </a:solidFill>
              </a:rPr>
              <a:t>IEP-related Concerns</a:t>
            </a:r>
          </a:p>
        </p:txBody>
      </p:sp>
    </p:spTree>
    <p:extLst>
      <p:ext uri="{BB962C8B-B14F-4D97-AF65-F5344CB8AC3E}">
        <p14:creationId xmlns:p14="http://schemas.microsoft.com/office/powerpoint/2010/main" val="359515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460" y="1502351"/>
            <a:ext cx="7229889" cy="4667249"/>
          </a:xfrm>
        </p:spPr>
        <p:txBody>
          <a:bodyPr>
            <a:normAutofit lnSpcReduction="10000"/>
          </a:bodyPr>
          <a:lstStyle/>
          <a:p>
            <a:pPr marL="0" indent="0">
              <a:buNone/>
            </a:pPr>
            <a:r>
              <a:rPr lang="en-US" sz="2400" dirty="0">
                <a:solidFill>
                  <a:srgbClr val="0070C0"/>
                </a:solidFill>
              </a:rPr>
              <a:t>IEPs did not always appear to be individualized</a:t>
            </a:r>
          </a:p>
          <a:p>
            <a:pPr marL="0" indent="0">
              <a:buNone/>
            </a:pPr>
            <a:endParaRPr lang="en-US" sz="2400" dirty="0">
              <a:solidFill>
                <a:srgbClr val="0070C0"/>
              </a:solidFill>
            </a:endParaRPr>
          </a:p>
          <a:p>
            <a:pPr lvl="1"/>
            <a:r>
              <a:rPr lang="en-US" dirty="0"/>
              <a:t>All students in a program had the same testing and classroom accommodations</a:t>
            </a:r>
          </a:p>
          <a:p>
            <a:pPr lvl="1"/>
            <a:r>
              <a:rPr lang="en-US" dirty="0"/>
              <a:t>All students had the same number of SDI minutes</a:t>
            </a:r>
          </a:p>
          <a:p>
            <a:pPr lvl="1"/>
            <a:r>
              <a:rPr lang="en-US" dirty="0"/>
              <a:t>All students were receiving tutoring</a:t>
            </a:r>
          </a:p>
          <a:p>
            <a:pPr lvl="1"/>
            <a:r>
              <a:rPr lang="en-US" dirty="0"/>
              <a:t>The same assessments were used for all students</a:t>
            </a:r>
          </a:p>
          <a:p>
            <a:pPr marL="0" indent="0">
              <a:buNone/>
            </a:pPr>
            <a:endParaRPr lang="en-US" dirty="0"/>
          </a:p>
          <a:p>
            <a:pPr marL="0" indent="0">
              <a:buNone/>
            </a:pPr>
            <a:r>
              <a:rPr lang="en-US" dirty="0"/>
              <a:t>Possible resolutions:</a:t>
            </a:r>
          </a:p>
          <a:p>
            <a:pPr lvl="1"/>
            <a:r>
              <a:rPr lang="en-US" dirty="0"/>
              <a:t>Consider the student’s PSE and next environment before deciding on the assessment to be used to measure current levels</a:t>
            </a:r>
          </a:p>
          <a:p>
            <a:pPr lvl="1"/>
            <a:r>
              <a:rPr lang="en-US" dirty="0"/>
              <a:t>Ensure that each student’s IEP and goals are based upon the needs and PSEs for that student</a:t>
            </a:r>
          </a:p>
          <a:p>
            <a:pPr lvl="1"/>
            <a:r>
              <a:rPr lang="en-US" dirty="0"/>
              <a:t>Services, such as tutoring, are based on individual need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49848527"/>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3D rectangles.pptx" id="{FC463C84-828E-4C7B-BF99-5540405F727D}" vid="{CF70407D-6F69-47A8-84AA-26DBA01FE4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3D rectangles</Template>
  <TotalTime>2787</TotalTime>
  <Words>1910</Words>
  <Application>Microsoft Office PowerPoint</Application>
  <PresentationFormat>On-screen Show (4:3)</PresentationFormat>
  <Paragraphs>183</Paragraphs>
  <Slides>25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Theme1</vt:lpstr>
      <vt:lpstr>4+ Services  Review &amp; Updates</vt:lpstr>
      <vt:lpstr>Initial guidance and webinar – January/February 2017</vt:lpstr>
      <vt:lpstr>Desk Audit Process – Winter 2019</vt:lpstr>
      <vt:lpstr>Questions for IEP Reviews</vt:lpstr>
      <vt:lpstr>PowerPoint Presentation</vt:lpstr>
      <vt:lpstr>Questions for Invoice Reviews</vt:lpstr>
      <vt:lpstr>Questions for Contract Reviews</vt:lpstr>
      <vt:lpstr>IEP-related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Contract-related Concerns</vt:lpstr>
      <vt:lpstr>PowerPoint Presentation</vt:lpstr>
      <vt:lpstr>Contract Checklist</vt:lpstr>
      <vt:lpstr>Invoice-related Concerns</vt:lpstr>
      <vt:lpstr>PowerPoint Presentation</vt:lpstr>
      <vt:lpstr>Invoice Checklist</vt:lpstr>
      <vt:lpstr>Next Steps</vt:lpstr>
      <vt:lpstr>Questions?</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Kim [IDOE]</dc:creator>
  <cp:lastModifiedBy>Albers, Lisa [IDOE]</cp:lastModifiedBy>
  <cp:revision>58</cp:revision>
  <cp:lastPrinted>2020-05-19T14:27:41Z</cp:lastPrinted>
  <dcterms:created xsi:type="dcterms:W3CDTF">2020-02-12T20:16:25Z</dcterms:created>
  <dcterms:modified xsi:type="dcterms:W3CDTF">2020-05-20T18:26:19Z</dcterms:modified>
</cp:coreProperties>
</file>