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3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65"/>
  </p:normalViewPr>
  <p:slideViewPr>
    <p:cSldViewPr snapToGrid="0" snapToObjects="1">
      <p:cViewPr varScale="1">
        <p:scale>
          <a:sx n="68" d="100"/>
          <a:sy n="68" d="100"/>
        </p:scale>
        <p:origin x="48" y="3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3" name="Google Shape;4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72f0bfed7a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5" name="Google Shape;105;g72f0bfed7a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72f0bfed7a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2" name="Google Shape;112;g72f0bfed7a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84aa39729b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9" name="Google Shape;119;g84aa39729b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8356042ae1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6" name="Google Shape;126;g8356042ae1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g72f0bfed7a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9" name="Google Shape;49;g72f0bfed7a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84aa39729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6" name="Google Shape;56;g84aa39729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773206b162_3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3" name="Google Shape;63;g773206b162_3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84aa39729b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0" name="Google Shape;70;g84aa39729b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72f0bfed7a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7" name="Google Shape;77;g72f0bfed7a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72f0bfed7a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84;g72f0bfed7a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72f0bfed7a_0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1" name="Google Shape;91;g72f0bfed7a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84aa39729b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8" name="Google Shape;98;g84aa39729b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130240" y="1122363"/>
            <a:ext cx="801376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A4B"/>
              </a:buClr>
              <a:buSzPts val="3600"/>
              <a:buFont typeface="Arial"/>
              <a:buNone/>
              <a:defRPr sz="3600" b="1">
                <a:solidFill>
                  <a:srgbClr val="002A4B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1134140" y="3602038"/>
            <a:ext cx="800986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2400"/>
              <a:buNone/>
              <a:defRPr sz="2400">
                <a:solidFill>
                  <a:srgbClr val="595959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0" y="0"/>
            <a:ext cx="1084521" cy="6858000"/>
          </a:xfrm>
          <a:prstGeom prst="rect">
            <a:avLst/>
          </a:prstGeom>
          <a:solidFill>
            <a:srgbClr val="002A4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2"/>
          <p:cNvSpPr/>
          <p:nvPr/>
        </p:nvSpPr>
        <p:spPr>
          <a:xfrm>
            <a:off x="1084521" y="0"/>
            <a:ext cx="45719" cy="6858000"/>
          </a:xfrm>
          <a:prstGeom prst="rect">
            <a:avLst/>
          </a:prstGeom>
          <a:solidFill>
            <a:srgbClr val="FDE26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29928" y="5500576"/>
            <a:ext cx="1157750" cy="115775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2"/>
          <p:cNvSpPr txBox="1"/>
          <p:nvPr/>
        </p:nvSpPr>
        <p:spPr>
          <a:xfrm>
            <a:off x="1483242" y="6258216"/>
            <a:ext cx="4153786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002A4B"/>
                </a:solidFill>
                <a:latin typeface="Arial"/>
                <a:ea typeface="Arial"/>
                <a:cs typeface="Arial"/>
                <a:sym typeface="Arial"/>
              </a:rPr>
              <a:t>Iowa Department of Education</a:t>
            </a:r>
            <a:endParaRPr sz="2000" b="1" dirty="0">
              <a:solidFill>
                <a:srgbClr val="002A4B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/>
          <p:nvPr/>
        </p:nvSpPr>
        <p:spPr>
          <a:xfrm rot="5400000">
            <a:off x="3473554" y="-1630571"/>
            <a:ext cx="2196896" cy="9144000"/>
          </a:xfrm>
          <a:prstGeom prst="rect">
            <a:avLst/>
          </a:prstGeom>
          <a:solidFill>
            <a:srgbClr val="002A4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         </a:t>
            </a:r>
            <a:endParaRPr sz="180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3"/>
          <p:cNvSpPr/>
          <p:nvPr/>
        </p:nvSpPr>
        <p:spPr>
          <a:xfrm rot="5400000">
            <a:off x="4549143" y="-509264"/>
            <a:ext cx="45719" cy="9144001"/>
          </a:xfrm>
          <a:prstGeom prst="rect">
            <a:avLst/>
          </a:prstGeom>
          <a:solidFill>
            <a:srgbClr val="FDE26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3"/>
          <p:cNvSpPr txBox="1">
            <a:spLocks noGrp="1"/>
          </p:cNvSpPr>
          <p:nvPr>
            <p:ph type="title"/>
          </p:nvPr>
        </p:nvSpPr>
        <p:spPr>
          <a:xfrm>
            <a:off x="623888" y="2034363"/>
            <a:ext cx="7886700" cy="1330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6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body" idx="1"/>
          </p:nvPr>
        </p:nvSpPr>
        <p:spPr>
          <a:xfrm>
            <a:off x="623888" y="3481165"/>
            <a:ext cx="7886700" cy="4883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BFBFBF"/>
              </a:buClr>
              <a:buSzPts val="2400"/>
              <a:buNone/>
              <a:defRPr sz="2400">
                <a:solidFill>
                  <a:srgbClr val="BFBFBF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sldNum" idx="12"/>
          </p:nvPr>
        </p:nvSpPr>
        <p:spPr>
          <a:xfrm>
            <a:off x="8556784" y="6333134"/>
            <a:ext cx="548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>
                <a:solidFill>
                  <a:srgbClr val="BFBFBF"/>
                </a:solidFill>
              </a:defRPr>
            </a:lvl1pPr>
            <a:lvl2pPr lvl="1">
              <a:buNone/>
              <a:defRPr>
                <a:solidFill>
                  <a:srgbClr val="BFBFBF"/>
                </a:solidFill>
              </a:defRPr>
            </a:lvl2pPr>
            <a:lvl3pPr lvl="2">
              <a:buNone/>
              <a:defRPr>
                <a:solidFill>
                  <a:srgbClr val="BFBFBF"/>
                </a:solidFill>
              </a:defRPr>
            </a:lvl3pPr>
            <a:lvl4pPr lvl="3">
              <a:buNone/>
              <a:defRPr>
                <a:solidFill>
                  <a:srgbClr val="BFBFBF"/>
                </a:solidFill>
              </a:defRPr>
            </a:lvl4pPr>
            <a:lvl5pPr lvl="4">
              <a:buNone/>
              <a:defRPr>
                <a:solidFill>
                  <a:srgbClr val="BFBFBF"/>
                </a:solidFill>
              </a:defRPr>
            </a:lvl5pPr>
            <a:lvl6pPr lvl="5">
              <a:buNone/>
              <a:defRPr>
                <a:solidFill>
                  <a:srgbClr val="BFBFBF"/>
                </a:solidFill>
              </a:defRPr>
            </a:lvl6pPr>
            <a:lvl7pPr lvl="6">
              <a:buNone/>
              <a:defRPr>
                <a:solidFill>
                  <a:srgbClr val="BFBFBF"/>
                </a:solidFill>
              </a:defRPr>
            </a:lvl7pPr>
            <a:lvl8pPr lvl="7">
              <a:buNone/>
              <a:defRPr>
                <a:solidFill>
                  <a:srgbClr val="BFBFBF"/>
                </a:solidFill>
              </a:defRPr>
            </a:lvl8pPr>
            <a:lvl9pPr lvl="8">
              <a:buNone/>
              <a:defRPr>
                <a:solidFill>
                  <a:srgbClr val="BFBFBF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/>
          <p:nvPr/>
        </p:nvSpPr>
        <p:spPr>
          <a:xfrm>
            <a:off x="0" y="0"/>
            <a:ext cx="262270" cy="6858000"/>
          </a:xfrm>
          <a:prstGeom prst="rect">
            <a:avLst/>
          </a:prstGeom>
          <a:solidFill>
            <a:srgbClr val="002A4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4"/>
          <p:cNvSpPr/>
          <p:nvPr/>
        </p:nvSpPr>
        <p:spPr>
          <a:xfrm>
            <a:off x="262270" y="0"/>
            <a:ext cx="45719" cy="6858000"/>
          </a:xfrm>
          <a:prstGeom prst="rect">
            <a:avLst/>
          </a:prstGeom>
          <a:solidFill>
            <a:srgbClr val="FDE26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4"/>
          <p:cNvSpPr txBox="1"/>
          <p:nvPr/>
        </p:nvSpPr>
        <p:spPr>
          <a:xfrm>
            <a:off x="363279" y="6399983"/>
            <a:ext cx="4153786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rgbClr val="002A4B"/>
                </a:solidFill>
                <a:latin typeface="Arial"/>
                <a:ea typeface="Arial"/>
                <a:cs typeface="Arial"/>
                <a:sym typeface="Arial"/>
              </a:rPr>
              <a:t>Iowa Department of Education</a:t>
            </a:r>
            <a:endParaRPr sz="2000" b="1" dirty="0">
              <a:solidFill>
                <a:srgbClr val="002A4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4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A4B"/>
              </a:buClr>
              <a:buSzPts val="3600"/>
              <a:buFont typeface="Arial"/>
              <a:buNone/>
              <a:defRPr sz="3600" b="1">
                <a:solidFill>
                  <a:srgbClr val="002A4B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8556784" y="6333134"/>
            <a:ext cx="548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/>
          <p:nvPr/>
        </p:nvSpPr>
        <p:spPr>
          <a:xfrm>
            <a:off x="0" y="0"/>
            <a:ext cx="9144000" cy="659219"/>
          </a:xfrm>
          <a:prstGeom prst="rect">
            <a:avLst/>
          </a:prstGeom>
          <a:solidFill>
            <a:srgbClr val="002A4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31;p5"/>
          <p:cNvSpPr/>
          <p:nvPr/>
        </p:nvSpPr>
        <p:spPr>
          <a:xfrm>
            <a:off x="0" y="659218"/>
            <a:ext cx="9144000" cy="45719"/>
          </a:xfrm>
          <a:prstGeom prst="rect">
            <a:avLst/>
          </a:prstGeom>
          <a:solidFill>
            <a:srgbClr val="FDE26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2;p5"/>
          <p:cNvSpPr txBox="1">
            <a:spLocks noGrp="1"/>
          </p:cNvSpPr>
          <p:nvPr>
            <p:ph type="title"/>
          </p:nvPr>
        </p:nvSpPr>
        <p:spPr>
          <a:xfrm>
            <a:off x="628650" y="118767"/>
            <a:ext cx="7886700" cy="421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3600"/>
              <a:buFont typeface="Arial"/>
              <a:buNone/>
              <a:defRPr sz="3600" b="1">
                <a:solidFill>
                  <a:srgbClr val="F2F2F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1"/>
          </p:nvPr>
        </p:nvSpPr>
        <p:spPr>
          <a:xfrm>
            <a:off x="628650" y="928577"/>
            <a:ext cx="7886700" cy="5248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8556784" y="6333134"/>
            <a:ext cx="548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>
  <p:cSld name="2_Title and Conten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/>
          <p:nvPr/>
        </p:nvSpPr>
        <p:spPr>
          <a:xfrm>
            <a:off x="0" y="0"/>
            <a:ext cx="9144000" cy="1427356"/>
          </a:xfrm>
          <a:prstGeom prst="rect">
            <a:avLst/>
          </a:prstGeom>
          <a:solidFill>
            <a:srgbClr val="002A4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6"/>
          <p:cNvSpPr/>
          <p:nvPr/>
        </p:nvSpPr>
        <p:spPr>
          <a:xfrm>
            <a:off x="0" y="1404496"/>
            <a:ext cx="9144000" cy="45719"/>
          </a:xfrm>
          <a:prstGeom prst="rect">
            <a:avLst/>
          </a:prstGeom>
          <a:solidFill>
            <a:srgbClr val="FDE26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8;p6"/>
          <p:cNvSpPr txBox="1">
            <a:spLocks noGrp="1"/>
          </p:cNvSpPr>
          <p:nvPr>
            <p:ph type="title"/>
          </p:nvPr>
        </p:nvSpPr>
        <p:spPr>
          <a:xfrm>
            <a:off x="628650" y="118767"/>
            <a:ext cx="7886700" cy="12628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3600"/>
              <a:buFont typeface="Arial"/>
              <a:buNone/>
              <a:defRPr sz="3600" b="1">
                <a:solidFill>
                  <a:srgbClr val="F2F2F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1"/>
          </p:nvPr>
        </p:nvSpPr>
        <p:spPr>
          <a:xfrm>
            <a:off x="628650" y="1709853"/>
            <a:ext cx="7886700" cy="4467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8556784" y="6333134"/>
            <a:ext cx="548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56784" y="6333134"/>
            <a:ext cx="548700" cy="5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300">
                <a:solidFill>
                  <a:schemeClr val="dk1"/>
                </a:solidFill>
              </a:defRPr>
            </a:lvl1pPr>
            <a:lvl2pPr lvl="1" algn="r">
              <a:buNone/>
              <a:defRPr sz="1300">
                <a:solidFill>
                  <a:schemeClr val="dk1"/>
                </a:solidFill>
              </a:defRPr>
            </a:lvl2pPr>
            <a:lvl3pPr lvl="2" algn="r">
              <a:buNone/>
              <a:defRPr sz="1300">
                <a:solidFill>
                  <a:schemeClr val="dk1"/>
                </a:solidFill>
              </a:defRPr>
            </a:lvl3pPr>
            <a:lvl4pPr lvl="3" algn="r">
              <a:buNone/>
              <a:defRPr sz="1300">
                <a:solidFill>
                  <a:schemeClr val="dk1"/>
                </a:solidFill>
              </a:defRPr>
            </a:lvl4pPr>
            <a:lvl5pPr lvl="4" algn="r">
              <a:buNone/>
              <a:defRPr sz="1300">
                <a:solidFill>
                  <a:schemeClr val="dk1"/>
                </a:solidFill>
              </a:defRPr>
            </a:lvl5pPr>
            <a:lvl6pPr lvl="5" algn="r">
              <a:buNone/>
              <a:defRPr sz="1300">
                <a:solidFill>
                  <a:schemeClr val="dk1"/>
                </a:solidFill>
              </a:defRPr>
            </a:lvl6pPr>
            <a:lvl7pPr lvl="6" algn="r">
              <a:buNone/>
              <a:defRPr sz="1300">
                <a:solidFill>
                  <a:schemeClr val="dk1"/>
                </a:solidFill>
              </a:defRPr>
            </a:lvl7pPr>
            <a:lvl8pPr lvl="7" algn="r">
              <a:buNone/>
              <a:defRPr sz="1300">
                <a:solidFill>
                  <a:schemeClr val="dk1"/>
                </a:solidFill>
              </a:defRPr>
            </a:lvl8pPr>
            <a:lvl9pPr lvl="8" algn="r">
              <a:buNone/>
              <a:defRPr sz="1300">
                <a:solidFill>
                  <a:schemeClr val="dk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ucateiowa.gov/article/2020/05/04/covid-19-guidance-and-information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>
            <a:spLocks noGrp="1"/>
          </p:cNvSpPr>
          <p:nvPr>
            <p:ph type="ctrTitle"/>
          </p:nvPr>
        </p:nvSpPr>
        <p:spPr>
          <a:xfrm>
            <a:off x="1130240" y="1122363"/>
            <a:ext cx="801376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A4B"/>
              </a:buClr>
              <a:buSzPts val="3600"/>
              <a:buFont typeface="Arial"/>
              <a:buNone/>
            </a:pPr>
            <a:r>
              <a:rPr lang="en-US" dirty="0"/>
              <a:t>CARES Act: Elementary and Secondary Emergency Relief Funds (ESSER) Distribution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A4B"/>
              </a:buClr>
              <a:buSzPts val="3600"/>
              <a:buFont typeface="Arial"/>
              <a:buNone/>
            </a:pPr>
            <a:r>
              <a:rPr lang="en-US" dirty="0"/>
              <a:t>and ESEA Waivers</a:t>
            </a:r>
            <a:endParaRPr dirty="0"/>
          </a:p>
        </p:txBody>
      </p:sp>
      <p:sp>
        <p:nvSpPr>
          <p:cNvPr id="46" name="Google Shape;46;p7"/>
          <p:cNvSpPr txBox="1">
            <a:spLocks noGrp="1"/>
          </p:cNvSpPr>
          <p:nvPr>
            <p:ph type="subTitle" idx="1"/>
          </p:nvPr>
        </p:nvSpPr>
        <p:spPr>
          <a:xfrm>
            <a:off x="1134140" y="3602038"/>
            <a:ext cx="800986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400"/>
              <a:buNone/>
            </a:pPr>
            <a:r>
              <a:rPr lang="en-US" dirty="0"/>
              <a:t>May 5, 2020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6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A4B"/>
              </a:buClr>
              <a:buSzPts val="3600"/>
              <a:buFont typeface="Arial"/>
              <a:buNone/>
            </a:pPr>
            <a:r>
              <a:rPr lang="en-US" dirty="0"/>
              <a:t>CARES Act: Waivers of ESEA Requirements</a:t>
            </a:r>
            <a:endParaRPr dirty="0"/>
          </a:p>
        </p:txBody>
      </p:sp>
      <p:sp>
        <p:nvSpPr>
          <p:cNvPr id="108" name="Google Shape;108;p16"/>
          <p:cNvSpPr txBox="1">
            <a:spLocks noGrp="1"/>
          </p:cNvSpPr>
          <p:nvPr>
            <p:ph type="body" idx="1"/>
          </p:nvPr>
        </p:nvSpPr>
        <p:spPr>
          <a:xfrm>
            <a:off x="628650" y="16250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/>
              <a:t>Iowa has applied for and received a waiver of the following requirements.  </a:t>
            </a:r>
            <a:r>
              <a:rPr lang="en-US" sz="1600" b="1" u="sng" dirty="0"/>
              <a:t>These requirements are also waived for all Iowa districts.</a:t>
            </a:r>
            <a:endParaRPr sz="1600" b="1" u="sng" dirty="0"/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-US" sz="1400" dirty="0"/>
              <a:t>The carryover limitation for Federal fiscal year (FY) 2019 Title I, Part A funds (i.e., the Title I,</a:t>
            </a:r>
            <a:endParaRPr sz="1400" dirty="0"/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/>
              <a:t>Part A funds that will become carryover funds on October 1, 2020). The requirement that limits an SEA’s ability to grant to its LEAs a waiver of the 15 percent Title I, Part A carryover limitation in section 1127(a) more than once every three years.</a:t>
            </a:r>
            <a:endParaRPr sz="1400" dirty="0"/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-US" sz="1400" dirty="0"/>
              <a:t>The period of availability of funds in section 421(b) of the General Education Provisions Act</a:t>
            </a:r>
            <a:endParaRPr sz="1400" dirty="0"/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/>
              <a:t>(GEPA): to extend the period of availability of FY 2018 funds for the following programs until September 30, 2021.</a:t>
            </a:r>
            <a:endParaRPr sz="1400" dirty="0"/>
          </a:p>
          <a:p>
            <a:pPr marL="13716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-US" sz="1400" dirty="0"/>
              <a:t>Title IA</a:t>
            </a:r>
            <a:endParaRPr sz="1400" dirty="0"/>
          </a:p>
          <a:p>
            <a:pPr marL="13716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-US" sz="1400" dirty="0"/>
              <a:t>Title IA Sec. 1003</a:t>
            </a:r>
            <a:endParaRPr sz="1400" dirty="0"/>
          </a:p>
          <a:p>
            <a:pPr marL="13716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-US" sz="1400" dirty="0"/>
              <a:t>Title IC</a:t>
            </a:r>
            <a:endParaRPr sz="1400" dirty="0"/>
          </a:p>
          <a:p>
            <a:pPr marL="13716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-US" sz="1400" dirty="0"/>
              <a:t>Title ID Subparts 1 and 2</a:t>
            </a:r>
            <a:endParaRPr sz="1400" dirty="0"/>
          </a:p>
          <a:p>
            <a:pPr marL="13716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-US" sz="1400" dirty="0"/>
              <a:t>Title IIA</a:t>
            </a:r>
            <a:endParaRPr sz="1400" dirty="0"/>
          </a:p>
          <a:p>
            <a:pPr marL="13716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-US" sz="1400" dirty="0"/>
              <a:t>Title III, including immigrant</a:t>
            </a:r>
            <a:endParaRPr sz="1400" dirty="0"/>
          </a:p>
          <a:p>
            <a:pPr marL="13716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-US" sz="1400" dirty="0"/>
              <a:t>Title IVA</a:t>
            </a:r>
            <a:endParaRPr sz="1400" dirty="0"/>
          </a:p>
          <a:p>
            <a:pPr marL="13716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-US" sz="1400" dirty="0"/>
              <a:t>Title IVB</a:t>
            </a:r>
            <a:endParaRPr sz="1400" dirty="0"/>
          </a:p>
          <a:p>
            <a:pPr marL="13716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-US" sz="1400" dirty="0"/>
              <a:t>Title V</a:t>
            </a:r>
            <a:endParaRPr sz="1400" dirty="0"/>
          </a:p>
          <a:p>
            <a:pPr marL="13716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-US" sz="1400" dirty="0"/>
              <a:t>McKinney-Vento</a:t>
            </a:r>
            <a:endParaRPr sz="1400" dirty="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1" dirty="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1" dirty="0"/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/>
              <a:t> </a:t>
            </a:r>
            <a:endParaRPr sz="1400" dirty="0"/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dirty="0"/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dirty="0"/>
          </a:p>
        </p:txBody>
      </p:sp>
      <p:sp>
        <p:nvSpPr>
          <p:cNvPr id="109" name="Google Shape;109;p16"/>
          <p:cNvSpPr txBox="1">
            <a:spLocks noGrp="1"/>
          </p:cNvSpPr>
          <p:nvPr>
            <p:ph type="sldNum" idx="12"/>
          </p:nvPr>
        </p:nvSpPr>
        <p:spPr>
          <a:xfrm>
            <a:off x="8556784" y="6333134"/>
            <a:ext cx="548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10</a:t>
            </a:fld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7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A4B"/>
              </a:buClr>
              <a:buSzPts val="3600"/>
              <a:buFont typeface="Arial"/>
              <a:buNone/>
            </a:pPr>
            <a:r>
              <a:rPr lang="en-US" dirty="0">
                <a:solidFill>
                  <a:schemeClr val="dk2"/>
                </a:solidFill>
              </a:rPr>
              <a:t>CARES Act: Waivers of ESEA Requirements</a:t>
            </a:r>
            <a:r>
              <a:rPr lang="en-US" dirty="0"/>
              <a:t> </a:t>
            </a:r>
            <a:endParaRPr dirty="0"/>
          </a:p>
        </p:txBody>
      </p:sp>
      <p:sp>
        <p:nvSpPr>
          <p:cNvPr id="115" name="Google Shape;115;p17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dirty="0"/>
              <a:t>Iowa has applied for and received a waiver of the following requirements.  </a:t>
            </a:r>
            <a:r>
              <a:rPr lang="en-US" sz="1600" b="1" u="sng" dirty="0"/>
              <a:t>These requirements are also waived for all Iowa districts.</a:t>
            </a:r>
            <a:endParaRPr sz="1600" b="1" dirty="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1" dirty="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/>
              <a:t>3. The following requirements of Title IVA:</a:t>
            </a:r>
            <a:endParaRPr sz="1400" dirty="0"/>
          </a:p>
          <a:p>
            <a:pPr marL="9144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-US" sz="1400" dirty="0"/>
              <a:t>Needs assessment (only for districts receiving at least $30,000)</a:t>
            </a:r>
            <a:endParaRPr sz="1400" dirty="0"/>
          </a:p>
          <a:p>
            <a:pPr marL="9144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-US" sz="1400" dirty="0"/>
              <a:t>Content area spending percentage requirements (only for districts receiving at least $30,000)</a:t>
            </a:r>
            <a:endParaRPr sz="1400" dirty="0"/>
          </a:p>
          <a:p>
            <a:pPr marL="9144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-US" sz="1400" dirty="0"/>
              <a:t>Spending limitation on technology infrastructure (applies to all districts_</a:t>
            </a:r>
            <a:endParaRPr sz="1400" dirty="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/>
              <a:t>4. The definition of professional development in the Elementary and Secondary Education Act         (ESEA Sec. 8101(42))</a:t>
            </a:r>
            <a:endParaRPr sz="1400" dirty="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1" dirty="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1" dirty="0"/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/>
              <a:t> </a:t>
            </a:r>
            <a:endParaRPr sz="1400" dirty="0"/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dirty="0"/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dirty="0"/>
          </a:p>
        </p:txBody>
      </p:sp>
      <p:sp>
        <p:nvSpPr>
          <p:cNvPr id="116" name="Google Shape;116;p17"/>
          <p:cNvSpPr txBox="1">
            <a:spLocks noGrp="1"/>
          </p:cNvSpPr>
          <p:nvPr>
            <p:ph type="sldNum" idx="12"/>
          </p:nvPr>
        </p:nvSpPr>
        <p:spPr>
          <a:xfrm>
            <a:off x="8556784" y="6333134"/>
            <a:ext cx="548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11</a:t>
            </a:fld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8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"/>
              <a:buNone/>
            </a:pPr>
            <a:r>
              <a:rPr lang="en-US" dirty="0">
                <a:solidFill>
                  <a:schemeClr val="dk2"/>
                </a:solidFill>
              </a:rPr>
              <a:t>CARES Act: Waivers of ESEA Requirements (continued)</a:t>
            </a:r>
            <a:endParaRPr dirty="0"/>
          </a:p>
        </p:txBody>
      </p:sp>
      <p:sp>
        <p:nvSpPr>
          <p:cNvPr id="122" name="Google Shape;122;p18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➔"/>
            </a:pPr>
            <a:r>
              <a:rPr lang="en-US" b="1" dirty="0"/>
              <a:t>All districts will see a notice of waivers when attempting to enter a fourth-quarter claim in the Consolidated Application for the first time.</a:t>
            </a:r>
            <a:endParaRPr b="1" dirty="0"/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➔"/>
            </a:pPr>
            <a:r>
              <a:rPr lang="en-US" b="1" dirty="0"/>
              <a:t>Districts must acknowledge that they have read the content and provide an assurance before they can continue.</a:t>
            </a:r>
            <a:endParaRPr b="1" dirty="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1" dirty="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1" dirty="0"/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/>
              <a:t> </a:t>
            </a:r>
            <a:endParaRPr sz="1400" dirty="0"/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dirty="0"/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dirty="0"/>
          </a:p>
        </p:txBody>
      </p:sp>
      <p:sp>
        <p:nvSpPr>
          <p:cNvPr id="123" name="Google Shape;123;p18"/>
          <p:cNvSpPr txBox="1">
            <a:spLocks noGrp="1"/>
          </p:cNvSpPr>
          <p:nvPr>
            <p:ph type="sldNum" idx="12"/>
          </p:nvPr>
        </p:nvSpPr>
        <p:spPr>
          <a:xfrm>
            <a:off x="8556784" y="6333134"/>
            <a:ext cx="548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12</a:t>
            </a:fld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9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A4B"/>
              </a:buClr>
              <a:buSzPts val="3600"/>
              <a:buFont typeface="Arial"/>
              <a:buNone/>
            </a:pPr>
            <a:r>
              <a:rPr lang="en-US" dirty="0"/>
              <a:t>ESSER Funds: What Districts Need To Do</a:t>
            </a:r>
            <a:endParaRPr dirty="0"/>
          </a:p>
        </p:txBody>
      </p:sp>
      <p:sp>
        <p:nvSpPr>
          <p:cNvPr id="129" name="Google Shape;129;p19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rgbClr val="0000FF"/>
              </a:solidFill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600"/>
              <a:buAutoNum type="arabicPeriod"/>
            </a:pPr>
            <a:r>
              <a:rPr lang="en-US" sz="1600" b="1" dirty="0">
                <a:solidFill>
                  <a:srgbClr val="0000FF"/>
                </a:solidFill>
              </a:rPr>
              <a:t>View the ESSER allocations for all districts and nonpublic schools on the COVID-19 web page.</a:t>
            </a:r>
            <a:endParaRPr sz="1600" b="1" dirty="0">
              <a:solidFill>
                <a:srgbClr val="0000FF"/>
              </a:solidFill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600"/>
              <a:buAutoNum type="arabicPeriod"/>
            </a:pPr>
            <a:r>
              <a:rPr lang="en-US" sz="1600" b="1" dirty="0">
                <a:solidFill>
                  <a:srgbClr val="0000FF"/>
                </a:solidFill>
              </a:rPr>
              <a:t>Determine how your district will budget your ESSER funds.</a:t>
            </a:r>
            <a:endParaRPr sz="1600" b="1" dirty="0">
              <a:solidFill>
                <a:srgbClr val="0000FF"/>
              </a:solidFill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600"/>
              <a:buAutoNum type="arabicPeriod"/>
            </a:pPr>
            <a:r>
              <a:rPr lang="en-US" sz="1600" b="1" dirty="0">
                <a:solidFill>
                  <a:srgbClr val="0000FF"/>
                </a:solidFill>
              </a:rPr>
              <a:t>Consult with your nonpublic schools on the use of their proportionate share for services allowable under the ESSER portion of CARES.</a:t>
            </a:r>
            <a:endParaRPr sz="1600" b="1" dirty="0">
              <a:solidFill>
                <a:srgbClr val="0000FF"/>
              </a:solidFill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600"/>
              <a:buAutoNum type="arabicPeriod"/>
            </a:pPr>
            <a:r>
              <a:rPr lang="en-US" sz="1600" b="1" dirty="0">
                <a:solidFill>
                  <a:srgbClr val="0000FF"/>
                </a:solidFill>
              </a:rPr>
              <a:t>Submit your application for ESSER funds in the COVID-19 folder of CASA no later than COB on May 11, 2020.</a:t>
            </a:r>
            <a:endParaRPr sz="1600" b="1" dirty="0">
              <a:solidFill>
                <a:srgbClr val="0000FF"/>
              </a:solidFill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600"/>
              <a:buAutoNum type="arabicPeriod"/>
            </a:pPr>
            <a:r>
              <a:rPr lang="en-US" sz="1600" b="1" dirty="0">
                <a:solidFill>
                  <a:srgbClr val="0000FF"/>
                </a:solidFill>
              </a:rPr>
              <a:t>Receive ESSER funds on May 13, 2020.</a:t>
            </a:r>
            <a:endParaRPr sz="1600" b="1" dirty="0">
              <a:solidFill>
                <a:srgbClr val="0000FF"/>
              </a:solidFill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600"/>
              <a:buAutoNum type="arabicPeriod"/>
            </a:pPr>
            <a:r>
              <a:rPr lang="en-US" sz="1600" b="1" dirty="0">
                <a:solidFill>
                  <a:srgbClr val="0000FF"/>
                </a:solidFill>
              </a:rPr>
              <a:t>Track your spending.</a:t>
            </a:r>
            <a:endParaRPr sz="1600" b="1" dirty="0">
              <a:solidFill>
                <a:srgbClr val="0000FF"/>
              </a:solidFill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600"/>
              <a:buAutoNum type="arabicPeriod"/>
            </a:pPr>
            <a:r>
              <a:rPr lang="en-US" sz="1600" b="1" dirty="0">
                <a:solidFill>
                  <a:srgbClr val="0000FF"/>
                </a:solidFill>
              </a:rPr>
              <a:t>Report on your spending in the allowable expenditure categories at the end of the year or as requested.</a:t>
            </a:r>
            <a:endParaRPr sz="1600" b="1" dirty="0">
              <a:solidFill>
                <a:srgbClr val="0000FF"/>
              </a:solidFill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/>
              <a:t> </a:t>
            </a:r>
            <a:endParaRPr sz="1400" dirty="0"/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dirty="0"/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dirty="0"/>
          </a:p>
        </p:txBody>
      </p:sp>
      <p:sp>
        <p:nvSpPr>
          <p:cNvPr id="130" name="Google Shape;130;p19"/>
          <p:cNvSpPr txBox="1">
            <a:spLocks noGrp="1"/>
          </p:cNvSpPr>
          <p:nvPr>
            <p:ph type="sldNum" idx="12"/>
          </p:nvPr>
        </p:nvSpPr>
        <p:spPr>
          <a:xfrm>
            <a:off x="8556784" y="6333134"/>
            <a:ext cx="548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13</a:t>
            </a:fld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A4B"/>
              </a:buClr>
              <a:buSzPts val="3600"/>
              <a:buFont typeface="Arial"/>
              <a:buNone/>
            </a:pPr>
            <a:r>
              <a:rPr lang="en-US" dirty="0"/>
              <a:t>ESSER Funds: The Basics</a:t>
            </a:r>
            <a:endParaRPr dirty="0"/>
          </a:p>
        </p:txBody>
      </p:sp>
      <p:sp>
        <p:nvSpPr>
          <p:cNvPr id="52" name="Google Shape;52;p8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/>
              <a:t>Coronavirus Aid, Relief, and Economic Security (CARES) Act</a:t>
            </a:r>
            <a:endParaRPr sz="1800" b="1" dirty="0"/>
          </a:p>
          <a:p>
            <a:pPr marL="45720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➔"/>
            </a:pPr>
            <a:r>
              <a:rPr lang="en-US" sz="1800" b="1" dirty="0"/>
              <a:t>Elementary and Secondary School Emergency Relief (ESSER) Funds</a:t>
            </a:r>
            <a:endParaRPr sz="1800" dirty="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Iowa received $71.6 million</a:t>
            </a:r>
            <a:endParaRPr sz="1800" dirty="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$64.4 million (90%) will be distributed to districts</a:t>
            </a:r>
            <a:endParaRPr sz="1800" dirty="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Every district will receive an allocation based on the Title IA formula</a:t>
            </a:r>
            <a:endParaRPr sz="1800" dirty="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All participating nonpublic schools will receive a proportionate share based on enrollment</a:t>
            </a:r>
            <a:endParaRPr sz="1800" dirty="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Allocations are posted on the </a:t>
            </a:r>
            <a:r>
              <a:rPr lang="en-US" sz="1800" u="sng" dirty="0">
                <a:solidFill>
                  <a:schemeClr val="hlink"/>
                </a:solidFill>
                <a:hlinkClick r:id="rId3"/>
              </a:rPr>
              <a:t>Department’s COVID-19 page</a:t>
            </a:r>
            <a:r>
              <a:rPr lang="en-US" sz="1800" dirty="0"/>
              <a:t> and loaded into the Consolidated Accountability and Support Application (CASA)</a:t>
            </a:r>
            <a:endParaRPr sz="1800" dirty="0"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556784" y="6333134"/>
            <a:ext cx="548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9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A4B"/>
              </a:buClr>
              <a:buSzPts val="3600"/>
              <a:buFont typeface="Arial"/>
              <a:buNone/>
            </a:pPr>
            <a:r>
              <a:rPr lang="en-US" dirty="0"/>
              <a:t>ESSER Funds: The Details</a:t>
            </a:r>
            <a:endParaRPr dirty="0"/>
          </a:p>
        </p:txBody>
      </p:sp>
      <p:sp>
        <p:nvSpPr>
          <p:cNvPr id="59" name="Google Shape;59;p9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/>
              <a:t>Elementary and Secondary School Emergency Relief (ESSER) Funds</a:t>
            </a:r>
            <a:endParaRPr sz="1800" dirty="0"/>
          </a:p>
          <a:p>
            <a:pPr marL="45720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Applications in CASA are open as of Tuesday, May 5</a:t>
            </a:r>
            <a:endParaRPr sz="1800" dirty="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Applications will close Monday, May 11 at the end of the day</a:t>
            </a:r>
            <a:endParaRPr sz="1800" dirty="0"/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In COVID-19 folder</a:t>
            </a:r>
            <a:endParaRPr sz="1800" dirty="0"/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Submission by Superintendent or SBO only</a:t>
            </a:r>
            <a:endParaRPr sz="1800" dirty="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Allocations will be distributed Wednesday, May 13</a:t>
            </a:r>
            <a:endParaRPr sz="1800" dirty="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Funds may be expended retroactively beginning March 13, 2020 through September 30, 2022</a:t>
            </a:r>
            <a:endParaRPr sz="1800" dirty="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Source and project codes have been added to the Iowa Chart of Account Coding for expenses</a:t>
            </a:r>
            <a:endParaRPr sz="1800" dirty="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800" dirty="0"/>
          </a:p>
          <a:p>
            <a:pPr marL="45720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2000" dirty="0"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556784" y="6333134"/>
            <a:ext cx="548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0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A4B"/>
              </a:buClr>
              <a:buSzPts val="3600"/>
              <a:buFont typeface="Arial"/>
              <a:buNone/>
            </a:pPr>
            <a:r>
              <a:rPr lang="en-US" dirty="0"/>
              <a:t>ESSER Funds: Nonpublic Consultation</a:t>
            </a:r>
            <a:endParaRPr dirty="0"/>
          </a:p>
        </p:txBody>
      </p:sp>
      <p:sp>
        <p:nvSpPr>
          <p:cNvPr id="66" name="Google Shape;66;p10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/>
              <a:t>Elementary and Secondary School Emergency Relief (ESSER) Funds</a:t>
            </a:r>
            <a:endParaRPr sz="1800" dirty="0"/>
          </a:p>
          <a:p>
            <a:pPr marL="45720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AutoNum type="arabicPeriod"/>
            </a:pPr>
            <a:r>
              <a:rPr lang="en-US" sz="1800" dirty="0"/>
              <a:t>The nonpublic consultation process began on May 1 when nonpublic schools indicated their intent to participate in ESSER services using the Intent to Participate form in CASA (COVID-19 folder)</a:t>
            </a:r>
            <a:endParaRPr sz="1800" dirty="0"/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LcPeriod"/>
            </a:pPr>
            <a:r>
              <a:rPr lang="en-US" sz="1800" dirty="0"/>
              <a:t>Able to choose 2019-20 and/or 2020-21 school years</a:t>
            </a:r>
            <a:endParaRPr sz="1800" dirty="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-US" sz="1800" dirty="0"/>
              <a:t>Districts must review the Intent to Participate and confirm having reviewed this information using the button in the bottom right hand corner </a:t>
            </a:r>
            <a:r>
              <a:rPr lang="en-US" sz="1800" u="sng" dirty="0"/>
              <a:t>no later than May 15</a:t>
            </a:r>
            <a:r>
              <a:rPr lang="en-US" sz="1800" dirty="0"/>
              <a:t> (anyone with submit level access can complete this requirement)</a:t>
            </a:r>
            <a:endParaRPr sz="1800" dirty="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-US" sz="1800" dirty="0"/>
              <a:t>If a nonpublic school has requested services for the 2019-20 school year, districts must consult with nonpublic schools to determine specific services to be provided </a:t>
            </a:r>
            <a:r>
              <a:rPr lang="en-US" sz="1800" u="sng" dirty="0"/>
              <a:t>no later than May 15</a:t>
            </a:r>
            <a:endParaRPr sz="1800" u="sng" dirty="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-US" sz="1800" dirty="0"/>
              <a:t>If a nonpublic school has requested services for the 2020-21 school year, districts must consult with nonpublic schools to determine specific services to be provided </a:t>
            </a:r>
            <a:r>
              <a:rPr lang="en-US" sz="1800" u="sng" dirty="0"/>
              <a:t>no later than June 30</a:t>
            </a:r>
            <a:endParaRPr sz="1800" dirty="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800" dirty="0"/>
          </a:p>
          <a:p>
            <a:pPr marL="45720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2000" dirty="0"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8556784" y="6333134"/>
            <a:ext cx="548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</a:t>
            </a:fld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A4B"/>
              </a:buClr>
              <a:buSzPts val="3600"/>
              <a:buFont typeface="Arial"/>
              <a:buNone/>
            </a:pPr>
            <a:r>
              <a:rPr lang="en-US" dirty="0"/>
              <a:t>ESSER Funds: Applications</a:t>
            </a:r>
            <a:endParaRPr dirty="0"/>
          </a:p>
        </p:txBody>
      </p:sp>
      <p:sp>
        <p:nvSpPr>
          <p:cNvPr id="73" name="Google Shape;73;p1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/>
              <a:t>Elementary and Secondary School Emergency Relief (ESSER) Funds</a:t>
            </a:r>
            <a:endParaRPr sz="1800" dirty="0"/>
          </a:p>
          <a:p>
            <a:pPr marL="45720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Designate in which categories you anticipate using ESSER funds</a:t>
            </a:r>
            <a:endParaRPr sz="1800" dirty="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Sign off on assurances</a:t>
            </a:r>
            <a:endParaRPr sz="1800" dirty="0"/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Reporting requirements</a:t>
            </a:r>
            <a:endParaRPr sz="1800" dirty="0"/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Continuing to employ staff</a:t>
            </a:r>
            <a:endParaRPr sz="1800" dirty="0"/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Maintenance of effort (unless waived)</a:t>
            </a:r>
            <a:endParaRPr sz="1800" dirty="0"/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Compliance with General Education Provisions Act (GEPA)</a:t>
            </a:r>
            <a:endParaRPr sz="1800" dirty="0"/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Compliance with Education Department General Administrative Regulations (EDGAR)</a:t>
            </a:r>
            <a:endParaRPr sz="1800" dirty="0"/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Compliance with Uniform Grant Guidance (UGG)</a:t>
            </a:r>
            <a:endParaRPr sz="1800" dirty="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800" dirty="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800" dirty="0"/>
          </a:p>
          <a:p>
            <a:pPr marL="45720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2000" dirty="0"/>
          </a:p>
        </p:txBody>
      </p:sp>
      <p:sp>
        <p:nvSpPr>
          <p:cNvPr id="74" name="Google Shape;74;p11"/>
          <p:cNvSpPr txBox="1">
            <a:spLocks noGrp="1"/>
          </p:cNvSpPr>
          <p:nvPr>
            <p:ph type="sldNum" idx="12"/>
          </p:nvPr>
        </p:nvSpPr>
        <p:spPr>
          <a:xfrm>
            <a:off x="8556784" y="6333134"/>
            <a:ext cx="548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5</a:t>
            </a:fld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A4B"/>
              </a:buClr>
              <a:buSzPts val="3600"/>
              <a:buFont typeface="Arial"/>
              <a:buNone/>
            </a:pPr>
            <a:r>
              <a:rPr lang="en-US" dirty="0"/>
              <a:t>ESSER: Allowable Expenditures</a:t>
            </a:r>
            <a:endParaRPr dirty="0"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/>
              <a:t>These funds can be used by SEAs and LEAs for:</a:t>
            </a:r>
            <a:endParaRPr sz="1400" b="1" dirty="0"/>
          </a:p>
          <a:p>
            <a:pPr marL="4572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-US" sz="1400" b="1" dirty="0"/>
              <a:t>Any activity</a:t>
            </a:r>
            <a:r>
              <a:rPr lang="en-US" sz="1400" dirty="0"/>
              <a:t> authorized by the </a:t>
            </a:r>
            <a:r>
              <a:rPr lang="en-US" sz="1400" b="1" dirty="0"/>
              <a:t>Elementary and Secondary Education Act</a:t>
            </a:r>
            <a:r>
              <a:rPr lang="en-US" sz="1400" dirty="0"/>
              <a:t> (ESEA) of 1965 (ESSA), </a:t>
            </a:r>
            <a:r>
              <a:rPr lang="en-US" sz="1400" b="1" dirty="0"/>
              <a:t>Individual with Disabilities Education Act</a:t>
            </a:r>
            <a:r>
              <a:rPr lang="en-US" sz="1400" dirty="0"/>
              <a:t> (IDEA), </a:t>
            </a:r>
            <a:r>
              <a:rPr lang="en-US" sz="1400" b="1" dirty="0"/>
              <a:t>Carl D. Perkins Career and Technical Education Act</a:t>
            </a:r>
            <a:r>
              <a:rPr lang="en-US" sz="1400" dirty="0"/>
              <a:t> of 2006 (Perkins V), and </a:t>
            </a:r>
            <a:r>
              <a:rPr lang="en-US" sz="1400" b="1" dirty="0"/>
              <a:t>McKinney-Vento Act </a:t>
            </a:r>
            <a:r>
              <a:rPr lang="en-US" sz="1400" dirty="0"/>
              <a:t>(Title VII, Part B).</a:t>
            </a:r>
            <a:endParaRPr sz="1400" dirty="0"/>
          </a:p>
          <a:p>
            <a:pPr marL="4572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-US" sz="1400" b="1" dirty="0"/>
              <a:t>Coordinating preparedness and responses efforts</a:t>
            </a:r>
            <a:r>
              <a:rPr lang="en-US" sz="1400" dirty="0"/>
              <a:t> of LEAs with state, local, tribal, and other relative agencies to improve coordinated responses to prevent, prepare for, and respond to COVID-19.</a:t>
            </a:r>
            <a:endParaRPr sz="1400" dirty="0"/>
          </a:p>
          <a:p>
            <a:pPr marL="4572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-US" sz="1400" b="1" dirty="0"/>
              <a:t>Providing principals and other school leaders with </a:t>
            </a:r>
            <a:r>
              <a:rPr lang="en-US" sz="1400" dirty="0"/>
              <a:t>the</a:t>
            </a:r>
            <a:r>
              <a:rPr lang="en-US" sz="1400" b="1" dirty="0"/>
              <a:t> resources</a:t>
            </a:r>
            <a:r>
              <a:rPr lang="en-US" sz="1400" dirty="0"/>
              <a:t> necessary to address the needs of their individual schools.</a:t>
            </a:r>
            <a:endParaRPr sz="1400" dirty="0"/>
          </a:p>
          <a:p>
            <a:pPr marL="4572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-US" sz="1400" b="1" dirty="0"/>
              <a:t>Activities to address </a:t>
            </a:r>
            <a:r>
              <a:rPr lang="en-US" sz="1400" dirty="0"/>
              <a:t>the</a:t>
            </a:r>
            <a:r>
              <a:rPr lang="en-US" sz="1400" b="1" dirty="0"/>
              <a:t> unique needs</a:t>
            </a:r>
            <a:r>
              <a:rPr lang="en-US" sz="1400" dirty="0"/>
              <a:t>, including how outreach and service delivery will meet the needs of the following:</a:t>
            </a:r>
            <a:endParaRPr sz="1400" dirty="0"/>
          </a:p>
          <a:p>
            <a:pPr marL="9144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/>
              <a:t>Low-income children or students</a:t>
            </a:r>
            <a:endParaRPr sz="1400" dirty="0"/>
          </a:p>
          <a:p>
            <a:pPr marL="9144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/>
              <a:t>Children with disabilities</a:t>
            </a:r>
            <a:endParaRPr sz="1400" dirty="0"/>
          </a:p>
          <a:p>
            <a:pPr marL="9144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/>
              <a:t>English learners</a:t>
            </a:r>
            <a:endParaRPr sz="1400" dirty="0"/>
          </a:p>
          <a:p>
            <a:pPr marL="9144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/>
              <a:t>Racial or ethnic minorities</a:t>
            </a:r>
            <a:endParaRPr sz="1400" dirty="0"/>
          </a:p>
          <a:p>
            <a:pPr marL="9144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/>
              <a:t>Students experiencing homelessness</a:t>
            </a:r>
            <a:endParaRPr sz="1400" dirty="0"/>
          </a:p>
          <a:p>
            <a:pPr marL="9144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/>
              <a:t>Foster care youth</a:t>
            </a:r>
            <a:endParaRPr sz="1400" dirty="0"/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dirty="0"/>
          </a:p>
        </p:txBody>
      </p:sp>
      <p:sp>
        <p:nvSpPr>
          <p:cNvPr id="81" name="Google Shape;81;p12"/>
          <p:cNvSpPr txBox="1">
            <a:spLocks noGrp="1"/>
          </p:cNvSpPr>
          <p:nvPr>
            <p:ph type="sldNum" idx="12"/>
          </p:nvPr>
        </p:nvSpPr>
        <p:spPr>
          <a:xfrm>
            <a:off x="8556784" y="6333134"/>
            <a:ext cx="548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6</a:t>
            </a:fld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"/>
              <a:buNone/>
            </a:pPr>
            <a:r>
              <a:rPr lang="en-US" dirty="0">
                <a:solidFill>
                  <a:schemeClr val="dk2"/>
                </a:solidFill>
              </a:rPr>
              <a:t>ESSER: Allowable Expenditures (continued)</a:t>
            </a:r>
            <a:endParaRPr dirty="0"/>
          </a:p>
        </p:txBody>
      </p:sp>
      <p:sp>
        <p:nvSpPr>
          <p:cNvPr id="87" name="Google Shape;87;p1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/>
              <a:t>These funds can be used by SEAs and LEAs for:</a:t>
            </a:r>
            <a:endParaRPr sz="1400" b="1" dirty="0"/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-US" sz="1400" b="1" dirty="0"/>
              <a:t>Developing and implementing procedures</a:t>
            </a:r>
            <a:r>
              <a:rPr lang="en-US" sz="1400" dirty="0"/>
              <a:t> and systems to </a:t>
            </a:r>
            <a:r>
              <a:rPr lang="en-US" sz="1400" b="1" dirty="0"/>
              <a:t>improve </a:t>
            </a:r>
            <a:r>
              <a:rPr lang="en-US" sz="1400" dirty="0"/>
              <a:t>the</a:t>
            </a:r>
            <a:r>
              <a:rPr lang="en-US" sz="1400" b="1" dirty="0"/>
              <a:t> preparedness </a:t>
            </a:r>
            <a:r>
              <a:rPr lang="en-US" sz="1400" dirty="0"/>
              <a:t>and response efforts of LEAs.</a:t>
            </a:r>
            <a:endParaRPr sz="1400" dirty="0"/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-US" sz="1400" b="1" dirty="0"/>
              <a:t>Training and professional development </a:t>
            </a:r>
            <a:r>
              <a:rPr lang="en-US" sz="1400" dirty="0"/>
              <a:t>for LEA staff on sanitation and minimizing the spread of infectious diseases.</a:t>
            </a:r>
            <a:endParaRPr sz="1400" dirty="0"/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-US" sz="1400" b="1" dirty="0"/>
              <a:t>Purchasing supplies </a:t>
            </a:r>
            <a:r>
              <a:rPr lang="en-US" sz="1400" dirty="0"/>
              <a:t>to sanitize and clean LEA facilities.</a:t>
            </a:r>
            <a:endParaRPr sz="1400" dirty="0"/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-US" sz="1400" b="1" dirty="0"/>
              <a:t>Planning for and coordinating during long-term closures</a:t>
            </a:r>
            <a:r>
              <a:rPr lang="en-US" sz="1400" dirty="0"/>
              <a:t>, including for how to:</a:t>
            </a:r>
            <a:endParaRPr sz="1400" dirty="0"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-US" sz="1400" dirty="0"/>
              <a:t>Provide meals to eligible students</a:t>
            </a:r>
            <a:endParaRPr sz="1400" dirty="0"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-US" sz="1400" dirty="0"/>
              <a:t>Provide technology for online learning to all students</a:t>
            </a:r>
            <a:endParaRPr sz="1400" dirty="0"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-US" sz="1400" dirty="0"/>
              <a:t>Provide guidance for carrying out requirements under IDEA</a:t>
            </a:r>
            <a:endParaRPr sz="1400" dirty="0"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-US" sz="1400" dirty="0"/>
              <a:t>Ensure other educational services can continue to be provided consistent with all federal, state, and local requirements</a:t>
            </a:r>
            <a:endParaRPr sz="1400" dirty="0"/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-US" sz="1400" b="1" dirty="0"/>
              <a:t>Purchasing educational technology </a:t>
            </a:r>
            <a:r>
              <a:rPr lang="en-US" sz="1400" dirty="0"/>
              <a:t>(including hardware, software, and connectivity) for students who are served by the LEA that aids in regular and substantive education interaction between students and their classroom instructors, including low-income students and students with disabilities, which may include assistive technology or adaptive equipment.</a:t>
            </a:r>
            <a:endParaRPr sz="1400" dirty="0"/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-US" sz="1400" b="1" dirty="0"/>
              <a:t>Providing mental health services and supports.</a:t>
            </a:r>
            <a:endParaRPr sz="1400" b="1" dirty="0"/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dirty="0"/>
          </a:p>
        </p:txBody>
      </p:sp>
      <p:sp>
        <p:nvSpPr>
          <p:cNvPr id="88" name="Google Shape;88;p13"/>
          <p:cNvSpPr txBox="1">
            <a:spLocks noGrp="1"/>
          </p:cNvSpPr>
          <p:nvPr>
            <p:ph type="sldNum" idx="12"/>
          </p:nvPr>
        </p:nvSpPr>
        <p:spPr>
          <a:xfrm>
            <a:off x="8556784" y="6333134"/>
            <a:ext cx="548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7</a:t>
            </a:fld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4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A4B"/>
              </a:buClr>
              <a:buSzPts val="3600"/>
              <a:buFont typeface="Arial"/>
              <a:buNone/>
            </a:pPr>
            <a:r>
              <a:rPr lang="en-US" dirty="0">
                <a:solidFill>
                  <a:schemeClr val="dk2"/>
                </a:solidFill>
              </a:rPr>
              <a:t>ESSER: Allowable Expenditures (continued)</a:t>
            </a:r>
            <a:r>
              <a:rPr lang="en-US" dirty="0"/>
              <a:t> </a:t>
            </a:r>
            <a:endParaRPr dirty="0"/>
          </a:p>
        </p:txBody>
      </p:sp>
      <p:sp>
        <p:nvSpPr>
          <p:cNvPr id="94" name="Google Shape;94;p1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/>
              <a:t>These funds can be used by SEAs and LEAs for:</a:t>
            </a:r>
            <a:endParaRPr sz="1400" b="1" dirty="0"/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-US" sz="1400" b="1" dirty="0"/>
              <a:t>Planning and implementing activities related to summer learning</a:t>
            </a:r>
            <a:r>
              <a:rPr lang="en-US" sz="1400" dirty="0"/>
              <a:t> and </a:t>
            </a:r>
            <a:r>
              <a:rPr lang="en-US" sz="1400" b="1" dirty="0"/>
              <a:t>supplemental after school programs</a:t>
            </a:r>
            <a:r>
              <a:rPr lang="en-US" sz="1400" dirty="0"/>
              <a:t>, including providing classroom instructor or online learning during the summer months and addressing the needs of the following:</a:t>
            </a:r>
            <a:endParaRPr sz="1400" dirty="0"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-US" sz="1400" dirty="0"/>
              <a:t>Low-income students</a:t>
            </a:r>
            <a:endParaRPr sz="1400" dirty="0"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-US" sz="1400" dirty="0"/>
              <a:t>Students with disabilities</a:t>
            </a:r>
            <a:endParaRPr sz="1400" dirty="0"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-US" sz="1400" dirty="0"/>
              <a:t>English learners</a:t>
            </a:r>
            <a:endParaRPr sz="1400" dirty="0"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-US" sz="1400" dirty="0"/>
              <a:t>Migrant students</a:t>
            </a:r>
            <a:endParaRPr sz="1400" dirty="0"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-US" sz="1400" dirty="0"/>
              <a:t>Students experiencing homelessness</a:t>
            </a:r>
            <a:endParaRPr sz="1400" dirty="0"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-US" sz="1400" dirty="0"/>
              <a:t>Children in foster care</a:t>
            </a:r>
            <a:endParaRPr sz="1400" dirty="0"/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-US" sz="1400" b="1" dirty="0"/>
              <a:t>Other activities</a:t>
            </a:r>
            <a:r>
              <a:rPr lang="en-US" sz="1400" dirty="0"/>
              <a:t> that are necessary to maintain the operation of and continuity of services in LEAs and continuing to employ existing staff of the LEA.  </a:t>
            </a:r>
            <a:endParaRPr sz="1400" dirty="0"/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dirty="0"/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dirty="0"/>
          </a:p>
        </p:txBody>
      </p:sp>
      <p:sp>
        <p:nvSpPr>
          <p:cNvPr id="95" name="Google Shape;95;p14"/>
          <p:cNvSpPr txBox="1">
            <a:spLocks noGrp="1"/>
          </p:cNvSpPr>
          <p:nvPr>
            <p:ph type="sldNum" idx="12"/>
          </p:nvPr>
        </p:nvSpPr>
        <p:spPr>
          <a:xfrm>
            <a:off x="8556784" y="6333134"/>
            <a:ext cx="548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8</a:t>
            </a:fld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5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A4B"/>
              </a:buClr>
              <a:buSzPts val="3600"/>
              <a:buFont typeface="Arial"/>
              <a:buNone/>
            </a:pPr>
            <a:r>
              <a:rPr lang="en-US" dirty="0"/>
              <a:t>ESSER Funds: Reporting</a:t>
            </a:r>
            <a:endParaRPr dirty="0"/>
          </a:p>
        </p:txBody>
      </p:sp>
      <p:sp>
        <p:nvSpPr>
          <p:cNvPr id="101" name="Google Shape;101;p1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/>
              <a:t>Elementary and Secondary School Emergency Relief (ESSER) Funds</a:t>
            </a:r>
            <a:endParaRPr sz="1800" dirty="0"/>
          </a:p>
          <a:p>
            <a:pPr marL="45720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An annual report of expenditures in allowable categories is required in CASA</a:t>
            </a:r>
            <a:endParaRPr sz="1800" dirty="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Districts should track expenditures more frequently and in detail</a:t>
            </a:r>
            <a:endParaRPr sz="1800" dirty="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The Secretary of Education may collect additional information and on a more frequent basis if she chooses</a:t>
            </a:r>
            <a:endParaRPr sz="1800" dirty="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800" dirty="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800" dirty="0"/>
          </a:p>
          <a:p>
            <a:pPr marL="45720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2000" dirty="0"/>
          </a:p>
        </p:txBody>
      </p:sp>
      <p:sp>
        <p:nvSpPr>
          <p:cNvPr id="102" name="Google Shape;102;p15"/>
          <p:cNvSpPr txBox="1">
            <a:spLocks noGrp="1"/>
          </p:cNvSpPr>
          <p:nvPr>
            <p:ph type="sldNum" idx="12"/>
          </p:nvPr>
        </p:nvSpPr>
        <p:spPr>
          <a:xfrm>
            <a:off x="8556784" y="6333134"/>
            <a:ext cx="548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9</a:t>
            </a:fld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owa Department of Education">
      <a:dk1>
        <a:srgbClr val="000000"/>
      </a:dk1>
      <a:lt1>
        <a:srgbClr val="FFFFFF"/>
      </a:lt1>
      <a:dk2>
        <a:srgbClr val="002A4B"/>
      </a:dk2>
      <a:lt2>
        <a:srgbClr val="E6E6E6"/>
      </a:lt2>
      <a:accent1>
        <a:srgbClr val="005CA3"/>
      </a:accent1>
      <a:accent2>
        <a:srgbClr val="FDE263"/>
      </a:accent2>
      <a:accent3>
        <a:srgbClr val="96BCDE"/>
      </a:accent3>
      <a:accent4>
        <a:srgbClr val="A5A5A5"/>
      </a:accent4>
      <a:accent5>
        <a:srgbClr val="DC6400"/>
      </a:accent5>
      <a:accent6>
        <a:srgbClr val="FFC200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1345</Words>
  <Application>Microsoft Office PowerPoint</Application>
  <PresentationFormat>On-screen Show (4:3)</PresentationFormat>
  <Paragraphs>137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Arial</vt:lpstr>
      <vt:lpstr>Office Theme</vt:lpstr>
      <vt:lpstr>CARES Act: Elementary and Secondary Emergency Relief Funds (ESSER) Distribution and ESEA Waivers</vt:lpstr>
      <vt:lpstr>ESSER Funds: The Basics</vt:lpstr>
      <vt:lpstr>ESSER Funds: The Details</vt:lpstr>
      <vt:lpstr>ESSER Funds: Nonpublic Consultation</vt:lpstr>
      <vt:lpstr>ESSER Funds: Applications</vt:lpstr>
      <vt:lpstr>ESSER: Allowable Expenditures</vt:lpstr>
      <vt:lpstr>ESSER: Allowable Expenditures (continued)</vt:lpstr>
      <vt:lpstr>ESSER: Allowable Expenditures (continued) </vt:lpstr>
      <vt:lpstr>ESSER Funds: Reporting</vt:lpstr>
      <vt:lpstr>CARES Act: Waivers of ESEA Requirements</vt:lpstr>
      <vt:lpstr>CARES Act: Waivers of ESEA Requirements </vt:lpstr>
      <vt:lpstr>CARES Act: Waivers of ESEA Requirements (continued)</vt:lpstr>
      <vt:lpstr>ESSER Funds: What Districts Need To Do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CARES Act: Elementary and Secondary Emergency Relief Funds (ESSER) Distribution and ESEA Waivers</dc:title>
  <dc:creator>Albers, Lisa [IDOE]</dc:creator>
  <cp:lastModifiedBy>Albers, Lisa [IDOE]</cp:lastModifiedBy>
  <cp:revision>2</cp:revision>
  <dcterms:modified xsi:type="dcterms:W3CDTF">2020-05-05T19:16:03Z</dcterms:modified>
</cp:coreProperties>
</file>