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A4B"/>
    <a:srgbClr val="FFFFFF"/>
    <a:srgbClr val="FDE2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E473C3-9197-A041-8E99-1D87C096664E}" v="138" dt="2020-04-14T19:15:33.7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63" autoAdjust="0"/>
    <p:restoredTop sz="95884"/>
  </p:normalViewPr>
  <p:slideViewPr>
    <p:cSldViewPr snapToGrid="0">
      <p:cViewPr varScale="1">
        <p:scale>
          <a:sx n="90" d="100"/>
          <a:sy n="90" d="100"/>
        </p:scale>
        <p:origin x="108" y="2940"/>
      </p:cViewPr>
      <p:guideLst/>
    </p:cSldViewPr>
  </p:slideViewPr>
  <p:outlineViewPr>
    <p:cViewPr>
      <p:scale>
        <a:sx n="33" d="100"/>
        <a:sy n="33" d="100"/>
      </p:scale>
      <p:origin x="0" y="-32752"/>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17D7FF-AAA7-BA49-B6B4-20C97852DC61}" type="datetimeFigureOut">
              <a:rPr lang="en-US" smtClean="0"/>
              <a:t>4/15/2020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563C60-09A1-4B48-A8F3-A22375AD0D6E}" type="slidenum">
              <a:rPr lang="en-US" smtClean="0"/>
              <a:t>‹#›</a:t>
            </a:fld>
            <a:endParaRPr lang="en-US" dirty="0"/>
          </a:p>
        </p:txBody>
      </p:sp>
    </p:spTree>
    <p:extLst>
      <p:ext uri="{BB962C8B-B14F-4D97-AF65-F5344CB8AC3E}">
        <p14:creationId xmlns:p14="http://schemas.microsoft.com/office/powerpoint/2010/main" val="2734875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3" name="Google Shape;43;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39252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72f0bfed7a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5" name="Google Shape;105;g72f0bfed7a_0_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5434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8356042ae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2" name="Google Shape;112;g8356042ae1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1272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72f0bfed7a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9" name="Google Shape;119;g72f0bfed7a_0_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9113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72f0bfed7a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6" name="Google Shape;126;g72f0bfed7a_0_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795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8356042ae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3" name="Google Shape;133;g8356042ae1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1019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8356042ae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0" name="Google Shape;140;g8356042ae1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1712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8356042ae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6" name="Google Shape;146;g8356042ae1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9800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8356042ae1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3" name="Google Shape;153;g8356042ae1_0_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9275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8356042ae1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0" name="Google Shape;160;g8356042ae1_0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474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72f0bfed7a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9" name="Google Shape;49;g72f0bfed7a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8491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72f0bfed7a_2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6" name="Google Shape;56;g72f0bfed7a_2_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8020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72f0bfed7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3" name="Google Shape;63;g72f0bfed7a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8768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72f0bfed7a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0" name="Google Shape;70;g72f0bfed7a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8630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72f0bfed7a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7" name="Google Shape;77;g72f0bfed7a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2126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72f0bfed7a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4" name="Google Shape;84;g72f0bfed7a_0_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0355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72f0bfed7a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1" name="Google Shape;91;g72f0bfed7a_0_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9156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72f0bfed7a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8" name="Google Shape;98;g72f0bfed7a_0_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2924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0241" y="1122363"/>
            <a:ext cx="8013760" cy="2387600"/>
          </a:xfrm>
        </p:spPr>
        <p:txBody>
          <a:bodyPr anchor="b"/>
          <a:lstStyle>
            <a:lvl1pPr algn="ctr">
              <a:defRPr sz="2700" b="1">
                <a:solidFill>
                  <a:srgbClr val="002A4B"/>
                </a:solidFill>
              </a:defRPr>
            </a:lvl1pPr>
          </a:lstStyle>
          <a:p>
            <a:r>
              <a:rPr lang="en-US"/>
              <a:t>Click to edit Master title style</a:t>
            </a:r>
            <a:endParaRPr lang="en-US" dirty="0"/>
          </a:p>
        </p:txBody>
      </p:sp>
      <p:sp>
        <p:nvSpPr>
          <p:cNvPr id="3" name="Subtitle 2"/>
          <p:cNvSpPr>
            <a:spLocks noGrp="1"/>
          </p:cNvSpPr>
          <p:nvPr>
            <p:ph type="subTitle" idx="1"/>
          </p:nvPr>
        </p:nvSpPr>
        <p:spPr>
          <a:xfrm>
            <a:off x="1134141" y="3602038"/>
            <a:ext cx="8009860" cy="1655762"/>
          </a:xfrm>
        </p:spPr>
        <p:txBody>
          <a:bodyPr/>
          <a:lstStyle>
            <a:lvl1pPr marL="0" indent="0" algn="ctr">
              <a:buNone/>
              <a:defRPr sz="1800">
                <a:solidFill>
                  <a:schemeClr val="tx1">
                    <a:lumMod val="65000"/>
                    <a:lumOff val="3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Rectangle 6"/>
          <p:cNvSpPr/>
          <p:nvPr userDrawn="1"/>
        </p:nvSpPr>
        <p:spPr>
          <a:xfrm>
            <a:off x="1" y="0"/>
            <a:ext cx="1084521" cy="6858000"/>
          </a:xfrm>
          <a:prstGeom prst="rect">
            <a:avLst/>
          </a:prstGeom>
          <a:solidFill>
            <a:srgbClr val="002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Rectangle 7"/>
          <p:cNvSpPr/>
          <p:nvPr userDrawn="1"/>
        </p:nvSpPr>
        <p:spPr>
          <a:xfrm>
            <a:off x="1084522" y="0"/>
            <a:ext cx="45719" cy="6858000"/>
          </a:xfrm>
          <a:prstGeom prst="rect">
            <a:avLst/>
          </a:prstGeom>
          <a:solidFill>
            <a:srgbClr val="FDE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929" y="5500576"/>
            <a:ext cx="1157750" cy="1157750"/>
          </a:xfrm>
          <a:prstGeom prst="rect">
            <a:avLst/>
          </a:prstGeom>
        </p:spPr>
      </p:pic>
      <p:sp>
        <p:nvSpPr>
          <p:cNvPr id="11" name="TextBox 10"/>
          <p:cNvSpPr txBox="1"/>
          <p:nvPr userDrawn="1"/>
        </p:nvSpPr>
        <p:spPr>
          <a:xfrm>
            <a:off x="1483242" y="6258217"/>
            <a:ext cx="4153786" cy="323165"/>
          </a:xfrm>
          <a:prstGeom prst="rect">
            <a:avLst/>
          </a:prstGeom>
          <a:noFill/>
        </p:spPr>
        <p:txBody>
          <a:bodyPr wrap="square" rtlCol="0">
            <a:spAutoFit/>
          </a:bodyPr>
          <a:lstStyle/>
          <a:p>
            <a:r>
              <a:rPr lang="en-US" sz="1500" b="1" dirty="0">
                <a:solidFill>
                  <a:srgbClr val="002A4B"/>
                </a:solidFill>
              </a:rPr>
              <a:t>Iowa Department of Education</a:t>
            </a:r>
          </a:p>
        </p:txBody>
      </p:sp>
    </p:spTree>
    <p:extLst>
      <p:ext uri="{BB962C8B-B14F-4D97-AF65-F5344CB8AC3E}">
        <p14:creationId xmlns:p14="http://schemas.microsoft.com/office/powerpoint/2010/main" val="83811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userDrawn="1"/>
        </p:nvSpPr>
        <p:spPr>
          <a:xfrm rot="5400000">
            <a:off x="3473554" y="-1630571"/>
            <a:ext cx="2196896" cy="9144000"/>
          </a:xfrm>
          <a:prstGeom prst="rect">
            <a:avLst/>
          </a:prstGeom>
          <a:solidFill>
            <a:srgbClr val="002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8" name="Rectangle 7"/>
          <p:cNvSpPr/>
          <p:nvPr userDrawn="1"/>
        </p:nvSpPr>
        <p:spPr>
          <a:xfrm rot="5400000">
            <a:off x="4549144" y="-509264"/>
            <a:ext cx="45719" cy="9144001"/>
          </a:xfrm>
          <a:prstGeom prst="rect">
            <a:avLst/>
          </a:prstGeom>
          <a:solidFill>
            <a:srgbClr val="FDE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623888" y="2034363"/>
            <a:ext cx="7886700" cy="1330178"/>
          </a:xfrm>
        </p:spPr>
        <p:txBody>
          <a:bodyPr anchor="b">
            <a:normAutofit/>
          </a:bodyPr>
          <a:lstStyle>
            <a:lvl1pPr>
              <a:defRPr sz="2700" b="1">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3481166"/>
            <a:ext cx="7886700" cy="488323"/>
          </a:xfrm>
        </p:spPr>
        <p:txBody>
          <a:bodyPr/>
          <a:lstStyle>
            <a:lvl1pPr marL="0" indent="0">
              <a:buNone/>
              <a:defRPr sz="1800">
                <a:solidFill>
                  <a:schemeClr val="bg1">
                    <a:lumMod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61907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0"/>
            <a:ext cx="262270" cy="6858000"/>
          </a:xfrm>
          <a:prstGeom prst="rect">
            <a:avLst/>
          </a:prstGeom>
          <a:solidFill>
            <a:srgbClr val="002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Rectangle 7"/>
          <p:cNvSpPr/>
          <p:nvPr userDrawn="1"/>
        </p:nvSpPr>
        <p:spPr>
          <a:xfrm>
            <a:off x="262271" y="0"/>
            <a:ext cx="45719" cy="6858000"/>
          </a:xfrm>
          <a:prstGeom prst="rect">
            <a:avLst/>
          </a:prstGeom>
          <a:solidFill>
            <a:srgbClr val="FDE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p:cNvSpPr txBox="1"/>
          <p:nvPr userDrawn="1"/>
        </p:nvSpPr>
        <p:spPr>
          <a:xfrm>
            <a:off x="363279" y="6399984"/>
            <a:ext cx="4153786" cy="323165"/>
          </a:xfrm>
          <a:prstGeom prst="rect">
            <a:avLst/>
          </a:prstGeom>
          <a:noFill/>
        </p:spPr>
        <p:txBody>
          <a:bodyPr wrap="square" rtlCol="0">
            <a:spAutoFit/>
          </a:bodyPr>
          <a:lstStyle/>
          <a:p>
            <a:r>
              <a:rPr lang="en-US" sz="1500" b="1" dirty="0">
                <a:solidFill>
                  <a:srgbClr val="002A4B"/>
                </a:solidFill>
              </a:rPr>
              <a:t>Iowa Department of Education</a:t>
            </a:r>
          </a:p>
        </p:txBody>
      </p:sp>
      <p:sp>
        <p:nvSpPr>
          <p:cNvPr id="2" name="Title 1"/>
          <p:cNvSpPr>
            <a:spLocks noGrp="1"/>
          </p:cNvSpPr>
          <p:nvPr>
            <p:ph type="title"/>
          </p:nvPr>
        </p:nvSpPr>
        <p:spPr/>
        <p:txBody>
          <a:bodyPr>
            <a:normAutofit/>
          </a:bodyPr>
          <a:lstStyle>
            <a:lvl1pPr>
              <a:defRPr sz="2700" b="1">
                <a:solidFill>
                  <a:srgbClr val="002A4B"/>
                </a:solidFill>
              </a:defRPr>
            </a:lvl1p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C7E41C28-AB2F-E742-98EC-A74296A24FDF}"/>
              </a:ext>
            </a:extLst>
          </p:cNvPr>
          <p:cNvSpPr>
            <a:spLocks noGrp="1"/>
          </p:cNvSpPr>
          <p:nvPr>
            <p:ph type="sldNum" sz="quarter" idx="10"/>
          </p:nvPr>
        </p:nvSpPr>
        <p:spPr/>
        <p:txBody>
          <a:bodyPr/>
          <a:lstStyle/>
          <a:p>
            <a:fld id="{3D9B4FE2-7126-BF4B-A995-D401C18B4F5D}" type="slidenum">
              <a:rPr lang="en-US" smtClean="0"/>
              <a:t>‹#›</a:t>
            </a:fld>
            <a:endParaRPr lang="en-US" dirty="0"/>
          </a:p>
        </p:txBody>
      </p:sp>
      <p:sp>
        <p:nvSpPr>
          <p:cNvPr id="6" name="Content Placeholder 5">
            <a:extLst>
              <a:ext uri="{FF2B5EF4-FFF2-40B4-BE49-F238E27FC236}">
                <a16:creationId xmlns:a16="http://schemas.microsoft.com/office/drawing/2014/main" id="{9CE58CAB-5D2F-DD4B-AFE4-6CF9E54AC647}"/>
              </a:ext>
            </a:extLst>
          </p:cNvPr>
          <p:cNvSpPr>
            <a:spLocks noGrp="1"/>
          </p:cNvSpPr>
          <p:nvPr>
            <p:ph sz="quarter" idx="11"/>
          </p:nvPr>
        </p:nvSpPr>
        <p:spPr>
          <a:xfrm>
            <a:off x="589729" y="1825625"/>
            <a:ext cx="79256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8959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7" name="Rectangle 6"/>
          <p:cNvSpPr/>
          <p:nvPr userDrawn="1"/>
        </p:nvSpPr>
        <p:spPr>
          <a:xfrm>
            <a:off x="0" y="2"/>
            <a:ext cx="9144000" cy="659219"/>
          </a:xfrm>
          <a:prstGeom prst="rect">
            <a:avLst/>
          </a:prstGeom>
          <a:solidFill>
            <a:srgbClr val="002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Rectangle 7"/>
          <p:cNvSpPr/>
          <p:nvPr userDrawn="1"/>
        </p:nvSpPr>
        <p:spPr>
          <a:xfrm>
            <a:off x="0" y="659220"/>
            <a:ext cx="9144000" cy="45719"/>
          </a:xfrm>
          <a:prstGeom prst="rect">
            <a:avLst/>
          </a:prstGeom>
          <a:solidFill>
            <a:srgbClr val="FDE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628650" y="118769"/>
            <a:ext cx="7886700" cy="421683"/>
          </a:xfrm>
        </p:spPr>
        <p:txBody>
          <a:bodyPr>
            <a:normAutofit/>
          </a:bodyPr>
          <a:lstStyle>
            <a:lvl1pPr>
              <a:defRPr sz="2700" b="1">
                <a:solidFill>
                  <a:schemeClr val="bg1">
                    <a:lumMod val="9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928577"/>
            <a:ext cx="7886700" cy="5248386"/>
          </a:xfrm>
        </p:spPr>
        <p:txBody>
          <a:bodyPr/>
          <a:lstStyle>
            <a:lvl1pPr>
              <a:defRPr sz="1800"/>
            </a:lvl1pPr>
            <a:lvl2pPr>
              <a:defRPr sz="1500"/>
            </a:lvl2pPr>
            <a:lvl3pPr marL="685800" indent="0">
              <a:buNone/>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08528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p:cNvSpPr/>
          <p:nvPr userDrawn="1"/>
        </p:nvSpPr>
        <p:spPr>
          <a:xfrm>
            <a:off x="0" y="0"/>
            <a:ext cx="9144000" cy="1427356"/>
          </a:xfrm>
          <a:prstGeom prst="rect">
            <a:avLst/>
          </a:prstGeom>
          <a:solidFill>
            <a:srgbClr val="002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Rectangle 7"/>
          <p:cNvSpPr/>
          <p:nvPr userDrawn="1"/>
        </p:nvSpPr>
        <p:spPr>
          <a:xfrm>
            <a:off x="0" y="1404498"/>
            <a:ext cx="9144000" cy="45719"/>
          </a:xfrm>
          <a:prstGeom prst="rect">
            <a:avLst/>
          </a:prstGeom>
          <a:solidFill>
            <a:srgbClr val="FDE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628650" y="118767"/>
            <a:ext cx="7886700" cy="1262870"/>
          </a:xfrm>
        </p:spPr>
        <p:txBody>
          <a:bodyPr>
            <a:normAutofit/>
          </a:bodyPr>
          <a:lstStyle>
            <a:lvl1pPr>
              <a:defRPr sz="2700" b="1">
                <a:solidFill>
                  <a:schemeClr val="bg1">
                    <a:lumMod val="9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709854"/>
            <a:ext cx="7886700" cy="4467109"/>
          </a:xfrm>
        </p:spPr>
        <p:txBody>
          <a:bodyPr/>
          <a:lstStyle>
            <a:lvl1pPr>
              <a:defRPr sz="1800"/>
            </a:lvl1pPr>
            <a:lvl2pPr>
              <a:defRPr sz="1500"/>
            </a:lvl2pPr>
            <a:lvl3pPr marL="685800" indent="0">
              <a:buNone/>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58809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449B5F0C-5841-084E-AFAA-C7C240F8DB68}"/>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B4FE2-7126-BF4B-A995-D401C18B4F5D}" type="slidenum">
              <a:rPr lang="en-US" smtClean="0"/>
              <a:t>‹#›</a:t>
            </a:fld>
            <a:endParaRPr lang="en-US" dirty="0"/>
          </a:p>
        </p:txBody>
      </p:sp>
    </p:spTree>
    <p:extLst>
      <p:ext uri="{BB962C8B-B14F-4D97-AF65-F5344CB8AC3E}">
        <p14:creationId xmlns:p14="http://schemas.microsoft.com/office/powerpoint/2010/main" val="364704259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5" r:id="rId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7"/>
          <p:cNvSpPr txBox="1">
            <a:spLocks noGrp="1"/>
          </p:cNvSpPr>
          <p:nvPr>
            <p:ph type="ctrTitle"/>
          </p:nvPr>
        </p:nvSpPr>
        <p:spPr/>
        <p:txBody>
          <a:bodyPr>
            <a:normAutofit/>
          </a:bodyPr>
          <a:lstStyle/>
          <a:p>
            <a:pPr lvl="0"/>
            <a:r>
              <a:rPr lang="en-US" sz="3600" dirty="0"/>
              <a:t>Coronavirus Aid, Relief, and Economic Security (CARES) Act Overview</a:t>
            </a:r>
          </a:p>
        </p:txBody>
      </p:sp>
      <p:sp>
        <p:nvSpPr>
          <p:cNvPr id="46" name="Google Shape;46;p7"/>
          <p:cNvSpPr txBox="1">
            <a:spLocks noGrp="1"/>
          </p:cNvSpPr>
          <p:nvPr>
            <p:ph type="subTitle" idx="1"/>
          </p:nvPr>
        </p:nvSpPr>
        <p:spPr/>
        <p:txBody>
          <a:bodyPr/>
          <a:lstStyle/>
          <a:p>
            <a:pPr lvl="0"/>
            <a:r>
              <a:rPr lang="en-US" dirty="0"/>
              <a:t>April 14, 2020</a:t>
            </a:r>
          </a:p>
        </p:txBody>
      </p:sp>
    </p:spTree>
    <p:extLst>
      <p:ext uri="{BB962C8B-B14F-4D97-AF65-F5344CB8AC3E}">
        <p14:creationId xmlns:p14="http://schemas.microsoft.com/office/powerpoint/2010/main" val="547241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6"/>
          <p:cNvSpPr txBox="1">
            <a:spLocks noGrp="1"/>
          </p:cNvSpPr>
          <p:nvPr>
            <p:ph type="title"/>
          </p:nvPr>
        </p:nvSpPr>
        <p:spPr/>
        <p:txBody>
          <a:bodyPr/>
          <a:lstStyle/>
          <a:p>
            <a:r>
              <a:rPr lang="en-US" dirty="0"/>
              <a:t>Elementary and Secondary School Emergency Relief Fund: Sections 18006 and 18005 </a:t>
            </a:r>
          </a:p>
        </p:txBody>
      </p:sp>
      <p:sp>
        <p:nvSpPr>
          <p:cNvPr id="109" name="Google Shape;109;p16"/>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10</a:t>
            </a:fld>
            <a:endParaRPr lang="en-US" dirty="0"/>
          </a:p>
        </p:txBody>
      </p:sp>
      <p:sp>
        <p:nvSpPr>
          <p:cNvPr id="108" name="Google Shape;108;p16"/>
          <p:cNvSpPr txBox="1">
            <a:spLocks noGrp="1"/>
          </p:cNvSpPr>
          <p:nvPr>
            <p:ph type="body" idx="11"/>
          </p:nvPr>
        </p:nvSpPr>
        <p:spPr/>
        <p:txBody>
          <a:bodyPr>
            <a:normAutofit lnSpcReduction="10000"/>
          </a:bodyPr>
          <a:lstStyle/>
          <a:p>
            <a:r>
              <a:rPr lang="en-US" dirty="0"/>
              <a:t>SEAs and LEAs must continue to pay employees and contractors “to the greatest extent practicable” as a condition of receiving CARES funds. (Section 18006)</a:t>
            </a:r>
          </a:p>
          <a:p>
            <a:pPr lvl="1"/>
            <a:r>
              <a:rPr lang="en-US" dirty="0"/>
              <a:t>A local education agency, state, institution of higher education, or other entity that receives funds under ‘‘Education Stabilization Fund’’, shall to the greatest extent practicable, continue to pay its employees and contractors during the period of any disruptions or closures related to coronavirus.</a:t>
            </a:r>
          </a:p>
          <a:p>
            <a:r>
              <a:rPr lang="en-US" dirty="0"/>
              <a:t>Nonpublic schools are entitled to equitable participation for these funds. (Section 18005)</a:t>
            </a:r>
          </a:p>
          <a:p>
            <a:pPr lvl="1"/>
            <a:r>
              <a:rPr lang="en-US" dirty="0"/>
              <a:t>An LEA receiving funds under the CARES Act (under sections 18002 or 18003) shall provide equitable services in the same manner as provided under section 1117 of the ESEA of 1965 to students and teachers in non-public schools, as determined in consultation with representatives of non-public schools.</a:t>
            </a:r>
          </a:p>
          <a:p>
            <a:endParaRPr lang="en-US" dirty="0"/>
          </a:p>
          <a:p>
            <a:endParaRPr lang="en-US" dirty="0"/>
          </a:p>
        </p:txBody>
      </p:sp>
    </p:spTree>
    <p:extLst>
      <p:ext uri="{BB962C8B-B14F-4D97-AF65-F5344CB8AC3E}">
        <p14:creationId xmlns:p14="http://schemas.microsoft.com/office/powerpoint/2010/main" val="114659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7"/>
          <p:cNvSpPr txBox="1">
            <a:spLocks noGrp="1"/>
          </p:cNvSpPr>
          <p:nvPr>
            <p:ph type="title"/>
          </p:nvPr>
        </p:nvSpPr>
        <p:spPr/>
        <p:txBody>
          <a:bodyPr/>
          <a:lstStyle/>
          <a:p>
            <a:r>
              <a:rPr lang="en-US" dirty="0"/>
              <a:t>Elementary and Secondary School Emergency Relief Fund: What Does This Mean to You?</a:t>
            </a:r>
          </a:p>
        </p:txBody>
      </p:sp>
      <p:sp>
        <p:nvSpPr>
          <p:cNvPr id="116" name="Google Shape;116;p17"/>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11</a:t>
            </a:fld>
            <a:endParaRPr lang="en-US" dirty="0"/>
          </a:p>
        </p:txBody>
      </p:sp>
      <p:sp>
        <p:nvSpPr>
          <p:cNvPr id="115" name="Google Shape;115;p17"/>
          <p:cNvSpPr txBox="1">
            <a:spLocks noGrp="1"/>
          </p:cNvSpPr>
          <p:nvPr>
            <p:ph type="body" idx="11"/>
          </p:nvPr>
        </p:nvSpPr>
        <p:spPr/>
        <p:txBody>
          <a:bodyPr/>
          <a:lstStyle/>
          <a:p>
            <a:r>
              <a:rPr lang="en-US" dirty="0">
                <a:solidFill>
                  <a:schemeClr val="accent1"/>
                </a:solidFill>
              </a:rPr>
              <a:t>All Iowa districts will get an allocation from the Emergency Relief Fund.</a:t>
            </a:r>
          </a:p>
          <a:p>
            <a:r>
              <a:rPr lang="en-US" dirty="0">
                <a:solidFill>
                  <a:schemeClr val="accent1"/>
                </a:solidFill>
              </a:rPr>
              <a:t>Funds will be applied for through CASA; applications will be brief.</a:t>
            </a:r>
          </a:p>
          <a:p>
            <a:r>
              <a:rPr lang="en-US" dirty="0">
                <a:solidFill>
                  <a:schemeClr val="accent1"/>
                </a:solidFill>
              </a:rPr>
              <a:t>Allowable uses of Emergency Relief Funds are broad.</a:t>
            </a:r>
          </a:p>
          <a:p>
            <a:r>
              <a:rPr lang="en-US" dirty="0">
                <a:solidFill>
                  <a:schemeClr val="accent1"/>
                </a:solidFill>
              </a:rPr>
              <a:t>Districts receiving funds must agree to continue to pay employees and contractors to the greatest extent practicable.</a:t>
            </a:r>
          </a:p>
          <a:p>
            <a:r>
              <a:rPr lang="en-US" dirty="0">
                <a:solidFill>
                  <a:schemeClr val="accent1"/>
                </a:solidFill>
              </a:rPr>
              <a:t>The nonpublic consultation process will be opened specifically for the Emergency Relief Funds.</a:t>
            </a:r>
          </a:p>
        </p:txBody>
      </p:sp>
    </p:spTree>
    <p:extLst>
      <p:ext uri="{BB962C8B-B14F-4D97-AF65-F5344CB8AC3E}">
        <p14:creationId xmlns:p14="http://schemas.microsoft.com/office/powerpoint/2010/main" val="1125790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txBox="1">
            <a:spLocks noGrp="1"/>
          </p:cNvSpPr>
          <p:nvPr>
            <p:ph type="title"/>
          </p:nvPr>
        </p:nvSpPr>
        <p:spPr>
          <a:xfrm>
            <a:off x="628650" y="365128"/>
            <a:ext cx="7886700" cy="734623"/>
          </a:xfrm>
        </p:spPr>
        <p:txBody>
          <a:bodyPr/>
          <a:lstStyle/>
          <a:p>
            <a:r>
              <a:rPr lang="en-US" dirty="0"/>
              <a:t>CARES Act Waivers </a:t>
            </a:r>
          </a:p>
        </p:txBody>
      </p:sp>
      <p:sp>
        <p:nvSpPr>
          <p:cNvPr id="123" name="Google Shape;123;p18"/>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12</a:t>
            </a:fld>
            <a:endParaRPr lang="en-US" dirty="0"/>
          </a:p>
        </p:txBody>
      </p:sp>
      <p:sp>
        <p:nvSpPr>
          <p:cNvPr id="122" name="Google Shape;122;p18"/>
          <p:cNvSpPr txBox="1">
            <a:spLocks noGrp="1"/>
          </p:cNvSpPr>
          <p:nvPr>
            <p:ph type="body" idx="11"/>
          </p:nvPr>
        </p:nvSpPr>
        <p:spPr>
          <a:xfrm>
            <a:off x="589729" y="1099751"/>
            <a:ext cx="7925621" cy="5077212"/>
          </a:xfrm>
        </p:spPr>
        <p:txBody>
          <a:bodyPr>
            <a:normAutofit fontScale="92500" lnSpcReduction="10000"/>
          </a:bodyPr>
          <a:lstStyle/>
          <a:p>
            <a:r>
              <a:rPr lang="en-US" dirty="0"/>
              <a:t>Iowa has applied for and received a waiver of the following requirements:</a:t>
            </a:r>
          </a:p>
          <a:p>
            <a:pPr lvl="1"/>
            <a:r>
              <a:rPr lang="en-US" dirty="0"/>
              <a:t>The carryover limitation for Federal fiscal year (FY) 2019 Title I, Part A funds (i.e., the Title I, Part A funds that will become carryover funds on October 1, 2020). The requirement that limits a SEA’s ability to grant to its LEAs a waiver of the 15 percent Title I, Part A carryover limitation in section 1127(a) more than once every three years.</a:t>
            </a:r>
          </a:p>
          <a:p>
            <a:pPr lvl="1"/>
            <a:r>
              <a:rPr lang="en-US" dirty="0"/>
              <a:t>The period of availability of funds in section 421(b) of the General Education Provisions Act (GEPA), which extends the period of availability of FY 2018 funds for the following programs until September 30, 2021:</a:t>
            </a:r>
          </a:p>
          <a:p>
            <a:pPr lvl="2"/>
            <a:r>
              <a:rPr lang="en-US" dirty="0"/>
              <a:t>Title IA</a:t>
            </a:r>
          </a:p>
          <a:p>
            <a:pPr lvl="2"/>
            <a:r>
              <a:rPr lang="en-US" dirty="0"/>
              <a:t>Title IA Sec. 1003</a:t>
            </a:r>
          </a:p>
          <a:p>
            <a:pPr lvl="2"/>
            <a:r>
              <a:rPr lang="en-US" dirty="0"/>
              <a:t>Title IC</a:t>
            </a:r>
          </a:p>
          <a:p>
            <a:pPr lvl="2"/>
            <a:r>
              <a:rPr lang="en-US" dirty="0"/>
              <a:t>Title ID Subparts 1 and 2</a:t>
            </a:r>
          </a:p>
          <a:p>
            <a:pPr lvl="2"/>
            <a:r>
              <a:rPr lang="en-US" dirty="0"/>
              <a:t>Title IIA</a:t>
            </a:r>
          </a:p>
          <a:p>
            <a:pPr lvl="2"/>
            <a:r>
              <a:rPr lang="en-US" dirty="0"/>
              <a:t>Title III, including immigrant</a:t>
            </a:r>
          </a:p>
          <a:p>
            <a:pPr lvl="2"/>
            <a:r>
              <a:rPr lang="en-US" dirty="0"/>
              <a:t>Title IVA</a:t>
            </a:r>
          </a:p>
          <a:p>
            <a:pPr lvl="2"/>
            <a:r>
              <a:rPr lang="en-US" dirty="0"/>
              <a:t>Title IVB</a:t>
            </a:r>
          </a:p>
          <a:p>
            <a:pPr lvl="2"/>
            <a:r>
              <a:rPr lang="en-US" dirty="0"/>
              <a:t>Title V</a:t>
            </a:r>
          </a:p>
          <a:p>
            <a:pPr lvl="2"/>
            <a:r>
              <a:rPr lang="en-US" dirty="0"/>
              <a:t>McKinney-Vento</a:t>
            </a:r>
          </a:p>
        </p:txBody>
      </p:sp>
    </p:spTree>
    <p:extLst>
      <p:ext uri="{BB962C8B-B14F-4D97-AF65-F5344CB8AC3E}">
        <p14:creationId xmlns:p14="http://schemas.microsoft.com/office/powerpoint/2010/main" val="2869971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p:txBody>
          <a:bodyPr/>
          <a:lstStyle/>
          <a:p>
            <a:r>
              <a:rPr lang="en-US" dirty="0"/>
              <a:t>CARES Act Waivers (continued)</a:t>
            </a:r>
          </a:p>
        </p:txBody>
      </p:sp>
      <p:sp>
        <p:nvSpPr>
          <p:cNvPr id="129" name="Google Shape;129;p19"/>
          <p:cNvSpPr txBox="1">
            <a:spLocks noGrp="1"/>
          </p:cNvSpPr>
          <p:nvPr>
            <p:ph type="body" idx="11"/>
          </p:nvPr>
        </p:nvSpPr>
        <p:spPr/>
        <p:txBody>
          <a:bodyPr/>
          <a:lstStyle/>
          <a:p>
            <a:r>
              <a:rPr lang="en-US" dirty="0"/>
              <a:t>Iowa has applied for and received a waiver of the following requirements:</a:t>
            </a:r>
          </a:p>
          <a:p>
            <a:pPr lvl="1"/>
            <a:r>
              <a:rPr lang="en-US" dirty="0"/>
              <a:t>The following requirements of Title IVA:</a:t>
            </a:r>
          </a:p>
          <a:p>
            <a:pPr lvl="2"/>
            <a:r>
              <a:rPr lang="en-US" dirty="0"/>
              <a:t>Needs assessment (only for districts receiving a total district allocation of at least $30,000)</a:t>
            </a:r>
          </a:p>
          <a:p>
            <a:pPr lvl="2"/>
            <a:r>
              <a:rPr lang="en-US" dirty="0"/>
              <a:t>Content area spending percentage requirements (only for districts receiving a total district allocation of at least $30,000)</a:t>
            </a:r>
          </a:p>
          <a:p>
            <a:pPr lvl="2"/>
            <a:r>
              <a:rPr lang="en-US" dirty="0"/>
              <a:t>Spending limitation on technology infrastructure</a:t>
            </a:r>
          </a:p>
          <a:p>
            <a:pPr lvl="1"/>
            <a:r>
              <a:rPr lang="en-US" dirty="0"/>
              <a:t>The definition of professional development in the Elementary and Secondary Education Act (ESEA Sec. 8101(42).</a:t>
            </a:r>
          </a:p>
        </p:txBody>
      </p:sp>
    </p:spTree>
    <p:extLst>
      <p:ext uri="{BB962C8B-B14F-4D97-AF65-F5344CB8AC3E}">
        <p14:creationId xmlns:p14="http://schemas.microsoft.com/office/powerpoint/2010/main" val="83155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0"/>
          <p:cNvSpPr txBox="1">
            <a:spLocks noGrp="1"/>
          </p:cNvSpPr>
          <p:nvPr>
            <p:ph type="title"/>
          </p:nvPr>
        </p:nvSpPr>
        <p:spPr/>
        <p:txBody>
          <a:bodyPr/>
          <a:lstStyle/>
          <a:p>
            <a:r>
              <a:rPr lang="en-US" dirty="0"/>
              <a:t>CARES Act Waivers: What Does This Mean for You?</a:t>
            </a:r>
          </a:p>
        </p:txBody>
      </p:sp>
      <p:sp>
        <p:nvSpPr>
          <p:cNvPr id="137" name="Google Shape;137;p20"/>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14</a:t>
            </a:fld>
            <a:endParaRPr lang="en-US" dirty="0"/>
          </a:p>
        </p:txBody>
      </p:sp>
      <p:sp>
        <p:nvSpPr>
          <p:cNvPr id="136" name="Google Shape;136;p20"/>
          <p:cNvSpPr txBox="1">
            <a:spLocks noGrp="1"/>
          </p:cNvSpPr>
          <p:nvPr>
            <p:ph type="body" idx="11"/>
          </p:nvPr>
        </p:nvSpPr>
        <p:spPr/>
        <p:txBody>
          <a:bodyPr>
            <a:normAutofit fontScale="92500"/>
          </a:bodyPr>
          <a:lstStyle/>
          <a:p>
            <a:r>
              <a:rPr lang="en-US" dirty="0">
                <a:solidFill>
                  <a:schemeClr val="accent1"/>
                </a:solidFill>
              </a:rPr>
              <a:t>Districts may apply for a waiver to carryover greater than 15% of their Title IA funds, even if they have done so in the last three years.</a:t>
            </a:r>
          </a:p>
          <a:p>
            <a:r>
              <a:rPr lang="en-US" dirty="0">
                <a:solidFill>
                  <a:schemeClr val="accent1"/>
                </a:solidFill>
              </a:rPr>
              <a:t>Districts may carryover FFY 2018 funds in all Title programs, meaning you may carry over your carryover.</a:t>
            </a:r>
          </a:p>
          <a:p>
            <a:r>
              <a:rPr lang="en-US" dirty="0">
                <a:solidFill>
                  <a:schemeClr val="accent1"/>
                </a:solidFill>
              </a:rPr>
              <a:t>Districts receiving a total district allocation of at least $30,000 in Title IVA funds may request a waiver of:</a:t>
            </a:r>
          </a:p>
          <a:p>
            <a:pPr lvl="1"/>
            <a:r>
              <a:rPr lang="en-US" dirty="0">
                <a:solidFill>
                  <a:schemeClr val="accent1"/>
                </a:solidFill>
              </a:rPr>
              <a:t>The requirement to do a comprehensive needs assessment and</a:t>
            </a:r>
          </a:p>
          <a:p>
            <a:pPr lvl="1"/>
            <a:r>
              <a:rPr lang="en-US" dirty="0">
                <a:solidFill>
                  <a:schemeClr val="accent1"/>
                </a:solidFill>
              </a:rPr>
              <a:t>The content area spending requirements.</a:t>
            </a:r>
          </a:p>
          <a:p>
            <a:r>
              <a:rPr lang="en-US" dirty="0">
                <a:solidFill>
                  <a:schemeClr val="accent1"/>
                </a:solidFill>
              </a:rPr>
              <a:t>Districts may request a waiver of the limit on education technology spending in Title IVA.</a:t>
            </a:r>
          </a:p>
          <a:p>
            <a:r>
              <a:rPr lang="en-US" dirty="0">
                <a:solidFill>
                  <a:schemeClr val="accent1"/>
                </a:solidFill>
              </a:rPr>
              <a:t>Districts are not bound by the definition of professional development in the ESEA this year. You can provide PD to who needs it, when and how they need it, and it will be reimbursable.</a:t>
            </a:r>
          </a:p>
          <a:p>
            <a:endParaRPr lang="en-US" dirty="0"/>
          </a:p>
          <a:p>
            <a:endParaRPr lang="en-US" dirty="0"/>
          </a:p>
        </p:txBody>
      </p:sp>
    </p:spTree>
    <p:extLst>
      <p:ext uri="{BB962C8B-B14F-4D97-AF65-F5344CB8AC3E}">
        <p14:creationId xmlns:p14="http://schemas.microsoft.com/office/powerpoint/2010/main" val="4245141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1"/>
          <p:cNvSpPr txBox="1">
            <a:spLocks noGrp="1"/>
          </p:cNvSpPr>
          <p:nvPr>
            <p:ph type="ctrTitle"/>
          </p:nvPr>
        </p:nvSpPr>
        <p:spPr/>
        <p:txBody>
          <a:bodyPr/>
          <a:lstStyle/>
          <a:p>
            <a:r>
              <a:rPr lang="en-US" dirty="0"/>
              <a:t>Governor’s Proclamation on </a:t>
            </a:r>
            <a:br>
              <a:rPr lang="en-US" dirty="0"/>
            </a:br>
            <a:r>
              <a:rPr lang="en-US" dirty="0"/>
              <a:t>Graduation Requirements</a:t>
            </a:r>
          </a:p>
        </p:txBody>
      </p:sp>
      <p:sp>
        <p:nvSpPr>
          <p:cNvPr id="143" name="Google Shape;143;p21"/>
          <p:cNvSpPr txBox="1">
            <a:spLocks noGrp="1"/>
          </p:cNvSpPr>
          <p:nvPr>
            <p:ph type="subTitle" idx="1"/>
          </p:nvPr>
        </p:nvSpPr>
        <p:spPr/>
        <p:txBody>
          <a:bodyPr/>
          <a:lstStyle/>
          <a:p>
            <a:r>
              <a:rPr lang="en-US" dirty="0"/>
              <a:t>April 14, 2020</a:t>
            </a:r>
          </a:p>
        </p:txBody>
      </p:sp>
    </p:spTree>
    <p:extLst>
      <p:ext uri="{BB962C8B-B14F-4D97-AF65-F5344CB8AC3E}">
        <p14:creationId xmlns:p14="http://schemas.microsoft.com/office/powerpoint/2010/main" val="4220866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2"/>
          <p:cNvSpPr txBox="1">
            <a:spLocks noGrp="1"/>
          </p:cNvSpPr>
          <p:nvPr>
            <p:ph type="title"/>
          </p:nvPr>
        </p:nvSpPr>
        <p:spPr>
          <a:xfrm>
            <a:off x="628650" y="365128"/>
            <a:ext cx="7886700" cy="734623"/>
          </a:xfrm>
        </p:spPr>
        <p:txBody>
          <a:bodyPr/>
          <a:lstStyle/>
          <a:p>
            <a:r>
              <a:rPr lang="en-US" dirty="0"/>
              <a:t>High School Graduation Requirements</a:t>
            </a:r>
          </a:p>
        </p:txBody>
      </p:sp>
      <p:sp>
        <p:nvSpPr>
          <p:cNvPr id="150" name="Google Shape;150;p22"/>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16</a:t>
            </a:fld>
            <a:endParaRPr lang="en-US" dirty="0"/>
          </a:p>
        </p:txBody>
      </p:sp>
      <p:sp>
        <p:nvSpPr>
          <p:cNvPr id="149" name="Google Shape;149;p22"/>
          <p:cNvSpPr txBox="1">
            <a:spLocks noGrp="1"/>
          </p:cNvSpPr>
          <p:nvPr>
            <p:ph type="body" idx="11"/>
          </p:nvPr>
        </p:nvSpPr>
        <p:spPr>
          <a:xfrm>
            <a:off x="589729" y="1285103"/>
            <a:ext cx="7925621" cy="4891860"/>
          </a:xfrm>
        </p:spPr>
        <p:txBody>
          <a:bodyPr>
            <a:normAutofit lnSpcReduction="10000"/>
          </a:bodyPr>
          <a:lstStyle/>
          <a:p>
            <a:pPr marL="0" indent="0">
              <a:buNone/>
            </a:pPr>
            <a:r>
              <a:rPr lang="en-US" b="1" dirty="0"/>
              <a:t>SECTION THIRTY-SEVEN. </a:t>
            </a:r>
            <a:r>
              <a:rPr lang="en-US" dirty="0"/>
              <a:t>Pursuant to Iowa Code § 29C.6(6), I temporarily suspend the regulatory provisions of Iowa Code §§ 256.7(26)(a) and 256.11(5) and Iowa Admin. Code rule 281-12.5(5), requiring curriculum standards and completion of specific units of credit for completion of a high school program of study, to the extent such provisions would hinder Iowa school districts in assisting the Iowa high school graduating class of 2020 in completing a course of study during this disaster emergency.</a:t>
            </a:r>
          </a:p>
          <a:p>
            <a:pPr marL="0" indent="0">
              <a:buNone/>
            </a:pPr>
            <a:endParaRPr lang="en-US" sz="600" dirty="0"/>
          </a:p>
          <a:p>
            <a:pPr marL="0" indent="0">
              <a:buNone/>
            </a:pPr>
            <a:r>
              <a:rPr lang="en-US" dirty="0">
                <a:solidFill>
                  <a:schemeClr val="accent1"/>
                </a:solidFill>
              </a:rPr>
              <a:t>What does this mean?</a:t>
            </a:r>
          </a:p>
          <a:p>
            <a:pPr lvl="1"/>
            <a:r>
              <a:rPr lang="en-US" dirty="0"/>
              <a:t>Districts and accredited nonpublic schools may issue diplomas for students who have not met the minimum requirements in Iowa Code 256.11 and 281—IAC 12.5(5) for offer and teach.</a:t>
            </a:r>
          </a:p>
          <a:p>
            <a:pPr lvl="1"/>
            <a:r>
              <a:rPr lang="en-US" dirty="0"/>
              <a:t>The requirements in 256.7(26)(a) of four years of English and language arts, three years of mathematics, three years of science, and three years of social studies are suspended for the current year’s graduates.</a:t>
            </a:r>
          </a:p>
        </p:txBody>
      </p:sp>
    </p:spTree>
    <p:extLst>
      <p:ext uri="{BB962C8B-B14F-4D97-AF65-F5344CB8AC3E}">
        <p14:creationId xmlns:p14="http://schemas.microsoft.com/office/powerpoint/2010/main" val="328918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3"/>
          <p:cNvSpPr txBox="1">
            <a:spLocks noGrp="1"/>
          </p:cNvSpPr>
          <p:nvPr>
            <p:ph type="title"/>
          </p:nvPr>
        </p:nvSpPr>
        <p:spPr>
          <a:xfrm>
            <a:off x="628650" y="365128"/>
            <a:ext cx="7886700" cy="994115"/>
          </a:xfrm>
        </p:spPr>
        <p:txBody>
          <a:bodyPr/>
          <a:lstStyle/>
          <a:p>
            <a:r>
              <a:rPr lang="en-US" dirty="0"/>
              <a:t>High School Graduation Requirements (continued)</a:t>
            </a:r>
          </a:p>
        </p:txBody>
      </p:sp>
      <p:sp>
        <p:nvSpPr>
          <p:cNvPr id="157" name="Google Shape;157;p23"/>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17</a:t>
            </a:fld>
            <a:endParaRPr lang="en-US" dirty="0"/>
          </a:p>
        </p:txBody>
      </p:sp>
      <p:sp>
        <p:nvSpPr>
          <p:cNvPr id="156" name="Google Shape;156;p23"/>
          <p:cNvSpPr txBox="1">
            <a:spLocks noGrp="1"/>
          </p:cNvSpPr>
          <p:nvPr>
            <p:ph type="body" idx="11"/>
          </p:nvPr>
        </p:nvSpPr>
        <p:spPr>
          <a:xfrm>
            <a:off x="589729" y="1544595"/>
            <a:ext cx="7925621" cy="4632368"/>
          </a:xfrm>
        </p:spPr>
        <p:txBody>
          <a:bodyPr>
            <a:normAutofit/>
          </a:bodyPr>
          <a:lstStyle/>
          <a:p>
            <a:pPr marL="0" indent="0">
              <a:buNone/>
            </a:pPr>
            <a:r>
              <a:rPr lang="en-US" b="1" dirty="0"/>
              <a:t>SECTION THIRTY-EIGHT. </a:t>
            </a:r>
            <a:r>
              <a:rPr lang="en-US" dirty="0"/>
              <a:t>Pursuant to Iowa Code § 29C.6(6), I temporarily suspend the regulatory provisions of Iowa Code § 256.11(6)(c) and Iowa Admin. Code rule 281- 12.5(20), requiring each Iowa pupil physically able to do so to complete a psychomotor course that leads to certification in cardiopulmonary resuscitation (CPR) in order to graduate from high school, to the extent such provisions would hinder Iowa school districts in assisting the Iowa high school graduating class of 2020 in completing a course of study during this disaster emergency.</a:t>
            </a:r>
          </a:p>
          <a:p>
            <a:endParaRPr lang="en-US" sz="600" dirty="0"/>
          </a:p>
          <a:p>
            <a:pPr marL="0" indent="0">
              <a:buNone/>
            </a:pPr>
            <a:r>
              <a:rPr lang="en-US" dirty="0">
                <a:solidFill>
                  <a:schemeClr val="accent1"/>
                </a:solidFill>
              </a:rPr>
              <a:t>What does this mean?</a:t>
            </a:r>
          </a:p>
          <a:p>
            <a:pPr lvl="1"/>
            <a:r>
              <a:rPr lang="en-US" dirty="0"/>
              <a:t>Districts may allow students to graduate without completing a course in CPR.</a:t>
            </a:r>
          </a:p>
          <a:p>
            <a:endParaRPr lang="en-US" dirty="0"/>
          </a:p>
          <a:p>
            <a:endParaRPr lang="en-US" dirty="0"/>
          </a:p>
        </p:txBody>
      </p:sp>
    </p:spTree>
    <p:extLst>
      <p:ext uri="{BB962C8B-B14F-4D97-AF65-F5344CB8AC3E}">
        <p14:creationId xmlns:p14="http://schemas.microsoft.com/office/powerpoint/2010/main" val="1710518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p:txBody>
          <a:bodyPr/>
          <a:lstStyle/>
          <a:p>
            <a:r>
              <a:rPr lang="en-US" dirty="0"/>
              <a:t>High School Graduation Requirements: Things to Remember</a:t>
            </a:r>
          </a:p>
        </p:txBody>
      </p:sp>
      <p:sp>
        <p:nvSpPr>
          <p:cNvPr id="164" name="Google Shape;164;p24"/>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18</a:t>
            </a:fld>
            <a:endParaRPr lang="en-US" dirty="0"/>
          </a:p>
        </p:txBody>
      </p:sp>
      <p:sp>
        <p:nvSpPr>
          <p:cNvPr id="163" name="Google Shape;163;p24"/>
          <p:cNvSpPr txBox="1">
            <a:spLocks noGrp="1"/>
          </p:cNvSpPr>
          <p:nvPr>
            <p:ph type="body" idx="11"/>
          </p:nvPr>
        </p:nvSpPr>
        <p:spPr/>
        <p:txBody>
          <a:bodyPr>
            <a:normAutofit fontScale="92500"/>
          </a:bodyPr>
          <a:lstStyle/>
          <a:p>
            <a:r>
              <a:rPr lang="en-US" dirty="0"/>
              <a:t>This waiver is a “but for,” meaning it is to help graduate students who would have graduated </a:t>
            </a:r>
            <a:r>
              <a:rPr lang="en-US" i="1" dirty="0"/>
              <a:t>but for the circumstances of COVID-19</a:t>
            </a:r>
          </a:p>
          <a:p>
            <a:r>
              <a:rPr lang="en-US" dirty="0"/>
              <a:t>This is not a free pass to graduate in 2020; it is meant to help students who would have met graduation requirements but for COVID-19</a:t>
            </a:r>
          </a:p>
          <a:p>
            <a:r>
              <a:rPr lang="en-US" dirty="0"/>
              <a:t>Precisely which students this applies to is a local decision</a:t>
            </a:r>
          </a:p>
          <a:p>
            <a:r>
              <a:rPr lang="en-US" dirty="0"/>
              <a:t>We suggest asking some probing questions:</a:t>
            </a:r>
          </a:p>
          <a:p>
            <a:pPr lvl="1"/>
            <a:r>
              <a:rPr lang="en-US" dirty="0"/>
              <a:t>Was this student on track to graduate prior to school closure?</a:t>
            </a:r>
          </a:p>
          <a:p>
            <a:pPr lvl="1"/>
            <a:r>
              <a:rPr lang="en-US" dirty="0"/>
              <a:t>If not for COVID-19 and school closure would this student have completed all graduation requirements in the normal course of business?</a:t>
            </a:r>
          </a:p>
          <a:p>
            <a:pPr lvl="1"/>
            <a:r>
              <a:rPr lang="en-US" dirty="0"/>
              <a:t>If this student would have needed some additional help to graduate - even without the added difficulty of COVID-19 - is it reasonable to assume the school could have provided those supports successfully?</a:t>
            </a:r>
          </a:p>
          <a:p>
            <a:endParaRPr lang="en-US" dirty="0"/>
          </a:p>
        </p:txBody>
      </p:sp>
    </p:spTree>
    <p:extLst>
      <p:ext uri="{BB962C8B-B14F-4D97-AF65-F5344CB8AC3E}">
        <p14:creationId xmlns:p14="http://schemas.microsoft.com/office/powerpoint/2010/main" val="1728566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p:txBody>
          <a:bodyPr/>
          <a:lstStyle/>
          <a:p>
            <a:pPr lvl="0"/>
            <a:r>
              <a:rPr lang="en-US" dirty="0"/>
              <a:t>CARES Act: Our Approach</a:t>
            </a:r>
          </a:p>
        </p:txBody>
      </p:sp>
      <p:sp>
        <p:nvSpPr>
          <p:cNvPr id="53" name="Google Shape;53;p8"/>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2</a:t>
            </a:fld>
            <a:endParaRPr lang="en-US" dirty="0"/>
          </a:p>
        </p:txBody>
      </p:sp>
      <p:sp>
        <p:nvSpPr>
          <p:cNvPr id="52" name="Google Shape;52;p8"/>
          <p:cNvSpPr txBox="1">
            <a:spLocks noGrp="1"/>
          </p:cNvSpPr>
          <p:nvPr>
            <p:ph type="body" idx="11"/>
          </p:nvPr>
        </p:nvSpPr>
        <p:spPr/>
        <p:txBody>
          <a:bodyPr/>
          <a:lstStyle/>
          <a:p>
            <a:pPr lvl="0"/>
            <a:r>
              <a:rPr lang="en-US" dirty="0"/>
              <a:t>How the Department will approach administration of CARES funds:</a:t>
            </a:r>
          </a:p>
          <a:p>
            <a:pPr lvl="1"/>
            <a:r>
              <a:rPr lang="en-US" dirty="0"/>
              <a:t>Goal is to support schools and move funds quickly.</a:t>
            </a:r>
          </a:p>
          <a:p>
            <a:pPr lvl="1"/>
            <a:r>
              <a:rPr lang="en-US" dirty="0"/>
              <a:t>Our orientation is “how do we get to yes?”</a:t>
            </a:r>
          </a:p>
          <a:p>
            <a:pPr lvl="1"/>
            <a:r>
              <a:rPr lang="en-US" dirty="0"/>
              <a:t>The spending parameters are broad, we need to implement them thoughtfully and flexibly.</a:t>
            </a:r>
          </a:p>
          <a:p>
            <a:pPr lvl="1"/>
            <a:r>
              <a:rPr lang="en-US" dirty="0"/>
              <a:t>Processes will be as efficient as possible.</a:t>
            </a:r>
          </a:p>
        </p:txBody>
      </p:sp>
    </p:spTree>
    <p:extLst>
      <p:ext uri="{BB962C8B-B14F-4D97-AF65-F5344CB8AC3E}">
        <p14:creationId xmlns:p14="http://schemas.microsoft.com/office/powerpoint/2010/main" val="1844119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p:txBody>
          <a:bodyPr/>
          <a:lstStyle/>
          <a:p>
            <a:pPr lvl="0"/>
            <a:r>
              <a:rPr lang="en-US" dirty="0"/>
              <a:t>CARES Act</a:t>
            </a:r>
          </a:p>
        </p:txBody>
      </p:sp>
      <p:sp>
        <p:nvSpPr>
          <p:cNvPr id="60" name="Google Shape;60;p9"/>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3</a:t>
            </a:fld>
            <a:endParaRPr lang="en-US" dirty="0"/>
          </a:p>
        </p:txBody>
      </p:sp>
      <p:sp>
        <p:nvSpPr>
          <p:cNvPr id="59" name="Google Shape;59;p9"/>
          <p:cNvSpPr txBox="1">
            <a:spLocks noGrp="1"/>
          </p:cNvSpPr>
          <p:nvPr>
            <p:ph type="body" idx="11"/>
          </p:nvPr>
        </p:nvSpPr>
        <p:spPr/>
        <p:txBody>
          <a:bodyPr/>
          <a:lstStyle/>
          <a:p>
            <a:pPr lvl="0"/>
            <a:r>
              <a:rPr lang="en-US" dirty="0"/>
              <a:t>$2 Trillion Emergency Relief Package</a:t>
            </a:r>
          </a:p>
          <a:p>
            <a:pPr lvl="0"/>
            <a:r>
              <a:rPr lang="en-US" dirty="0"/>
              <a:t>Relief package, not an education “stimulus package”</a:t>
            </a:r>
          </a:p>
          <a:p>
            <a:pPr lvl="0"/>
            <a:r>
              <a:rPr lang="en-US" dirty="0"/>
              <a:t>K-12 portion is the largest SEA-level discretionary formula program in history</a:t>
            </a:r>
          </a:p>
          <a:p>
            <a:pPr lvl="0"/>
            <a:r>
              <a:rPr lang="en-US" dirty="0"/>
              <a:t>Intended to be very flexible to respond to emerging needs</a:t>
            </a:r>
          </a:p>
        </p:txBody>
      </p:sp>
    </p:spTree>
    <p:extLst>
      <p:ext uri="{BB962C8B-B14F-4D97-AF65-F5344CB8AC3E}">
        <p14:creationId xmlns:p14="http://schemas.microsoft.com/office/powerpoint/2010/main" val="186831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0"/>
          <p:cNvSpPr txBox="1">
            <a:spLocks noGrp="1"/>
          </p:cNvSpPr>
          <p:nvPr>
            <p:ph type="title"/>
          </p:nvPr>
        </p:nvSpPr>
        <p:spPr/>
        <p:txBody>
          <a:bodyPr/>
          <a:lstStyle/>
          <a:p>
            <a:pPr lvl="0"/>
            <a:r>
              <a:rPr lang="en-US" dirty="0"/>
              <a:t>CARES Act: Education Stabilization Fund (ESF): $30.75 Billion</a:t>
            </a:r>
          </a:p>
        </p:txBody>
      </p:sp>
      <p:sp>
        <p:nvSpPr>
          <p:cNvPr id="67" name="Google Shape;67;p10"/>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4</a:t>
            </a:fld>
            <a:endParaRPr lang="en-US" dirty="0"/>
          </a:p>
        </p:txBody>
      </p:sp>
      <p:sp>
        <p:nvSpPr>
          <p:cNvPr id="66" name="Google Shape;66;p10"/>
          <p:cNvSpPr txBox="1">
            <a:spLocks noGrp="1"/>
          </p:cNvSpPr>
          <p:nvPr>
            <p:ph type="body" idx="11"/>
          </p:nvPr>
        </p:nvSpPr>
        <p:spPr/>
        <p:txBody>
          <a:bodyPr/>
          <a:lstStyle/>
          <a:p>
            <a:pPr lvl="0"/>
            <a:r>
              <a:rPr lang="en-US" dirty="0"/>
              <a:t>1% is reserved for competitive grants awarded by the U.S. Department of Education to states with the highest coronavirus burden.</a:t>
            </a:r>
          </a:p>
          <a:p>
            <a:pPr lvl="0"/>
            <a:r>
              <a:rPr lang="en-US" dirty="0"/>
              <a:t>The remainder is in three parts:</a:t>
            </a:r>
          </a:p>
          <a:p>
            <a:pPr lvl="1"/>
            <a:r>
              <a:rPr lang="en-US" dirty="0"/>
              <a:t>Governor’s Emergency Education Relief Fund</a:t>
            </a:r>
          </a:p>
          <a:p>
            <a:pPr lvl="1"/>
            <a:r>
              <a:rPr lang="en-US" dirty="0">
                <a:solidFill>
                  <a:schemeClr val="accent1"/>
                </a:solidFill>
              </a:rPr>
              <a:t>Elementary and Secondary School Emergency Relief Fund </a:t>
            </a:r>
          </a:p>
          <a:p>
            <a:pPr lvl="1"/>
            <a:r>
              <a:rPr lang="en-US" dirty="0"/>
              <a:t>Higher Education Emergency Relief Fund </a:t>
            </a:r>
          </a:p>
        </p:txBody>
      </p:sp>
    </p:spTree>
    <p:extLst>
      <p:ext uri="{BB962C8B-B14F-4D97-AF65-F5344CB8AC3E}">
        <p14:creationId xmlns:p14="http://schemas.microsoft.com/office/powerpoint/2010/main" val="277975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628650" y="365129"/>
            <a:ext cx="7886700" cy="709484"/>
          </a:xfrm>
        </p:spPr>
        <p:txBody>
          <a:bodyPr/>
          <a:lstStyle/>
          <a:p>
            <a:pPr lvl="0"/>
            <a:r>
              <a:rPr lang="en-US" dirty="0"/>
              <a:t>Governor’s Emergency Education Relief Fund </a:t>
            </a:r>
          </a:p>
        </p:txBody>
      </p:sp>
      <p:sp>
        <p:nvSpPr>
          <p:cNvPr id="74" name="Google Shape;74;p11"/>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5</a:t>
            </a:fld>
            <a:endParaRPr lang="en-US" dirty="0"/>
          </a:p>
        </p:txBody>
      </p:sp>
      <p:sp>
        <p:nvSpPr>
          <p:cNvPr id="73" name="Google Shape;73;p11"/>
          <p:cNvSpPr txBox="1">
            <a:spLocks noGrp="1"/>
          </p:cNvSpPr>
          <p:nvPr>
            <p:ph type="body" idx="11"/>
          </p:nvPr>
        </p:nvSpPr>
        <p:spPr>
          <a:xfrm>
            <a:off x="589729" y="1253998"/>
            <a:ext cx="7925621" cy="4922966"/>
          </a:xfrm>
        </p:spPr>
        <p:txBody>
          <a:bodyPr>
            <a:normAutofit lnSpcReduction="10000"/>
          </a:bodyPr>
          <a:lstStyle/>
          <a:p>
            <a:pPr lvl="0"/>
            <a:r>
              <a:rPr lang="en-US" dirty="0"/>
              <a:t>This fund accounts for 9.8% of the total appropriation in the ESF.</a:t>
            </a:r>
          </a:p>
          <a:p>
            <a:pPr lvl="0"/>
            <a:r>
              <a:rPr lang="en-US" dirty="0"/>
              <a:t>Iowa will receive approximately $26.304 million (estimated).</a:t>
            </a:r>
          </a:p>
          <a:p>
            <a:pPr lvl="0"/>
            <a:r>
              <a:rPr lang="en-US" dirty="0"/>
              <a:t>The use of these dollars is at the discretion of the Governor and may include any of the following:</a:t>
            </a:r>
          </a:p>
          <a:p>
            <a:pPr lvl="1"/>
            <a:r>
              <a:rPr lang="en-US" dirty="0"/>
              <a:t>Emergency support through grants to LEAs that the SEA deems have been most significantly impacted by the Coronavirus; </a:t>
            </a:r>
          </a:p>
          <a:p>
            <a:pPr lvl="1"/>
            <a:r>
              <a:rPr lang="en-US" dirty="0"/>
              <a:t>Emergency support through grants to institutes of higher education serving students within the State that the governor determines have been most significantly impacted by Coronavirus; and</a:t>
            </a:r>
          </a:p>
          <a:p>
            <a:pPr lvl="1"/>
            <a:r>
              <a:rPr lang="en-US" dirty="0"/>
              <a:t>Support to any other institution of higher education, local educational agency, or education-related entity within the State that the governor deems essential for carrying out emergency educational services to students for authorized activities described the Elementary and Secondary Emergency School Relief Fund or the Higher Education Act, the provision of child care and early childhood education, social and emotional support, and the protection of education-related jobs.</a:t>
            </a:r>
          </a:p>
        </p:txBody>
      </p:sp>
    </p:spTree>
    <p:extLst>
      <p:ext uri="{BB962C8B-B14F-4D97-AF65-F5344CB8AC3E}">
        <p14:creationId xmlns:p14="http://schemas.microsoft.com/office/powerpoint/2010/main" val="398995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628650" y="365129"/>
            <a:ext cx="7886700" cy="1146176"/>
          </a:xfrm>
        </p:spPr>
        <p:txBody>
          <a:bodyPr/>
          <a:lstStyle/>
          <a:p>
            <a:pPr lvl="0"/>
            <a:r>
              <a:rPr lang="en-US" dirty="0"/>
              <a:t>Elementary and Secondary School Emergency Relief Fund </a:t>
            </a:r>
          </a:p>
        </p:txBody>
      </p:sp>
      <p:sp>
        <p:nvSpPr>
          <p:cNvPr id="81" name="Google Shape;81;p12"/>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6</a:t>
            </a:fld>
            <a:endParaRPr lang="en-US" dirty="0"/>
          </a:p>
        </p:txBody>
      </p:sp>
      <p:sp>
        <p:nvSpPr>
          <p:cNvPr id="80" name="Google Shape;80;p12"/>
          <p:cNvSpPr txBox="1">
            <a:spLocks noGrp="1"/>
          </p:cNvSpPr>
          <p:nvPr>
            <p:ph type="body" idx="11"/>
          </p:nvPr>
        </p:nvSpPr>
        <p:spPr>
          <a:xfrm>
            <a:off x="589729" y="1511305"/>
            <a:ext cx="7925621" cy="4665658"/>
          </a:xfrm>
        </p:spPr>
        <p:txBody>
          <a:bodyPr>
            <a:normAutofit fontScale="92500"/>
          </a:bodyPr>
          <a:lstStyle/>
          <a:p>
            <a:pPr lvl="0"/>
            <a:r>
              <a:rPr lang="en-US" dirty="0"/>
              <a:t>This fund accounts for 43.9% of the total appropriation in the ESF.</a:t>
            </a:r>
          </a:p>
          <a:p>
            <a:pPr lvl="0"/>
            <a:r>
              <a:rPr lang="en-US" dirty="0"/>
              <a:t>Iowa will receive approximately $71.626 million (estimated).</a:t>
            </a:r>
          </a:p>
          <a:p>
            <a:pPr lvl="0"/>
            <a:r>
              <a:rPr lang="en-US" dirty="0"/>
              <a:t>Applications will be available to SEAs within 30 days and approved by USED within 30 days of submission.</a:t>
            </a:r>
          </a:p>
          <a:p>
            <a:pPr lvl="0"/>
            <a:r>
              <a:rPr lang="en-US" dirty="0"/>
              <a:t>These funds will be awarded to states based on relative shares of grants awarded under Title IA for the most recent fiscal year (FFY 2019).</a:t>
            </a:r>
          </a:p>
          <a:p>
            <a:pPr lvl="0"/>
            <a:r>
              <a:rPr lang="en-US" dirty="0"/>
              <a:t>Local Education Agencies (LEAs) in Iowa that received an allocation under Title IA in FFY 2019 are eligible for the relief funds. </a:t>
            </a:r>
          </a:p>
          <a:p>
            <a:pPr lvl="0"/>
            <a:r>
              <a:rPr lang="en-US" dirty="0"/>
              <a:t>The SEA may reserve up to 10% of the funds for grants and statewide emergency needs, approximately $7.16 million.</a:t>
            </a:r>
          </a:p>
          <a:p>
            <a:pPr lvl="1"/>
            <a:r>
              <a:rPr lang="en-US" dirty="0"/>
              <a:t>Of this amount, the SEA may reserve up to 0.5% for administration (approximately $358k).</a:t>
            </a:r>
          </a:p>
          <a:p>
            <a:pPr lvl="0"/>
            <a:endParaRPr lang="en-US" dirty="0"/>
          </a:p>
        </p:txBody>
      </p:sp>
    </p:spTree>
    <p:extLst>
      <p:ext uri="{BB962C8B-B14F-4D97-AF65-F5344CB8AC3E}">
        <p14:creationId xmlns:p14="http://schemas.microsoft.com/office/powerpoint/2010/main" val="933172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628650" y="365129"/>
            <a:ext cx="7886700" cy="907618"/>
          </a:xfrm>
        </p:spPr>
        <p:txBody>
          <a:bodyPr/>
          <a:lstStyle/>
          <a:p>
            <a:pPr lvl="0"/>
            <a:r>
              <a:rPr lang="en-US" dirty="0"/>
              <a:t>Elementary and Secondary School Emergency Relief Fund: Allowable Uses (1/3)</a:t>
            </a:r>
          </a:p>
        </p:txBody>
      </p:sp>
      <p:sp>
        <p:nvSpPr>
          <p:cNvPr id="88" name="Google Shape;88;p13"/>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7</a:t>
            </a:fld>
            <a:endParaRPr lang="en-US" dirty="0"/>
          </a:p>
        </p:txBody>
      </p:sp>
      <p:sp>
        <p:nvSpPr>
          <p:cNvPr id="87" name="Google Shape;87;p13"/>
          <p:cNvSpPr txBox="1">
            <a:spLocks noGrp="1"/>
          </p:cNvSpPr>
          <p:nvPr>
            <p:ph type="body" idx="11"/>
          </p:nvPr>
        </p:nvSpPr>
        <p:spPr>
          <a:xfrm>
            <a:off x="589729" y="1445741"/>
            <a:ext cx="7925621" cy="4731222"/>
          </a:xfrm>
        </p:spPr>
        <p:txBody>
          <a:bodyPr>
            <a:normAutofit fontScale="92500" lnSpcReduction="10000"/>
          </a:bodyPr>
          <a:lstStyle/>
          <a:p>
            <a:r>
              <a:rPr lang="en-US" dirty="0"/>
              <a:t>These funds can be used by SEAs and LEAs for:</a:t>
            </a:r>
          </a:p>
          <a:p>
            <a:pPr lvl="1"/>
            <a:r>
              <a:rPr lang="en-US" b="1" dirty="0"/>
              <a:t>Any activity authorized by the Elementary and Secondary Education Act</a:t>
            </a:r>
            <a:r>
              <a:rPr lang="en-US" dirty="0"/>
              <a:t> (ESEA) of 1965 (ESSA), </a:t>
            </a:r>
            <a:r>
              <a:rPr lang="en-US" b="1" dirty="0"/>
              <a:t>Individual with Disabilities Education Act </a:t>
            </a:r>
            <a:r>
              <a:rPr lang="en-US" dirty="0"/>
              <a:t>(IDEA), </a:t>
            </a:r>
            <a:r>
              <a:rPr lang="en-US" b="1" dirty="0"/>
              <a:t>Carl D. Perkins Career and Technical Education Act of 2006 </a:t>
            </a:r>
            <a:r>
              <a:rPr lang="en-US" dirty="0"/>
              <a:t>(Perkins V), and </a:t>
            </a:r>
            <a:r>
              <a:rPr lang="en-US" b="1" dirty="0"/>
              <a:t>McKinney-Vento Act </a:t>
            </a:r>
            <a:r>
              <a:rPr lang="en-US" dirty="0"/>
              <a:t>(Title VII, Part B).</a:t>
            </a:r>
          </a:p>
          <a:p>
            <a:pPr lvl="1"/>
            <a:r>
              <a:rPr lang="en-US" b="1" dirty="0"/>
              <a:t>Coordinating preparedness and responses efforts </a:t>
            </a:r>
            <a:r>
              <a:rPr lang="en-US" dirty="0"/>
              <a:t>of LEAs with state, local, tribal, and other relative agencies to improve coordinated responses to prevent, prepare for, and respond to COVID-19.</a:t>
            </a:r>
          </a:p>
          <a:p>
            <a:pPr lvl="1"/>
            <a:r>
              <a:rPr lang="en-US" b="1" dirty="0"/>
              <a:t>Providing principals and other school leaders with the resources </a:t>
            </a:r>
            <a:r>
              <a:rPr lang="en-US" dirty="0"/>
              <a:t>necessary to address the needs of their individual schools.</a:t>
            </a:r>
          </a:p>
          <a:p>
            <a:pPr lvl="1"/>
            <a:r>
              <a:rPr lang="en-US" b="1" dirty="0"/>
              <a:t>Activities to address the unique needs</a:t>
            </a:r>
            <a:r>
              <a:rPr lang="en-US" dirty="0"/>
              <a:t>, including how outreach and service delivery will meet the needs of the following:</a:t>
            </a:r>
          </a:p>
          <a:p>
            <a:pPr lvl="2"/>
            <a:r>
              <a:rPr lang="en-US" dirty="0"/>
              <a:t>Low-income children or students</a:t>
            </a:r>
          </a:p>
          <a:p>
            <a:pPr lvl="2"/>
            <a:r>
              <a:rPr lang="en-US" dirty="0"/>
              <a:t>Children with disabilities</a:t>
            </a:r>
          </a:p>
          <a:p>
            <a:pPr lvl="2"/>
            <a:r>
              <a:rPr lang="en-US" dirty="0"/>
              <a:t>English learners</a:t>
            </a:r>
          </a:p>
          <a:p>
            <a:pPr lvl="2"/>
            <a:r>
              <a:rPr lang="en-US" dirty="0"/>
              <a:t>Racial or ethnic minorities</a:t>
            </a:r>
          </a:p>
          <a:p>
            <a:pPr lvl="2"/>
            <a:r>
              <a:rPr lang="en-US" dirty="0"/>
              <a:t>Students experiencing homelessness</a:t>
            </a:r>
          </a:p>
          <a:p>
            <a:pPr lvl="2"/>
            <a:r>
              <a:rPr lang="en-US" dirty="0"/>
              <a:t>Foster care youth</a:t>
            </a:r>
          </a:p>
        </p:txBody>
      </p:sp>
    </p:spTree>
    <p:extLst>
      <p:ext uri="{BB962C8B-B14F-4D97-AF65-F5344CB8AC3E}">
        <p14:creationId xmlns:p14="http://schemas.microsoft.com/office/powerpoint/2010/main" val="1908642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a:spLocks noGrp="1"/>
          </p:cNvSpPr>
          <p:nvPr>
            <p:ph type="title"/>
          </p:nvPr>
        </p:nvSpPr>
        <p:spPr>
          <a:xfrm>
            <a:off x="628650" y="365128"/>
            <a:ext cx="7886700" cy="957045"/>
          </a:xfrm>
        </p:spPr>
        <p:txBody>
          <a:bodyPr/>
          <a:lstStyle/>
          <a:p>
            <a:r>
              <a:rPr lang="en-US" dirty="0"/>
              <a:t>Elementary and Secondary School Emergency Relief Fund: Allowable Uses (2/3) </a:t>
            </a:r>
          </a:p>
        </p:txBody>
      </p:sp>
      <p:sp>
        <p:nvSpPr>
          <p:cNvPr id="95" name="Google Shape;95;p14"/>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8</a:t>
            </a:fld>
            <a:endParaRPr lang="en-US" dirty="0"/>
          </a:p>
        </p:txBody>
      </p:sp>
      <p:sp>
        <p:nvSpPr>
          <p:cNvPr id="94" name="Google Shape;94;p14"/>
          <p:cNvSpPr txBox="1">
            <a:spLocks noGrp="1"/>
          </p:cNvSpPr>
          <p:nvPr>
            <p:ph type="body" idx="11"/>
          </p:nvPr>
        </p:nvSpPr>
        <p:spPr>
          <a:xfrm>
            <a:off x="589729" y="1322173"/>
            <a:ext cx="7925621" cy="4854790"/>
          </a:xfrm>
        </p:spPr>
        <p:txBody>
          <a:bodyPr>
            <a:normAutofit fontScale="92500" lnSpcReduction="10000"/>
          </a:bodyPr>
          <a:lstStyle/>
          <a:p>
            <a:r>
              <a:rPr lang="en-US" dirty="0"/>
              <a:t>These funds can be used by SEAs and LEAs for:</a:t>
            </a:r>
          </a:p>
          <a:p>
            <a:pPr lvl="1"/>
            <a:r>
              <a:rPr lang="en-US" b="1" dirty="0"/>
              <a:t>Developing and implementing procedures </a:t>
            </a:r>
            <a:r>
              <a:rPr lang="en-US" dirty="0"/>
              <a:t>and systems to </a:t>
            </a:r>
            <a:r>
              <a:rPr lang="en-US" b="1" dirty="0"/>
              <a:t>improve the preparedness</a:t>
            </a:r>
            <a:r>
              <a:rPr lang="en-US" dirty="0"/>
              <a:t> and response efforts of LEAs.</a:t>
            </a:r>
          </a:p>
          <a:p>
            <a:pPr lvl="1"/>
            <a:r>
              <a:rPr lang="en-US" b="1" dirty="0"/>
              <a:t>Training and professional development</a:t>
            </a:r>
            <a:r>
              <a:rPr lang="en-US" dirty="0"/>
              <a:t> for LEA staff on sanitation and minimizing the spread of infectious diseases.</a:t>
            </a:r>
          </a:p>
          <a:p>
            <a:pPr lvl="1"/>
            <a:r>
              <a:rPr lang="en-US" b="1" dirty="0"/>
              <a:t>Purchasing supplies </a:t>
            </a:r>
            <a:r>
              <a:rPr lang="en-US" dirty="0"/>
              <a:t>to sanitize and clean LEA facilities.</a:t>
            </a:r>
          </a:p>
          <a:p>
            <a:pPr lvl="1"/>
            <a:r>
              <a:rPr lang="en-US" b="1" dirty="0"/>
              <a:t>Planning for and coordinating during long-term closures</a:t>
            </a:r>
            <a:r>
              <a:rPr lang="en-US" dirty="0"/>
              <a:t>, including for how to:</a:t>
            </a:r>
          </a:p>
          <a:p>
            <a:pPr lvl="2"/>
            <a:r>
              <a:rPr lang="en-US" dirty="0"/>
              <a:t>Provide meals to eligible students</a:t>
            </a:r>
          </a:p>
          <a:p>
            <a:pPr lvl="2"/>
            <a:r>
              <a:rPr lang="en-US" dirty="0"/>
              <a:t>Provide technology for online learning to all students</a:t>
            </a:r>
          </a:p>
          <a:p>
            <a:pPr lvl="2"/>
            <a:r>
              <a:rPr lang="en-US" dirty="0"/>
              <a:t>Provide guidance for carrying out requirements under IDEA</a:t>
            </a:r>
          </a:p>
          <a:p>
            <a:pPr lvl="2"/>
            <a:r>
              <a:rPr lang="en-US" dirty="0"/>
              <a:t>Ensure other educational services can continue to be provided consistent with all federal, state, and local requirements</a:t>
            </a:r>
          </a:p>
          <a:p>
            <a:pPr lvl="1"/>
            <a:r>
              <a:rPr lang="en-US" b="1" dirty="0"/>
              <a:t>Purchasing educational technology </a:t>
            </a:r>
            <a:r>
              <a:rPr lang="en-US" dirty="0"/>
              <a:t>(including hardware, software, and connectivity) for students who are served by the LEA that aids in regular and substantive education interaction between students and their classroom instructors, including low-income students and students with disabilities, which may include assistive technology or adaptive equipment.</a:t>
            </a:r>
          </a:p>
          <a:p>
            <a:pPr lvl="1"/>
            <a:r>
              <a:rPr lang="en-US" b="1" dirty="0"/>
              <a:t>Providing mental health services and supports</a:t>
            </a:r>
            <a:r>
              <a:rPr lang="en-US" dirty="0"/>
              <a:t>.</a:t>
            </a:r>
          </a:p>
          <a:p>
            <a:endParaRPr lang="en-US" dirty="0"/>
          </a:p>
        </p:txBody>
      </p:sp>
    </p:spTree>
    <p:extLst>
      <p:ext uri="{BB962C8B-B14F-4D97-AF65-F5344CB8AC3E}">
        <p14:creationId xmlns:p14="http://schemas.microsoft.com/office/powerpoint/2010/main" val="1460796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p:txBody>
          <a:bodyPr/>
          <a:lstStyle/>
          <a:p>
            <a:r>
              <a:rPr lang="en-US" dirty="0"/>
              <a:t>Elementary and Secondary School Emergency Relief Fund: Allowable Uses (3/3) </a:t>
            </a:r>
          </a:p>
        </p:txBody>
      </p:sp>
      <p:sp>
        <p:nvSpPr>
          <p:cNvPr id="102" name="Google Shape;102;p15"/>
          <p:cNvSpPr txBox="1">
            <a:spLocks noGrp="1"/>
          </p:cNvSpPr>
          <p:nvPr>
            <p:ph type="sldNum" idx="10"/>
          </p:nvPr>
        </p:nvSpPr>
        <p:spPr/>
        <p:txBody>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975" b="0" i="0" u="none" strike="noStrike" cap="none">
                <a:solidFill>
                  <a:schemeClr val="dk1"/>
                </a:solidFill>
                <a:latin typeface="Arial"/>
                <a:ea typeface="Arial"/>
                <a:cs typeface="Arial"/>
                <a:sym typeface="Arial"/>
              </a:defRPr>
            </a:lvl9pPr>
          </a:lstStyle>
          <a:p>
            <a:fld id="{00000000-1234-1234-1234-123412341234}" type="slidenum">
              <a:rPr lang="en-US" smtClean="0"/>
              <a:pPr/>
              <a:t>9</a:t>
            </a:fld>
            <a:endParaRPr lang="en-US" dirty="0"/>
          </a:p>
        </p:txBody>
      </p:sp>
      <p:sp>
        <p:nvSpPr>
          <p:cNvPr id="101" name="Google Shape;101;p15"/>
          <p:cNvSpPr txBox="1">
            <a:spLocks noGrp="1"/>
          </p:cNvSpPr>
          <p:nvPr>
            <p:ph type="body" idx="11"/>
          </p:nvPr>
        </p:nvSpPr>
        <p:spPr/>
        <p:txBody>
          <a:bodyPr/>
          <a:lstStyle/>
          <a:p>
            <a:r>
              <a:rPr lang="en-US" dirty="0"/>
              <a:t>These funds can be used by SEAs and LEAs for:</a:t>
            </a:r>
          </a:p>
          <a:p>
            <a:pPr lvl="1"/>
            <a:r>
              <a:rPr lang="en-US" b="1" dirty="0"/>
              <a:t>Planning and implementing activities related to summer learning and supplemental after school programs</a:t>
            </a:r>
            <a:r>
              <a:rPr lang="en-US" dirty="0"/>
              <a:t>, including providing classroom instructor or online learning during the summer months and addressing the needs of the following:</a:t>
            </a:r>
          </a:p>
          <a:p>
            <a:pPr lvl="2"/>
            <a:r>
              <a:rPr lang="en-US" dirty="0"/>
              <a:t>Low-income students</a:t>
            </a:r>
          </a:p>
          <a:p>
            <a:pPr lvl="2"/>
            <a:r>
              <a:rPr lang="en-US" dirty="0"/>
              <a:t>Students with disabilities</a:t>
            </a:r>
          </a:p>
          <a:p>
            <a:pPr lvl="2"/>
            <a:r>
              <a:rPr lang="en-US" dirty="0"/>
              <a:t>English learners</a:t>
            </a:r>
          </a:p>
          <a:p>
            <a:pPr lvl="2"/>
            <a:r>
              <a:rPr lang="en-US" dirty="0"/>
              <a:t>Migrant students</a:t>
            </a:r>
          </a:p>
          <a:p>
            <a:pPr lvl="2"/>
            <a:r>
              <a:rPr lang="en-US" dirty="0"/>
              <a:t>Students experiencing homelessness</a:t>
            </a:r>
          </a:p>
          <a:p>
            <a:pPr lvl="2"/>
            <a:r>
              <a:rPr lang="en-US" dirty="0"/>
              <a:t>Children in foster care</a:t>
            </a:r>
          </a:p>
          <a:p>
            <a:pPr lvl="1"/>
            <a:r>
              <a:rPr lang="en-US" b="1" dirty="0"/>
              <a:t>Other activities </a:t>
            </a:r>
            <a:r>
              <a:rPr lang="en-US" dirty="0"/>
              <a:t>that are necessary to maintain the operation of and continuity of services in LEAs and continuing to employ existing staff of the LEA.  </a:t>
            </a:r>
          </a:p>
          <a:p>
            <a:endParaRPr lang="en-US" dirty="0"/>
          </a:p>
          <a:p>
            <a:endParaRPr lang="en-US" dirty="0"/>
          </a:p>
        </p:txBody>
      </p:sp>
    </p:spTree>
    <p:extLst>
      <p:ext uri="{BB962C8B-B14F-4D97-AF65-F5344CB8AC3E}">
        <p14:creationId xmlns:p14="http://schemas.microsoft.com/office/powerpoint/2010/main" val="1356700703"/>
      </p:ext>
    </p:extLst>
  </p:cSld>
  <p:clrMapOvr>
    <a:masterClrMapping/>
  </p:clrMapOvr>
</p:sld>
</file>

<file path=ppt/theme/theme1.xml><?xml version="1.0" encoding="utf-8"?>
<a:theme xmlns:a="http://schemas.openxmlformats.org/drawingml/2006/main" name="Office Theme">
  <a:themeElements>
    <a:clrScheme name="Iowa Department of Education">
      <a:dk1>
        <a:sysClr val="windowText" lastClr="000000"/>
      </a:dk1>
      <a:lt1>
        <a:sysClr val="window" lastClr="FFFFFF"/>
      </a:lt1>
      <a:dk2>
        <a:srgbClr val="002A4B"/>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EDD2C89B-8BD3-4846-AB16-E78E7515B962}" vid="{568497EA-608B-0E40-9B2A-584E92AF96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TotalTime>
  <Words>2031</Words>
  <Application>Microsoft Office PowerPoint</Application>
  <PresentationFormat>On-screen Show (4:3)</PresentationFormat>
  <Paragraphs>144</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Coronavirus Aid, Relief, and Economic Security (CARES) Act Overview</vt:lpstr>
      <vt:lpstr>CARES Act: Our Approach</vt:lpstr>
      <vt:lpstr>CARES Act</vt:lpstr>
      <vt:lpstr>CARES Act: Education Stabilization Fund (ESF): $30.75 Billion</vt:lpstr>
      <vt:lpstr>Governor’s Emergency Education Relief Fund </vt:lpstr>
      <vt:lpstr>Elementary and Secondary School Emergency Relief Fund </vt:lpstr>
      <vt:lpstr>Elementary and Secondary School Emergency Relief Fund: Allowable Uses (1/3)</vt:lpstr>
      <vt:lpstr>Elementary and Secondary School Emergency Relief Fund: Allowable Uses (2/3) </vt:lpstr>
      <vt:lpstr>Elementary and Secondary School Emergency Relief Fund: Allowable Uses (3/3) </vt:lpstr>
      <vt:lpstr>Elementary and Secondary School Emergency Relief Fund: Sections 18006 and 18005 </vt:lpstr>
      <vt:lpstr>Elementary and Secondary School Emergency Relief Fund: What Does This Mean to You?</vt:lpstr>
      <vt:lpstr>CARES Act Waivers </vt:lpstr>
      <vt:lpstr>CARES Act Waivers (continued)</vt:lpstr>
      <vt:lpstr>CARES Act Waivers: What Does This Mean for You?</vt:lpstr>
      <vt:lpstr>Governor’s Proclamation on  Graduation Requirements</vt:lpstr>
      <vt:lpstr>High School Graduation Requirements</vt:lpstr>
      <vt:lpstr>High School Graduation Requirements (continued)</vt:lpstr>
      <vt:lpstr>High School Graduation Requirements: Things to Remember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Walsh</dc:creator>
  <cp:lastModifiedBy>Albers, Lisa [IDOE]</cp:lastModifiedBy>
  <cp:revision>2</cp:revision>
  <dcterms:created xsi:type="dcterms:W3CDTF">2020-04-14T17:05:18Z</dcterms:created>
  <dcterms:modified xsi:type="dcterms:W3CDTF">2020-04-15T15:37:14Z</dcterms:modified>
</cp:coreProperties>
</file>