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8"/>
  </p:notesMasterIdLst>
  <p:handoutMasterIdLst>
    <p:handoutMasterId r:id="rId19"/>
  </p:handoutMasterIdLst>
  <p:sldIdLst>
    <p:sldId id="281" r:id="rId2"/>
    <p:sldId id="295" r:id="rId3"/>
    <p:sldId id="291" r:id="rId4"/>
    <p:sldId id="298" r:id="rId5"/>
    <p:sldId id="257" r:id="rId6"/>
    <p:sldId id="300" r:id="rId7"/>
    <p:sldId id="260" r:id="rId8"/>
    <p:sldId id="268" r:id="rId9"/>
    <p:sldId id="301" r:id="rId10"/>
    <p:sldId id="302" r:id="rId11"/>
    <p:sldId id="294" r:id="rId12"/>
    <p:sldId id="292" r:id="rId13"/>
    <p:sldId id="297" r:id="rId14"/>
    <p:sldId id="303" r:id="rId15"/>
    <p:sldId id="304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1" autoAdjust="0"/>
    <p:restoredTop sz="72793" autoAdjust="0"/>
  </p:normalViewPr>
  <p:slideViewPr>
    <p:cSldViewPr>
      <p:cViewPr varScale="1">
        <p:scale>
          <a:sx n="44" d="100"/>
          <a:sy n="44" d="100"/>
        </p:scale>
        <p:origin x="60" y="8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66635-C7D8-4BAC-B5F0-5484A74BCEE9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30CF8-14D2-40B0-BC2B-EC3D4B72CD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409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9575F-893D-4956-8C6C-F64713D41366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B137F-11BF-4E78-B331-59C4043E8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85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Update the presentation with your school nutrition program</a:t>
            </a:r>
            <a:r>
              <a:rPr lang="en-US" baseline="0" dirty="0" smtClean="0"/>
              <a:t> information. Remove red, italic text and all photos showcasing your school meals!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137F-11BF-4E78-B331-59C4043E86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72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What’s in a</a:t>
            </a:r>
            <a:r>
              <a:rPr lang="en-US" baseline="0" dirty="0" smtClean="0"/>
              <a:t> School Lunch?</a:t>
            </a:r>
          </a:p>
          <a:p>
            <a:endParaRPr lang="en-US" baseline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Meat/Meat Alternate: Minimum of 1 serving daily with 8-10 by the end of the week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Grains: Minimum of 1 serving daily with 9 by the end of the week;  must be </a:t>
            </a:r>
            <a:r>
              <a:rPr lang="en-US" altLang="en-US" sz="2400" u="sng" dirty="0" smtClean="0"/>
              <a:t>whole grain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Fruits: At least ½ cup daily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Milk: 1 cup daily, fat free flavored milk  or 1% white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Vegetables: ¾ cup daily PLUS weekly subgroups: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Dark Green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Red/Orange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Beans/Legumes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Starchy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Other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137F-11BF-4E78-B331-59C4043E86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62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137F-11BF-4E78-B331-59C4043E86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99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137F-11BF-4E78-B331-59C4043E86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83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68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905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1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33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20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8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9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9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75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46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000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ducateiowa.gov/documents/team-nutrition/2019/02/what-reimbursable-meal-information-sheet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53400" cy="117957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ABC Community School District</a:t>
            </a:r>
            <a:br>
              <a:rPr lang="en-US" dirty="0" smtClean="0"/>
            </a:br>
            <a:r>
              <a:rPr lang="en-US" dirty="0" smtClean="0"/>
              <a:t>Nutrition Program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153400" cy="2246376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dirty="0" smtClean="0"/>
              <a:t>The Nutrition Department is focused on fueling student </a:t>
            </a:r>
            <a:r>
              <a:rPr lang="en-US" dirty="0"/>
              <a:t>bodies &amp; </a:t>
            </a:r>
            <a:r>
              <a:rPr lang="en-US" dirty="0" smtClean="0"/>
              <a:t>minds with highly nutritious foods and running an efficient food service operation in which food safety is our culture. These high standards meet federal and state guidelines.</a:t>
            </a:r>
          </a:p>
          <a:p>
            <a:endParaRPr lang="en-US" dirty="0"/>
          </a:p>
        </p:txBody>
      </p:sp>
      <p:pic>
        <p:nvPicPr>
          <p:cNvPr id="4" name="Picture 2" title="Build a healthy lun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9581" y="3352800"/>
            <a:ext cx="3048509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title="child nutrition programs logo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505200"/>
            <a:ext cx="4685272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43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If a School Nutrition Administrative Review recently took place, provide an update if there were any findings/corrective action and plans to correct moving forward. 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797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Diets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Provide an update on the number of special diets and accommodations the school nutrition program provides.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21 Gluten Free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1 Soy Free Dairy Free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8 Egg Free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Carbohydrate counts for diabetic students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b="1" dirty="0" smtClean="0"/>
              <a:t>Additional Allergies</a:t>
            </a:r>
          </a:p>
          <a:p>
            <a:pPr marL="118872" indent="0">
              <a:buNone/>
            </a:pPr>
            <a:r>
              <a:rPr lang="en-US" dirty="0" smtClean="0"/>
              <a:t>Peanut, tree nut, milk, dairy, soy, fish, shellfish, cinnamon, stone fruit, citrus fruit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39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Summer Food </a:t>
            </a:r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 smtClean="0">
                <a:solidFill>
                  <a:srgbClr val="FF0000"/>
                </a:solidFill>
              </a:rPr>
              <a:t>If a Summer Food Service Program sponsor, update them on participation, serving sites, successes, and challenges. </a:t>
            </a:r>
            <a:br>
              <a:rPr lang="en-US" i="1" dirty="0" smtClean="0">
                <a:solidFill>
                  <a:srgbClr val="FF0000"/>
                </a:solidFill>
              </a:rPr>
            </a:br>
            <a:r>
              <a:rPr lang="en-US" i="1" dirty="0" smtClean="0">
                <a:solidFill>
                  <a:srgbClr val="FF0000"/>
                </a:solidFill>
              </a:rPr>
              <a:t>Share promotional materials and photos.  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60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Services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28800"/>
            <a:ext cx="8229600" cy="3635009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Highlight other areas the school nutrition receives revenue from</a:t>
            </a:r>
            <a:r>
              <a:rPr lang="en-US" dirty="0" smtClean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Catering for staff events and meetings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Classroom snacks &amp; birthday parties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After school activity snacks</a:t>
            </a:r>
          </a:p>
        </p:txBody>
      </p:sp>
    </p:spTree>
    <p:extLst>
      <p:ext uri="{BB962C8B-B14F-4D97-AF65-F5344CB8AC3E}">
        <p14:creationId xmlns:p14="http://schemas.microsoft.com/office/powerpoint/2010/main" val="56873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Foods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If incorporating local foods into your school nutrition program, taste testing, or participating in local food day (Oct 11</a:t>
            </a:r>
            <a:r>
              <a:rPr lang="en-US" i="1" baseline="30000" dirty="0" smtClean="0">
                <a:solidFill>
                  <a:srgbClr val="FF0000"/>
                </a:solidFill>
              </a:rPr>
              <a:t>th</a:t>
            </a:r>
            <a:r>
              <a:rPr lang="en-US" i="1" dirty="0" smtClean="0">
                <a:solidFill>
                  <a:srgbClr val="FF0000"/>
                </a:solidFill>
              </a:rPr>
              <a:t>) provide an update. 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561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Highlight future plans for school nutrition…. New menu offerings, partnerships with student groups or other school departments, expansion of breakfast programs, summer food service program, local foods, sharing tables, etc. 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17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99160" y="1905000"/>
            <a:ext cx="746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a picture of the school nutrition team. </a:t>
            </a:r>
            <a:endParaRPr lang="en-US" sz="20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64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Menus Planned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 algn="ctr">
              <a:buNone/>
            </a:pPr>
            <a:r>
              <a:rPr lang="en-US" altLang="en-US" i="1" dirty="0" smtClean="0">
                <a:solidFill>
                  <a:srgbClr val="FF0000"/>
                </a:solidFill>
              </a:rPr>
              <a:t>Update </a:t>
            </a:r>
            <a:r>
              <a:rPr lang="en-US" altLang="en-US" i="1" dirty="0">
                <a:solidFill>
                  <a:srgbClr val="FF0000"/>
                </a:solidFill>
              </a:rPr>
              <a:t>to reflect your school nutrition program. </a:t>
            </a:r>
            <a:r>
              <a:rPr lang="en-US" altLang="en-US" i="1" dirty="0" smtClean="0">
                <a:solidFill>
                  <a:srgbClr val="FF0000"/>
                </a:solidFill>
              </a:rPr>
              <a:t/>
            </a:r>
            <a:br>
              <a:rPr lang="en-US" altLang="en-US" i="1" dirty="0" smtClean="0">
                <a:solidFill>
                  <a:srgbClr val="FF0000"/>
                </a:solidFill>
              </a:rPr>
            </a:br>
            <a:r>
              <a:rPr lang="en-US" altLang="en-US" i="1" dirty="0" smtClean="0">
                <a:solidFill>
                  <a:srgbClr val="FF0000"/>
                </a:solidFill>
              </a:rPr>
              <a:t>Insert </a:t>
            </a:r>
            <a:r>
              <a:rPr lang="en-US" altLang="en-US" i="1" dirty="0">
                <a:solidFill>
                  <a:srgbClr val="FF0000"/>
                </a:solidFill>
              </a:rPr>
              <a:t>pictures of your school meals! </a:t>
            </a:r>
            <a:endParaRPr lang="en-US" alt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 smtClean="0"/>
              <a:t>Elementary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 smtClean="0"/>
              <a:t>3-week </a:t>
            </a:r>
            <a:r>
              <a:rPr lang="en-US" altLang="en-US" dirty="0"/>
              <a:t>cycle, 2 entrée </a:t>
            </a:r>
            <a:r>
              <a:rPr lang="en-US" altLang="en-US" dirty="0" smtClean="0"/>
              <a:t>choices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 </a:t>
            </a:r>
            <a:r>
              <a:rPr lang="en-US" altLang="en-US" dirty="0" smtClean="0"/>
              <a:t>Middle School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 smtClean="0"/>
              <a:t>3-week </a:t>
            </a:r>
            <a:r>
              <a:rPr lang="en-US" altLang="en-US" dirty="0"/>
              <a:t>cycle, 3 entrée </a:t>
            </a:r>
            <a:r>
              <a:rPr lang="en-US" altLang="en-US" dirty="0" smtClean="0"/>
              <a:t>choices and a salad bar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 smtClean="0"/>
              <a:t>High School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 smtClean="0"/>
              <a:t>5-week </a:t>
            </a:r>
            <a:r>
              <a:rPr lang="en-US" altLang="en-US" dirty="0"/>
              <a:t>cycle, </a:t>
            </a:r>
            <a:r>
              <a:rPr lang="en-US" altLang="en-US" dirty="0" smtClean="0"/>
              <a:t>5 </a:t>
            </a:r>
            <a:r>
              <a:rPr lang="en-US" altLang="en-US" dirty="0"/>
              <a:t>entrée </a:t>
            </a:r>
            <a:r>
              <a:rPr lang="en-US" altLang="en-US" dirty="0" smtClean="0"/>
              <a:t>choices and a salad bar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11887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551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2843"/>
            <a:ext cx="7543800" cy="13745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There’s an App for That!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336" y="1600200"/>
            <a:ext cx="8305800" cy="4858512"/>
          </a:xfrm>
        </p:spPr>
        <p:txBody>
          <a:bodyPr/>
          <a:lstStyle/>
          <a:p>
            <a:endParaRPr lang="en-US" dirty="0" smtClean="0"/>
          </a:p>
          <a:p>
            <a:pPr marL="118872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If an app based menu is utilized highlight it as a resource for families.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Nutritional information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Food item photos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Customer feedback</a:t>
            </a:r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pic>
        <p:nvPicPr>
          <p:cNvPr id="1028" name="Picture 4" title="food buying guide ap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026"/>
          <a:stretch/>
        </p:blipFill>
        <p:spPr bwMode="auto">
          <a:xfrm>
            <a:off x="6629400" y="2477869"/>
            <a:ext cx="1898073" cy="3636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97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title="Make a meal poster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0"/>
            <a:ext cx="5297393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3657600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hlinkClick r:id="rId4"/>
              </a:rPr>
              <a:t>Provide copies of What is a Reimbursable Meal Handout. 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 Meal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35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600" y="533400"/>
            <a:ext cx="7010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Breakfast Meals Served</a:t>
            </a:r>
            <a:endParaRPr lang="en-US" dirty="0"/>
          </a:p>
        </p:txBody>
      </p:sp>
      <p:graphicFrame>
        <p:nvGraphicFramePr>
          <p:cNvPr id="2" name="Table 1" title="Breakfast meals served table templat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722236"/>
              </p:ext>
            </p:extLst>
          </p:nvPr>
        </p:nvGraphicFramePr>
        <p:xfrm>
          <a:off x="990600" y="2666088"/>
          <a:ext cx="7543800" cy="2238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0"/>
                <a:gridCol w="1885950"/>
                <a:gridCol w="1885950"/>
                <a:gridCol w="1885950"/>
              </a:tblGrid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Building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FY17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ABC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11,500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DEF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12,200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GHI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2,300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19050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Share number of meals served for the past 3 FY for each building. Highlight successes for increases in participation and challenges if there were decreases. 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51054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Average Daily Participation in Breakfast: </a:t>
            </a:r>
            <a:r>
              <a:rPr lang="en-US" dirty="0" smtClean="0">
                <a:solidFill>
                  <a:srgbClr val="FF0000"/>
                </a:solidFill>
              </a:rPr>
              <a:t>XX%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99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600" y="533400"/>
            <a:ext cx="7010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Lunch Meals Served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9050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Share number of meals served for the past 3 FY for each building. Highlight successes for increases in participation and challenges if there were decreases. 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51054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Average Daily Participation in Lunch: </a:t>
            </a:r>
            <a:r>
              <a:rPr lang="en-US" dirty="0" smtClean="0">
                <a:solidFill>
                  <a:srgbClr val="FF0000"/>
                </a:solidFill>
              </a:rPr>
              <a:t>XX%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 title="Breakfast meals served table templat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754302"/>
              </p:ext>
            </p:extLst>
          </p:nvPr>
        </p:nvGraphicFramePr>
        <p:xfrm>
          <a:off x="990600" y="2666088"/>
          <a:ext cx="7543800" cy="2238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0"/>
                <a:gridCol w="1885950"/>
                <a:gridCol w="1885950"/>
                <a:gridCol w="1885950"/>
              </a:tblGrid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Building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FY17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ABC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11,500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DEF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12,200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GHI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2,300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5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853" y="601197"/>
            <a:ext cx="7024744" cy="1016522"/>
          </a:xfrm>
        </p:spPr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la Carte Sales</a:t>
            </a:r>
            <a:endParaRPr lang="en-US" dirty="0"/>
          </a:p>
        </p:txBody>
      </p:sp>
      <p:pic>
        <p:nvPicPr>
          <p:cNvPr id="5" name="Picture 3" title="smart snacks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927" y="457200"/>
            <a:ext cx="1616670" cy="812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62000" y="19050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Share a la carte sales for each building and give examples of offerings at each of the buildings and the Smart Snack nutrition requirements. </a:t>
            </a:r>
            <a:endParaRPr lang="en-US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 title="Breakfast meals served table templat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754302"/>
              </p:ext>
            </p:extLst>
          </p:nvPr>
        </p:nvGraphicFramePr>
        <p:xfrm>
          <a:off x="990600" y="2666088"/>
          <a:ext cx="7543800" cy="2238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0"/>
                <a:gridCol w="1885950"/>
                <a:gridCol w="1885950"/>
                <a:gridCol w="1885950"/>
              </a:tblGrid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Building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FY17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ABC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11,500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DEF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12,200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dirty="0" smtClean="0"/>
                        <a:t>GHI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2,300</a:t>
                      </a:r>
                      <a:endParaRPr lang="en-US" dirty="0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15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and Reduced Meals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Provide an update on free and reduced meals eligibility. Has there been an increase or decrease the last few year? 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12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Meal Prices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Provide a reminder of current meal prices and future plans to adjust prices. 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488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2770</TotalTime>
  <Words>620</Words>
  <Application>Microsoft Office PowerPoint</Application>
  <PresentationFormat>On-screen Show (4:3)</PresentationFormat>
  <Paragraphs>124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Retrospect</vt:lpstr>
      <vt:lpstr>ABC Community School District Nutrition Program </vt:lpstr>
      <vt:lpstr>Menus Planned</vt:lpstr>
      <vt:lpstr> There’s an App for That!  </vt:lpstr>
      <vt:lpstr>Make a Meal</vt:lpstr>
      <vt:lpstr>Breakfast Meals Served</vt:lpstr>
      <vt:lpstr>Lunch Meals Served</vt:lpstr>
      <vt:lpstr>Ala Carte Sales</vt:lpstr>
      <vt:lpstr>Free and Reduced Meals</vt:lpstr>
      <vt:lpstr>Meal Prices</vt:lpstr>
      <vt:lpstr>Administrative Review</vt:lpstr>
      <vt:lpstr>Special Diets</vt:lpstr>
      <vt:lpstr>Summer Food Program</vt:lpstr>
      <vt:lpstr>Additional Services </vt:lpstr>
      <vt:lpstr>Local Foods </vt:lpstr>
      <vt:lpstr>What’s Next?</vt:lpstr>
      <vt:lpstr>Thank You! </vt:lpstr>
    </vt:vector>
  </TitlesOfParts>
  <Company>Johnston 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Johnston Community School District</dc:title>
  <dc:creator>LaRae Doll</dc:creator>
  <cp:lastModifiedBy>Scheidel, Carrie [IDOE]</cp:lastModifiedBy>
  <cp:revision>129</cp:revision>
  <cp:lastPrinted>2015-08-04T19:55:24Z</cp:lastPrinted>
  <dcterms:created xsi:type="dcterms:W3CDTF">2015-07-01T14:17:45Z</dcterms:created>
  <dcterms:modified xsi:type="dcterms:W3CDTF">2019-07-02T18:02:03Z</dcterms:modified>
</cp:coreProperties>
</file>