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sldIdLst>
    <p:sldId id="256" r:id="rId2"/>
    <p:sldId id="257" r:id="rId3"/>
    <p:sldId id="258" r:id="rId4"/>
    <p:sldId id="259" r:id="rId5"/>
    <p:sldId id="260" r:id="rId6"/>
    <p:sldId id="261" r:id="rId7"/>
    <p:sldId id="262" r:id="rId8"/>
    <p:sldId id="265" r:id="rId9"/>
    <p:sldId id="263" r:id="rId10"/>
    <p:sldId id="264" r:id="rId11"/>
    <p:sldId id="266" r:id="rId12"/>
    <p:sldId id="325" r:id="rId13"/>
    <p:sldId id="293" r:id="rId14"/>
    <p:sldId id="278" r:id="rId15"/>
    <p:sldId id="279" r:id="rId16"/>
    <p:sldId id="280" r:id="rId17"/>
    <p:sldId id="281" r:id="rId18"/>
    <p:sldId id="282" r:id="rId19"/>
    <p:sldId id="283" r:id="rId20"/>
    <p:sldId id="284" r:id="rId21"/>
    <p:sldId id="294" r:id="rId22"/>
    <p:sldId id="267" r:id="rId23"/>
    <p:sldId id="268" r:id="rId24"/>
    <p:sldId id="269" r:id="rId25"/>
    <p:sldId id="277" r:id="rId26"/>
    <p:sldId id="292" r:id="rId27"/>
    <p:sldId id="275" r:id="rId28"/>
    <p:sldId id="270" r:id="rId29"/>
    <p:sldId id="271" r:id="rId30"/>
    <p:sldId id="272" r:id="rId31"/>
    <p:sldId id="273" r:id="rId32"/>
    <p:sldId id="274" r:id="rId33"/>
    <p:sldId id="295" r:id="rId34"/>
    <p:sldId id="276" r:id="rId35"/>
    <p:sldId id="285" r:id="rId36"/>
    <p:sldId id="286" r:id="rId37"/>
    <p:sldId id="287" r:id="rId38"/>
    <p:sldId id="288" r:id="rId39"/>
    <p:sldId id="289" r:id="rId40"/>
    <p:sldId id="313" r:id="rId41"/>
    <p:sldId id="314" r:id="rId42"/>
    <p:sldId id="290" r:id="rId43"/>
    <p:sldId id="291" r:id="rId44"/>
    <p:sldId id="296" r:id="rId45"/>
    <p:sldId id="315" r:id="rId46"/>
    <p:sldId id="316" r:id="rId47"/>
    <p:sldId id="317" r:id="rId48"/>
    <p:sldId id="318" r:id="rId49"/>
    <p:sldId id="297" r:id="rId50"/>
    <p:sldId id="298" r:id="rId51"/>
    <p:sldId id="299" r:id="rId52"/>
    <p:sldId id="300" r:id="rId53"/>
    <p:sldId id="301" r:id="rId54"/>
    <p:sldId id="302" r:id="rId55"/>
    <p:sldId id="303" r:id="rId56"/>
    <p:sldId id="304" r:id="rId57"/>
    <p:sldId id="305" r:id="rId58"/>
    <p:sldId id="306" r:id="rId59"/>
    <p:sldId id="307" r:id="rId60"/>
    <p:sldId id="308" r:id="rId61"/>
    <p:sldId id="309" r:id="rId62"/>
    <p:sldId id="310" r:id="rId63"/>
    <p:sldId id="311" r:id="rId64"/>
    <p:sldId id="312" r:id="rId65"/>
    <p:sldId id="320" r:id="rId66"/>
    <p:sldId id="321" r:id="rId67"/>
    <p:sldId id="322" r:id="rId68"/>
    <p:sldId id="323" r:id="rId69"/>
    <p:sldId id="324" r:id="rId70"/>
    <p:sldId id="319" r:id="rId7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0167322-08DA-4054-8AA0-5001F651A415}" type="datetimeFigureOut">
              <a:rPr lang="en-US" smtClean="0"/>
              <a:t>1/6/2015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D57CA4F-B2DF-4506-9386-81AC348A8246}" type="slidenum">
              <a:rPr lang="en-US" smtClean="0"/>
              <a:t>‹#›</a:t>
            </a:fld>
            <a:endParaRPr lang="en-US" dirty="0"/>
          </a:p>
        </p:txBody>
      </p:sp>
    </p:spTree>
    <p:extLst>
      <p:ext uri="{BB962C8B-B14F-4D97-AF65-F5344CB8AC3E}">
        <p14:creationId xmlns:p14="http://schemas.microsoft.com/office/powerpoint/2010/main" val="1142093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57CA4F-B2DF-4506-9386-81AC348A8246}" type="slidenum">
              <a:rPr lang="en-US" smtClean="0"/>
              <a:t>1</a:t>
            </a:fld>
            <a:endParaRPr lang="en-US" dirty="0"/>
          </a:p>
        </p:txBody>
      </p:sp>
    </p:spTree>
    <p:extLst>
      <p:ext uri="{BB962C8B-B14F-4D97-AF65-F5344CB8AC3E}">
        <p14:creationId xmlns:p14="http://schemas.microsoft.com/office/powerpoint/2010/main" val="508281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55</a:t>
            </a:fld>
            <a:endParaRPr lang="en-US" dirty="0"/>
          </a:p>
        </p:txBody>
      </p:sp>
    </p:spTree>
    <p:extLst>
      <p:ext uri="{BB962C8B-B14F-4D97-AF65-F5344CB8AC3E}">
        <p14:creationId xmlns:p14="http://schemas.microsoft.com/office/powerpoint/2010/main" val="3347690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56</a:t>
            </a:fld>
            <a:endParaRPr lang="en-US" dirty="0"/>
          </a:p>
        </p:txBody>
      </p:sp>
    </p:spTree>
    <p:extLst>
      <p:ext uri="{BB962C8B-B14F-4D97-AF65-F5344CB8AC3E}">
        <p14:creationId xmlns:p14="http://schemas.microsoft.com/office/powerpoint/2010/main" val="3191535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57</a:t>
            </a:fld>
            <a:endParaRPr lang="en-US" dirty="0"/>
          </a:p>
        </p:txBody>
      </p:sp>
    </p:spTree>
    <p:extLst>
      <p:ext uri="{BB962C8B-B14F-4D97-AF65-F5344CB8AC3E}">
        <p14:creationId xmlns:p14="http://schemas.microsoft.com/office/powerpoint/2010/main" val="5239384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58</a:t>
            </a:fld>
            <a:endParaRPr lang="en-US" dirty="0"/>
          </a:p>
        </p:txBody>
      </p:sp>
    </p:spTree>
    <p:extLst>
      <p:ext uri="{BB962C8B-B14F-4D97-AF65-F5344CB8AC3E}">
        <p14:creationId xmlns:p14="http://schemas.microsoft.com/office/powerpoint/2010/main" val="206170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59</a:t>
            </a:fld>
            <a:endParaRPr lang="en-US" dirty="0"/>
          </a:p>
        </p:txBody>
      </p:sp>
    </p:spTree>
    <p:extLst>
      <p:ext uri="{BB962C8B-B14F-4D97-AF65-F5344CB8AC3E}">
        <p14:creationId xmlns:p14="http://schemas.microsoft.com/office/powerpoint/2010/main" val="1109372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bwMode="auto">
          <a:xfrm>
            <a:off x="1144588" y="696913"/>
            <a:ext cx="4727575" cy="3544887"/>
          </a:xfrm>
          <a:noFill/>
          <a:ln>
            <a:solidFill>
              <a:srgbClr val="000000"/>
            </a:solidFill>
            <a:miter lim="800000"/>
            <a:headEnd/>
            <a:tailEnd/>
          </a:ln>
        </p:spPr>
      </p:sp>
      <p:sp>
        <p:nvSpPr>
          <p:cNvPr id="1187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dirty="0" smtClean="0"/>
          </a:p>
        </p:txBody>
      </p:sp>
      <p:sp>
        <p:nvSpPr>
          <p:cNvPr id="1187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4FDD2D-34CB-40E8-8E20-70E9CF32B9A3}" type="slidenum">
              <a:rPr lang="en-US" smtClean="0"/>
              <a:pPr/>
              <a:t>70</a:t>
            </a:fld>
            <a:endParaRPr lang="en-US" dirty="0" smtClean="0"/>
          </a:p>
        </p:txBody>
      </p:sp>
    </p:spTree>
    <p:extLst>
      <p:ext uri="{BB962C8B-B14F-4D97-AF65-F5344CB8AC3E}">
        <p14:creationId xmlns:p14="http://schemas.microsoft.com/office/powerpoint/2010/main" val="2164699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Rolled into formula is NOT discontinued</a:t>
            </a:r>
          </a:p>
          <a:p>
            <a:r>
              <a:rPr lang="en-US" dirty="0" smtClean="0"/>
              <a:t>Exception</a:t>
            </a:r>
            <a:r>
              <a:rPr lang="en-US" baseline="0" dirty="0" smtClean="0"/>
              <a:t> to 2 years = Market Factor</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45</a:t>
            </a:fld>
            <a:endParaRPr lang="en-US" dirty="0"/>
          </a:p>
        </p:txBody>
      </p:sp>
    </p:spTree>
    <p:extLst>
      <p:ext uri="{BB962C8B-B14F-4D97-AF65-F5344CB8AC3E}">
        <p14:creationId xmlns:p14="http://schemas.microsoft.com/office/powerpoint/2010/main" val="199559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categorical can</a:t>
            </a:r>
            <a:r>
              <a:rPr lang="en-US" baseline="0" dirty="0" smtClean="0"/>
              <a:t> be used as the local match for another.</a:t>
            </a:r>
          </a:p>
          <a:p>
            <a:r>
              <a:rPr lang="en-US" baseline="0" dirty="0" smtClean="0"/>
              <a:t>No carryover can be used as the local match.</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46</a:t>
            </a:fld>
            <a:endParaRPr lang="en-US" dirty="0"/>
          </a:p>
        </p:txBody>
      </p:sp>
    </p:spTree>
    <p:extLst>
      <p:ext uri="{BB962C8B-B14F-4D97-AF65-F5344CB8AC3E}">
        <p14:creationId xmlns:p14="http://schemas.microsoft.com/office/powerpoint/2010/main" val="42649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personnel, will have time records.</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48</a:t>
            </a:fld>
            <a:endParaRPr lang="en-US" dirty="0"/>
          </a:p>
        </p:txBody>
      </p:sp>
    </p:spTree>
    <p:extLst>
      <p:ext uri="{BB962C8B-B14F-4D97-AF65-F5344CB8AC3E}">
        <p14:creationId xmlns:p14="http://schemas.microsoft.com/office/powerpoint/2010/main" val="1532718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not exclusively serving SE students, teacher or paraprofessional time</a:t>
            </a:r>
            <a:r>
              <a:rPr lang="en-US" baseline="0" dirty="0" smtClean="0"/>
              <a:t> must be split between funding streams.  District must maintain adequate documentation that the proportion of the person’s time spent providing or supporting special education services is related to the proportion of the person’s salary supported by special education funding.</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49</a:t>
            </a:fld>
            <a:endParaRPr lang="en-US" dirty="0"/>
          </a:p>
        </p:txBody>
      </p:sp>
    </p:spTree>
    <p:extLst>
      <p:ext uri="{BB962C8B-B14F-4D97-AF65-F5344CB8AC3E}">
        <p14:creationId xmlns:p14="http://schemas.microsoft.com/office/powerpoint/2010/main" val="19820925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SBRC rules:  separate district building &amp; SE program is LRE, bill proportionate costs of SE</a:t>
            </a:r>
            <a:r>
              <a:rPr lang="en-US" baseline="0" dirty="0" smtClean="0"/>
              <a:t> director (no other person) up to amount SBRC approved.  Cannot charge SE for own residents.</a:t>
            </a:r>
          </a:p>
          <a:p>
            <a:r>
              <a:rPr lang="en-US" baseline="0" dirty="0" smtClean="0"/>
              <a:t>Private facility within boundaries, bill proportionate cost of either the SE director or the principal and his/her clerical support; and charge to SE program proportionate costs for own residents; up to the total amount SBRC approved.</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50</a:t>
            </a:fld>
            <a:endParaRPr lang="en-US" dirty="0"/>
          </a:p>
        </p:txBody>
      </p:sp>
    </p:spTree>
    <p:extLst>
      <p:ext uri="{BB962C8B-B14F-4D97-AF65-F5344CB8AC3E}">
        <p14:creationId xmlns:p14="http://schemas.microsoft.com/office/powerpoint/2010/main" val="2243455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District can’t say “I will charge all salaries to SE and not use any TSS on SE licensed</a:t>
            </a:r>
            <a:r>
              <a:rPr lang="en-US" baseline="0" dirty="0" smtClean="0"/>
              <a:t> teachers…”</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52</a:t>
            </a:fld>
            <a:endParaRPr lang="en-US" dirty="0"/>
          </a:p>
        </p:txBody>
      </p:sp>
    </p:spTree>
    <p:extLst>
      <p:ext uri="{BB962C8B-B14F-4D97-AF65-F5344CB8AC3E}">
        <p14:creationId xmlns:p14="http://schemas.microsoft.com/office/powerpoint/2010/main" val="564514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Local match becomes</a:t>
            </a:r>
            <a:r>
              <a:rPr lang="en-US" baseline="0" dirty="0" smtClean="0"/>
              <a:t> categorical.</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53</a:t>
            </a:fld>
            <a:endParaRPr lang="en-US" dirty="0"/>
          </a:p>
        </p:txBody>
      </p:sp>
    </p:spTree>
    <p:extLst>
      <p:ext uri="{BB962C8B-B14F-4D97-AF65-F5344CB8AC3E}">
        <p14:creationId xmlns:p14="http://schemas.microsoft.com/office/powerpoint/2010/main" val="660497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Might also find student accounting</a:t>
            </a:r>
            <a:r>
              <a:rPr lang="en-US" baseline="0" dirty="0" smtClean="0"/>
              <a:t> software under “record maintenance” in guidance function.</a:t>
            </a:r>
          </a:p>
          <a:p>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54</a:t>
            </a:fld>
            <a:endParaRPr lang="en-US" dirty="0"/>
          </a:p>
        </p:txBody>
      </p:sp>
    </p:spTree>
    <p:extLst>
      <p:ext uri="{BB962C8B-B14F-4D97-AF65-F5344CB8AC3E}">
        <p14:creationId xmlns:p14="http://schemas.microsoft.com/office/powerpoint/2010/main" val="2346036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01DBBF3-DD06-438B-9792-3389C45C8DC1}" type="datetime1">
              <a:rPr lang="en-US" smtClean="0"/>
              <a:t>1/6/2015</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39EF579A-78B4-4696-B497-F2FFA8238381}" type="slidenum">
              <a:rPr lang="en-US" smtClean="0"/>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817532A-4CFE-46AD-9EB6-3103F8EA6155}" type="datetime1">
              <a:rPr lang="en-US" smtClean="0"/>
              <a:t>1/6/2015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858293B-DF2C-46C2-A4FC-683C02C7A9B1}" type="datetime1">
              <a:rPr lang="en-US" smtClean="0"/>
              <a:t>1/6/2015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C42F90A-9AB8-4E17-95C1-91F9526C2362}" type="datetime1">
              <a:rPr lang="en-US" smtClean="0"/>
              <a:t>1/6/2015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847DFAD-2005-4A51-B74A-E7CDC08C20F0}" type="datetime1">
              <a:rPr lang="en-US" smtClean="0"/>
              <a:t>1/6/2015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890E3DB-D9E0-4610-BAB6-2875F04C3DF0}" type="datetime1">
              <a:rPr lang="en-US" smtClean="0"/>
              <a:t>1/6/2015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A9DA2DF-9AF1-40D4-8CF5-3FD85325C3BE}" type="datetime1">
              <a:rPr lang="en-US" smtClean="0"/>
              <a:t>1/6/2015</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58826B9-22F0-4B95-9DE4-3C6F81FCFEFB}" type="datetime1">
              <a:rPr lang="en-US" smtClean="0"/>
              <a:t>1/6/2015</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4AC688DB-36DB-4EE2-86B6-55D41592E799}" type="datetime1">
              <a:rPr lang="en-US" smtClean="0"/>
              <a:t>1/6/2015</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9EF579A-78B4-4696-B497-F2FFA8238381}" type="slidenum">
              <a:rPr lang="en-US" smtClean="0"/>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AB8FF74-AE3F-4042-A14E-786446AA963F}" type="datetime1">
              <a:rPr lang="en-US" smtClean="0"/>
              <a:t>1/6/2015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E60E4E8-0007-4131-A939-2D55D860872A}" type="datetime1">
              <a:rPr lang="en-US" smtClean="0"/>
              <a:t>1/6/2015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1D31B17-3C18-4056-B0AD-5048D74C389A}" type="datetime1">
              <a:rPr lang="en-US" smtClean="0"/>
              <a:t>1/6/2015</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9EF579A-78B4-4696-B497-F2FFA8238381}" type="slidenum">
              <a:rPr lang="en-US" smtClean="0"/>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8" Type="http://schemas.openxmlformats.org/officeDocument/2006/relationships/hyperlink" Target="file:///\\www.educateiowa.gov\documents\special-education\2014\07\draft-contract-agreement-example-pdf" TargetMode="External"/><Relationship Id="rId13" Type="http://schemas.openxmlformats.org/officeDocument/2006/relationships/hyperlink" Target="file:///\\www.educateiowa.gov\documents\special-education\2014\09\sample-consortium-billing-invoice" TargetMode="External"/><Relationship Id="rId3" Type="http://schemas.openxmlformats.org/officeDocument/2006/relationships/hyperlink" Target="file:///\\www.educateiowa.gov\documents\special-education\2014\01\memo-field-uses-and-nonuses-special-education-funds" TargetMode="External"/><Relationship Id="rId7" Type="http://schemas.openxmlformats.org/officeDocument/2006/relationships/hyperlink" Target="file:///\\www.educateiowa.gov\documents\special-education\2014\01\special-ed-billable-costs-guidance-districts-3-models" TargetMode="External"/><Relationship Id="rId12" Type="http://schemas.openxmlformats.org/officeDocument/2006/relationships/hyperlink" Target="file:///\\www.educateiowa.gov\documents\special-education\2014\07\draft-template-consortium-agreement-word" TargetMode="External"/><Relationship Id="rId2" Type="http://schemas.openxmlformats.org/officeDocument/2006/relationships/hyperlink" Target="file:///\\www.educateiowa.gov\documents\special-education\2014\10\faq-permissive-and-nonpermissive-uses-special-education-funds" TargetMode="External"/><Relationship Id="rId1" Type="http://schemas.openxmlformats.org/officeDocument/2006/relationships/slideLayout" Target="../slideLayouts/slideLayout2.xml"/><Relationship Id="rId6" Type="http://schemas.openxmlformats.org/officeDocument/2006/relationships/hyperlink" Target="file:///\\www.educateiowa.gov\documents\special-education\2014\01\special-ed-allowable-and-unallowable-expenditures-chart" TargetMode="External"/><Relationship Id="rId11" Type="http://schemas.openxmlformats.org/officeDocument/2006/relationships/hyperlink" Target="file:///\\www.educateiowa.gov\documents\special-education\2014\07\draft-template-consortium-agreement-pdf" TargetMode="External"/><Relationship Id="rId5" Type="http://schemas.openxmlformats.org/officeDocument/2006/relationships/hyperlink" Target="file:///\\www.educateiowa.gov\documents\special-education\2014\01\special-ed-billable-costs-guidance-districts" TargetMode="External"/><Relationship Id="rId10" Type="http://schemas.openxmlformats.org/officeDocument/2006/relationships/hyperlink" Target="file:///\\www.educateiowa.gov\documents\special-education\2014\09\sample-contracted-services-billing-invoice" TargetMode="External"/><Relationship Id="rId4" Type="http://schemas.openxmlformats.org/officeDocument/2006/relationships/hyperlink" Target="file:///\\www.educateiowa.gov\documents\special-education\2014\03\additional-information-related-special-education-funding" TargetMode="External"/><Relationship Id="rId9" Type="http://schemas.openxmlformats.org/officeDocument/2006/relationships/hyperlink" Target="file:///\\www.educateiowa.gov\documents\special-education\2014\07\draft-contract-agreement-example-wor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Iowa Department of Education</a:t>
            </a:r>
            <a:endParaRPr lang="en-US" dirty="0"/>
          </a:p>
        </p:txBody>
      </p:sp>
      <p:sp>
        <p:nvSpPr>
          <p:cNvPr id="3" name="Subtitle 2"/>
          <p:cNvSpPr>
            <a:spLocks noGrp="1"/>
          </p:cNvSpPr>
          <p:nvPr>
            <p:ph type="subTitle" idx="1"/>
          </p:nvPr>
        </p:nvSpPr>
        <p:spPr>
          <a:xfrm>
            <a:off x="1432560" y="1850064"/>
            <a:ext cx="7406640" cy="3560136"/>
          </a:xfrm>
        </p:spPr>
        <p:txBody>
          <a:bodyPr/>
          <a:lstStyle/>
          <a:p>
            <a:endParaRPr lang="en-US" dirty="0" smtClean="0"/>
          </a:p>
          <a:p>
            <a:r>
              <a:rPr lang="en-US" dirty="0" smtClean="0"/>
              <a:t>Serving Students:  A Leadership Symposium</a:t>
            </a:r>
          </a:p>
          <a:p>
            <a:endParaRPr lang="en-US" dirty="0" smtClean="0"/>
          </a:p>
          <a:p>
            <a:r>
              <a:rPr lang="en-US" dirty="0"/>
              <a:t>Finance and Allowable Use of </a:t>
            </a:r>
            <a:r>
              <a:rPr lang="en-US" dirty="0" smtClean="0"/>
              <a:t>Funds:  Special and General Education</a:t>
            </a:r>
          </a:p>
          <a:p>
            <a:endParaRPr lang="en-US" dirty="0" smtClean="0"/>
          </a:p>
          <a:p>
            <a:r>
              <a:rPr lang="en-US" dirty="0" smtClean="0"/>
              <a:t>December 16-17, 2014</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Law Say?</a:t>
            </a:r>
          </a:p>
        </p:txBody>
      </p:sp>
      <p:sp>
        <p:nvSpPr>
          <p:cNvPr id="3" name="Content Placeholder 2"/>
          <p:cNvSpPr>
            <a:spLocks noGrp="1"/>
          </p:cNvSpPr>
          <p:nvPr>
            <p:ph idx="1"/>
          </p:nvPr>
        </p:nvSpPr>
        <p:spPr/>
        <p:txBody>
          <a:bodyPr>
            <a:normAutofit fontScale="92500" lnSpcReduction="20000"/>
          </a:bodyPr>
          <a:lstStyle/>
          <a:p>
            <a:r>
              <a:rPr lang="en-US" dirty="0" smtClean="0"/>
              <a:t>One interesting section under Legislative Powers grants “Home Rule” to counties</a:t>
            </a:r>
          </a:p>
          <a:p>
            <a:r>
              <a:rPr lang="en-US" dirty="0" smtClean="0"/>
              <a:t>Section </a:t>
            </a:r>
            <a:r>
              <a:rPr lang="en-US" dirty="0"/>
              <a:t>39A. Counties or joint county-municipal corporation governments are granted </a:t>
            </a:r>
            <a:r>
              <a:rPr lang="en-US" dirty="0" smtClean="0"/>
              <a:t>Home </a:t>
            </a:r>
            <a:r>
              <a:rPr lang="en-US" dirty="0"/>
              <a:t>R</a:t>
            </a:r>
            <a:r>
              <a:rPr lang="en-US" dirty="0" smtClean="0"/>
              <a:t>ule </a:t>
            </a:r>
            <a:r>
              <a:rPr lang="en-US" dirty="0"/>
              <a:t>power and authority, not inconsistent with the laws of the general assembly, to determine their local affairs and government, except that they shall not have power to levy any tax unless expressly authorized by the general </a:t>
            </a:r>
            <a:r>
              <a:rPr lang="en-US" dirty="0" smtClean="0"/>
              <a:t>assembly</a:t>
            </a:r>
          </a:p>
          <a:p>
            <a:r>
              <a:rPr lang="en-US" dirty="0" smtClean="0"/>
              <a:t>Important note:  </a:t>
            </a:r>
            <a:r>
              <a:rPr lang="en-US" u="sng" dirty="0" smtClean="0"/>
              <a:t>Specific to counties </a:t>
            </a:r>
            <a:r>
              <a:rPr lang="en-US" dirty="0" smtClean="0"/>
              <a:t>– more later</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10</a:t>
            </a:fld>
            <a:endParaRPr lang="en-US" dirty="0"/>
          </a:p>
        </p:txBody>
      </p:sp>
    </p:spTree>
    <p:extLst>
      <p:ext uri="{BB962C8B-B14F-4D97-AF65-F5344CB8AC3E}">
        <p14:creationId xmlns:p14="http://schemas.microsoft.com/office/powerpoint/2010/main" val="4201199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Law Say?</a:t>
            </a:r>
          </a:p>
        </p:txBody>
      </p:sp>
      <p:sp>
        <p:nvSpPr>
          <p:cNvPr id="3" name="Content Placeholder 2"/>
          <p:cNvSpPr>
            <a:spLocks noGrp="1"/>
          </p:cNvSpPr>
          <p:nvPr>
            <p:ph idx="1"/>
          </p:nvPr>
        </p:nvSpPr>
        <p:spPr/>
        <p:txBody>
          <a:bodyPr>
            <a:normAutofit fontScale="92500" lnSpcReduction="20000"/>
          </a:bodyPr>
          <a:lstStyle/>
          <a:p>
            <a:r>
              <a:rPr lang="en-US" dirty="0" smtClean="0"/>
              <a:t>Legislature establishes law through enacting changes to Iowa Code</a:t>
            </a:r>
          </a:p>
          <a:p>
            <a:r>
              <a:rPr lang="en-US" dirty="0" smtClean="0"/>
              <a:t>State agencies are </a:t>
            </a:r>
            <a:r>
              <a:rPr lang="en-US" u="sng" dirty="0" smtClean="0"/>
              <a:t>expressly</a:t>
            </a:r>
            <a:r>
              <a:rPr lang="en-US" dirty="0" smtClean="0"/>
              <a:t> and </a:t>
            </a:r>
            <a:r>
              <a:rPr lang="en-US" u="sng" dirty="0" smtClean="0"/>
              <a:t>singularly</a:t>
            </a:r>
            <a:r>
              <a:rPr lang="en-US" dirty="0" smtClean="0"/>
              <a:t> authorized to interpret Iowa Code and to further define Iowa Code (IC) [law</a:t>
            </a:r>
            <a:r>
              <a:rPr lang="en-US" dirty="0"/>
              <a:t>]</a:t>
            </a:r>
            <a:r>
              <a:rPr lang="en-US" dirty="0" smtClean="0"/>
              <a:t> through Iowa Administrative Code (IAC) [rule]; rule has the force of law because all rules are legislatively approved</a:t>
            </a:r>
          </a:p>
          <a:p>
            <a:r>
              <a:rPr lang="en-US" dirty="0" smtClean="0"/>
              <a:t>Example:  Educational Standards</a:t>
            </a:r>
          </a:p>
          <a:p>
            <a:pPr lvl="1"/>
            <a:r>
              <a:rPr lang="en-US" dirty="0" smtClean="0"/>
              <a:t>Law:  IC 256.11(5)</a:t>
            </a:r>
          </a:p>
          <a:p>
            <a:pPr lvl="1"/>
            <a:r>
              <a:rPr lang="en-US" dirty="0" smtClean="0"/>
              <a:t>Rule:  281 IAC 12(5)</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11</a:t>
            </a:fld>
            <a:endParaRPr lang="en-US" dirty="0"/>
          </a:p>
        </p:txBody>
      </p:sp>
    </p:spTree>
    <p:extLst>
      <p:ext uri="{BB962C8B-B14F-4D97-AF65-F5344CB8AC3E}">
        <p14:creationId xmlns:p14="http://schemas.microsoft.com/office/powerpoint/2010/main" val="2838775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Law Say?</a:t>
            </a:r>
            <a:endParaRPr lang="en-US" dirty="0"/>
          </a:p>
        </p:txBody>
      </p:sp>
      <p:sp>
        <p:nvSpPr>
          <p:cNvPr id="3" name="Content Placeholder 2"/>
          <p:cNvSpPr>
            <a:spLocks noGrp="1"/>
          </p:cNvSpPr>
          <p:nvPr>
            <p:ph idx="1"/>
          </p:nvPr>
        </p:nvSpPr>
        <p:spPr/>
        <p:txBody>
          <a:bodyPr/>
          <a:lstStyle/>
          <a:p>
            <a:r>
              <a:rPr lang="en-US" dirty="0" smtClean="0"/>
              <a:t>Another principle established by case law is the concept that public funds shall not be used for private purpose</a:t>
            </a:r>
          </a:p>
          <a:p>
            <a:r>
              <a:rPr lang="en-US" dirty="0" smtClean="0"/>
              <a:t>Examples:</a:t>
            </a:r>
          </a:p>
          <a:p>
            <a:pPr lvl="1"/>
            <a:r>
              <a:rPr lang="en-US" dirty="0" smtClean="0"/>
              <a:t>School district paying to send a student to a private school and paying the tuition</a:t>
            </a:r>
          </a:p>
          <a:p>
            <a:pPr lvl="1"/>
            <a:r>
              <a:rPr lang="en-US" dirty="0" smtClean="0"/>
              <a:t>School using general funds to provide student rewards in the form of gift cards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12</a:t>
            </a:fld>
            <a:endParaRPr lang="en-US" dirty="0"/>
          </a:p>
        </p:txBody>
      </p:sp>
    </p:spTree>
    <p:extLst>
      <p:ext uri="{BB962C8B-B14F-4D97-AF65-F5344CB8AC3E}">
        <p14:creationId xmlns:p14="http://schemas.microsoft.com/office/powerpoint/2010/main" val="1254751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Dillon’s Rule</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13</a:t>
            </a:fld>
            <a:endParaRPr lang="en-US" dirty="0"/>
          </a:p>
        </p:txBody>
      </p:sp>
    </p:spTree>
    <p:extLst>
      <p:ext uri="{BB962C8B-B14F-4D97-AF65-F5344CB8AC3E}">
        <p14:creationId xmlns:p14="http://schemas.microsoft.com/office/powerpoint/2010/main" val="1200723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lstStyle/>
          <a:p>
            <a:r>
              <a:rPr lang="en-US" dirty="0" smtClean="0"/>
              <a:t>Only cities and counties are provided Home Rule per the Iowa Constitution</a:t>
            </a:r>
          </a:p>
          <a:p>
            <a:r>
              <a:rPr lang="en-US" dirty="0" smtClean="0"/>
              <a:t>Everyone else is under Dillon’s Rule</a:t>
            </a:r>
          </a:p>
          <a:p>
            <a:r>
              <a:rPr lang="en-US" dirty="0" smtClean="0"/>
              <a:t>Simply put:</a:t>
            </a:r>
          </a:p>
          <a:p>
            <a:pPr lvl="1"/>
            <a:r>
              <a:rPr lang="en-US" dirty="0" smtClean="0"/>
              <a:t>Home Rule:  You can do it unless law says you can’t</a:t>
            </a:r>
          </a:p>
          <a:p>
            <a:pPr lvl="1"/>
            <a:r>
              <a:rPr lang="en-US" dirty="0" smtClean="0"/>
              <a:t>Dillon’s Rule:  You can’t do it unless law says you can</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14</a:t>
            </a:fld>
            <a:endParaRPr lang="en-US" dirty="0"/>
          </a:p>
        </p:txBody>
      </p:sp>
    </p:spTree>
    <p:extLst>
      <p:ext uri="{BB962C8B-B14F-4D97-AF65-F5344CB8AC3E}">
        <p14:creationId xmlns:p14="http://schemas.microsoft.com/office/powerpoint/2010/main" val="3710042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lstStyle/>
          <a:p>
            <a:r>
              <a:rPr lang="en-US" dirty="0" smtClean="0"/>
              <a:t>Dillon’s Rule is a very effective way for the legislature to ensure that its will is enacted</a:t>
            </a:r>
          </a:p>
          <a:p>
            <a:r>
              <a:rPr lang="en-US" dirty="0" smtClean="0"/>
              <a:t>Many funds are established for a purpose – ensuring that purpose is what Dillon’s Rule does</a:t>
            </a:r>
          </a:p>
          <a:p>
            <a:r>
              <a:rPr lang="en-US" dirty="0" smtClean="0"/>
              <a:t>Reworking this concept would be a difficult thing for legislators and educators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15</a:t>
            </a:fld>
            <a:endParaRPr lang="en-US" dirty="0"/>
          </a:p>
        </p:txBody>
      </p:sp>
    </p:spTree>
    <p:extLst>
      <p:ext uri="{BB962C8B-B14F-4D97-AF65-F5344CB8AC3E}">
        <p14:creationId xmlns:p14="http://schemas.microsoft.com/office/powerpoint/2010/main" val="3069660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Example:  Legislature wants Jeff to wear a red shirt</a:t>
            </a:r>
          </a:p>
          <a:p>
            <a:pPr lvl="1"/>
            <a:r>
              <a:rPr lang="en-US" dirty="0" smtClean="0"/>
              <a:t>Dillon’s Rule:  Using the colors of the rainbow, Jeff shall wear a red shirt</a:t>
            </a:r>
          </a:p>
          <a:p>
            <a:pPr lvl="2"/>
            <a:r>
              <a:rPr lang="en-US" dirty="0" smtClean="0"/>
              <a:t>Implied</a:t>
            </a:r>
          </a:p>
          <a:p>
            <a:pPr lvl="3"/>
            <a:r>
              <a:rPr lang="en-US" dirty="0" smtClean="0"/>
              <a:t>Definition of colors of the rainbow – ROYGBIV</a:t>
            </a:r>
          </a:p>
          <a:p>
            <a:pPr lvl="3"/>
            <a:r>
              <a:rPr lang="en-US" dirty="0" smtClean="0"/>
              <a:t>Cannot wear OYGBIV</a:t>
            </a:r>
          </a:p>
          <a:p>
            <a:pPr lvl="1"/>
            <a:r>
              <a:rPr lang="en-US" dirty="0" smtClean="0"/>
              <a:t>Home Rule:  As it relates to the colors of the rainbow, Jeff cannot wear a shirt colored orange, yellow, green, blue, indigo, or violet</a:t>
            </a:r>
            <a:endParaRPr lang="en-US" dirty="0"/>
          </a:p>
          <a:p>
            <a:pPr lvl="2"/>
            <a:r>
              <a:rPr lang="en-US" dirty="0" smtClean="0"/>
              <a:t>Interpretation – Jeff must wear a red shirt</a:t>
            </a:r>
          </a:p>
          <a:p>
            <a:r>
              <a:rPr lang="en-US" dirty="0" smtClean="0"/>
              <a:t>Key Point – Home Rule compels legislature to explicitly say everything they don’t want to happen</a:t>
            </a:r>
          </a:p>
        </p:txBody>
      </p:sp>
      <p:sp>
        <p:nvSpPr>
          <p:cNvPr id="4" name="Slide Number Placeholder 3"/>
          <p:cNvSpPr>
            <a:spLocks noGrp="1"/>
          </p:cNvSpPr>
          <p:nvPr>
            <p:ph type="sldNum" sz="quarter" idx="12"/>
          </p:nvPr>
        </p:nvSpPr>
        <p:spPr/>
        <p:txBody>
          <a:bodyPr/>
          <a:lstStyle/>
          <a:p>
            <a:fld id="{39EF579A-78B4-4696-B497-F2FFA8238381}" type="slidenum">
              <a:rPr lang="en-US" smtClean="0"/>
              <a:t>16</a:t>
            </a:fld>
            <a:endParaRPr lang="en-US" dirty="0"/>
          </a:p>
        </p:txBody>
      </p:sp>
    </p:spTree>
    <p:extLst>
      <p:ext uri="{BB962C8B-B14F-4D97-AF65-F5344CB8AC3E}">
        <p14:creationId xmlns:p14="http://schemas.microsoft.com/office/powerpoint/2010/main" val="1296758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normAutofit lnSpcReduction="10000"/>
          </a:bodyPr>
          <a:lstStyle/>
          <a:p>
            <a:r>
              <a:rPr lang="en-US" dirty="0" smtClean="0"/>
              <a:t>Example:  Physical Plant and Equipment Levy (PPEL)</a:t>
            </a:r>
          </a:p>
          <a:p>
            <a:r>
              <a:rPr lang="en-US" dirty="0" smtClean="0"/>
              <a:t>IC 298.3 </a:t>
            </a:r>
            <a:r>
              <a:rPr lang="en-US" dirty="0"/>
              <a:t>Revenues from the </a:t>
            </a:r>
            <a:r>
              <a:rPr lang="en-US" dirty="0" smtClean="0"/>
              <a:t>levies</a:t>
            </a:r>
            <a:endParaRPr lang="en-US" dirty="0"/>
          </a:p>
          <a:p>
            <a:pPr marL="630238" lvl="1" indent="-236538"/>
            <a:r>
              <a:rPr lang="en-US" dirty="0"/>
              <a:t>1. The revenue from the regular and voter-approved physical plant and equipment levies shall be placed in the physical plant and equipment levy fund and expended only for the following purposes:</a:t>
            </a:r>
          </a:p>
          <a:p>
            <a:pPr lvl="1"/>
            <a:r>
              <a:rPr lang="en-US" i="1" dirty="0"/>
              <a:t>a</a:t>
            </a:r>
            <a:r>
              <a:rPr lang="en-US" dirty="0"/>
              <a:t>. The purchase and improvement of </a:t>
            </a:r>
            <a:r>
              <a:rPr lang="en-US" dirty="0" smtClean="0"/>
              <a:t>grounds</a:t>
            </a:r>
            <a:endParaRPr lang="en-US" dirty="0"/>
          </a:p>
          <a:p>
            <a:pPr lvl="1"/>
            <a:r>
              <a:rPr lang="en-US" dirty="0" smtClean="0"/>
              <a:t>….</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17</a:t>
            </a:fld>
            <a:endParaRPr lang="en-US" dirty="0"/>
          </a:p>
        </p:txBody>
      </p:sp>
    </p:spTree>
    <p:extLst>
      <p:ext uri="{BB962C8B-B14F-4D97-AF65-F5344CB8AC3E}">
        <p14:creationId xmlns:p14="http://schemas.microsoft.com/office/powerpoint/2010/main" val="2123199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lstStyle/>
          <a:p>
            <a:r>
              <a:rPr lang="en-US" dirty="0" smtClean="0"/>
              <a:t>In the example under Dillon’s Rule, debate is contained to what is meant by “the purchase and improvement of grounds” </a:t>
            </a:r>
          </a:p>
          <a:p>
            <a:r>
              <a:rPr lang="en-US" dirty="0" smtClean="0"/>
              <a:t>Under Home </a:t>
            </a:r>
            <a:r>
              <a:rPr lang="en-US" dirty="0"/>
              <a:t>R</a:t>
            </a:r>
            <a:r>
              <a:rPr lang="en-US" dirty="0" smtClean="0"/>
              <a:t>ule, the legislature would have established the fund and then would have been required to list all of the ways the fund could not be used</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18</a:t>
            </a:fld>
            <a:endParaRPr lang="en-US" dirty="0"/>
          </a:p>
        </p:txBody>
      </p:sp>
    </p:spTree>
    <p:extLst>
      <p:ext uri="{BB962C8B-B14F-4D97-AF65-F5344CB8AC3E}">
        <p14:creationId xmlns:p14="http://schemas.microsoft.com/office/powerpoint/2010/main" val="4216300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this example, some of the items that cannot be funded with PPEL include:</a:t>
            </a:r>
          </a:p>
          <a:p>
            <a:pPr lvl="1"/>
            <a:r>
              <a:rPr lang="en-US" dirty="0" smtClean="0"/>
              <a:t>Staff salaries and benefits</a:t>
            </a:r>
          </a:p>
          <a:p>
            <a:pPr lvl="1"/>
            <a:r>
              <a:rPr lang="en-US" dirty="0" smtClean="0"/>
              <a:t>Actual student transportation costs</a:t>
            </a:r>
          </a:p>
          <a:p>
            <a:pPr lvl="1"/>
            <a:r>
              <a:rPr lang="en-US" dirty="0" smtClean="0"/>
              <a:t>Administrative/general costs</a:t>
            </a:r>
          </a:p>
          <a:p>
            <a:pPr lvl="1"/>
            <a:r>
              <a:rPr lang="en-US" dirty="0" smtClean="0"/>
              <a:t>Supplies</a:t>
            </a:r>
          </a:p>
          <a:p>
            <a:r>
              <a:rPr lang="en-US" dirty="0" smtClean="0"/>
              <a:t>The only way under Home </a:t>
            </a:r>
            <a:r>
              <a:rPr lang="en-US" dirty="0"/>
              <a:t>R</a:t>
            </a:r>
            <a:r>
              <a:rPr lang="en-US" dirty="0" smtClean="0"/>
              <a:t>ule to limit uses of funds is to list everything that cannot be done with the funds</a:t>
            </a:r>
          </a:p>
          <a:p>
            <a:r>
              <a:rPr lang="en-US" dirty="0" smtClean="0"/>
              <a:t>And, in a Home Rule situation, anything missing from this list would be a legal use</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19</a:t>
            </a:fld>
            <a:endParaRPr lang="en-US" dirty="0"/>
          </a:p>
        </p:txBody>
      </p:sp>
    </p:spTree>
    <p:extLst>
      <p:ext uri="{BB962C8B-B14F-4D97-AF65-F5344CB8AC3E}">
        <p14:creationId xmlns:p14="http://schemas.microsoft.com/office/powerpoint/2010/main" val="1117962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Establish baseline understanding of expectations related to school funding principles and student supports</a:t>
            </a:r>
          </a:p>
          <a:p>
            <a:r>
              <a:rPr lang="en-US" dirty="0" smtClean="0"/>
              <a:t>Clarify basic legal and financial requirements for schools and facilities</a:t>
            </a:r>
          </a:p>
          <a:p>
            <a:r>
              <a:rPr lang="en-US" dirty="0" smtClean="0"/>
              <a:t>Clarify permissive and nonpermissive uses of funds for special and general education funding as they relate to facilities </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a:t>
            </a:fld>
            <a:endParaRPr lang="en-US" dirty="0"/>
          </a:p>
        </p:txBody>
      </p:sp>
    </p:spTree>
    <p:extLst>
      <p:ext uri="{BB962C8B-B14F-4D97-AF65-F5344CB8AC3E}">
        <p14:creationId xmlns:p14="http://schemas.microsoft.com/office/powerpoint/2010/main" val="614149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Dillon’s Rule and Education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led to the concept of categorical funding.  Legislators wanted to establish funding for a purpose and to be clear on the uses of those funds.  Under home rule, establishing all of the nonpermissive uses of funds up front would be a difficult task to do well.</a:t>
            </a:r>
          </a:p>
          <a:p>
            <a:r>
              <a:rPr lang="en-US" dirty="0" smtClean="0"/>
              <a:t>There are constituents who would welcome this latitude</a:t>
            </a:r>
          </a:p>
          <a:p>
            <a:r>
              <a:rPr lang="en-US" dirty="0" smtClean="0"/>
              <a:t>Makes managing a statewide system and implementing any accountability system very difficult</a:t>
            </a:r>
          </a:p>
          <a:p>
            <a:pPr marL="82296" indent="0">
              <a:buNone/>
            </a:pP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20</a:t>
            </a:fld>
            <a:endParaRPr lang="en-US" dirty="0"/>
          </a:p>
        </p:txBody>
      </p:sp>
    </p:spTree>
    <p:extLst>
      <p:ext uri="{BB962C8B-B14F-4D97-AF65-F5344CB8AC3E}">
        <p14:creationId xmlns:p14="http://schemas.microsoft.com/office/powerpoint/2010/main" val="1837991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Laws apply?</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21</a:t>
            </a:fld>
            <a:endParaRPr lang="en-US" dirty="0"/>
          </a:p>
        </p:txBody>
      </p:sp>
    </p:spTree>
    <p:extLst>
      <p:ext uri="{BB962C8B-B14F-4D97-AF65-F5344CB8AC3E}">
        <p14:creationId xmlns:p14="http://schemas.microsoft.com/office/powerpoint/2010/main" val="2737151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Educational Law</a:t>
            </a:r>
            <a:endParaRPr lang="en-US" dirty="0"/>
          </a:p>
        </p:txBody>
      </p:sp>
      <p:sp>
        <p:nvSpPr>
          <p:cNvPr id="3" name="Content Placeholder 2"/>
          <p:cNvSpPr>
            <a:spLocks noGrp="1"/>
          </p:cNvSpPr>
          <p:nvPr>
            <p:ph idx="1"/>
          </p:nvPr>
        </p:nvSpPr>
        <p:spPr/>
        <p:txBody>
          <a:bodyPr/>
          <a:lstStyle/>
          <a:p>
            <a:r>
              <a:rPr lang="en-US" dirty="0" smtClean="0"/>
              <a:t>Essential Iowa Code Chapters</a:t>
            </a:r>
          </a:p>
          <a:p>
            <a:pPr lvl="1"/>
            <a:r>
              <a:rPr lang="en-US" dirty="0" smtClean="0"/>
              <a:t>IC 256 Department of Education</a:t>
            </a:r>
          </a:p>
          <a:p>
            <a:pPr lvl="2"/>
            <a:r>
              <a:rPr lang="en-US" dirty="0" smtClean="0"/>
              <a:t>IC 256.7 – Duties of the State Board</a:t>
            </a:r>
          </a:p>
          <a:p>
            <a:pPr lvl="2"/>
            <a:r>
              <a:rPr lang="en-US" dirty="0" smtClean="0"/>
              <a:t>IC 256.9 – Duties of the Director</a:t>
            </a:r>
          </a:p>
          <a:p>
            <a:pPr lvl="2"/>
            <a:r>
              <a:rPr lang="en-US" dirty="0" smtClean="0"/>
              <a:t>IC 256.11 – Educational Standards</a:t>
            </a:r>
          </a:p>
          <a:p>
            <a:pPr lvl="1"/>
            <a:r>
              <a:rPr lang="en-US" dirty="0" smtClean="0"/>
              <a:t>IC 256B – Special Education</a:t>
            </a:r>
          </a:p>
          <a:p>
            <a:pPr lvl="1"/>
            <a:r>
              <a:rPr lang="en-US" dirty="0" smtClean="0"/>
              <a:t>IC 257 – Financing School Programs</a:t>
            </a:r>
          </a:p>
          <a:p>
            <a:pPr lvl="1"/>
            <a:r>
              <a:rPr lang="en-US" dirty="0" smtClean="0"/>
              <a:t>IC 273 – Area Education Agencies</a:t>
            </a:r>
          </a:p>
          <a:p>
            <a:pPr lvl="1"/>
            <a:r>
              <a:rPr lang="en-US" dirty="0" smtClean="0"/>
              <a:t>IC 274 – School Districts in General</a:t>
            </a:r>
          </a:p>
        </p:txBody>
      </p:sp>
      <p:sp>
        <p:nvSpPr>
          <p:cNvPr id="4" name="Slide Number Placeholder 3"/>
          <p:cNvSpPr>
            <a:spLocks noGrp="1"/>
          </p:cNvSpPr>
          <p:nvPr>
            <p:ph type="sldNum" sz="quarter" idx="12"/>
          </p:nvPr>
        </p:nvSpPr>
        <p:spPr/>
        <p:txBody>
          <a:bodyPr/>
          <a:lstStyle/>
          <a:p>
            <a:fld id="{39EF579A-78B4-4696-B497-F2FFA8238381}" type="slidenum">
              <a:rPr lang="en-US" smtClean="0"/>
              <a:t>22</a:t>
            </a:fld>
            <a:endParaRPr lang="en-US" dirty="0"/>
          </a:p>
        </p:txBody>
      </p:sp>
    </p:spTree>
    <p:extLst>
      <p:ext uri="{BB962C8B-B14F-4D97-AF65-F5344CB8AC3E}">
        <p14:creationId xmlns:p14="http://schemas.microsoft.com/office/powerpoint/2010/main" val="2551361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Educational Law</a:t>
            </a:r>
            <a:endParaRPr lang="en-US" dirty="0"/>
          </a:p>
        </p:txBody>
      </p:sp>
      <p:sp>
        <p:nvSpPr>
          <p:cNvPr id="3" name="Content Placeholder 2"/>
          <p:cNvSpPr>
            <a:spLocks noGrp="1"/>
          </p:cNvSpPr>
          <p:nvPr>
            <p:ph idx="1"/>
          </p:nvPr>
        </p:nvSpPr>
        <p:spPr/>
        <p:txBody>
          <a:bodyPr/>
          <a:lstStyle/>
          <a:p>
            <a:r>
              <a:rPr lang="en-US" dirty="0" smtClean="0"/>
              <a:t>Essential Iowa Code Chapters</a:t>
            </a:r>
          </a:p>
          <a:p>
            <a:pPr lvl="1"/>
            <a:r>
              <a:rPr lang="en-US" dirty="0" smtClean="0"/>
              <a:t>IC 279 – Directors (local boards) – Powers and Duties</a:t>
            </a:r>
          </a:p>
          <a:p>
            <a:pPr lvl="1"/>
            <a:r>
              <a:rPr lang="en-US" dirty="0" smtClean="0"/>
              <a:t>IC 280 – Uniform School Requirements</a:t>
            </a:r>
          </a:p>
          <a:p>
            <a:pPr lvl="1"/>
            <a:r>
              <a:rPr lang="en-US" dirty="0" smtClean="0"/>
              <a:t>IC 282 – School Attendance and Tuition</a:t>
            </a:r>
          </a:p>
          <a:p>
            <a:pPr lvl="1"/>
            <a:r>
              <a:rPr lang="en-US" dirty="0" smtClean="0"/>
              <a:t>IC 298 – School Taxes and Bonds</a:t>
            </a:r>
          </a:p>
          <a:p>
            <a:pPr lvl="1"/>
            <a:r>
              <a:rPr lang="en-US" dirty="0" smtClean="0"/>
              <a:t>IC 298A – School District Fund Structure</a:t>
            </a:r>
          </a:p>
          <a:p>
            <a:pPr lvl="1"/>
            <a:r>
              <a:rPr lang="en-US" dirty="0" smtClean="0"/>
              <a:t>IC 299 – Compulsory Education</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23</a:t>
            </a:fld>
            <a:endParaRPr lang="en-US" dirty="0"/>
          </a:p>
        </p:txBody>
      </p:sp>
    </p:spTree>
    <p:extLst>
      <p:ext uri="{BB962C8B-B14F-4D97-AF65-F5344CB8AC3E}">
        <p14:creationId xmlns:p14="http://schemas.microsoft.com/office/powerpoint/2010/main" val="40775968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Educational Law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While </a:t>
            </a:r>
            <a:r>
              <a:rPr lang="en-US" dirty="0"/>
              <a:t>state law must provide at least as much substantive protection as federal law (and may provide more), state law may be more restrictive in how state funds are </a:t>
            </a:r>
            <a:r>
              <a:rPr lang="en-US" dirty="0" smtClean="0"/>
              <a:t>used</a:t>
            </a:r>
          </a:p>
          <a:p>
            <a:r>
              <a:rPr lang="en-US" dirty="0" smtClean="0"/>
              <a:t>Federal IDEA Part B regulations must be followed…</a:t>
            </a:r>
          </a:p>
          <a:p>
            <a:r>
              <a:rPr lang="en-US" dirty="0" smtClean="0"/>
              <a:t>…..And so must Iowa law</a:t>
            </a:r>
          </a:p>
          <a:p>
            <a:r>
              <a:rPr lang="en-US" dirty="0" smtClean="0"/>
              <a:t>Understanding requirements of laws related to funding of programs and not complying with the laws is the legal definition of fraud</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24</a:t>
            </a:fld>
            <a:endParaRPr lang="en-US" dirty="0"/>
          </a:p>
        </p:txBody>
      </p:sp>
    </p:spTree>
    <p:extLst>
      <p:ext uri="{BB962C8B-B14F-4D97-AF65-F5344CB8AC3E}">
        <p14:creationId xmlns:p14="http://schemas.microsoft.com/office/powerpoint/2010/main" val="8353903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Iowa Educational Law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Special education funding in Iowa is considered categorical (281-IAC 98.1, 17, &amp; 71)</a:t>
            </a:r>
          </a:p>
          <a:p>
            <a:r>
              <a:rPr lang="en-US" dirty="0"/>
              <a:t>"Categorical funding" </a:t>
            </a:r>
            <a:r>
              <a:rPr lang="en-US" dirty="0" smtClean="0"/>
              <a:t>means </a:t>
            </a:r>
            <a:r>
              <a:rPr lang="en-US" dirty="0"/>
              <a:t>financial support from state and federal governments that is targeted for particular categories of students, special programs, or special purposes. </a:t>
            </a:r>
            <a:r>
              <a:rPr lang="en-US" dirty="0" smtClean="0"/>
              <a:t> This </a:t>
            </a:r>
            <a:r>
              <a:rPr lang="en-US" dirty="0"/>
              <a:t>support is in addition to school district or area education agency general purpose revenue, is beyond the basic educational program, and most often has restrictions on its use. </a:t>
            </a:r>
            <a:r>
              <a:rPr lang="en-US" dirty="0" smtClean="0"/>
              <a:t> Where </a:t>
            </a:r>
            <a:r>
              <a:rPr lang="en-US" dirty="0"/>
              <a:t>categorical funding requires a local match, that local match also is considered to be categorical funding. </a:t>
            </a:r>
          </a:p>
        </p:txBody>
      </p:sp>
      <p:sp>
        <p:nvSpPr>
          <p:cNvPr id="4" name="Slide Number Placeholder 3"/>
          <p:cNvSpPr>
            <a:spLocks noGrp="1"/>
          </p:cNvSpPr>
          <p:nvPr>
            <p:ph type="sldNum" sz="quarter" idx="12"/>
          </p:nvPr>
        </p:nvSpPr>
        <p:spPr/>
        <p:txBody>
          <a:bodyPr/>
          <a:lstStyle/>
          <a:p>
            <a:fld id="{39EF579A-78B4-4696-B497-F2FFA8238381}" type="slidenum">
              <a:rPr lang="en-US" smtClean="0"/>
              <a:t>25</a:t>
            </a:fld>
            <a:endParaRPr lang="en-US" dirty="0"/>
          </a:p>
        </p:txBody>
      </p:sp>
    </p:spTree>
    <p:extLst>
      <p:ext uri="{BB962C8B-B14F-4D97-AF65-F5344CB8AC3E}">
        <p14:creationId xmlns:p14="http://schemas.microsoft.com/office/powerpoint/2010/main" val="12587734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have we said?</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26</a:t>
            </a:fld>
            <a:endParaRPr lang="en-US" dirty="0"/>
          </a:p>
        </p:txBody>
      </p:sp>
    </p:spTree>
    <p:extLst>
      <p:ext uri="{BB962C8B-B14F-4D97-AF65-F5344CB8AC3E}">
        <p14:creationId xmlns:p14="http://schemas.microsoft.com/office/powerpoint/2010/main" val="8406846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Guidance - December 19, 2013</a:t>
            </a:r>
            <a:endParaRPr lang="en-US" dirty="0"/>
          </a:p>
        </p:txBody>
      </p:sp>
      <p:sp>
        <p:nvSpPr>
          <p:cNvPr id="3" name="Content Placeholder 2"/>
          <p:cNvSpPr>
            <a:spLocks noGrp="1"/>
          </p:cNvSpPr>
          <p:nvPr>
            <p:ph idx="1"/>
          </p:nvPr>
        </p:nvSpPr>
        <p:spPr/>
        <p:txBody>
          <a:bodyPr>
            <a:normAutofit lnSpcReduction="10000"/>
          </a:bodyPr>
          <a:lstStyle/>
          <a:p>
            <a:r>
              <a:rPr lang="en-US" dirty="0" smtClean="0"/>
              <a:t>In the clarifying guidance and training related to permissive and nonpermissive uses of special and general education funds issued a year ago, the Iowa Department of Education made some generalized statements about what the law requires (Current State)</a:t>
            </a:r>
          </a:p>
          <a:p>
            <a:r>
              <a:rPr lang="en-US" dirty="0" smtClean="0"/>
              <a:t>State Facilities (Eldora, Toledo, Independence, Cherokee) are an exception in law in most cases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27</a:t>
            </a:fld>
            <a:endParaRPr lang="en-US" dirty="0"/>
          </a:p>
        </p:txBody>
      </p:sp>
    </p:spTree>
    <p:extLst>
      <p:ext uri="{BB962C8B-B14F-4D97-AF65-F5344CB8AC3E}">
        <p14:creationId xmlns:p14="http://schemas.microsoft.com/office/powerpoint/2010/main" val="14876286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State	</a:t>
            </a:r>
            <a:endParaRPr lang="en-US" dirty="0"/>
          </a:p>
        </p:txBody>
      </p:sp>
      <p:sp>
        <p:nvSpPr>
          <p:cNvPr id="3" name="Content Placeholder 2"/>
          <p:cNvSpPr>
            <a:spLocks noGrp="1"/>
          </p:cNvSpPr>
          <p:nvPr>
            <p:ph idx="1"/>
          </p:nvPr>
        </p:nvSpPr>
        <p:spPr/>
        <p:txBody>
          <a:bodyPr/>
          <a:lstStyle/>
          <a:p>
            <a:r>
              <a:rPr lang="en-US" dirty="0" smtClean="0"/>
              <a:t>DE is attempting to be clear and to ensure that these arrangements meet students’ needs AND comply with existing law</a:t>
            </a:r>
          </a:p>
          <a:p>
            <a:r>
              <a:rPr lang="en-US" dirty="0" smtClean="0"/>
              <a:t>DE believes that program delivery can be adjusted within the law to meet students’ needs</a:t>
            </a:r>
          </a:p>
          <a:p>
            <a:r>
              <a:rPr lang="en-US" dirty="0" smtClean="0"/>
              <a:t>Many districts and facilities are doing this currently</a:t>
            </a:r>
          </a:p>
        </p:txBody>
      </p:sp>
      <p:sp>
        <p:nvSpPr>
          <p:cNvPr id="4" name="Slide Number Placeholder 3"/>
          <p:cNvSpPr>
            <a:spLocks noGrp="1"/>
          </p:cNvSpPr>
          <p:nvPr>
            <p:ph type="sldNum" sz="quarter" idx="12"/>
          </p:nvPr>
        </p:nvSpPr>
        <p:spPr/>
        <p:txBody>
          <a:bodyPr/>
          <a:lstStyle/>
          <a:p>
            <a:fld id="{39EF579A-78B4-4696-B497-F2FFA8238381}" type="slidenum">
              <a:rPr lang="en-US" smtClean="0"/>
              <a:t>28</a:t>
            </a:fld>
            <a:endParaRPr lang="en-US" dirty="0"/>
          </a:p>
        </p:txBody>
      </p:sp>
    </p:spTree>
    <p:extLst>
      <p:ext uri="{BB962C8B-B14F-4D97-AF65-F5344CB8AC3E}">
        <p14:creationId xmlns:p14="http://schemas.microsoft.com/office/powerpoint/2010/main" val="28719826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State</a:t>
            </a:r>
            <a:endParaRPr lang="en-US" dirty="0"/>
          </a:p>
        </p:txBody>
      </p:sp>
      <p:sp>
        <p:nvSpPr>
          <p:cNvPr id="3" name="Content Placeholder 2"/>
          <p:cNvSpPr>
            <a:spLocks noGrp="1"/>
          </p:cNvSpPr>
          <p:nvPr>
            <p:ph idx="1"/>
          </p:nvPr>
        </p:nvSpPr>
        <p:spPr/>
        <p:txBody>
          <a:bodyPr/>
          <a:lstStyle/>
          <a:p>
            <a:r>
              <a:rPr lang="en-US" dirty="0" smtClean="0"/>
              <a:t>In Iowa, statute says the school district is responsible for the education program delivered in any private facility contained in its boundaries</a:t>
            </a:r>
          </a:p>
          <a:p>
            <a:r>
              <a:rPr lang="en-US" dirty="0" smtClean="0"/>
              <a:t>In terms of education programs, it does not matter whether the program is day treatment or residential</a:t>
            </a:r>
          </a:p>
          <a:p>
            <a:r>
              <a:rPr lang="en-US" dirty="0" smtClean="0"/>
              <a:t>Students are generally placed at these facilities for non-educational reasons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29</a:t>
            </a:fld>
            <a:endParaRPr lang="en-US" dirty="0"/>
          </a:p>
        </p:txBody>
      </p:sp>
    </p:spTree>
    <p:extLst>
      <p:ext uri="{BB962C8B-B14F-4D97-AF65-F5344CB8AC3E}">
        <p14:creationId xmlns:p14="http://schemas.microsoft.com/office/powerpoint/2010/main" val="14757457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r>
              <a:rPr lang="en-US" dirty="0" smtClean="0"/>
              <a:t>Federal and state law – serving students and funding supports</a:t>
            </a:r>
          </a:p>
          <a:p>
            <a:pPr lvl="1"/>
            <a:r>
              <a:rPr lang="en-US" dirty="0" smtClean="0"/>
              <a:t>Who is responsible</a:t>
            </a:r>
          </a:p>
          <a:p>
            <a:pPr lvl="1"/>
            <a:r>
              <a:rPr lang="en-US" dirty="0" smtClean="0"/>
              <a:t>Funding of programs</a:t>
            </a:r>
          </a:p>
          <a:p>
            <a:r>
              <a:rPr lang="en-US" dirty="0" smtClean="0"/>
              <a:t>Dillon’s Rule effect</a:t>
            </a:r>
          </a:p>
          <a:p>
            <a:r>
              <a:rPr lang="en-US" dirty="0" smtClean="0"/>
              <a:t>Permissive and nonpermissive uses of general and special education funds</a:t>
            </a:r>
          </a:p>
          <a:p>
            <a:r>
              <a:rPr lang="en-US" dirty="0" smtClean="0"/>
              <a:t>Structures for program delivery that comply with legal parameters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a:t>
            </a:fld>
            <a:endParaRPr lang="en-US" dirty="0"/>
          </a:p>
        </p:txBody>
      </p:sp>
    </p:spTree>
    <p:extLst>
      <p:ext uri="{BB962C8B-B14F-4D97-AF65-F5344CB8AC3E}">
        <p14:creationId xmlns:p14="http://schemas.microsoft.com/office/powerpoint/2010/main" val="41608797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State	</a:t>
            </a:r>
            <a:endParaRPr lang="en-US" dirty="0"/>
          </a:p>
        </p:txBody>
      </p:sp>
      <p:sp>
        <p:nvSpPr>
          <p:cNvPr id="3" name="Content Placeholder 2"/>
          <p:cNvSpPr>
            <a:spLocks noGrp="1"/>
          </p:cNvSpPr>
          <p:nvPr>
            <p:ph idx="1"/>
          </p:nvPr>
        </p:nvSpPr>
        <p:spPr/>
        <p:txBody>
          <a:bodyPr>
            <a:normAutofit lnSpcReduction="10000"/>
          </a:bodyPr>
          <a:lstStyle/>
          <a:p>
            <a:r>
              <a:rPr lang="en-US" dirty="0" smtClean="0"/>
              <a:t>Legally, these facilities are </a:t>
            </a:r>
            <a:r>
              <a:rPr lang="en-US" u="sng" dirty="0" smtClean="0"/>
              <a:t>programs</a:t>
            </a:r>
            <a:r>
              <a:rPr lang="en-US" dirty="0" smtClean="0"/>
              <a:t> under the law, not schools</a:t>
            </a:r>
          </a:p>
          <a:p>
            <a:r>
              <a:rPr lang="en-US" dirty="0" smtClean="0"/>
              <a:t>Education programs delivered in these facilities are public education programs simply delivered at a privately-owned site</a:t>
            </a:r>
          </a:p>
          <a:p>
            <a:r>
              <a:rPr lang="en-US" dirty="0" smtClean="0"/>
              <a:t>Licensed educators should be making educational program decisions for students in these facilities</a:t>
            </a:r>
          </a:p>
          <a:p>
            <a:r>
              <a:rPr lang="en-US" dirty="0" smtClean="0"/>
              <a:t>Any student within the school district’s boundary is the school district’s student</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30</a:t>
            </a:fld>
            <a:endParaRPr lang="en-US" dirty="0"/>
          </a:p>
        </p:txBody>
      </p:sp>
    </p:spTree>
    <p:extLst>
      <p:ext uri="{BB962C8B-B14F-4D97-AF65-F5344CB8AC3E}">
        <p14:creationId xmlns:p14="http://schemas.microsoft.com/office/powerpoint/2010/main" val="37137655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For students with Individualized Education Programs (IEPs), costs for education must be actual, instructional costs</a:t>
            </a:r>
          </a:p>
          <a:p>
            <a:r>
              <a:rPr lang="en-US" dirty="0" smtClean="0"/>
              <a:t>For students without IEPs, the maximum is the district cost per pupil (DCPP)</a:t>
            </a:r>
          </a:p>
          <a:p>
            <a:r>
              <a:rPr lang="en-US" dirty="0" smtClean="0"/>
              <a:t>Uniform Administrative Procedures (UAP) defines any expenditure over function 2299 as non-instructional.  This includes:</a:t>
            </a:r>
          </a:p>
          <a:p>
            <a:pPr lvl="1"/>
            <a:r>
              <a:rPr lang="en-US" dirty="0" smtClean="0"/>
              <a:t>Administration</a:t>
            </a:r>
          </a:p>
          <a:p>
            <a:pPr lvl="1"/>
            <a:r>
              <a:rPr lang="en-US" dirty="0" smtClean="0"/>
              <a:t>Operations</a:t>
            </a:r>
          </a:p>
          <a:p>
            <a:pPr lvl="1"/>
            <a:r>
              <a:rPr lang="en-US" dirty="0" smtClean="0"/>
              <a:t>Transportation</a:t>
            </a:r>
          </a:p>
          <a:p>
            <a:pPr lvl="1"/>
            <a:r>
              <a:rPr lang="en-US" dirty="0" smtClean="0"/>
              <a:t>Facilities</a:t>
            </a:r>
          </a:p>
          <a:p>
            <a:pPr lvl="1"/>
            <a:r>
              <a:rPr lang="en-US" dirty="0" smtClean="0"/>
              <a:t>Debt service</a:t>
            </a:r>
          </a:p>
          <a:p>
            <a:pPr lvl="1"/>
            <a:r>
              <a:rPr lang="en-US" dirty="0" smtClean="0"/>
              <a:t>And others</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31</a:t>
            </a:fld>
            <a:endParaRPr lang="en-US" dirty="0"/>
          </a:p>
        </p:txBody>
      </p:sp>
    </p:spTree>
    <p:extLst>
      <p:ext uri="{BB962C8B-B14F-4D97-AF65-F5344CB8AC3E}">
        <p14:creationId xmlns:p14="http://schemas.microsoft.com/office/powerpoint/2010/main" val="33009966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State	</a:t>
            </a:r>
            <a:endParaRPr lang="en-US" dirty="0"/>
          </a:p>
        </p:txBody>
      </p:sp>
      <p:sp>
        <p:nvSpPr>
          <p:cNvPr id="3" name="Content Placeholder 2"/>
          <p:cNvSpPr>
            <a:spLocks noGrp="1"/>
          </p:cNvSpPr>
          <p:nvPr>
            <p:ph idx="1"/>
          </p:nvPr>
        </p:nvSpPr>
        <p:spPr/>
        <p:txBody>
          <a:bodyPr>
            <a:normAutofit/>
          </a:bodyPr>
          <a:lstStyle/>
          <a:p>
            <a:r>
              <a:rPr lang="en-US" dirty="0" smtClean="0"/>
              <a:t>If the facility is contracted to provide the educational program, it can only bill the school district in which it is located</a:t>
            </a:r>
          </a:p>
          <a:p>
            <a:r>
              <a:rPr lang="en-US" dirty="0" smtClean="0"/>
              <a:t>School district then bills resident districts for educational services, again using the above limitations</a:t>
            </a:r>
          </a:p>
          <a:p>
            <a:r>
              <a:rPr lang="en-US" dirty="0" smtClean="0"/>
              <a:t>All of this should be itemized so the entity responsible for public funds can ensure legal spending occurs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32</a:t>
            </a:fld>
            <a:endParaRPr lang="en-US" dirty="0"/>
          </a:p>
        </p:txBody>
      </p:sp>
    </p:spTree>
    <p:extLst>
      <p:ext uri="{BB962C8B-B14F-4D97-AF65-F5344CB8AC3E}">
        <p14:creationId xmlns:p14="http://schemas.microsoft.com/office/powerpoint/2010/main" val="41910596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Citations</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33</a:t>
            </a:fld>
            <a:endParaRPr lang="en-US" dirty="0"/>
          </a:p>
        </p:txBody>
      </p:sp>
    </p:spTree>
    <p:extLst>
      <p:ext uri="{BB962C8B-B14F-4D97-AF65-F5344CB8AC3E}">
        <p14:creationId xmlns:p14="http://schemas.microsoft.com/office/powerpoint/2010/main" val="36717200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Iowa Code Support for Current State</a:t>
            </a:r>
            <a:endParaRPr lang="en-US" dirty="0"/>
          </a:p>
        </p:txBody>
      </p:sp>
      <p:sp>
        <p:nvSpPr>
          <p:cNvPr id="3" name="Content Placeholder 2"/>
          <p:cNvSpPr>
            <a:spLocks noGrp="1"/>
          </p:cNvSpPr>
          <p:nvPr>
            <p:ph idx="1"/>
          </p:nvPr>
        </p:nvSpPr>
        <p:spPr/>
        <p:txBody>
          <a:bodyPr>
            <a:normAutofit fontScale="92500"/>
          </a:bodyPr>
          <a:lstStyle/>
          <a:p>
            <a:r>
              <a:rPr lang="en-US" dirty="0" smtClean="0"/>
              <a:t>Be mindful of the Dillon’s Rule context for these citations</a:t>
            </a:r>
          </a:p>
          <a:p>
            <a:r>
              <a:rPr lang="en-US" dirty="0"/>
              <a:t>299.1A Compulsory attendance </a:t>
            </a:r>
            <a:r>
              <a:rPr lang="en-US" dirty="0" smtClean="0"/>
              <a:t>age</a:t>
            </a:r>
            <a:endParaRPr lang="en-US" dirty="0"/>
          </a:p>
          <a:p>
            <a:pPr lvl="1"/>
            <a:r>
              <a:rPr lang="en-US" dirty="0" smtClean="0"/>
              <a:t>1.  …a </a:t>
            </a:r>
            <a:r>
              <a:rPr lang="en-US" dirty="0"/>
              <a:t>child who has reached </a:t>
            </a:r>
            <a:r>
              <a:rPr lang="en-US" dirty="0" smtClean="0"/>
              <a:t>the </a:t>
            </a:r>
            <a:r>
              <a:rPr lang="en-US" dirty="0" smtClean="0">
                <a:solidFill>
                  <a:srgbClr val="FF0000"/>
                </a:solidFill>
              </a:rPr>
              <a:t>age of six and is under sixteen years of age by September 15 is of compulsory attendance age</a:t>
            </a:r>
            <a:r>
              <a:rPr lang="en-US" dirty="0" smtClean="0"/>
              <a:t>. </a:t>
            </a:r>
            <a:r>
              <a:rPr lang="en-US" dirty="0"/>
              <a:t>However, if a child enrolled in a school district or accredited nonpublic school reaches the age of sixteen on or after September 15, the child remains of compulsory age until the end of the regular school </a:t>
            </a:r>
            <a:r>
              <a:rPr lang="en-US" dirty="0" smtClean="0"/>
              <a:t>calendar.</a:t>
            </a:r>
            <a:endParaRPr lang="en-US" dirty="0"/>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34</a:t>
            </a:fld>
            <a:endParaRPr lang="en-US" dirty="0"/>
          </a:p>
        </p:txBody>
      </p:sp>
    </p:spTree>
    <p:extLst>
      <p:ext uri="{BB962C8B-B14F-4D97-AF65-F5344CB8AC3E}">
        <p14:creationId xmlns:p14="http://schemas.microsoft.com/office/powerpoint/2010/main" val="19482531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62500" lnSpcReduction="20000"/>
          </a:bodyPr>
          <a:lstStyle/>
          <a:p>
            <a:r>
              <a:rPr lang="en-US" dirty="0"/>
              <a:t>282.1 School age — </a:t>
            </a:r>
            <a:r>
              <a:rPr lang="en-US" dirty="0" smtClean="0"/>
              <a:t>nonresidents</a:t>
            </a:r>
            <a:endParaRPr lang="en-US" dirty="0"/>
          </a:p>
          <a:p>
            <a:r>
              <a:rPr lang="en-US" dirty="0" smtClean="0"/>
              <a:t>1.  Persons </a:t>
            </a:r>
            <a:r>
              <a:rPr lang="en-US" dirty="0"/>
              <a:t>between five and twenty-one years of age are of </a:t>
            </a:r>
            <a:r>
              <a:rPr lang="en-US" dirty="0" smtClean="0"/>
              <a:t>school age. Nonresident </a:t>
            </a:r>
            <a:r>
              <a:rPr lang="en-US" dirty="0"/>
              <a:t>children shall be charged the maximum tuition rate as determined in section 282.24, subsection 1, with the exception that those residing temporarily in a school corporation may attend school in the corporation upon terms prescribed by the </a:t>
            </a:r>
            <a:r>
              <a:rPr lang="en-US" dirty="0" smtClean="0"/>
              <a:t>board.  A </a:t>
            </a:r>
            <a:r>
              <a:rPr lang="en-US" dirty="0"/>
              <a:t>school district discontinuing grades under section 282.7, subsection 1 or 3, shall be charged tuition as provided in section 282.24, subsection 1.</a:t>
            </a:r>
          </a:p>
          <a:p>
            <a:r>
              <a:rPr lang="en-US" dirty="0"/>
              <a:t>2. </a:t>
            </a:r>
            <a:r>
              <a:rPr lang="en-US" dirty="0" smtClean="0"/>
              <a:t> For </a:t>
            </a:r>
            <a:r>
              <a:rPr lang="en-US" dirty="0"/>
              <a:t>purposes of this section, </a:t>
            </a:r>
            <a:r>
              <a:rPr lang="en-US" i="1" dirty="0">
                <a:solidFill>
                  <a:srgbClr val="FF0000"/>
                </a:solidFill>
              </a:rPr>
              <a:t>“resident”</a:t>
            </a:r>
            <a:r>
              <a:rPr lang="en-US" dirty="0">
                <a:solidFill>
                  <a:srgbClr val="FF0000"/>
                </a:solidFill>
              </a:rPr>
              <a:t> </a:t>
            </a:r>
            <a:r>
              <a:rPr lang="en-US" dirty="0"/>
              <a:t>means a child who is physically present in a district, whose residence has not been established in another district by operation of law, and who meets any of the following conditions:</a:t>
            </a:r>
          </a:p>
          <a:p>
            <a:pPr lvl="1"/>
            <a:r>
              <a:rPr lang="en-US" i="1" dirty="0"/>
              <a:t>a</a:t>
            </a:r>
            <a:r>
              <a:rPr lang="en-US" dirty="0"/>
              <a:t>. Is in the district for the purpose of making a home and not solely for school </a:t>
            </a:r>
            <a:r>
              <a:rPr lang="en-US" dirty="0" smtClean="0"/>
              <a:t>purposes</a:t>
            </a:r>
            <a:endParaRPr lang="en-US" dirty="0"/>
          </a:p>
          <a:p>
            <a:pPr lvl="1"/>
            <a:r>
              <a:rPr lang="en-US" i="1" dirty="0"/>
              <a:t>b</a:t>
            </a:r>
            <a:r>
              <a:rPr lang="en-US" dirty="0"/>
              <a:t>. Meets the definitional requirements of the term </a:t>
            </a:r>
            <a:r>
              <a:rPr lang="en-US" i="1" dirty="0"/>
              <a:t>“homeless individual”</a:t>
            </a:r>
            <a:r>
              <a:rPr lang="en-US" dirty="0"/>
              <a:t> under 42 U.S.C. § 11302(a) and (c</a:t>
            </a:r>
            <a:r>
              <a:rPr lang="en-US" dirty="0" smtClean="0"/>
              <a:t>)</a:t>
            </a:r>
            <a:endParaRPr lang="en-US" dirty="0"/>
          </a:p>
          <a:p>
            <a:pPr lvl="1"/>
            <a:r>
              <a:rPr lang="en-US" i="1" dirty="0">
                <a:solidFill>
                  <a:srgbClr val="FF0000"/>
                </a:solidFill>
              </a:rPr>
              <a:t>c</a:t>
            </a:r>
            <a:r>
              <a:rPr lang="en-US" dirty="0">
                <a:solidFill>
                  <a:srgbClr val="FF0000"/>
                </a:solidFill>
              </a:rPr>
              <a:t>. Lives in a juvenile detention center or residential facility in the </a:t>
            </a:r>
            <a:r>
              <a:rPr lang="en-US" dirty="0" smtClean="0">
                <a:solidFill>
                  <a:srgbClr val="FF0000"/>
                </a:solidFill>
              </a:rPr>
              <a:t>district</a:t>
            </a:r>
            <a:endParaRPr lang="en-US"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35</a:t>
            </a:fld>
            <a:endParaRPr lang="en-US" dirty="0"/>
          </a:p>
        </p:txBody>
      </p:sp>
    </p:spTree>
    <p:extLst>
      <p:ext uri="{BB962C8B-B14F-4D97-AF65-F5344CB8AC3E}">
        <p14:creationId xmlns:p14="http://schemas.microsoft.com/office/powerpoint/2010/main" val="25032623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lstStyle/>
          <a:p>
            <a:r>
              <a:rPr lang="en-US" dirty="0"/>
              <a:t>282.24 Tuition fees </a:t>
            </a:r>
            <a:r>
              <a:rPr lang="en-US" dirty="0" smtClean="0"/>
              <a:t>established</a:t>
            </a:r>
            <a:endParaRPr lang="en-US" dirty="0"/>
          </a:p>
          <a:p>
            <a:pPr lvl="1"/>
            <a:r>
              <a:rPr lang="en-US" dirty="0"/>
              <a:t>1. </a:t>
            </a:r>
            <a:r>
              <a:rPr lang="en-US" i="1" dirty="0"/>
              <a:t>a</a:t>
            </a:r>
            <a:r>
              <a:rPr lang="en-US" dirty="0">
                <a:solidFill>
                  <a:srgbClr val="FF0000"/>
                </a:solidFill>
              </a:rPr>
              <a:t>. The maximum tuition fee that may be charged</a:t>
            </a:r>
            <a:r>
              <a:rPr lang="en-US" dirty="0"/>
              <a:t> for elementary and high school students residing within another school district or corporation except students attending school in another district under section 282.7, subsection 1 or 3, </a:t>
            </a:r>
            <a:r>
              <a:rPr lang="en-US" dirty="0">
                <a:solidFill>
                  <a:srgbClr val="FF0000"/>
                </a:solidFill>
              </a:rPr>
              <a:t>is the district cost per pupil of the receiving district as computed in section </a:t>
            </a:r>
            <a:r>
              <a:rPr lang="en-US" dirty="0" smtClean="0">
                <a:solidFill>
                  <a:srgbClr val="FF0000"/>
                </a:solidFill>
              </a:rPr>
              <a:t>257.10</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36</a:t>
            </a:fld>
            <a:endParaRPr lang="en-US" dirty="0"/>
          </a:p>
        </p:txBody>
      </p:sp>
    </p:spTree>
    <p:extLst>
      <p:ext uri="{BB962C8B-B14F-4D97-AF65-F5344CB8AC3E}">
        <p14:creationId xmlns:p14="http://schemas.microsoft.com/office/powerpoint/2010/main" val="29629182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62500" lnSpcReduction="20000"/>
          </a:bodyPr>
          <a:lstStyle/>
          <a:p>
            <a:r>
              <a:rPr lang="en-US" dirty="0"/>
              <a:t>282.20 Tuition fees — </a:t>
            </a:r>
            <a:r>
              <a:rPr lang="en-US" dirty="0" smtClean="0"/>
              <a:t>payment</a:t>
            </a:r>
            <a:endParaRPr lang="en-US" dirty="0"/>
          </a:p>
          <a:p>
            <a:r>
              <a:rPr lang="en-US" dirty="0"/>
              <a:t>1</a:t>
            </a:r>
            <a:r>
              <a:rPr lang="en-US" dirty="0">
                <a:solidFill>
                  <a:srgbClr val="FF0000"/>
                </a:solidFill>
              </a:rPr>
              <a:t>. The school corporation in which the student resides shall pay </a:t>
            </a:r>
            <a:r>
              <a:rPr lang="en-US" dirty="0"/>
              <a:t>from the general fund to the secretary of the corporation in which the student is permitted to enroll, </a:t>
            </a:r>
            <a:r>
              <a:rPr lang="en-US" dirty="0">
                <a:solidFill>
                  <a:srgbClr val="FF0000"/>
                </a:solidFill>
              </a:rPr>
              <a:t>a tuition fee as prescribed in section </a:t>
            </a:r>
            <a:r>
              <a:rPr lang="en-US" dirty="0" smtClean="0">
                <a:solidFill>
                  <a:srgbClr val="FF0000"/>
                </a:solidFill>
              </a:rPr>
              <a:t>282.24</a:t>
            </a:r>
            <a:endParaRPr lang="en-US" dirty="0">
              <a:solidFill>
                <a:srgbClr val="FF0000"/>
              </a:solidFill>
            </a:endParaRPr>
          </a:p>
          <a:p>
            <a:r>
              <a:rPr lang="en-US" dirty="0"/>
              <a:t>2. </a:t>
            </a:r>
            <a:r>
              <a:rPr lang="en-US" dirty="0">
                <a:solidFill>
                  <a:srgbClr val="FF0000"/>
                </a:solidFill>
              </a:rPr>
              <a:t>It shall be unlawful for any school district to rebate to any pupils or their parents, directly or indirectly, any portion of the tuition collected or to be collected or to authorize or permit such pupils to receive at the expense of the district, directly or indirectly, any special compensation, benefit, privilege, or other thing of value that is not and cannot legally be made available to all other pupils enrolled in its </a:t>
            </a:r>
            <a:r>
              <a:rPr lang="en-US" dirty="0" smtClean="0">
                <a:solidFill>
                  <a:srgbClr val="FF0000"/>
                </a:solidFill>
              </a:rPr>
              <a:t>schools.  </a:t>
            </a:r>
            <a:r>
              <a:rPr lang="en-US" dirty="0" smtClean="0"/>
              <a:t>Any </a:t>
            </a:r>
            <a:r>
              <a:rPr lang="en-US" dirty="0"/>
              <a:t>superintendent or board members responsible for such unlawful act shall each be personally liable to a fine of not to exceed one hundred </a:t>
            </a:r>
            <a:r>
              <a:rPr lang="en-US" dirty="0" smtClean="0"/>
              <a:t>dollars.  Action </a:t>
            </a:r>
            <a:r>
              <a:rPr lang="en-US" dirty="0"/>
              <a:t>to recover such penalty or action to enjoin such unlawful act may be instituted by the board of any school district or by a taxpayer in any school district.</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37</a:t>
            </a:fld>
            <a:endParaRPr lang="en-US" dirty="0"/>
          </a:p>
        </p:txBody>
      </p:sp>
    </p:spTree>
    <p:extLst>
      <p:ext uri="{BB962C8B-B14F-4D97-AF65-F5344CB8AC3E}">
        <p14:creationId xmlns:p14="http://schemas.microsoft.com/office/powerpoint/2010/main" val="3450144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a:xfrm>
            <a:off x="1435608" y="1981200"/>
            <a:ext cx="7498080" cy="4267200"/>
          </a:xfrm>
        </p:spPr>
        <p:txBody>
          <a:bodyPr>
            <a:normAutofit fontScale="70000" lnSpcReduction="20000"/>
          </a:bodyPr>
          <a:lstStyle/>
          <a:p>
            <a:r>
              <a:rPr lang="en-US" dirty="0"/>
              <a:t>256B.2 Definitions — policies — </a:t>
            </a:r>
            <a:r>
              <a:rPr lang="en-US" dirty="0" smtClean="0"/>
              <a:t>funds</a:t>
            </a:r>
            <a:endParaRPr lang="en-US" dirty="0"/>
          </a:p>
          <a:p>
            <a:r>
              <a:rPr lang="en-US" dirty="0" smtClean="0"/>
              <a:t>2</a:t>
            </a:r>
            <a:r>
              <a:rPr lang="en-US" dirty="0"/>
              <a:t>. </a:t>
            </a:r>
            <a:r>
              <a:rPr lang="en-US" dirty="0">
                <a:solidFill>
                  <a:srgbClr val="FF0000"/>
                </a:solidFill>
              </a:rPr>
              <a:t>It is the policy of this state to require school districts and state-operated educational programs to provide or make provision, as an integral part of public education, for a free and appropriate public education sufficient to meet the needs of all children requiring special education. </a:t>
            </a:r>
            <a:r>
              <a:rPr lang="en-US" dirty="0" smtClean="0">
                <a:solidFill>
                  <a:srgbClr val="FF0000"/>
                </a:solidFill>
              </a:rPr>
              <a:t> </a:t>
            </a:r>
            <a:r>
              <a:rPr lang="en-US" dirty="0" smtClean="0"/>
              <a:t>This </a:t>
            </a:r>
            <a:r>
              <a:rPr lang="en-US" dirty="0"/>
              <a:t>chapter is not to be construed as encouraging separate facilities or segregated programs designed to meet the needs of children requiring special education when the children can benefit from all or part of the education program as offered by the local school district. To the maximum extent possible, children requiring special education shall attend regular classes and shall be educated with children who do not require special education.</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38</a:t>
            </a:fld>
            <a:endParaRPr lang="en-US" dirty="0"/>
          </a:p>
        </p:txBody>
      </p:sp>
    </p:spTree>
    <p:extLst>
      <p:ext uri="{BB962C8B-B14F-4D97-AF65-F5344CB8AC3E}">
        <p14:creationId xmlns:p14="http://schemas.microsoft.com/office/powerpoint/2010/main" val="15543566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a:xfrm>
            <a:off x="1435608" y="1748473"/>
            <a:ext cx="7498080" cy="4800600"/>
          </a:xfrm>
        </p:spPr>
        <p:txBody>
          <a:bodyPr>
            <a:normAutofit fontScale="47500" lnSpcReduction="20000"/>
          </a:bodyPr>
          <a:lstStyle/>
          <a:p>
            <a:pPr marL="82296" indent="0">
              <a:buNone/>
            </a:pPr>
            <a:r>
              <a:rPr lang="en-US" dirty="0" smtClean="0"/>
              <a:t>281—IAC 41.2  (256B,34CFR300</a:t>
            </a:r>
            <a:r>
              <a:rPr lang="en-US" dirty="0"/>
              <a:t>) Applicability of this </a:t>
            </a:r>
            <a:r>
              <a:rPr lang="en-US" dirty="0" smtClean="0"/>
              <a:t>chapter</a:t>
            </a:r>
            <a:endParaRPr lang="en-US" dirty="0"/>
          </a:p>
          <a:p>
            <a:pPr marL="82296" indent="0">
              <a:buNone/>
            </a:pPr>
            <a:r>
              <a:rPr lang="en-US" dirty="0"/>
              <a:t>The provisions of this chapter are binding on each public agency in the state that provides special education and related services to children with disabilities, regardless of whether that agency is receiving funds under Part B of the Individuals with Disabilities Education Act (Act</a:t>
            </a:r>
            <a:r>
              <a:rPr lang="en-US" dirty="0" smtClean="0"/>
              <a:t>).</a:t>
            </a:r>
          </a:p>
          <a:p>
            <a:pPr marL="82296" indent="0">
              <a:buNone/>
            </a:pPr>
            <a:r>
              <a:rPr lang="en-US" dirty="0" smtClean="0"/>
              <a:t>41.2(1)  General.  The </a:t>
            </a:r>
            <a:r>
              <a:rPr lang="en-US" dirty="0"/>
              <a:t>provisions of this chapter apply to all political subdivisions of the state that are involved in the education of children with disabilities, including: </a:t>
            </a:r>
          </a:p>
          <a:p>
            <a:pPr marL="630238" lvl="1" indent="-274638">
              <a:buClrTx/>
              <a:buAutoNum type="alphaLcPeriod"/>
            </a:pPr>
            <a:r>
              <a:rPr lang="en-US" dirty="0" smtClean="0"/>
              <a:t>The state educational agency (SEA).</a:t>
            </a:r>
          </a:p>
          <a:p>
            <a:pPr marL="630238" lvl="1" indent="-274638">
              <a:buClrTx/>
              <a:buAutoNum type="alphaLcPeriod" startAt="2"/>
            </a:pPr>
            <a:r>
              <a:rPr lang="en-US" dirty="0" smtClean="0"/>
              <a:t>Local educational agencies (LEAs), area education agencies (AEAs), and public charter schools that are not otherwise included as LEAs or educational service agencies (ESAs) and are not a school of an LEA or ESA.</a:t>
            </a:r>
          </a:p>
          <a:p>
            <a:pPr marL="630238" lvl="1" indent="-274638">
              <a:buClrTx/>
              <a:buAutoNum type="alphaLcPeriod" startAt="3"/>
            </a:pPr>
            <a:r>
              <a:rPr lang="en-US" dirty="0" smtClean="0"/>
              <a:t>Other state agencies and schools, including but not limited to the departments of human services and public health and state schools and programs for children with deafness or children with blindness.</a:t>
            </a:r>
          </a:p>
          <a:p>
            <a:pPr marL="630238" lvl="1" indent="-274638">
              <a:buClrTx/>
              <a:buAutoNum type="alphaLcPeriod" startAt="3"/>
            </a:pPr>
            <a:r>
              <a:rPr lang="en-US" dirty="0" smtClean="0">
                <a:solidFill>
                  <a:srgbClr val="FF0000"/>
                </a:solidFill>
              </a:rPr>
              <a:t>State and local juvenile and adult correctional facilities.</a:t>
            </a:r>
          </a:p>
          <a:p>
            <a:pPr marL="82296" indent="0">
              <a:buClrTx/>
              <a:buNone/>
            </a:pPr>
            <a:r>
              <a:rPr lang="en-US" dirty="0" smtClean="0"/>
              <a:t>41.2(2)  Private schools and facilities.  </a:t>
            </a:r>
            <a:r>
              <a:rPr lang="en-US" dirty="0" smtClean="0">
                <a:solidFill>
                  <a:srgbClr val="FF0000"/>
                </a:solidFill>
              </a:rPr>
              <a:t>Each </a:t>
            </a:r>
            <a:r>
              <a:rPr lang="en-US" dirty="0">
                <a:solidFill>
                  <a:srgbClr val="FF0000"/>
                </a:solidFill>
              </a:rPr>
              <a:t>public agency in the state is responsible for ensuring that the rights and protections under Part B of the Act are given to children with disabilities referred to or placed in private schools and facilities by that public agency; or placed in private schools by their parents under the provisions of rule 281—41.148(256B,34CFR300</a:t>
            </a:r>
            <a:r>
              <a:rPr lang="en-US" dirty="0" smtClean="0">
                <a:solidFill>
                  <a:srgbClr val="FF0000"/>
                </a:solidFill>
              </a:rPr>
              <a:t>).</a:t>
            </a:r>
            <a:endParaRPr lang="en-US"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39</a:t>
            </a:fld>
            <a:endParaRPr lang="en-US" dirty="0"/>
          </a:p>
        </p:txBody>
      </p:sp>
    </p:spTree>
    <p:extLst>
      <p:ext uri="{BB962C8B-B14F-4D97-AF65-F5344CB8AC3E}">
        <p14:creationId xmlns:p14="http://schemas.microsoft.com/office/powerpoint/2010/main" val="243840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in Law</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a:t>
            </a:fld>
            <a:endParaRPr lang="en-US" dirty="0"/>
          </a:p>
        </p:txBody>
      </p:sp>
    </p:spTree>
    <p:extLst>
      <p:ext uri="{BB962C8B-B14F-4D97-AF65-F5344CB8AC3E}">
        <p14:creationId xmlns:p14="http://schemas.microsoft.com/office/powerpoint/2010/main" val="18940265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62500" lnSpcReduction="20000"/>
          </a:bodyPr>
          <a:lstStyle/>
          <a:p>
            <a:r>
              <a:rPr lang="en-US" dirty="0"/>
              <a:t>282.27 Children living in psychiatric hospitals or institutions — </a:t>
            </a:r>
            <a:r>
              <a:rPr lang="en-US" dirty="0" smtClean="0"/>
              <a:t>payment</a:t>
            </a:r>
            <a:endParaRPr lang="en-US" dirty="0"/>
          </a:p>
          <a:p>
            <a:r>
              <a:rPr lang="en-US" dirty="0">
                <a:solidFill>
                  <a:srgbClr val="FF0000"/>
                </a:solidFill>
              </a:rPr>
              <a:t>The public school district in which is located a psychiatric unit of a hospital licensed under chapter 135B or a psychiatric medical institution for children licensed under chapter 135H, which is not operated by the state, shall be responsible for the provision of educational services to children residing in the unit or institution. </a:t>
            </a:r>
            <a:r>
              <a:rPr lang="en-US" dirty="0"/>
              <a:t>Children residing in the unit or institution shall be included in the basic enrollment of their districts of residence, as defined in section 282.31, subsection 4.</a:t>
            </a:r>
          </a:p>
          <a:p>
            <a:r>
              <a:rPr lang="en-US" dirty="0">
                <a:solidFill>
                  <a:srgbClr val="FF0000"/>
                </a:solidFill>
              </a:rPr>
              <a:t>The board of directors of each district of residence shall pay to the school district in which is located such psychiatric unit or institution, for the provision of educational services to the child, a portion of the district of residence’s district cost per pupil for each of such children based upon the proportion that the time each child is provided educational services while in such unit or institution is to the total time for which the child is provided educational services during a normal school </a:t>
            </a:r>
            <a:r>
              <a:rPr lang="en-US" dirty="0" smtClean="0">
                <a:solidFill>
                  <a:srgbClr val="FF0000"/>
                </a:solidFill>
              </a:rPr>
              <a:t>year</a:t>
            </a:r>
            <a:endParaRPr lang="en-US"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40</a:t>
            </a:fld>
            <a:endParaRPr lang="en-US" dirty="0"/>
          </a:p>
        </p:txBody>
      </p:sp>
    </p:spTree>
    <p:extLst>
      <p:ext uri="{BB962C8B-B14F-4D97-AF65-F5344CB8AC3E}">
        <p14:creationId xmlns:p14="http://schemas.microsoft.com/office/powerpoint/2010/main" val="1553196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77500" lnSpcReduction="20000"/>
          </a:bodyPr>
          <a:lstStyle/>
          <a:p>
            <a:r>
              <a:rPr lang="en-US" dirty="0"/>
              <a:t>282.31 Funding for special </a:t>
            </a:r>
            <a:r>
              <a:rPr lang="en-US" dirty="0" smtClean="0"/>
              <a:t>programs</a:t>
            </a:r>
          </a:p>
          <a:p>
            <a:r>
              <a:rPr lang="en-US" dirty="0" smtClean="0"/>
              <a:t>2</a:t>
            </a:r>
            <a:r>
              <a:rPr lang="en-US" dirty="0"/>
              <a:t>. </a:t>
            </a:r>
            <a:r>
              <a:rPr lang="en-US" i="1" dirty="0"/>
              <a:t>a</a:t>
            </a:r>
            <a:r>
              <a:rPr lang="en-US" dirty="0"/>
              <a:t>. The </a:t>
            </a:r>
            <a:r>
              <a:rPr lang="en-US" dirty="0">
                <a:solidFill>
                  <a:srgbClr val="FF0000"/>
                </a:solidFill>
              </a:rPr>
              <a:t>actual special education instructional costs </a:t>
            </a:r>
            <a:r>
              <a:rPr lang="en-US" dirty="0"/>
              <a:t>incurred for a child who lives in a facility or other placement pursuant to section 282.19 or for a child who is placed in a facility or home pursuant to section 282.29, who requires special education and who is not enrolled in the educational program of the district of residence of the child but who receives an educational program from the district in which the facility, home, or other placement is located, </a:t>
            </a:r>
            <a:r>
              <a:rPr lang="en-US" dirty="0">
                <a:solidFill>
                  <a:srgbClr val="FF0000"/>
                </a:solidFill>
              </a:rPr>
              <a:t>shall be paid by the district of residence of the child to the district in which the facility, home, or other placement is located, and the costs shall include the cost of </a:t>
            </a:r>
            <a:r>
              <a:rPr lang="en-US" dirty="0" smtClean="0">
                <a:solidFill>
                  <a:srgbClr val="FF0000"/>
                </a:solidFill>
              </a:rPr>
              <a:t>transportation</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41</a:t>
            </a:fld>
            <a:endParaRPr lang="en-US" dirty="0"/>
          </a:p>
        </p:txBody>
      </p:sp>
    </p:spTree>
    <p:extLst>
      <p:ext uri="{BB962C8B-B14F-4D97-AF65-F5344CB8AC3E}">
        <p14:creationId xmlns:p14="http://schemas.microsoft.com/office/powerpoint/2010/main" val="4366319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62500" lnSpcReduction="20000"/>
          </a:bodyPr>
          <a:lstStyle/>
          <a:p>
            <a:r>
              <a:rPr lang="en-US" dirty="0"/>
              <a:t>257.31 Duties of the </a:t>
            </a:r>
            <a:r>
              <a:rPr lang="en-US" dirty="0" smtClean="0"/>
              <a:t>School Budget Review Committee</a:t>
            </a:r>
            <a:endParaRPr lang="en-US" dirty="0"/>
          </a:p>
          <a:p>
            <a:r>
              <a:rPr lang="en-US" dirty="0" smtClean="0"/>
              <a:t>4</a:t>
            </a:r>
            <a:r>
              <a:rPr lang="en-US" dirty="0"/>
              <a:t>. Not later than January 1, 1992, the committee shall adopt recommendations relating to the implementation by school districts and area education agencies of procedures pertaining to the preparation of financial reports in conformity with generally accepted accounting principles and submit those recommendations to the state board of education. The state board shall consider the recommendations and adopt rules under section 256.7 specifying procedures and requiring the school districts and area education agencies to conform to generally accepted accounting principles commencing with the school year beginning July 1, </a:t>
            </a:r>
            <a:r>
              <a:rPr lang="en-US" dirty="0" smtClean="0"/>
              <a:t>1996.</a:t>
            </a:r>
          </a:p>
          <a:p>
            <a:r>
              <a:rPr lang="en-US" dirty="0" smtClean="0">
                <a:solidFill>
                  <a:srgbClr val="FF0000"/>
                </a:solidFill>
              </a:rPr>
              <a:t>Generally Accepted Accounting Principles (GAAP) implementation defined by the Governmental Accounting Standards Board (GASB) Uniform Financial Accounting (UFA) manual</a:t>
            </a:r>
            <a:endParaRPr lang="en-US" dirty="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42</a:t>
            </a:fld>
            <a:endParaRPr lang="en-US" dirty="0"/>
          </a:p>
        </p:txBody>
      </p:sp>
    </p:spTree>
    <p:extLst>
      <p:ext uri="{BB962C8B-B14F-4D97-AF65-F5344CB8AC3E}">
        <p14:creationId xmlns:p14="http://schemas.microsoft.com/office/powerpoint/2010/main" val="35914772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Iowa Code </a:t>
            </a:r>
            <a:r>
              <a:rPr lang="en-US" dirty="0" smtClean="0"/>
              <a:t>Support </a:t>
            </a:r>
            <a:r>
              <a:rPr lang="en-US" dirty="0"/>
              <a:t>for Current State</a:t>
            </a:r>
          </a:p>
        </p:txBody>
      </p:sp>
      <p:sp>
        <p:nvSpPr>
          <p:cNvPr id="3" name="Content Placeholder 2"/>
          <p:cNvSpPr>
            <a:spLocks noGrp="1"/>
          </p:cNvSpPr>
          <p:nvPr>
            <p:ph idx="1"/>
          </p:nvPr>
        </p:nvSpPr>
        <p:spPr/>
        <p:txBody>
          <a:bodyPr>
            <a:normAutofit fontScale="62500" lnSpcReduction="20000"/>
          </a:bodyPr>
          <a:lstStyle/>
          <a:p>
            <a:r>
              <a:rPr lang="en-US" dirty="0"/>
              <a:t>281—IAC </a:t>
            </a:r>
            <a:r>
              <a:rPr lang="en-US" dirty="0" smtClean="0"/>
              <a:t>98.1 </a:t>
            </a:r>
          </a:p>
          <a:p>
            <a:r>
              <a:rPr lang="en-US" dirty="0" smtClean="0"/>
              <a:t>"</a:t>
            </a:r>
            <a:r>
              <a:rPr lang="en-US" dirty="0"/>
              <a:t>Supplement, not supplant" </a:t>
            </a:r>
            <a:r>
              <a:rPr lang="en-US" dirty="0" smtClean="0"/>
              <a:t>means </a:t>
            </a:r>
            <a:r>
              <a:rPr lang="en-US" dirty="0"/>
              <a:t>that the categorical funding shall be in addition to general purpose revenues; that categorical funding shall not be used to provide services required by federal or state law, administrative rule, or local policy; and that general purpose revenues shall not be diverted for other purposes because of the availability of categorical funding. </a:t>
            </a:r>
            <a:r>
              <a:rPr lang="en-US" dirty="0" smtClean="0"/>
              <a:t> </a:t>
            </a:r>
            <a:r>
              <a:rPr lang="en-US" dirty="0" smtClean="0">
                <a:solidFill>
                  <a:srgbClr val="FF0000"/>
                </a:solidFill>
              </a:rPr>
              <a:t>Supplanting </a:t>
            </a:r>
            <a:r>
              <a:rPr lang="en-US" dirty="0">
                <a:solidFill>
                  <a:srgbClr val="FF0000"/>
                </a:solidFill>
              </a:rPr>
              <a:t>is presumed to have occurred if the school district or area education agency uses categorical funding to provide services that it was required to make available under other categorical funding or law, or uses categorical funding to provide services that it provided in prior years from general purpose revenues, or uses categorical funding to provide services to a particular group of children or programs for which it uses general purpose revenues to provide the same or similar services to other groups of children or programs. </a:t>
            </a:r>
            <a:r>
              <a:rPr lang="en-US" dirty="0" smtClean="0">
                <a:solidFill>
                  <a:srgbClr val="FF0000"/>
                </a:solidFill>
              </a:rPr>
              <a:t> </a:t>
            </a:r>
            <a:r>
              <a:rPr lang="en-US" dirty="0" smtClean="0"/>
              <a:t>These </a:t>
            </a:r>
            <a:r>
              <a:rPr lang="en-US" dirty="0"/>
              <a:t>presumptions are rebuttable if the school district or area education agency can demonstrate that it would not have provided the services in question with general purpose revenues if the categorical funding had not been available.</a:t>
            </a:r>
          </a:p>
        </p:txBody>
      </p:sp>
      <p:sp>
        <p:nvSpPr>
          <p:cNvPr id="4" name="Slide Number Placeholder 3"/>
          <p:cNvSpPr>
            <a:spLocks noGrp="1"/>
          </p:cNvSpPr>
          <p:nvPr>
            <p:ph type="sldNum" sz="quarter" idx="12"/>
          </p:nvPr>
        </p:nvSpPr>
        <p:spPr/>
        <p:txBody>
          <a:bodyPr/>
          <a:lstStyle/>
          <a:p>
            <a:fld id="{39EF579A-78B4-4696-B497-F2FFA8238381}" type="slidenum">
              <a:rPr lang="en-US" smtClean="0"/>
              <a:t>43</a:t>
            </a:fld>
            <a:endParaRPr lang="en-US" dirty="0"/>
          </a:p>
        </p:txBody>
      </p:sp>
    </p:spTree>
    <p:extLst>
      <p:ext uri="{BB962C8B-B14F-4D97-AF65-F5344CB8AC3E}">
        <p14:creationId xmlns:p14="http://schemas.microsoft.com/office/powerpoint/2010/main" val="29665750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Legal related to Special Education Financing?</a:t>
            </a:r>
            <a:endParaRPr lang="en-US"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44</a:t>
            </a:fld>
            <a:endParaRPr lang="en-US" dirty="0"/>
          </a:p>
        </p:txBody>
      </p:sp>
    </p:spTree>
    <p:extLst>
      <p:ext uri="{BB962C8B-B14F-4D97-AF65-F5344CB8AC3E}">
        <p14:creationId xmlns:p14="http://schemas.microsoft.com/office/powerpoint/2010/main" val="2426331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Finance</a:t>
            </a:r>
            <a:endParaRPr lang="en-US" dirty="0"/>
          </a:p>
        </p:txBody>
      </p:sp>
      <p:sp>
        <p:nvSpPr>
          <p:cNvPr id="3" name="Content Placeholder 2"/>
          <p:cNvSpPr>
            <a:spLocks noGrp="1"/>
          </p:cNvSpPr>
          <p:nvPr>
            <p:ph idx="1"/>
          </p:nvPr>
        </p:nvSpPr>
        <p:spPr>
          <a:xfrm>
            <a:off x="1219200" y="1447800"/>
            <a:ext cx="7620000" cy="4559491"/>
          </a:xfrm>
        </p:spPr>
        <p:txBody>
          <a:bodyPr>
            <a:normAutofit fontScale="77500" lnSpcReduction="20000"/>
          </a:bodyPr>
          <a:lstStyle/>
          <a:p>
            <a:r>
              <a:rPr lang="en-US" dirty="0" smtClean="0"/>
              <a:t>No indirect costs allowed unless in Code</a:t>
            </a:r>
          </a:p>
          <a:p>
            <a:r>
              <a:rPr lang="en-US" dirty="0" smtClean="0"/>
              <a:t>Supplements general program and doesn’t replace</a:t>
            </a:r>
          </a:p>
          <a:p>
            <a:r>
              <a:rPr lang="en-US" dirty="0" smtClean="0"/>
              <a:t>Funding not used is carried forward; still categorical</a:t>
            </a:r>
          </a:p>
          <a:p>
            <a:r>
              <a:rPr lang="en-US" dirty="0" smtClean="0"/>
              <a:t>If the source is discontinued, two years to close the project out; still categorical</a:t>
            </a:r>
          </a:p>
          <a:p>
            <a:r>
              <a:rPr lang="en-US" dirty="0" smtClean="0"/>
              <a:t>Expenditures limited to direct costs of the program</a:t>
            </a:r>
          </a:p>
          <a:p>
            <a:r>
              <a:rPr lang="en-US" dirty="0" smtClean="0"/>
              <a:t>One cost cannot be applied to multiple funding sources</a:t>
            </a:r>
          </a:p>
          <a:p>
            <a:r>
              <a:rPr lang="en-US" dirty="0" smtClean="0"/>
              <a:t>Charge expenditures to the extent that is provided by the source, nothing above</a:t>
            </a:r>
          </a:p>
          <a:p>
            <a:r>
              <a:rPr lang="en-US" dirty="0" smtClean="0"/>
              <a:t>Accounted for separately, no commingling</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45</a:t>
            </a:fld>
            <a:endParaRPr lang="en-US" dirty="0"/>
          </a:p>
        </p:txBody>
      </p:sp>
    </p:spTree>
    <p:extLst>
      <p:ext uri="{BB962C8B-B14F-4D97-AF65-F5344CB8AC3E}">
        <p14:creationId xmlns:p14="http://schemas.microsoft.com/office/powerpoint/2010/main" val="33887523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Direct Costs</a:t>
            </a:r>
            <a:endParaRPr lang="en-US" dirty="0"/>
          </a:p>
        </p:txBody>
      </p:sp>
      <p:sp>
        <p:nvSpPr>
          <p:cNvPr id="2" name="Content Placeholder 1"/>
          <p:cNvSpPr>
            <a:spLocks noGrp="1"/>
          </p:cNvSpPr>
          <p:nvPr>
            <p:ph idx="1"/>
          </p:nvPr>
        </p:nvSpPr>
        <p:spPr/>
        <p:txBody>
          <a:bodyPr>
            <a:normAutofit/>
          </a:bodyPr>
          <a:lstStyle/>
          <a:p>
            <a:pPr>
              <a:buFontTx/>
              <a:buNone/>
            </a:pPr>
            <a:r>
              <a:rPr lang="en-US" sz="2800" dirty="0" smtClean="0"/>
              <a:t>Expenditures</a:t>
            </a:r>
          </a:p>
          <a:p>
            <a:r>
              <a:rPr lang="en-US" sz="2400" dirty="0" smtClean="0"/>
              <a:t>Necessary for </a:t>
            </a:r>
            <a:r>
              <a:rPr lang="en-US" sz="2400" dirty="0"/>
              <a:t>p</a:t>
            </a:r>
            <a:r>
              <a:rPr lang="en-US" sz="2400" dirty="0" smtClean="0"/>
              <a:t>rogram</a:t>
            </a:r>
            <a:endParaRPr lang="en-US" sz="2000" dirty="0" smtClean="0"/>
          </a:p>
          <a:p>
            <a:r>
              <a:rPr lang="en-US" sz="2400" dirty="0" smtClean="0"/>
              <a:t>No allocated, indirect, or overhead unless expressly </a:t>
            </a:r>
            <a:r>
              <a:rPr lang="en-US" sz="2400" dirty="0"/>
              <a:t>a</a:t>
            </a:r>
            <a:r>
              <a:rPr lang="en-US" sz="2400" dirty="0" smtClean="0"/>
              <a:t>llowed</a:t>
            </a:r>
          </a:p>
          <a:p>
            <a:r>
              <a:rPr lang="en-US" sz="2400" dirty="0" smtClean="0"/>
              <a:t>Not used for local </a:t>
            </a:r>
            <a:r>
              <a:rPr lang="en-US" sz="2400" dirty="0"/>
              <a:t>m</a:t>
            </a:r>
            <a:r>
              <a:rPr lang="en-US" sz="2400" dirty="0" smtClean="0"/>
              <a:t>atch</a:t>
            </a:r>
          </a:p>
          <a:p>
            <a:r>
              <a:rPr lang="en-US" sz="2400" dirty="0" smtClean="0"/>
              <a:t>Shall not exceed the total of the current </a:t>
            </a:r>
            <a:r>
              <a:rPr lang="en-US" sz="2400" dirty="0"/>
              <a:t>y</a:t>
            </a:r>
            <a:r>
              <a:rPr lang="en-US" sz="2400" dirty="0" smtClean="0"/>
              <a:t>ear’s </a:t>
            </a:r>
            <a:r>
              <a:rPr lang="en-US" sz="2400" dirty="0"/>
              <a:t>f</a:t>
            </a:r>
            <a:r>
              <a:rPr lang="en-US" sz="2400" dirty="0" smtClean="0"/>
              <a:t>unding or allocation plus any carry forward</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46</a:t>
            </a:fld>
            <a:endParaRPr lang="en-US" dirty="0"/>
          </a:p>
        </p:txBody>
      </p:sp>
    </p:spTree>
    <p:extLst>
      <p:ext uri="{BB962C8B-B14F-4D97-AF65-F5344CB8AC3E}">
        <p14:creationId xmlns:p14="http://schemas.microsoft.com/office/powerpoint/2010/main" val="6440395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0" dirty="0" smtClean="0">
                <a:effectLst/>
              </a:rPr>
              <a:t>Supplement, Not Supplant</a:t>
            </a:r>
            <a:endParaRPr lang="en-US" b="0" dirty="0">
              <a:effectLst/>
            </a:endParaRPr>
          </a:p>
        </p:txBody>
      </p:sp>
      <p:sp>
        <p:nvSpPr>
          <p:cNvPr id="2" name="Content Placeholder 1"/>
          <p:cNvSpPr>
            <a:spLocks noGrp="1"/>
          </p:cNvSpPr>
          <p:nvPr>
            <p:ph idx="1"/>
          </p:nvPr>
        </p:nvSpPr>
        <p:spPr/>
        <p:txBody>
          <a:bodyPr>
            <a:noAutofit/>
          </a:bodyPr>
          <a:lstStyle/>
          <a:p>
            <a:pPr marL="0" indent="0">
              <a:spcBef>
                <a:spcPts val="0"/>
              </a:spcBef>
              <a:buFont typeface="Arial" pitchFamily="34" charset="0"/>
              <a:buChar char="•"/>
            </a:pPr>
            <a:r>
              <a:rPr lang="en-US" sz="2400" dirty="0" smtClean="0"/>
              <a:t>Addition to General Purpose Revenues/Expenditures</a:t>
            </a:r>
          </a:p>
          <a:p>
            <a:pPr marL="0" indent="0" algn="just">
              <a:spcBef>
                <a:spcPts val="0"/>
              </a:spcBef>
              <a:buFont typeface="Arial" pitchFamily="34" charset="0"/>
              <a:buChar char="•"/>
            </a:pPr>
            <a:r>
              <a:rPr lang="en-US" sz="2400" dirty="0" smtClean="0"/>
              <a:t>Shall not provide services that:</a:t>
            </a:r>
          </a:p>
          <a:p>
            <a:pPr marL="568325" lvl="3" indent="-334963">
              <a:spcBef>
                <a:spcPts val="0"/>
              </a:spcBef>
              <a:buClr>
                <a:schemeClr val="accent1"/>
              </a:buClr>
              <a:buFont typeface="Courier New" panose="02070309020205020404" pitchFamily="49" charset="0"/>
              <a:buChar char="o"/>
            </a:pPr>
            <a:r>
              <a:rPr lang="en-US" sz="1600" dirty="0" smtClean="0"/>
              <a:t>Are required by state or federal or other categorical </a:t>
            </a:r>
            <a:r>
              <a:rPr lang="en-US" sz="1600" dirty="0"/>
              <a:t>f</a:t>
            </a:r>
            <a:r>
              <a:rPr lang="en-US" sz="1600" dirty="0" smtClean="0"/>
              <a:t>unding</a:t>
            </a:r>
          </a:p>
          <a:p>
            <a:pPr marL="568325" lvl="3" indent="-334963">
              <a:spcBef>
                <a:spcPts val="0"/>
              </a:spcBef>
              <a:buClr>
                <a:schemeClr val="accent1"/>
              </a:buClr>
              <a:buFont typeface="Courier New" panose="02070309020205020404" pitchFamily="49" charset="0"/>
              <a:buChar char="o"/>
            </a:pPr>
            <a:r>
              <a:rPr lang="en-US" sz="1600" dirty="0" smtClean="0"/>
              <a:t>Were provided in prior years from general purpose revenues</a:t>
            </a:r>
          </a:p>
          <a:p>
            <a:pPr marL="568325" lvl="3" indent="-334963">
              <a:spcBef>
                <a:spcPts val="0"/>
              </a:spcBef>
              <a:buClr>
                <a:schemeClr val="accent1"/>
              </a:buClr>
              <a:buFont typeface="Courier New" panose="02070309020205020404" pitchFamily="49" charset="0"/>
              <a:buChar char="o"/>
            </a:pPr>
            <a:r>
              <a:rPr lang="en-US" sz="1600" dirty="0" smtClean="0"/>
              <a:t>Are similar to services provided to other students from general purpose revenues</a:t>
            </a:r>
          </a:p>
          <a:p>
            <a:pPr marL="114300" lvl="2" indent="-114300">
              <a:spcBef>
                <a:spcPts val="0"/>
              </a:spcBef>
              <a:buClr>
                <a:schemeClr val="accent6">
                  <a:lumMod val="60000"/>
                  <a:lumOff val="40000"/>
                </a:schemeClr>
              </a:buClr>
              <a:buFont typeface="Arial" pitchFamily="34" charset="0"/>
              <a:buChar char="•"/>
            </a:pPr>
            <a:r>
              <a:rPr lang="en-US" sz="2200" dirty="0" smtClean="0"/>
              <a:t>Trying to allocate costs across various groups of children to take advantage of categorical funding is NOT appropriate </a:t>
            </a:r>
          </a:p>
          <a:p>
            <a:pPr marL="496062" lvl="3" indent="-285750">
              <a:spcBef>
                <a:spcPts val="0"/>
              </a:spcBef>
              <a:buClr>
                <a:schemeClr val="accent1"/>
              </a:buClr>
              <a:buFont typeface="Courier New" panose="02070309020205020404" pitchFamily="49" charset="0"/>
              <a:buChar char="o"/>
            </a:pPr>
            <a:r>
              <a:rPr lang="en-US" sz="1800" dirty="0" smtClean="0"/>
              <a:t>For example 1:1 initiative cannot be allocated to talented and gifted (TAG) for the students who are in TAG, to special education for students who are in </a:t>
            </a:r>
            <a:r>
              <a:rPr lang="en-US" sz="1800" dirty="0"/>
              <a:t>special </a:t>
            </a:r>
            <a:r>
              <a:rPr lang="en-US" sz="1800" dirty="0" smtClean="0"/>
              <a:t>education, to limited English proficient (LEP) for students who are in LEP; these initiatives are general and trying to allocate them to the various categories of funding is supplanting</a:t>
            </a:r>
          </a:p>
          <a:p>
            <a:pPr marL="0" lvl="2" indent="0">
              <a:spcBef>
                <a:spcPts val="0"/>
              </a:spcBef>
              <a:buClr>
                <a:schemeClr val="accent6">
                  <a:lumMod val="60000"/>
                  <a:lumOff val="40000"/>
                </a:schemeClr>
              </a:buClr>
              <a:buFont typeface="Arial" pitchFamily="34" charset="0"/>
              <a:buChar char="•"/>
            </a:pPr>
            <a:r>
              <a:rPr lang="en-US" sz="2400" dirty="0" smtClean="0"/>
              <a:t>Rebuttable</a:t>
            </a:r>
            <a:endParaRPr lang="en-US" sz="2400" dirty="0"/>
          </a:p>
        </p:txBody>
      </p:sp>
      <p:sp>
        <p:nvSpPr>
          <p:cNvPr id="4" name="Slide Number Placeholder 3"/>
          <p:cNvSpPr>
            <a:spLocks noGrp="1"/>
          </p:cNvSpPr>
          <p:nvPr>
            <p:ph type="sldNum" sz="quarter" idx="12"/>
          </p:nvPr>
        </p:nvSpPr>
        <p:spPr/>
        <p:txBody>
          <a:bodyPr/>
          <a:lstStyle/>
          <a:p>
            <a:fld id="{39EF579A-78B4-4696-B497-F2FFA8238381}" type="slidenum">
              <a:rPr lang="en-US" smtClean="0"/>
              <a:t>47</a:t>
            </a:fld>
            <a:endParaRPr lang="en-US" dirty="0"/>
          </a:p>
        </p:txBody>
      </p:sp>
    </p:spTree>
    <p:extLst>
      <p:ext uri="{BB962C8B-B14F-4D97-AF65-F5344CB8AC3E}">
        <p14:creationId xmlns:p14="http://schemas.microsoft.com/office/powerpoint/2010/main" val="3570381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0" dirty="0" smtClean="0">
                <a:solidFill>
                  <a:schemeClr val="tx1"/>
                </a:solidFill>
                <a:effectLst/>
              </a:rPr>
              <a:t>Rebuttable</a:t>
            </a:r>
            <a:endParaRPr lang="en-US" b="0" dirty="0">
              <a:solidFill>
                <a:schemeClr val="tx1"/>
              </a:solidFill>
              <a:effectLst/>
            </a:endParaRPr>
          </a:p>
        </p:txBody>
      </p:sp>
      <p:sp>
        <p:nvSpPr>
          <p:cNvPr id="2" name="Content Placeholder 1"/>
          <p:cNvSpPr>
            <a:spLocks noGrp="1"/>
          </p:cNvSpPr>
          <p:nvPr>
            <p:ph idx="1"/>
          </p:nvPr>
        </p:nvSpPr>
        <p:spPr/>
        <p:txBody>
          <a:bodyPr>
            <a:normAutofit fontScale="92500" lnSpcReduction="10000"/>
          </a:bodyPr>
          <a:lstStyle/>
          <a:p>
            <a:r>
              <a:rPr lang="en-US" dirty="0" smtClean="0"/>
              <a:t>Criteria</a:t>
            </a:r>
          </a:p>
          <a:p>
            <a:pPr lvl="1"/>
            <a:r>
              <a:rPr lang="en-US" dirty="0" smtClean="0"/>
              <a:t>Demonstrate expenditure would not have been provided with general purpose funding if categorical funding were not available</a:t>
            </a:r>
          </a:p>
          <a:p>
            <a:pPr lvl="1"/>
            <a:r>
              <a:rPr lang="en-US" dirty="0" smtClean="0"/>
              <a:t>Demonstrate expenditure is a direct cost:</a:t>
            </a:r>
          </a:p>
          <a:p>
            <a:pPr lvl="2"/>
            <a:r>
              <a:rPr lang="en-US" sz="2200" dirty="0" smtClean="0"/>
              <a:t>Necessary due to something unique to the program</a:t>
            </a:r>
          </a:p>
          <a:p>
            <a:pPr lvl="2"/>
            <a:r>
              <a:rPr lang="en-US" sz="2200" dirty="0" smtClean="0"/>
              <a:t>Not otherwise needed or otherwise provided to similar programs</a:t>
            </a:r>
          </a:p>
          <a:p>
            <a:pPr lvl="2"/>
            <a:r>
              <a:rPr lang="en-US" sz="2200" dirty="0" smtClean="0"/>
              <a:t>In addition to those normally incurred (supplement, not supplant)</a:t>
            </a:r>
          </a:p>
          <a:p>
            <a:pPr lvl="2"/>
            <a:r>
              <a:rPr lang="en-US" sz="2200" dirty="0" smtClean="0"/>
              <a:t>Measurable directly without allocating</a:t>
            </a:r>
          </a:p>
          <a:p>
            <a:r>
              <a:rPr lang="en-US" sz="2800" dirty="0" smtClean="0"/>
              <a:t>Look for authorizing email or letter from DE program manager (not locally determined)</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48</a:t>
            </a:fld>
            <a:endParaRPr lang="en-US" dirty="0"/>
          </a:p>
        </p:txBody>
      </p:sp>
    </p:spTree>
    <p:extLst>
      <p:ext uri="{BB962C8B-B14F-4D97-AF65-F5344CB8AC3E}">
        <p14:creationId xmlns:p14="http://schemas.microsoft.com/office/powerpoint/2010/main" val="27567244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828800"/>
            <a:ext cx="7498080" cy="4419600"/>
          </a:xfrm>
        </p:spPr>
        <p:txBody>
          <a:bodyPr>
            <a:normAutofit fontScale="85000" lnSpcReduction="20000"/>
          </a:bodyPr>
          <a:lstStyle/>
          <a:p>
            <a:r>
              <a:rPr lang="en-US" dirty="0" smtClean="0"/>
              <a:t>Appropriate uses:</a:t>
            </a:r>
          </a:p>
          <a:p>
            <a:pPr lvl="1"/>
            <a:r>
              <a:rPr lang="en-US" dirty="0" smtClean="0"/>
              <a:t>Costs delineated on the pupils’ IEPs that are direct costs of providing instruction and services</a:t>
            </a:r>
          </a:p>
          <a:p>
            <a:pPr lvl="1"/>
            <a:r>
              <a:rPr lang="en-US" dirty="0" smtClean="0"/>
              <a:t>Includes specialized physical education, travel, training, or accommodations for extracurricular activities</a:t>
            </a:r>
          </a:p>
          <a:p>
            <a:pPr lvl="1"/>
            <a:r>
              <a:rPr lang="en-US" dirty="0" smtClean="0"/>
              <a:t>Modifications, adaptations or special accommodations in order to benefit from instruction</a:t>
            </a:r>
          </a:p>
          <a:p>
            <a:pPr lvl="1"/>
            <a:r>
              <a:rPr lang="en-US" dirty="0" smtClean="0"/>
              <a:t>Salary and benefits for </a:t>
            </a:r>
            <a:r>
              <a:rPr lang="en-US" u="sng" dirty="0"/>
              <a:t>s</a:t>
            </a:r>
            <a:r>
              <a:rPr lang="en-US" u="sng" dirty="0" smtClean="0"/>
              <a:t>pecial </a:t>
            </a:r>
            <a:r>
              <a:rPr lang="en-US" u="sng" dirty="0"/>
              <a:t>e</a:t>
            </a:r>
            <a:r>
              <a:rPr lang="en-US" u="sng" dirty="0" smtClean="0"/>
              <a:t>ducation licensed teacher</a:t>
            </a:r>
            <a:r>
              <a:rPr lang="en-US" dirty="0" smtClean="0"/>
              <a:t> for portion devoted to program; also paraeducators designated in IEPs</a:t>
            </a:r>
          </a:p>
          <a:p>
            <a:pPr lvl="1"/>
            <a:r>
              <a:rPr lang="en-US" dirty="0" smtClean="0"/>
              <a:t>Staff development/travel for </a:t>
            </a:r>
            <a:r>
              <a:rPr lang="en-US" u="sng" dirty="0"/>
              <a:t>s</a:t>
            </a:r>
            <a:r>
              <a:rPr lang="en-US" u="sng" dirty="0" smtClean="0"/>
              <a:t>pecial </a:t>
            </a:r>
            <a:r>
              <a:rPr lang="en-US" u="sng" dirty="0"/>
              <a:t>e</a:t>
            </a:r>
            <a:r>
              <a:rPr lang="en-US" u="sng" dirty="0" smtClean="0"/>
              <a:t>ducation</a:t>
            </a:r>
            <a:r>
              <a:rPr lang="en-US" dirty="0" smtClean="0"/>
              <a:t> </a:t>
            </a:r>
            <a:r>
              <a:rPr lang="en-US" u="sng" dirty="0" smtClean="0"/>
              <a:t>teachers</a:t>
            </a:r>
            <a:r>
              <a:rPr lang="en-US" dirty="0" smtClean="0"/>
              <a:t> or targeted professional development (PD)</a:t>
            </a:r>
          </a:p>
          <a:p>
            <a:pPr lvl="1"/>
            <a:r>
              <a:rPr lang="en-US" dirty="0" smtClean="0"/>
              <a:t>Specialized supplies, equipment</a:t>
            </a:r>
            <a:endParaRPr lang="en-US" dirty="0"/>
          </a:p>
        </p:txBody>
      </p:sp>
      <p:sp>
        <p:nvSpPr>
          <p:cNvPr id="2" name="Title 1"/>
          <p:cNvSpPr>
            <a:spLocks noGrp="1"/>
          </p:cNvSpPr>
          <p:nvPr>
            <p:ph type="title"/>
          </p:nvPr>
        </p:nvSpPr>
        <p:spPr/>
        <p:txBody>
          <a:bodyPr>
            <a:normAutofit fontScale="90000"/>
          </a:bodyPr>
          <a:lstStyle/>
          <a:p>
            <a:r>
              <a:rPr lang="en-US" dirty="0" smtClean="0"/>
              <a:t>Special Education Weighting Program</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49</a:t>
            </a:fld>
            <a:endParaRPr lang="en-US" dirty="0"/>
          </a:p>
        </p:txBody>
      </p:sp>
    </p:spTree>
    <p:extLst>
      <p:ext uri="{BB962C8B-B14F-4D97-AF65-F5344CB8AC3E}">
        <p14:creationId xmlns:p14="http://schemas.microsoft.com/office/powerpoint/2010/main" val="334351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859302"/>
          </a:xfrm>
        </p:spPr>
        <p:txBody>
          <a:bodyPr/>
          <a:lstStyle/>
          <a:p>
            <a:r>
              <a:rPr lang="en-US" dirty="0" smtClean="0"/>
              <a:t>Context</a:t>
            </a:r>
            <a:endParaRPr lang="en-US" dirty="0"/>
          </a:p>
        </p:txBody>
      </p:sp>
      <p:sp>
        <p:nvSpPr>
          <p:cNvPr id="3" name="Subtitle 2"/>
          <p:cNvSpPr>
            <a:spLocks noGrp="1"/>
          </p:cNvSpPr>
          <p:nvPr>
            <p:ph type="subTitle" idx="1"/>
          </p:nvPr>
        </p:nvSpPr>
        <p:spPr>
          <a:xfrm>
            <a:off x="1432560" y="1447800"/>
            <a:ext cx="7406640" cy="4876800"/>
          </a:xfrm>
        </p:spPr>
        <p:txBody>
          <a:bodyPr>
            <a:normAutofit/>
          </a:bodyPr>
          <a:lstStyle/>
          <a:p>
            <a:pPr marL="566928" indent="-457200">
              <a:buSzPct val="100000"/>
              <a:buFont typeface="Arial" panose="020B0604020202020204" pitchFamily="34" charset="0"/>
              <a:buChar char="•"/>
            </a:pPr>
            <a:r>
              <a:rPr lang="en-US" dirty="0" smtClean="0"/>
              <a:t>While providing a good education to students is the primary mission of the Iowa educational </a:t>
            </a:r>
            <a:r>
              <a:rPr lang="en-US" dirty="0"/>
              <a:t>s</a:t>
            </a:r>
            <a:r>
              <a:rPr lang="en-US" dirty="0" smtClean="0"/>
              <a:t>ystem, other factors must be considered</a:t>
            </a:r>
          </a:p>
          <a:p>
            <a:pPr marL="517525" indent="50800"/>
            <a:r>
              <a:rPr lang="en-US" dirty="0" smtClean="0"/>
              <a:t>One example:  Iowa </a:t>
            </a:r>
            <a:r>
              <a:rPr lang="en-US" dirty="0"/>
              <a:t>Code </a:t>
            </a:r>
            <a:r>
              <a:rPr lang="en-US" dirty="0" smtClean="0"/>
              <a:t>(IC) 257.31</a:t>
            </a:r>
            <a:endParaRPr lang="en-US" dirty="0"/>
          </a:p>
          <a:p>
            <a:pPr marL="1025525" indent="-457200">
              <a:buFont typeface="Courier New" panose="02070309020205020404" pitchFamily="49" charset="0"/>
              <a:buChar char="o"/>
            </a:pPr>
            <a:r>
              <a:rPr lang="en-US" dirty="0"/>
              <a:t>Equalize educational opportunity</a:t>
            </a:r>
          </a:p>
          <a:p>
            <a:pPr marL="1025525" indent="-457200">
              <a:buFont typeface="Courier New" panose="02070309020205020404" pitchFamily="49" charset="0"/>
              <a:buChar char="o"/>
            </a:pPr>
            <a:r>
              <a:rPr lang="en-US" dirty="0"/>
              <a:t>Provide good education for all children of Iowa</a:t>
            </a:r>
          </a:p>
          <a:p>
            <a:pPr marL="1025525" indent="-457200">
              <a:buFont typeface="Courier New" panose="02070309020205020404" pitchFamily="49" charset="0"/>
              <a:buChar char="o"/>
            </a:pPr>
            <a:r>
              <a:rPr lang="en-US" dirty="0"/>
              <a:t>Provide property tax relief</a:t>
            </a:r>
          </a:p>
          <a:p>
            <a:pPr marL="1025525" indent="-457200">
              <a:buFont typeface="Courier New" panose="02070309020205020404" pitchFamily="49" charset="0"/>
              <a:buChar char="o"/>
            </a:pPr>
            <a:r>
              <a:rPr lang="en-US" dirty="0"/>
              <a:t>Decrease percentage of school costs paid from property taxes</a:t>
            </a:r>
          </a:p>
          <a:p>
            <a:pPr marL="1025525" indent="-457200">
              <a:buFont typeface="Courier New" panose="02070309020205020404" pitchFamily="49" charset="0"/>
              <a:buChar char="o"/>
            </a:pPr>
            <a:r>
              <a:rPr lang="en-US" dirty="0"/>
              <a:t>Provide reasonable control of school costs</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5</a:t>
            </a:fld>
            <a:endParaRPr lang="en-US" dirty="0"/>
          </a:p>
        </p:txBody>
      </p:sp>
    </p:spTree>
    <p:extLst>
      <p:ext uri="{BB962C8B-B14F-4D97-AF65-F5344CB8AC3E}">
        <p14:creationId xmlns:p14="http://schemas.microsoft.com/office/powerpoint/2010/main" val="5334245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752600"/>
            <a:ext cx="7498080" cy="4495800"/>
          </a:xfrm>
        </p:spPr>
        <p:txBody>
          <a:bodyPr>
            <a:normAutofit fontScale="92500" lnSpcReduction="10000"/>
          </a:bodyPr>
          <a:lstStyle/>
          <a:p>
            <a:r>
              <a:rPr lang="en-US" dirty="0" smtClean="0"/>
              <a:t>Appropriate uses – cont’d:</a:t>
            </a:r>
          </a:p>
          <a:p>
            <a:pPr lvl="1"/>
            <a:r>
              <a:rPr lang="en-US" dirty="0" smtClean="0"/>
              <a:t>Health services delineated in IEP</a:t>
            </a:r>
          </a:p>
          <a:p>
            <a:pPr lvl="1"/>
            <a:r>
              <a:rPr lang="en-US" dirty="0" smtClean="0"/>
              <a:t>Specialized transportation equipment (lifts/ramps)</a:t>
            </a:r>
          </a:p>
          <a:p>
            <a:pPr lvl="1"/>
            <a:r>
              <a:rPr lang="en-US" dirty="0" smtClean="0"/>
              <a:t>Vehicles if specialized, exclusive, and required by IEP</a:t>
            </a:r>
          </a:p>
          <a:p>
            <a:pPr lvl="1"/>
            <a:r>
              <a:rPr lang="en-US" dirty="0" smtClean="0"/>
              <a:t>Tuition to another district for providing education on behalf of resident district</a:t>
            </a:r>
          </a:p>
          <a:p>
            <a:pPr lvl="1"/>
            <a:r>
              <a:rPr lang="en-US" dirty="0" smtClean="0"/>
              <a:t>Administrative costs (principal or special education director and his/her clerical support) ONLY IF approved by the School Budget Review Committee (SBRC)</a:t>
            </a:r>
          </a:p>
          <a:p>
            <a:pPr lvl="1"/>
            <a:endParaRPr lang="en-US" dirty="0"/>
          </a:p>
        </p:txBody>
      </p:sp>
      <p:sp>
        <p:nvSpPr>
          <p:cNvPr id="2" name="Title 1"/>
          <p:cNvSpPr>
            <a:spLocks noGrp="1"/>
          </p:cNvSpPr>
          <p:nvPr>
            <p:ph type="title"/>
          </p:nvPr>
        </p:nvSpPr>
        <p:spPr/>
        <p:txBody>
          <a:bodyPr>
            <a:normAutofit fontScale="90000"/>
          </a:bodyPr>
          <a:lstStyle/>
          <a:p>
            <a:r>
              <a:rPr lang="en-US" dirty="0" smtClean="0"/>
              <a:t>Special Education Weighting Program</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50</a:t>
            </a:fld>
            <a:endParaRPr lang="en-US" dirty="0"/>
          </a:p>
        </p:txBody>
      </p:sp>
    </p:spTree>
    <p:extLst>
      <p:ext uri="{BB962C8B-B14F-4D97-AF65-F5344CB8AC3E}">
        <p14:creationId xmlns:p14="http://schemas.microsoft.com/office/powerpoint/2010/main" val="237697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676400"/>
            <a:ext cx="7498080" cy="4572000"/>
          </a:xfrm>
        </p:spPr>
        <p:txBody>
          <a:bodyPr>
            <a:normAutofit fontScale="85000" lnSpcReduction="10000"/>
          </a:bodyPr>
          <a:lstStyle/>
          <a:p>
            <a:r>
              <a:rPr lang="en-US" dirty="0" smtClean="0"/>
              <a:t>Inappropriate uses:</a:t>
            </a:r>
          </a:p>
          <a:p>
            <a:pPr lvl="1"/>
            <a:r>
              <a:rPr lang="en-US" dirty="0" smtClean="0"/>
              <a:t>Indirect costs or use charges on non-federal funding</a:t>
            </a:r>
          </a:p>
          <a:p>
            <a:pPr lvl="1"/>
            <a:r>
              <a:rPr lang="en-US" dirty="0" smtClean="0"/>
              <a:t>Operational or maintenance costs </a:t>
            </a:r>
          </a:p>
          <a:p>
            <a:pPr lvl="1"/>
            <a:r>
              <a:rPr lang="en-US" dirty="0" smtClean="0"/>
              <a:t>Capital expenditures other than specialized equipment on students’ IEPs; facility rental, acquisition or modifications (even if ADA required) are disallowed</a:t>
            </a:r>
          </a:p>
          <a:p>
            <a:pPr lvl="1"/>
            <a:r>
              <a:rPr lang="en-US" dirty="0" smtClean="0"/>
              <a:t>Administrative costs other than approved by SBRC</a:t>
            </a:r>
          </a:p>
          <a:p>
            <a:pPr lvl="1"/>
            <a:r>
              <a:rPr lang="en-US" dirty="0" smtClean="0"/>
              <a:t>General education program costs or general education teachers/staff</a:t>
            </a:r>
          </a:p>
          <a:p>
            <a:pPr lvl="1"/>
            <a:r>
              <a:rPr lang="en-US" dirty="0" smtClean="0"/>
              <a:t>Instruction of general education students by </a:t>
            </a:r>
            <a:r>
              <a:rPr lang="en-US" dirty="0"/>
              <a:t>s</a:t>
            </a:r>
            <a:r>
              <a:rPr lang="en-US" dirty="0" smtClean="0"/>
              <a:t>pecial </a:t>
            </a:r>
            <a:r>
              <a:rPr lang="en-US" dirty="0"/>
              <a:t>e</a:t>
            </a:r>
            <a:r>
              <a:rPr lang="en-US" dirty="0" smtClean="0"/>
              <a:t>ducation licensed teachers</a:t>
            </a:r>
          </a:p>
          <a:p>
            <a:pPr lvl="1"/>
            <a:endParaRPr lang="en-US" dirty="0" smtClean="0"/>
          </a:p>
          <a:p>
            <a:pPr lvl="1"/>
            <a:endParaRPr lang="en-US" dirty="0"/>
          </a:p>
        </p:txBody>
      </p:sp>
      <p:sp>
        <p:nvSpPr>
          <p:cNvPr id="2" name="Title 1"/>
          <p:cNvSpPr>
            <a:spLocks noGrp="1"/>
          </p:cNvSpPr>
          <p:nvPr>
            <p:ph type="title"/>
          </p:nvPr>
        </p:nvSpPr>
        <p:spPr/>
        <p:txBody>
          <a:bodyPr>
            <a:normAutofit fontScale="90000"/>
          </a:bodyPr>
          <a:lstStyle/>
          <a:p>
            <a:r>
              <a:rPr lang="en-US" dirty="0" smtClean="0"/>
              <a:t>Special Education Weighting Program</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51</a:t>
            </a:fld>
            <a:endParaRPr lang="en-US" dirty="0"/>
          </a:p>
        </p:txBody>
      </p:sp>
    </p:spTree>
    <p:extLst>
      <p:ext uri="{BB962C8B-B14F-4D97-AF65-F5344CB8AC3E}">
        <p14:creationId xmlns:p14="http://schemas.microsoft.com/office/powerpoint/2010/main" val="16941484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1676400"/>
            <a:ext cx="7498080" cy="4572000"/>
          </a:xfrm>
        </p:spPr>
        <p:txBody>
          <a:bodyPr>
            <a:normAutofit fontScale="77500" lnSpcReduction="20000"/>
          </a:bodyPr>
          <a:lstStyle/>
          <a:p>
            <a:r>
              <a:rPr lang="en-US" dirty="0" smtClean="0"/>
              <a:t>Inappropriate uses, cont’d:</a:t>
            </a:r>
          </a:p>
          <a:p>
            <a:pPr lvl="1"/>
            <a:r>
              <a:rPr lang="en-US" dirty="0" smtClean="0"/>
              <a:t>Early intervening services or child find under IDEA, Part B or Part C, or other general education initiatives</a:t>
            </a:r>
          </a:p>
          <a:p>
            <a:pPr lvl="1"/>
            <a:r>
              <a:rPr lang="en-US" dirty="0" smtClean="0"/>
              <a:t>Student transportation that is not specialized or not in IEP</a:t>
            </a:r>
          </a:p>
          <a:p>
            <a:pPr lvl="1"/>
            <a:r>
              <a:rPr lang="en-US" dirty="0" smtClean="0"/>
              <a:t>Vehicles that are not specialized, exclusive, or required by IEP</a:t>
            </a:r>
          </a:p>
          <a:p>
            <a:pPr lvl="1"/>
            <a:r>
              <a:rPr lang="en-US" dirty="0" smtClean="0"/>
              <a:t>Any other expenditure not directly related to providing the special </a:t>
            </a:r>
            <a:r>
              <a:rPr lang="en-US" dirty="0"/>
              <a:t>e</a:t>
            </a:r>
            <a:r>
              <a:rPr lang="en-US" dirty="0" smtClean="0"/>
              <a:t>ducation program beyond the scope of regular education program</a:t>
            </a:r>
          </a:p>
          <a:p>
            <a:pPr lvl="1"/>
            <a:r>
              <a:rPr lang="en-US" dirty="0" smtClean="0"/>
              <a:t>Any expenditures not appropriate to the general fund</a:t>
            </a:r>
          </a:p>
          <a:p>
            <a:pPr lvl="1"/>
            <a:r>
              <a:rPr lang="en-US" dirty="0" smtClean="0"/>
              <a:t>Any expenditures charged to, or more appropriate to, other federal or state categorical funding</a:t>
            </a:r>
          </a:p>
          <a:p>
            <a:pPr lvl="1"/>
            <a:endParaRPr lang="en-US" dirty="0"/>
          </a:p>
        </p:txBody>
      </p:sp>
      <p:sp>
        <p:nvSpPr>
          <p:cNvPr id="2" name="Title 1"/>
          <p:cNvSpPr>
            <a:spLocks noGrp="1"/>
          </p:cNvSpPr>
          <p:nvPr>
            <p:ph type="title"/>
          </p:nvPr>
        </p:nvSpPr>
        <p:spPr/>
        <p:txBody>
          <a:bodyPr>
            <a:normAutofit fontScale="90000"/>
          </a:bodyPr>
          <a:lstStyle/>
          <a:p>
            <a:r>
              <a:rPr lang="en-US" dirty="0" smtClean="0"/>
              <a:t>Special Education Weighting Program</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52</a:t>
            </a:fld>
            <a:endParaRPr lang="en-US" dirty="0"/>
          </a:p>
        </p:txBody>
      </p:sp>
    </p:spTree>
    <p:extLst>
      <p:ext uri="{BB962C8B-B14F-4D97-AF65-F5344CB8AC3E}">
        <p14:creationId xmlns:p14="http://schemas.microsoft.com/office/powerpoint/2010/main" val="39483180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600200"/>
            <a:ext cx="7498080" cy="4648200"/>
          </a:xfrm>
        </p:spPr>
        <p:txBody>
          <a:bodyPr>
            <a:normAutofit fontScale="92500" lnSpcReduction="10000"/>
          </a:bodyPr>
          <a:lstStyle/>
          <a:p>
            <a:r>
              <a:rPr lang="en-US" dirty="0" smtClean="0"/>
              <a:t>Unique to three oldest categorical programs: </a:t>
            </a:r>
            <a:r>
              <a:rPr lang="en-US" u="sng" dirty="0"/>
              <a:t>s</a:t>
            </a:r>
            <a:r>
              <a:rPr lang="en-US" u="sng" dirty="0" smtClean="0"/>
              <a:t>pecial </a:t>
            </a:r>
            <a:r>
              <a:rPr lang="en-US" u="sng" dirty="0"/>
              <a:t>e</a:t>
            </a:r>
            <a:r>
              <a:rPr lang="en-US" u="sng" dirty="0" smtClean="0"/>
              <a:t>ducation</a:t>
            </a:r>
            <a:r>
              <a:rPr lang="en-US" dirty="0" smtClean="0"/>
              <a:t> has a local match required</a:t>
            </a:r>
          </a:p>
          <a:p>
            <a:r>
              <a:rPr lang="en-US" dirty="0" smtClean="0"/>
              <a:t>Percentage of the regular program district cost for any student with an IEP, different by level:</a:t>
            </a:r>
          </a:p>
          <a:p>
            <a:pPr lvl="1"/>
            <a:r>
              <a:rPr lang="en-US" dirty="0" smtClean="0"/>
              <a:t>Level 1:  0-30%</a:t>
            </a:r>
          </a:p>
          <a:p>
            <a:pPr lvl="1"/>
            <a:r>
              <a:rPr lang="en-US" dirty="0" smtClean="0"/>
              <a:t>Level 2:  68%</a:t>
            </a:r>
          </a:p>
          <a:p>
            <a:pPr lvl="1"/>
            <a:r>
              <a:rPr lang="en-US" dirty="0" smtClean="0"/>
              <a:t>Level 3:  73%</a:t>
            </a:r>
          </a:p>
          <a:p>
            <a:r>
              <a:rPr lang="en-US" dirty="0" smtClean="0"/>
              <a:t>Reciprocal to general program </a:t>
            </a:r>
            <a:r>
              <a:rPr lang="en-US" dirty="0"/>
              <a:t>percentage (GPP) </a:t>
            </a:r>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53</a:t>
            </a:fld>
            <a:endParaRPr lang="en-US" dirty="0"/>
          </a:p>
        </p:txBody>
      </p:sp>
    </p:spTree>
    <p:extLst>
      <p:ext uri="{BB962C8B-B14F-4D97-AF65-F5344CB8AC3E}">
        <p14:creationId xmlns:p14="http://schemas.microsoft.com/office/powerpoint/2010/main" val="19882868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752600"/>
            <a:ext cx="7498080" cy="4495800"/>
          </a:xfrm>
        </p:spPr>
        <p:txBody>
          <a:bodyPr>
            <a:normAutofit fontScale="70000" lnSpcReduction="20000"/>
          </a:bodyPr>
          <a:lstStyle/>
          <a:p>
            <a:r>
              <a:rPr lang="en-US" dirty="0" smtClean="0"/>
              <a:t>Staff within instruction (function 1000) that are not special education licensed teachers or paraeducators</a:t>
            </a:r>
          </a:p>
          <a:p>
            <a:pPr lvl="1"/>
            <a:r>
              <a:rPr lang="en-US" dirty="0" smtClean="0"/>
              <a:t>No bus drivers</a:t>
            </a:r>
          </a:p>
          <a:p>
            <a:pPr lvl="1"/>
            <a:r>
              <a:rPr lang="en-US" dirty="0" smtClean="0"/>
              <a:t>No counselors</a:t>
            </a:r>
          </a:p>
          <a:p>
            <a:pPr lvl="1"/>
            <a:r>
              <a:rPr lang="en-US" dirty="0" smtClean="0"/>
              <a:t>No nurses</a:t>
            </a:r>
          </a:p>
          <a:p>
            <a:pPr lvl="1"/>
            <a:r>
              <a:rPr lang="en-US" dirty="0" smtClean="0"/>
              <a:t>No social workers</a:t>
            </a:r>
          </a:p>
          <a:p>
            <a:pPr lvl="1"/>
            <a:r>
              <a:rPr lang="en-US" dirty="0" smtClean="0"/>
              <a:t>No secretaries</a:t>
            </a:r>
          </a:p>
          <a:p>
            <a:pPr lvl="1"/>
            <a:r>
              <a:rPr lang="en-US" dirty="0" smtClean="0"/>
              <a:t>No administrators</a:t>
            </a:r>
          </a:p>
          <a:p>
            <a:r>
              <a:rPr lang="en-US" dirty="0" smtClean="0"/>
              <a:t>Under attendance (function 211X), watch for costs of student accounting software allocated to </a:t>
            </a:r>
            <a:r>
              <a:rPr lang="en-US" dirty="0"/>
              <a:t>special </a:t>
            </a:r>
            <a:r>
              <a:rPr lang="en-US" dirty="0" smtClean="0"/>
              <a:t>education</a:t>
            </a:r>
          </a:p>
          <a:p>
            <a:r>
              <a:rPr lang="en-US" dirty="0" smtClean="0"/>
              <a:t>Under guidance (function 212X), watch for testing and placement costs in </a:t>
            </a:r>
            <a:r>
              <a:rPr lang="en-US" dirty="0"/>
              <a:t>s</a:t>
            </a:r>
            <a:r>
              <a:rPr lang="en-US" dirty="0" smtClean="0"/>
              <a:t>pecial </a:t>
            </a:r>
            <a:r>
              <a:rPr lang="en-US" dirty="0"/>
              <a:t>e</a:t>
            </a:r>
            <a:r>
              <a:rPr lang="en-US" dirty="0" smtClean="0"/>
              <a:t>ducation (would be general education before placement)</a:t>
            </a:r>
          </a:p>
          <a:p>
            <a:r>
              <a:rPr lang="en-US" dirty="0" smtClean="0"/>
              <a:t>Ask about any “other” functions or objects, (i.e., object 29X)</a:t>
            </a:r>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a:t>
            </a:r>
            <a:r>
              <a:rPr lang="en-US" dirty="0" smtClean="0">
                <a:effectLst/>
              </a:rPr>
              <a:t>F</a:t>
            </a:r>
            <a:r>
              <a:rPr lang="en-US" b="0" dirty="0" smtClean="0">
                <a:effectLst/>
              </a:rPr>
              <a:t>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54</a:t>
            </a:fld>
            <a:endParaRPr lang="en-US" dirty="0"/>
          </a:p>
        </p:txBody>
      </p:sp>
    </p:spTree>
    <p:extLst>
      <p:ext uri="{BB962C8B-B14F-4D97-AF65-F5344CB8AC3E}">
        <p14:creationId xmlns:p14="http://schemas.microsoft.com/office/powerpoint/2010/main" val="71660858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676400"/>
            <a:ext cx="7498080" cy="4572000"/>
          </a:xfrm>
        </p:spPr>
        <p:txBody>
          <a:bodyPr>
            <a:normAutofit fontScale="77500" lnSpcReduction="20000"/>
          </a:bodyPr>
          <a:lstStyle/>
          <a:p>
            <a:r>
              <a:rPr lang="en-US" dirty="0" smtClean="0"/>
              <a:t>Watch for supplanting in technology (function 223X)</a:t>
            </a:r>
          </a:p>
          <a:p>
            <a:r>
              <a:rPr lang="en-US" dirty="0" smtClean="0"/>
              <a:t>Watch for supplanting in student assessment (function 224X)</a:t>
            </a:r>
          </a:p>
          <a:p>
            <a:r>
              <a:rPr lang="en-US" dirty="0" smtClean="0"/>
              <a:t>No administration in special education for board or superintendent, (function 23XX)—even if it is a special education  director (director only with SBRC approval)</a:t>
            </a:r>
          </a:p>
          <a:p>
            <a:r>
              <a:rPr lang="en-US" dirty="0" smtClean="0"/>
              <a:t>No principal (function 24XX) except with SBRC approval</a:t>
            </a:r>
          </a:p>
          <a:p>
            <a:r>
              <a:rPr lang="en-US" dirty="0" smtClean="0"/>
              <a:t>No business services (function 25XX)</a:t>
            </a:r>
          </a:p>
          <a:p>
            <a:r>
              <a:rPr lang="en-US" dirty="0" smtClean="0"/>
              <a:t>No operation and maintenance (function 26XX)</a:t>
            </a:r>
          </a:p>
          <a:p>
            <a:r>
              <a:rPr lang="en-US" dirty="0" smtClean="0"/>
              <a:t>No transportation (function 27XX) unless specialized, exclusive, and in IEP; might see bus aide in IEP</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For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55</a:t>
            </a:fld>
            <a:endParaRPr lang="en-US" dirty="0"/>
          </a:p>
        </p:txBody>
      </p:sp>
    </p:spTree>
    <p:extLst>
      <p:ext uri="{BB962C8B-B14F-4D97-AF65-F5344CB8AC3E}">
        <p14:creationId xmlns:p14="http://schemas.microsoft.com/office/powerpoint/2010/main" val="414275551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905000"/>
            <a:ext cx="7498080" cy="4343400"/>
          </a:xfrm>
        </p:spPr>
        <p:txBody>
          <a:bodyPr>
            <a:normAutofit/>
          </a:bodyPr>
          <a:lstStyle/>
          <a:p>
            <a:r>
              <a:rPr lang="en-US" dirty="0" smtClean="0"/>
              <a:t>Ask about AEA flowthrough coded to special education program or function</a:t>
            </a:r>
          </a:p>
          <a:p>
            <a:r>
              <a:rPr lang="en-US" dirty="0" smtClean="0"/>
              <a:t>Ask about program that is not </a:t>
            </a:r>
            <a:r>
              <a:rPr lang="en-US" dirty="0"/>
              <a:t>special </a:t>
            </a:r>
            <a:r>
              <a:rPr lang="en-US" dirty="0" smtClean="0"/>
              <a:t>education (</a:t>
            </a:r>
            <a:r>
              <a:rPr lang="en-US" dirty="0"/>
              <a:t>not </a:t>
            </a:r>
            <a:r>
              <a:rPr lang="en-US" dirty="0" smtClean="0"/>
              <a:t>2XX) with the </a:t>
            </a:r>
            <a:r>
              <a:rPr lang="en-US" dirty="0"/>
              <a:t>special education projects </a:t>
            </a:r>
            <a:r>
              <a:rPr lang="en-US" dirty="0" smtClean="0"/>
              <a:t>(33XX)</a:t>
            </a:r>
          </a:p>
          <a:p>
            <a:r>
              <a:rPr lang="en-US" dirty="0" smtClean="0"/>
              <a:t>Ask about </a:t>
            </a:r>
            <a:r>
              <a:rPr lang="en-US" dirty="0"/>
              <a:t>special education programs </a:t>
            </a:r>
            <a:r>
              <a:rPr lang="en-US" dirty="0" smtClean="0"/>
              <a:t>(2XX) with no project</a:t>
            </a: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For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56</a:t>
            </a:fld>
            <a:endParaRPr lang="en-US" dirty="0"/>
          </a:p>
        </p:txBody>
      </p:sp>
    </p:spTree>
    <p:extLst>
      <p:ext uri="{BB962C8B-B14F-4D97-AF65-F5344CB8AC3E}">
        <p14:creationId xmlns:p14="http://schemas.microsoft.com/office/powerpoint/2010/main" val="7751101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752600"/>
            <a:ext cx="7498080" cy="4495800"/>
          </a:xfrm>
        </p:spPr>
        <p:txBody>
          <a:bodyPr>
            <a:normAutofit fontScale="70000" lnSpcReduction="20000"/>
          </a:bodyPr>
          <a:lstStyle/>
          <a:p>
            <a:r>
              <a:rPr lang="en-US" dirty="0" smtClean="0"/>
              <a:t>Watch for administrator object (11X) if no SBRC approval</a:t>
            </a:r>
          </a:p>
          <a:p>
            <a:r>
              <a:rPr lang="en-US" dirty="0" smtClean="0"/>
              <a:t>Watch for clerical object (15X) if no SBRC approval</a:t>
            </a:r>
          </a:p>
          <a:p>
            <a:r>
              <a:rPr lang="en-US" dirty="0" smtClean="0"/>
              <a:t>Watch for service worker object (19X) that are not bus monitor aides</a:t>
            </a:r>
          </a:p>
          <a:p>
            <a:r>
              <a:rPr lang="en-US" dirty="0" smtClean="0"/>
              <a:t>Watch for unemployment compensation object (25X) in general </a:t>
            </a:r>
            <a:r>
              <a:rPr lang="en-US" dirty="0"/>
              <a:t>f</a:t>
            </a:r>
            <a:r>
              <a:rPr lang="en-US" dirty="0" smtClean="0"/>
              <a:t>und—supplanting</a:t>
            </a:r>
          </a:p>
          <a:p>
            <a:r>
              <a:rPr lang="en-US" dirty="0" smtClean="0"/>
              <a:t>Watch for worker compensation object (26X) in </a:t>
            </a:r>
            <a:r>
              <a:rPr lang="en-US" dirty="0"/>
              <a:t>g</a:t>
            </a:r>
            <a:r>
              <a:rPr lang="en-US" dirty="0" smtClean="0"/>
              <a:t>eneral fund—supplanting</a:t>
            </a:r>
          </a:p>
          <a:p>
            <a:r>
              <a:rPr lang="en-US" dirty="0" smtClean="0"/>
              <a:t>Watch for “other” benefits object (29X) that are not generally available to all employees (no CDL, clothing allowances, moving expenses, etc.)</a:t>
            </a:r>
          </a:p>
          <a:p>
            <a:r>
              <a:rPr lang="en-US" dirty="0" smtClean="0"/>
              <a:t>Watch for purchased administrative services object (31X) if no SBRC approval</a:t>
            </a:r>
          </a:p>
          <a:p>
            <a:r>
              <a:rPr lang="en-US" dirty="0" smtClean="0"/>
              <a:t>Watch for data </a:t>
            </a:r>
            <a:r>
              <a:rPr lang="en-US" dirty="0"/>
              <a:t>p</a:t>
            </a:r>
            <a:r>
              <a:rPr lang="en-US" dirty="0" smtClean="0"/>
              <a:t>rocessing object (351)</a:t>
            </a:r>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For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57</a:t>
            </a:fld>
            <a:endParaRPr lang="en-US" dirty="0"/>
          </a:p>
        </p:txBody>
      </p:sp>
    </p:spTree>
    <p:extLst>
      <p:ext uri="{BB962C8B-B14F-4D97-AF65-F5344CB8AC3E}">
        <p14:creationId xmlns:p14="http://schemas.microsoft.com/office/powerpoint/2010/main" val="32010096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752600"/>
            <a:ext cx="7498080" cy="4724400"/>
          </a:xfrm>
        </p:spPr>
        <p:txBody>
          <a:bodyPr>
            <a:normAutofit fontScale="70000" lnSpcReduction="20000"/>
          </a:bodyPr>
          <a:lstStyle/>
          <a:p>
            <a:r>
              <a:rPr lang="en-US" dirty="0" smtClean="0"/>
              <a:t>Watch for utility services objects (41X)</a:t>
            </a:r>
          </a:p>
          <a:p>
            <a:r>
              <a:rPr lang="en-US" dirty="0" smtClean="0"/>
              <a:t>Watch for cleaning and custodial objects (42X)</a:t>
            </a:r>
          </a:p>
          <a:p>
            <a:r>
              <a:rPr lang="en-US" dirty="0" smtClean="0"/>
              <a:t>Watch for rental of land and building object (441)</a:t>
            </a:r>
          </a:p>
          <a:p>
            <a:r>
              <a:rPr lang="en-US" dirty="0" smtClean="0"/>
              <a:t>Watch for rental of rooms and offices object (444)</a:t>
            </a:r>
          </a:p>
          <a:p>
            <a:r>
              <a:rPr lang="en-US" dirty="0" smtClean="0"/>
              <a:t>Ask about any other purchased property service objects (49X)</a:t>
            </a:r>
          </a:p>
          <a:p>
            <a:r>
              <a:rPr lang="en-US" dirty="0" smtClean="0"/>
              <a:t>Ask about transportation services object (51X)—is it in IEP, exclusive, and specialized</a:t>
            </a:r>
          </a:p>
          <a:p>
            <a:r>
              <a:rPr lang="en-US" dirty="0" smtClean="0"/>
              <a:t>Watch for insurance objects (52X) in general fund—supplanting</a:t>
            </a:r>
          </a:p>
          <a:p>
            <a:r>
              <a:rPr lang="en-US" dirty="0" smtClean="0"/>
              <a:t>Watch for any communication objects (53X, 54X)</a:t>
            </a:r>
          </a:p>
          <a:p>
            <a:r>
              <a:rPr lang="en-US" dirty="0" smtClean="0"/>
              <a:t>Watch for printing and binding objects (55X)</a:t>
            </a:r>
          </a:p>
          <a:p>
            <a:r>
              <a:rPr lang="en-US" dirty="0" smtClean="0"/>
              <a:t>Ask about supplies (61X) that are not instructional (612)</a:t>
            </a:r>
          </a:p>
          <a:p>
            <a:r>
              <a:rPr lang="en-US" dirty="0" smtClean="0"/>
              <a:t>Watch for energy supplies (62X)</a:t>
            </a:r>
          </a:p>
          <a:p>
            <a:endParaRPr lang="en-US" dirty="0" smtClean="0"/>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For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58</a:t>
            </a:fld>
            <a:endParaRPr lang="en-US" dirty="0"/>
          </a:p>
        </p:txBody>
      </p:sp>
    </p:spTree>
    <p:extLst>
      <p:ext uri="{BB962C8B-B14F-4D97-AF65-F5344CB8AC3E}">
        <p14:creationId xmlns:p14="http://schemas.microsoft.com/office/powerpoint/2010/main" val="12084294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35608" y="1676400"/>
            <a:ext cx="7498080" cy="4572000"/>
          </a:xfrm>
        </p:spPr>
        <p:txBody>
          <a:bodyPr>
            <a:normAutofit lnSpcReduction="10000"/>
          </a:bodyPr>
          <a:lstStyle/>
          <a:p>
            <a:r>
              <a:rPr lang="en-US" dirty="0" smtClean="0"/>
              <a:t>Watch for food supplies (63X)</a:t>
            </a:r>
          </a:p>
          <a:p>
            <a:r>
              <a:rPr lang="en-US" dirty="0" smtClean="0"/>
              <a:t>Ask about books and technology (64X, 65X) to be sure it is in IEP, specialized, and exclusive</a:t>
            </a:r>
          </a:p>
          <a:p>
            <a:r>
              <a:rPr lang="en-US" dirty="0" smtClean="0"/>
              <a:t>Ask about transportation equipment (67X) to be sure it is for equipment that is in IEP, specialized, and exclusive</a:t>
            </a:r>
          </a:p>
          <a:p>
            <a:r>
              <a:rPr lang="en-US" dirty="0" smtClean="0"/>
              <a:t>Ask about equipment (73X) to be sure it is in IEP, specialized, and exclusive</a:t>
            </a:r>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b="0" dirty="0" smtClean="0">
                <a:effectLst/>
              </a:rPr>
              <a:t>Special Education Weighting Program – What to Look For</a:t>
            </a:r>
            <a:endParaRPr lang="en-US" b="0" dirty="0">
              <a:effectLst/>
            </a:endParaRPr>
          </a:p>
        </p:txBody>
      </p:sp>
      <p:sp>
        <p:nvSpPr>
          <p:cNvPr id="4" name="Slide Number Placeholder 3"/>
          <p:cNvSpPr>
            <a:spLocks noGrp="1"/>
          </p:cNvSpPr>
          <p:nvPr>
            <p:ph type="sldNum" sz="quarter" idx="12"/>
          </p:nvPr>
        </p:nvSpPr>
        <p:spPr/>
        <p:txBody>
          <a:bodyPr/>
          <a:lstStyle/>
          <a:p>
            <a:fld id="{39EF579A-78B4-4696-B497-F2FFA8238381}" type="slidenum">
              <a:rPr lang="en-US" smtClean="0"/>
              <a:t>59</a:t>
            </a:fld>
            <a:endParaRPr lang="en-US" dirty="0"/>
          </a:p>
        </p:txBody>
      </p:sp>
    </p:spTree>
    <p:extLst>
      <p:ext uri="{BB962C8B-B14F-4D97-AF65-F5344CB8AC3E}">
        <p14:creationId xmlns:p14="http://schemas.microsoft.com/office/powerpoint/2010/main" val="1484418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idx="1"/>
          </p:nvPr>
        </p:nvSpPr>
        <p:spPr/>
        <p:txBody>
          <a:bodyPr>
            <a:normAutofit lnSpcReduction="10000"/>
          </a:bodyPr>
          <a:lstStyle/>
          <a:p>
            <a:r>
              <a:rPr lang="en-US" dirty="0" smtClean="0"/>
              <a:t>The Iowa Department of Education has a responsibility to multiple constituents:  students, parents, teachers and other educators, taxpayers, and the public in general</a:t>
            </a:r>
          </a:p>
          <a:p>
            <a:r>
              <a:rPr lang="en-US" dirty="0" smtClean="0"/>
              <a:t>Balancing interests and operating within the law is essential</a:t>
            </a:r>
          </a:p>
          <a:p>
            <a:r>
              <a:rPr lang="en-US" dirty="0" smtClean="0"/>
              <a:t>Support and pressure are both necessary – one without the other will not allow for positive outcomes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a:t>
            </a:fld>
            <a:endParaRPr lang="en-US" dirty="0"/>
          </a:p>
        </p:txBody>
      </p:sp>
    </p:spTree>
    <p:extLst>
      <p:ext uri="{BB962C8B-B14F-4D97-AF65-F5344CB8AC3E}">
        <p14:creationId xmlns:p14="http://schemas.microsoft.com/office/powerpoint/2010/main" val="29130398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 authority for all of this exists in IC 256,  256B, 274, and 282, and IAC 281 41 &amp; 98</a:t>
            </a:r>
          </a:p>
          <a:p>
            <a:r>
              <a:rPr lang="en-US" dirty="0" smtClean="0"/>
              <a:t>Actual costs = costs to deliver the IEP.  If the items are in the IEP, they are covered using special education funding if the item benefits the student’s education.  School district is payer of last resort (Department of Human Services [DHS] example)</a:t>
            </a:r>
          </a:p>
          <a:p>
            <a:r>
              <a:rPr lang="en-US" dirty="0" smtClean="0"/>
              <a:t>Transportation is typically not a special education cost – IEP must be specific</a:t>
            </a:r>
          </a:p>
          <a:p>
            <a:r>
              <a:rPr lang="en-US" dirty="0" smtClean="0"/>
              <a:t>School districts must ensure costs are permitted</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60</a:t>
            </a:fld>
            <a:endParaRPr lang="en-US" dirty="0"/>
          </a:p>
        </p:txBody>
      </p:sp>
    </p:spTree>
    <p:extLst>
      <p:ext uri="{BB962C8B-B14F-4D97-AF65-F5344CB8AC3E}">
        <p14:creationId xmlns:p14="http://schemas.microsoft.com/office/powerpoint/2010/main" val="1795703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Details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Likely not desirable to remove kids from facilities.  DE believes this is generally unnecessary – the district and facility should work out an arrangement that works for the students and provides them a free and appropriate education (FAPE) within the law.</a:t>
            </a:r>
          </a:p>
          <a:p>
            <a:r>
              <a:rPr lang="en-US" dirty="0" smtClean="0"/>
              <a:t>If district is responsible for education program, little need for non-instructional expenditures at the facility</a:t>
            </a:r>
          </a:p>
          <a:p>
            <a:r>
              <a:rPr lang="en-US" dirty="0" smtClean="0"/>
              <a:t>Facilities get a per diem rate from DHS for general administration and operations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61</a:t>
            </a:fld>
            <a:endParaRPr lang="en-US" dirty="0"/>
          </a:p>
        </p:txBody>
      </p:sp>
    </p:spTree>
    <p:extLst>
      <p:ext uri="{BB962C8B-B14F-4D97-AF65-F5344CB8AC3E}">
        <p14:creationId xmlns:p14="http://schemas.microsoft.com/office/powerpoint/2010/main" val="22611410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a:t>
            </a:r>
            <a:endParaRPr lang="en-US" dirty="0"/>
          </a:p>
        </p:txBody>
      </p:sp>
      <p:sp>
        <p:nvSpPr>
          <p:cNvPr id="3" name="Content Placeholder 2"/>
          <p:cNvSpPr>
            <a:spLocks noGrp="1"/>
          </p:cNvSpPr>
          <p:nvPr>
            <p:ph idx="1"/>
          </p:nvPr>
        </p:nvSpPr>
        <p:spPr/>
        <p:txBody>
          <a:bodyPr>
            <a:normAutofit lnSpcReduction="10000"/>
          </a:bodyPr>
          <a:lstStyle/>
          <a:p>
            <a:r>
              <a:rPr lang="en-US" dirty="0" smtClean="0"/>
              <a:t>Clarifying guidance is consistent with federal law.  Only other costs allowed under federal law are restricted indirect costs.</a:t>
            </a:r>
            <a:endParaRPr lang="en-US" dirty="0"/>
          </a:p>
          <a:p>
            <a:r>
              <a:rPr lang="en-US" dirty="0" smtClean="0"/>
              <a:t>General principle:  You can’t use special education funds to do things that 1.0 general fund dollars are provided to cover</a:t>
            </a:r>
          </a:p>
          <a:p>
            <a:r>
              <a:rPr lang="en-US" dirty="0" smtClean="0"/>
              <a:t>Rent only allowed if district is electing to provide programming at the facility.  Not facility-driven.</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62</a:t>
            </a:fld>
            <a:endParaRPr lang="en-US" dirty="0"/>
          </a:p>
        </p:txBody>
      </p:sp>
    </p:spTree>
    <p:extLst>
      <p:ext uri="{BB962C8B-B14F-4D97-AF65-F5344CB8AC3E}">
        <p14:creationId xmlns:p14="http://schemas.microsoft.com/office/powerpoint/2010/main" val="353440396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US" dirty="0"/>
          </a:p>
        </p:txBody>
      </p:sp>
      <p:sp>
        <p:nvSpPr>
          <p:cNvPr id="3" name="Content Placeholder 2"/>
          <p:cNvSpPr>
            <a:spLocks noGrp="1"/>
          </p:cNvSpPr>
          <p:nvPr>
            <p:ph idx="1"/>
          </p:nvPr>
        </p:nvSpPr>
        <p:spPr/>
        <p:txBody>
          <a:bodyPr>
            <a:normAutofit fontScale="92500"/>
          </a:bodyPr>
          <a:lstStyle/>
          <a:p>
            <a:r>
              <a:rPr lang="en-US" dirty="0" smtClean="0"/>
              <a:t>There is no per-day billing rate.  It is either actual costs (IEP) or 1/180</a:t>
            </a:r>
            <a:r>
              <a:rPr lang="en-US" baseline="30000" dirty="0" smtClean="0"/>
              <a:t>th</a:t>
            </a:r>
            <a:r>
              <a:rPr lang="en-US" dirty="0" smtClean="0"/>
              <a:t> of district cost per pupil.  Any bill that indicates a per diem rate should be itemized to ensure only permissive costs are covered.</a:t>
            </a:r>
          </a:p>
          <a:p>
            <a:r>
              <a:rPr lang="en-US" dirty="0" smtClean="0"/>
              <a:t>School districts do have the ability to request additional modified supplemental amount (MSA) from the SBRC for special education administrative costs in certain situations</a:t>
            </a:r>
          </a:p>
          <a:p>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63</a:t>
            </a:fld>
            <a:endParaRPr lang="en-US" dirty="0"/>
          </a:p>
        </p:txBody>
      </p:sp>
    </p:spTree>
    <p:extLst>
      <p:ext uri="{BB962C8B-B14F-4D97-AF65-F5344CB8AC3E}">
        <p14:creationId xmlns:p14="http://schemas.microsoft.com/office/powerpoint/2010/main" val="1704992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a:t>
            </a:r>
            <a:endParaRPr lang="en-US" dirty="0"/>
          </a:p>
        </p:txBody>
      </p:sp>
      <p:sp>
        <p:nvSpPr>
          <p:cNvPr id="3" name="Content Placeholder 2"/>
          <p:cNvSpPr>
            <a:spLocks noGrp="1"/>
          </p:cNvSpPr>
          <p:nvPr>
            <p:ph idx="1"/>
          </p:nvPr>
        </p:nvSpPr>
        <p:spPr/>
        <p:txBody>
          <a:bodyPr/>
          <a:lstStyle/>
          <a:p>
            <a:r>
              <a:rPr lang="en-US" dirty="0" smtClean="0"/>
              <a:t>The facility establishing an accredited nonpublic school on the facility site does not change the responsibility of the district of location to provide the educational program for all placed students</a:t>
            </a:r>
          </a:p>
          <a:p>
            <a:r>
              <a:rPr lang="en-US" dirty="0" smtClean="0"/>
              <a:t>If you are interested in a consortium, it is critical to get it set up correctly up front.  Please let us help.</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64</a:t>
            </a:fld>
            <a:endParaRPr lang="en-US" dirty="0"/>
          </a:p>
        </p:txBody>
      </p:sp>
    </p:spTree>
    <p:extLst>
      <p:ext uri="{BB962C8B-B14F-4D97-AF65-F5344CB8AC3E}">
        <p14:creationId xmlns:p14="http://schemas.microsoft.com/office/powerpoint/2010/main" val="135608466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Models of Delivery</a:t>
            </a:r>
            <a:endParaRPr lang="en-US" dirty="0"/>
          </a:p>
        </p:txBody>
      </p:sp>
      <p:sp>
        <p:nvSpPr>
          <p:cNvPr id="3" name="Content Placeholder 2"/>
          <p:cNvSpPr>
            <a:spLocks noGrp="1"/>
          </p:cNvSpPr>
          <p:nvPr>
            <p:ph idx="1"/>
          </p:nvPr>
        </p:nvSpPr>
        <p:spPr/>
        <p:txBody>
          <a:bodyPr/>
          <a:lstStyle/>
          <a:p>
            <a:r>
              <a:rPr lang="en-US" dirty="0" smtClean="0"/>
              <a:t>Model 1: Direct school district delivery of programming</a:t>
            </a:r>
          </a:p>
          <a:p>
            <a:r>
              <a:rPr lang="en-US" dirty="0" smtClean="0"/>
              <a:t>Model 2: School district contracts with a provider to deliver educational programming – district is still responsible (facilities,  AEAs, private providers)</a:t>
            </a:r>
          </a:p>
          <a:p>
            <a:r>
              <a:rPr lang="en-US" dirty="0" smtClean="0"/>
              <a:t>Model 3: Consortium – districts share program to co-deliver on educational outcomes</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65</a:t>
            </a:fld>
            <a:endParaRPr lang="en-US" dirty="0"/>
          </a:p>
        </p:txBody>
      </p:sp>
    </p:spTree>
    <p:extLst>
      <p:ext uri="{BB962C8B-B14F-4D97-AF65-F5344CB8AC3E}">
        <p14:creationId xmlns:p14="http://schemas.microsoft.com/office/powerpoint/2010/main" val="22433409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Models of Delivery</a:t>
            </a:r>
            <a:endParaRPr lang="en-US" dirty="0"/>
          </a:p>
        </p:txBody>
      </p:sp>
      <p:sp>
        <p:nvSpPr>
          <p:cNvPr id="3" name="Content Placeholder 2"/>
          <p:cNvSpPr>
            <a:spLocks noGrp="1"/>
          </p:cNvSpPr>
          <p:nvPr>
            <p:ph idx="1"/>
          </p:nvPr>
        </p:nvSpPr>
        <p:spPr/>
        <p:txBody>
          <a:bodyPr>
            <a:normAutofit fontScale="92500"/>
          </a:bodyPr>
          <a:lstStyle/>
          <a:p>
            <a:r>
              <a:rPr lang="en-US" dirty="0" smtClean="0"/>
              <a:t>Model 1</a:t>
            </a:r>
          </a:p>
          <a:p>
            <a:pPr lvl="1"/>
            <a:r>
              <a:rPr lang="en-US" dirty="0" smtClean="0"/>
              <a:t>Pros</a:t>
            </a:r>
          </a:p>
          <a:p>
            <a:pPr lvl="2"/>
            <a:r>
              <a:rPr lang="en-US" dirty="0" smtClean="0"/>
              <a:t>Direct educational delivery</a:t>
            </a:r>
          </a:p>
          <a:p>
            <a:pPr lvl="2"/>
            <a:r>
              <a:rPr lang="en-US" dirty="0" smtClean="0"/>
              <a:t>Consistent with other district program delivery</a:t>
            </a:r>
          </a:p>
          <a:p>
            <a:pPr lvl="2"/>
            <a:r>
              <a:rPr lang="en-US" dirty="0" smtClean="0"/>
              <a:t>May be able to deliver in a cost-effective way using existing district resources</a:t>
            </a:r>
          </a:p>
          <a:p>
            <a:pPr lvl="1"/>
            <a:r>
              <a:rPr lang="en-US" dirty="0" smtClean="0"/>
              <a:t>Cons</a:t>
            </a:r>
          </a:p>
          <a:p>
            <a:pPr lvl="2"/>
            <a:r>
              <a:rPr lang="en-US" dirty="0" smtClean="0"/>
              <a:t>Personnel may not be specialized to the population</a:t>
            </a:r>
          </a:p>
          <a:p>
            <a:pPr lvl="2"/>
            <a:r>
              <a:rPr lang="en-US" dirty="0" smtClean="0"/>
              <a:t>Logistics</a:t>
            </a:r>
          </a:p>
          <a:p>
            <a:pPr lvl="2"/>
            <a:r>
              <a:rPr lang="en-US" dirty="0" smtClean="0"/>
              <a:t>Loss of coordination between mental health or correctional supports and education program delivery </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66</a:t>
            </a:fld>
            <a:endParaRPr lang="en-US" dirty="0"/>
          </a:p>
        </p:txBody>
      </p:sp>
    </p:spTree>
    <p:extLst>
      <p:ext uri="{BB962C8B-B14F-4D97-AF65-F5344CB8AC3E}">
        <p14:creationId xmlns:p14="http://schemas.microsoft.com/office/powerpoint/2010/main" val="3535115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Models of Delivery</a:t>
            </a:r>
            <a:endParaRPr lang="en-US" dirty="0"/>
          </a:p>
        </p:txBody>
      </p:sp>
      <p:sp>
        <p:nvSpPr>
          <p:cNvPr id="3" name="Content Placeholder 2"/>
          <p:cNvSpPr>
            <a:spLocks noGrp="1"/>
          </p:cNvSpPr>
          <p:nvPr>
            <p:ph idx="1"/>
          </p:nvPr>
        </p:nvSpPr>
        <p:spPr/>
        <p:txBody>
          <a:bodyPr>
            <a:normAutofit lnSpcReduction="10000"/>
          </a:bodyPr>
          <a:lstStyle/>
          <a:p>
            <a:r>
              <a:rPr lang="en-US" dirty="0" smtClean="0"/>
              <a:t>Model 2</a:t>
            </a:r>
          </a:p>
          <a:p>
            <a:pPr lvl="1"/>
            <a:r>
              <a:rPr lang="en-US" dirty="0" smtClean="0"/>
              <a:t>Pros</a:t>
            </a:r>
          </a:p>
          <a:p>
            <a:pPr lvl="2"/>
            <a:r>
              <a:rPr lang="en-US" dirty="0" smtClean="0"/>
              <a:t>Staff at facilities may be better adapted to working with population</a:t>
            </a:r>
          </a:p>
          <a:p>
            <a:pPr lvl="2"/>
            <a:r>
              <a:rPr lang="en-US" dirty="0" smtClean="0"/>
              <a:t>Synchronicity with other supports provided</a:t>
            </a:r>
          </a:p>
          <a:p>
            <a:pPr lvl="2"/>
            <a:r>
              <a:rPr lang="en-US" dirty="0" smtClean="0"/>
              <a:t>District doesn’t need to employ additional staff</a:t>
            </a:r>
          </a:p>
          <a:p>
            <a:pPr lvl="1"/>
            <a:r>
              <a:rPr lang="en-US" dirty="0" smtClean="0"/>
              <a:t>Cons</a:t>
            </a:r>
          </a:p>
          <a:p>
            <a:pPr lvl="2"/>
            <a:r>
              <a:rPr lang="en-US" dirty="0" smtClean="0"/>
              <a:t>Potential coordination issues with district education outcomes</a:t>
            </a:r>
          </a:p>
          <a:p>
            <a:pPr lvl="2"/>
            <a:r>
              <a:rPr lang="en-US" dirty="0" smtClean="0"/>
              <a:t>Understanding of educational law by facilities</a:t>
            </a:r>
          </a:p>
          <a:p>
            <a:pPr lvl="2"/>
            <a:r>
              <a:rPr lang="en-US" dirty="0" smtClean="0"/>
              <a:t>Competing priorities with finite funding</a:t>
            </a:r>
          </a:p>
          <a:p>
            <a:pPr lvl="2"/>
            <a:endParaRPr lang="en-US" dirty="0" smtClean="0"/>
          </a:p>
          <a:p>
            <a:pPr lvl="2"/>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67</a:t>
            </a:fld>
            <a:endParaRPr lang="en-US" dirty="0"/>
          </a:p>
        </p:txBody>
      </p:sp>
    </p:spTree>
    <p:extLst>
      <p:ext uri="{BB962C8B-B14F-4D97-AF65-F5344CB8AC3E}">
        <p14:creationId xmlns:p14="http://schemas.microsoft.com/office/powerpoint/2010/main" val="811896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Models of Delivery</a:t>
            </a:r>
            <a:endParaRPr lang="en-US" dirty="0"/>
          </a:p>
        </p:txBody>
      </p:sp>
      <p:sp>
        <p:nvSpPr>
          <p:cNvPr id="3" name="Content Placeholder 2"/>
          <p:cNvSpPr>
            <a:spLocks noGrp="1"/>
          </p:cNvSpPr>
          <p:nvPr>
            <p:ph idx="1"/>
          </p:nvPr>
        </p:nvSpPr>
        <p:spPr/>
        <p:txBody>
          <a:bodyPr>
            <a:normAutofit fontScale="92500"/>
          </a:bodyPr>
          <a:lstStyle/>
          <a:p>
            <a:r>
              <a:rPr lang="en-US" dirty="0" smtClean="0"/>
              <a:t>Model 3</a:t>
            </a:r>
          </a:p>
          <a:p>
            <a:pPr lvl="1"/>
            <a:r>
              <a:rPr lang="en-US" dirty="0" smtClean="0"/>
              <a:t>Pros</a:t>
            </a:r>
          </a:p>
          <a:p>
            <a:pPr lvl="2"/>
            <a:r>
              <a:rPr lang="en-US" dirty="0" smtClean="0"/>
              <a:t>Districts can share general costs as well as special education costs</a:t>
            </a:r>
          </a:p>
          <a:p>
            <a:pPr lvl="2"/>
            <a:r>
              <a:rPr lang="en-US" dirty="0" smtClean="0"/>
              <a:t>Critical mass</a:t>
            </a:r>
          </a:p>
          <a:p>
            <a:pPr lvl="2"/>
            <a:r>
              <a:rPr lang="en-US" dirty="0" smtClean="0"/>
              <a:t>Potentially broadens programming options – pooled resources</a:t>
            </a:r>
            <a:endParaRPr lang="en-US" dirty="0"/>
          </a:p>
          <a:p>
            <a:pPr lvl="1"/>
            <a:r>
              <a:rPr lang="en-US" dirty="0" smtClean="0"/>
              <a:t>Cons</a:t>
            </a:r>
          </a:p>
          <a:p>
            <a:pPr lvl="2"/>
            <a:r>
              <a:rPr lang="en-US" dirty="0" smtClean="0"/>
              <a:t>Not legal in every facility situation</a:t>
            </a:r>
          </a:p>
          <a:p>
            <a:pPr lvl="2"/>
            <a:r>
              <a:rPr lang="en-US" dirty="0" smtClean="0"/>
              <a:t>Limited to school districts as partners</a:t>
            </a:r>
          </a:p>
          <a:p>
            <a:pPr lvl="2"/>
            <a:r>
              <a:rPr lang="en-US" dirty="0" smtClean="0"/>
              <a:t>New concept = increased need for risk management</a:t>
            </a:r>
          </a:p>
        </p:txBody>
      </p:sp>
      <p:sp>
        <p:nvSpPr>
          <p:cNvPr id="4" name="Slide Number Placeholder 3"/>
          <p:cNvSpPr>
            <a:spLocks noGrp="1"/>
          </p:cNvSpPr>
          <p:nvPr>
            <p:ph type="sldNum" sz="quarter" idx="12"/>
          </p:nvPr>
        </p:nvSpPr>
        <p:spPr/>
        <p:txBody>
          <a:bodyPr/>
          <a:lstStyle/>
          <a:p>
            <a:fld id="{39EF579A-78B4-4696-B497-F2FFA8238381}" type="slidenum">
              <a:rPr lang="en-US" smtClean="0"/>
              <a:t>68</a:t>
            </a:fld>
            <a:endParaRPr lang="en-US" dirty="0"/>
          </a:p>
        </p:txBody>
      </p:sp>
    </p:spTree>
    <p:extLst>
      <p:ext uri="{BB962C8B-B14F-4D97-AF65-F5344CB8AC3E}">
        <p14:creationId xmlns:p14="http://schemas.microsoft.com/office/powerpoint/2010/main" val="233580902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40000" lnSpcReduction="20000"/>
          </a:bodyPr>
          <a:lstStyle/>
          <a:p>
            <a:r>
              <a:rPr lang="en-US" b="1" dirty="0"/>
              <a:t>Appropriate Uses of Special Education Funding</a:t>
            </a:r>
          </a:p>
          <a:p>
            <a:r>
              <a:rPr lang="en-US" dirty="0"/>
              <a:t>These documents accurately and thoroughly describe the parameters of Iowa law and the expectations for school districts related to the provision of special education programming and qualified financial expenditures.</a:t>
            </a:r>
          </a:p>
          <a:p>
            <a:r>
              <a:rPr lang="en-US" dirty="0">
                <a:hlinkClick r:id="rId2" action="ppaction://hlinkfile"/>
              </a:rPr>
              <a:t>FAQ Permissive and Nonpermissive Uses of Special Education Funds</a:t>
            </a:r>
            <a:r>
              <a:rPr lang="en-US" dirty="0"/>
              <a:t> - This document is a compilation of questions asked and answers provided to various entities regarding uses of funding</a:t>
            </a:r>
            <a:r>
              <a:rPr lang="en-US" dirty="0" smtClean="0"/>
              <a:t>.  </a:t>
            </a:r>
            <a:r>
              <a:rPr lang="en-US" dirty="0"/>
              <a:t>The Department anticipates this document will expand as more questions are asked. </a:t>
            </a:r>
            <a:r>
              <a:rPr lang="en-US" dirty="0" smtClean="0"/>
              <a:t> The </a:t>
            </a:r>
            <a:r>
              <a:rPr lang="en-US" dirty="0"/>
              <a:t>topics cover districts, </a:t>
            </a:r>
            <a:r>
              <a:rPr lang="en-US" dirty="0" smtClean="0"/>
              <a:t> AEA </a:t>
            </a:r>
            <a:r>
              <a:rPr lang="en-US" dirty="0"/>
              <a:t>service providers, private facilities, private service providers/contracted services, and district consortia.</a:t>
            </a:r>
          </a:p>
          <a:p>
            <a:r>
              <a:rPr lang="en-US" dirty="0">
                <a:hlinkClick r:id="rId3" action="ppaction://hlinkfile"/>
              </a:rPr>
              <a:t>Memo to Field - Uses and Nonuses of Special Education Funds</a:t>
            </a:r>
            <a:endParaRPr lang="en-US" dirty="0"/>
          </a:p>
          <a:p>
            <a:r>
              <a:rPr lang="en-US" dirty="0">
                <a:hlinkClick r:id="rId4" action="ppaction://hlinkfile"/>
              </a:rPr>
              <a:t>Additional Information Related to Special Education Funding Guidance</a:t>
            </a:r>
            <a:endParaRPr lang="en-US" dirty="0"/>
          </a:p>
          <a:p>
            <a:r>
              <a:rPr lang="en-US" dirty="0">
                <a:hlinkClick r:id="rId5" action="ppaction://hlinkfile"/>
              </a:rPr>
              <a:t>Special Ed Billable Costs Guidance for Districts</a:t>
            </a:r>
            <a:endParaRPr lang="en-US" dirty="0"/>
          </a:p>
          <a:p>
            <a:r>
              <a:rPr lang="en-US" dirty="0">
                <a:hlinkClick r:id="rId6" action="ppaction://hlinkfile"/>
              </a:rPr>
              <a:t>Special Ed Allowable and Unallowable Expenditures Chart</a:t>
            </a:r>
            <a:endParaRPr lang="en-US" dirty="0"/>
          </a:p>
          <a:p>
            <a:r>
              <a:rPr lang="en-US" dirty="0">
                <a:hlinkClick r:id="rId7" action="ppaction://hlinkfile"/>
              </a:rPr>
              <a:t>Special Ed Billable Costs Guidance for Districts - 3 </a:t>
            </a:r>
            <a:r>
              <a:rPr lang="en-US" dirty="0" smtClean="0">
                <a:hlinkClick r:id="rId7" action="ppaction://hlinkfile"/>
              </a:rPr>
              <a:t>Models</a:t>
            </a:r>
            <a:endParaRPr lang="en-US" dirty="0"/>
          </a:p>
          <a:p>
            <a:r>
              <a:rPr lang="en-US" b="1" dirty="0" smtClean="0"/>
              <a:t>Contracted/Purchased </a:t>
            </a:r>
            <a:r>
              <a:rPr lang="en-US" b="1" dirty="0"/>
              <a:t>Services</a:t>
            </a:r>
          </a:p>
          <a:p>
            <a:r>
              <a:rPr lang="en-US" dirty="0">
                <a:hlinkClick r:id="rId8" action="ppaction://hlinkfile"/>
              </a:rPr>
              <a:t>Draft Contract Agreement </a:t>
            </a:r>
            <a:r>
              <a:rPr lang="en-US" dirty="0" smtClean="0">
                <a:hlinkClick r:id="rId8" action="ppaction://hlinkfile"/>
              </a:rPr>
              <a:t>Example </a:t>
            </a:r>
            <a:r>
              <a:rPr lang="en-US" dirty="0">
                <a:hlinkClick r:id="rId8" action="ppaction://hlinkfile"/>
              </a:rPr>
              <a:t>(pdf)</a:t>
            </a:r>
            <a:endParaRPr lang="en-US" dirty="0"/>
          </a:p>
          <a:p>
            <a:r>
              <a:rPr lang="en-US" dirty="0">
                <a:hlinkClick r:id="rId9" action="ppaction://hlinkfile"/>
              </a:rPr>
              <a:t>Draft Contract Agreement </a:t>
            </a:r>
            <a:r>
              <a:rPr lang="en-US" dirty="0" smtClean="0">
                <a:hlinkClick r:id="rId9" action="ppaction://hlinkfile"/>
              </a:rPr>
              <a:t>Example </a:t>
            </a:r>
            <a:r>
              <a:rPr lang="en-US" dirty="0">
                <a:hlinkClick r:id="rId9" action="ppaction://hlinkfile"/>
              </a:rPr>
              <a:t>(Word)</a:t>
            </a:r>
            <a:endParaRPr lang="en-US" dirty="0"/>
          </a:p>
          <a:p>
            <a:r>
              <a:rPr lang="en-US" dirty="0">
                <a:hlinkClick r:id="rId10" action="ppaction://hlinkfile"/>
              </a:rPr>
              <a:t>Sample Contracted Services Billing Invoice</a:t>
            </a:r>
            <a:endParaRPr lang="en-US" dirty="0"/>
          </a:p>
          <a:p>
            <a:r>
              <a:rPr lang="en-US" b="1" dirty="0"/>
              <a:t>Consortia</a:t>
            </a:r>
          </a:p>
          <a:p>
            <a:r>
              <a:rPr lang="en-US" dirty="0">
                <a:hlinkClick r:id="rId11" action="ppaction://hlinkfile"/>
              </a:rPr>
              <a:t>Draft Template for Consortium Agreement (pdf)</a:t>
            </a:r>
            <a:endParaRPr lang="en-US" dirty="0"/>
          </a:p>
          <a:p>
            <a:r>
              <a:rPr lang="en-US" dirty="0">
                <a:hlinkClick r:id="rId12" action="ppaction://hlinkfile"/>
              </a:rPr>
              <a:t>Draft Template for Consortium Agreement (Word)</a:t>
            </a:r>
            <a:endParaRPr lang="en-US" dirty="0"/>
          </a:p>
          <a:p>
            <a:r>
              <a:rPr lang="en-US" dirty="0">
                <a:hlinkClick r:id="rId13" action="ppaction://hlinkfile"/>
              </a:rPr>
              <a:t>Sample Consortium Billing </a:t>
            </a:r>
            <a:r>
              <a:rPr lang="en-US" dirty="0" smtClean="0">
                <a:hlinkClick r:id="rId13" action="ppaction://hlinkfile"/>
              </a:rPr>
              <a:t>Invoice</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69</a:t>
            </a:fld>
            <a:endParaRPr lang="en-US" dirty="0"/>
          </a:p>
        </p:txBody>
      </p:sp>
    </p:spTree>
    <p:extLst>
      <p:ext uri="{BB962C8B-B14F-4D97-AF65-F5344CB8AC3E}">
        <p14:creationId xmlns:p14="http://schemas.microsoft.com/office/powerpoint/2010/main" val="3655509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the Law </a:t>
            </a:r>
            <a:r>
              <a:rPr lang="en-US" dirty="0"/>
              <a:t>S</a:t>
            </a:r>
            <a:r>
              <a:rPr lang="en-US" dirty="0" smtClean="0"/>
              <a:t>ay?</a:t>
            </a:r>
            <a:endParaRPr lang="en-US" dirty="0"/>
          </a:p>
        </p:txBody>
      </p:sp>
      <p:sp>
        <p:nvSpPr>
          <p:cNvPr id="3" name="Content Placeholder 2"/>
          <p:cNvSpPr>
            <a:spLocks noGrp="1"/>
          </p:cNvSpPr>
          <p:nvPr>
            <p:ph idx="1"/>
          </p:nvPr>
        </p:nvSpPr>
        <p:spPr/>
        <p:txBody>
          <a:bodyPr/>
          <a:lstStyle/>
          <a:p>
            <a:r>
              <a:rPr lang="en-US" dirty="0" smtClean="0"/>
              <a:t>U.S. Constitution</a:t>
            </a:r>
          </a:p>
          <a:p>
            <a:pPr lvl="1"/>
            <a:r>
              <a:rPr lang="en-US" dirty="0" smtClean="0"/>
              <a:t>Constitution really does not address education</a:t>
            </a:r>
          </a:p>
          <a:p>
            <a:pPr lvl="1"/>
            <a:r>
              <a:rPr lang="en-US" dirty="0" smtClean="0"/>
              <a:t>Amendment 10 states: </a:t>
            </a:r>
            <a:r>
              <a:rPr lang="en-US" dirty="0"/>
              <a:t> </a:t>
            </a:r>
            <a:r>
              <a:rPr lang="en-US" dirty="0" smtClean="0"/>
              <a:t>the </a:t>
            </a:r>
            <a:r>
              <a:rPr lang="en-US" dirty="0"/>
              <a:t>powers not delegated to the United States by the Constitution, nor prohibited by it to the States, are reserved to the States respectively, or to the people</a:t>
            </a:r>
            <a:r>
              <a:rPr lang="en-US" dirty="0" smtClean="0"/>
              <a:t>. (First 10 amendments are The Bill of Rights.)</a:t>
            </a:r>
          </a:p>
        </p:txBody>
      </p:sp>
      <p:sp>
        <p:nvSpPr>
          <p:cNvPr id="4" name="Slide Number Placeholder 3"/>
          <p:cNvSpPr>
            <a:spLocks noGrp="1"/>
          </p:cNvSpPr>
          <p:nvPr>
            <p:ph type="sldNum" sz="quarter" idx="12"/>
          </p:nvPr>
        </p:nvSpPr>
        <p:spPr/>
        <p:txBody>
          <a:bodyPr/>
          <a:lstStyle/>
          <a:p>
            <a:fld id="{39EF579A-78B4-4696-B497-F2FFA8238381}" type="slidenum">
              <a:rPr lang="en-US" smtClean="0"/>
              <a:t>7</a:t>
            </a:fld>
            <a:endParaRPr lang="en-US" dirty="0"/>
          </a:p>
        </p:txBody>
      </p:sp>
    </p:spTree>
    <p:extLst>
      <p:ext uri="{BB962C8B-B14F-4D97-AF65-F5344CB8AC3E}">
        <p14:creationId xmlns:p14="http://schemas.microsoft.com/office/powerpoint/2010/main" val="104614550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295400" y="381000"/>
            <a:ext cx="7162800" cy="1439333"/>
          </a:xfrm>
        </p:spPr>
        <p:txBody>
          <a:bodyPr/>
          <a:lstStyle/>
          <a:p>
            <a:r>
              <a:rPr lang="en-US" dirty="0" smtClean="0"/>
              <a:t>Division of School Finance &amp; Support Services</a:t>
            </a:r>
          </a:p>
        </p:txBody>
      </p:sp>
      <p:sp>
        <p:nvSpPr>
          <p:cNvPr id="61443" name="Content Placeholder 2"/>
          <p:cNvSpPr>
            <a:spLocks noGrp="1"/>
          </p:cNvSpPr>
          <p:nvPr>
            <p:ph idx="1"/>
          </p:nvPr>
        </p:nvSpPr>
        <p:spPr>
          <a:xfrm>
            <a:off x="990600" y="2074333"/>
            <a:ext cx="7924800" cy="4198056"/>
          </a:xfrm>
        </p:spPr>
        <p:txBody>
          <a:bodyPr/>
          <a:lstStyle/>
          <a:p>
            <a:pPr marL="82296" indent="0">
              <a:buNone/>
            </a:pPr>
            <a:r>
              <a:rPr lang="en-US" sz="2000" dirty="0" smtClean="0"/>
              <a:t>Jeff Berger</a:t>
            </a:r>
            <a:r>
              <a:rPr lang="en-US" sz="2000" dirty="0"/>
              <a:t>	</a:t>
            </a:r>
            <a:r>
              <a:rPr lang="en-US" sz="2000" dirty="0" smtClean="0"/>
              <a:t> jeff.berger@iowa.gov		515-281-3968</a:t>
            </a:r>
          </a:p>
          <a:p>
            <a:pPr marL="82296" indent="0">
              <a:buNone/>
            </a:pPr>
            <a:endParaRPr lang="en-US" sz="2000" dirty="0" smtClean="0"/>
          </a:p>
          <a:p>
            <a:pPr marL="82296" indent="0">
              <a:buNone/>
            </a:pPr>
            <a:r>
              <a:rPr lang="en-US" sz="2000" dirty="0" smtClean="0"/>
              <a:t>Marcia Krieger </a:t>
            </a:r>
            <a:r>
              <a:rPr lang="en-US" sz="2000" dirty="0"/>
              <a:t> </a:t>
            </a:r>
            <a:r>
              <a:rPr lang="en-US" sz="2000" dirty="0" smtClean="0"/>
              <a:t>	 marcia.krieger@iowa.gov 	515-281-5293</a:t>
            </a:r>
          </a:p>
          <a:p>
            <a:pPr lvl="1">
              <a:buNone/>
            </a:pPr>
            <a:endParaRPr lang="en-US" sz="1600" dirty="0" smtClean="0"/>
          </a:p>
          <a:p>
            <a:pPr lvl="1"/>
            <a:endParaRPr lang="en-US" sz="1600" dirty="0" smtClean="0"/>
          </a:p>
          <a:p>
            <a:pPr lvl="1"/>
            <a:endParaRPr lang="en-US" sz="1600" dirty="0" smtClean="0"/>
          </a:p>
          <a:p>
            <a:pPr lvl="1"/>
            <a:endParaRPr lang="en-US" sz="1600" dirty="0" smtClean="0"/>
          </a:p>
        </p:txBody>
      </p:sp>
      <p:sp>
        <p:nvSpPr>
          <p:cNvPr id="61444" name="Slide Number Placeholder 3"/>
          <p:cNvSpPr>
            <a:spLocks noGrp="1"/>
          </p:cNvSpPr>
          <p:nvPr>
            <p:ph type="sldNum" sz="quarter" idx="12"/>
          </p:nvPr>
        </p:nvSpPr>
        <p:spPr>
          <a:noFill/>
        </p:spPr>
        <p:txBody>
          <a:bodyPr/>
          <a:lstStyle/>
          <a:p>
            <a:fld id="{79898E53-20A4-4AC3-92C7-A482D8F0A4BF}" type="slidenum">
              <a:rPr lang="en-US" smtClean="0"/>
              <a:pPr/>
              <a:t>70</a:t>
            </a:fld>
            <a:endParaRPr lang="en-US" dirty="0" smtClean="0"/>
          </a:p>
        </p:txBody>
      </p:sp>
    </p:spTree>
    <p:extLst>
      <p:ext uri="{BB962C8B-B14F-4D97-AF65-F5344CB8AC3E}">
        <p14:creationId xmlns:p14="http://schemas.microsoft.com/office/powerpoint/2010/main" val="423547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Law Say?</a:t>
            </a:r>
          </a:p>
        </p:txBody>
      </p:sp>
      <p:sp>
        <p:nvSpPr>
          <p:cNvPr id="3" name="Content Placeholder 2"/>
          <p:cNvSpPr>
            <a:spLocks noGrp="1"/>
          </p:cNvSpPr>
          <p:nvPr>
            <p:ph idx="1"/>
          </p:nvPr>
        </p:nvSpPr>
        <p:spPr/>
        <p:txBody>
          <a:bodyPr/>
          <a:lstStyle/>
          <a:p>
            <a:r>
              <a:rPr lang="en-US" dirty="0" smtClean="0"/>
              <a:t>Constitution does give Congress the power to establish and control funding</a:t>
            </a:r>
          </a:p>
          <a:p>
            <a:r>
              <a:rPr lang="en-US" dirty="0" smtClean="0"/>
              <a:t>This provision is how federal oversight now occurs – they establish a fund like federal IDEA Part B and control state and local behavior through a set of regulations setting parameters on how the funds are to be used</a:t>
            </a:r>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8</a:t>
            </a:fld>
            <a:endParaRPr lang="en-US" dirty="0"/>
          </a:p>
        </p:txBody>
      </p:sp>
    </p:spTree>
    <p:extLst>
      <p:ext uri="{BB962C8B-B14F-4D97-AF65-F5344CB8AC3E}">
        <p14:creationId xmlns:p14="http://schemas.microsoft.com/office/powerpoint/2010/main" val="601064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the Law Say?</a:t>
            </a:r>
          </a:p>
        </p:txBody>
      </p:sp>
      <p:sp>
        <p:nvSpPr>
          <p:cNvPr id="3" name="Content Placeholder 2"/>
          <p:cNvSpPr>
            <a:spLocks noGrp="1"/>
          </p:cNvSpPr>
          <p:nvPr>
            <p:ph idx="1"/>
          </p:nvPr>
        </p:nvSpPr>
        <p:spPr/>
        <p:txBody>
          <a:bodyPr>
            <a:normAutofit fontScale="92500"/>
          </a:bodyPr>
          <a:lstStyle/>
          <a:p>
            <a:r>
              <a:rPr lang="en-US" dirty="0" smtClean="0"/>
              <a:t>State Constitution</a:t>
            </a:r>
          </a:p>
          <a:p>
            <a:pPr lvl="1"/>
            <a:r>
              <a:rPr lang="en-US" dirty="0" smtClean="0"/>
              <a:t>Original Iowa Constitution had a couple of sections specific to education (Article IX)</a:t>
            </a:r>
          </a:p>
          <a:p>
            <a:pPr lvl="1"/>
            <a:r>
              <a:rPr lang="en-US" dirty="0" smtClean="0"/>
              <a:t>Codified Iowa Constitution mostly says this:</a:t>
            </a:r>
          </a:p>
          <a:p>
            <a:pPr lvl="2"/>
            <a:r>
              <a:rPr lang="en-US" dirty="0" smtClean="0"/>
              <a:t>Certain </a:t>
            </a:r>
            <a:r>
              <a:rPr lang="en-US" dirty="0"/>
              <a:t>provisions, apparently superseded or obsolete, have been omitted from this codified Iowa Constitution. See original Constitution for omitted </a:t>
            </a:r>
            <a:r>
              <a:rPr lang="en-US" dirty="0" smtClean="0"/>
              <a:t>language.</a:t>
            </a:r>
          </a:p>
          <a:p>
            <a:pPr lvl="1"/>
            <a:r>
              <a:rPr lang="en-US" dirty="0" smtClean="0"/>
              <a:t>Why?  Original language set up a structure that was outdated by later code (i.e, Lt. Gov. as head of one state school board over Common Schools)</a:t>
            </a:r>
          </a:p>
          <a:p>
            <a:pPr lvl="2"/>
            <a:endParaRPr lang="en-US" dirty="0"/>
          </a:p>
        </p:txBody>
      </p:sp>
      <p:sp>
        <p:nvSpPr>
          <p:cNvPr id="4" name="Slide Number Placeholder 3"/>
          <p:cNvSpPr>
            <a:spLocks noGrp="1"/>
          </p:cNvSpPr>
          <p:nvPr>
            <p:ph type="sldNum" sz="quarter" idx="12"/>
          </p:nvPr>
        </p:nvSpPr>
        <p:spPr/>
        <p:txBody>
          <a:bodyPr/>
          <a:lstStyle/>
          <a:p>
            <a:fld id="{39EF579A-78B4-4696-B497-F2FFA8238381}" type="slidenum">
              <a:rPr lang="en-US" smtClean="0"/>
              <a:t>9</a:t>
            </a:fld>
            <a:endParaRPr lang="en-US" dirty="0"/>
          </a:p>
        </p:txBody>
      </p:sp>
    </p:spTree>
    <p:extLst>
      <p:ext uri="{BB962C8B-B14F-4D97-AF65-F5344CB8AC3E}">
        <p14:creationId xmlns:p14="http://schemas.microsoft.com/office/powerpoint/2010/main" val="2796322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775</TotalTime>
  <Words>5634</Words>
  <Application>Microsoft Office PowerPoint</Application>
  <PresentationFormat>On-screen Show (4:3)</PresentationFormat>
  <Paragraphs>511</Paragraphs>
  <Slides>70</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70</vt:i4>
      </vt:variant>
    </vt:vector>
  </HeadingPairs>
  <TitlesOfParts>
    <vt:vector size="77" baseType="lpstr">
      <vt:lpstr>Arial</vt:lpstr>
      <vt:lpstr>Calibri</vt:lpstr>
      <vt:lpstr>Courier New</vt:lpstr>
      <vt:lpstr>Gill Sans MT</vt:lpstr>
      <vt:lpstr>Verdana</vt:lpstr>
      <vt:lpstr>Wingdings 2</vt:lpstr>
      <vt:lpstr>Solstice</vt:lpstr>
      <vt:lpstr>Iowa Department of Education</vt:lpstr>
      <vt:lpstr>Objectives</vt:lpstr>
      <vt:lpstr>Outline</vt:lpstr>
      <vt:lpstr>Basis in Law</vt:lpstr>
      <vt:lpstr>Context</vt:lpstr>
      <vt:lpstr>Context</vt:lpstr>
      <vt:lpstr>What Does the Law Say?</vt:lpstr>
      <vt:lpstr>What Does the Law Say?</vt:lpstr>
      <vt:lpstr>What Does the Law Say?</vt:lpstr>
      <vt:lpstr>What Does the Law Say?</vt:lpstr>
      <vt:lpstr>What Does the Law Say?</vt:lpstr>
      <vt:lpstr>What Does the Law Say?</vt:lpstr>
      <vt:lpstr>Effect of Dillon’s Rule</vt:lpstr>
      <vt:lpstr>Dillon’s Rule and Education</vt:lpstr>
      <vt:lpstr>Dillon’s Rule and Education</vt:lpstr>
      <vt:lpstr>Dillon’s Rule and Education</vt:lpstr>
      <vt:lpstr>Dillon’s Rule and Education</vt:lpstr>
      <vt:lpstr>Dillon’s Rule and Education</vt:lpstr>
      <vt:lpstr>Dillon’s Rule and Education</vt:lpstr>
      <vt:lpstr>Dillon’s Rule and Education</vt:lpstr>
      <vt:lpstr>What Laws apply?</vt:lpstr>
      <vt:lpstr>Iowa Educational Law</vt:lpstr>
      <vt:lpstr>Iowa Educational Law</vt:lpstr>
      <vt:lpstr>Iowa Educational Law</vt:lpstr>
      <vt:lpstr>Iowa Educational Law</vt:lpstr>
      <vt:lpstr>What have we said?</vt:lpstr>
      <vt:lpstr>Guidance - December 19, 2013</vt:lpstr>
      <vt:lpstr>Current State </vt:lpstr>
      <vt:lpstr>Current State</vt:lpstr>
      <vt:lpstr>Current State </vt:lpstr>
      <vt:lpstr>Current State</vt:lpstr>
      <vt:lpstr>Current State </vt:lpstr>
      <vt:lpstr>Legal Citations</vt:lpstr>
      <vt:lpstr>Iowa Code Support for Current State</vt:lpstr>
      <vt:lpstr>Iowa Code Support for Current State</vt:lpstr>
      <vt:lpstr>Iowa Code Support for Current State</vt:lpstr>
      <vt:lpstr>Iowa Code Support for Current State</vt:lpstr>
      <vt:lpstr>Iowa Code Support for Current State</vt:lpstr>
      <vt:lpstr>Iowa Code Support for Current State</vt:lpstr>
      <vt:lpstr>Iowa Code Support for Current State</vt:lpstr>
      <vt:lpstr>Iowa Code Support for Current State</vt:lpstr>
      <vt:lpstr>Iowa Code Support for Current State</vt:lpstr>
      <vt:lpstr>Iowa Code Support for Current State</vt:lpstr>
      <vt:lpstr>What is Legal related to Special Education Financing?</vt:lpstr>
      <vt:lpstr>General Finance</vt:lpstr>
      <vt:lpstr>Direct Costs</vt:lpstr>
      <vt:lpstr>Supplement, Not Supplant</vt:lpstr>
      <vt:lpstr>Rebuttable</vt:lpstr>
      <vt:lpstr>Special Education Weighting Program</vt:lpstr>
      <vt:lpstr>Special Education Weighting Program</vt:lpstr>
      <vt:lpstr>Special Education Weighting Program</vt:lpstr>
      <vt:lpstr>Special Education Weighting Program</vt:lpstr>
      <vt:lpstr>Special Education Weighting Program</vt:lpstr>
      <vt:lpstr>Special Education Weighting Program – What to Look For</vt:lpstr>
      <vt:lpstr>Special Education Weighting Program – What to Look For</vt:lpstr>
      <vt:lpstr>Special Education Weighting Program – What to Look For</vt:lpstr>
      <vt:lpstr>Special Education Weighting Program – What to Look For</vt:lpstr>
      <vt:lpstr>Special Education Weighting Program – What to Look For</vt:lpstr>
      <vt:lpstr>Special Education Weighting Program – What to Look For</vt:lpstr>
      <vt:lpstr>Details</vt:lpstr>
      <vt:lpstr>Details </vt:lpstr>
      <vt:lpstr>Details </vt:lpstr>
      <vt:lpstr>Details</vt:lpstr>
      <vt:lpstr>Details   </vt:lpstr>
      <vt:lpstr>3 Models of Delivery</vt:lpstr>
      <vt:lpstr>3 Models of Delivery</vt:lpstr>
      <vt:lpstr>3 Models of Delivery</vt:lpstr>
      <vt:lpstr>3 Models of Delivery</vt:lpstr>
      <vt:lpstr>Resources</vt:lpstr>
      <vt:lpstr>Division of School Finance &amp; Support Services</vt:lpstr>
    </vt:vector>
  </TitlesOfParts>
  <Company>Iowa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Iowa Department of Education</dc:title>
  <dc:creator>jberger</dc:creator>
  <cp:lastModifiedBy>Berger, Jeff [IDOE]</cp:lastModifiedBy>
  <cp:revision>84</cp:revision>
  <cp:lastPrinted>2014-12-15T13:50:12Z</cp:lastPrinted>
  <dcterms:created xsi:type="dcterms:W3CDTF">2014-01-27T17:22:14Z</dcterms:created>
  <dcterms:modified xsi:type="dcterms:W3CDTF">2015-01-06T16:59:32Z</dcterms:modified>
</cp:coreProperties>
</file>