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57" r:id="rId3"/>
    <p:sldId id="258" r:id="rId4"/>
    <p:sldId id="259" r:id="rId5"/>
    <p:sldId id="260" r:id="rId6"/>
    <p:sldId id="261" r:id="rId7"/>
    <p:sldId id="262" r:id="rId8"/>
    <p:sldId id="296" r:id="rId9"/>
    <p:sldId id="297" r:id="rId10"/>
    <p:sldId id="298" r:id="rId11"/>
    <p:sldId id="299" r:id="rId12"/>
    <p:sldId id="264" r:id="rId13"/>
    <p:sldId id="265" r:id="rId14"/>
    <p:sldId id="266" r:id="rId15"/>
    <p:sldId id="267" r:id="rId16"/>
    <p:sldId id="268" r:id="rId17"/>
    <p:sldId id="272" r:id="rId18"/>
    <p:sldId id="273" r:id="rId19"/>
    <p:sldId id="269" r:id="rId20"/>
    <p:sldId id="275" r:id="rId21"/>
    <p:sldId id="270" r:id="rId22"/>
    <p:sldId id="271" r:id="rId23"/>
    <p:sldId id="291" r:id="rId24"/>
    <p:sldId id="292" r:id="rId25"/>
    <p:sldId id="293" r:id="rId26"/>
    <p:sldId id="294" r:id="rId27"/>
    <p:sldId id="274" r:id="rId28"/>
    <p:sldId id="276" r:id="rId29"/>
    <p:sldId id="277" r:id="rId30"/>
    <p:sldId id="278" r:id="rId31"/>
    <p:sldId id="279" r:id="rId32"/>
    <p:sldId id="280" r:id="rId33"/>
    <p:sldId id="295" r:id="rId34"/>
    <p:sldId id="300" r:id="rId35"/>
    <p:sldId id="301"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86" y="4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F0167322-08DA-4054-8AA0-5001F651A415}" type="datetimeFigureOut">
              <a:rPr lang="en-US" smtClean="0"/>
              <a:pPr/>
              <a:t>1/28/2014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D57CA4F-B2DF-4506-9386-81AC348A8246}"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not exclusively serving SE students, teacher or paraprofessional time</a:t>
            </a:r>
            <a:r>
              <a:rPr lang="en-US" baseline="0" dirty="0" smtClean="0"/>
              <a:t> must be split between funding streams.  District must maintain adequate documentation that the proportion of the person’s time spent providing or supporting special education services is related to the proportion of the person’s salary supported by special education funding.</a:t>
            </a:r>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23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SBRC rules:  separate district building &amp; SE program is LRE, bill proportionate costs of SE</a:t>
            </a:r>
            <a:r>
              <a:rPr lang="en-US" baseline="0" dirty="0" smtClean="0"/>
              <a:t> director (no other person) up to amount SBRC approved.  Cannot charge SE for own residents.</a:t>
            </a:r>
          </a:p>
          <a:p>
            <a:r>
              <a:rPr lang="en-US" baseline="0" dirty="0" smtClean="0"/>
              <a:t>Private facility within boundaries, bill proportionate cost of either the SE director or the principal and his/her clerical support; and charge to SE program proportionate costs for own residents; up to the total amount SBRC approved.</a:t>
            </a:r>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24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District can’t say “I will charge all salaries to SE and not use any TSS on SE licensed</a:t>
            </a:r>
            <a:r>
              <a:rPr lang="en-US" baseline="0" dirty="0" smtClean="0"/>
              <a:t> teachers…”</a:t>
            </a:r>
            <a:endParaRPr lang="en-US" dirty="0"/>
          </a:p>
        </p:txBody>
      </p:sp>
      <p:sp>
        <p:nvSpPr>
          <p:cNvPr id="4" name="Slide Number Placeholder 3"/>
          <p:cNvSpPr>
            <a:spLocks noGrp="1"/>
          </p:cNvSpPr>
          <p:nvPr>
            <p:ph type="sldNum" sz="quarter" idx="10"/>
          </p:nvPr>
        </p:nvSpPr>
        <p:spPr/>
        <p:txBody>
          <a:bodyPr/>
          <a:lstStyle/>
          <a:p>
            <a:fld id="{7159D235-69FF-4A44-92E7-F169F21794C6}" type="slidenum">
              <a:rPr lang="en-US" smtClean="0"/>
              <a:pPr/>
              <a:t>26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81852D0-8F09-4371-B9F1-71625029988B}" type="datetimeFigureOut">
              <a:rPr lang="en-US" smtClean="0"/>
              <a:pPr/>
              <a:t>1/28/2014</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39EF579A-78B4-4696-B497-F2FFA8238381}"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1852D0-8F09-4371-B9F1-71625029988B}" type="datetimeFigureOut">
              <a:rPr lang="en-US" smtClean="0"/>
              <a:pPr/>
              <a:t>1/28/2014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9EF579A-78B4-4696-B497-F2FFA823838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1852D0-8F09-4371-B9F1-71625029988B}" type="datetimeFigureOut">
              <a:rPr lang="en-US" smtClean="0"/>
              <a:pPr/>
              <a:t>1/28/2014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9EF579A-78B4-4696-B497-F2FFA823838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81852D0-8F09-4371-B9F1-71625029988B}" type="datetimeFigureOut">
              <a:rPr lang="en-US" smtClean="0"/>
              <a:pPr/>
              <a:t>1/28/2014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9EF579A-78B4-4696-B497-F2FFA823838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81852D0-8F09-4371-B9F1-71625029988B}" type="datetimeFigureOut">
              <a:rPr lang="en-US" smtClean="0"/>
              <a:pPr/>
              <a:t>1/28/2014</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39EF579A-78B4-4696-B497-F2FFA8238381}"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81852D0-8F09-4371-B9F1-71625029988B}" type="datetimeFigureOut">
              <a:rPr lang="en-US" smtClean="0"/>
              <a:pPr/>
              <a:t>1/28/2014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9EF579A-78B4-4696-B497-F2FFA823838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81852D0-8F09-4371-B9F1-71625029988B}" type="datetimeFigureOut">
              <a:rPr lang="en-US" smtClean="0"/>
              <a:pPr/>
              <a:t>1/28/2014</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39EF579A-78B4-4696-B497-F2FFA823838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81852D0-8F09-4371-B9F1-71625029988B}" type="datetimeFigureOut">
              <a:rPr lang="en-US" smtClean="0"/>
              <a:pPr/>
              <a:t>1/28/2014</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39EF579A-78B4-4696-B497-F2FFA823838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581852D0-8F09-4371-B9F1-71625029988B}" type="datetimeFigureOut">
              <a:rPr lang="en-US" smtClean="0"/>
              <a:pPr/>
              <a:t>1/28/2014</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39EF579A-78B4-4696-B497-F2FFA8238381}"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81852D0-8F09-4371-B9F1-71625029988B}" type="datetimeFigureOut">
              <a:rPr lang="en-US" smtClean="0"/>
              <a:pPr/>
              <a:t>1/28/2014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9EF579A-78B4-4696-B497-F2FFA823838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81852D0-8F09-4371-B9F1-71625029988B}" type="datetimeFigureOut">
              <a:rPr lang="en-US" smtClean="0"/>
              <a:pPr/>
              <a:t>1/28/2014</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39EF579A-78B4-4696-B497-F2FFA8238381}"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81852D0-8F09-4371-B9F1-71625029988B}" type="datetimeFigureOut">
              <a:rPr lang="en-US" smtClean="0"/>
              <a:pPr/>
              <a:t>1/28/2014</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9EF579A-78B4-4696-B497-F2FFA8238381}"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mailto:jeff.berger@iowa.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Iowa Department of Education</a:t>
            </a:r>
            <a:endParaRPr lang="en-US" dirty="0"/>
          </a:p>
        </p:txBody>
      </p:sp>
      <p:sp>
        <p:nvSpPr>
          <p:cNvPr id="3" name="Subtitle 2"/>
          <p:cNvSpPr>
            <a:spLocks noGrp="1"/>
          </p:cNvSpPr>
          <p:nvPr>
            <p:ph type="subTitle" idx="1"/>
          </p:nvPr>
        </p:nvSpPr>
        <p:spPr>
          <a:xfrm>
            <a:off x="1432560" y="2057400"/>
            <a:ext cx="7406640" cy="3352800"/>
          </a:xfrm>
        </p:spPr>
        <p:txBody>
          <a:bodyPr/>
          <a:lstStyle/>
          <a:p>
            <a:endParaRPr lang="en-US" dirty="0" smtClean="0"/>
          </a:p>
          <a:p>
            <a:pPr algn="ctr"/>
            <a:r>
              <a:rPr lang="en-US" sz="3000" dirty="0" smtClean="0"/>
              <a:t>Webinar:  Permissive and Nonpermissive Uses of Special and General Education Funds</a:t>
            </a:r>
          </a:p>
          <a:p>
            <a:endParaRPr lang="en-US" dirty="0" smtClean="0"/>
          </a:p>
          <a:p>
            <a:pPr algn="ctr"/>
            <a:r>
              <a:rPr lang="en-US" dirty="0" smtClean="0"/>
              <a:t>January 28 &amp; 30, 2014</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0" dirty="0" smtClean="0">
                <a:effectLst>
                  <a:outerShdw blurRad="38100" dist="38100" dir="2700000" algn="tl">
                    <a:srgbClr val="000000">
                      <a:alpha val="43137"/>
                    </a:srgbClr>
                  </a:outerShdw>
                </a:effectLst>
              </a:rPr>
              <a:t>Identified Issues</a:t>
            </a:r>
            <a:r>
              <a:rPr lang="en-US" dirty="0" smtClean="0"/>
              <a:t> (cont.)</a:t>
            </a:r>
            <a:endParaRPr lang="en-US" b="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lvl="1">
              <a:buFont typeface="Arial" pitchFamily="34" charset="0"/>
              <a:buChar char="•"/>
            </a:pPr>
            <a:r>
              <a:rPr lang="en-US" sz="2800" dirty="0" smtClean="0"/>
              <a:t>Perception that the district is the fiscal billing agent for the facilities—NOT fiscal agent.</a:t>
            </a:r>
          </a:p>
          <a:p>
            <a:pPr lvl="1">
              <a:buFont typeface="Arial" pitchFamily="34" charset="0"/>
              <a:buChar char="•"/>
            </a:pPr>
            <a:r>
              <a:rPr lang="en-US" sz="2800" dirty="0" smtClean="0"/>
              <a:t>Facilities can only have agreement with district of location—cannot enter into agreements with any other districts.</a:t>
            </a:r>
          </a:p>
          <a:p>
            <a:pPr lvl="1">
              <a:buFont typeface="Arial" pitchFamily="34" charset="0"/>
              <a:buChar char="•"/>
            </a:pPr>
            <a:r>
              <a:rPr lang="en-US" sz="2800" dirty="0" smtClean="0"/>
              <a:t>Out-of-state placement requires contact with AEA and requires DE approval.</a:t>
            </a:r>
          </a:p>
          <a:p>
            <a:pPr lvl="1">
              <a:buFont typeface="Arial" pitchFamily="34" charset="0"/>
              <a:buChar char="•"/>
            </a:pPr>
            <a:r>
              <a:rPr lang="en-US" sz="2800" dirty="0" smtClean="0"/>
              <a:t>Summer school/Extended year program must be on </a:t>
            </a:r>
            <a:r>
              <a:rPr lang="en-US" sz="2800" dirty="0" smtClean="0"/>
              <a:t>IEP.  </a:t>
            </a:r>
            <a:endParaRPr lang="en-US" sz="2800" dirty="0" smtClean="0"/>
          </a:p>
          <a:p>
            <a:pPr lvl="1">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Identified Issues (cont.)</a:t>
            </a:r>
            <a:endParaRPr lang="en-US" dirty="0"/>
          </a:p>
        </p:txBody>
      </p:sp>
      <p:sp>
        <p:nvSpPr>
          <p:cNvPr id="3" name="Content Placeholder 2"/>
          <p:cNvSpPr>
            <a:spLocks noGrp="1"/>
          </p:cNvSpPr>
          <p:nvPr>
            <p:ph idx="1"/>
          </p:nvPr>
        </p:nvSpPr>
        <p:spPr/>
        <p:txBody>
          <a:bodyPr/>
          <a:lstStyle/>
          <a:p>
            <a:r>
              <a:rPr lang="en-US" dirty="0" smtClean="0"/>
              <a:t>As the DE attempted to correct some of the identified issues, efforts were made to effect legislative changes to legalize what the DE determined was not permissive.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Recent History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Two legislative sessions ago, an attempt was made to alter IC 256B to allow any entity receiving SPED funds to use those funds for admin and operations.</a:t>
            </a:r>
          </a:p>
          <a:p>
            <a:r>
              <a:rPr lang="en-US" dirty="0" smtClean="0"/>
              <a:t>DE resisted and the items were ultimately line-item vetoed by the Governor.</a:t>
            </a:r>
          </a:p>
          <a:p>
            <a:r>
              <a:rPr lang="en-US" dirty="0" smtClean="0"/>
              <a:t>DE analysis at the time showed that this would have increased the existing special education deficit by around $30 million.</a:t>
            </a:r>
          </a:p>
          <a:p>
            <a:r>
              <a:rPr lang="en-US" dirty="0" smtClean="0"/>
              <a:t>Also contrary to existing statute on use of categorical funds.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Recent History (cont.)</a:t>
            </a:r>
            <a:endParaRPr lang="en-US" dirty="0"/>
          </a:p>
        </p:txBody>
      </p:sp>
      <p:sp>
        <p:nvSpPr>
          <p:cNvPr id="3" name="Content Placeholder 2"/>
          <p:cNvSpPr>
            <a:spLocks noGrp="1"/>
          </p:cNvSpPr>
          <p:nvPr>
            <p:ph idx="1"/>
          </p:nvPr>
        </p:nvSpPr>
        <p:spPr/>
        <p:txBody>
          <a:bodyPr/>
          <a:lstStyle/>
          <a:p>
            <a:r>
              <a:rPr lang="en-US" dirty="0" smtClean="0"/>
              <a:t>After the line-item veto two sessions ago, the Governor asked the State Auditor to review certain facility special education expenditures.</a:t>
            </a:r>
          </a:p>
          <a:p>
            <a:r>
              <a:rPr lang="en-US" dirty="0" smtClean="0"/>
              <a:t>Finding was that noninstructional costs were being billed to educational funding.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Recent History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Last legislative session, private facilities impacted by IC 135H and 237 introduced language to legalize certain expenditures that the DE determined were not permissive.</a:t>
            </a:r>
          </a:p>
          <a:p>
            <a:r>
              <a:rPr lang="en-US" dirty="0" smtClean="0"/>
              <a:t>DE resisted.  This would have again set a bad precedent for use of categorical funds and would have expanded funding when compared to what the law allowed.</a:t>
            </a:r>
          </a:p>
          <a:p>
            <a:r>
              <a:rPr lang="en-US" dirty="0" smtClean="0"/>
              <a:t>This action validated to the DE that the private facilities understood what was and was not permissive.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Recent History (cont.)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After the 2</a:t>
            </a:r>
            <a:r>
              <a:rPr lang="en-US" baseline="30000" dirty="0" smtClean="0"/>
              <a:t>nd</a:t>
            </a:r>
            <a:r>
              <a:rPr lang="en-US" dirty="0" smtClean="0"/>
              <a:t> veto, the Governor directed the DE to develop clarifying guidance on the permissive and nonpermissive uses of special and general education funds and to work to ensure all entities impacted by the law understood the requirements of the law.</a:t>
            </a:r>
          </a:p>
          <a:p>
            <a:r>
              <a:rPr lang="en-US" dirty="0" smtClean="0"/>
              <a:t>DE also collaborated with DHS to ensure the line between education and mental health services was clear.</a:t>
            </a:r>
          </a:p>
          <a:p>
            <a:r>
              <a:rPr lang="en-US" dirty="0" smtClean="0"/>
              <a:t>Guidance was issued on December 19, 2013</a:t>
            </a:r>
          </a:p>
          <a:p>
            <a:r>
              <a:rPr lang="en-US" dirty="0" smtClean="0"/>
              <a:t>Intent was to convene the affected stakeholders to talk about “what next” once the guidance was out.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Recent History (cont.)</a:t>
            </a:r>
            <a:endParaRPr lang="en-US" dirty="0"/>
          </a:p>
        </p:txBody>
      </p:sp>
      <p:sp>
        <p:nvSpPr>
          <p:cNvPr id="3" name="Content Placeholder 2"/>
          <p:cNvSpPr>
            <a:spLocks noGrp="1"/>
          </p:cNvSpPr>
          <p:nvPr>
            <p:ph idx="1"/>
          </p:nvPr>
        </p:nvSpPr>
        <p:spPr/>
        <p:txBody>
          <a:bodyPr>
            <a:normAutofit lnSpcReduction="10000"/>
          </a:bodyPr>
          <a:lstStyle/>
          <a:p>
            <a:r>
              <a:rPr lang="en-US" dirty="0" smtClean="0"/>
              <a:t>In conversations with private facilities and the school districts that contain them, it is clear that local context is important.</a:t>
            </a:r>
          </a:p>
          <a:p>
            <a:r>
              <a:rPr lang="en-US" dirty="0" smtClean="0"/>
              <a:t>DE decided to adjust the “large meeting concept” to one of providing more opportunities for understanding (these webinars).</a:t>
            </a:r>
          </a:p>
          <a:p>
            <a:r>
              <a:rPr lang="en-US" dirty="0" smtClean="0"/>
              <a:t>DE is then available to work with school districts and facilities within the local context as needed.</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Recent History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December 19 documents indicated that the law, as defined in the documents, would be applied to all situations consistently beginning July 1, 2014.</a:t>
            </a:r>
          </a:p>
          <a:p>
            <a:r>
              <a:rPr lang="en-US" dirty="0" smtClean="0"/>
              <a:t>This gives school districts and the facilities they house time to restructure the arrangements.</a:t>
            </a:r>
          </a:p>
          <a:p>
            <a:r>
              <a:rPr lang="en-US" dirty="0" smtClean="0"/>
              <a:t>If the law was being followed, this does not give additional permission to not follow the law this year.</a:t>
            </a:r>
          </a:p>
          <a:p>
            <a:r>
              <a:rPr lang="en-US" dirty="0" smtClean="0"/>
              <a:t>Simply means “status quo” – continue what you were doing through this school year.</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Current State	</a:t>
            </a:r>
            <a:endParaRPr lang="en-US" dirty="0"/>
          </a:p>
        </p:txBody>
      </p:sp>
      <p:sp>
        <p:nvSpPr>
          <p:cNvPr id="3" name="Content Placeholder 2"/>
          <p:cNvSpPr>
            <a:spLocks noGrp="1"/>
          </p:cNvSpPr>
          <p:nvPr>
            <p:ph idx="1"/>
          </p:nvPr>
        </p:nvSpPr>
        <p:spPr/>
        <p:txBody>
          <a:bodyPr/>
          <a:lstStyle/>
          <a:p>
            <a:r>
              <a:rPr lang="en-US" dirty="0" smtClean="0"/>
              <a:t>DE is attempting to be clear and to ensure that these arrangements meet students’ needs AND comply with existing law.</a:t>
            </a:r>
          </a:p>
          <a:p>
            <a:r>
              <a:rPr lang="en-US" dirty="0" smtClean="0"/>
              <a:t>DE believes that program delivery can be adjusted within the law to meet students’ needs.</a:t>
            </a:r>
          </a:p>
          <a:p>
            <a:r>
              <a:rPr lang="en-US" dirty="0" smtClean="0"/>
              <a:t>Many districts and facilities are doing this currently.</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Current State (cont.)</a:t>
            </a:r>
            <a:endParaRPr lang="en-US" dirty="0"/>
          </a:p>
        </p:txBody>
      </p:sp>
      <p:sp>
        <p:nvSpPr>
          <p:cNvPr id="3" name="Content Placeholder 2"/>
          <p:cNvSpPr>
            <a:spLocks noGrp="1"/>
          </p:cNvSpPr>
          <p:nvPr>
            <p:ph idx="1"/>
          </p:nvPr>
        </p:nvSpPr>
        <p:spPr/>
        <p:txBody>
          <a:bodyPr/>
          <a:lstStyle/>
          <a:p>
            <a:r>
              <a:rPr lang="en-US" dirty="0" smtClean="0"/>
              <a:t>In Iowa, statute says the school district is responsible for the education program delivered in any private facility contained in its boundaries.</a:t>
            </a:r>
          </a:p>
          <a:p>
            <a:r>
              <a:rPr lang="en-US" dirty="0" smtClean="0"/>
              <a:t>In terms of education programs, it does not matter whether the program is day treatment or residential.</a:t>
            </a:r>
          </a:p>
          <a:p>
            <a:r>
              <a:rPr lang="en-US" dirty="0" smtClean="0"/>
              <a:t>Students generally placed at these facilities for non-educational reasons.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Purpose of the Webinar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To facilitate understanding and compliance with the law.</a:t>
            </a:r>
          </a:p>
          <a:p>
            <a:r>
              <a:rPr lang="en-US" dirty="0" smtClean="0"/>
              <a:t>To provide additional detail and context to the clarifying guidance issued on December 19, 2013.</a:t>
            </a:r>
          </a:p>
          <a:p>
            <a:r>
              <a:rPr lang="en-US" dirty="0" smtClean="0"/>
              <a:t>To provide an additional venue for conversations about adjustments and implementation of existing statute and rule.</a:t>
            </a:r>
          </a:p>
          <a:p>
            <a:r>
              <a:rPr lang="en-US" dirty="0" smtClean="0"/>
              <a:t>To set the stage for additional conversations within the local context.</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Current State (cont.) 	</a:t>
            </a:r>
            <a:endParaRPr lang="en-US" dirty="0"/>
          </a:p>
        </p:txBody>
      </p:sp>
      <p:sp>
        <p:nvSpPr>
          <p:cNvPr id="3" name="Content Placeholder 2"/>
          <p:cNvSpPr>
            <a:spLocks noGrp="1"/>
          </p:cNvSpPr>
          <p:nvPr>
            <p:ph idx="1"/>
          </p:nvPr>
        </p:nvSpPr>
        <p:spPr/>
        <p:txBody>
          <a:bodyPr>
            <a:normAutofit lnSpcReduction="10000"/>
          </a:bodyPr>
          <a:lstStyle/>
          <a:p>
            <a:r>
              <a:rPr lang="en-US" dirty="0" smtClean="0"/>
              <a:t>Legally, these facilities are programs under the law, not schools.</a:t>
            </a:r>
          </a:p>
          <a:p>
            <a:r>
              <a:rPr lang="en-US" dirty="0" smtClean="0"/>
              <a:t>Education programs delivered in these facilities are public education programs simply delivered at a privately-owned site.</a:t>
            </a:r>
          </a:p>
          <a:p>
            <a:r>
              <a:rPr lang="en-US" dirty="0" smtClean="0"/>
              <a:t>Licensed educators should be making educational program decisions for students in these facilities.</a:t>
            </a:r>
          </a:p>
          <a:p>
            <a:r>
              <a:rPr lang="en-US" dirty="0" smtClean="0"/>
              <a:t>Any student within the school district’s boundary is the school district’s student.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Current State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For students with IEPs, costs for education must be actual, instructional costs.</a:t>
            </a:r>
          </a:p>
          <a:p>
            <a:r>
              <a:rPr lang="en-US" dirty="0" smtClean="0"/>
              <a:t>For students without IEPs, the maximum is the district cost per pupil.</a:t>
            </a:r>
          </a:p>
          <a:p>
            <a:r>
              <a:rPr lang="en-US" dirty="0" smtClean="0"/>
              <a:t>UAP defines any expenditure over class 2299 as non-instructional.  This includes:</a:t>
            </a:r>
          </a:p>
          <a:p>
            <a:pPr lvl="1"/>
            <a:r>
              <a:rPr lang="en-US" dirty="0" smtClean="0"/>
              <a:t>Administration</a:t>
            </a:r>
          </a:p>
          <a:p>
            <a:pPr lvl="1"/>
            <a:r>
              <a:rPr lang="en-US" dirty="0" smtClean="0"/>
              <a:t>Operations</a:t>
            </a:r>
          </a:p>
          <a:p>
            <a:pPr lvl="1"/>
            <a:r>
              <a:rPr lang="en-US" dirty="0" smtClean="0"/>
              <a:t>Transportation</a:t>
            </a:r>
          </a:p>
          <a:p>
            <a:pPr lvl="1"/>
            <a:r>
              <a:rPr lang="en-US" dirty="0" smtClean="0"/>
              <a:t>Facilities</a:t>
            </a:r>
          </a:p>
          <a:p>
            <a:pPr lvl="1"/>
            <a:r>
              <a:rPr lang="en-US" dirty="0" smtClean="0"/>
              <a:t>Debt Service</a:t>
            </a:r>
          </a:p>
          <a:p>
            <a:pPr lvl="1"/>
            <a:r>
              <a:rPr lang="en-US" dirty="0" smtClean="0"/>
              <a:t>And Others</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Current State (cont.) 	</a:t>
            </a:r>
            <a:endParaRPr lang="en-US" dirty="0"/>
          </a:p>
        </p:txBody>
      </p:sp>
      <p:sp>
        <p:nvSpPr>
          <p:cNvPr id="3" name="Content Placeholder 2"/>
          <p:cNvSpPr>
            <a:spLocks noGrp="1"/>
          </p:cNvSpPr>
          <p:nvPr>
            <p:ph idx="1"/>
          </p:nvPr>
        </p:nvSpPr>
        <p:spPr/>
        <p:txBody>
          <a:bodyPr>
            <a:normAutofit/>
          </a:bodyPr>
          <a:lstStyle/>
          <a:p>
            <a:r>
              <a:rPr lang="en-US" dirty="0" smtClean="0"/>
              <a:t>If the facility is contracted to provide the educational program, it can only bill the school district it resides in.</a:t>
            </a:r>
          </a:p>
          <a:p>
            <a:r>
              <a:rPr lang="en-US" dirty="0" smtClean="0"/>
              <a:t>School district then bills resident districts for educational services, again using the above limitations.</a:t>
            </a:r>
          </a:p>
          <a:p>
            <a:r>
              <a:rPr lang="en-US" dirty="0" smtClean="0"/>
              <a:t>All of this should be itemized so the entity responsible for public funds can ensure legal spending occurs.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Special Education Funding</a:t>
            </a:r>
            <a:endParaRPr lang="en-US" dirty="0"/>
          </a:p>
        </p:txBody>
      </p:sp>
      <p:sp>
        <p:nvSpPr>
          <p:cNvPr id="3" name="Content Placeholder 2"/>
          <p:cNvSpPr>
            <a:spLocks noGrp="1"/>
          </p:cNvSpPr>
          <p:nvPr>
            <p:ph idx="1"/>
          </p:nvPr>
        </p:nvSpPr>
        <p:spPr/>
        <p:txBody>
          <a:bodyPr>
            <a:normAutofit lnSpcReduction="10000"/>
          </a:bodyPr>
          <a:lstStyle/>
          <a:p>
            <a:r>
              <a:rPr lang="en-US" dirty="0" smtClean="0"/>
              <a:t>Appropriate uses</a:t>
            </a:r>
          </a:p>
          <a:p>
            <a:pPr lvl="1"/>
            <a:r>
              <a:rPr lang="en-US" sz="2400" dirty="0" smtClean="0"/>
              <a:t>Costs delineated on the pupils’ IEPs that are direct costs of providing instruction and services.</a:t>
            </a:r>
          </a:p>
          <a:p>
            <a:pPr lvl="1"/>
            <a:r>
              <a:rPr lang="en-US" sz="2400" dirty="0" smtClean="0"/>
              <a:t>Includes specialized physical education, travel training, or accommodations for extracurricular activities.</a:t>
            </a:r>
          </a:p>
          <a:p>
            <a:pPr lvl="1"/>
            <a:r>
              <a:rPr lang="en-US" sz="2400" dirty="0" smtClean="0"/>
              <a:t>Modifications, adaptations or special accommodations in order to benefit from instruction.</a:t>
            </a:r>
          </a:p>
          <a:p>
            <a:pPr lvl="1"/>
            <a:r>
              <a:rPr lang="en-US" sz="2400" dirty="0" smtClean="0"/>
              <a:t>Salary and benefits for </a:t>
            </a:r>
            <a:r>
              <a:rPr lang="en-US" sz="2400" u="sng" dirty="0" smtClean="0"/>
              <a:t>SE licensed </a:t>
            </a:r>
            <a:r>
              <a:rPr lang="en-US" sz="2400" dirty="0" smtClean="0"/>
              <a:t>teachers for portion devoted to program; also paraeducators</a:t>
            </a:r>
            <a:r>
              <a:rPr lang="en-US" dirty="0" smtClean="0"/>
              <a:t> </a:t>
            </a:r>
            <a:r>
              <a:rPr lang="en-US" sz="2200" dirty="0" smtClean="0"/>
              <a:t>in IEPs.</a:t>
            </a:r>
          </a:p>
          <a:p>
            <a:pPr lvl="1"/>
            <a:r>
              <a:rPr lang="en-US" sz="2200" dirty="0" smtClean="0"/>
              <a:t>Staff development/travel for SE teachers or targeted PD.</a:t>
            </a:r>
          </a:p>
          <a:p>
            <a:pPr lvl="1"/>
            <a:r>
              <a:rPr lang="en-US" sz="2200" dirty="0" smtClean="0"/>
              <a:t>Specialized supplies, equipment.</a:t>
            </a:r>
            <a:endParaRPr lang="en-US" sz="22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Special Education Funding (cont.)</a:t>
            </a:r>
            <a:endParaRPr lang="en-US" dirty="0"/>
          </a:p>
        </p:txBody>
      </p:sp>
      <p:sp>
        <p:nvSpPr>
          <p:cNvPr id="3" name="Content Placeholder 2"/>
          <p:cNvSpPr>
            <a:spLocks noGrp="1"/>
          </p:cNvSpPr>
          <p:nvPr>
            <p:ph idx="1"/>
          </p:nvPr>
        </p:nvSpPr>
        <p:spPr/>
        <p:txBody>
          <a:bodyPr>
            <a:normAutofit lnSpcReduction="10000"/>
          </a:bodyPr>
          <a:lstStyle/>
          <a:p>
            <a:r>
              <a:rPr lang="en-US" dirty="0" smtClean="0"/>
              <a:t>Appropriate uses (cont.)</a:t>
            </a:r>
          </a:p>
          <a:p>
            <a:pPr lvl="1"/>
            <a:r>
              <a:rPr lang="en-US" dirty="0" smtClean="0"/>
              <a:t>Health services delineated on IEP.</a:t>
            </a:r>
          </a:p>
          <a:p>
            <a:pPr lvl="1"/>
            <a:r>
              <a:rPr lang="en-US" dirty="0" smtClean="0"/>
              <a:t>Specialized transportation equipment (lifts/ramps).</a:t>
            </a:r>
          </a:p>
          <a:p>
            <a:pPr lvl="1"/>
            <a:r>
              <a:rPr lang="en-US" dirty="0" smtClean="0"/>
              <a:t>Vehicles only if specialized and exclusive and required by IEP.</a:t>
            </a:r>
          </a:p>
          <a:p>
            <a:pPr lvl="1"/>
            <a:r>
              <a:rPr lang="en-US" dirty="0" smtClean="0"/>
              <a:t>Tuition to another district for providing education on behalf of resident district.</a:t>
            </a:r>
          </a:p>
          <a:p>
            <a:pPr lvl="1"/>
            <a:r>
              <a:rPr lang="en-US" dirty="0" smtClean="0"/>
              <a:t>Administrative costs (principal or special education director and his/her clerical support) ONLY IF approved by the SBRC.</a:t>
            </a:r>
          </a:p>
          <a:p>
            <a:pPr lvl="1"/>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Special Education Funding (cont.)</a:t>
            </a:r>
            <a:endParaRPr lang="en-US" dirty="0"/>
          </a:p>
        </p:txBody>
      </p:sp>
      <p:sp>
        <p:nvSpPr>
          <p:cNvPr id="3" name="Content Placeholder 2"/>
          <p:cNvSpPr>
            <a:spLocks noGrp="1"/>
          </p:cNvSpPr>
          <p:nvPr>
            <p:ph idx="1"/>
          </p:nvPr>
        </p:nvSpPr>
        <p:spPr/>
        <p:txBody>
          <a:bodyPr>
            <a:normAutofit fontScale="92500"/>
          </a:bodyPr>
          <a:lstStyle/>
          <a:p>
            <a:r>
              <a:rPr lang="en-US" sz="2400" dirty="0" smtClean="0"/>
              <a:t>Inappropriate uses</a:t>
            </a:r>
          </a:p>
          <a:p>
            <a:pPr lvl="1"/>
            <a:r>
              <a:rPr lang="en-US" sz="2400" dirty="0" smtClean="0"/>
              <a:t>Costs related to private facilities administration.</a:t>
            </a:r>
          </a:p>
          <a:p>
            <a:pPr lvl="1"/>
            <a:r>
              <a:rPr lang="en-US" sz="2400" dirty="0" smtClean="0"/>
              <a:t>Indirect costs or use charges on state funding.</a:t>
            </a:r>
          </a:p>
          <a:p>
            <a:pPr lvl="1"/>
            <a:r>
              <a:rPr lang="en-US" sz="2400" dirty="0" smtClean="0"/>
              <a:t>Operational or maintenance costs.</a:t>
            </a:r>
          </a:p>
          <a:p>
            <a:pPr lvl="1"/>
            <a:r>
              <a:rPr lang="en-US" sz="2400" dirty="0" smtClean="0"/>
              <a:t>Capital expenditures other than specialized equipment on students’ IEPs.  Facility rental, acquisition or modifications (even if ADA required) are disallowed.</a:t>
            </a:r>
          </a:p>
          <a:p>
            <a:pPr lvl="1"/>
            <a:r>
              <a:rPr lang="en-US" sz="2400" dirty="0" smtClean="0"/>
              <a:t>Administrative costs other than approved by SBRC.</a:t>
            </a:r>
          </a:p>
          <a:p>
            <a:pPr lvl="1"/>
            <a:r>
              <a:rPr lang="en-US" sz="2400" dirty="0" smtClean="0"/>
              <a:t>General education program costs or general education teachers/staff.</a:t>
            </a:r>
          </a:p>
          <a:p>
            <a:pPr lvl="1"/>
            <a:r>
              <a:rPr lang="en-US" sz="2400" dirty="0" smtClean="0"/>
              <a:t>Instruction of general education students by SE licensed teachers</a:t>
            </a:r>
            <a:r>
              <a:rPr lang="en-US" dirty="0" smtClean="0"/>
              <a:t>.</a:t>
            </a:r>
          </a:p>
          <a:p>
            <a:pPr lvl="1"/>
            <a:endParaRPr lang="en-US" dirty="0" smtClean="0"/>
          </a:p>
          <a:p>
            <a:pPr lvl="1"/>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Special Education Funding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Inappropriate uses (cont.)</a:t>
            </a:r>
          </a:p>
          <a:p>
            <a:pPr lvl="1"/>
            <a:r>
              <a:rPr lang="en-US" dirty="0" smtClean="0"/>
              <a:t>Early intervening services or child find under IDEA, Part B or Part C, or other general education initiatives.</a:t>
            </a:r>
          </a:p>
          <a:p>
            <a:pPr lvl="1"/>
            <a:r>
              <a:rPr lang="en-US" dirty="0" smtClean="0"/>
              <a:t>Student transportation that is not specialized or not on IEP.</a:t>
            </a:r>
          </a:p>
          <a:p>
            <a:pPr lvl="1"/>
            <a:r>
              <a:rPr lang="en-US" dirty="0" smtClean="0"/>
              <a:t>Vehicles that are not specialized, exclusive, or on IEP.</a:t>
            </a:r>
          </a:p>
          <a:p>
            <a:pPr lvl="1"/>
            <a:r>
              <a:rPr lang="en-US" dirty="0" smtClean="0"/>
              <a:t>Any other expenditure not directly related to providing the SE program beyond the scope of regular ed program.</a:t>
            </a:r>
          </a:p>
          <a:p>
            <a:pPr lvl="1"/>
            <a:r>
              <a:rPr lang="en-US" dirty="0" smtClean="0"/>
              <a:t>Any expenditures not appropriate to the general fund.</a:t>
            </a:r>
          </a:p>
          <a:p>
            <a:pPr lvl="1"/>
            <a:r>
              <a:rPr lang="en-US" dirty="0" smtClean="0"/>
              <a:t>Any expenditures charged to, or more appropriate to, other federal or state categorical funding.</a:t>
            </a:r>
          </a:p>
          <a:p>
            <a:pPr lvl="1"/>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Three Models	</a:t>
            </a:r>
            <a:endParaRPr lang="en-US" dirty="0"/>
          </a:p>
        </p:txBody>
      </p:sp>
      <p:sp>
        <p:nvSpPr>
          <p:cNvPr id="3" name="Content Placeholder 2"/>
          <p:cNvSpPr>
            <a:spLocks noGrp="1"/>
          </p:cNvSpPr>
          <p:nvPr>
            <p:ph idx="1"/>
          </p:nvPr>
        </p:nvSpPr>
        <p:spPr/>
        <p:txBody>
          <a:bodyPr>
            <a:normAutofit lnSpcReduction="10000"/>
          </a:bodyPr>
          <a:lstStyle/>
          <a:p>
            <a:r>
              <a:rPr lang="en-US" dirty="0" smtClean="0"/>
              <a:t>To ensure flexibility, the DE described three models that would comply with law:</a:t>
            </a:r>
          </a:p>
          <a:p>
            <a:r>
              <a:rPr lang="en-US" dirty="0" smtClean="0"/>
              <a:t>Model 1- District Delivered</a:t>
            </a:r>
          </a:p>
          <a:p>
            <a:pPr lvl="1"/>
            <a:r>
              <a:rPr lang="en-US" dirty="0" smtClean="0"/>
              <a:t>District delivers the program directly at the private facility.</a:t>
            </a:r>
          </a:p>
          <a:p>
            <a:pPr lvl="1"/>
            <a:r>
              <a:rPr lang="en-US" dirty="0" smtClean="0"/>
              <a:t>District employs the teachers.</a:t>
            </a:r>
          </a:p>
          <a:p>
            <a:pPr lvl="1"/>
            <a:r>
              <a:rPr lang="en-US" dirty="0" smtClean="0"/>
              <a:t>District coordinates with the facility for delivery structures.</a:t>
            </a:r>
          </a:p>
          <a:p>
            <a:pPr lvl="1"/>
            <a:r>
              <a:rPr lang="en-US" dirty="0" smtClean="0"/>
              <a:t>District owns the program and bills appropriately.</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Three Models (cont.)</a:t>
            </a:r>
            <a:endParaRPr lang="en-US" dirty="0"/>
          </a:p>
        </p:txBody>
      </p:sp>
      <p:sp>
        <p:nvSpPr>
          <p:cNvPr id="3" name="Content Placeholder 2"/>
          <p:cNvSpPr>
            <a:spLocks noGrp="1"/>
          </p:cNvSpPr>
          <p:nvPr>
            <p:ph idx="1"/>
          </p:nvPr>
        </p:nvSpPr>
        <p:spPr>
          <a:xfrm>
            <a:off x="1435608" y="1447800"/>
            <a:ext cx="7498080" cy="5105400"/>
          </a:xfrm>
        </p:spPr>
        <p:txBody>
          <a:bodyPr/>
          <a:lstStyle/>
          <a:p>
            <a:r>
              <a:rPr lang="en-US" dirty="0" smtClean="0"/>
              <a:t>Model 2 – District Contracted</a:t>
            </a:r>
          </a:p>
          <a:p>
            <a:pPr lvl="1"/>
            <a:r>
              <a:rPr lang="en-US" dirty="0" smtClean="0"/>
              <a:t>District responsible for the programming.</a:t>
            </a:r>
          </a:p>
          <a:p>
            <a:pPr lvl="1"/>
            <a:r>
              <a:rPr lang="en-US" dirty="0" smtClean="0"/>
              <a:t>District contracts with the facility for educational delivery.</a:t>
            </a:r>
          </a:p>
          <a:p>
            <a:pPr lvl="1"/>
            <a:r>
              <a:rPr lang="en-US" dirty="0" smtClean="0"/>
              <a:t>Facility employs the teachers.</a:t>
            </a:r>
          </a:p>
          <a:p>
            <a:pPr lvl="1"/>
            <a:r>
              <a:rPr lang="en-US" dirty="0" smtClean="0"/>
              <a:t>District and facility coordinate on deliverables.</a:t>
            </a:r>
          </a:p>
          <a:p>
            <a:pPr lvl="1"/>
            <a:r>
              <a:rPr lang="en-US" dirty="0" smtClean="0"/>
              <a:t>Facility bills the district of location for instructional services, district of location bills the resident districts appropriately.</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Three Models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Model 3 - Consortium</a:t>
            </a:r>
          </a:p>
          <a:p>
            <a:pPr lvl="1"/>
            <a:r>
              <a:rPr lang="en-US" dirty="0" smtClean="0"/>
              <a:t>Multiple districts agree to “co-own” the program.</a:t>
            </a:r>
          </a:p>
          <a:p>
            <a:pPr lvl="1"/>
            <a:r>
              <a:rPr lang="en-US" dirty="0" smtClean="0"/>
              <a:t>Districts agree to share costs for program delivery.</a:t>
            </a:r>
          </a:p>
          <a:p>
            <a:pPr lvl="1"/>
            <a:r>
              <a:rPr lang="en-US" dirty="0" smtClean="0"/>
              <a:t>Facility cannot be in the consortium, but can be a contracted service.</a:t>
            </a:r>
          </a:p>
          <a:p>
            <a:pPr lvl="1"/>
            <a:r>
              <a:rPr lang="en-US" dirty="0" smtClean="0"/>
              <a:t>No tuition billing – it is each districts’ program, so they all cover actual costs.</a:t>
            </a:r>
          </a:p>
          <a:p>
            <a:pPr lvl="1"/>
            <a:r>
              <a:rPr lang="en-US" dirty="0" smtClean="0"/>
              <a:t>Fiscal agent distributes program costs across partners.</a:t>
            </a:r>
          </a:p>
          <a:p>
            <a:pPr lvl="1"/>
            <a:r>
              <a:rPr lang="en-US" dirty="0" smtClean="0"/>
              <a:t>Districts can share non-instructional costs.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How Did We Get Here?</a:t>
            </a:r>
            <a:endParaRPr lang="en-US" dirty="0"/>
          </a:p>
        </p:txBody>
      </p:sp>
      <p:sp>
        <p:nvSpPr>
          <p:cNvPr id="3" name="Content Placeholder 2"/>
          <p:cNvSpPr>
            <a:spLocks noGrp="1"/>
          </p:cNvSpPr>
          <p:nvPr>
            <p:ph idx="1"/>
          </p:nvPr>
        </p:nvSpPr>
        <p:spPr/>
        <p:txBody>
          <a:bodyPr>
            <a:normAutofit lnSpcReduction="10000"/>
          </a:bodyPr>
          <a:lstStyle/>
          <a:p>
            <a:r>
              <a:rPr lang="en-US" dirty="0" smtClean="0"/>
              <a:t>Several state-level conversations converged</a:t>
            </a:r>
          </a:p>
          <a:p>
            <a:pPr lvl="1"/>
            <a:r>
              <a:rPr lang="en-US" dirty="0" smtClean="0"/>
              <a:t>1)  Concerns over growing SPED fund deficits</a:t>
            </a:r>
          </a:p>
          <a:p>
            <a:pPr lvl="2"/>
            <a:r>
              <a:rPr lang="en-US" dirty="0" smtClean="0"/>
              <a:t>SBRC directed DE to review reasons for significant jumps in SPED deficits in the last three years.</a:t>
            </a:r>
          </a:p>
          <a:p>
            <a:pPr lvl="3"/>
            <a:r>
              <a:rPr lang="en-US" dirty="0" smtClean="0"/>
              <a:t>Reasons for increases were a) 0% school aid growth during downturn, b) loss of federal ARRA IDEA funds, and c) changes to classification criteria for student placement (more likely Level II vs. Level I than before change).</a:t>
            </a:r>
          </a:p>
          <a:p>
            <a:pPr lvl="2"/>
            <a:r>
              <a:rPr lang="en-US" dirty="0" smtClean="0"/>
              <a:t>SBRC concern consistent with growing concern generally on property taxes.</a:t>
            </a:r>
          </a:p>
          <a:p>
            <a:pPr lvl="2"/>
            <a:r>
              <a:rPr lang="en-US" dirty="0" smtClean="0"/>
              <a:t>SBRC wanted to ensure that the growth was legitimate.</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Details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 authority for all of this exists in IC 256,  256B, 274, and 282 and IAC 281-41 &amp; 98.</a:t>
            </a:r>
          </a:p>
          <a:p>
            <a:r>
              <a:rPr lang="en-US" dirty="0" smtClean="0"/>
              <a:t>Actual costs = costs to deliver on the IEP.  If the items are in the IEP, they are covered using special education funding.  School district is payer of last resort (DHS example).</a:t>
            </a:r>
          </a:p>
          <a:p>
            <a:r>
              <a:rPr lang="en-US" dirty="0" smtClean="0"/>
              <a:t>Transportation is typically not a special education cost – IEP must be specific.</a:t>
            </a:r>
          </a:p>
          <a:p>
            <a:r>
              <a:rPr lang="en-US" dirty="0" smtClean="0"/>
              <a:t>School districts must ensure costs are permissive.</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Details (cont.)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Likely not desirable to remove kids from facilities.  DE believes this is generally unnecessary – that district and facility should work out an arrangement that works for the kids and provides them a proper education and FAPE within the law.</a:t>
            </a:r>
          </a:p>
          <a:p>
            <a:r>
              <a:rPr lang="en-US" dirty="0" smtClean="0"/>
              <a:t>If district responsible for ed. program, little need for non-instructional expenditures at the facility.</a:t>
            </a:r>
          </a:p>
          <a:p>
            <a:r>
              <a:rPr lang="en-US" dirty="0" smtClean="0"/>
              <a:t>Facilities get a per diem rate from DHS for general administration and operations.</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Details (cont.) 	</a:t>
            </a:r>
            <a:endParaRPr lang="en-US" dirty="0"/>
          </a:p>
        </p:txBody>
      </p:sp>
      <p:sp>
        <p:nvSpPr>
          <p:cNvPr id="3" name="Content Placeholder 2"/>
          <p:cNvSpPr>
            <a:spLocks noGrp="1"/>
          </p:cNvSpPr>
          <p:nvPr>
            <p:ph idx="1"/>
          </p:nvPr>
        </p:nvSpPr>
        <p:spPr/>
        <p:txBody>
          <a:bodyPr/>
          <a:lstStyle/>
          <a:p>
            <a:r>
              <a:rPr lang="en-US" dirty="0" smtClean="0"/>
              <a:t>Clarifying guidance is consistent with federal law.  Only other costs allowed under federal law are </a:t>
            </a:r>
            <a:r>
              <a:rPr lang="en-US" dirty="0" smtClean="0"/>
              <a:t>restricted indirect </a:t>
            </a:r>
            <a:r>
              <a:rPr lang="en-US" dirty="0" smtClean="0"/>
              <a:t>costs.  Admin and operations as a function are not allowed under federal law.</a:t>
            </a:r>
          </a:p>
          <a:p>
            <a:r>
              <a:rPr lang="en-US" dirty="0" smtClean="0"/>
              <a:t>Rent only allowed if district is electing to provide programming at the facility.  Not facility-driven.</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Details (cont.) 	</a:t>
            </a:r>
            <a:endParaRPr lang="en-US" dirty="0"/>
          </a:p>
        </p:txBody>
      </p:sp>
      <p:sp>
        <p:nvSpPr>
          <p:cNvPr id="3" name="Content Placeholder 2"/>
          <p:cNvSpPr>
            <a:spLocks noGrp="1"/>
          </p:cNvSpPr>
          <p:nvPr>
            <p:ph idx="1"/>
          </p:nvPr>
        </p:nvSpPr>
        <p:spPr/>
        <p:txBody>
          <a:bodyPr>
            <a:normAutofit/>
          </a:bodyPr>
          <a:lstStyle/>
          <a:p>
            <a:r>
              <a:rPr lang="en-US" dirty="0" smtClean="0"/>
              <a:t>There is no per-day billing rate.  It is all either actual costs (IEP) or 1/180</a:t>
            </a:r>
            <a:r>
              <a:rPr lang="en-US" baseline="30000" dirty="0" smtClean="0"/>
              <a:t>th</a:t>
            </a:r>
            <a:r>
              <a:rPr lang="en-US" dirty="0" smtClean="0"/>
              <a:t> of DCPP.  Any bill that indicates a per diem rate should be itemized to ensure that only permissive costs are covered.</a:t>
            </a:r>
          </a:p>
          <a:p>
            <a:r>
              <a:rPr lang="en-US" dirty="0" smtClean="0"/>
              <a:t>School districts do have the ability to request additional MAG from the SBRC for SPED administrative costs in certain situations.</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Details (cont.) 		</a:t>
            </a:r>
            <a:endParaRPr lang="en-US" dirty="0"/>
          </a:p>
        </p:txBody>
      </p:sp>
      <p:sp>
        <p:nvSpPr>
          <p:cNvPr id="3" name="Content Placeholder 2"/>
          <p:cNvSpPr>
            <a:spLocks noGrp="1"/>
          </p:cNvSpPr>
          <p:nvPr>
            <p:ph idx="1"/>
          </p:nvPr>
        </p:nvSpPr>
        <p:spPr/>
        <p:txBody>
          <a:bodyPr/>
          <a:lstStyle/>
          <a:p>
            <a:r>
              <a:rPr lang="en-US" dirty="0" smtClean="0"/>
              <a:t>The facility establishing an accredited nonpublic school on the facility site does not change the responsibility of the district of location to provide the educational program for all placed students.</a:t>
            </a:r>
          </a:p>
          <a:p>
            <a:r>
              <a:rPr lang="en-US" dirty="0" smtClean="0"/>
              <a:t>If you are interested in a consortium, it is critical to get it set up correctly up front.  Please let us help.</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Details</a:t>
            </a:r>
            <a:endParaRPr lang="en-US" dirty="0"/>
          </a:p>
        </p:txBody>
      </p:sp>
      <p:sp>
        <p:nvSpPr>
          <p:cNvPr id="3" name="Content Placeholder 2"/>
          <p:cNvSpPr>
            <a:spLocks noGrp="1"/>
          </p:cNvSpPr>
          <p:nvPr>
            <p:ph idx="1"/>
          </p:nvPr>
        </p:nvSpPr>
        <p:spPr/>
        <p:txBody>
          <a:bodyPr/>
          <a:lstStyle/>
          <a:p>
            <a:r>
              <a:rPr lang="en-US" dirty="0" smtClean="0"/>
              <a:t>DE will post this webinar and FAQs on the web site and will distribute the link.</a:t>
            </a:r>
          </a:p>
          <a:p>
            <a:r>
              <a:rPr lang="en-US" dirty="0" smtClean="0"/>
              <a:t>Questions or concerns can be addressed to Jeff Berger </a:t>
            </a:r>
            <a:r>
              <a:rPr lang="en-US" smtClean="0"/>
              <a:t>at </a:t>
            </a:r>
            <a:r>
              <a:rPr lang="en-US" smtClean="0">
                <a:hlinkClick r:id="rId2"/>
              </a:rPr>
              <a:t>jeff.berger@iowa.gov</a:t>
            </a:r>
            <a:r>
              <a:rPr lang="en-US" smtClean="0"/>
              <a:t> or (515) 281-3968.</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How Did We Get Here? (cont.)</a:t>
            </a:r>
            <a:endParaRPr lang="en-US" dirty="0"/>
          </a:p>
        </p:txBody>
      </p:sp>
      <p:sp>
        <p:nvSpPr>
          <p:cNvPr id="3" name="Content Placeholder 2"/>
          <p:cNvSpPr>
            <a:spLocks noGrp="1"/>
          </p:cNvSpPr>
          <p:nvPr>
            <p:ph idx="1"/>
          </p:nvPr>
        </p:nvSpPr>
        <p:spPr/>
        <p:txBody>
          <a:bodyPr>
            <a:normAutofit fontScale="92500" lnSpcReduction="10000"/>
          </a:bodyPr>
          <a:lstStyle/>
          <a:p>
            <a:pPr>
              <a:buFont typeface="Courier New" pitchFamily="49" charset="0"/>
              <a:buChar char="o"/>
            </a:pPr>
            <a:r>
              <a:rPr lang="en-US" dirty="0" smtClean="0"/>
              <a:t>2</a:t>
            </a:r>
            <a:r>
              <a:rPr lang="en-US" sz="3500" dirty="0" smtClean="0"/>
              <a:t>)  DE restructuring and refocus</a:t>
            </a:r>
          </a:p>
          <a:p>
            <a:pPr lvl="1">
              <a:buClr>
                <a:schemeClr val="accent2"/>
              </a:buClr>
              <a:buFont typeface="Arial" pitchFamily="34" charset="0"/>
              <a:buChar char="•"/>
            </a:pPr>
            <a:r>
              <a:rPr lang="en-US" dirty="0" smtClean="0"/>
              <a:t>As a part of DE restructuring, the School Finance Team (now Bureau of FFOTS) assumed responsibility for Special Education Finance.</a:t>
            </a:r>
          </a:p>
          <a:p>
            <a:pPr lvl="1">
              <a:buClr>
                <a:schemeClr val="accent2"/>
              </a:buClr>
              <a:buFont typeface="Arial" pitchFamily="34" charset="0"/>
              <a:buChar char="•"/>
            </a:pPr>
            <a:r>
              <a:rPr lang="en-US" dirty="0" smtClean="0"/>
              <a:t>Data collection mechanisms continued to improve, providing more detail on expenditures.</a:t>
            </a:r>
          </a:p>
          <a:p>
            <a:pPr lvl="1">
              <a:buClr>
                <a:schemeClr val="accent2"/>
              </a:buClr>
              <a:buFont typeface="Arial" pitchFamily="34" charset="0"/>
              <a:buChar char="•"/>
            </a:pPr>
            <a:r>
              <a:rPr lang="en-US" dirty="0" smtClean="0"/>
              <a:t>Clarification of Chapter 98 regarding use of categorical funding (which includes SPED) began due to general concern about understanding of permissive uses of categorical funds.</a:t>
            </a:r>
          </a:p>
          <a:p>
            <a:pPr lvl="1">
              <a:buClr>
                <a:schemeClr val="accent2"/>
              </a:buClr>
              <a:buFont typeface="Arial" pitchFamily="34" charset="0"/>
              <a:buChar char="•"/>
            </a:pPr>
            <a:r>
              <a:rPr lang="en-US" dirty="0" smtClean="0"/>
              <a:t>This led to additional monitoring and analysis of expenditures in multiple funding streams.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How Did We Get Here? (cont.)</a:t>
            </a:r>
            <a:endParaRPr lang="en-US" dirty="0"/>
          </a:p>
        </p:txBody>
      </p:sp>
      <p:sp>
        <p:nvSpPr>
          <p:cNvPr id="3" name="Content Placeholder 2"/>
          <p:cNvSpPr>
            <a:spLocks noGrp="1"/>
          </p:cNvSpPr>
          <p:nvPr>
            <p:ph idx="1"/>
          </p:nvPr>
        </p:nvSpPr>
        <p:spPr/>
        <p:txBody>
          <a:bodyPr/>
          <a:lstStyle/>
          <a:p>
            <a:pPr marL="365760" lvl="1" indent="-283464">
              <a:spcBef>
                <a:spcPts val="600"/>
              </a:spcBef>
              <a:buSzPct val="80000"/>
              <a:buFont typeface="Courier New" pitchFamily="49" charset="0"/>
              <a:buChar char="o"/>
            </a:pPr>
            <a:r>
              <a:rPr lang="en-US" dirty="0" smtClean="0"/>
              <a:t>3) </a:t>
            </a:r>
            <a:r>
              <a:rPr lang="en-US" sz="3200" dirty="0" smtClean="0"/>
              <a:t>USDE oversight and expectations</a:t>
            </a:r>
          </a:p>
          <a:p>
            <a:pPr marL="612648" lvl="2" indent="-283464">
              <a:spcBef>
                <a:spcPts val="600"/>
              </a:spcBef>
              <a:buSzPct val="80000"/>
              <a:buFont typeface="Wingdings 2"/>
              <a:buChar char=""/>
            </a:pPr>
            <a:r>
              <a:rPr lang="en-US" dirty="0" smtClean="0"/>
              <a:t>An audit done on the USDE found they weren’t monitoring well, so in all categories, they “doubled down.”</a:t>
            </a:r>
          </a:p>
          <a:p>
            <a:pPr marL="612648" lvl="2" indent="-283464">
              <a:spcBef>
                <a:spcPts val="600"/>
              </a:spcBef>
              <a:buSzPct val="80000"/>
              <a:buFont typeface="Wingdings 2"/>
              <a:buChar char=""/>
            </a:pPr>
            <a:r>
              <a:rPr lang="en-US" dirty="0" smtClean="0"/>
              <a:t>This has resulted in a more literal application of federal statute to all states and grantees.</a:t>
            </a:r>
          </a:p>
          <a:p>
            <a:pPr marL="612648" lvl="2" indent="-283464">
              <a:spcBef>
                <a:spcPts val="600"/>
              </a:spcBef>
              <a:buSzPct val="80000"/>
              <a:buFont typeface="Wingdings 2"/>
              <a:buChar char=""/>
            </a:pPr>
            <a:r>
              <a:rPr lang="en-US" dirty="0" smtClean="0"/>
              <a:t>Multiple implications from time recording to task assignment to uses of state and local funds.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How Did We Get Here? (cont.)</a:t>
            </a:r>
            <a:endParaRPr lang="en-US" dirty="0"/>
          </a:p>
        </p:txBody>
      </p:sp>
      <p:sp>
        <p:nvSpPr>
          <p:cNvPr id="3" name="Content Placeholder 2"/>
          <p:cNvSpPr>
            <a:spLocks noGrp="1"/>
          </p:cNvSpPr>
          <p:nvPr>
            <p:ph idx="1"/>
          </p:nvPr>
        </p:nvSpPr>
        <p:spPr/>
        <p:txBody>
          <a:bodyPr/>
          <a:lstStyle/>
          <a:p>
            <a:pPr>
              <a:buFont typeface="Courier New" pitchFamily="49" charset="0"/>
              <a:buChar char="o"/>
            </a:pPr>
            <a:r>
              <a:rPr lang="en-US" dirty="0" smtClean="0"/>
              <a:t>4)  Economic downturn</a:t>
            </a:r>
          </a:p>
          <a:p>
            <a:pPr lvl="1">
              <a:buClr>
                <a:schemeClr val="accent2"/>
              </a:buClr>
              <a:buFont typeface="Arial" pitchFamily="34" charset="0"/>
              <a:buChar char="•"/>
            </a:pPr>
            <a:r>
              <a:rPr lang="en-US" dirty="0" smtClean="0"/>
              <a:t>During the downturn around FY10, state funding for both education and mental health supports did not grow enough to keep up with costs.</a:t>
            </a:r>
          </a:p>
          <a:p>
            <a:pPr lvl="1">
              <a:buClr>
                <a:schemeClr val="accent2"/>
              </a:buClr>
              <a:buFont typeface="Arial" pitchFamily="34" charset="0"/>
              <a:buChar char="•"/>
            </a:pPr>
            <a:r>
              <a:rPr lang="en-US" dirty="0" smtClean="0"/>
              <a:t>This led to multiple state-level efforts to ensure permissive costs only and to promote efficiency along with adequacy as a funding concept.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Identified Issues</a:t>
            </a:r>
            <a:endParaRPr lang="en-US" dirty="0"/>
          </a:p>
        </p:txBody>
      </p:sp>
      <p:sp>
        <p:nvSpPr>
          <p:cNvPr id="3" name="Content Placeholder 2"/>
          <p:cNvSpPr>
            <a:spLocks noGrp="1"/>
          </p:cNvSpPr>
          <p:nvPr>
            <p:ph idx="1"/>
          </p:nvPr>
        </p:nvSpPr>
        <p:spPr/>
        <p:txBody>
          <a:bodyPr>
            <a:normAutofit fontScale="92500" lnSpcReduction="20000"/>
          </a:bodyPr>
          <a:lstStyle/>
          <a:p>
            <a:r>
              <a:rPr lang="en-US" sz="3500" dirty="0" smtClean="0"/>
              <a:t>Related to funding and expenditures, the DE saw several “pockets” of concern related to general spending</a:t>
            </a:r>
            <a:r>
              <a:rPr lang="en-US" dirty="0" smtClean="0"/>
              <a:t>:</a:t>
            </a:r>
          </a:p>
          <a:p>
            <a:pPr lvl="1"/>
            <a:r>
              <a:rPr lang="en-US" dirty="0" smtClean="0"/>
              <a:t>Coding of expenditures (i.e., special and general education).</a:t>
            </a:r>
          </a:p>
          <a:p>
            <a:pPr lvl="1"/>
            <a:r>
              <a:rPr lang="en-US" dirty="0" smtClean="0"/>
              <a:t>Uses of categorical funding for non-instructional costs (admin and operations).</a:t>
            </a:r>
          </a:p>
          <a:p>
            <a:pPr lvl="1"/>
            <a:r>
              <a:rPr lang="en-US" dirty="0" smtClean="0"/>
              <a:t>Third party educational costs.</a:t>
            </a:r>
          </a:p>
          <a:p>
            <a:pPr lvl="1"/>
            <a:r>
              <a:rPr lang="en-US" dirty="0" smtClean="0"/>
              <a:t>Billing issues.</a:t>
            </a:r>
          </a:p>
          <a:p>
            <a:pPr lvl="1"/>
            <a:r>
              <a:rPr lang="en-US" dirty="0" smtClean="0"/>
              <a:t>Use of general program percentage (IDEA specific).</a:t>
            </a:r>
          </a:p>
          <a:p>
            <a:pPr lvl="1"/>
            <a:r>
              <a:rPr lang="en-US" dirty="0" smtClean="0"/>
              <a:t>MOE.</a:t>
            </a:r>
          </a:p>
          <a:p>
            <a:pPr lvl="1"/>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0" dirty="0" smtClean="0">
                <a:effectLst>
                  <a:outerShdw blurRad="38100" dist="38100" dir="2700000" algn="tl">
                    <a:srgbClr val="000000">
                      <a:alpha val="43137"/>
                    </a:srgbClr>
                  </a:outerShdw>
                </a:effectLst>
              </a:rPr>
              <a:t>Identified Issues</a:t>
            </a:r>
            <a:r>
              <a:rPr lang="en-US" dirty="0" smtClean="0"/>
              <a:t> (cont.)</a:t>
            </a:r>
            <a:endParaRPr lang="en-US" b="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pPr lvl="1">
              <a:buFont typeface="Arial" pitchFamily="34" charset="0"/>
              <a:buChar char="•"/>
            </a:pPr>
            <a:r>
              <a:rPr lang="en-US" sz="2400" dirty="0" smtClean="0"/>
              <a:t>Expenditures creep from facilities to education funding for costs of the facility’s infrastructure, programs, and overhead.</a:t>
            </a:r>
          </a:p>
          <a:p>
            <a:pPr lvl="1">
              <a:buFont typeface="Arial" pitchFamily="34" charset="0"/>
              <a:buChar char="•"/>
            </a:pPr>
            <a:r>
              <a:rPr lang="en-US" sz="2400" dirty="0" smtClean="0"/>
              <a:t>Legal authority creep from districts to facilities for instructional program.</a:t>
            </a:r>
          </a:p>
          <a:p>
            <a:pPr lvl="1">
              <a:buFont typeface="Arial" pitchFamily="34" charset="0"/>
              <a:buChar char="•"/>
            </a:pPr>
            <a:r>
              <a:rPr lang="en-US" sz="2400" dirty="0" smtClean="0"/>
              <a:t>Care/treatment plan costs might be included in district billings, when they should not be.  Should be DHS/courts.</a:t>
            </a:r>
          </a:p>
          <a:p>
            <a:pPr lvl="1">
              <a:buFont typeface="Arial" pitchFamily="34" charset="0"/>
              <a:buChar char="•"/>
            </a:pPr>
            <a:r>
              <a:rPr lang="en-US" sz="2400" dirty="0" smtClean="0"/>
              <a:t>Expenditures eligible for Medicaid reimbursement might be included in district billings, but should not be.  Should have been filed with Medicaid by facility.</a:t>
            </a:r>
          </a:p>
          <a:p>
            <a:pPr lvl="1">
              <a:buFont typeface="Arial" pitchFamily="34" charset="0"/>
              <a:buChar char="•"/>
            </a:pPr>
            <a:r>
              <a:rPr lang="en-US" sz="2400" dirty="0" smtClean="0"/>
              <a:t>Belief expressed that basic funding is inadequate—incentive to pass along inappropriate costs.</a:t>
            </a:r>
          </a:p>
          <a:p>
            <a:pPr lvl="1">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0" dirty="0" smtClean="0">
                <a:effectLst>
                  <a:outerShdw blurRad="38100" dist="38100" dir="2700000" algn="tl">
                    <a:srgbClr val="000000">
                      <a:alpha val="43137"/>
                    </a:srgbClr>
                  </a:outerShdw>
                </a:effectLst>
              </a:rPr>
              <a:t>Identified Issues</a:t>
            </a:r>
            <a:r>
              <a:rPr lang="en-US" dirty="0" smtClean="0"/>
              <a:t> (cont.)</a:t>
            </a:r>
            <a:endParaRPr lang="en-US" b="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lvl="1">
              <a:buFont typeface="Arial" pitchFamily="34" charset="0"/>
              <a:buChar char="•"/>
            </a:pPr>
            <a:r>
              <a:rPr lang="en-US" sz="2800" dirty="0" smtClean="0"/>
              <a:t>Insufficient oversight of both instructional program and billing process.</a:t>
            </a:r>
          </a:p>
          <a:p>
            <a:pPr lvl="1">
              <a:buFont typeface="Arial" pitchFamily="34" charset="0"/>
              <a:buChar char="•"/>
            </a:pPr>
            <a:r>
              <a:rPr lang="en-US" sz="2800" dirty="0" smtClean="0"/>
              <a:t>Insufficient mechanism for cost containment.</a:t>
            </a:r>
          </a:p>
          <a:p>
            <a:pPr lvl="1">
              <a:buFont typeface="Arial" pitchFamily="34" charset="0"/>
              <a:buChar char="•"/>
            </a:pPr>
            <a:r>
              <a:rPr lang="en-US" sz="2800" dirty="0" smtClean="0"/>
              <a:t>Treatment is 24-7 responsibility; education is on top of the treatment, not in place of.</a:t>
            </a:r>
          </a:p>
          <a:p>
            <a:pPr lvl="1">
              <a:buFont typeface="Arial" pitchFamily="34" charset="0"/>
              <a:buChar char="•"/>
            </a:pPr>
            <a:r>
              <a:rPr lang="en-US" sz="2800" dirty="0" smtClean="0"/>
              <a:t>Conflicts of interest—high risk that when the same entity is providing the treatment and the education, that one will be provided at the expense of the other.</a:t>
            </a:r>
          </a:p>
          <a:p>
            <a:pPr lvl="1">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336</TotalTime>
  <Words>2495</Words>
  <Application>Microsoft Office PowerPoint</Application>
  <PresentationFormat>On-screen Show (4:3)</PresentationFormat>
  <Paragraphs>193</Paragraphs>
  <Slides>35</Slides>
  <Notes>3</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Solstice</vt:lpstr>
      <vt:lpstr>Iowa Department of Education</vt:lpstr>
      <vt:lpstr>Purpose of the Webinar </vt:lpstr>
      <vt:lpstr>How Did We Get Here?</vt:lpstr>
      <vt:lpstr>How Did We Get Here? (cont.)</vt:lpstr>
      <vt:lpstr>How Did We Get Here? (cont.)</vt:lpstr>
      <vt:lpstr>How Did We Get Here? (cont.)</vt:lpstr>
      <vt:lpstr>Identified Issues</vt:lpstr>
      <vt:lpstr>Identified Issues (cont.)</vt:lpstr>
      <vt:lpstr>Identified Issues (cont.)</vt:lpstr>
      <vt:lpstr>Identified Issues (cont.)</vt:lpstr>
      <vt:lpstr>Identified Issues (cont.)</vt:lpstr>
      <vt:lpstr>Recent History </vt:lpstr>
      <vt:lpstr>Recent History (cont.)</vt:lpstr>
      <vt:lpstr>Recent History (cont.)</vt:lpstr>
      <vt:lpstr>Recent History (cont.) </vt:lpstr>
      <vt:lpstr>Recent History (cont.)</vt:lpstr>
      <vt:lpstr>Recent History (cont.)</vt:lpstr>
      <vt:lpstr>Current State </vt:lpstr>
      <vt:lpstr>Current State (cont.)</vt:lpstr>
      <vt:lpstr>Current State (cont.)  </vt:lpstr>
      <vt:lpstr>Current State (cont.)</vt:lpstr>
      <vt:lpstr>Current State (cont.)  </vt:lpstr>
      <vt:lpstr>Special Education Funding</vt:lpstr>
      <vt:lpstr>Special Education Funding (cont.)</vt:lpstr>
      <vt:lpstr>Special Education Funding (cont.)</vt:lpstr>
      <vt:lpstr>Special Education Funding (cont.)</vt:lpstr>
      <vt:lpstr>Three Models </vt:lpstr>
      <vt:lpstr>Three Models (cont.)</vt:lpstr>
      <vt:lpstr>Three Models (cont.)</vt:lpstr>
      <vt:lpstr>Details</vt:lpstr>
      <vt:lpstr>Details (cont.)  </vt:lpstr>
      <vt:lpstr>Details (cont.)  </vt:lpstr>
      <vt:lpstr>Details (cont.)  </vt:lpstr>
      <vt:lpstr>Details (cont.)   </vt:lpstr>
      <vt:lpstr>Details</vt:lpstr>
    </vt:vector>
  </TitlesOfParts>
  <Company>Iowa Department of Education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Iowa Department of Education</dc:title>
  <dc:creator>jberger</dc:creator>
  <cp:lastModifiedBy>jberger</cp:lastModifiedBy>
  <cp:revision>36</cp:revision>
  <dcterms:created xsi:type="dcterms:W3CDTF">2014-01-27T17:22:14Z</dcterms:created>
  <dcterms:modified xsi:type="dcterms:W3CDTF">2014-01-28T20:53:28Z</dcterms:modified>
</cp:coreProperties>
</file>