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embeddedFontLst>
    <p:embeddedFont>
      <p:font typeface="Roboto" panose="02000000000000000000" pitchFamily="2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g0bnTxDUoXmHBQm9wSyZLERN0u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17B297-73D3-46D7-BFA3-6368C9632C85}">
  <a:tblStyle styleId="{6117B297-73D3-46D7-BFA3-6368C9632C8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9" autoAdjust="0"/>
    <p:restoredTop sz="86441" autoAdjust="0"/>
  </p:normalViewPr>
  <p:slideViewPr>
    <p:cSldViewPr snapToGrid="0">
      <p:cViewPr varScale="1">
        <p:scale>
          <a:sx n="79" d="100"/>
          <a:sy n="79" d="100"/>
        </p:scale>
        <p:origin x="126" y="372"/>
      </p:cViewPr>
      <p:guideLst/>
    </p:cSldViewPr>
  </p:slideViewPr>
  <p:outlineViewPr>
    <p:cViewPr>
      <p:scale>
        <a:sx n="33" d="100"/>
        <a:sy n="33" d="100"/>
      </p:scale>
      <p:origin x="0" y="-1360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h15d47dfd6ac1594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h15d47dfd6ac1594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h15d47dfd6ac1594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h15d47dfd6ac1594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h15d47dfd6ac1594e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h15d47dfd6ac1594e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15d47dfd6ac1594e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h15d47dfd6ac1594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15d47dfd6ac1594e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h15d47dfd6ac1594e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15d47dfd6ac1594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h15d47dfd6ac1594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15d47dfd6ac1594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h15d47dfd6ac1594e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15d47dfd6ac1594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h15d47dfd6ac1594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15d47dfd6ac1594e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h15d47dfd6ac1594e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15d47dfd6ac1594e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h15d47dfd6ac1594e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15d47dfd6ac1594e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h15d47dfd6ac1594e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15d47dfd6ac1594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h15d47dfd6ac1594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15d47dfd6ac1594e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h15d47dfd6ac1594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h15d47dfd6ac1594e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h15d47dfd6ac1594e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h15d47dfd6ac1594e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4" name="Google Shape;164;h15d47dfd6ac1594e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15d47dfd6ac1594e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6" name="Google Shape;176;h15d47dfd6ac1594e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15d47dfd6ac1594e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h15d47dfd6ac1594e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h15d47dfd6ac1594e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1" name="Google Shape;191;h15d47dfd6ac1594e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h15d47dfd6ac1594e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h15d47dfd6ac1594e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h15d47dfd6ac1594e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h15d47dfd6ac1594e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3617A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4"/>
          <p:cNvSpPr txBox="1">
            <a:spLocks noGrp="1"/>
          </p:cNvSpPr>
          <p:nvPr>
            <p:ph type="ctrTitle"/>
          </p:nvPr>
        </p:nvSpPr>
        <p:spPr>
          <a:xfrm>
            <a:off x="289270" y="1074695"/>
            <a:ext cx="11636841" cy="216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ubTitle" idx="1"/>
          </p:nvPr>
        </p:nvSpPr>
        <p:spPr>
          <a:xfrm>
            <a:off x="289270" y="3838162"/>
            <a:ext cx="11636841" cy="128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1" name="Google Shape;11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884" y="5866793"/>
            <a:ext cx="4996116" cy="458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5"/>
          <p:cNvSpPr/>
          <p:nvPr/>
        </p:nvSpPr>
        <p:spPr>
          <a:xfrm>
            <a:off x="0" y="0"/>
            <a:ext cx="12192000" cy="737419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5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691" cy="73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body" idx="1"/>
          </p:nvPr>
        </p:nvSpPr>
        <p:spPr>
          <a:xfrm>
            <a:off x="689112" y="1460499"/>
            <a:ext cx="108137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6"/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92797" y="1"/>
            <a:ext cx="10515600" cy="119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92799" y="1548641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body" idx="2"/>
          </p:nvPr>
        </p:nvSpPr>
        <p:spPr>
          <a:xfrm>
            <a:off x="892799" y="2372553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body" idx="3"/>
          </p:nvPr>
        </p:nvSpPr>
        <p:spPr>
          <a:xfrm>
            <a:off x="6225210" y="154864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4"/>
          </p:nvPr>
        </p:nvSpPr>
        <p:spPr>
          <a:xfrm>
            <a:off x="6225210" y="2372553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/>
          <p:nvPr/>
        </p:nvSpPr>
        <p:spPr>
          <a:xfrm>
            <a:off x="0" y="2268535"/>
            <a:ext cx="12192000" cy="3275783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7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/>
          <p:nvPr/>
        </p:nvSpPr>
        <p:spPr>
          <a:xfrm>
            <a:off x="0" y="0"/>
            <a:ext cx="4182894" cy="68580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8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86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44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795128" y="1"/>
            <a:ext cx="10813776" cy="116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795128" y="1460499"/>
            <a:ext cx="108137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higher-ed/cte/perkins-v#perkins-webinar-resourc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le.hutchings@iowa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yrionprod.servicenowservices.com/gsp?id=gsp_inde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higher-ed/cte/perkins-v#perkins-webinar-resourc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jeffrey.fletcher@iowa.gov" TargetMode="External"/><Relationship Id="rId4" Type="http://schemas.openxmlformats.org/officeDocument/2006/relationships/hyperlink" Target="mailto:amy.vybiral@iowa.gov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higher-ed/cte/perkins-v#perkins-webinar-resourc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media/13629/download?inlin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jeffrey.fletcher@iowa.gov" TargetMode="External"/><Relationship Id="rId5" Type="http://schemas.openxmlformats.org/officeDocument/2006/relationships/hyperlink" Target="mailto:amy.vybiral@iowa.gov" TargetMode="External"/><Relationship Id="rId4" Type="http://schemas.openxmlformats.org/officeDocument/2006/relationships/hyperlink" Target="https://www.iowagrants.gov/index.d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higher-ed/cte/perkins-v#perkins-webinar-resourc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ucate.iowa.gov/media/13628/download?inline" TargetMode="External"/><Relationship Id="rId4" Type="http://schemas.openxmlformats.org/officeDocument/2006/relationships/hyperlink" Target="https://educate.iowa.gov/media/13629/download?inline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my.vybiral@iowa.gov" TargetMode="Externa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"/>
          <p:cNvSpPr txBox="1">
            <a:spLocks noGrp="1"/>
          </p:cNvSpPr>
          <p:nvPr>
            <p:ph type="ctrTitle"/>
          </p:nvPr>
        </p:nvSpPr>
        <p:spPr>
          <a:xfrm>
            <a:off x="289270" y="1074695"/>
            <a:ext cx="11636841" cy="216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 sz="5000"/>
              <a:t>Perkins V </a:t>
            </a:r>
            <a:endParaRPr sz="5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 sz="5000"/>
              <a:t>Claim Submission Process</a:t>
            </a:r>
            <a:endParaRPr sz="5000"/>
          </a:p>
        </p:txBody>
      </p:sp>
      <p:sp>
        <p:nvSpPr>
          <p:cNvPr id="36" name="Google Shape;36;p1"/>
          <p:cNvSpPr txBox="1">
            <a:spLocks noGrp="1"/>
          </p:cNvSpPr>
          <p:nvPr>
            <p:ph type="subTitle" idx="1"/>
          </p:nvPr>
        </p:nvSpPr>
        <p:spPr>
          <a:xfrm>
            <a:off x="289275" y="3838146"/>
            <a:ext cx="11636700" cy="16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1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44255"/>
              <a:buNone/>
            </a:pPr>
            <a:r>
              <a:rPr lang="en-US" sz="5423"/>
              <a:t>FY 2027 </a:t>
            </a:r>
            <a:endParaRPr sz="5423" i="1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44255"/>
              <a:buNone/>
            </a:pPr>
            <a:r>
              <a:rPr lang="en-US" sz="5423"/>
              <a:t>Wednesday, October 14 10:00 to 11:00</a:t>
            </a:r>
            <a:endParaRPr sz="5423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44255"/>
              <a:buNone/>
            </a:pPr>
            <a:r>
              <a:rPr lang="en-US" sz="5423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Perkins Resources</a:t>
            </a:r>
            <a:endParaRPr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/>
              <a:t>Unallowable Cost Updates - FY 2027</a:t>
            </a:r>
            <a:endParaRPr sz="2900"/>
          </a:p>
        </p:txBody>
      </p:sp>
      <p:sp>
        <p:nvSpPr>
          <p:cNvPr id="42" name="Google Shape;42;p2"/>
          <p:cNvSpPr txBox="1">
            <a:spLocks noGrp="1"/>
          </p:cNvSpPr>
          <p:nvPr>
            <p:ph type="body" idx="1"/>
          </p:nvPr>
        </p:nvSpPr>
        <p:spPr>
          <a:xfrm>
            <a:off x="339225" y="904125"/>
            <a:ext cx="11492400" cy="55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27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400" b="1"/>
              <a:t>Update from </a:t>
            </a:r>
            <a:r>
              <a:rPr lang="en-US" sz="1400" b="1" u="sng">
                <a:solidFill>
                  <a:schemeClr val="hlink"/>
                </a:solidFill>
                <a:hlinkClick r:id="rId3"/>
              </a:rPr>
              <a:t>Cale Hutchings</a:t>
            </a:r>
            <a:r>
              <a:rPr lang="en-US" sz="1400" b="1"/>
              <a:t> RE: Drone Purchases</a:t>
            </a:r>
            <a:endParaRPr sz="1400">
              <a:solidFill>
                <a:schemeClr val="hlink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-US" sz="1400"/>
              <a:t>Under the American Security Drone Act of 2023, federal funds provided through a grant, cooperative agreement, or other federal award generally may not be used to procure or operate a </a:t>
            </a:r>
            <a:r>
              <a:rPr lang="en-US" sz="1400">
                <a:solidFill>
                  <a:srgbClr val="0000FF"/>
                </a:solidFill>
              </a:rPr>
              <a:t>“FASC-prohibited unmanned aircraft system”</a:t>
            </a:r>
            <a:r>
              <a:rPr lang="en-US" sz="1400"/>
              <a:t> on or after December 22, 2025. A FASC-prohibited UAS is a drone or unmanned aircraft system manufactured or assembled by an entity identified as an American Security Drone Act-covered foreign entity. Related federal acquisition requirements are implemented through FAR Part 40.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-US" sz="1400"/>
              <a:t>This is not a blanket prohibition on all drones manufactured outside the United States. The restriction turns on whether the drone was manufactured or assembled by a covered foreign entity. Certain exemptions, exceptions, and waivers may apply.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-US" sz="1400" b="1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Purchasing drones from the Blue UAS Cleared List</a:t>
            </a:r>
            <a:endParaRPr sz="1400"/>
          </a:p>
          <a:p>
            <a:pPr marL="1143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-US" sz="1400"/>
              <a:t>The Blue UAS Cleared List identifies specific drone systems that have undergone federal security and compliance reviews. Selecting a listed system can help purchasers identify vetted options. Approval applies to the listed system and configuration, rather than every drone sold by that manufacturer.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br>
              <a:rPr lang="en-US" sz="1400"/>
            </a:b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2900"/>
              <a:t>Agenda</a:t>
            </a:r>
            <a:endParaRPr sz="3600"/>
          </a:p>
        </p:txBody>
      </p:sp>
      <p:sp>
        <p:nvSpPr>
          <p:cNvPr id="48" name="Google Shape;48;p3"/>
          <p:cNvSpPr txBox="1">
            <a:spLocks noGrp="1"/>
          </p:cNvSpPr>
          <p:nvPr>
            <p:ph type="body" idx="1"/>
          </p:nvPr>
        </p:nvSpPr>
        <p:spPr>
          <a:xfrm>
            <a:off x="339225" y="906300"/>
            <a:ext cx="11508000" cy="56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Housekeeping</a:t>
            </a:r>
            <a:endParaRPr sz="1400"/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Update - FBLA and FCCLA Student Travel</a:t>
            </a:r>
            <a:endParaRPr sz="1400"/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Links to </a:t>
            </a:r>
            <a:r>
              <a:rPr lang="en-US" sz="1400" u="sng">
                <a:solidFill>
                  <a:schemeClr val="hlink"/>
                </a:solidFill>
                <a:hlinkClick r:id="rId3"/>
              </a:rPr>
              <a:t>October 7 Updated Powerpoint</a:t>
            </a:r>
            <a:r>
              <a:rPr lang="en-US" sz="1400"/>
              <a:t> and Recording</a:t>
            </a:r>
            <a:endParaRPr sz="1400"/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Claim Template Instructions</a:t>
            </a:r>
            <a:endParaRPr sz="1400"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Char char="•"/>
            </a:pPr>
            <a:r>
              <a:rPr lang="en-US" sz="1400" b="1">
                <a:solidFill>
                  <a:srgbClr val="0000FF"/>
                </a:solidFill>
              </a:rPr>
              <a:t>Claim 001 use 2026 - Claim 002 - Amy will send the final.  Formula updates</a:t>
            </a:r>
            <a:endParaRPr sz="1400" b="1">
              <a:solidFill>
                <a:srgbClr val="0000FF"/>
              </a:solidFill>
            </a:endParaRPr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sz="1400"/>
              <a:t>Iowa Grants Claim Instructions</a:t>
            </a:r>
            <a:endParaRPr sz="1400"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 b="1">
                <a:solidFill>
                  <a:srgbClr val="FF0000"/>
                </a:solidFill>
              </a:rPr>
              <a:t>Never withdraw </a:t>
            </a:r>
            <a:r>
              <a:rPr lang="en-US" sz="1400" b="1"/>
              <a:t>a claim</a:t>
            </a:r>
            <a:r>
              <a:rPr lang="en-US" sz="1400"/>
              <a:t>. Contact </a:t>
            </a:r>
            <a:r>
              <a:rPr lang="en-US" sz="1400" u="sng">
                <a:solidFill>
                  <a:schemeClr val="hlink"/>
                </a:solidFill>
                <a:hlinkClick r:id="rId4"/>
              </a:rPr>
              <a:t>Amy Vybiral</a:t>
            </a:r>
            <a:r>
              <a:rPr lang="en-US" sz="1400"/>
              <a:t> or </a:t>
            </a:r>
            <a:r>
              <a:rPr lang="en-US" sz="1400" u="sng">
                <a:solidFill>
                  <a:schemeClr val="hlink"/>
                </a:solidFill>
                <a:hlinkClick r:id="rId5"/>
              </a:rPr>
              <a:t>Jeff Fletcher</a:t>
            </a:r>
            <a:r>
              <a:rPr lang="en-US" sz="1400"/>
              <a:t> with editing or correcting assistance.</a:t>
            </a:r>
            <a:endParaRPr sz="140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h15d47dfd6ac1594e_0_15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2900"/>
              <a:t>Housekeeping</a:t>
            </a:r>
            <a:endParaRPr sz="3600"/>
          </a:p>
        </p:txBody>
      </p:sp>
      <p:sp>
        <p:nvSpPr>
          <p:cNvPr id="54" name="Google Shape;54;h15d47dfd6ac1594e_0_15"/>
          <p:cNvSpPr txBox="1">
            <a:spLocks noGrp="1"/>
          </p:cNvSpPr>
          <p:nvPr>
            <p:ph type="body" idx="1"/>
          </p:nvPr>
        </p:nvSpPr>
        <p:spPr>
          <a:xfrm>
            <a:off x="339225" y="906300"/>
            <a:ext cx="11508000" cy="56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365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US" sz="1700"/>
              <a:t>Claim Webinar Schedule will remain on the 2nd Wednesday at 10:00.</a:t>
            </a:r>
            <a:endParaRPr sz="1700"/>
          </a:p>
          <a:p>
            <a:pPr marL="45720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457200" lvl="0" indent="-3365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AutoNum type="arabicPeriod"/>
            </a:pPr>
            <a:r>
              <a:rPr lang="en-US" sz="1700"/>
              <a:t>November 11 Holiday - Webinar moved to November 12</a:t>
            </a:r>
            <a:endParaRPr sz="170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337022" y="1"/>
            <a:ext cx="10515600" cy="11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900"/>
              <a:t>Webinar Questions/Clarifications</a:t>
            </a:r>
            <a:endParaRPr sz="2900"/>
          </a:p>
        </p:txBody>
      </p:sp>
      <p:sp>
        <p:nvSpPr>
          <p:cNvPr id="60" name="Google Shape;60;p29"/>
          <p:cNvSpPr txBox="1"/>
          <p:nvPr/>
        </p:nvSpPr>
        <p:spPr>
          <a:xfrm>
            <a:off x="118872" y="1345728"/>
            <a:ext cx="11795700" cy="44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CTSO Student Travel Expenses - Submit on the October 16 Claim - </a:t>
            </a:r>
            <a:r>
              <a:rPr lang="en-US" sz="1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Example to follow in this meeting.</a:t>
            </a:r>
            <a:endParaRPr>
              <a:solidFill>
                <a:srgbClr val="00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FBLA  June 29 – July 2, 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⮚"/>
            </a:pPr>
            <a:r>
              <a:rPr lang="en-US" sz="1400" b="0" i="0" u="none" strike="sng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Airfare and Registration expensed to the Perkins FY 2026 allocation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⮚"/>
            </a:pPr>
            <a:r>
              <a:rPr lang="en-US" sz="1400" b="0" i="0" u="none" strike="sng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June 29 and 30 expensed to the Perkins FY 2026 allocation: baggage, hotel, meals, parking, ground transportation, mileage.</a:t>
            </a:r>
            <a:endParaRPr/>
          </a:p>
          <a:p>
            <a:pPr marL="28575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⮚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July 1 and 2 expensed to the Perkins FY 2027 allocation: baggage, hotel, meals, parking, ground transportation, mileage. </a:t>
            </a:r>
            <a:r>
              <a:rPr lang="en-US" sz="1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Claim on October 15, 2026.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FCCLA July 6 - 10, 2026</a:t>
            </a:r>
            <a:endParaRPr sz="14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⮚"/>
            </a:pPr>
            <a:r>
              <a:rPr lang="en-US" sz="1400" b="0" i="0" u="none" strike="sng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Airfare and Registration expensed to the Perkins FY 2026 allocation</a:t>
            </a:r>
            <a:endParaRPr/>
          </a:p>
          <a:p>
            <a:pPr marL="28575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⮚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July 6 - 10 expensed to the Perkins FY 2027 allocation: baggage, hotel, meals, parking, ground transportation, mileage. </a:t>
            </a:r>
            <a:r>
              <a:rPr lang="en-US" sz="1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Claim on October 15, 2026.</a:t>
            </a:r>
            <a:endParaRPr sz="14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70C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i="1">
                <a:solidFill>
                  <a:srgbClr val="0000FF"/>
                </a:solidFill>
              </a:rPr>
              <a:t>FY 2027, CTSO student eligible costs after July 10, 2026 are limited to competitor registrations. Student attendee costs are ineligible</a:t>
            </a:r>
            <a:endParaRPr b="1" i="1">
              <a:solidFill>
                <a:srgbClr val="00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1">
              <a:solidFill>
                <a:srgbClr val="0000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October 7 Slide Deck</a:t>
            </a:r>
            <a:endParaRPr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October 7 Recording</a:t>
            </a:r>
            <a:endParaRPr>
              <a:solidFill>
                <a:srgbClr val="FF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70C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29" descr="PowerPoint Titl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872" y="5177322"/>
            <a:ext cx="4684874" cy="8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2900" dirty="0"/>
              <a:t>Claim Due Dates FY 2027</a:t>
            </a:r>
            <a:endParaRPr sz="3600" dirty="0"/>
          </a:p>
        </p:txBody>
      </p:sp>
      <p:graphicFrame>
        <p:nvGraphicFramePr>
          <p:cNvPr id="67" name="Google Shape;67;p5"/>
          <p:cNvGraphicFramePr/>
          <p:nvPr/>
        </p:nvGraphicFramePr>
        <p:xfrm>
          <a:off x="339225" y="946300"/>
          <a:ext cx="10788000" cy="4984450"/>
        </p:xfrm>
        <a:graphic>
          <a:graphicData uri="http://schemas.openxmlformats.org/drawingml/2006/table">
            <a:tbl>
              <a:tblPr>
                <a:noFill/>
                <a:tableStyleId>{6117B297-73D3-46D7-BFA3-6368C9632C85}</a:tableStyleId>
              </a:tblPr>
              <a:tblGrid>
                <a:gridCol w="12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0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Quarter</a:t>
                      </a:r>
                      <a:endParaRPr sz="1400" b="1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Date of Purchase, Service, or Activity</a:t>
                      </a:r>
                      <a:endParaRPr sz="1400" b="1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Claims Due</a:t>
                      </a:r>
                      <a:endParaRPr sz="1400" b="1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/>
                        <a:t>Warrant/Paid Date</a:t>
                      </a:r>
                      <a:endParaRPr sz="1400" b="1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July 1 - September 30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980000"/>
                          </a:solidFill>
                        </a:rPr>
                        <a:t>October 1</a:t>
                      </a:r>
                      <a:r>
                        <a:rPr lang="en-US" b="1">
                          <a:solidFill>
                            <a:srgbClr val="980000"/>
                          </a:solidFill>
                        </a:rPr>
                        <a:t>6</a:t>
                      </a:r>
                      <a:endParaRPr sz="1400" b="1" u="none" strike="noStrike" cap="none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November 3, 2026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October 1 - December 13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980000"/>
                          </a:solidFill>
                        </a:rPr>
                        <a:t>January 15</a:t>
                      </a:r>
                      <a:endParaRPr sz="1400" b="1" u="none" strike="noStrike" cap="none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February 2, 2027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January 1 - March 31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980000"/>
                          </a:solidFill>
                        </a:rPr>
                        <a:t>April 16</a:t>
                      </a:r>
                      <a:endParaRPr sz="1400" b="1" u="none" strike="noStrike" cap="none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May 4, 2027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3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4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April 1 - June 30</a:t>
                      </a:r>
                      <a:endParaRPr sz="1400" u="none" strike="noStrike" cap="none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980000"/>
                          </a:solidFill>
                        </a:rPr>
                        <a:t>July 16</a:t>
                      </a:r>
                      <a:endParaRPr sz="1400" b="1" u="none" strike="noStrike" cap="none">
                        <a:solidFill>
                          <a:srgbClr val="980000"/>
                        </a:solidFill>
                      </a:endParaRPr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August 3, 2027</a:t>
                      </a:r>
                      <a:endParaRPr sz="1400" u="none" strike="noStrike" cap="none" dirty="0"/>
                    </a:p>
                  </a:txBody>
                  <a:tcPr marL="91425" marR="91425" marT="91425" marB="91425" anchor="ctr">
                    <a:lnL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5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h15d47dfd6ac1594e_0_21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2900"/>
              <a:t>Claim Submission Sequence</a:t>
            </a:r>
            <a:endParaRPr sz="3600"/>
          </a:p>
        </p:txBody>
      </p:sp>
      <p:sp>
        <p:nvSpPr>
          <p:cNvPr id="73" name="Google Shape;73;h15d47dfd6ac1594e_0_21"/>
          <p:cNvSpPr txBox="1">
            <a:spLocks noGrp="1"/>
          </p:cNvSpPr>
          <p:nvPr>
            <p:ph type="body" idx="1"/>
          </p:nvPr>
        </p:nvSpPr>
        <p:spPr>
          <a:xfrm>
            <a:off x="339225" y="906300"/>
            <a:ext cx="11508000" cy="56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Create the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Perkins Claim Template</a:t>
            </a:r>
            <a:r>
              <a:rPr lang="en-US" sz="1800"/>
              <a:t>.</a:t>
            </a:r>
            <a:endParaRPr sz="1800"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Scan CTSO affiliated invoices to pdf and save (when applicable). CTSO invoices are the only documentation required for inclusion with submitted claims. </a:t>
            </a:r>
            <a:endParaRPr sz="1400"/>
          </a:p>
          <a:p>
            <a:pPr marL="91440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Create the claim in </a:t>
            </a:r>
            <a:r>
              <a:rPr lang="en-US" sz="1800" u="sng">
                <a:solidFill>
                  <a:schemeClr val="hlink"/>
                </a:solidFill>
                <a:hlinkClick r:id="rId4"/>
              </a:rPr>
              <a:t>Iowa Grants</a:t>
            </a:r>
            <a:r>
              <a:rPr lang="en-US" sz="1800"/>
              <a:t> .</a:t>
            </a:r>
            <a:endParaRPr sz="180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Submit the claim for review and approval.</a:t>
            </a:r>
            <a:endParaRPr sz="1800"/>
          </a:p>
          <a:p>
            <a:pPr marL="45720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Note: </a:t>
            </a:r>
            <a:r>
              <a:rPr lang="en-US" sz="1400">
                <a:solidFill>
                  <a:srgbClr val="FF0000"/>
                </a:solidFill>
              </a:rPr>
              <a:t>Never</a:t>
            </a:r>
            <a:r>
              <a:rPr lang="en-US" sz="1400"/>
              <a:t> withdraw a claim. Contact </a:t>
            </a:r>
            <a:r>
              <a:rPr lang="en-US" sz="1400" u="sng">
                <a:solidFill>
                  <a:schemeClr val="hlink"/>
                </a:solidFill>
                <a:hlinkClick r:id="rId5"/>
              </a:rPr>
              <a:t>Amy Vybiral</a:t>
            </a:r>
            <a:r>
              <a:rPr lang="en-US" sz="1400"/>
              <a:t> or </a:t>
            </a:r>
            <a:r>
              <a:rPr lang="en-US" sz="1400" u="sng">
                <a:solidFill>
                  <a:schemeClr val="hlink"/>
                </a:solidFill>
                <a:hlinkClick r:id="rId6"/>
              </a:rPr>
              <a:t>Jeff Fletcher</a:t>
            </a:r>
            <a:r>
              <a:rPr lang="en-US" sz="1400"/>
              <a:t> with editing or correcting assistance.</a:t>
            </a:r>
            <a:endParaRPr sz="1400"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Always use a claim in “Editing” or “Correcting” status instead of creating a new claim.</a:t>
            </a:r>
            <a:endParaRPr sz="1400"/>
          </a:p>
          <a:p>
            <a:pPr marL="91440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15d47dfd6ac1594e_0_84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/>
              <a:t>Claim Templates</a:t>
            </a:r>
            <a:endParaRPr sz="2900"/>
          </a:p>
        </p:txBody>
      </p:sp>
      <p:sp>
        <p:nvSpPr>
          <p:cNvPr id="79" name="Google Shape;79;h15d47dfd6ac1594e_0_84"/>
          <p:cNvSpPr txBox="1">
            <a:spLocks noGrp="1"/>
          </p:cNvSpPr>
          <p:nvPr>
            <p:ph type="body" idx="1"/>
          </p:nvPr>
        </p:nvSpPr>
        <p:spPr>
          <a:xfrm>
            <a:off x="339225" y="904125"/>
            <a:ext cx="11492400" cy="55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85714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Perkins Resources</a:t>
            </a:r>
            <a:r>
              <a:rPr lang="en-US"/>
              <a:t> - All FY 2027 Documents and Recordings</a:t>
            </a:r>
            <a:endParaRPr/>
          </a:p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117583"/>
              <a:buNone/>
            </a:pPr>
            <a:endParaRPr sz="1531"/>
          </a:p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117583"/>
              <a:buNone/>
            </a:pPr>
            <a:r>
              <a:rPr lang="en-US" sz="1531">
                <a:solidFill>
                  <a:srgbClr val="0000FF"/>
                </a:solidFill>
              </a:rPr>
              <a:t>Tip - </a:t>
            </a:r>
            <a:r>
              <a:rPr lang="en-US" sz="1531" b="1">
                <a:solidFill>
                  <a:srgbClr val="0000FF"/>
                </a:solidFill>
              </a:rPr>
              <a:t>Share the inventory form with all colleagues receiving Perkins items. </a:t>
            </a:r>
            <a:r>
              <a:rPr lang="en-US" sz="1531">
                <a:solidFill>
                  <a:srgbClr val="0000FF"/>
                </a:solidFill>
              </a:rPr>
              <a:t>Enter purchases onto the inventory form </a:t>
            </a:r>
            <a:r>
              <a:rPr lang="en-US" sz="1531" b="1" u="sng">
                <a:solidFill>
                  <a:srgbClr val="0000FF"/>
                </a:solidFill>
              </a:rPr>
              <a:t>the day that items are received</a:t>
            </a:r>
            <a:r>
              <a:rPr lang="en-US" sz="1531">
                <a:solidFill>
                  <a:srgbClr val="0000FF"/>
                </a:solidFill>
              </a:rPr>
              <a:t> (instructors, business managers)-</a:t>
            </a:r>
            <a:endParaRPr sz="1531">
              <a:solidFill>
                <a:srgbClr val="0000FF"/>
              </a:solidFill>
            </a:endParaRPr>
          </a:p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117583"/>
              <a:buNone/>
            </a:pPr>
            <a:endParaRPr sz="1531">
              <a:solidFill>
                <a:srgbClr val="0000FF"/>
              </a:solidFill>
            </a:endParaRPr>
          </a:p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80838"/>
              <a:buNone/>
            </a:pPr>
            <a:r>
              <a:rPr lang="en-US" sz="2227" b="1" u="sng">
                <a:solidFill>
                  <a:schemeClr val="hlink"/>
                </a:solidFill>
                <a:hlinkClick r:id="rId4"/>
              </a:rPr>
              <a:t>Secondary/Consortium</a:t>
            </a:r>
            <a:r>
              <a:rPr lang="en-US" sz="2227"/>
              <a:t> &amp; </a:t>
            </a:r>
            <a:r>
              <a:rPr lang="en-US" sz="2227" u="sng">
                <a:solidFill>
                  <a:schemeClr val="hlink"/>
                </a:solidFill>
                <a:hlinkClick r:id="rId5"/>
              </a:rPr>
              <a:t>Community College</a:t>
            </a:r>
            <a:r>
              <a:rPr lang="en-US" sz="2227"/>
              <a:t> templates</a:t>
            </a:r>
            <a:endParaRPr sz="2227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027"/>
              <a:t>Download the claim template</a:t>
            </a:r>
            <a:endParaRPr sz="2027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027"/>
              <a:t>Scan the CTSO invoices to pdf</a:t>
            </a:r>
            <a:endParaRPr sz="2027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7" b="1"/>
              <a:t>Travel worksheet</a:t>
            </a:r>
            <a:r>
              <a:rPr lang="en-US" sz="2027"/>
              <a:t> (</a:t>
            </a:r>
            <a:r>
              <a:rPr lang="en-US" sz="1727">
                <a:solidFill>
                  <a:srgbClr val="FF0000"/>
                </a:solidFill>
              </a:rPr>
              <a:t>No CTSO expenditures</a:t>
            </a:r>
            <a:r>
              <a:rPr lang="en-US" sz="2027"/>
              <a:t>)</a:t>
            </a:r>
            <a:endParaRPr sz="2027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Char char="○"/>
            </a:pPr>
            <a:r>
              <a:rPr lang="en-US" sz="2027"/>
              <a:t>This is for all levels of CTE staff and related Perkins content professional development.</a:t>
            </a:r>
            <a:endParaRPr sz="2027">
              <a:solidFill>
                <a:srgbClr val="0000FF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7" b="1"/>
              <a:t>CTSO Staff and Students Worksheet</a:t>
            </a:r>
            <a:endParaRPr sz="2027" b="1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027"/>
              <a:t>Enter Fiscal Agent (or Community College</a:t>
            </a:r>
            <a:endParaRPr sz="2027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027"/>
              <a:t>Enter School District (or Campus location)</a:t>
            </a:r>
            <a:endParaRPr sz="2027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027"/>
              <a:t>Insert Affiliation Membership invoices (when applicable).</a:t>
            </a:r>
            <a:endParaRPr sz="2027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027"/>
              <a:t>Insert first FCCLA invoice (Insert→object→create from file→browse and select→display as icon→OK)</a:t>
            </a:r>
            <a:endParaRPr sz="2027"/>
          </a:p>
          <a:p>
            <a:pPr marL="914400" lvl="1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027"/>
              <a:t>Insert secondary FCCLA Invoice</a:t>
            </a:r>
            <a:endParaRPr sz="2027"/>
          </a:p>
          <a:p>
            <a:pPr marL="1371600" lvl="2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027"/>
              <a:t>Ineligible invoices - removed, template revised, Iowa Grants reduced, approved.</a:t>
            </a:r>
            <a:endParaRPr sz="2027"/>
          </a:p>
          <a:p>
            <a:pPr marL="1371600" lvl="2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027"/>
              <a:t>Recipient notified.</a:t>
            </a:r>
            <a:endParaRPr sz="2027"/>
          </a:p>
          <a:p>
            <a:pPr marL="1371600" lvl="2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2027"/>
              <a:t>May submit an Iowa eligible CTSO invoice on a stand-alone claim or with on the next due date.</a:t>
            </a:r>
            <a:endParaRPr sz="2027"/>
          </a:p>
          <a:p>
            <a:pPr marL="1371600" lvl="2" indent="-318686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Char char="•"/>
            </a:pPr>
            <a:r>
              <a:rPr lang="en-US" sz="2027">
                <a:solidFill>
                  <a:srgbClr val="0000FF"/>
                </a:solidFill>
              </a:rPr>
              <a:t>Institutions may change between individual student memberships (district funded) and affiliated (Perkins funded) memberships from year to year with no supplanting issues.</a:t>
            </a:r>
            <a:endParaRPr sz="2027">
              <a:solidFill>
                <a:srgbClr val="0000FF"/>
              </a:solidFill>
            </a:endParaRPr>
          </a:p>
          <a:p>
            <a:pPr marL="91440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90000"/>
              <a:buNone/>
            </a:pPr>
            <a:endParaRPr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15d47dfd6ac1594e_0_89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/>
              <a:t>Claim Templates</a:t>
            </a:r>
            <a:endParaRPr sz="2900"/>
          </a:p>
        </p:txBody>
      </p:sp>
      <p:sp>
        <p:nvSpPr>
          <p:cNvPr id="85" name="Google Shape;85;h15d47dfd6ac1594e_0_89"/>
          <p:cNvSpPr txBox="1">
            <a:spLocks noGrp="1"/>
          </p:cNvSpPr>
          <p:nvPr>
            <p:ph type="body" idx="1"/>
          </p:nvPr>
        </p:nvSpPr>
        <p:spPr>
          <a:xfrm>
            <a:off x="339225" y="904125"/>
            <a:ext cx="11492400" cy="55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 b="1"/>
              <a:t>Salaries, Benefits &amp; Sub Pay</a:t>
            </a:r>
            <a:endParaRPr sz="1400"/>
          </a:p>
          <a:p>
            <a:pPr marL="914400" lvl="1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Char char="○"/>
            </a:pPr>
            <a:r>
              <a:rPr lang="en-US" sz="1400"/>
              <a:t>Keep it simple</a:t>
            </a:r>
            <a:endParaRPr sz="1400"/>
          </a:p>
          <a:p>
            <a:pPr marL="914400" lvl="1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Last names only</a:t>
            </a:r>
            <a:endParaRPr sz="1400"/>
          </a:p>
          <a:p>
            <a:pPr marL="914400" lvl="1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Job title</a:t>
            </a:r>
            <a:endParaRPr sz="1400"/>
          </a:p>
          <a:p>
            <a:pPr marL="914400" lvl="1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Percentage - Ensure that the percentages for permanent positions are at the same percentage </a:t>
            </a:r>
            <a:r>
              <a:rPr lang="en-US" sz="1400" b="1" i="1">
                <a:solidFill>
                  <a:srgbClr val="FF0000"/>
                </a:solidFill>
              </a:rPr>
              <a:t>or less</a:t>
            </a:r>
            <a:r>
              <a:rPr lang="en-US" sz="1400"/>
              <a:t> than the prior year to avoid supplanting.</a:t>
            </a:r>
            <a:endParaRPr sz="1400"/>
          </a:p>
          <a:p>
            <a:pPr marL="914400" lvl="1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Substitute pay - use the last name of the substitute instructor.</a:t>
            </a:r>
            <a:endParaRPr sz="140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/>
              <a:t>Sec. 135 - Local Uses of Funds -Secondary and Community Colleges</a:t>
            </a:r>
            <a:endParaRPr sz="1400" b="1"/>
          </a:p>
          <a:p>
            <a:pPr marL="914400" lvl="1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E6, E7, &amp; E8 (Travel, Salaries, and CTSO Expenses) Auto populate - Do not duplicate </a:t>
            </a:r>
            <a:endParaRPr sz="1400"/>
          </a:p>
          <a:p>
            <a:pPr marL="914400" lvl="1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sz="1400"/>
              <a:t>Entity Description (Column A)</a:t>
            </a:r>
            <a:endParaRPr sz="1400"/>
          </a:p>
          <a:p>
            <a:pPr marL="1371600" lvl="2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Fiscal agent or community college name</a:t>
            </a:r>
            <a:endParaRPr sz="1400"/>
          </a:p>
          <a:p>
            <a:pPr marL="1371600" lvl="2" indent="-3175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School district or college campus location</a:t>
            </a:r>
            <a:endParaRPr sz="1400"/>
          </a:p>
          <a:p>
            <a:pPr marL="91440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h15d47dfd6ac1594e_0_94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/>
              <a:t>Claim Templates</a:t>
            </a:r>
            <a:endParaRPr sz="2900"/>
          </a:p>
        </p:txBody>
      </p:sp>
      <p:sp>
        <p:nvSpPr>
          <p:cNvPr id="91" name="Google Shape;91;h15d47dfd6ac1594e_0_94"/>
          <p:cNvSpPr txBox="1">
            <a:spLocks noGrp="1"/>
          </p:cNvSpPr>
          <p:nvPr>
            <p:ph type="body" idx="1"/>
          </p:nvPr>
        </p:nvSpPr>
        <p:spPr>
          <a:xfrm>
            <a:off x="339225" y="904125"/>
            <a:ext cx="11492400" cy="55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Sec. 135 - Local Uses of Funds -Secondary and Community Colleges</a:t>
            </a:r>
            <a:endParaRPr sz="1500" b="1"/>
          </a:p>
          <a:p>
            <a:pPr marL="914400" lvl="1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1400"/>
              <a:t>Perkins Activity (Column B)</a:t>
            </a:r>
            <a:endParaRPr sz="1400"/>
          </a:p>
          <a:p>
            <a:pPr marL="1371600" lvl="2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Activity</a:t>
            </a:r>
            <a:endParaRPr sz="1400"/>
          </a:p>
          <a:p>
            <a:pPr marL="1828800" lvl="3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1 - Career</a:t>
            </a:r>
            <a:endParaRPr sz="1400"/>
          </a:p>
          <a:p>
            <a:pPr marL="1828800" lvl="3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2 - Professional Development</a:t>
            </a:r>
            <a:endParaRPr sz="1400"/>
          </a:p>
          <a:p>
            <a:pPr marL="1828800" lvl="3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4 a - Secondary Academic Integration</a:t>
            </a:r>
            <a:endParaRPr sz="1400"/>
          </a:p>
          <a:p>
            <a:pPr marL="1828800" lvl="3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4 b - Postsecondary Academic Integration</a:t>
            </a:r>
            <a:endParaRPr sz="1400"/>
          </a:p>
          <a:p>
            <a:pPr marL="1828800" lvl="3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5 - Everything else (equipment, supplies, WBL CBE, IRCs, staff recruitment, blended &amp; distance ed, IWD collaboration, community partnerships, business engagement).</a:t>
            </a:r>
            <a:endParaRPr sz="1400"/>
          </a:p>
          <a:p>
            <a:pPr marL="1828800" lvl="3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6 - Evaluation related to the comprehensive local needs assessment (CLNA).</a:t>
            </a:r>
            <a:endParaRPr sz="1400"/>
          </a:p>
          <a:p>
            <a:pPr marL="914400" lvl="1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1400"/>
              <a:t>Extended Description (Column C) - default or your selection.</a:t>
            </a:r>
            <a:endParaRPr sz="1400"/>
          </a:p>
          <a:p>
            <a:pPr marL="914400" lvl="1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1400"/>
              <a:t>Item Purchased - Keep it simple. (Only enough so anyone can determine eligibility. Drill, AET subscription, CNC router, real care babies, </a:t>
            </a:r>
            <a:r>
              <a:rPr lang="en-US" sz="1400">
                <a:solidFill>
                  <a:srgbClr val="0000FF"/>
                </a:solidFill>
              </a:rPr>
              <a:t>DJI Air 3 Drone) </a:t>
            </a:r>
            <a:r>
              <a:rPr lang="en-US" sz="1400"/>
              <a:t>“FASC-prohibited unmanned aircraft system”</a:t>
            </a:r>
            <a:endParaRPr sz="1400">
              <a:solidFill>
                <a:srgbClr val="0000FF"/>
              </a:solidFill>
            </a:endParaRPr>
          </a:p>
          <a:p>
            <a:pPr marL="914400" lvl="1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1400"/>
              <a:t>Admin</a:t>
            </a:r>
            <a:endParaRPr sz="1400"/>
          </a:p>
          <a:p>
            <a:pPr marL="1371600" lvl="2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Costs associated with the administration of the grant.</a:t>
            </a:r>
            <a:endParaRPr sz="1400"/>
          </a:p>
          <a:p>
            <a:pPr marL="1371600" lvl="2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Budget code “Salaries and Benefits”</a:t>
            </a:r>
            <a:endParaRPr sz="1400"/>
          </a:p>
          <a:p>
            <a:pPr marL="1371600" lvl="2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Zoom trainings, claim submissions, reimbursement disbursements, grant writing, CLNA, data review, ordering, inventory list, checking allowable costs (ineligible drones).</a:t>
            </a:r>
            <a:endParaRPr sz="1400"/>
          </a:p>
          <a:p>
            <a:pPr marL="914400" lvl="1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Char char="○"/>
            </a:pPr>
            <a:r>
              <a:rPr lang="en-US" sz="1400">
                <a:solidFill>
                  <a:srgbClr val="0000FF"/>
                </a:solidFill>
              </a:rPr>
              <a:t>Assurances</a:t>
            </a:r>
            <a:endParaRPr sz="1400">
              <a:solidFill>
                <a:srgbClr val="0000FF"/>
              </a:solidFill>
            </a:endParaRPr>
          </a:p>
          <a:p>
            <a:pPr marL="1371600" lvl="2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/>
              <a:t>Federal requirements</a:t>
            </a:r>
            <a:endParaRPr sz="1400"/>
          </a:p>
          <a:p>
            <a:pPr marL="1371600" lvl="2" indent="-304165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1400">
                <a:solidFill>
                  <a:srgbClr val="0000FF"/>
                </a:solidFill>
              </a:rPr>
              <a:t>Read and provide professional development </a:t>
            </a:r>
            <a:r>
              <a:rPr lang="en-US" sz="1400"/>
              <a:t>for all administrators and CTE staff (counselors, administrators, instructors, staff, tutors, etc.)</a:t>
            </a:r>
            <a:endParaRPr sz="140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914400" lvl="0" indent="0" algn="just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90000"/>
              <a:buNone/>
            </a:pP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15d47dfd6ac1594e_0_26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2900"/>
              <a:t>Additional Worksheet and Travel</a:t>
            </a:r>
            <a:endParaRPr sz="3600"/>
          </a:p>
        </p:txBody>
      </p:sp>
      <p:sp>
        <p:nvSpPr>
          <p:cNvPr id="97" name="Google Shape;97;h15d47dfd6ac1594e_0_26"/>
          <p:cNvSpPr txBox="1">
            <a:spLocks noGrp="1"/>
          </p:cNvSpPr>
          <p:nvPr>
            <p:ph type="body" idx="1"/>
          </p:nvPr>
        </p:nvSpPr>
        <p:spPr>
          <a:xfrm>
            <a:off x="74300" y="838525"/>
            <a:ext cx="11772900" cy="57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CTSO dedicated worksheet and updated Assurances - </a:t>
            </a:r>
            <a:r>
              <a:rPr lang="en-US" sz="1700" b="1">
                <a:solidFill>
                  <a:srgbClr val="FF0000"/>
                </a:solidFill>
              </a:rPr>
              <a:t>Do not use the FY 2026 template.</a:t>
            </a:r>
            <a:r>
              <a:rPr lang="en-US" sz="1700">
                <a:solidFill>
                  <a:srgbClr val="FF0000"/>
                </a:solidFill>
              </a:rPr>
              <a:t> The claim will be returned.</a:t>
            </a:r>
            <a:endParaRPr sz="170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  <p:pic>
        <p:nvPicPr>
          <p:cNvPr id="98" name="Google Shape;98;h15d47dfd6ac1594e_0_26" descr="Titles of worksheet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950" y="1660575"/>
            <a:ext cx="974407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h15d47dfd6ac1594e_0_26" descr="Example of In-State travel (Budge Code 582) workshee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3638" y="2405521"/>
            <a:ext cx="7424724" cy="15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h15d47dfd6ac1594e_0_26" descr="Example of Out-of-State travel (Budget Code 583) workshee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9188" y="4549473"/>
            <a:ext cx="8613625" cy="16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h15d47dfd6ac1594e_0_38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2900" dirty="0"/>
              <a:t>CTSO Staff &amp; Students</a:t>
            </a:r>
            <a:endParaRPr sz="3600" dirty="0"/>
          </a:p>
        </p:txBody>
      </p:sp>
      <p:sp>
        <p:nvSpPr>
          <p:cNvPr id="106" name="Google Shape;106;h15d47dfd6ac1594e_0_38" descr="Example of FY 2027 Perkins purchases"/>
          <p:cNvSpPr txBox="1">
            <a:spLocks noGrp="1"/>
          </p:cNvSpPr>
          <p:nvPr>
            <p:ph type="body" idx="1"/>
          </p:nvPr>
        </p:nvSpPr>
        <p:spPr>
          <a:xfrm>
            <a:off x="339225" y="906300"/>
            <a:ext cx="11508000" cy="56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  <p:pic>
        <p:nvPicPr>
          <p:cNvPr id="107" name="Google Shape;107;h15d47dfd6ac1594e_0_38" descr="Example and explanation that quantities of more than one are ineligible for reimbursemen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5149" y="5930200"/>
            <a:ext cx="5397450" cy="56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h15d47dfd6ac1594e_0_38"/>
          <p:cNvSpPr txBox="1"/>
          <p:nvPr/>
        </p:nvSpPr>
        <p:spPr>
          <a:xfrm>
            <a:off x="0" y="5959425"/>
            <a:ext cx="498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Quantities of more than one are ineligible for reimbursement.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109" name="Google Shape;109;h15d47dfd6ac1594e_0_38" descr="FCCLA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737407"/>
            <a:ext cx="12191999" cy="47134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h15d47dfd6ac1594e_0_49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3600"/>
              <a:t>Salaries &amp; Benefits</a:t>
            </a:r>
            <a:endParaRPr sz="3600"/>
          </a:p>
        </p:txBody>
      </p:sp>
      <p:sp>
        <p:nvSpPr>
          <p:cNvPr id="115" name="Google Shape;115;h15d47dfd6ac1594e_0_49" descr="Federal Monitoring Requirements"/>
          <p:cNvSpPr txBox="1">
            <a:spLocks noGrp="1"/>
          </p:cNvSpPr>
          <p:nvPr>
            <p:ph type="body" idx="1"/>
          </p:nvPr>
        </p:nvSpPr>
        <p:spPr>
          <a:xfrm>
            <a:off x="339225" y="906300"/>
            <a:ext cx="11508000" cy="56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  <p:pic>
        <p:nvPicPr>
          <p:cNvPr id="116" name="Google Shape;116;h15d47dfd6ac1594e_0_49" descr="CTE Salaries and Benefits - Permanent Staf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063" y="790575"/>
            <a:ext cx="11953875" cy="527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15d47dfd6ac1594e_0_59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3600"/>
              <a:t>Sec. 135. Use Of Funds</a:t>
            </a:r>
            <a:endParaRPr sz="3600"/>
          </a:p>
        </p:txBody>
      </p:sp>
      <p:sp>
        <p:nvSpPr>
          <p:cNvPr id="122" name="Google Shape;122;h15d47dfd6ac1594e_0_59" descr="Section 135 - Use of funds"/>
          <p:cNvSpPr txBox="1">
            <a:spLocks noGrp="1"/>
          </p:cNvSpPr>
          <p:nvPr>
            <p:ph type="body" idx="1"/>
          </p:nvPr>
        </p:nvSpPr>
        <p:spPr>
          <a:xfrm>
            <a:off x="339225" y="906300"/>
            <a:ext cx="11508000" cy="56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/>
          </a:p>
        </p:txBody>
      </p:sp>
      <p:sp>
        <p:nvSpPr>
          <p:cNvPr id="123" name="Google Shape;123;h15d47dfd6ac1594e_0_59"/>
          <p:cNvSpPr txBox="1"/>
          <p:nvPr/>
        </p:nvSpPr>
        <p:spPr>
          <a:xfrm>
            <a:off x="0" y="6095975"/>
            <a:ext cx="12419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</a:rPr>
              <a:t>Ineligible FCCLA invoice removed, total reduced, updated template will be emailed to all Perkins contacts listed on the application and claim form.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124" name="Google Shape;124;h15d47dfd6ac1594e_0_59" descr="Section 135 Use of fund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4183"/>
            <a:ext cx="12191999" cy="5509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h15d47dfd6ac1594e_0_69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3600"/>
              <a:t>Assurances</a:t>
            </a:r>
            <a:endParaRPr sz="3600"/>
          </a:p>
        </p:txBody>
      </p:sp>
      <p:pic>
        <p:nvPicPr>
          <p:cNvPr id="130" name="Google Shape;130;h15d47dfd6ac1594e_0_69" descr="Assuranc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788" y="895352"/>
            <a:ext cx="9972675" cy="5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15d47dfd6ac1594e_0_77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3600"/>
              <a:t>Assurances</a:t>
            </a:r>
            <a:endParaRPr sz="3600"/>
          </a:p>
        </p:txBody>
      </p:sp>
      <p:pic>
        <p:nvPicPr>
          <p:cNvPr id="136" name="Google Shape;136;h15d47dfd6ac1594e_0_77" descr="Example of Assuranc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213" y="1004890"/>
            <a:ext cx="10029825" cy="4848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h15d47dfd6ac1594e_0_77"/>
          <p:cNvSpPr txBox="1"/>
          <p:nvPr/>
        </p:nvSpPr>
        <p:spPr>
          <a:xfrm>
            <a:off x="0" y="6095975"/>
            <a:ext cx="1241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Community College -Includes  PRWORA. Review only.</a:t>
            </a:r>
            <a:endParaRPr sz="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h15d47dfd6ac1594e_0_10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/>
              <a:t>Create the claim in Iowa Grants </a:t>
            </a:r>
            <a:endParaRPr sz="2900"/>
          </a:p>
        </p:txBody>
      </p:sp>
      <p:pic>
        <p:nvPicPr>
          <p:cNvPr id="143" name="Google Shape;143;h15d47dfd6ac1594e_0_10" descr="Iowa Grants Log-in page arrow pointing to where to sign i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0673" y="1017077"/>
            <a:ext cx="5570650" cy="5299725"/>
          </a:xfrm>
          <a:prstGeom prst="rect">
            <a:avLst/>
          </a:prstGeom>
          <a:noFill/>
          <a:ln w="2857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44" name="Google Shape;144;h15d47dfd6ac1594e_0_10" descr="Same as previous"/>
          <p:cNvCxnSpPr/>
          <p:nvPr/>
        </p:nvCxnSpPr>
        <p:spPr>
          <a:xfrm flipH="1">
            <a:off x="5412983" y="739667"/>
            <a:ext cx="1281900" cy="20589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15d47dfd6ac1594e_0_107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 dirty="0"/>
              <a:t>Create the claim in Iowa Grants </a:t>
            </a:r>
            <a:endParaRPr sz="2900" dirty="0"/>
          </a:p>
        </p:txBody>
      </p:sp>
      <p:pic>
        <p:nvPicPr>
          <p:cNvPr id="150" name="Google Shape;150;h15d47dfd6ac1594e_0_107" descr="Arrow pointing to Gran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9525" y="1593792"/>
            <a:ext cx="10010656" cy="425036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51" name="Google Shape;151;h15d47dfd6ac1594e_0_107" descr="Creating the claim - point to Grants"/>
          <p:cNvCxnSpPr/>
          <p:nvPr/>
        </p:nvCxnSpPr>
        <p:spPr>
          <a:xfrm rot="10800000" flipH="1">
            <a:off x="440225" y="4096275"/>
            <a:ext cx="1374900" cy="168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2" name="Google Shape;152;h15d47dfd6ac1594e_0_107"/>
          <p:cNvSpPr txBox="1"/>
          <p:nvPr/>
        </p:nvSpPr>
        <p:spPr>
          <a:xfrm>
            <a:off x="62075" y="2671475"/>
            <a:ext cx="1607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6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Select “Grants”</a:t>
            </a: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h15d47dfd6ac1594e_0_116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 dirty="0"/>
              <a:t>Create the claim in Iowa Grants </a:t>
            </a:r>
            <a:endParaRPr sz="2900" dirty="0"/>
          </a:p>
        </p:txBody>
      </p:sp>
      <p:sp>
        <p:nvSpPr>
          <p:cNvPr id="158" name="Google Shape;158;h15d47dfd6ac1594e_0_116"/>
          <p:cNvSpPr txBox="1"/>
          <p:nvPr/>
        </p:nvSpPr>
        <p:spPr>
          <a:xfrm>
            <a:off x="142075" y="1331850"/>
            <a:ext cx="2797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Select the application</a:t>
            </a:r>
            <a:endParaRPr sz="25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9" name="Google Shape;159;h15d47dfd6ac1594e_0_116" descr="Click &quot;underway&quot; to select the applicati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75" y="2987650"/>
            <a:ext cx="11887201" cy="649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h15d47dfd6ac1594e_0_116" descr="Select the application"/>
          <p:cNvCxnSpPr/>
          <p:nvPr/>
        </p:nvCxnSpPr>
        <p:spPr>
          <a:xfrm>
            <a:off x="402550" y="2546650"/>
            <a:ext cx="830400" cy="441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1" name="Google Shape;161;h15d47dfd6ac1594e_0_116"/>
          <p:cNvSpPr txBox="1"/>
          <p:nvPr/>
        </p:nvSpPr>
        <p:spPr>
          <a:xfrm>
            <a:off x="904675" y="5155400"/>
            <a:ext cx="10520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800"/>
              <a:t>Remember to select 2027 - 2026 might not be closed yet.</a:t>
            </a:r>
            <a:endParaRPr sz="20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h15d47dfd6ac1594e_0_128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 dirty="0"/>
              <a:t>Create the claim in Iowa Grants </a:t>
            </a:r>
            <a:endParaRPr sz="2900" dirty="0"/>
          </a:p>
        </p:txBody>
      </p:sp>
      <p:cxnSp>
        <p:nvCxnSpPr>
          <p:cNvPr id="167" name="Google Shape;167;h15d47dfd6ac1594e_0_128" descr="Select Claims"/>
          <p:cNvCxnSpPr/>
          <p:nvPr/>
        </p:nvCxnSpPr>
        <p:spPr>
          <a:xfrm>
            <a:off x="667850" y="1688075"/>
            <a:ext cx="830400" cy="441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68" name="Google Shape;168;h15d47dfd6ac1594e_0_128" descr="Select claim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7288" y="1775325"/>
            <a:ext cx="8857426" cy="70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h15d47dfd6ac1594e_0_128"/>
          <p:cNvSpPr txBox="1"/>
          <p:nvPr/>
        </p:nvSpPr>
        <p:spPr>
          <a:xfrm>
            <a:off x="384750" y="834900"/>
            <a:ext cx="27972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500">
                <a:latin typeface="Roboto"/>
                <a:ea typeface="Roboto"/>
                <a:cs typeface="Roboto"/>
                <a:sym typeface="Roboto"/>
              </a:rPr>
              <a:t>Select </a:t>
            </a:r>
            <a:r>
              <a:rPr lang="en-US" sz="25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Claims</a:t>
            </a:r>
            <a:endParaRPr sz="25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h15d47dfd6ac1594e_0_128"/>
          <p:cNvSpPr txBox="1"/>
          <p:nvPr/>
        </p:nvSpPr>
        <p:spPr>
          <a:xfrm>
            <a:off x="339225" y="3610500"/>
            <a:ext cx="27972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500">
                <a:latin typeface="Roboto"/>
                <a:ea typeface="Roboto"/>
                <a:cs typeface="Roboto"/>
                <a:sym typeface="Roboto"/>
              </a:rPr>
              <a:t>Add a claim</a:t>
            </a:r>
            <a:endParaRPr sz="25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1" name="Google Shape;171;h15d47dfd6ac1594e_0_128" descr="Adding a claim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563375"/>
            <a:ext cx="11887202" cy="16412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h15d47dfd6ac1594e_0_128" descr="Adding a claim"/>
          <p:cNvCxnSpPr/>
          <p:nvPr/>
        </p:nvCxnSpPr>
        <p:spPr>
          <a:xfrm flipH="1">
            <a:off x="11340075" y="3425200"/>
            <a:ext cx="103800" cy="1617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3" name="Google Shape;173;h15d47dfd6ac1594e_0_128"/>
          <p:cNvSpPr txBox="1"/>
          <p:nvPr/>
        </p:nvSpPr>
        <p:spPr>
          <a:xfrm>
            <a:off x="284525" y="6204575"/>
            <a:ext cx="10346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highlight>
                  <a:srgbClr val="FFFF00"/>
                </a:highlight>
              </a:rPr>
              <a:t>Do not withdraw claims. Contact </a:t>
            </a:r>
            <a:r>
              <a:rPr lang="en-US" sz="1100" b="1" i="0" u="sng" strike="noStrike" cap="none">
                <a:solidFill>
                  <a:srgbClr val="0563C1"/>
                </a:solidFill>
                <a:highlight>
                  <a:srgbClr val="FFFF00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amy.vybiral@iowa.gov</a:t>
            </a:r>
            <a:r>
              <a:rPr lang="en-US" sz="1100" b="1" i="0" u="none" strike="noStrike" cap="none">
                <a:solidFill>
                  <a:srgbClr val="000000"/>
                </a:solidFill>
                <a:highlight>
                  <a:srgbClr val="FFFF00"/>
                </a:highlight>
              </a:rPr>
              <a:t> for assistance. Always use claims in editing and correcting status before opening a new claim.</a:t>
            </a:r>
            <a:endParaRPr sz="500" b="1" i="0" u="none" strike="noStrike" cap="none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h15d47dfd6ac1594e_0_142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/>
              <a:t>Create the claim in Iowa Grants </a:t>
            </a:r>
            <a:endParaRPr sz="2900"/>
          </a:p>
        </p:txBody>
      </p:sp>
      <p:pic>
        <p:nvPicPr>
          <p:cNvPr id="179" name="Google Shape;179;h15d47dfd6ac1594e_0_142" descr="General Information - Claim - Edi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89802"/>
            <a:ext cx="11887199" cy="3423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15d47dfd6ac1594e_0_152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 dirty="0"/>
              <a:t>Create the claim in Iowa Grants </a:t>
            </a:r>
            <a:endParaRPr sz="2900" dirty="0"/>
          </a:p>
        </p:txBody>
      </p:sp>
      <p:pic>
        <p:nvPicPr>
          <p:cNvPr id="185" name="Google Shape;185;h15d47dfd6ac1594e_0_152" descr="Saving the for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89802"/>
            <a:ext cx="11887199" cy="342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h15d47dfd6ac1594e_0_152" descr="How to edit reimbursemen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466025"/>
            <a:ext cx="11887201" cy="2239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h15d47dfd6ac1594e_0_152" descr="Same as previous "/>
          <p:cNvCxnSpPr/>
          <p:nvPr/>
        </p:nvCxnSpPr>
        <p:spPr>
          <a:xfrm flipH="1">
            <a:off x="11329475" y="3584200"/>
            <a:ext cx="103800" cy="1617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8" name="Google Shape;188;h15d47dfd6ac1594e_0_152" descr="Same as previous"/>
          <p:cNvCxnSpPr/>
          <p:nvPr/>
        </p:nvCxnSpPr>
        <p:spPr>
          <a:xfrm>
            <a:off x="10165175" y="606925"/>
            <a:ext cx="830400" cy="441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15d47dfd6ac1594e_0_162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 dirty="0"/>
              <a:t>Calculate totals for all activities before entering budget </a:t>
            </a:r>
            <a:endParaRPr sz="2900" dirty="0"/>
          </a:p>
        </p:txBody>
      </p:sp>
      <p:pic>
        <p:nvPicPr>
          <p:cNvPr id="194" name="Google Shape;194;h15d47dfd6ac1594e_0_162" descr="Calculating totals for all activities before entering budget - edit reimbursemen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466025"/>
            <a:ext cx="11887201" cy="2239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h15d47dfd6ac1594e_0_162" descr="Same"/>
          <p:cNvCxnSpPr/>
          <p:nvPr/>
        </p:nvCxnSpPr>
        <p:spPr>
          <a:xfrm flipH="1">
            <a:off x="11329475" y="3584200"/>
            <a:ext cx="103800" cy="1617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6" name="Google Shape;196;h15d47dfd6ac1594e_0_162" descr="Same"/>
          <p:cNvCxnSpPr/>
          <p:nvPr/>
        </p:nvCxnSpPr>
        <p:spPr>
          <a:xfrm>
            <a:off x="10165175" y="606925"/>
            <a:ext cx="830400" cy="441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97" name="Google Shape;197;h15d47dfd6ac1594e_0_162" descr="Example how to fill in and calculate total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63488"/>
            <a:ext cx="12039599" cy="2809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h15d47dfd6ac1594e_0_172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3793"/>
              <a:buFont typeface="Arial"/>
              <a:buNone/>
            </a:pPr>
            <a:r>
              <a:rPr lang="en-US" sz="2900" dirty="0"/>
              <a:t>Iowa Grant and Claim Template totals must align when the claim is submitted. </a:t>
            </a:r>
            <a:endParaRPr sz="2900" dirty="0"/>
          </a:p>
        </p:txBody>
      </p:sp>
      <p:pic>
        <p:nvPicPr>
          <p:cNvPr id="203" name="Google Shape;203;h15d47dfd6ac1594e_0_172" descr="Showing that totals must align when the claim is submit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79200"/>
            <a:ext cx="11887198" cy="37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h15d47dfd6ac1594e_0_172" descr="Same as previou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475" y="4499625"/>
            <a:ext cx="11449050" cy="1809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h15d47dfd6ac1594e_0_172" descr="Same as previous slide"/>
          <p:cNvCxnSpPr/>
          <p:nvPr/>
        </p:nvCxnSpPr>
        <p:spPr>
          <a:xfrm>
            <a:off x="3879575" y="2991850"/>
            <a:ext cx="830400" cy="441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6" name="Google Shape;206;h15d47dfd6ac1594e_0_17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0200975" y="5677575"/>
            <a:ext cx="830400" cy="441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15d47dfd6ac1594e_0_184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sz="2900" dirty="0"/>
              <a:t>Upload documentation and submit claim</a:t>
            </a:r>
            <a:endParaRPr sz="2900" dirty="0"/>
          </a:p>
        </p:txBody>
      </p:sp>
      <p:pic>
        <p:nvPicPr>
          <p:cNvPr id="212" name="Google Shape;212;h15d47dfd6ac1594e_0_184" descr="Uploading documentation and submitting a claim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89802"/>
            <a:ext cx="11887200" cy="229700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h15d47dfd6ac1594e_0_184"/>
          <p:cNvSpPr txBox="1"/>
          <p:nvPr/>
        </p:nvSpPr>
        <p:spPr>
          <a:xfrm>
            <a:off x="413475" y="3397925"/>
            <a:ext cx="10928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Upload claim template and mark as complete. Final step - Submit claim.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214" name="Google Shape;214;h15d47dfd6ac1594e_0_184" descr="Submit claim button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116950"/>
            <a:ext cx="11887198" cy="24604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h15d47dfd6ac1594e_0_184" descr="Same"/>
          <p:cNvCxnSpPr/>
          <p:nvPr/>
        </p:nvCxnSpPr>
        <p:spPr>
          <a:xfrm flipH="1">
            <a:off x="7672600" y="3054200"/>
            <a:ext cx="103800" cy="161700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63" y="85150"/>
            <a:ext cx="12071275" cy="2227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 txBox="1"/>
          <p:nvPr/>
        </p:nvSpPr>
        <p:spPr>
          <a:xfrm>
            <a:off x="2805450" y="2312700"/>
            <a:ext cx="6581100" cy="20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Amy Vybiral, MS Ed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Education Program Consultant - Perkins Budgets, Claims and Monitoring Processes</a:t>
            </a:r>
            <a:endParaRPr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Bureau of Career Technical Education &amp; Postsecondary Readiness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Iowa Department of Education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Grimes State Office Building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400 East 14th Street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 Moines, Iowa 50319-0146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Cell: (515) 339-4520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amy.vybiral@iowa.gov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Iowa Department of Education">
      <a:dk1>
        <a:srgbClr val="000000"/>
      </a:dk1>
      <a:lt1>
        <a:srgbClr val="FFFFFF"/>
      </a:lt1>
      <a:dk2>
        <a:srgbClr val="002152"/>
      </a:dk2>
      <a:lt2>
        <a:srgbClr val="E6E6E6"/>
      </a:lt2>
      <a:accent1>
        <a:srgbClr val="005CA3"/>
      </a:accent1>
      <a:accent2>
        <a:srgbClr val="FDE263"/>
      </a:accent2>
      <a:accent3>
        <a:srgbClr val="96BCDE"/>
      </a:accent3>
      <a:accent4>
        <a:srgbClr val="A5A5A5"/>
      </a:accent4>
      <a:accent5>
        <a:srgbClr val="DC6400"/>
      </a:accent5>
      <a:accent6>
        <a:srgbClr val="FFC2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1409</Words>
  <Application>Microsoft Office PowerPoint</Application>
  <PresentationFormat>Widescreen</PresentationFormat>
  <Paragraphs>165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Roboto</vt:lpstr>
      <vt:lpstr>Noto Sans Symbols</vt:lpstr>
      <vt:lpstr>Arial</vt:lpstr>
      <vt:lpstr>Theme1</vt:lpstr>
      <vt:lpstr>Perkins V  Claim Submission Process</vt:lpstr>
      <vt:lpstr>Unallowable Cost Updates - FY 2027</vt:lpstr>
      <vt:lpstr>Agenda</vt:lpstr>
      <vt:lpstr>Housekeeping</vt:lpstr>
      <vt:lpstr>Webinar Questions/Clarifications</vt:lpstr>
      <vt:lpstr>Claim Due Dates FY 2027</vt:lpstr>
      <vt:lpstr>Claim Submission Sequence</vt:lpstr>
      <vt:lpstr>Claim Templates</vt:lpstr>
      <vt:lpstr>Claim Templates</vt:lpstr>
      <vt:lpstr>Claim Templates</vt:lpstr>
      <vt:lpstr>Additional Worksheet and Travel</vt:lpstr>
      <vt:lpstr>CTSO Staff &amp; Students</vt:lpstr>
      <vt:lpstr>Salaries &amp; Benefits</vt:lpstr>
      <vt:lpstr>Sec. 135. Use Of Funds</vt:lpstr>
      <vt:lpstr>Assurances</vt:lpstr>
      <vt:lpstr>Assurances</vt:lpstr>
      <vt:lpstr>Create the claim in Iowa Grants </vt:lpstr>
      <vt:lpstr>Create the claim in Iowa Grants </vt:lpstr>
      <vt:lpstr>Create the claim in Iowa Grants </vt:lpstr>
      <vt:lpstr>Create the claim in Iowa Grants </vt:lpstr>
      <vt:lpstr>Create the claim in Iowa Grants </vt:lpstr>
      <vt:lpstr>Create the claim in Iowa Grants </vt:lpstr>
      <vt:lpstr>Calculate totals for all activities before entering budget </vt:lpstr>
      <vt:lpstr>Iowa Grant and Claim Template totals must align when the claim is submitted. </vt:lpstr>
      <vt:lpstr>Upload documentation and submit claim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Vybiral, Amy [IDOE]</dc:creator>
  <cp:lastModifiedBy>Shari Craven-Webb</cp:lastModifiedBy>
  <cp:revision>2</cp:revision>
  <dcterms:modified xsi:type="dcterms:W3CDTF">2026-10-19T14:54:04Z</dcterms:modified>
</cp:coreProperties>
</file>