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8" roundtripDataSignature="AMtx7mhgzn8dcowgI7b5j7tHYKGSJnPTC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3686E7D-DA1B-414C-ADB7-F5A4E8BB6BDD}">
  <a:tblStyle styleId="{03686E7D-DA1B-414C-ADB7-F5A4E8BB6BDD}"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1913" autoAdjust="0"/>
  </p:normalViewPr>
  <p:slideViewPr>
    <p:cSldViewPr snapToGrid="0">
      <p:cViewPr varScale="1">
        <p:scale>
          <a:sx n="79" d="100"/>
          <a:sy n="79" d="100"/>
        </p:scale>
        <p:origin x="115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41" name="Google Shape;4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g3f61314aede_1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endParaRPr sz="1200" dirty="0">
              <a:solidFill>
                <a:schemeClr val="dk1"/>
              </a:solidFill>
            </a:endParaRPr>
          </a:p>
        </p:txBody>
      </p:sp>
      <p:sp>
        <p:nvSpPr>
          <p:cNvPr id="49" name="Google Shape;49;g3f61314aede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3ef5cb51f6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 name="Google Shape;57;g3ef5cb51f6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382f09c339b_25_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000" dirty="0">
              <a:solidFill>
                <a:schemeClr val="dk1"/>
              </a:solidFill>
            </a:endParaRPr>
          </a:p>
          <a:p>
            <a:pPr marL="0" lvl="0" indent="0" algn="l" rtl="0">
              <a:lnSpc>
                <a:spcPct val="115000"/>
              </a:lnSpc>
              <a:spcBef>
                <a:spcPts val="0"/>
              </a:spcBef>
              <a:spcAft>
                <a:spcPts val="0"/>
              </a:spcAft>
              <a:buNone/>
            </a:pPr>
            <a:endParaRPr sz="1000" dirty="0">
              <a:solidFill>
                <a:schemeClr val="dk1"/>
              </a:solidFill>
            </a:endParaRPr>
          </a:p>
        </p:txBody>
      </p:sp>
      <p:sp>
        <p:nvSpPr>
          <p:cNvPr id="71" name="Google Shape;71;g382f09c339b_25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382f09c339b_25_2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77" name="Google Shape;77;g382f09c339b_25_2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3f11e463f07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100"/>
              <a:buNone/>
            </a:pPr>
            <a:endParaRPr sz="1450" dirty="0">
              <a:solidFill>
                <a:schemeClr val="dk1"/>
              </a:solidFill>
            </a:endParaRPr>
          </a:p>
        </p:txBody>
      </p:sp>
      <p:sp>
        <p:nvSpPr>
          <p:cNvPr id="82" name="Google Shape;82;g3f11e463f0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3f99e19a51f_0_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400" dirty="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2100" dirty="0">
              <a:solidFill>
                <a:schemeClr val="dk1"/>
              </a:solidFill>
            </a:endParaRPr>
          </a:p>
          <a:p>
            <a:pPr marL="0" lvl="0" indent="0" algn="l" rtl="0">
              <a:lnSpc>
                <a:spcPct val="115000"/>
              </a:lnSpc>
              <a:spcBef>
                <a:spcPts val="1300"/>
              </a:spcBef>
              <a:spcAft>
                <a:spcPts val="0"/>
              </a:spcAft>
              <a:buNone/>
            </a:pPr>
            <a:endParaRPr sz="1400" dirty="0">
              <a:solidFill>
                <a:schemeClr val="dk1"/>
              </a:solidFill>
            </a:endParaRPr>
          </a:p>
        </p:txBody>
      </p:sp>
      <p:sp>
        <p:nvSpPr>
          <p:cNvPr id="88" name="Google Shape;88;g3f99e19a51f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f99e19a51f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100"/>
              <a:buNone/>
            </a:pPr>
            <a:endParaRPr sz="1300" dirty="0">
              <a:solidFill>
                <a:schemeClr val="dk1"/>
              </a:solidFill>
            </a:endParaRPr>
          </a:p>
        </p:txBody>
      </p:sp>
      <p:sp>
        <p:nvSpPr>
          <p:cNvPr id="94" name="Google Shape;94;g3f99e19a51f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h303d763a3aea545c_6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h303d763a3aea545c_6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dirty="0">
              <a:solidFill>
                <a:schemeClr val="dk1"/>
              </a:solidFill>
            </a:endParaRPr>
          </a:p>
          <a:p>
            <a:pPr marL="0" lvl="0" indent="0" algn="l" rtl="0">
              <a:spcBef>
                <a:spcPts val="20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faec140f75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3faec140f75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h7f09f3ddee1be550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h7f09f3ddee1be550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solidFill>
                <a:schemeClr val="dk1"/>
              </a:solidFill>
            </a:endParaRPr>
          </a:p>
          <a:p>
            <a:pPr marL="0" lvl="0" indent="0" algn="l" rtl="0">
              <a:lnSpc>
                <a:spcPct val="115000"/>
              </a:lnSpc>
              <a:spcBef>
                <a:spcPts val="750"/>
              </a:spcBef>
              <a:spcAft>
                <a:spcPts val="0"/>
              </a:spcAft>
              <a:buNone/>
            </a:pPr>
            <a:endParaRPr dirty="0">
              <a:solidFill>
                <a:schemeClr val="dk1"/>
              </a:solidFill>
            </a:endParaRPr>
          </a:p>
          <a:p>
            <a:pPr marL="0" lvl="0" indent="0" algn="l" rtl="0">
              <a:lnSpc>
                <a:spcPct val="115000"/>
              </a:lnSpc>
              <a:spcBef>
                <a:spcPts val="750"/>
              </a:spcBef>
              <a:spcAft>
                <a:spcPts val="0"/>
              </a:spcAft>
              <a:buNone/>
            </a:pPr>
            <a:endParaRPr dirty="0">
              <a:solidFill>
                <a:schemeClr val="dk1"/>
              </a:solidFill>
            </a:endParaRP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h7f09f3ddee1be550_0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h7f09f3ddee1be550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750"/>
              </a:spcBef>
              <a:spcAft>
                <a:spcPts val="0"/>
              </a:spcAft>
              <a:buNone/>
            </a:pPr>
            <a:endParaRPr dirty="0">
              <a:solidFill>
                <a:schemeClr val="dk1"/>
              </a:solidFill>
            </a:endParaRPr>
          </a:p>
          <a:p>
            <a:pPr marL="0" lvl="0" indent="0" algn="l" rtl="0">
              <a:lnSpc>
                <a:spcPct val="115000"/>
              </a:lnSpc>
              <a:spcBef>
                <a:spcPts val="750"/>
              </a:spcBef>
              <a:spcAft>
                <a:spcPts val="0"/>
              </a:spcAft>
              <a:buNone/>
            </a:pPr>
            <a:endParaRPr sz="1000" dirty="0">
              <a:solidFill>
                <a:schemeClr val="dk1"/>
              </a:solidFill>
            </a:endParaRPr>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h7f09f3ddee1be550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h7f09f3ddee1be550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solidFill>
                <a:schemeClr val="dk1"/>
              </a:solidFill>
            </a:endParaRPr>
          </a:p>
          <a:p>
            <a:pPr marL="0" marR="457200" lvl="0" indent="0" algn="l" rtl="0">
              <a:lnSpc>
                <a:spcPct val="115000"/>
              </a:lnSpc>
              <a:spcBef>
                <a:spcPts val="0"/>
              </a:spcBef>
              <a:spcAft>
                <a:spcPts val="0"/>
              </a:spcAft>
              <a:buClr>
                <a:schemeClr val="dk1"/>
              </a:buClr>
              <a:buSzPts val="1100"/>
              <a:buFont typeface="Arial"/>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h7f09f3ddee1be550_0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h7f09f3ddee1be550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h7f09f3ddee1be550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h7f09f3ddee1be550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h303d763a3aea545c_6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h303d763a3aea545c_6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a:t>
            </a: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h56dd44fac3c18b54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h56dd44fac3c18b54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solidFill>
                <a:schemeClr val="dk1"/>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3fa75c0a0cd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3fa75c0a0cd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solidFill>
                <a:schemeClr val="dk1"/>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3fb178939f8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3fb178939f8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3fa7b60be09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3fa7b60be09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3fb4cfa2f56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3fb4cfa2f56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382f09c339b_25_2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184" name="Google Shape;184;g382f09c339b_25_2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409cd68caf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409cd68caf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200" dirty="0">
              <a:solidFill>
                <a:srgbClr val="0D0D0D"/>
              </a:solidFill>
              <a:highlight>
                <a:srgbClr val="FCFCFC"/>
              </a:highlight>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409cd68caf1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409cd68caf1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900"/>
              </a:spcBef>
              <a:spcAft>
                <a:spcPts val="0"/>
              </a:spcAft>
              <a:buClr>
                <a:schemeClr val="dk1"/>
              </a:buClr>
              <a:buSzPts val="1100"/>
              <a:buFont typeface="Arial"/>
              <a:buNone/>
            </a:pPr>
            <a:endParaRPr sz="1400"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409cd68caf1_0_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409cd68caf1_0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800"/>
              </a:spcBef>
              <a:spcAft>
                <a:spcPts val="0"/>
              </a:spcAft>
              <a:buNone/>
            </a:pPr>
            <a:endParaRPr sz="1300"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409cd68caf1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409cd68caf1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409cd68caf1_0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409cd68caf1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300"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409cd68caf1_0_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409cd68caf1_0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300"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409cd68caf1_0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409cd68caf1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h303d763a3aea545c_3_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solidFill>
                <a:schemeClr val="dk1"/>
              </a:solidFill>
            </a:endParaRPr>
          </a:p>
        </p:txBody>
      </p:sp>
      <p:sp>
        <p:nvSpPr>
          <p:cNvPr id="241" name="Google Shape;241;h303d763a3aea545c_3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3f61314aede_1_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100"/>
              <a:buNone/>
            </a:pPr>
            <a:endParaRPr sz="1000" dirty="0">
              <a:solidFill>
                <a:schemeClr val="dk1"/>
              </a:solidFill>
            </a:endParaRPr>
          </a:p>
        </p:txBody>
      </p:sp>
      <p:sp>
        <p:nvSpPr>
          <p:cNvPr id="248" name="Google Shape;248;g3f61314aede_1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5" name="Google Shape;255;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1"/>
        </a:solidFill>
        <a:effectLst/>
      </p:bgPr>
    </p:bg>
    <p:spTree>
      <p:nvGrpSpPr>
        <p:cNvPr id="1" name="Shape 8"/>
        <p:cNvGrpSpPr/>
        <p:nvPr/>
      </p:nvGrpSpPr>
      <p:grpSpPr>
        <a:xfrm>
          <a:off x="0" y="0"/>
          <a:ext cx="0" cy="0"/>
          <a:chOff x="0" y="0"/>
          <a:chExt cx="0" cy="0"/>
        </a:xfrm>
      </p:grpSpPr>
      <p:sp>
        <p:nvSpPr>
          <p:cNvPr id="9" name="Google Shape;9;p11"/>
          <p:cNvSpPr txBox="1">
            <a:spLocks noGrp="1"/>
          </p:cNvSpPr>
          <p:nvPr>
            <p:ph type="ctrTitle"/>
          </p:nvPr>
        </p:nvSpPr>
        <p:spPr>
          <a:xfrm>
            <a:off x="289270" y="1074695"/>
            <a:ext cx="11636841" cy="2160104"/>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03617A"/>
              </a:buClr>
              <a:buSzPts val="4500"/>
              <a:buFont typeface="Arial"/>
              <a:buNone/>
              <a:defRPr sz="4500" b="1">
                <a:solidFill>
                  <a:srgbClr val="03617A"/>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 name="Google Shape;10;p11"/>
          <p:cNvSpPr txBox="1">
            <a:spLocks noGrp="1"/>
          </p:cNvSpPr>
          <p:nvPr>
            <p:ph type="subTitle" idx="1"/>
          </p:nvPr>
        </p:nvSpPr>
        <p:spPr>
          <a:xfrm>
            <a:off x="289270" y="3838162"/>
            <a:ext cx="11636841" cy="1282148"/>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750"/>
              </a:spcBef>
              <a:spcAft>
                <a:spcPts val="0"/>
              </a:spcAft>
              <a:buClr>
                <a:srgbClr val="03617A"/>
              </a:buClr>
              <a:buSzPts val="2400"/>
              <a:buNone/>
              <a:defRPr sz="2400" b="1">
                <a:solidFill>
                  <a:srgbClr val="03617A"/>
                </a:solidFill>
              </a:defRPr>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pic>
        <p:nvPicPr>
          <p:cNvPr id="11" name="Google Shape;11;p11"/>
          <p:cNvPicPr preferRelativeResize="0"/>
          <p:nvPr/>
        </p:nvPicPr>
        <p:blipFill rotWithShape="1">
          <a:blip r:embed="rId2">
            <a:alphaModFix/>
          </a:blip>
          <a:srcRect/>
          <a:stretch/>
        </p:blipFill>
        <p:spPr>
          <a:xfrm>
            <a:off x="11690" y="6429983"/>
            <a:ext cx="12192000" cy="428017"/>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bg>
      <p:bgPr>
        <a:solidFill>
          <a:schemeClr val="lt1"/>
        </a:solidFill>
        <a:effectLst/>
      </p:bgPr>
    </p:bg>
    <p:spTree>
      <p:nvGrpSpPr>
        <p:cNvPr id="1" name="Shape 12"/>
        <p:cNvGrpSpPr/>
        <p:nvPr/>
      </p:nvGrpSpPr>
      <p:grpSpPr>
        <a:xfrm>
          <a:off x="0" y="0"/>
          <a:ext cx="0" cy="0"/>
          <a:chOff x="0" y="0"/>
          <a:chExt cx="0" cy="0"/>
        </a:xfrm>
      </p:grpSpPr>
      <p:sp>
        <p:nvSpPr>
          <p:cNvPr id="13" name="Google Shape;13;p12"/>
          <p:cNvSpPr/>
          <p:nvPr/>
        </p:nvSpPr>
        <p:spPr>
          <a:xfrm>
            <a:off x="0" y="0"/>
            <a:ext cx="12192000" cy="737419"/>
          </a:xfrm>
          <a:prstGeom prst="rect">
            <a:avLst/>
          </a:prstGeom>
          <a:solidFill>
            <a:srgbClr val="03617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4" name="Google Shape;14;p12"/>
          <p:cNvSpPr txBox="1">
            <a:spLocks noGrp="1"/>
          </p:cNvSpPr>
          <p:nvPr>
            <p:ph type="title"/>
          </p:nvPr>
        </p:nvSpPr>
        <p:spPr>
          <a:xfrm>
            <a:off x="339213" y="2"/>
            <a:ext cx="11269691" cy="73741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3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12"/>
          <p:cNvSpPr txBox="1">
            <a:spLocks noGrp="1"/>
          </p:cNvSpPr>
          <p:nvPr>
            <p:ph type="body" idx="1"/>
          </p:nvPr>
        </p:nvSpPr>
        <p:spPr>
          <a:xfrm>
            <a:off x="689112" y="1460499"/>
            <a:ext cx="10813776"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pic>
        <p:nvPicPr>
          <p:cNvPr id="16" name="Google Shape;16;p12"/>
          <p:cNvPicPr preferRelativeResize="0"/>
          <p:nvPr/>
        </p:nvPicPr>
        <p:blipFill rotWithShape="1">
          <a:blip r:embed="rId2">
            <a:alphaModFix/>
          </a:blip>
          <a:srcRect/>
          <a:stretch/>
        </p:blipFill>
        <p:spPr>
          <a:xfrm>
            <a:off x="0" y="6429982"/>
            <a:ext cx="12192000" cy="428017"/>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lt1"/>
        </a:solidFill>
        <a:effectLst/>
      </p:bgPr>
    </p:bg>
    <p:spTree>
      <p:nvGrpSpPr>
        <p:cNvPr id="1" name="Shape 17"/>
        <p:cNvGrpSpPr/>
        <p:nvPr/>
      </p:nvGrpSpPr>
      <p:grpSpPr>
        <a:xfrm>
          <a:off x="0" y="0"/>
          <a:ext cx="0" cy="0"/>
          <a:chOff x="0" y="0"/>
          <a:chExt cx="0" cy="0"/>
        </a:xfrm>
      </p:grpSpPr>
      <p:sp>
        <p:nvSpPr>
          <p:cNvPr id="18" name="Google Shape;18;p15"/>
          <p:cNvSpPr/>
          <p:nvPr/>
        </p:nvSpPr>
        <p:spPr>
          <a:xfrm>
            <a:off x="0" y="2268535"/>
            <a:ext cx="12192000" cy="3275783"/>
          </a:xfrm>
          <a:prstGeom prst="rect">
            <a:avLst/>
          </a:prstGeom>
          <a:solidFill>
            <a:srgbClr val="03617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9" name="Google Shape;19;p15"/>
          <p:cNvSpPr txBox="1">
            <a:spLocks noGrp="1"/>
          </p:cNvSpPr>
          <p:nvPr>
            <p:ph type="title"/>
          </p:nvPr>
        </p:nvSpPr>
        <p:spPr>
          <a:xfrm>
            <a:off x="831851" y="1709740"/>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4500"/>
              <a:buFont typeface="Arial"/>
              <a:buNone/>
              <a:defRPr sz="4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5"/>
          <p:cNvSpPr txBox="1">
            <a:spLocks noGrp="1"/>
          </p:cNvSpPr>
          <p:nvPr>
            <p:ph type="body" idx="1"/>
          </p:nvPr>
        </p:nvSpPr>
        <p:spPr>
          <a:xfrm>
            <a:off x="831851" y="4589465"/>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lt1"/>
              </a:buClr>
              <a:buSzPts val="1800"/>
              <a:buNone/>
              <a:defRPr sz="1800">
                <a:solidFill>
                  <a:schemeClr val="lt1"/>
                </a:solidFill>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a:p>
        </p:txBody>
      </p:sp>
      <p:pic>
        <p:nvPicPr>
          <p:cNvPr id="21" name="Google Shape;21;p15"/>
          <p:cNvPicPr preferRelativeResize="0"/>
          <p:nvPr/>
        </p:nvPicPr>
        <p:blipFill rotWithShape="1">
          <a:blip r:embed="rId2">
            <a:alphaModFix/>
          </a:blip>
          <a:srcRect/>
          <a:stretch/>
        </p:blipFill>
        <p:spPr>
          <a:xfrm>
            <a:off x="0" y="6429982"/>
            <a:ext cx="12192000" cy="428017"/>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Title and Content">
  <p:cSld name="1_Title and Content">
    <p:bg>
      <p:bgPr>
        <a:solidFill>
          <a:schemeClr val="lt1"/>
        </a:solidFill>
        <a:effectLst/>
      </p:bgPr>
    </p:bg>
    <p:spTree>
      <p:nvGrpSpPr>
        <p:cNvPr id="1" name="Shape 22"/>
        <p:cNvGrpSpPr/>
        <p:nvPr/>
      </p:nvGrpSpPr>
      <p:grpSpPr>
        <a:xfrm>
          <a:off x="0" y="0"/>
          <a:ext cx="0" cy="0"/>
          <a:chOff x="0" y="0"/>
          <a:chExt cx="0" cy="0"/>
        </a:xfrm>
      </p:grpSpPr>
      <p:sp>
        <p:nvSpPr>
          <p:cNvPr id="23" name="Google Shape;23;p13"/>
          <p:cNvSpPr/>
          <p:nvPr/>
        </p:nvSpPr>
        <p:spPr>
          <a:xfrm>
            <a:off x="0" y="0"/>
            <a:ext cx="4182894" cy="6858000"/>
          </a:xfrm>
          <a:prstGeom prst="rect">
            <a:avLst/>
          </a:prstGeom>
          <a:solidFill>
            <a:srgbClr val="03617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4" name="Google Shape;24;p13"/>
          <p:cNvSpPr txBox="1">
            <a:spLocks noGrp="1"/>
          </p:cNvSpPr>
          <p:nvPr>
            <p:ph type="title"/>
          </p:nvPr>
        </p:nvSpPr>
        <p:spPr>
          <a:xfrm>
            <a:off x="408561" y="428017"/>
            <a:ext cx="3540869" cy="590652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3"/>
          <p:cNvSpPr txBox="1">
            <a:spLocks noGrp="1"/>
          </p:cNvSpPr>
          <p:nvPr>
            <p:ph type="body" idx="1"/>
          </p:nvPr>
        </p:nvSpPr>
        <p:spPr>
          <a:xfrm>
            <a:off x="4591454" y="428017"/>
            <a:ext cx="7017449" cy="5906522"/>
          </a:xfrm>
          <a:prstGeom prst="rect">
            <a:avLst/>
          </a:prstGeom>
          <a:noFill/>
          <a:ln>
            <a:noFill/>
          </a:ln>
        </p:spPr>
        <p:txBody>
          <a:bodyPr spcFirstLastPara="1" wrap="square" lIns="91425" tIns="45700" rIns="91425" bIns="45700" anchor="ctr" anchorCtr="0">
            <a:normAutofit/>
          </a:bodyPr>
          <a:lstStyle>
            <a:lvl1pPr marL="457200" lvl="0" indent="-406400" algn="l">
              <a:lnSpc>
                <a:spcPct val="90000"/>
              </a:lnSpc>
              <a:spcBef>
                <a:spcPts val="750"/>
              </a:spcBef>
              <a:spcAft>
                <a:spcPts val="0"/>
              </a:spcAft>
              <a:buClr>
                <a:schemeClr val="dk1"/>
              </a:buClr>
              <a:buSzPts val="2800"/>
              <a:buChar char="•"/>
              <a:defRPr sz="2800"/>
            </a:lvl1pPr>
            <a:lvl2pPr marL="914400" lvl="1" indent="-381000" algn="l">
              <a:lnSpc>
                <a:spcPct val="90000"/>
              </a:lnSpc>
              <a:spcBef>
                <a:spcPts val="375"/>
              </a:spcBef>
              <a:spcAft>
                <a:spcPts val="0"/>
              </a:spcAft>
              <a:buClr>
                <a:schemeClr val="dk1"/>
              </a:buClr>
              <a:buSzPts val="2400"/>
              <a:buChar char="•"/>
              <a:defRPr sz="2400"/>
            </a:lvl2pPr>
            <a:lvl3pPr marL="1371600" lvl="2" indent="-330200" algn="l">
              <a:lnSpc>
                <a:spcPct val="90000"/>
              </a:lnSpc>
              <a:spcBef>
                <a:spcPts val="375"/>
              </a:spcBef>
              <a:spcAft>
                <a:spcPts val="0"/>
              </a:spcAft>
              <a:buClr>
                <a:schemeClr val="dk1"/>
              </a:buClr>
              <a:buSzPts val="1600"/>
              <a:buChar char="•"/>
              <a:defRPr sz="1600"/>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pic>
        <p:nvPicPr>
          <p:cNvPr id="26" name="Google Shape;26;p13"/>
          <p:cNvPicPr preferRelativeResize="0"/>
          <p:nvPr/>
        </p:nvPicPr>
        <p:blipFill rotWithShape="1">
          <a:blip r:embed="rId2">
            <a:alphaModFix/>
          </a:blip>
          <a:srcRect/>
          <a:stretch/>
        </p:blipFill>
        <p:spPr>
          <a:xfrm>
            <a:off x="4182894" y="6429982"/>
            <a:ext cx="8009106" cy="428017"/>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bg>
      <p:bgPr>
        <a:solidFill>
          <a:schemeClr val="lt1"/>
        </a:solidFill>
        <a:effectLst/>
      </p:bgPr>
    </p:bg>
    <p:spTree>
      <p:nvGrpSpPr>
        <p:cNvPr id="1" name="Shape 27"/>
        <p:cNvGrpSpPr/>
        <p:nvPr/>
      </p:nvGrpSpPr>
      <p:grpSpPr>
        <a:xfrm>
          <a:off x="0" y="0"/>
          <a:ext cx="0" cy="0"/>
          <a:chOff x="0" y="0"/>
          <a:chExt cx="0" cy="0"/>
        </a:xfrm>
      </p:grpSpPr>
      <p:sp>
        <p:nvSpPr>
          <p:cNvPr id="28" name="Google Shape;28;p14"/>
          <p:cNvSpPr/>
          <p:nvPr/>
        </p:nvSpPr>
        <p:spPr>
          <a:xfrm>
            <a:off x="0" y="0"/>
            <a:ext cx="12192000" cy="1192696"/>
          </a:xfrm>
          <a:prstGeom prst="rect">
            <a:avLst/>
          </a:prstGeom>
          <a:solidFill>
            <a:srgbClr val="03617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9" name="Google Shape;29;p14"/>
          <p:cNvSpPr txBox="1">
            <a:spLocks noGrp="1"/>
          </p:cNvSpPr>
          <p:nvPr>
            <p:ph type="title"/>
          </p:nvPr>
        </p:nvSpPr>
        <p:spPr>
          <a:xfrm>
            <a:off x="892797" y="1"/>
            <a:ext cx="10515600" cy="119269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14"/>
          <p:cNvSpPr txBox="1">
            <a:spLocks noGrp="1"/>
          </p:cNvSpPr>
          <p:nvPr>
            <p:ph type="body" idx="1"/>
          </p:nvPr>
        </p:nvSpPr>
        <p:spPr>
          <a:xfrm>
            <a:off x="892799" y="1548641"/>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31" name="Google Shape;31;p14"/>
          <p:cNvSpPr txBox="1">
            <a:spLocks noGrp="1"/>
          </p:cNvSpPr>
          <p:nvPr>
            <p:ph type="body" idx="2"/>
          </p:nvPr>
        </p:nvSpPr>
        <p:spPr>
          <a:xfrm>
            <a:off x="892799" y="2372553"/>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32" name="Google Shape;32;p14"/>
          <p:cNvSpPr txBox="1">
            <a:spLocks noGrp="1"/>
          </p:cNvSpPr>
          <p:nvPr>
            <p:ph type="body" idx="3"/>
          </p:nvPr>
        </p:nvSpPr>
        <p:spPr>
          <a:xfrm>
            <a:off x="6225210" y="1548641"/>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33" name="Google Shape;33;p14"/>
          <p:cNvSpPr txBox="1">
            <a:spLocks noGrp="1"/>
          </p:cNvSpPr>
          <p:nvPr>
            <p:ph type="body" idx="4"/>
          </p:nvPr>
        </p:nvSpPr>
        <p:spPr>
          <a:xfrm>
            <a:off x="6225210" y="2372553"/>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pic>
        <p:nvPicPr>
          <p:cNvPr id="34" name="Google Shape;34;p14"/>
          <p:cNvPicPr preferRelativeResize="0"/>
          <p:nvPr/>
        </p:nvPicPr>
        <p:blipFill rotWithShape="1">
          <a:blip r:embed="rId2">
            <a:alphaModFix/>
          </a:blip>
          <a:srcRect/>
          <a:stretch/>
        </p:blipFill>
        <p:spPr>
          <a:xfrm>
            <a:off x="0" y="6429982"/>
            <a:ext cx="12192000" cy="428017"/>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5"/>
        <p:cNvGrpSpPr/>
        <p:nvPr/>
      </p:nvGrpSpPr>
      <p:grpSpPr>
        <a:xfrm>
          <a:off x="0" y="0"/>
          <a:ext cx="0" cy="0"/>
          <a:chOff x="0" y="0"/>
          <a:chExt cx="0" cy="0"/>
        </a:xfrm>
      </p:grpSpPr>
      <p:sp>
        <p:nvSpPr>
          <p:cNvPr id="36" name="Google Shape;36;g409cd68caf1_0_74"/>
          <p:cNvSpPr txBox="1">
            <a:spLocks noGrp="1"/>
          </p:cNvSpPr>
          <p:nvPr>
            <p:ph type="title"/>
          </p:nvPr>
        </p:nvSpPr>
        <p:spPr>
          <a:xfrm>
            <a:off x="415600" y="593367"/>
            <a:ext cx="11360700" cy="763500"/>
          </a:xfrm>
          <a:prstGeom prst="rect">
            <a:avLst/>
          </a:prstGeom>
        </p:spPr>
        <p:txBody>
          <a:bodyPr spcFirstLastPara="1" wrap="square" lIns="91425" tIns="45700" rIns="91425" bIns="45700" anchor="ctr" anchorCtr="0">
            <a:normAutofit/>
          </a:bodyPr>
          <a:lstStyle>
            <a:lvl1pPr lvl="0">
              <a:spcBef>
                <a:spcPts val="0"/>
              </a:spcBef>
              <a:spcAft>
                <a:spcPts val="0"/>
              </a:spcAft>
              <a:buSzPts val="33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g409cd68caf1_0_74"/>
          <p:cNvSpPr txBox="1">
            <a:spLocks noGrp="1"/>
          </p:cNvSpPr>
          <p:nvPr>
            <p:ph type="body" idx="1"/>
          </p:nvPr>
        </p:nvSpPr>
        <p:spPr>
          <a:xfrm>
            <a:off x="415600" y="1536633"/>
            <a:ext cx="11360700" cy="4555200"/>
          </a:xfrm>
          <a:prstGeom prst="rect">
            <a:avLst/>
          </a:prstGeom>
        </p:spPr>
        <p:txBody>
          <a:bodyPr spcFirstLastPara="1" wrap="square" lIns="91425" tIns="45700" rIns="91425" bIns="45700" anchor="t" anchorCtr="0">
            <a:normAutofit/>
          </a:bodyPr>
          <a:lstStyle>
            <a:lvl1pPr marL="457200" lvl="0" indent="-361950">
              <a:spcBef>
                <a:spcPts val="750"/>
              </a:spcBef>
              <a:spcAft>
                <a:spcPts val="0"/>
              </a:spcAft>
              <a:buSzPts val="2100"/>
              <a:buChar char="•"/>
              <a:defRPr/>
            </a:lvl1pPr>
            <a:lvl2pPr marL="914400" lvl="1" indent="-342900">
              <a:spcBef>
                <a:spcPts val="375"/>
              </a:spcBef>
              <a:spcAft>
                <a:spcPts val="0"/>
              </a:spcAft>
              <a:buSzPts val="1800"/>
              <a:buChar char="•"/>
              <a:defRPr/>
            </a:lvl2pPr>
            <a:lvl3pPr marL="1371600" lvl="2" indent="-323850">
              <a:spcBef>
                <a:spcPts val="375"/>
              </a:spcBef>
              <a:spcAft>
                <a:spcPts val="0"/>
              </a:spcAft>
              <a:buSzPts val="1500"/>
              <a:buChar char="•"/>
              <a:defRPr/>
            </a:lvl3pPr>
            <a:lvl4pPr marL="1828800" lvl="3" indent="-314325">
              <a:spcBef>
                <a:spcPts val="375"/>
              </a:spcBef>
              <a:spcAft>
                <a:spcPts val="0"/>
              </a:spcAft>
              <a:buSzPts val="1350"/>
              <a:buChar char="•"/>
              <a:defRPr/>
            </a:lvl4pPr>
            <a:lvl5pPr marL="2286000" lvl="4" indent="-314325">
              <a:spcBef>
                <a:spcPts val="375"/>
              </a:spcBef>
              <a:spcAft>
                <a:spcPts val="0"/>
              </a:spcAft>
              <a:buSzPts val="1350"/>
              <a:buChar char="•"/>
              <a:defRPr/>
            </a:lvl5pPr>
            <a:lvl6pPr marL="2743200" lvl="5" indent="-314325">
              <a:spcBef>
                <a:spcPts val="375"/>
              </a:spcBef>
              <a:spcAft>
                <a:spcPts val="0"/>
              </a:spcAft>
              <a:buSzPts val="1350"/>
              <a:buChar char="•"/>
              <a:defRPr/>
            </a:lvl6pPr>
            <a:lvl7pPr marL="3200400" lvl="6" indent="-314325">
              <a:spcBef>
                <a:spcPts val="375"/>
              </a:spcBef>
              <a:spcAft>
                <a:spcPts val="0"/>
              </a:spcAft>
              <a:buSzPts val="1350"/>
              <a:buChar char="•"/>
              <a:defRPr/>
            </a:lvl7pPr>
            <a:lvl8pPr marL="3657600" lvl="7" indent="-314325">
              <a:spcBef>
                <a:spcPts val="375"/>
              </a:spcBef>
              <a:spcAft>
                <a:spcPts val="0"/>
              </a:spcAft>
              <a:buSzPts val="1350"/>
              <a:buChar char="•"/>
              <a:defRPr/>
            </a:lvl8pPr>
            <a:lvl9pPr marL="4114800" lvl="8" indent="-314325">
              <a:spcBef>
                <a:spcPts val="375"/>
              </a:spcBef>
              <a:spcAft>
                <a:spcPts val="0"/>
              </a:spcAft>
              <a:buSzPts val="1350"/>
              <a:buChar char="•"/>
              <a:defRPr/>
            </a:lvl9pPr>
          </a:lstStyle>
          <a:p>
            <a:endParaRPr/>
          </a:p>
        </p:txBody>
      </p:sp>
      <p:sp>
        <p:nvSpPr>
          <p:cNvPr id="38" name="Google Shape;38;g409cd68caf1_0_74"/>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Autofit/>
          </a:bodyPr>
          <a:lstStyle>
            <a:lvl1pPr lvl="0">
              <a:buNone/>
              <a:defRPr sz="1900"/>
            </a:lvl1pPr>
            <a:lvl2pPr lvl="1">
              <a:buNone/>
              <a:defRPr sz="1900"/>
            </a:lvl2pPr>
            <a:lvl3pPr lvl="2">
              <a:buNone/>
              <a:defRPr sz="1900"/>
            </a:lvl3pPr>
            <a:lvl4pPr lvl="3">
              <a:buNone/>
              <a:defRPr sz="1900"/>
            </a:lvl4pPr>
            <a:lvl5pPr lvl="4">
              <a:buNone/>
              <a:defRPr sz="1900"/>
            </a:lvl5pPr>
            <a:lvl6pPr lvl="5">
              <a:buNone/>
              <a:defRPr sz="1900"/>
            </a:lvl6pPr>
            <a:lvl7pPr lvl="6">
              <a:buNone/>
              <a:defRPr sz="1900"/>
            </a:lvl7pPr>
            <a:lvl8pPr lvl="7">
              <a:buNone/>
              <a:defRPr sz="1900"/>
            </a:lvl8pPr>
            <a:lvl9pPr lvl="8">
              <a:buNone/>
              <a:defRPr sz="1900"/>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0"/>
          <p:cNvSpPr txBox="1">
            <a:spLocks noGrp="1"/>
          </p:cNvSpPr>
          <p:nvPr>
            <p:ph type="title"/>
          </p:nvPr>
        </p:nvSpPr>
        <p:spPr>
          <a:xfrm>
            <a:off x="795128" y="1"/>
            <a:ext cx="10813776" cy="1166191"/>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3300"/>
              <a:buFont typeface="Arial"/>
              <a:buNone/>
              <a:defRPr sz="3300" b="1"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0"/>
          <p:cNvSpPr txBox="1">
            <a:spLocks noGrp="1"/>
          </p:cNvSpPr>
          <p:nvPr>
            <p:ph type="body" idx="1"/>
          </p:nvPr>
        </p:nvSpPr>
        <p:spPr>
          <a:xfrm>
            <a:off x="795128" y="1460499"/>
            <a:ext cx="10813776" cy="4351338"/>
          </a:xfrm>
          <a:prstGeom prst="rect">
            <a:avLst/>
          </a:prstGeom>
          <a:noFill/>
          <a:ln>
            <a:noFill/>
          </a:ln>
        </p:spPr>
        <p:txBody>
          <a:bodyPr spcFirstLastPara="1" wrap="square" lIns="91425" tIns="45700" rIns="91425" bIns="45700" anchor="t" anchorCtr="0">
            <a:norm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educate.iowa.gov/pk-12/special-education/state-guidance/policy-practice-webinar-series-recordings" TargetMode="Externa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1.next.westlaw.com/Link/Document/FullText?findType=L&amp;pubNum=1000546&amp;cite=20USCAS1439&amp;originatingDoc=IF7FD85A0D72E11F08588959A2308B7D6&amp;refType=SP&amp;originationContext=document&amp;transitionType=DocumentItem&amp;ppcid=0b54ffd7bd8c475388c01bb16047e4ed&amp;contextData=(sc.Category)#co_pp_488b0000d05e2"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hyperlink" Target="https://educate.iowa.gov/pk-12/special-education/professional-learning/policy-practice-webinar-series-recordings#upcoming-dates-amp-topics"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Google Shape;43;p1"/>
          <p:cNvSpPr txBox="1">
            <a:spLocks noGrp="1"/>
          </p:cNvSpPr>
          <p:nvPr>
            <p:ph type="ctrTitle"/>
          </p:nvPr>
        </p:nvSpPr>
        <p:spPr>
          <a:xfrm>
            <a:off x="289270" y="1074695"/>
            <a:ext cx="11636841" cy="2160104"/>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03617A"/>
              </a:buClr>
              <a:buSzPts val="4500"/>
              <a:buFont typeface="Arial"/>
              <a:buNone/>
            </a:pPr>
            <a:r>
              <a:rPr lang="en-US" sz="1800" dirty="0">
                <a:solidFill>
                  <a:schemeClr val="bg1"/>
                </a:solidFill>
              </a:rPr>
              <a:t>Special Education Policy and Practice Webinar Series</a:t>
            </a:r>
            <a:endParaRPr sz="1800" dirty="0">
              <a:solidFill>
                <a:schemeClr val="bg1"/>
              </a:solidFill>
            </a:endParaRPr>
          </a:p>
        </p:txBody>
      </p:sp>
      <p:sp>
        <p:nvSpPr>
          <p:cNvPr id="44" name="Google Shape;44;p1"/>
          <p:cNvSpPr txBox="1">
            <a:spLocks noGrp="1"/>
          </p:cNvSpPr>
          <p:nvPr>
            <p:ph type="subTitle" idx="1"/>
          </p:nvPr>
        </p:nvSpPr>
        <p:spPr>
          <a:xfrm>
            <a:off x="289275" y="4091373"/>
            <a:ext cx="11636700" cy="10290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03617A"/>
              </a:buClr>
              <a:buSzPts val="2400"/>
              <a:buNone/>
            </a:pPr>
            <a:r>
              <a:rPr lang="en-US" sz="3800" dirty="0"/>
              <a:t>IEP Team Member Roles and Responsibilities</a:t>
            </a:r>
            <a:endParaRPr sz="3800" dirty="0"/>
          </a:p>
        </p:txBody>
      </p:sp>
      <p:pic>
        <p:nvPicPr>
          <p:cNvPr id="45" name="Google Shape;45;p1">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120467" y="674934"/>
            <a:ext cx="11782263" cy="3392761"/>
          </a:xfrm>
          <a:prstGeom prst="rect">
            <a:avLst/>
          </a:prstGeom>
          <a:noFill/>
          <a:ln>
            <a:noFill/>
          </a:ln>
        </p:spPr>
      </p:pic>
      <p:pic>
        <p:nvPicPr>
          <p:cNvPr id="46" name="Google Shape;46;p1">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3200972" y="5599160"/>
            <a:ext cx="5790055" cy="53261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51" name="Google Shape;51;g3f61314aede_1_0"/>
          <p:cNvSpPr txBox="1">
            <a:spLocks noGrp="1"/>
          </p:cNvSpPr>
          <p:nvPr>
            <p:ph type="title"/>
          </p:nvPr>
        </p:nvSpPr>
        <p:spPr>
          <a:xfrm>
            <a:off x="339213" y="2"/>
            <a:ext cx="11269800" cy="7374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100"/>
              <a:buFont typeface="Arial"/>
              <a:buNone/>
            </a:pPr>
            <a:r>
              <a:rPr lang="en-US">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Welcome</a:t>
            </a:r>
            <a:endParaRPr/>
          </a:p>
        </p:txBody>
      </p:sp>
      <p:pic>
        <p:nvPicPr>
          <p:cNvPr id="52" name="Google Shape;52;g3f61314aede_1_0">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0" y="6429982"/>
            <a:ext cx="12192000" cy="428017"/>
          </a:xfrm>
          <a:prstGeom prst="rect">
            <a:avLst/>
          </a:prstGeom>
          <a:noFill/>
          <a:ln>
            <a:noFill/>
          </a:ln>
        </p:spPr>
      </p:pic>
      <p:pic>
        <p:nvPicPr>
          <p:cNvPr id="53" name="Google Shape;53;g3f61314aede_1_0">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4492250" y="4110308"/>
            <a:ext cx="2963748" cy="2222826"/>
          </a:xfrm>
          <a:prstGeom prst="rect">
            <a:avLst/>
          </a:prstGeom>
          <a:noFill/>
          <a:ln>
            <a:noFill/>
          </a:ln>
          <a:effectLst>
            <a:outerShdw blurRad="57150" dist="19050" dir="5400000" algn="bl" rotWithShape="0">
              <a:srgbClr val="000000">
                <a:alpha val="49800"/>
              </a:srgbClr>
            </a:outerShdw>
          </a:effectLst>
        </p:spPr>
      </p:pic>
      <p:sp>
        <p:nvSpPr>
          <p:cNvPr id="54" name="Google Shape;54;g3f61314aede_1_0">
            <a:extLst>
              <a:ext uri="{C183D7F6-B498-43B3-948B-1728B52AA6E4}">
                <adec:decorative xmlns:adec="http://schemas.microsoft.com/office/drawing/2017/decorative" val="1"/>
              </a:ext>
            </a:extLst>
          </p:cNvPr>
          <p:cNvSpPr txBox="1"/>
          <p:nvPr/>
        </p:nvSpPr>
        <p:spPr>
          <a:xfrm>
            <a:off x="339213" y="997334"/>
            <a:ext cx="11526600" cy="5335800"/>
          </a:xfrm>
          <a:prstGeom prst="rect">
            <a:avLst/>
          </a:prstGeom>
          <a:noFill/>
          <a:ln>
            <a:noFill/>
          </a:ln>
        </p:spPr>
        <p:txBody>
          <a:bodyPr spcFirstLastPara="1" wrap="square" lIns="91425" tIns="45700" rIns="91425" bIns="45700" anchor="t" anchorCtr="0">
            <a:normAutofit/>
          </a:bodyPr>
          <a:lstStyle/>
          <a:p>
            <a:pPr marL="457200" lvl="0" indent="-387350" algn="l" rtl="0">
              <a:lnSpc>
                <a:spcPct val="115000"/>
              </a:lnSpc>
              <a:spcBef>
                <a:spcPts val="600"/>
              </a:spcBef>
              <a:spcAft>
                <a:spcPts val="0"/>
              </a:spcAft>
              <a:buClr>
                <a:srgbClr val="000000"/>
              </a:buClr>
              <a:buSzPts val="2500"/>
              <a:buChar char="●"/>
            </a:pPr>
            <a:r>
              <a:rPr lang="en-US" sz="2500" dirty="0">
                <a:solidFill>
                  <a:srgbClr val="000000"/>
                </a:solidFill>
              </a:rPr>
              <a:t>Questions?</a:t>
            </a:r>
            <a:endParaRPr sz="2500" dirty="0">
              <a:solidFill>
                <a:srgbClr val="000000"/>
              </a:solidFill>
            </a:endParaRPr>
          </a:p>
          <a:p>
            <a:pPr marL="914400" lvl="1" indent="-387350" algn="l" rtl="0">
              <a:lnSpc>
                <a:spcPct val="115000"/>
              </a:lnSpc>
              <a:spcBef>
                <a:spcPts val="600"/>
              </a:spcBef>
              <a:spcAft>
                <a:spcPts val="0"/>
              </a:spcAft>
              <a:buClr>
                <a:srgbClr val="000000"/>
              </a:buClr>
              <a:buSzPts val="2500"/>
              <a:buChar char="○"/>
            </a:pPr>
            <a:r>
              <a:rPr lang="en-US" sz="2500" i="1" dirty="0">
                <a:solidFill>
                  <a:srgbClr val="000000"/>
                </a:solidFill>
              </a:rPr>
              <a:t>Please submit questions using the webinar Q &amp; A </a:t>
            </a:r>
            <a:endParaRPr sz="2500" i="1" dirty="0">
              <a:solidFill>
                <a:srgbClr val="000000"/>
              </a:solidFill>
            </a:endParaRPr>
          </a:p>
          <a:p>
            <a:pPr marL="457200" lvl="0" indent="-387350" algn="l" rtl="0">
              <a:lnSpc>
                <a:spcPct val="115000"/>
              </a:lnSpc>
              <a:spcBef>
                <a:spcPts val="0"/>
              </a:spcBef>
              <a:spcAft>
                <a:spcPts val="0"/>
              </a:spcAft>
              <a:buClr>
                <a:srgbClr val="000000"/>
              </a:buClr>
              <a:buSzPts val="2500"/>
              <a:buChar char="●"/>
            </a:pPr>
            <a:r>
              <a:rPr lang="en-US" sz="2500" dirty="0">
                <a:solidFill>
                  <a:srgbClr val="000000"/>
                </a:solidFill>
              </a:rPr>
              <a:t>Slide note catcher will be shared in chat at the beginning of each webinar</a:t>
            </a:r>
            <a:endParaRPr sz="2500" dirty="0">
              <a:solidFill>
                <a:srgbClr val="000000"/>
              </a:solidFill>
            </a:endParaRPr>
          </a:p>
          <a:p>
            <a:pPr marL="457200" lvl="0" indent="-387350" algn="l" rtl="0">
              <a:lnSpc>
                <a:spcPct val="115000"/>
              </a:lnSpc>
              <a:spcBef>
                <a:spcPts val="1000"/>
              </a:spcBef>
              <a:spcAft>
                <a:spcPts val="0"/>
              </a:spcAft>
              <a:buClr>
                <a:srgbClr val="000000"/>
              </a:buClr>
              <a:buSzPts val="2500"/>
              <a:buChar char="●"/>
            </a:pPr>
            <a:r>
              <a:rPr lang="en-US" sz="2500" dirty="0">
                <a:solidFill>
                  <a:srgbClr val="000000"/>
                </a:solidFill>
              </a:rPr>
              <a:t>Slides will be posted on the DE website after the webinar</a:t>
            </a:r>
            <a:endParaRPr sz="2500" dirty="0">
              <a:solidFill>
                <a:srgbClr val="000000"/>
              </a:solidFill>
            </a:endParaRPr>
          </a:p>
          <a:p>
            <a:pPr marL="914400" lvl="0" indent="0" algn="l" rtl="0">
              <a:lnSpc>
                <a:spcPct val="115000"/>
              </a:lnSpc>
              <a:spcBef>
                <a:spcPts val="1000"/>
              </a:spcBef>
              <a:spcAft>
                <a:spcPts val="0"/>
              </a:spcAft>
              <a:buNone/>
            </a:pPr>
            <a:r>
              <a:rPr lang="en-US" sz="2500" u="sng" dirty="0">
                <a:solidFill>
                  <a:srgbClr val="0563C1"/>
                </a:solidFill>
                <a:hlinkClick r:id="rId5">
                  <a:extLst>
                    <a:ext uri="{A12FA001-AC4F-418D-AE19-62706E023703}">
                      <ahyp:hlinkClr xmlns:ahyp="http://schemas.microsoft.com/office/drawing/2018/hyperlinkcolor" val="tx"/>
                    </a:ext>
                  </a:extLst>
                </a:hlinkClick>
              </a:rPr>
              <a:t>Policy &amp; Practice Webinar Series &amp; Recordings | Department of Education</a:t>
            </a:r>
            <a:endParaRPr sz="2500" dirty="0">
              <a:solidFill>
                <a:srgbClr val="000000"/>
              </a:solidFill>
            </a:endParaRPr>
          </a:p>
          <a:p>
            <a:pPr marL="0" lvl="0" indent="0" algn="l" rtl="0">
              <a:lnSpc>
                <a:spcPct val="90000"/>
              </a:lnSpc>
              <a:spcBef>
                <a:spcPts val="1000"/>
              </a:spcBef>
              <a:spcAft>
                <a:spcPts val="0"/>
              </a:spcAft>
              <a:buNone/>
            </a:pPr>
            <a:endParaRPr sz="2000" dirty="0">
              <a:solidFill>
                <a:srgbClr val="000000"/>
              </a:solidFill>
            </a:endParaRPr>
          </a:p>
          <a:p>
            <a:pPr marL="0" lvl="0" indent="0" algn="l" rtl="0">
              <a:lnSpc>
                <a:spcPct val="90000"/>
              </a:lnSpc>
              <a:spcBef>
                <a:spcPts val="1000"/>
              </a:spcBef>
              <a:spcAft>
                <a:spcPts val="0"/>
              </a:spcAft>
              <a:buNone/>
            </a:pPr>
            <a:endParaRPr sz="2500" dirty="0">
              <a:solidFill>
                <a:srgbClr val="00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g3ef5cb51f6d_0_0"/>
          <p:cNvSpPr txBox="1">
            <a:spLocks noGrp="1"/>
          </p:cNvSpPr>
          <p:nvPr>
            <p:ph type="title"/>
          </p:nvPr>
        </p:nvSpPr>
        <p:spPr>
          <a:xfrm>
            <a:off x="339213" y="2"/>
            <a:ext cx="11269800" cy="7374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3300"/>
              <a:buNone/>
            </a:pPr>
            <a:r>
              <a:rPr lang="en-US">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Today’s Presenters</a:t>
            </a:r>
            <a:endParaRPr/>
          </a:p>
        </p:txBody>
      </p:sp>
      <p:pic>
        <p:nvPicPr>
          <p:cNvPr id="66" name="Google Shape;66;g3ef5cb51f6d_0_0" descr="Image of Molly Elston"/>
          <p:cNvPicPr preferRelativeResize="0"/>
          <p:nvPr/>
        </p:nvPicPr>
        <p:blipFill>
          <a:blip r:embed="rId3">
            <a:alphaModFix/>
          </a:blip>
          <a:stretch>
            <a:fillRect/>
          </a:stretch>
        </p:blipFill>
        <p:spPr>
          <a:xfrm>
            <a:off x="1029950" y="1247599"/>
            <a:ext cx="1967017" cy="2459372"/>
          </a:xfrm>
          <a:prstGeom prst="rect">
            <a:avLst/>
          </a:prstGeom>
          <a:noFill/>
          <a:ln>
            <a:noFill/>
          </a:ln>
        </p:spPr>
      </p:pic>
      <p:sp>
        <p:nvSpPr>
          <p:cNvPr id="60" name="Google Shape;60;g3ef5cb51f6d_0_0"/>
          <p:cNvSpPr txBox="1"/>
          <p:nvPr/>
        </p:nvSpPr>
        <p:spPr>
          <a:xfrm>
            <a:off x="828400" y="3859850"/>
            <a:ext cx="2994300" cy="1208700"/>
          </a:xfrm>
          <a:prstGeom prst="rect">
            <a:avLst/>
          </a:prstGeom>
          <a:noFill/>
          <a:ln>
            <a:noFill/>
          </a:ln>
        </p:spPr>
        <p:txBody>
          <a:bodyPr spcFirstLastPara="1" wrap="square" lIns="121900" tIns="121900" rIns="121900" bIns="121900" anchor="t" anchorCtr="0">
            <a:noAutofit/>
          </a:bodyPr>
          <a:lstStyle/>
          <a:p>
            <a:pPr marL="0" marR="0" lvl="0" indent="0" algn="l" rtl="0">
              <a:lnSpc>
                <a:spcPct val="115000"/>
              </a:lnSpc>
              <a:spcBef>
                <a:spcPts val="0"/>
              </a:spcBef>
              <a:spcAft>
                <a:spcPts val="0"/>
              </a:spcAft>
              <a:buClr>
                <a:srgbClr val="000000"/>
              </a:buClr>
              <a:buSzPts val="1600"/>
              <a:buFont typeface="Arial"/>
              <a:buNone/>
            </a:pPr>
            <a:r>
              <a:rPr lang="en-US" b="1" i="0" u="none" strike="noStrike" cap="none">
                <a:solidFill>
                  <a:schemeClr val="dk1"/>
                </a:solidFill>
                <a:highlight>
                  <a:schemeClr val="lt1"/>
                </a:highlight>
                <a:latin typeface="Arial"/>
                <a:ea typeface="Arial"/>
                <a:cs typeface="Arial"/>
                <a:sym typeface="Arial"/>
              </a:rPr>
              <a:t>Name: Molly Elston</a:t>
            </a:r>
            <a:endParaRPr b="1" i="0" u="none" strike="noStrike" cap="none">
              <a:solidFill>
                <a:schemeClr val="dk1"/>
              </a:solidFill>
              <a:highlight>
                <a:schemeClr val="lt1"/>
              </a:highlight>
              <a:latin typeface="Arial"/>
              <a:ea typeface="Arial"/>
              <a:cs typeface="Arial"/>
              <a:sym typeface="Arial"/>
            </a:endParaRPr>
          </a:p>
          <a:p>
            <a:pPr marL="0" lvl="0" indent="0" algn="l" rtl="0">
              <a:lnSpc>
                <a:spcPct val="115000"/>
              </a:lnSpc>
              <a:spcBef>
                <a:spcPts val="0"/>
              </a:spcBef>
              <a:spcAft>
                <a:spcPts val="0"/>
              </a:spcAft>
              <a:buClr>
                <a:schemeClr val="dk1"/>
              </a:buClr>
              <a:buSzPts val="1314"/>
              <a:buFont typeface="Arial"/>
              <a:buNone/>
            </a:pPr>
            <a:r>
              <a:rPr lang="en-US" sz="1200">
                <a:solidFill>
                  <a:schemeClr val="dk1"/>
                </a:solidFill>
                <a:highlight>
                  <a:schemeClr val="lt1"/>
                </a:highlight>
              </a:rPr>
              <a:t>Title:</a:t>
            </a:r>
            <a:r>
              <a:rPr lang="en-US" sz="1200" b="1">
                <a:solidFill>
                  <a:schemeClr val="dk1"/>
                </a:solidFill>
                <a:highlight>
                  <a:schemeClr val="lt1"/>
                </a:highlight>
              </a:rPr>
              <a:t> </a:t>
            </a:r>
            <a:r>
              <a:rPr lang="en-US" sz="1200">
                <a:solidFill>
                  <a:schemeClr val="dk1"/>
                </a:solidFill>
                <a:highlight>
                  <a:schemeClr val="lt1"/>
                </a:highlight>
              </a:rPr>
              <a:t>Regional Special Education Director-Prairie Lakes,</a:t>
            </a:r>
            <a:endParaRPr sz="1200">
              <a:solidFill>
                <a:schemeClr val="dk1"/>
              </a:solidFill>
              <a:highlight>
                <a:schemeClr val="lt1"/>
              </a:highlight>
            </a:endParaRPr>
          </a:p>
          <a:p>
            <a:pPr marL="0" lvl="0" indent="0" algn="l" rtl="0">
              <a:lnSpc>
                <a:spcPct val="115000"/>
              </a:lnSpc>
              <a:spcBef>
                <a:spcPts val="0"/>
              </a:spcBef>
              <a:spcAft>
                <a:spcPts val="0"/>
              </a:spcAft>
              <a:buClr>
                <a:schemeClr val="dk1"/>
              </a:buClr>
              <a:buSzPts val="1314"/>
              <a:buFont typeface="Arial"/>
              <a:buNone/>
            </a:pPr>
            <a:r>
              <a:rPr lang="en-US" sz="1200">
                <a:solidFill>
                  <a:schemeClr val="dk1"/>
                </a:solidFill>
                <a:highlight>
                  <a:schemeClr val="lt1"/>
                </a:highlight>
              </a:rPr>
              <a:t>Division of Special Education</a:t>
            </a:r>
            <a:endParaRPr sz="1200" b="1">
              <a:solidFill>
                <a:schemeClr val="dk1"/>
              </a:solidFill>
              <a:highlight>
                <a:schemeClr val="lt1"/>
              </a:highlight>
            </a:endParaRPr>
          </a:p>
        </p:txBody>
      </p:sp>
      <p:pic>
        <p:nvPicPr>
          <p:cNvPr id="63" name="Google Shape;63;g3ef5cb51f6d_0_0" descr="Image of Michelle Havenstrite"/>
          <p:cNvPicPr preferRelativeResize="0"/>
          <p:nvPr/>
        </p:nvPicPr>
        <p:blipFill>
          <a:blip r:embed="rId4">
            <a:alphaModFix/>
          </a:blip>
          <a:stretch>
            <a:fillRect/>
          </a:stretch>
        </p:blipFill>
        <p:spPr>
          <a:xfrm>
            <a:off x="3822708" y="1292674"/>
            <a:ext cx="1945401" cy="2459372"/>
          </a:xfrm>
          <a:prstGeom prst="rect">
            <a:avLst/>
          </a:prstGeom>
          <a:noFill/>
          <a:ln>
            <a:noFill/>
          </a:ln>
        </p:spPr>
      </p:pic>
      <p:sp>
        <p:nvSpPr>
          <p:cNvPr id="61" name="Google Shape;61;g3ef5cb51f6d_0_0"/>
          <p:cNvSpPr txBox="1"/>
          <p:nvPr/>
        </p:nvSpPr>
        <p:spPr>
          <a:xfrm>
            <a:off x="3599513" y="3890308"/>
            <a:ext cx="2994300" cy="1016400"/>
          </a:xfrm>
          <a:prstGeom prst="rect">
            <a:avLst/>
          </a:prstGeom>
          <a:noFill/>
          <a:ln>
            <a:noFill/>
          </a:ln>
        </p:spPr>
        <p:txBody>
          <a:bodyPr spcFirstLastPara="1" wrap="square" lIns="121900" tIns="121900" rIns="121900" bIns="121900" anchor="t" anchorCtr="0">
            <a:noAutofit/>
          </a:bodyPr>
          <a:lstStyle/>
          <a:p>
            <a:pPr marL="0" marR="0" lvl="0" indent="0" algn="l" rtl="0">
              <a:lnSpc>
                <a:spcPct val="115000"/>
              </a:lnSpc>
              <a:spcBef>
                <a:spcPts val="0"/>
              </a:spcBef>
              <a:spcAft>
                <a:spcPts val="0"/>
              </a:spcAft>
              <a:buClr>
                <a:srgbClr val="000000"/>
              </a:buClr>
              <a:buSzPts val="1600"/>
              <a:buFont typeface="Arial"/>
              <a:buNone/>
            </a:pPr>
            <a:r>
              <a:rPr lang="en-US" b="1" i="0" u="none" strike="noStrike" cap="none">
                <a:solidFill>
                  <a:schemeClr val="dk1"/>
                </a:solidFill>
                <a:latin typeface="Arial"/>
                <a:ea typeface="Arial"/>
                <a:cs typeface="Arial"/>
                <a:sym typeface="Arial"/>
              </a:rPr>
              <a:t>Name: Michelle Havenstri</a:t>
            </a:r>
            <a:r>
              <a:rPr lang="en-US" b="1">
                <a:solidFill>
                  <a:schemeClr val="dk1"/>
                </a:solidFill>
              </a:rPr>
              <a:t>t</a:t>
            </a:r>
            <a:r>
              <a:rPr lang="en-US" b="1" i="0" u="none" strike="noStrike" cap="none">
                <a:solidFill>
                  <a:schemeClr val="dk1"/>
                </a:solidFill>
                <a:latin typeface="Arial"/>
                <a:ea typeface="Arial"/>
                <a:cs typeface="Arial"/>
                <a:sym typeface="Arial"/>
              </a:rPr>
              <a:t>e</a:t>
            </a:r>
            <a:endParaRPr b="1" i="0" u="none" strike="noStrike" cap="none">
              <a:solidFill>
                <a:schemeClr val="dk1"/>
              </a:solidFill>
              <a:latin typeface="Arial"/>
              <a:ea typeface="Arial"/>
              <a:cs typeface="Arial"/>
              <a:sym typeface="Arial"/>
            </a:endParaRPr>
          </a:p>
          <a:p>
            <a:pPr marL="0" lvl="0" indent="0" algn="l" rtl="0">
              <a:lnSpc>
                <a:spcPct val="115000"/>
              </a:lnSpc>
              <a:spcBef>
                <a:spcPts val="0"/>
              </a:spcBef>
              <a:spcAft>
                <a:spcPts val="0"/>
              </a:spcAft>
              <a:buClr>
                <a:schemeClr val="dk1"/>
              </a:buClr>
              <a:buSzPts val="1314"/>
              <a:buFont typeface="Arial"/>
              <a:buNone/>
            </a:pPr>
            <a:r>
              <a:rPr lang="en-US" sz="1200">
                <a:solidFill>
                  <a:schemeClr val="dk1"/>
                </a:solidFill>
              </a:rPr>
              <a:t>Title:</a:t>
            </a:r>
            <a:r>
              <a:rPr lang="en-US" sz="1200" b="1">
                <a:solidFill>
                  <a:schemeClr val="dk1"/>
                </a:solidFill>
              </a:rPr>
              <a:t> </a:t>
            </a:r>
            <a:r>
              <a:rPr lang="en-US" sz="1200">
                <a:solidFill>
                  <a:schemeClr val="dk1"/>
                </a:solidFill>
              </a:rPr>
              <a:t>Regional Special Education Director-Northwest,</a:t>
            </a:r>
            <a:endParaRPr sz="1200">
              <a:solidFill>
                <a:schemeClr val="dk1"/>
              </a:solidFill>
            </a:endParaRPr>
          </a:p>
          <a:p>
            <a:pPr marL="0" lvl="0" indent="0" algn="l" rtl="0">
              <a:lnSpc>
                <a:spcPct val="115000"/>
              </a:lnSpc>
              <a:spcBef>
                <a:spcPts val="0"/>
              </a:spcBef>
              <a:spcAft>
                <a:spcPts val="0"/>
              </a:spcAft>
              <a:buClr>
                <a:schemeClr val="dk1"/>
              </a:buClr>
              <a:buSzPts val="1314"/>
              <a:buFont typeface="Arial"/>
              <a:buNone/>
            </a:pPr>
            <a:r>
              <a:rPr lang="en-US" sz="1200">
                <a:solidFill>
                  <a:schemeClr val="dk1"/>
                </a:solidFill>
              </a:rPr>
              <a:t>Division of Special Education</a:t>
            </a:r>
            <a:endParaRPr sz="1600" b="1">
              <a:solidFill>
                <a:schemeClr val="dk1"/>
              </a:solidFill>
            </a:endParaRPr>
          </a:p>
        </p:txBody>
      </p:sp>
      <p:pic>
        <p:nvPicPr>
          <p:cNvPr id="68" name="Google Shape;68;g3ef5cb51f6d_0_0" descr="Image of Rachel Bosovich"/>
          <p:cNvPicPr preferRelativeResize="0"/>
          <p:nvPr/>
        </p:nvPicPr>
        <p:blipFill>
          <a:blip r:embed="rId5">
            <a:alphaModFix/>
          </a:blip>
          <a:stretch>
            <a:fillRect/>
          </a:stretch>
        </p:blipFill>
        <p:spPr>
          <a:xfrm>
            <a:off x="6593833" y="1292674"/>
            <a:ext cx="1967017" cy="2459372"/>
          </a:xfrm>
          <a:prstGeom prst="rect">
            <a:avLst/>
          </a:prstGeom>
          <a:noFill/>
          <a:ln>
            <a:noFill/>
          </a:ln>
        </p:spPr>
      </p:pic>
      <p:sp>
        <p:nvSpPr>
          <p:cNvPr id="65" name="Google Shape;65;g3ef5cb51f6d_0_0"/>
          <p:cNvSpPr txBox="1"/>
          <p:nvPr/>
        </p:nvSpPr>
        <p:spPr>
          <a:xfrm>
            <a:off x="6593825" y="3890300"/>
            <a:ext cx="2994300" cy="1147800"/>
          </a:xfrm>
          <a:prstGeom prst="rect">
            <a:avLst/>
          </a:prstGeom>
          <a:noFill/>
          <a:ln>
            <a:noFill/>
          </a:ln>
        </p:spPr>
        <p:txBody>
          <a:bodyPr spcFirstLastPara="1" wrap="square" lIns="121900" tIns="121900" rIns="121900" bIns="121900" anchor="t" anchorCtr="0">
            <a:noAutofit/>
          </a:bodyPr>
          <a:lstStyle/>
          <a:p>
            <a:pPr marL="0" marR="0" lvl="0" indent="0" algn="l" rtl="0">
              <a:lnSpc>
                <a:spcPct val="115000"/>
              </a:lnSpc>
              <a:spcBef>
                <a:spcPts val="0"/>
              </a:spcBef>
              <a:spcAft>
                <a:spcPts val="0"/>
              </a:spcAft>
              <a:buClr>
                <a:srgbClr val="000000"/>
              </a:buClr>
              <a:buSzPts val="1600"/>
              <a:buFont typeface="Arial"/>
              <a:buNone/>
            </a:pPr>
            <a:r>
              <a:rPr lang="en-US" b="1" i="0" u="none" strike="noStrike" cap="none">
                <a:solidFill>
                  <a:schemeClr val="dk1"/>
                </a:solidFill>
                <a:latin typeface="Arial"/>
                <a:ea typeface="Arial"/>
                <a:cs typeface="Arial"/>
                <a:sym typeface="Arial"/>
              </a:rPr>
              <a:t>Name: </a:t>
            </a:r>
            <a:r>
              <a:rPr lang="en-US" b="1">
                <a:solidFill>
                  <a:schemeClr val="dk1"/>
                </a:solidFill>
              </a:rPr>
              <a:t>Rachel Bosovich</a:t>
            </a:r>
            <a:endParaRPr b="1" i="0" u="none" strike="noStrike" cap="none">
              <a:solidFill>
                <a:schemeClr val="dk1"/>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1200">
                <a:solidFill>
                  <a:srgbClr val="222222"/>
                </a:solidFill>
                <a:highlight>
                  <a:srgbClr val="FFFFFF"/>
                </a:highlight>
              </a:rPr>
              <a:t>Title: Attorney II</a:t>
            </a:r>
            <a:endParaRPr sz="1200">
              <a:solidFill>
                <a:srgbClr val="222222"/>
              </a:solidFill>
              <a:highlight>
                <a:srgbClr val="FFFFFF"/>
              </a:highlight>
            </a:endParaRPr>
          </a:p>
          <a:p>
            <a:pPr marL="0" lvl="0" indent="0" algn="l" rtl="0">
              <a:lnSpc>
                <a:spcPct val="115000"/>
              </a:lnSpc>
              <a:spcBef>
                <a:spcPts val="0"/>
              </a:spcBef>
              <a:spcAft>
                <a:spcPts val="0"/>
              </a:spcAft>
              <a:buClr>
                <a:schemeClr val="dk1"/>
              </a:buClr>
              <a:buSzPts val="1314"/>
              <a:buFont typeface="Arial"/>
              <a:buNone/>
            </a:pPr>
            <a:r>
              <a:rPr lang="en-US" sz="1200">
                <a:solidFill>
                  <a:schemeClr val="dk1"/>
                </a:solidFill>
              </a:rPr>
              <a:t>Division of Special Education</a:t>
            </a:r>
            <a:endParaRPr sz="1200">
              <a:solidFill>
                <a:srgbClr val="222222"/>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endParaRPr sz="1200">
              <a:solidFill>
                <a:srgbClr val="222222"/>
              </a:solidFill>
              <a:highlight>
                <a:srgbClr val="FFFFFF"/>
              </a:highlight>
            </a:endParaRPr>
          </a:p>
          <a:p>
            <a:pPr marL="0" lvl="0" indent="0" algn="l" rtl="0">
              <a:lnSpc>
                <a:spcPct val="115000"/>
              </a:lnSpc>
              <a:spcBef>
                <a:spcPts val="0"/>
              </a:spcBef>
              <a:spcAft>
                <a:spcPts val="0"/>
              </a:spcAft>
              <a:buClr>
                <a:schemeClr val="dk1"/>
              </a:buClr>
              <a:buSzPts val="1314"/>
              <a:buFont typeface="Arial"/>
              <a:buNone/>
            </a:pPr>
            <a:endParaRPr sz="1200">
              <a:solidFill>
                <a:schemeClr val="dk1"/>
              </a:solidFill>
            </a:endParaRPr>
          </a:p>
        </p:txBody>
      </p:sp>
      <p:pic>
        <p:nvPicPr>
          <p:cNvPr id="64" name="Google Shape;64;g3ef5cb51f6d_0_0" descr="Image of Shannon Grundweier"/>
          <p:cNvPicPr preferRelativeResize="0"/>
          <p:nvPr/>
        </p:nvPicPr>
        <p:blipFill>
          <a:blip r:embed="rId6">
            <a:alphaModFix/>
          </a:blip>
          <a:stretch>
            <a:fillRect/>
          </a:stretch>
        </p:blipFill>
        <p:spPr>
          <a:xfrm>
            <a:off x="9211582" y="1247597"/>
            <a:ext cx="1967017" cy="2459377"/>
          </a:xfrm>
          <a:prstGeom prst="rect">
            <a:avLst/>
          </a:prstGeom>
          <a:noFill/>
          <a:ln>
            <a:noFill/>
          </a:ln>
        </p:spPr>
      </p:pic>
      <p:sp>
        <p:nvSpPr>
          <p:cNvPr id="67" name="Google Shape;67;g3ef5cb51f6d_0_0"/>
          <p:cNvSpPr txBox="1"/>
          <p:nvPr/>
        </p:nvSpPr>
        <p:spPr>
          <a:xfrm>
            <a:off x="9127175" y="3829452"/>
            <a:ext cx="2994300" cy="1434000"/>
          </a:xfrm>
          <a:prstGeom prst="rect">
            <a:avLst/>
          </a:prstGeom>
          <a:noFill/>
          <a:ln>
            <a:noFill/>
          </a:ln>
        </p:spPr>
        <p:txBody>
          <a:bodyPr spcFirstLastPara="1" wrap="square" lIns="121900" tIns="121900" rIns="121900" bIns="121900" anchor="t" anchorCtr="0">
            <a:noAutofit/>
          </a:bodyPr>
          <a:lstStyle/>
          <a:p>
            <a:pPr marL="0" marR="0" lvl="0" indent="0" algn="l" rtl="0">
              <a:lnSpc>
                <a:spcPct val="115000"/>
              </a:lnSpc>
              <a:spcBef>
                <a:spcPts val="0"/>
              </a:spcBef>
              <a:spcAft>
                <a:spcPts val="0"/>
              </a:spcAft>
              <a:buClr>
                <a:srgbClr val="000000"/>
              </a:buClr>
              <a:buSzPts val="1600"/>
              <a:buFont typeface="Arial"/>
              <a:buNone/>
            </a:pPr>
            <a:r>
              <a:rPr lang="en-US" b="1" i="0" u="none" strike="noStrike" cap="none">
                <a:solidFill>
                  <a:schemeClr val="dk1"/>
                </a:solidFill>
                <a:latin typeface="Arial"/>
                <a:ea typeface="Arial"/>
                <a:cs typeface="Arial"/>
                <a:sym typeface="Arial"/>
              </a:rPr>
              <a:t>Name: </a:t>
            </a:r>
            <a:r>
              <a:rPr lang="en-US" b="1">
                <a:solidFill>
                  <a:schemeClr val="dk1"/>
                </a:solidFill>
              </a:rPr>
              <a:t>Shannon Grundmeier</a:t>
            </a:r>
            <a:endParaRPr b="1" i="0" u="none" strike="noStrike" cap="none">
              <a:solidFill>
                <a:schemeClr val="dk1"/>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1200">
                <a:solidFill>
                  <a:schemeClr val="dk1"/>
                </a:solidFill>
                <a:highlight>
                  <a:srgbClr val="FFFFFF"/>
                </a:highlight>
              </a:rPr>
              <a:t>Title: Education Program Consultant, ACHIEVE </a:t>
            </a:r>
            <a:endParaRPr sz="1200">
              <a:solidFill>
                <a:schemeClr val="dk1"/>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r>
              <a:rPr lang="en-US" sz="1200">
                <a:solidFill>
                  <a:schemeClr val="dk1"/>
                </a:solidFill>
                <a:highlight>
                  <a:srgbClr val="FFFFFF"/>
                </a:highlight>
              </a:rPr>
              <a:t>Division of Special Education</a:t>
            </a:r>
            <a:endParaRPr sz="1200">
              <a:solidFill>
                <a:schemeClr val="dk1"/>
              </a:solidFill>
              <a:highlight>
                <a:srgbClr val="FFFFFF"/>
              </a:highlight>
            </a:endParaRPr>
          </a:p>
          <a:p>
            <a:pPr marL="0" lvl="0" indent="0" algn="l" rtl="0">
              <a:lnSpc>
                <a:spcPct val="115000"/>
              </a:lnSpc>
              <a:spcBef>
                <a:spcPts val="0"/>
              </a:spcBef>
              <a:spcAft>
                <a:spcPts val="0"/>
              </a:spcAft>
              <a:buClr>
                <a:schemeClr val="dk1"/>
              </a:buClr>
              <a:buSzPts val="1314"/>
              <a:buFont typeface="Arial"/>
              <a:buNone/>
            </a:pPr>
            <a:endParaRPr sz="1200">
              <a:solidFill>
                <a:schemeClr val="dk1"/>
              </a:solidFill>
            </a:endParaRPr>
          </a:p>
        </p:txBody>
      </p:sp>
      <p:sp>
        <p:nvSpPr>
          <p:cNvPr id="62" name="Google Shape;62;g3ef5cb51f6d_0_0" descr="Education Program Consultants that contributed to today’s session: Andrea Raber.&#10;"/>
          <p:cNvSpPr txBox="1"/>
          <p:nvPr/>
        </p:nvSpPr>
        <p:spPr>
          <a:xfrm>
            <a:off x="1283458" y="5385917"/>
            <a:ext cx="9709500" cy="492600"/>
          </a:xfrm>
          <a:prstGeom prst="rect">
            <a:avLst/>
          </a:prstGeom>
          <a:noFill/>
          <a:ln w="9525" cap="flat" cmpd="sng">
            <a:solidFill>
              <a:srgbClr val="000000"/>
            </a:solidFill>
            <a:prstDash val="solid"/>
            <a:round/>
            <a:headEnd type="none" w="sm" len="sm"/>
            <a:tailEnd type="none" w="sm" len="sm"/>
          </a:ln>
        </p:spPr>
        <p:txBody>
          <a:bodyPr spcFirstLastPara="1" wrap="square" lIns="121900" tIns="121900" rIns="121900" bIns="121900" anchor="t" anchorCtr="0">
            <a:spAutoFit/>
          </a:bodyPr>
          <a:lstStyle/>
          <a:p>
            <a:pPr marL="0" lvl="0" indent="0" algn="ctr" rtl="0">
              <a:lnSpc>
                <a:spcPct val="115000"/>
              </a:lnSpc>
              <a:spcBef>
                <a:spcPts val="0"/>
              </a:spcBef>
              <a:spcAft>
                <a:spcPts val="1300"/>
              </a:spcAft>
              <a:buNone/>
            </a:pPr>
            <a:r>
              <a:rPr lang="en-US" sz="1600" dirty="0"/>
              <a:t>Education </a:t>
            </a:r>
            <a:r>
              <a:rPr lang="en-US" sz="1600" dirty="0">
                <a:solidFill>
                  <a:srgbClr val="000000"/>
                </a:solidFill>
              </a:rPr>
              <a:t>Program </a:t>
            </a:r>
            <a:r>
              <a:rPr lang="en-US" sz="1600" dirty="0">
                <a:solidFill>
                  <a:srgbClr val="000000"/>
                </a:solidFil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Consultants</a:t>
            </a:r>
            <a:r>
              <a:rPr lang="en-US" sz="1600" dirty="0">
                <a:solidFill>
                  <a:srgbClr val="000000"/>
                </a:solidFill>
              </a:rPr>
              <a:t> that </a:t>
            </a:r>
            <a:r>
              <a:rPr lang="en-US" sz="1600" dirty="0"/>
              <a:t>contributed</a:t>
            </a:r>
            <a:r>
              <a:rPr lang="en-US" sz="1600" dirty="0">
                <a:solidFill>
                  <a:srgbClr val="000000"/>
                </a:solidFill>
              </a:rPr>
              <a:t> to today</a:t>
            </a:r>
            <a:r>
              <a:rPr lang="en-US" sz="1600" dirty="0"/>
              <a:t>’s session</a:t>
            </a:r>
            <a:r>
              <a:rPr lang="en-US" sz="1600" dirty="0">
                <a:solidFill>
                  <a:srgbClr val="000000"/>
                </a:solidFill>
              </a:rPr>
              <a:t>: </a:t>
            </a:r>
            <a:r>
              <a:rPr lang="en-US" sz="1600" dirty="0"/>
              <a:t>Andrea </a:t>
            </a:r>
            <a:r>
              <a:rPr lang="en-US" sz="1600" dirty="0" err="1"/>
              <a:t>Raber</a:t>
            </a:r>
            <a:endParaRPr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g382f09c339b_25_43"/>
          <p:cNvSpPr txBox="1">
            <a:spLocks noGrp="1"/>
          </p:cNvSpPr>
          <p:nvPr>
            <p:ph type="title"/>
          </p:nvPr>
        </p:nvSpPr>
        <p:spPr>
          <a:xfrm>
            <a:off x="339213" y="2"/>
            <a:ext cx="11269800" cy="7374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300"/>
              <a:buFont typeface="Arial"/>
              <a:buNone/>
            </a:pPr>
            <a:r>
              <a:rPr lang="en-US"/>
              <a:t>Participants will:</a:t>
            </a:r>
            <a:endParaRPr/>
          </a:p>
        </p:txBody>
      </p:sp>
      <p:sp>
        <p:nvSpPr>
          <p:cNvPr id="74" name="Google Shape;74;g382f09c339b_25_43"/>
          <p:cNvSpPr txBox="1">
            <a:spLocks noGrp="1"/>
          </p:cNvSpPr>
          <p:nvPr>
            <p:ph type="body" idx="1"/>
          </p:nvPr>
        </p:nvSpPr>
        <p:spPr>
          <a:xfrm>
            <a:off x="339225" y="1044125"/>
            <a:ext cx="11163600" cy="4767600"/>
          </a:xfrm>
          <a:prstGeom prst="rect">
            <a:avLst/>
          </a:prstGeom>
          <a:noFill/>
          <a:ln>
            <a:noFill/>
          </a:ln>
        </p:spPr>
        <p:txBody>
          <a:bodyPr spcFirstLastPara="1" wrap="square" lIns="91425" tIns="45700" rIns="91425" bIns="45700" anchor="t" anchorCtr="0">
            <a:noAutofit/>
          </a:bodyPr>
          <a:lstStyle/>
          <a:p>
            <a:pPr marL="609600" lvl="0" indent="-463550" algn="l" rtl="0">
              <a:lnSpc>
                <a:spcPct val="115000"/>
              </a:lnSpc>
              <a:spcBef>
                <a:spcPts val="0"/>
              </a:spcBef>
              <a:spcAft>
                <a:spcPts val="0"/>
              </a:spcAft>
              <a:buClr>
                <a:schemeClr val="dk1"/>
              </a:buClr>
              <a:buSzPts val="2500"/>
              <a:buAutoNum type="arabicPeriod"/>
            </a:pPr>
            <a:r>
              <a:rPr lang="en-US" sz="2500"/>
              <a:t>Understand those who are required and discretionary IEP team members</a:t>
            </a:r>
            <a:endParaRPr sz="2500"/>
          </a:p>
          <a:p>
            <a:pPr marL="609600" lvl="0" indent="-463550" algn="l" rtl="0">
              <a:lnSpc>
                <a:spcPct val="100000"/>
              </a:lnSpc>
              <a:spcBef>
                <a:spcPts val="1300"/>
              </a:spcBef>
              <a:spcAft>
                <a:spcPts val="0"/>
              </a:spcAft>
              <a:buClr>
                <a:schemeClr val="dk1"/>
              </a:buClr>
              <a:buSzPts val="2500"/>
              <a:buAutoNum type="arabicPeriod"/>
            </a:pPr>
            <a:r>
              <a:rPr lang="en-US" sz="2500"/>
              <a:t>Understand when written documentation is required, how attendance is documented, and when an IEP team member can be excused</a:t>
            </a:r>
            <a:endParaRPr sz="2500"/>
          </a:p>
          <a:p>
            <a:pPr marL="609600" lvl="0" indent="-463550" algn="l" rtl="0">
              <a:lnSpc>
                <a:spcPct val="115000"/>
              </a:lnSpc>
              <a:spcBef>
                <a:spcPts val="1300"/>
              </a:spcBef>
              <a:spcAft>
                <a:spcPts val="0"/>
              </a:spcAft>
              <a:buClr>
                <a:schemeClr val="dk1"/>
              </a:buClr>
              <a:buSzPts val="2500"/>
              <a:buAutoNum type="arabicPeriod"/>
            </a:pPr>
            <a:r>
              <a:rPr lang="en-US" sz="2500"/>
              <a:t>Determine who can fill the role of parent and how this is documented</a:t>
            </a:r>
            <a:endParaRPr sz="2500"/>
          </a:p>
          <a:p>
            <a:pPr marL="609600" lvl="0" indent="-463550" algn="l" rtl="0">
              <a:lnSpc>
                <a:spcPct val="100000"/>
              </a:lnSpc>
              <a:spcBef>
                <a:spcPts val="1300"/>
              </a:spcBef>
              <a:spcAft>
                <a:spcPts val="0"/>
              </a:spcAft>
              <a:buClr>
                <a:schemeClr val="dk1"/>
              </a:buClr>
              <a:buSzPts val="2500"/>
              <a:buAutoNum type="arabicPeriod"/>
            </a:pPr>
            <a:r>
              <a:rPr lang="en-US" sz="2500"/>
              <a:t>Understand how an IEP team functions to make collaborative decisions for the purpose of providing a FAPE</a:t>
            </a:r>
            <a:endParaRPr sz="25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g382f09c339b_25_241"/>
          <p:cNvSpPr txBox="1">
            <a:spLocks noGrp="1"/>
          </p:cNvSpPr>
          <p:nvPr>
            <p:ph type="title"/>
          </p:nvPr>
        </p:nvSpPr>
        <p:spPr>
          <a:xfrm>
            <a:off x="893975" y="2806300"/>
            <a:ext cx="7510200" cy="2162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500"/>
              <a:buFont typeface="Arial"/>
              <a:buNone/>
            </a:pPr>
            <a:r>
              <a:rPr lang="en-US"/>
              <a:t>IEP Team Participants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g3f11e463f07_0_0"/>
          <p:cNvSpPr txBox="1">
            <a:spLocks noGrp="1"/>
          </p:cNvSpPr>
          <p:nvPr>
            <p:ph type="title"/>
          </p:nvPr>
        </p:nvSpPr>
        <p:spPr>
          <a:xfrm>
            <a:off x="339213" y="2"/>
            <a:ext cx="11269800" cy="7374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300"/>
              <a:buFont typeface="Arial"/>
              <a:buNone/>
            </a:pPr>
            <a:r>
              <a:rPr lang="en-US"/>
              <a:t>Required Participants</a:t>
            </a:r>
            <a:endParaRPr/>
          </a:p>
        </p:txBody>
      </p:sp>
      <p:sp>
        <p:nvSpPr>
          <p:cNvPr id="85" name="Google Shape;85;g3f11e463f07_0_0"/>
          <p:cNvSpPr txBox="1">
            <a:spLocks noGrp="1"/>
          </p:cNvSpPr>
          <p:nvPr>
            <p:ph type="body" idx="1"/>
          </p:nvPr>
        </p:nvSpPr>
        <p:spPr>
          <a:xfrm>
            <a:off x="406575" y="946025"/>
            <a:ext cx="11096400" cy="5353500"/>
          </a:xfrm>
          <a:prstGeom prst="rect">
            <a:avLst/>
          </a:prstGeom>
          <a:noFill/>
          <a:ln>
            <a:noFill/>
          </a:ln>
        </p:spPr>
        <p:txBody>
          <a:bodyPr spcFirstLastPara="1" wrap="square" lIns="91425" tIns="45700" rIns="91425" bIns="45700" anchor="t" anchorCtr="0">
            <a:noAutofit/>
          </a:bodyPr>
          <a:lstStyle/>
          <a:p>
            <a:pPr marL="457200" lvl="0" indent="-387350" algn="l" rtl="0">
              <a:lnSpc>
                <a:spcPct val="150000"/>
              </a:lnSpc>
              <a:spcBef>
                <a:spcPts val="0"/>
              </a:spcBef>
              <a:spcAft>
                <a:spcPts val="0"/>
              </a:spcAft>
              <a:buSzPts val="2500"/>
              <a:buChar char="•"/>
            </a:pPr>
            <a:r>
              <a:rPr lang="en-US" sz="2500"/>
              <a:t>Parent(s)</a:t>
            </a:r>
            <a:endParaRPr sz="2500"/>
          </a:p>
          <a:p>
            <a:pPr marL="457200" lvl="0" indent="-387350" algn="l" rtl="0">
              <a:lnSpc>
                <a:spcPct val="150000"/>
              </a:lnSpc>
              <a:spcBef>
                <a:spcPts val="0"/>
              </a:spcBef>
              <a:spcAft>
                <a:spcPts val="0"/>
              </a:spcAft>
              <a:buSzPts val="2500"/>
              <a:buChar char="•"/>
            </a:pPr>
            <a:r>
              <a:rPr lang="en-US" sz="2500"/>
              <a:t>General Education Teacher</a:t>
            </a:r>
            <a:endParaRPr sz="2500"/>
          </a:p>
          <a:p>
            <a:pPr marL="457200" lvl="0" indent="-387350" algn="l" rtl="0">
              <a:lnSpc>
                <a:spcPct val="150000"/>
              </a:lnSpc>
              <a:spcBef>
                <a:spcPts val="0"/>
              </a:spcBef>
              <a:spcAft>
                <a:spcPts val="0"/>
              </a:spcAft>
              <a:buSzPts val="2500"/>
              <a:buChar char="•"/>
            </a:pPr>
            <a:r>
              <a:rPr lang="en-US" sz="2500"/>
              <a:t>Special Education Teacher</a:t>
            </a:r>
            <a:endParaRPr sz="2500"/>
          </a:p>
          <a:p>
            <a:pPr marL="457200" lvl="0" indent="-387350" algn="l" rtl="0">
              <a:lnSpc>
                <a:spcPct val="150000"/>
              </a:lnSpc>
              <a:spcBef>
                <a:spcPts val="0"/>
              </a:spcBef>
              <a:spcAft>
                <a:spcPts val="0"/>
              </a:spcAft>
              <a:buSzPts val="2500"/>
              <a:buChar char="•"/>
            </a:pPr>
            <a:r>
              <a:rPr lang="en-US" sz="2500"/>
              <a:t>Representative of the Public Agency</a:t>
            </a:r>
            <a:endParaRPr sz="2500"/>
          </a:p>
          <a:p>
            <a:pPr marL="457200" lvl="0" indent="-387350" algn="l" rtl="0">
              <a:lnSpc>
                <a:spcPct val="150000"/>
              </a:lnSpc>
              <a:spcBef>
                <a:spcPts val="0"/>
              </a:spcBef>
              <a:spcAft>
                <a:spcPts val="0"/>
              </a:spcAft>
              <a:buSzPts val="2500"/>
              <a:buChar char="•"/>
            </a:pPr>
            <a:r>
              <a:rPr lang="en-US" sz="2500"/>
              <a:t>Individual who can interpret evaluation results</a:t>
            </a:r>
            <a:endParaRPr sz="2500"/>
          </a:p>
          <a:p>
            <a:pPr marL="457200" lvl="0" indent="-387350" algn="l" rtl="0">
              <a:lnSpc>
                <a:spcPct val="150000"/>
              </a:lnSpc>
              <a:spcBef>
                <a:spcPts val="0"/>
              </a:spcBef>
              <a:spcAft>
                <a:spcPts val="0"/>
              </a:spcAft>
              <a:buSzPts val="2500"/>
              <a:buChar char="•"/>
            </a:pPr>
            <a:r>
              <a:rPr lang="en-US" sz="2500"/>
              <a:t>*Student-when appropriate</a:t>
            </a:r>
            <a:endParaRPr sz="2500"/>
          </a:p>
          <a:p>
            <a:pPr marL="0" lvl="0" indent="0" algn="l" rtl="0">
              <a:lnSpc>
                <a:spcPct val="100000"/>
              </a:lnSpc>
              <a:spcBef>
                <a:spcPts val="1300"/>
              </a:spcBef>
              <a:spcAft>
                <a:spcPts val="0"/>
              </a:spcAft>
              <a:buNone/>
            </a:pPr>
            <a:r>
              <a:rPr lang="en-US" sz="2500"/>
              <a:t>*Students aged 13-21 must be invited to their IEP meeting when the purpose is consideration of needed transition services</a:t>
            </a:r>
            <a:endParaRPr sz="2500"/>
          </a:p>
          <a:p>
            <a:pPr marL="914400" lvl="0" indent="0" algn="l" rtl="0">
              <a:lnSpc>
                <a:spcPct val="150000"/>
              </a:lnSpc>
              <a:spcBef>
                <a:spcPts val="1300"/>
              </a:spcBef>
              <a:spcAft>
                <a:spcPts val="1300"/>
              </a:spcAft>
              <a:buNone/>
            </a:pPr>
            <a:endParaRPr sz="26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g3f99e19a51f_0_10"/>
          <p:cNvSpPr txBox="1">
            <a:spLocks noGrp="1"/>
          </p:cNvSpPr>
          <p:nvPr>
            <p:ph type="title"/>
          </p:nvPr>
        </p:nvSpPr>
        <p:spPr>
          <a:xfrm>
            <a:off x="339213" y="2"/>
            <a:ext cx="11269800" cy="7374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3300"/>
              <a:buFont typeface="Arial"/>
              <a:buNone/>
            </a:pPr>
            <a:r>
              <a:rPr lang="en-US"/>
              <a:t>Meeting Attendance and Agreement to Excuse</a:t>
            </a:r>
            <a:endParaRPr/>
          </a:p>
        </p:txBody>
      </p:sp>
      <p:sp>
        <p:nvSpPr>
          <p:cNvPr id="91" name="Google Shape;91;g3f99e19a51f_0_10"/>
          <p:cNvSpPr txBox="1">
            <a:spLocks noGrp="1"/>
          </p:cNvSpPr>
          <p:nvPr>
            <p:ph type="body" idx="1"/>
          </p:nvPr>
        </p:nvSpPr>
        <p:spPr>
          <a:xfrm>
            <a:off x="421925" y="1017300"/>
            <a:ext cx="11081100" cy="5227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2500"/>
              <a:t>All required IEP team members are expected to attend the </a:t>
            </a:r>
            <a:r>
              <a:rPr lang="en-US" sz="2500" b="1" i="1"/>
              <a:t>entire</a:t>
            </a:r>
            <a:r>
              <a:rPr lang="en-US" sz="2500"/>
              <a:t> IEP meeting.</a:t>
            </a:r>
            <a:endParaRPr sz="2500"/>
          </a:p>
          <a:p>
            <a:pPr marL="0" lvl="0" indent="0" algn="l" rtl="0">
              <a:lnSpc>
                <a:spcPct val="100000"/>
              </a:lnSpc>
              <a:spcBef>
                <a:spcPts val="1300"/>
              </a:spcBef>
              <a:spcAft>
                <a:spcPts val="0"/>
              </a:spcAft>
              <a:buNone/>
            </a:pPr>
            <a:r>
              <a:rPr lang="en-US" sz="2500"/>
              <a:t>IEP team members who would fill required roles must be excused if unable to attend. </a:t>
            </a:r>
            <a:endParaRPr sz="2500"/>
          </a:p>
          <a:p>
            <a:pPr marL="0" lvl="0" indent="0" algn="l" rtl="0">
              <a:lnSpc>
                <a:spcPct val="115000"/>
              </a:lnSpc>
              <a:spcBef>
                <a:spcPts val="1300"/>
              </a:spcBef>
              <a:spcAft>
                <a:spcPts val="0"/>
              </a:spcAft>
              <a:buNone/>
            </a:pPr>
            <a:r>
              <a:rPr lang="en-US" sz="2500"/>
              <a:t>There are two ways that an IEP team member can be excused:</a:t>
            </a:r>
            <a:endParaRPr sz="2500"/>
          </a:p>
          <a:p>
            <a:pPr marL="457200" lvl="0" indent="-387350" algn="l" rtl="0">
              <a:lnSpc>
                <a:spcPct val="100000"/>
              </a:lnSpc>
              <a:spcBef>
                <a:spcPts val="1300"/>
              </a:spcBef>
              <a:spcAft>
                <a:spcPts val="0"/>
              </a:spcAft>
              <a:buSzPts val="2500"/>
              <a:buChar char="•"/>
            </a:pPr>
            <a:r>
              <a:rPr lang="en-US" sz="2500"/>
              <a:t>An IEP team member’s attendance is not necessary. This means that the team member's area of expertise is not being discussed.</a:t>
            </a:r>
            <a:endParaRPr sz="2500"/>
          </a:p>
          <a:p>
            <a:pPr marL="457200" lvl="0" indent="-387350" algn="l" rtl="0">
              <a:lnSpc>
                <a:spcPct val="100000"/>
              </a:lnSpc>
              <a:spcBef>
                <a:spcPts val="1000"/>
              </a:spcBef>
              <a:spcAft>
                <a:spcPts val="0"/>
              </a:spcAft>
              <a:buSzPts val="2500"/>
              <a:buChar char="•"/>
            </a:pPr>
            <a:r>
              <a:rPr lang="en-US" sz="2500"/>
              <a:t>The IEP team member’s area of expertise will be discussed and their input will be provided in writing. </a:t>
            </a:r>
            <a:endParaRPr sz="2500"/>
          </a:p>
          <a:p>
            <a:pPr marL="0" lvl="0" indent="0" algn="ctr" rtl="0">
              <a:lnSpc>
                <a:spcPct val="115000"/>
              </a:lnSpc>
              <a:spcBef>
                <a:spcPts val="1000"/>
              </a:spcBef>
              <a:spcAft>
                <a:spcPts val="0"/>
              </a:spcAft>
              <a:buNone/>
            </a:pPr>
            <a:r>
              <a:rPr lang="en-US" sz="2500" b="1"/>
              <a:t>Both require written Agreement to Excuse</a:t>
            </a:r>
            <a:endParaRPr sz="2500" b="1"/>
          </a:p>
          <a:p>
            <a:pPr marL="0" lvl="0" indent="0" algn="l" rtl="0">
              <a:lnSpc>
                <a:spcPct val="115000"/>
              </a:lnSpc>
              <a:spcBef>
                <a:spcPts val="1300"/>
              </a:spcBef>
              <a:spcAft>
                <a:spcPts val="0"/>
              </a:spcAft>
              <a:buNone/>
            </a:pPr>
            <a:endParaRPr sz="1600"/>
          </a:p>
          <a:p>
            <a:pPr marL="0" lvl="0" indent="0" algn="l" rtl="0">
              <a:lnSpc>
                <a:spcPct val="115000"/>
              </a:lnSpc>
              <a:spcBef>
                <a:spcPts val="1300"/>
              </a:spcBef>
              <a:spcAft>
                <a:spcPts val="0"/>
              </a:spcAft>
              <a:buNone/>
            </a:pPr>
            <a:endParaRPr sz="1800"/>
          </a:p>
          <a:p>
            <a:pPr marL="0" lvl="0" indent="0" algn="l" rtl="0">
              <a:lnSpc>
                <a:spcPct val="115000"/>
              </a:lnSpc>
              <a:spcBef>
                <a:spcPts val="1300"/>
              </a:spcBef>
              <a:spcAft>
                <a:spcPts val="130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g3f99e19a51f_0_5"/>
          <p:cNvSpPr txBox="1">
            <a:spLocks noGrp="1"/>
          </p:cNvSpPr>
          <p:nvPr>
            <p:ph type="title"/>
          </p:nvPr>
        </p:nvSpPr>
        <p:spPr>
          <a:xfrm>
            <a:off x="339213" y="2"/>
            <a:ext cx="11269800" cy="7374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300"/>
              <a:buFont typeface="Arial"/>
              <a:buNone/>
            </a:pPr>
            <a:r>
              <a:rPr lang="en-US">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Discretionary Participants</a:t>
            </a:r>
            <a:endParaRPr/>
          </a:p>
        </p:txBody>
      </p:sp>
      <p:sp>
        <p:nvSpPr>
          <p:cNvPr id="97" name="Google Shape;97;g3f99e19a51f_0_5"/>
          <p:cNvSpPr txBox="1">
            <a:spLocks noGrp="1"/>
          </p:cNvSpPr>
          <p:nvPr>
            <p:ph type="body" idx="1"/>
          </p:nvPr>
        </p:nvSpPr>
        <p:spPr>
          <a:xfrm>
            <a:off x="339225" y="1067675"/>
            <a:ext cx="11215200" cy="4351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US" sz="2500"/>
              <a:t>It may be appropriate for IEP teams to invite other individuals who have knowledge or special expertise regarding the child.</a:t>
            </a:r>
            <a:endParaRPr sz="2500"/>
          </a:p>
          <a:p>
            <a:pPr marL="0" lvl="0" indent="0" algn="l" rtl="0">
              <a:lnSpc>
                <a:spcPct val="115000"/>
              </a:lnSpc>
              <a:spcBef>
                <a:spcPts val="1300"/>
              </a:spcBef>
              <a:spcAft>
                <a:spcPts val="0"/>
              </a:spcAft>
              <a:buSzPts val="1800"/>
              <a:buNone/>
            </a:pPr>
            <a:r>
              <a:rPr lang="en-US" sz="2500"/>
              <a:t>These individuals may include but are not limited to:</a:t>
            </a:r>
            <a:endParaRPr sz="2500"/>
          </a:p>
          <a:p>
            <a:pPr marL="457200" lvl="0" indent="-368300" algn="l" rtl="0">
              <a:lnSpc>
                <a:spcPct val="115000"/>
              </a:lnSpc>
              <a:spcBef>
                <a:spcPts val="1300"/>
              </a:spcBef>
              <a:spcAft>
                <a:spcPts val="0"/>
              </a:spcAft>
              <a:buSzPts val="2200"/>
              <a:buChar char="•"/>
            </a:pPr>
            <a:r>
              <a:rPr lang="en-US" sz="2200"/>
              <a:t>Licensed Health Professionals</a:t>
            </a:r>
            <a:endParaRPr sz="2200"/>
          </a:p>
          <a:p>
            <a:pPr marL="457200" lvl="0" indent="-368300" algn="l" rtl="0">
              <a:lnSpc>
                <a:spcPct val="115000"/>
              </a:lnSpc>
              <a:spcBef>
                <a:spcPts val="0"/>
              </a:spcBef>
              <a:spcAft>
                <a:spcPts val="0"/>
              </a:spcAft>
              <a:buSzPts val="2200"/>
              <a:buChar char="•"/>
            </a:pPr>
            <a:r>
              <a:rPr lang="en-US" sz="2200"/>
              <a:t>School Counselor</a:t>
            </a:r>
            <a:endParaRPr sz="2200"/>
          </a:p>
          <a:p>
            <a:pPr marL="457200" lvl="0" indent="-368300" algn="l" rtl="0">
              <a:lnSpc>
                <a:spcPct val="115000"/>
              </a:lnSpc>
              <a:spcBef>
                <a:spcPts val="0"/>
              </a:spcBef>
              <a:spcAft>
                <a:spcPts val="0"/>
              </a:spcAft>
              <a:buSzPts val="2200"/>
              <a:buChar char="•"/>
            </a:pPr>
            <a:r>
              <a:rPr lang="en-US" sz="2200"/>
              <a:t>School Social Worker</a:t>
            </a:r>
            <a:endParaRPr sz="2200"/>
          </a:p>
          <a:p>
            <a:pPr marL="457200" lvl="0" indent="-368300" algn="l" rtl="0">
              <a:lnSpc>
                <a:spcPct val="115000"/>
              </a:lnSpc>
              <a:spcBef>
                <a:spcPts val="0"/>
              </a:spcBef>
              <a:spcAft>
                <a:spcPts val="0"/>
              </a:spcAft>
              <a:buSzPts val="2200"/>
              <a:buChar char="•"/>
            </a:pPr>
            <a:r>
              <a:rPr lang="en-US" sz="2200"/>
              <a:t>Special Education Consultant</a:t>
            </a:r>
            <a:endParaRPr sz="2200"/>
          </a:p>
          <a:p>
            <a:pPr marL="457200" lvl="0" indent="-368300" algn="l" rtl="0">
              <a:lnSpc>
                <a:spcPct val="115000"/>
              </a:lnSpc>
              <a:spcBef>
                <a:spcPts val="0"/>
              </a:spcBef>
              <a:spcAft>
                <a:spcPts val="0"/>
              </a:spcAft>
              <a:buSzPts val="2200"/>
              <a:buChar char="•"/>
            </a:pPr>
            <a:r>
              <a:rPr lang="en-US" sz="2200"/>
              <a:t>Educational Interpreter</a:t>
            </a:r>
            <a:endParaRPr sz="2200"/>
          </a:p>
          <a:p>
            <a:pPr marL="457200" lvl="0" indent="-368300" algn="l" rtl="0">
              <a:lnSpc>
                <a:spcPct val="115000"/>
              </a:lnSpc>
              <a:spcBef>
                <a:spcPts val="0"/>
              </a:spcBef>
              <a:spcAft>
                <a:spcPts val="0"/>
              </a:spcAft>
              <a:buSzPts val="2200"/>
              <a:buChar char="•"/>
            </a:pPr>
            <a:r>
              <a:rPr lang="en-US" sz="2200"/>
              <a:t>Employers</a:t>
            </a:r>
            <a:endParaRPr sz="2200"/>
          </a:p>
          <a:p>
            <a:pPr marL="457200" lvl="0" indent="-368300" algn="l" rtl="0">
              <a:lnSpc>
                <a:spcPct val="115000"/>
              </a:lnSpc>
              <a:spcBef>
                <a:spcPts val="0"/>
              </a:spcBef>
              <a:spcAft>
                <a:spcPts val="0"/>
              </a:spcAft>
              <a:buSzPts val="2200"/>
              <a:buChar char="•"/>
            </a:pPr>
            <a:r>
              <a:rPr lang="en-US" sz="2200"/>
              <a:t>Private Counselor</a:t>
            </a:r>
            <a:endParaRPr sz="2200"/>
          </a:p>
        </p:txBody>
      </p:sp>
      <p:sp>
        <p:nvSpPr>
          <p:cNvPr id="98" name="Google Shape;98;g3f99e19a51f_0_5"/>
          <p:cNvSpPr txBox="1"/>
          <p:nvPr/>
        </p:nvSpPr>
        <p:spPr>
          <a:xfrm>
            <a:off x="759150" y="5560400"/>
            <a:ext cx="11026800" cy="737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400" b="1">
                <a:solidFill>
                  <a:schemeClr val="dk1"/>
                </a:solidFill>
              </a:rPr>
              <a:t>Discretionary Participants need to be included on the Meeting Notice</a:t>
            </a:r>
            <a:endParaRPr sz="2400" b="1">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h303d763a3aea545c_6_5"/>
          <p:cNvSpPr txBox="1">
            <a:spLocks noGrp="1"/>
          </p:cNvSpPr>
          <p:nvPr>
            <p:ph type="title"/>
          </p:nvPr>
        </p:nvSpPr>
        <p:spPr>
          <a:xfrm>
            <a:off x="339213" y="2"/>
            <a:ext cx="11269800" cy="7374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Senate File 2428</a:t>
            </a:r>
            <a:endParaRPr/>
          </a:p>
        </p:txBody>
      </p:sp>
      <p:sp>
        <p:nvSpPr>
          <p:cNvPr id="104" name="Google Shape;104;h303d763a3aea545c_6_5"/>
          <p:cNvSpPr txBox="1">
            <a:spLocks noGrp="1"/>
          </p:cNvSpPr>
          <p:nvPr>
            <p:ph type="body" idx="1"/>
          </p:nvPr>
        </p:nvSpPr>
        <p:spPr>
          <a:xfrm>
            <a:off x="339225" y="821050"/>
            <a:ext cx="11604900" cy="5785200"/>
          </a:xfrm>
          <a:prstGeom prst="rect">
            <a:avLst/>
          </a:prstGeom>
        </p:spPr>
        <p:txBody>
          <a:bodyPr spcFirstLastPara="1" wrap="square" lIns="91425" tIns="45700" rIns="91425" bIns="45700" anchor="t" anchorCtr="0">
            <a:noAutofit/>
          </a:bodyPr>
          <a:lstStyle/>
          <a:p>
            <a:pPr marL="457200" lvl="0" indent="-381000" algn="l" rtl="0">
              <a:lnSpc>
                <a:spcPct val="100000"/>
              </a:lnSpc>
              <a:spcBef>
                <a:spcPts val="750"/>
              </a:spcBef>
              <a:spcAft>
                <a:spcPts val="0"/>
              </a:spcAft>
              <a:buSzPts val="2400"/>
              <a:buAutoNum type="arabicPeriod"/>
            </a:pPr>
            <a:r>
              <a:rPr lang="en-US" sz="2400" b="1"/>
              <a:t>Paraeducators</a:t>
            </a:r>
            <a:endParaRPr sz="2400" b="1"/>
          </a:p>
          <a:p>
            <a:pPr marL="457200" lvl="0" indent="-381000" algn="l" rtl="0">
              <a:lnSpc>
                <a:spcPct val="100000"/>
              </a:lnSpc>
              <a:spcBef>
                <a:spcPts val="1000"/>
              </a:spcBef>
              <a:spcAft>
                <a:spcPts val="0"/>
              </a:spcAft>
              <a:buSzPts val="2400"/>
              <a:buChar char="•"/>
            </a:pPr>
            <a:r>
              <a:rPr lang="en-US" sz="2400"/>
              <a:t>At least one paraeducator or other district employee who assists a teacher in providing classroom instruction to a student who has an IEP or 504 plan must attend all meetings related to the student's IEP or 504 plan.</a:t>
            </a:r>
            <a:endParaRPr sz="2400"/>
          </a:p>
          <a:p>
            <a:pPr marL="457200" lvl="0" indent="-381000" algn="l" rtl="0">
              <a:lnSpc>
                <a:spcPct val="100000"/>
              </a:lnSpc>
              <a:spcBef>
                <a:spcPts val="750"/>
              </a:spcBef>
              <a:spcAft>
                <a:spcPts val="0"/>
              </a:spcAft>
              <a:buSzPts val="2400"/>
              <a:buChar char="•"/>
            </a:pPr>
            <a:r>
              <a:rPr lang="en-US" sz="2400"/>
              <a:t>This requirement applies only when the students receives paraeducator services </a:t>
            </a:r>
            <a:endParaRPr sz="2400"/>
          </a:p>
          <a:p>
            <a:pPr marL="457200" lvl="0" indent="-381000" algn="l" rtl="0">
              <a:lnSpc>
                <a:spcPct val="100000"/>
              </a:lnSpc>
              <a:spcBef>
                <a:spcPts val="1000"/>
              </a:spcBef>
              <a:spcAft>
                <a:spcPts val="0"/>
              </a:spcAft>
              <a:buSzPts val="2400"/>
              <a:buAutoNum type="arabicPeriod"/>
            </a:pPr>
            <a:r>
              <a:rPr lang="en-US" sz="2400" b="1"/>
              <a:t>Additional attendees at the IEP meeting following the first removal</a:t>
            </a:r>
            <a:endParaRPr sz="2400" b="1"/>
          </a:p>
          <a:p>
            <a:pPr marL="457200" lvl="0" indent="-381000" algn="l" rtl="0">
              <a:lnSpc>
                <a:spcPct val="100000"/>
              </a:lnSpc>
              <a:spcBef>
                <a:spcPts val="1000"/>
              </a:spcBef>
              <a:spcAft>
                <a:spcPts val="0"/>
              </a:spcAft>
              <a:buSzPts val="2400"/>
              <a:buChar char="•"/>
            </a:pPr>
            <a:r>
              <a:rPr lang="en-US" sz="2400"/>
              <a:t>If practical, the removing teacher, other teachers who instruct the student, and district employees without a BOEE license directly involved in the conduct </a:t>
            </a:r>
            <a:endParaRPr sz="2400"/>
          </a:p>
          <a:p>
            <a:pPr marL="457200" lvl="0" indent="-381000" algn="l" rtl="0">
              <a:lnSpc>
                <a:spcPct val="100000"/>
              </a:lnSpc>
              <a:spcBef>
                <a:spcPts val="1000"/>
              </a:spcBef>
              <a:spcAft>
                <a:spcPts val="0"/>
              </a:spcAft>
              <a:buSzPts val="2400"/>
              <a:buChar char="•"/>
            </a:pPr>
            <a:r>
              <a:rPr lang="en-US" sz="2400"/>
              <a:t>If unable to attend: review the minutes/summary and provide written acknowledgment. </a:t>
            </a:r>
            <a:endParaRPr sz="2400"/>
          </a:p>
          <a:p>
            <a:pPr marL="0" lvl="0" indent="0" algn="l" rtl="0">
              <a:lnSpc>
                <a:spcPct val="100000"/>
              </a:lnSpc>
              <a:spcBef>
                <a:spcPts val="1000"/>
              </a:spcBef>
              <a:spcAft>
                <a:spcPts val="1000"/>
              </a:spcAft>
              <a:buNone/>
            </a:pPr>
            <a:r>
              <a:rPr lang="en-US" sz="2400"/>
              <a:t>Attendance required under state law ≠  required IEP team member under IDEA </a:t>
            </a:r>
            <a:endParaRPr sz="24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g3faec140f75_1_0"/>
          <p:cNvSpPr txBox="1">
            <a:spLocks noGrp="1"/>
          </p:cNvSpPr>
          <p:nvPr>
            <p:ph type="title"/>
          </p:nvPr>
        </p:nvSpPr>
        <p:spPr>
          <a:xfrm>
            <a:off x="831850" y="3314769"/>
            <a:ext cx="10515600" cy="1247700"/>
          </a:xfrm>
          <a:prstGeom prst="rect">
            <a:avLst/>
          </a:prstGeom>
        </p:spPr>
        <p:txBody>
          <a:bodyPr spcFirstLastPara="1" wrap="square" lIns="91425" tIns="45700" rIns="91425" bIns="45700" anchor="b" anchorCtr="0">
            <a:normAutofit/>
          </a:bodyPr>
          <a:lstStyle/>
          <a:p>
            <a:pPr marL="0" lvl="0" indent="0" algn="ctr" rtl="0">
              <a:spcBef>
                <a:spcPts val="0"/>
              </a:spcBef>
              <a:spcAft>
                <a:spcPts val="0"/>
              </a:spcAft>
              <a:buNone/>
            </a:pPr>
            <a:r>
              <a:rPr lang="en-US"/>
              <a:t>IDEA Parent</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h7f09f3ddee1be550_0_10"/>
          <p:cNvSpPr txBox="1">
            <a:spLocks noGrp="1"/>
          </p:cNvSpPr>
          <p:nvPr>
            <p:ph type="title"/>
          </p:nvPr>
        </p:nvSpPr>
        <p:spPr>
          <a:xfrm>
            <a:off x="452284" y="3"/>
            <a:ext cx="15026400" cy="983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“Parent” under the IDEA</a:t>
            </a:r>
            <a:endParaRPr/>
          </a:p>
        </p:txBody>
      </p:sp>
      <p:sp>
        <p:nvSpPr>
          <p:cNvPr id="115" name="Google Shape;115;h7f09f3ddee1be550_0_10"/>
          <p:cNvSpPr txBox="1">
            <a:spLocks noGrp="1"/>
          </p:cNvSpPr>
          <p:nvPr>
            <p:ph type="body" idx="1"/>
          </p:nvPr>
        </p:nvSpPr>
        <p:spPr>
          <a:xfrm>
            <a:off x="222475" y="907000"/>
            <a:ext cx="11836800" cy="5469600"/>
          </a:xfrm>
          <a:prstGeom prst="rect">
            <a:avLst/>
          </a:prstGeom>
        </p:spPr>
        <p:txBody>
          <a:bodyPr spcFirstLastPara="1" wrap="square" lIns="91425" tIns="45700" rIns="91425" bIns="45700" anchor="t" anchorCtr="0">
            <a:noAutofit/>
          </a:bodyPr>
          <a:lstStyle/>
          <a:p>
            <a:pPr marL="609600" lvl="0" indent="-463550" algn="l" rtl="0">
              <a:lnSpc>
                <a:spcPct val="100000"/>
              </a:lnSpc>
              <a:spcBef>
                <a:spcPts val="750"/>
              </a:spcBef>
              <a:spcAft>
                <a:spcPts val="0"/>
              </a:spcAft>
              <a:buSzPts val="2500"/>
              <a:buAutoNum type="arabicPeriod"/>
            </a:pPr>
            <a:r>
              <a:rPr lang="en-US" sz="2500" b="1"/>
              <a:t>Biological or adoptive parent </a:t>
            </a:r>
            <a:endParaRPr sz="2500" b="1"/>
          </a:p>
          <a:p>
            <a:pPr marL="609600" lvl="0" indent="-463550" algn="l" rtl="0">
              <a:lnSpc>
                <a:spcPct val="100000"/>
              </a:lnSpc>
              <a:spcBef>
                <a:spcPts val="1000"/>
              </a:spcBef>
              <a:spcAft>
                <a:spcPts val="0"/>
              </a:spcAft>
              <a:buSzPts val="2500"/>
              <a:buAutoNum type="arabicPeriod"/>
            </a:pPr>
            <a:r>
              <a:rPr lang="en-US" sz="2500" b="1"/>
              <a:t>Authorized guardian</a:t>
            </a:r>
            <a:endParaRPr sz="2500" b="1"/>
          </a:p>
          <a:p>
            <a:pPr marL="914400" lvl="0" indent="-387350" algn="l" rtl="0">
              <a:lnSpc>
                <a:spcPct val="100000"/>
              </a:lnSpc>
              <a:spcBef>
                <a:spcPts val="1000"/>
              </a:spcBef>
              <a:spcAft>
                <a:spcPts val="0"/>
              </a:spcAft>
              <a:buSzPts val="2500"/>
              <a:buChar char="•"/>
            </a:pPr>
            <a:r>
              <a:rPr lang="en-US" sz="2500"/>
              <a:t>generally authorized to act as the parent, or authorized to make educational decisions </a:t>
            </a:r>
            <a:endParaRPr sz="2500"/>
          </a:p>
          <a:p>
            <a:pPr marL="609600" lvl="0" indent="-463550" algn="l" rtl="0">
              <a:lnSpc>
                <a:spcPct val="100000"/>
              </a:lnSpc>
              <a:spcBef>
                <a:spcPts val="1000"/>
              </a:spcBef>
              <a:spcAft>
                <a:spcPts val="0"/>
              </a:spcAft>
              <a:buSzPts val="2500"/>
              <a:buAutoNum type="arabicPeriod"/>
            </a:pPr>
            <a:r>
              <a:rPr lang="en-US" sz="2500" b="1">
                <a:solidFill>
                  <a:srgbClr val="1F1F1F"/>
                </a:solidFill>
              </a:rPr>
              <a:t>An individual acting in place of a biological/adoptive parent</a:t>
            </a:r>
            <a:endParaRPr sz="2500" b="1">
              <a:solidFill>
                <a:srgbClr val="1F1F1F"/>
              </a:solidFill>
            </a:endParaRPr>
          </a:p>
          <a:p>
            <a:pPr marL="914400" lvl="0" indent="-387350" algn="l" rtl="0">
              <a:lnSpc>
                <a:spcPct val="100000"/>
              </a:lnSpc>
              <a:spcBef>
                <a:spcPts val="1000"/>
              </a:spcBef>
              <a:spcAft>
                <a:spcPts val="0"/>
              </a:spcAft>
              <a:buSzPts val="2500"/>
              <a:buChar char="•"/>
            </a:pPr>
            <a:r>
              <a:rPr lang="en-US" sz="2500"/>
              <a:t>including a grandparent, stepparent, or other relative with whom the child lives or an individual who is legally responsible for the child's welfare;</a:t>
            </a:r>
            <a:endParaRPr sz="2500"/>
          </a:p>
          <a:p>
            <a:pPr marL="609600" lvl="0" indent="-463550" algn="l" rtl="0">
              <a:lnSpc>
                <a:spcPct val="100000"/>
              </a:lnSpc>
              <a:spcBef>
                <a:spcPts val="1000"/>
              </a:spcBef>
              <a:spcAft>
                <a:spcPts val="0"/>
              </a:spcAft>
              <a:buSzPts val="2500"/>
              <a:buAutoNum type="arabicPeriod"/>
            </a:pPr>
            <a:r>
              <a:rPr lang="en-US" sz="2500" b="1">
                <a:solidFill>
                  <a:srgbClr val="1F1F1F"/>
                </a:solidFill>
              </a:rPr>
              <a:t>Appointed Surrogate</a:t>
            </a:r>
            <a:endParaRPr sz="2500" b="1">
              <a:solidFill>
                <a:srgbClr val="1F1F1F"/>
              </a:solidFill>
            </a:endParaRPr>
          </a:p>
          <a:p>
            <a:pPr marL="914400" lvl="0" indent="-387350" algn="l" rtl="0">
              <a:lnSpc>
                <a:spcPct val="100000"/>
              </a:lnSpc>
              <a:spcBef>
                <a:spcPts val="1000"/>
              </a:spcBef>
              <a:spcAft>
                <a:spcPts val="0"/>
              </a:spcAft>
              <a:buSzPts val="2500"/>
              <a:buChar char="•"/>
            </a:pPr>
            <a:r>
              <a:rPr lang="en-US" sz="2500">
                <a:solidFill>
                  <a:srgbClr val="1F1F1F"/>
                </a:solidFill>
              </a:rPr>
              <a:t>may include a foster parent, appointed under 281-41.519 o</a:t>
            </a:r>
            <a:r>
              <a:rPr lang="en-US" sz="2500"/>
              <a:t>r </a:t>
            </a:r>
            <a:r>
              <a:rPr lang="en-US" sz="2500">
                <a:uFill>
                  <a:noFill/>
                </a:uFill>
                <a:hlinkClick r:id="rId3"/>
              </a:rPr>
              <a:t>20 U.S.C. 1439(a)(5)</a:t>
            </a:r>
            <a:r>
              <a:rPr lang="en-US" sz="2500"/>
              <a:t>.</a:t>
            </a:r>
            <a:endParaRPr sz="2500"/>
          </a:p>
          <a:p>
            <a:pPr marL="0" lvl="0" indent="0" algn="l" rtl="0">
              <a:lnSpc>
                <a:spcPct val="100000"/>
              </a:lnSpc>
              <a:spcBef>
                <a:spcPts val="1000"/>
              </a:spcBef>
              <a:spcAft>
                <a:spcPts val="1000"/>
              </a:spcAft>
              <a:buNone/>
            </a:pPr>
            <a:r>
              <a:rPr lang="en-US" sz="1600"/>
              <a:t>Iowa Admin. Code 281- 41.30. </a:t>
            </a:r>
            <a:endParaRPr sz="16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h7f09f3ddee1be550_0_70"/>
          <p:cNvSpPr txBox="1">
            <a:spLocks noGrp="1"/>
          </p:cNvSpPr>
          <p:nvPr>
            <p:ph type="title"/>
          </p:nvPr>
        </p:nvSpPr>
        <p:spPr>
          <a:xfrm>
            <a:off x="153109" y="3"/>
            <a:ext cx="15026400" cy="983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“Parent” Under IDEA</a:t>
            </a:r>
            <a:endParaRPr/>
          </a:p>
        </p:txBody>
      </p:sp>
      <p:sp>
        <p:nvSpPr>
          <p:cNvPr id="121" name="Google Shape;121;h7f09f3ddee1be550_0_70"/>
          <p:cNvSpPr txBox="1">
            <a:spLocks noGrp="1"/>
          </p:cNvSpPr>
          <p:nvPr>
            <p:ph type="body" idx="1"/>
          </p:nvPr>
        </p:nvSpPr>
        <p:spPr>
          <a:xfrm>
            <a:off x="374600" y="863550"/>
            <a:ext cx="11385300" cy="5532300"/>
          </a:xfrm>
          <a:prstGeom prst="rect">
            <a:avLst/>
          </a:prstGeom>
        </p:spPr>
        <p:txBody>
          <a:bodyPr spcFirstLastPara="1" wrap="square" lIns="91425" tIns="45700" rIns="91425" bIns="45700" anchor="t" anchorCtr="0">
            <a:noAutofit/>
          </a:bodyPr>
          <a:lstStyle/>
          <a:p>
            <a:pPr marL="457200" lvl="0" indent="-381000" algn="l" rtl="0">
              <a:lnSpc>
                <a:spcPct val="115000"/>
              </a:lnSpc>
              <a:spcBef>
                <a:spcPts val="750"/>
              </a:spcBef>
              <a:spcAft>
                <a:spcPts val="0"/>
              </a:spcAft>
              <a:buSzPts val="2400"/>
              <a:buAutoNum type="arabicPeriod"/>
            </a:pPr>
            <a:r>
              <a:rPr lang="en-US" sz="2400" b="1"/>
              <a:t>Biological or adoptive - parent presumption</a:t>
            </a:r>
            <a:endParaRPr sz="2400" b="1"/>
          </a:p>
          <a:p>
            <a:pPr marL="457200" lvl="0" indent="0" algn="l" rtl="0">
              <a:lnSpc>
                <a:spcPct val="115000"/>
              </a:lnSpc>
              <a:spcBef>
                <a:spcPts val="750"/>
              </a:spcBef>
              <a:spcAft>
                <a:spcPts val="0"/>
              </a:spcAft>
              <a:buNone/>
            </a:pPr>
            <a:r>
              <a:rPr lang="en-US" sz="2400">
                <a:solidFill>
                  <a:srgbClr val="1F1F1F"/>
                </a:solidFill>
                <a:highlight>
                  <a:srgbClr val="FFFFFF"/>
                </a:highlight>
              </a:rPr>
              <a:t>The biological or adoptive parent must be presumed to be the parent for purposes of IDEA unless the parent does not have legal authority to make educational decisions for the child.</a:t>
            </a:r>
            <a:r>
              <a:rPr lang="en-US" sz="2400"/>
              <a:t> </a:t>
            </a:r>
            <a:endParaRPr sz="2400"/>
          </a:p>
          <a:p>
            <a:pPr marL="457200" lvl="0" indent="-381000" algn="l" rtl="0">
              <a:lnSpc>
                <a:spcPct val="115000"/>
              </a:lnSpc>
              <a:spcBef>
                <a:spcPts val="750"/>
              </a:spcBef>
              <a:spcAft>
                <a:spcPts val="0"/>
              </a:spcAft>
              <a:buClr>
                <a:srgbClr val="1F1F1F"/>
              </a:buClr>
              <a:buSzPts val="2400"/>
              <a:buAutoNum type="arabicPeriod"/>
            </a:pPr>
            <a:r>
              <a:rPr lang="en-US" sz="2400" b="1">
                <a:solidFill>
                  <a:srgbClr val="1F1F1F"/>
                </a:solidFill>
              </a:rPr>
              <a:t>Court orders</a:t>
            </a:r>
            <a:endParaRPr sz="2400" b="1">
              <a:solidFill>
                <a:srgbClr val="1F1F1F"/>
              </a:solidFill>
            </a:endParaRPr>
          </a:p>
          <a:p>
            <a:pPr marL="457200" lvl="0" indent="0" algn="l" rtl="0">
              <a:lnSpc>
                <a:spcPct val="115000"/>
              </a:lnSpc>
              <a:spcBef>
                <a:spcPts val="750"/>
              </a:spcBef>
              <a:spcAft>
                <a:spcPts val="0"/>
              </a:spcAft>
              <a:buNone/>
            </a:pPr>
            <a:r>
              <a:rPr lang="en-US" sz="2400">
                <a:solidFill>
                  <a:srgbClr val="1F1F1F"/>
                </a:solidFill>
              </a:rPr>
              <a:t>If a judicial decree or order identifies a person to act as the parent or make educational decisions, then that person shall be the parent for purposes of IDEA.</a:t>
            </a:r>
            <a:endParaRPr sz="2400">
              <a:solidFill>
                <a:srgbClr val="1F1F1F"/>
              </a:solidFill>
            </a:endParaRPr>
          </a:p>
          <a:p>
            <a:pPr marL="457200" lvl="0" indent="-381000" algn="l" rtl="0">
              <a:lnSpc>
                <a:spcPct val="115000"/>
              </a:lnSpc>
              <a:spcBef>
                <a:spcPts val="750"/>
              </a:spcBef>
              <a:spcAft>
                <a:spcPts val="0"/>
              </a:spcAft>
              <a:buClr>
                <a:srgbClr val="1F1F1F"/>
              </a:buClr>
              <a:buSzPts val="2400"/>
              <a:buAutoNum type="arabicPeriod"/>
            </a:pPr>
            <a:r>
              <a:rPr lang="en-US" sz="2400" b="1">
                <a:solidFill>
                  <a:srgbClr val="1F1F1F"/>
                </a:solidFill>
              </a:rPr>
              <a:t>Agencies &amp; official personnel are excluded</a:t>
            </a:r>
            <a:endParaRPr sz="2400" b="1">
              <a:solidFill>
                <a:srgbClr val="1F1F1F"/>
              </a:solidFill>
            </a:endParaRPr>
          </a:p>
          <a:p>
            <a:pPr marL="457200" lvl="0" indent="0" algn="l" rtl="0">
              <a:lnSpc>
                <a:spcPct val="115000"/>
              </a:lnSpc>
              <a:spcBef>
                <a:spcPts val="750"/>
              </a:spcBef>
              <a:spcAft>
                <a:spcPts val="0"/>
              </a:spcAft>
              <a:buNone/>
            </a:pPr>
            <a:r>
              <a:rPr lang="en-US" sz="2400">
                <a:solidFill>
                  <a:srgbClr val="1F1F1F"/>
                </a:solidFill>
              </a:rPr>
              <a:t>Public or private agencies involved in the child’s education or care, and their employees/contractors acting in their official capacity, do </a:t>
            </a:r>
            <a:r>
              <a:rPr lang="en-US" sz="2400" b="1">
                <a:solidFill>
                  <a:srgbClr val="1F1F1F"/>
                </a:solidFill>
              </a:rPr>
              <a:t>not </a:t>
            </a:r>
            <a:r>
              <a:rPr lang="en-US" sz="2400">
                <a:solidFill>
                  <a:srgbClr val="1F1F1F"/>
                </a:solidFill>
              </a:rPr>
              <a:t>qualify as the IDEA parent. </a:t>
            </a:r>
            <a:endParaRPr sz="24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h7f09f3ddee1be550_0_75"/>
          <p:cNvSpPr txBox="1">
            <a:spLocks noGrp="1"/>
          </p:cNvSpPr>
          <p:nvPr>
            <p:ph type="title"/>
          </p:nvPr>
        </p:nvSpPr>
        <p:spPr>
          <a:xfrm>
            <a:off x="452284" y="3"/>
            <a:ext cx="15026400" cy="983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Surrogate Parent</a:t>
            </a:r>
            <a:endParaRPr/>
          </a:p>
        </p:txBody>
      </p:sp>
      <p:sp>
        <p:nvSpPr>
          <p:cNvPr id="127" name="Google Shape;127;h7f09f3ddee1be550_0_75"/>
          <p:cNvSpPr txBox="1">
            <a:spLocks noGrp="1"/>
          </p:cNvSpPr>
          <p:nvPr>
            <p:ph type="body" idx="1"/>
          </p:nvPr>
        </p:nvSpPr>
        <p:spPr>
          <a:xfrm>
            <a:off x="196950" y="760500"/>
            <a:ext cx="11798100" cy="5622900"/>
          </a:xfrm>
          <a:prstGeom prst="rect">
            <a:avLst/>
          </a:prstGeom>
        </p:spPr>
        <p:txBody>
          <a:bodyPr spcFirstLastPara="1" wrap="square" lIns="91425" tIns="45700" rIns="91425" bIns="45700" anchor="t" anchorCtr="0">
            <a:noAutofit/>
          </a:bodyPr>
          <a:lstStyle/>
          <a:p>
            <a:pPr marL="0" lvl="0" indent="0" algn="l" rtl="0">
              <a:lnSpc>
                <a:spcPct val="115000"/>
              </a:lnSpc>
              <a:spcBef>
                <a:spcPts val="750"/>
              </a:spcBef>
              <a:spcAft>
                <a:spcPts val="0"/>
              </a:spcAft>
              <a:buNone/>
            </a:pPr>
            <a:r>
              <a:rPr lang="en-US" sz="2000"/>
              <a:t>When to consider whether a surrogate is needed:</a:t>
            </a:r>
            <a:endParaRPr sz="2000"/>
          </a:p>
          <a:p>
            <a:pPr marL="914400" lvl="0" indent="-342900" algn="l" rtl="0">
              <a:lnSpc>
                <a:spcPct val="115000"/>
              </a:lnSpc>
              <a:spcBef>
                <a:spcPts val="750"/>
              </a:spcBef>
              <a:spcAft>
                <a:spcPts val="0"/>
              </a:spcAft>
              <a:buSzPts val="2000"/>
              <a:buAutoNum type="arabicPeriod"/>
            </a:pPr>
            <a:r>
              <a:rPr lang="en-US" sz="2000"/>
              <a:t>No IDEA parent can be identified </a:t>
            </a:r>
            <a:endParaRPr sz="2000"/>
          </a:p>
          <a:p>
            <a:pPr marL="914400" lvl="0" indent="-342900" algn="l" rtl="0">
              <a:lnSpc>
                <a:spcPct val="115000"/>
              </a:lnSpc>
              <a:spcBef>
                <a:spcPts val="0"/>
              </a:spcBef>
              <a:spcAft>
                <a:spcPts val="0"/>
              </a:spcAft>
              <a:buSzPts val="2000"/>
              <a:buAutoNum type="arabicPeriod"/>
            </a:pPr>
            <a:r>
              <a:rPr lang="en-US" sz="2000"/>
              <a:t>A parent cannot be located after reasonable efforts </a:t>
            </a:r>
            <a:endParaRPr sz="2000"/>
          </a:p>
          <a:p>
            <a:pPr marL="914400" lvl="0" indent="-342900" algn="l" rtl="0">
              <a:lnSpc>
                <a:spcPct val="115000"/>
              </a:lnSpc>
              <a:spcBef>
                <a:spcPts val="0"/>
              </a:spcBef>
              <a:spcAft>
                <a:spcPts val="0"/>
              </a:spcAft>
              <a:buSzPts val="2000"/>
              <a:buAutoNum type="arabicPeriod"/>
            </a:pPr>
            <a:r>
              <a:rPr lang="en-US" sz="2000"/>
              <a:t>The child is a ward of the state  </a:t>
            </a:r>
            <a:endParaRPr sz="2000"/>
          </a:p>
          <a:p>
            <a:pPr marL="914400" lvl="0" indent="-342900" algn="l" rtl="0">
              <a:lnSpc>
                <a:spcPct val="115000"/>
              </a:lnSpc>
              <a:spcBef>
                <a:spcPts val="0"/>
              </a:spcBef>
              <a:spcAft>
                <a:spcPts val="0"/>
              </a:spcAft>
              <a:buSzPts val="2000"/>
              <a:buAutoNum type="arabicPeriod"/>
            </a:pPr>
            <a:r>
              <a:rPr lang="en-US" sz="2000"/>
              <a:t>The child is an unaccompanied homeless youth  </a:t>
            </a:r>
            <a:endParaRPr sz="2000"/>
          </a:p>
          <a:p>
            <a:pPr marL="0" lvl="0" indent="0" algn="l" rtl="0">
              <a:lnSpc>
                <a:spcPct val="115000"/>
              </a:lnSpc>
              <a:spcBef>
                <a:spcPts val="750"/>
              </a:spcBef>
              <a:spcAft>
                <a:spcPts val="0"/>
              </a:spcAft>
              <a:buNone/>
            </a:pPr>
            <a:r>
              <a:rPr lang="en-US" sz="2000"/>
              <a:t>Two appointment routes: </a:t>
            </a:r>
            <a:endParaRPr sz="2000"/>
          </a:p>
          <a:p>
            <a:pPr marL="914400" lvl="0" indent="-355600" algn="l" rtl="0">
              <a:lnSpc>
                <a:spcPct val="115000"/>
              </a:lnSpc>
              <a:spcBef>
                <a:spcPts val="750"/>
              </a:spcBef>
              <a:spcAft>
                <a:spcPts val="0"/>
              </a:spcAft>
              <a:buSzPts val="2000"/>
              <a:buAutoNum type="arabicPeriod"/>
            </a:pPr>
            <a:r>
              <a:rPr lang="en-US" sz="2000"/>
              <a:t>AEA Appointment - when no parent can be identified or reasonably located</a:t>
            </a:r>
            <a:endParaRPr sz="2000"/>
          </a:p>
          <a:p>
            <a:pPr marL="1371600" lvl="1" indent="-355600" algn="l" rtl="0">
              <a:lnSpc>
                <a:spcPct val="115000"/>
              </a:lnSpc>
              <a:spcBef>
                <a:spcPts val="0"/>
              </a:spcBef>
              <a:spcAft>
                <a:spcPts val="0"/>
              </a:spcAft>
              <a:buSzPts val="2000"/>
              <a:buAutoNum type="alphaLcPeriod"/>
            </a:pPr>
            <a:r>
              <a:rPr lang="en-US" sz="2000"/>
              <a:t>The AEA selects the surrogate, or </a:t>
            </a:r>
            <a:endParaRPr sz="2000"/>
          </a:p>
          <a:p>
            <a:pPr marL="1371600" lvl="1" indent="-355600" algn="l" rtl="0">
              <a:lnSpc>
                <a:spcPct val="115000"/>
              </a:lnSpc>
              <a:spcBef>
                <a:spcPts val="0"/>
              </a:spcBef>
              <a:spcAft>
                <a:spcPts val="0"/>
              </a:spcAft>
              <a:buSzPts val="2000"/>
              <a:buAutoNum type="alphaLcPeriod"/>
            </a:pPr>
            <a:r>
              <a:rPr lang="en-US" sz="2000"/>
              <a:t>HHS designates the foster parent, who completes the same appointment process</a:t>
            </a:r>
            <a:endParaRPr sz="2000"/>
          </a:p>
          <a:p>
            <a:pPr marL="914400" lvl="0" indent="-355600" algn="l" rtl="0">
              <a:lnSpc>
                <a:spcPct val="115000"/>
              </a:lnSpc>
              <a:spcBef>
                <a:spcPts val="1000"/>
              </a:spcBef>
              <a:spcAft>
                <a:spcPts val="0"/>
              </a:spcAft>
              <a:buSzPts val="2000"/>
              <a:buAutoNum type="arabicPeriod"/>
            </a:pPr>
            <a:r>
              <a:rPr lang="en-US" sz="2000"/>
              <a:t>Court Appointment - when the child is a ward of the state </a:t>
            </a:r>
            <a:endParaRPr sz="2000"/>
          </a:p>
          <a:p>
            <a:pPr marL="1371600" lvl="1" indent="-355600" algn="l" rtl="0">
              <a:lnSpc>
                <a:spcPct val="115000"/>
              </a:lnSpc>
              <a:spcBef>
                <a:spcPts val="0"/>
              </a:spcBef>
              <a:spcAft>
                <a:spcPts val="0"/>
              </a:spcAft>
              <a:buSzPts val="2000"/>
              <a:buAutoNum type="alphaLcPeriod"/>
            </a:pPr>
            <a:r>
              <a:rPr lang="en-US" sz="2000"/>
              <a:t>The judge may not appoint an employee of an agency involved in the care or education of the child, including an HHS caseworker. </a:t>
            </a:r>
            <a:endParaRPr sz="2000"/>
          </a:p>
          <a:p>
            <a:pPr marL="0" lvl="0" indent="0" algn="l" rtl="0">
              <a:spcBef>
                <a:spcPts val="750"/>
              </a:spcBef>
              <a:spcAft>
                <a:spcPts val="0"/>
              </a:spcAft>
              <a:buNone/>
            </a:pPr>
            <a:r>
              <a:rPr lang="en-US" sz="2000"/>
              <a:t>Special rule for unaccompanied homeless youth: appropriate staff of emergency shelters, independent living centers, transitional shelters, and street outreach programs may serve temporarily as a surrogate until a fully qualified surrogate parent is appointed.  This applies to Part B only. </a:t>
            </a:r>
            <a:endParaRPr sz="20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h7f09f3ddee1be550_0_85"/>
          <p:cNvSpPr txBox="1">
            <a:spLocks noGrp="1"/>
          </p:cNvSpPr>
          <p:nvPr>
            <p:ph type="title"/>
          </p:nvPr>
        </p:nvSpPr>
        <p:spPr>
          <a:xfrm>
            <a:off x="452284" y="3"/>
            <a:ext cx="15026400" cy="983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Divorced / Separated Parents </a:t>
            </a:r>
            <a:endParaRPr/>
          </a:p>
        </p:txBody>
      </p:sp>
      <p:sp>
        <p:nvSpPr>
          <p:cNvPr id="133" name="Google Shape;133;h7f09f3ddee1be550_0_85"/>
          <p:cNvSpPr txBox="1">
            <a:spLocks noGrp="1"/>
          </p:cNvSpPr>
          <p:nvPr>
            <p:ph type="body" idx="1"/>
          </p:nvPr>
        </p:nvSpPr>
        <p:spPr>
          <a:xfrm>
            <a:off x="452275" y="1039975"/>
            <a:ext cx="11040000" cy="5197500"/>
          </a:xfrm>
          <a:prstGeom prst="rect">
            <a:avLst/>
          </a:prstGeom>
        </p:spPr>
        <p:txBody>
          <a:bodyPr spcFirstLastPara="1" wrap="square" lIns="91425" tIns="45700" rIns="91425" bIns="45700" anchor="t" anchorCtr="0">
            <a:noAutofit/>
          </a:bodyPr>
          <a:lstStyle/>
          <a:p>
            <a:pPr marL="0" lvl="0" indent="0" algn="l" rtl="0">
              <a:spcBef>
                <a:spcPts val="750"/>
              </a:spcBef>
              <a:spcAft>
                <a:spcPts val="0"/>
              </a:spcAft>
              <a:buNone/>
            </a:pPr>
            <a:r>
              <a:rPr lang="en-US"/>
              <a:t>Physical Custody vs Legal Custody </a:t>
            </a:r>
            <a:endParaRPr/>
          </a:p>
          <a:p>
            <a:pPr marL="609600" lvl="0" indent="-419100" algn="l" rtl="0">
              <a:spcBef>
                <a:spcPts val="750"/>
              </a:spcBef>
              <a:spcAft>
                <a:spcPts val="0"/>
              </a:spcAft>
              <a:buSzPts val="1800"/>
              <a:buChar char="•"/>
            </a:pPr>
            <a:r>
              <a:rPr lang="en-US"/>
              <a:t>Legal Custody relates to decision-making rights </a:t>
            </a:r>
            <a:endParaRPr/>
          </a:p>
          <a:p>
            <a:pPr marL="609600" lvl="0" indent="-419100" algn="l" rtl="0">
              <a:spcBef>
                <a:spcPts val="0"/>
              </a:spcBef>
              <a:spcAft>
                <a:spcPts val="0"/>
              </a:spcAft>
              <a:buSzPts val="1800"/>
              <a:buChar char="•"/>
            </a:pPr>
            <a:r>
              <a:rPr lang="en-US"/>
              <a:t>Physical Custody relates to physical care,  such as a child’s home and routine care</a:t>
            </a:r>
            <a:endParaRPr/>
          </a:p>
          <a:p>
            <a:pPr marL="609600" lvl="0" indent="-419100" algn="l" rtl="0">
              <a:spcBef>
                <a:spcPts val="0"/>
              </a:spcBef>
              <a:spcAft>
                <a:spcPts val="0"/>
              </a:spcAft>
              <a:buSzPts val="1800"/>
              <a:buChar char="•"/>
            </a:pPr>
            <a:r>
              <a:rPr lang="en-US"/>
              <a:t>Presume joint legal custody (equal decision making rights) unless an order/decree provides otherwise</a:t>
            </a:r>
            <a:endParaRPr/>
          </a:p>
          <a:p>
            <a:pPr marL="0" lvl="0" indent="0" algn="l" rtl="0">
              <a:spcBef>
                <a:spcPts val="750"/>
              </a:spcBef>
              <a:spcAft>
                <a:spcPts val="0"/>
              </a:spcAft>
              <a:buNone/>
            </a:pPr>
            <a:r>
              <a:rPr lang="en-US"/>
              <a:t>Protective Orders</a:t>
            </a:r>
            <a:endParaRPr/>
          </a:p>
          <a:p>
            <a:pPr marL="609600" lvl="0" indent="-419100" algn="l" rtl="0">
              <a:spcBef>
                <a:spcPts val="750"/>
              </a:spcBef>
              <a:spcAft>
                <a:spcPts val="0"/>
              </a:spcAft>
              <a:buSzPts val="1800"/>
              <a:buChar char="•"/>
            </a:pPr>
            <a:r>
              <a:rPr lang="en-US"/>
              <a:t>When both parents retain relevant rights, arrange lawful participation consistent with the order. </a:t>
            </a:r>
            <a:endParaRPr/>
          </a:p>
          <a:p>
            <a:pPr marL="0" lvl="0" indent="0" algn="l" rtl="0">
              <a:spcBef>
                <a:spcPts val="750"/>
              </a:spcBef>
              <a:spcAft>
                <a:spcPts val="0"/>
              </a:spcAft>
              <a:buNone/>
            </a:pPr>
            <a:r>
              <a:rPr lang="en-US"/>
              <a:t>IEP Meetings </a:t>
            </a:r>
            <a:endParaRPr/>
          </a:p>
          <a:p>
            <a:pPr marL="609600" lvl="0" indent="-419100" algn="l" rtl="0">
              <a:spcBef>
                <a:spcPts val="750"/>
              </a:spcBef>
              <a:spcAft>
                <a:spcPts val="0"/>
              </a:spcAft>
              <a:buSzPts val="1800"/>
              <a:buChar char="•"/>
            </a:pPr>
            <a:r>
              <a:rPr lang="en-US"/>
              <a:t>One IEP team and one coordinated process. </a:t>
            </a:r>
            <a:endParaRPr/>
          </a:p>
          <a:p>
            <a:pPr marL="609600" lvl="0" indent="-419100" algn="l" rtl="0">
              <a:spcBef>
                <a:spcPts val="0"/>
              </a:spcBef>
              <a:spcAft>
                <a:spcPts val="0"/>
              </a:spcAft>
              <a:buSzPts val="1800"/>
              <a:buChar char="•"/>
            </a:pPr>
            <a:r>
              <a:rPr lang="en-US"/>
              <a:t>Do not hold different meetings. </a:t>
            </a:r>
            <a:endParaRPr/>
          </a:p>
          <a:p>
            <a:pPr marL="0" lvl="0" indent="0" algn="l" rtl="0">
              <a:spcBef>
                <a:spcPts val="750"/>
              </a:spcBef>
              <a:spcAft>
                <a:spcPts val="0"/>
              </a:spcAft>
              <a:buNone/>
            </a:pPr>
            <a:r>
              <a:rPr lang="en-US"/>
              <a:t>Step Parents </a:t>
            </a:r>
            <a:endParaRPr/>
          </a:p>
          <a:p>
            <a:pPr marL="609600" lvl="0" indent="-419100" algn="l" rtl="0">
              <a:spcBef>
                <a:spcPts val="750"/>
              </a:spcBef>
              <a:spcAft>
                <a:spcPts val="0"/>
              </a:spcAft>
              <a:buSzPts val="1800"/>
              <a:buChar char="•"/>
            </a:pPr>
            <a:r>
              <a:rPr lang="en-US"/>
              <a:t>Marriage to a parent alone does not qualify an individual as the IDEA parent</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h7f09f3ddee1be550_0_90"/>
          <p:cNvSpPr txBox="1">
            <a:spLocks noGrp="1"/>
          </p:cNvSpPr>
          <p:nvPr>
            <p:ph type="title"/>
          </p:nvPr>
        </p:nvSpPr>
        <p:spPr>
          <a:xfrm>
            <a:off x="452284" y="3"/>
            <a:ext cx="15026400" cy="983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Consent / Revocation of Consent </a:t>
            </a:r>
            <a:endParaRPr/>
          </a:p>
        </p:txBody>
      </p:sp>
      <p:sp>
        <p:nvSpPr>
          <p:cNvPr id="139" name="Google Shape;139;h7f09f3ddee1be550_0_90"/>
          <p:cNvSpPr txBox="1">
            <a:spLocks noGrp="1"/>
          </p:cNvSpPr>
          <p:nvPr>
            <p:ph type="body" idx="1"/>
          </p:nvPr>
        </p:nvSpPr>
        <p:spPr>
          <a:xfrm>
            <a:off x="161100" y="796700"/>
            <a:ext cx="11683800" cy="5509800"/>
          </a:xfrm>
          <a:prstGeom prst="rect">
            <a:avLst/>
          </a:prstGeom>
        </p:spPr>
        <p:txBody>
          <a:bodyPr spcFirstLastPara="1" wrap="square" lIns="91425" tIns="45700" rIns="91425" bIns="45700" anchor="t" anchorCtr="0">
            <a:noAutofit/>
          </a:bodyPr>
          <a:lstStyle/>
          <a:p>
            <a:pPr marL="0" lvl="0" indent="0" algn="l" rtl="0">
              <a:lnSpc>
                <a:spcPct val="100000"/>
              </a:lnSpc>
              <a:spcBef>
                <a:spcPts val="750"/>
              </a:spcBef>
              <a:spcAft>
                <a:spcPts val="0"/>
              </a:spcAft>
              <a:buNone/>
            </a:pPr>
            <a:r>
              <a:rPr lang="en-US"/>
              <a:t>Divorced/ Separated Parents</a:t>
            </a:r>
            <a:endParaRPr/>
          </a:p>
          <a:p>
            <a:pPr marL="457200" lvl="0" indent="-361950" algn="l" rtl="0">
              <a:lnSpc>
                <a:spcPct val="100000"/>
              </a:lnSpc>
              <a:spcBef>
                <a:spcPts val="1000"/>
              </a:spcBef>
              <a:spcAft>
                <a:spcPts val="0"/>
              </a:spcAft>
              <a:buSzPts val="2100"/>
              <a:buChar char="•"/>
            </a:pPr>
            <a:r>
              <a:rPr lang="en-US"/>
              <a:t>“If a parent who has legal authority to make decisions about the child’s education revokes consent, services must cease even if the other parent disagrees .” </a:t>
            </a:r>
            <a:r>
              <a:rPr lang="en-US" i="1"/>
              <a:t>Letter to Cox,</a:t>
            </a:r>
            <a:r>
              <a:rPr lang="en-US"/>
              <a:t> OSEP</a:t>
            </a:r>
            <a:endParaRPr/>
          </a:p>
          <a:p>
            <a:pPr marL="0" lvl="0" indent="0" algn="l" rtl="0">
              <a:lnSpc>
                <a:spcPct val="100000"/>
              </a:lnSpc>
              <a:spcBef>
                <a:spcPts val="1000"/>
              </a:spcBef>
              <a:spcAft>
                <a:spcPts val="0"/>
              </a:spcAft>
              <a:buNone/>
            </a:pPr>
            <a:r>
              <a:rPr lang="en-US"/>
              <a:t>Special rule: Initial Evaluations ONLY (Part B) If the child is a ward of the state and is not residing with the child’s parent, the public agency is not required to obtain consent from the parent if:</a:t>
            </a:r>
            <a:endParaRPr/>
          </a:p>
          <a:p>
            <a:pPr marL="1219200" lvl="1" indent="-438150" algn="l" rtl="0">
              <a:lnSpc>
                <a:spcPct val="100000"/>
              </a:lnSpc>
              <a:spcBef>
                <a:spcPts val="1000"/>
              </a:spcBef>
              <a:spcAft>
                <a:spcPts val="0"/>
              </a:spcAft>
              <a:buSzPts val="2100"/>
              <a:buAutoNum type="alphaLcPeriod"/>
            </a:pPr>
            <a:r>
              <a:rPr lang="en-US" sz="2100"/>
              <a:t>Despite reasonable efforts, the public agency cannot locate the parent</a:t>
            </a:r>
            <a:endParaRPr sz="2100"/>
          </a:p>
          <a:p>
            <a:pPr marL="1828800" lvl="2" indent="-438150" algn="l" rtl="0">
              <a:lnSpc>
                <a:spcPct val="100000"/>
              </a:lnSpc>
              <a:spcBef>
                <a:spcPts val="1000"/>
              </a:spcBef>
              <a:spcAft>
                <a:spcPts val="0"/>
              </a:spcAft>
              <a:buSzPts val="2100"/>
              <a:buAutoNum type="romanLcPeriod"/>
            </a:pPr>
            <a:r>
              <a:rPr lang="en-US" sz="2100"/>
              <a:t>Document reasonable efforts </a:t>
            </a:r>
            <a:endParaRPr sz="2100"/>
          </a:p>
          <a:p>
            <a:pPr marL="1219200" lvl="1" indent="-438150" algn="l" rtl="0">
              <a:lnSpc>
                <a:spcPct val="100000"/>
              </a:lnSpc>
              <a:spcBef>
                <a:spcPts val="1000"/>
              </a:spcBef>
              <a:spcAft>
                <a:spcPts val="0"/>
              </a:spcAft>
              <a:buSzPts val="2100"/>
              <a:buAutoNum type="alphaLcPeriod"/>
            </a:pPr>
            <a:r>
              <a:rPr lang="en-US" sz="2100"/>
              <a:t>Parental rights have been terminated </a:t>
            </a:r>
            <a:endParaRPr sz="2100"/>
          </a:p>
          <a:p>
            <a:pPr marL="1219200" lvl="1" indent="-438150" algn="l" rtl="0">
              <a:lnSpc>
                <a:spcPct val="100000"/>
              </a:lnSpc>
              <a:spcBef>
                <a:spcPts val="1000"/>
              </a:spcBef>
              <a:spcAft>
                <a:spcPts val="0"/>
              </a:spcAft>
              <a:buSzPts val="2100"/>
              <a:buAutoNum type="alphaLcPeriod"/>
            </a:pPr>
            <a:r>
              <a:rPr lang="en-US" sz="2100"/>
              <a:t>The rights of the parent to make educational decisions have been subrogated by a judge and consent for an initial evaluation has been given by an individual appointed by the judge to represent the child </a:t>
            </a:r>
            <a:endParaRPr sz="2100">
              <a:solidFill>
                <a:srgbClr val="1F1F1F"/>
              </a:solidFill>
            </a:endParaRPr>
          </a:p>
          <a:p>
            <a:pPr marL="0" lvl="0" indent="0" algn="l" rtl="0">
              <a:spcBef>
                <a:spcPts val="1000"/>
              </a:spcBef>
              <a:spcAft>
                <a:spcPts val="0"/>
              </a:spcAft>
              <a:buNone/>
            </a:pPr>
            <a:r>
              <a:rPr lang="en-US"/>
              <a:t>HF644 &amp; consent to services</a:t>
            </a:r>
            <a:endParaRPr/>
          </a:p>
          <a:p>
            <a:pPr marL="457200" lvl="0" indent="-361950" algn="l" rtl="0">
              <a:spcBef>
                <a:spcPts val="750"/>
              </a:spcBef>
              <a:spcAft>
                <a:spcPts val="0"/>
              </a:spcAft>
              <a:buSzPts val="2100"/>
              <a:buChar char="•"/>
            </a:pPr>
            <a:r>
              <a:rPr lang="en-US"/>
              <a:t>The language providing HHS with the ability consent to services conflicts with IDEA and therefore should not be implemented. Federal law controls under the Supremacy Clause. </a:t>
            </a:r>
            <a:endParaRPr/>
          </a:p>
          <a:p>
            <a:pPr marL="609600" lvl="0" indent="0" algn="l" rtl="0">
              <a:spcBef>
                <a:spcPts val="750"/>
              </a:spcBef>
              <a:spcAft>
                <a:spcPts val="0"/>
              </a:spcAft>
              <a:buNone/>
            </a:pPr>
            <a:endParaRPr/>
          </a:p>
          <a:p>
            <a:pPr marL="609600" lvl="0" indent="0" algn="l" rtl="0">
              <a:spcBef>
                <a:spcPts val="750"/>
              </a:spcBef>
              <a:spcAft>
                <a:spcPts val="0"/>
              </a:spcAft>
              <a:buNone/>
            </a:pP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h303d763a3aea545c_6_0"/>
          <p:cNvSpPr txBox="1">
            <a:spLocks noGrp="1"/>
          </p:cNvSpPr>
          <p:nvPr>
            <p:ph type="title"/>
          </p:nvPr>
        </p:nvSpPr>
        <p:spPr>
          <a:xfrm>
            <a:off x="831850" y="3387594"/>
            <a:ext cx="10515600" cy="1174800"/>
          </a:xfrm>
          <a:prstGeom prst="rect">
            <a:avLst/>
          </a:prstGeom>
        </p:spPr>
        <p:txBody>
          <a:bodyPr spcFirstLastPara="1" wrap="square" lIns="91425" tIns="45700" rIns="91425" bIns="45700" anchor="b" anchorCtr="0">
            <a:normAutofit/>
          </a:bodyPr>
          <a:lstStyle/>
          <a:p>
            <a:pPr marL="0" lvl="0" indent="0" algn="ctr" rtl="0">
              <a:spcBef>
                <a:spcPts val="0"/>
              </a:spcBef>
              <a:spcAft>
                <a:spcPts val="0"/>
              </a:spcAft>
              <a:buNone/>
            </a:pPr>
            <a:r>
              <a:rPr lang="en-US"/>
              <a:t>ACHIEVE</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h56dd44fac3c18b54_0_5"/>
          <p:cNvSpPr txBox="1">
            <a:spLocks noGrp="1"/>
          </p:cNvSpPr>
          <p:nvPr>
            <p:ph type="title"/>
          </p:nvPr>
        </p:nvSpPr>
        <p:spPr>
          <a:xfrm>
            <a:off x="339213" y="2"/>
            <a:ext cx="11269800" cy="7374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t>Identifying Parents in ACHIEVE</a:t>
            </a:r>
            <a:endParaRPr/>
          </a:p>
        </p:txBody>
      </p:sp>
      <p:graphicFrame>
        <p:nvGraphicFramePr>
          <p:cNvPr id="150" name="Google Shape;150;h56dd44fac3c18b54_0_5"/>
          <p:cNvGraphicFramePr/>
          <p:nvPr>
            <p:extLst>
              <p:ext uri="{D42A27DB-BD31-4B8C-83A1-F6EECF244321}">
                <p14:modId xmlns:p14="http://schemas.microsoft.com/office/powerpoint/2010/main" val="2380347579"/>
              </p:ext>
            </p:extLst>
          </p:nvPr>
        </p:nvGraphicFramePr>
        <p:xfrm>
          <a:off x="180963" y="926584"/>
          <a:ext cx="11830050" cy="5534863"/>
        </p:xfrm>
        <a:graphic>
          <a:graphicData uri="http://schemas.openxmlformats.org/drawingml/2006/table">
            <a:tbl>
              <a:tblPr firstRow="1">
                <a:noFill/>
                <a:tableStyleId>{03686E7D-DA1B-414C-ADB7-F5A4E8BB6BDD}</a:tableStyleId>
              </a:tblPr>
              <a:tblGrid>
                <a:gridCol w="5915025">
                  <a:extLst>
                    <a:ext uri="{9D8B030D-6E8A-4147-A177-3AD203B41FA5}">
                      <a16:colId xmlns:a16="http://schemas.microsoft.com/office/drawing/2014/main" val="20000"/>
                    </a:ext>
                  </a:extLst>
                </a:gridCol>
                <a:gridCol w="5915025">
                  <a:extLst>
                    <a:ext uri="{9D8B030D-6E8A-4147-A177-3AD203B41FA5}">
                      <a16:colId xmlns:a16="http://schemas.microsoft.com/office/drawing/2014/main" val="20001"/>
                    </a:ext>
                  </a:extLst>
                </a:gridCol>
              </a:tblGrid>
              <a:tr h="766683">
                <a:tc>
                  <a:txBody>
                    <a:bodyPr/>
                    <a:lstStyle/>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lang="en-US" sz="1800" b="1" dirty="0"/>
                        <a:t>In Federal Statute/State Code, “Parent” means:</a:t>
                      </a:r>
                    </a:p>
                    <a:p>
                      <a:pPr marL="0" lvl="0" indent="0" algn="l" rtl="0">
                        <a:lnSpc>
                          <a:spcPct val="115000"/>
                        </a:lnSpc>
                        <a:spcBef>
                          <a:spcPts val="0"/>
                        </a:spcBef>
                        <a:spcAft>
                          <a:spcPts val="0"/>
                        </a:spcAft>
                        <a:buNone/>
                      </a:pPr>
                      <a:endParaRPr sz="1800" b="1" dirty="0"/>
                    </a:p>
                  </a:txBody>
                  <a:tcPr marL="91425" marR="91425" marT="91425" marB="91425">
                    <a:lnL w="9525" cap="flat" cmpd="sng">
                      <a:solidFill>
                        <a:schemeClr val="dk1"/>
                      </a:solidFill>
                      <a:prstDash val="solid"/>
                      <a:round/>
                      <a:headEnd type="none" w="sm" len="sm"/>
                      <a:tailEnd type="none" w="sm" len="sm"/>
                    </a:lnL>
                    <a:lnR w="9525" cap="flat" cmpd="sng" algn="ctr">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2"/>
                    </a:solidFill>
                  </a:tcPr>
                </a:tc>
                <a:tc>
                  <a:txBody>
                    <a:bodyPr/>
                    <a:lstStyle/>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lang="en-US" sz="1800" b="1" dirty="0"/>
                        <a:t>In ACHIEVE, “IDEA Parent” relationship type means:</a:t>
                      </a:r>
                    </a:p>
                    <a:p>
                      <a:pPr marL="0" lvl="0" indent="0" algn="l" rtl="0">
                        <a:lnSpc>
                          <a:spcPct val="115000"/>
                        </a:lnSpc>
                        <a:spcBef>
                          <a:spcPts val="0"/>
                        </a:spcBef>
                        <a:spcAft>
                          <a:spcPts val="0"/>
                        </a:spcAft>
                        <a:buNone/>
                      </a:pPr>
                      <a:endParaRPr sz="1800" b="1" dirty="0"/>
                    </a:p>
                  </a:txBody>
                  <a:tcPr marL="91425" marR="91425" marT="91425" marB="91425">
                    <a:lnL w="9525" cap="flat" cmpd="sng" algn="ctr">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3221976637"/>
                  </a:ext>
                </a:extLst>
              </a:tr>
              <a:tr h="1459007">
                <a:tc>
                  <a:txBody>
                    <a:bodyPr/>
                    <a:lstStyle/>
                    <a:p>
                      <a:pPr marL="457200" lvl="0" indent="-336550" algn="l" rtl="0">
                        <a:lnSpc>
                          <a:spcPct val="115000"/>
                        </a:lnSpc>
                        <a:spcBef>
                          <a:spcPts val="750"/>
                        </a:spcBef>
                        <a:spcAft>
                          <a:spcPts val="0"/>
                        </a:spcAft>
                        <a:buClr>
                          <a:schemeClr val="dk1"/>
                        </a:buClr>
                        <a:buSzPts val="1700"/>
                        <a:buChar char="●"/>
                      </a:pPr>
                      <a:r>
                        <a:rPr lang="en-US" sz="1700" dirty="0">
                          <a:solidFill>
                            <a:schemeClr val="dk1"/>
                          </a:solidFill>
                        </a:rPr>
                        <a:t>Biological or adoptive parent</a:t>
                      </a:r>
                      <a:endParaRPr sz="1700" dirty="0"/>
                    </a:p>
                  </a:txBody>
                  <a:tcPr marL="91425" marR="91425" marT="91425" marB="91425">
                    <a:lnL w="9525" cap="flat" cmpd="sng">
                      <a:solidFill>
                        <a:schemeClr val="dk1"/>
                      </a:solidFill>
                      <a:prstDash val="solid"/>
                      <a:round/>
                      <a:headEnd type="none" w="sm" len="sm"/>
                      <a:tailEnd type="none" w="sm" len="sm"/>
                    </a:lnL>
                    <a:lnR w="9525" cap="flat" cmpd="sng" algn="ctr">
                      <a:solidFill>
                        <a:schemeClr val="dk1"/>
                      </a:solidFill>
                      <a:prstDash val="solid"/>
                      <a:round/>
                      <a:headEnd type="none" w="sm" len="sm"/>
                      <a:tailEnd type="none" w="sm" len="sm"/>
                    </a:lnR>
                    <a:lnT w="9525" cap="flat" cmpd="sng" algn="ctr">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FDE263">
                        <a:alpha val="46880"/>
                      </a:srgbClr>
                    </a:solidFill>
                  </a:tcPr>
                </a:tc>
                <a:tc>
                  <a:txBody>
                    <a:bodyPr/>
                    <a:lstStyle/>
                    <a:p>
                      <a:pPr marL="457200" lvl="0" indent="-336550" algn="l" rtl="0">
                        <a:lnSpc>
                          <a:spcPct val="115000"/>
                        </a:lnSpc>
                        <a:spcBef>
                          <a:spcPts val="0"/>
                        </a:spcBef>
                        <a:spcAft>
                          <a:spcPts val="0"/>
                        </a:spcAft>
                        <a:buSzPts val="1700"/>
                        <a:buChar char="●"/>
                      </a:pPr>
                      <a:r>
                        <a:rPr lang="en-US" sz="1700" dirty="0"/>
                        <a:t>Parent (Biological or Adoptive)</a:t>
                      </a:r>
                      <a:endParaRPr sz="1700" dirty="0"/>
                    </a:p>
                    <a:p>
                      <a:pPr marL="457200" lvl="0" indent="-336550" algn="l" rtl="0">
                        <a:lnSpc>
                          <a:spcPct val="115000"/>
                        </a:lnSpc>
                        <a:spcBef>
                          <a:spcPts val="0"/>
                        </a:spcBef>
                        <a:spcAft>
                          <a:spcPts val="0"/>
                        </a:spcAft>
                        <a:buSzPts val="1700"/>
                        <a:buChar char="●"/>
                      </a:pPr>
                      <a:r>
                        <a:rPr lang="en-US" sz="1700" dirty="0"/>
                        <a:t>Upon age of majority/date of rights transfer prior to 18:</a:t>
                      </a:r>
                      <a:endParaRPr sz="1700" dirty="0"/>
                    </a:p>
                    <a:p>
                      <a:pPr marL="914400" lvl="1" indent="-336550" algn="l" rtl="0">
                        <a:lnSpc>
                          <a:spcPct val="115000"/>
                        </a:lnSpc>
                        <a:spcBef>
                          <a:spcPts val="0"/>
                        </a:spcBef>
                        <a:spcAft>
                          <a:spcPts val="0"/>
                        </a:spcAft>
                        <a:buSzPts val="1700"/>
                        <a:buChar char="○"/>
                      </a:pPr>
                      <a:r>
                        <a:rPr lang="en-US" sz="1700" dirty="0"/>
                        <a:t>Learner </a:t>
                      </a:r>
                      <a:endParaRPr sz="1700" dirty="0"/>
                    </a:p>
                    <a:p>
                      <a:pPr marL="914400" lvl="1" indent="-336550" algn="l" rtl="0">
                        <a:lnSpc>
                          <a:spcPct val="115000"/>
                        </a:lnSpc>
                        <a:spcBef>
                          <a:spcPts val="0"/>
                        </a:spcBef>
                        <a:spcAft>
                          <a:spcPts val="0"/>
                        </a:spcAft>
                        <a:buSzPts val="1700"/>
                        <a:buChar char="○"/>
                      </a:pPr>
                      <a:r>
                        <a:rPr lang="en-US" sz="1700" dirty="0"/>
                        <a:t>Power of Attorney</a:t>
                      </a:r>
                      <a:endParaRPr sz="1700" dirty="0"/>
                    </a:p>
                  </a:txBody>
                  <a:tcPr marL="91425" marR="91425" marT="91425" marB="91425">
                    <a:lnL w="9525" cap="flat" cmpd="sng" algn="ctr">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lgn="ctr">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FDE263">
                        <a:alpha val="46880"/>
                      </a:srgbClr>
                    </a:solidFill>
                  </a:tcPr>
                </a:tc>
                <a:extLst>
                  <a:ext uri="{0D108BD9-81ED-4DB2-BD59-A6C34878D82A}">
                    <a16:rowId xmlns:a16="http://schemas.microsoft.com/office/drawing/2014/main" val="10001"/>
                  </a:ext>
                </a:extLst>
              </a:tr>
              <a:tr h="1194196">
                <a:tc>
                  <a:txBody>
                    <a:bodyPr/>
                    <a:lstStyle/>
                    <a:p>
                      <a:pPr marL="457200" lvl="0" indent="-336550" algn="l" rtl="0">
                        <a:lnSpc>
                          <a:spcPct val="115000"/>
                        </a:lnSpc>
                        <a:spcBef>
                          <a:spcPts val="750"/>
                        </a:spcBef>
                        <a:spcAft>
                          <a:spcPts val="0"/>
                        </a:spcAft>
                        <a:buClr>
                          <a:schemeClr val="dk1"/>
                        </a:buClr>
                        <a:buSzPts val="1700"/>
                        <a:buChar char="●"/>
                      </a:pPr>
                      <a:r>
                        <a:rPr lang="en-US" sz="1700" dirty="0">
                          <a:solidFill>
                            <a:schemeClr val="dk1"/>
                          </a:solidFill>
                        </a:rPr>
                        <a:t>A guardian authorized to act as parent or make educational decisions</a:t>
                      </a:r>
                      <a:endParaRPr sz="1700" dirty="0"/>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457200" lvl="0" indent="-336550" algn="l" rtl="0">
                        <a:lnSpc>
                          <a:spcPct val="115000"/>
                        </a:lnSpc>
                        <a:spcBef>
                          <a:spcPts val="750"/>
                        </a:spcBef>
                        <a:spcAft>
                          <a:spcPts val="0"/>
                        </a:spcAft>
                        <a:buClr>
                          <a:schemeClr val="dk1"/>
                        </a:buClr>
                        <a:buSzPts val="1700"/>
                        <a:buChar char="●"/>
                      </a:pPr>
                      <a:r>
                        <a:rPr lang="en-US" sz="1700">
                          <a:solidFill>
                            <a:schemeClr val="dk1"/>
                          </a:solidFill>
                        </a:rPr>
                        <a:t>Legal Guardian of Minor</a:t>
                      </a:r>
                      <a:endParaRPr sz="1700">
                        <a:solidFill>
                          <a:schemeClr val="dk1"/>
                        </a:solidFill>
                      </a:endParaRPr>
                    </a:p>
                    <a:p>
                      <a:pPr marL="457200" lvl="0" indent="-336550" algn="l" rtl="0">
                        <a:lnSpc>
                          <a:spcPct val="115000"/>
                        </a:lnSpc>
                        <a:spcBef>
                          <a:spcPts val="0"/>
                        </a:spcBef>
                        <a:spcAft>
                          <a:spcPts val="0"/>
                        </a:spcAft>
                        <a:buClr>
                          <a:schemeClr val="dk1"/>
                        </a:buClr>
                        <a:buSzPts val="1700"/>
                        <a:buChar char="●"/>
                      </a:pPr>
                      <a:r>
                        <a:rPr lang="en-US" sz="1700">
                          <a:solidFill>
                            <a:schemeClr val="dk1"/>
                          </a:solidFill>
                        </a:rPr>
                        <a:t>Upon age of majority:</a:t>
                      </a:r>
                      <a:endParaRPr sz="1700">
                        <a:solidFill>
                          <a:schemeClr val="dk1"/>
                        </a:solidFill>
                      </a:endParaRPr>
                    </a:p>
                    <a:p>
                      <a:pPr marL="914400" lvl="1" indent="-336550" algn="l" rtl="0">
                        <a:lnSpc>
                          <a:spcPct val="115000"/>
                        </a:lnSpc>
                        <a:spcBef>
                          <a:spcPts val="0"/>
                        </a:spcBef>
                        <a:spcAft>
                          <a:spcPts val="0"/>
                        </a:spcAft>
                        <a:buClr>
                          <a:schemeClr val="dk1"/>
                        </a:buClr>
                        <a:buSzPts val="1700"/>
                        <a:buChar char="○"/>
                      </a:pPr>
                      <a:r>
                        <a:rPr lang="en-US" sz="1700">
                          <a:solidFill>
                            <a:schemeClr val="dk1"/>
                          </a:solidFill>
                        </a:rPr>
                        <a:t>Legal Guardian of Protected Person</a:t>
                      </a:r>
                      <a:endParaRPr sz="1700"/>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1194196">
                <a:tc>
                  <a:txBody>
                    <a:bodyPr/>
                    <a:lstStyle/>
                    <a:p>
                      <a:pPr marL="457200" lvl="0" indent="-336550" algn="l" rtl="0">
                        <a:lnSpc>
                          <a:spcPct val="115000"/>
                        </a:lnSpc>
                        <a:spcBef>
                          <a:spcPts val="0"/>
                        </a:spcBef>
                        <a:spcAft>
                          <a:spcPts val="0"/>
                        </a:spcAft>
                        <a:buSzPts val="1700"/>
                        <a:buChar char="●"/>
                      </a:pPr>
                      <a:r>
                        <a:rPr lang="en-US" sz="1700"/>
                        <a:t>An individual acting in the place of a biological or adoptive parent with whom the child lives or individual who is legally responsible for the child’s welfare</a:t>
                      </a:r>
                      <a:endParaRPr sz="1700"/>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FDE263">
                        <a:alpha val="46880"/>
                      </a:srgbClr>
                    </a:solidFill>
                  </a:tcPr>
                </a:tc>
                <a:tc>
                  <a:txBody>
                    <a:bodyPr/>
                    <a:lstStyle/>
                    <a:p>
                      <a:pPr marL="457200" lvl="0" indent="-336550" algn="l" rtl="0">
                        <a:lnSpc>
                          <a:spcPct val="115000"/>
                        </a:lnSpc>
                        <a:spcBef>
                          <a:spcPts val="750"/>
                        </a:spcBef>
                        <a:spcAft>
                          <a:spcPts val="0"/>
                        </a:spcAft>
                        <a:buClr>
                          <a:schemeClr val="dk1"/>
                        </a:buClr>
                        <a:buSzPts val="1700"/>
                        <a:buChar char="●"/>
                      </a:pPr>
                      <a:r>
                        <a:rPr lang="en-US" sz="1700">
                          <a:solidFill>
                            <a:schemeClr val="dk1"/>
                          </a:solidFill>
                        </a:rPr>
                        <a:t>Relative Acting as Parent (IDEA)</a:t>
                      </a:r>
                      <a:endParaRPr sz="1700">
                        <a:solidFill>
                          <a:schemeClr val="dk1"/>
                        </a:solidFill>
                      </a:endParaRPr>
                    </a:p>
                    <a:p>
                      <a:pPr marL="0" lvl="0" indent="0" algn="l" rtl="0">
                        <a:lnSpc>
                          <a:spcPct val="115000"/>
                        </a:lnSpc>
                        <a:spcBef>
                          <a:spcPts val="0"/>
                        </a:spcBef>
                        <a:spcAft>
                          <a:spcPts val="0"/>
                        </a:spcAft>
                        <a:buNone/>
                      </a:pPr>
                      <a:endParaRPr sz="1700"/>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FDE263">
                        <a:alpha val="46880"/>
                      </a:srgbClr>
                    </a:solidFill>
                  </a:tcPr>
                </a:tc>
                <a:extLst>
                  <a:ext uri="{0D108BD9-81ED-4DB2-BD59-A6C34878D82A}">
                    <a16:rowId xmlns:a16="http://schemas.microsoft.com/office/drawing/2014/main" val="10003"/>
                  </a:ext>
                </a:extLst>
              </a:tr>
              <a:tr h="900475">
                <a:tc>
                  <a:txBody>
                    <a:bodyPr/>
                    <a:lstStyle/>
                    <a:p>
                      <a:pPr marL="457200" lvl="0" indent="-336550" algn="l" rtl="0">
                        <a:lnSpc>
                          <a:spcPct val="115000"/>
                        </a:lnSpc>
                        <a:spcBef>
                          <a:spcPts val="750"/>
                        </a:spcBef>
                        <a:spcAft>
                          <a:spcPts val="0"/>
                        </a:spcAft>
                        <a:buClr>
                          <a:schemeClr val="dk1"/>
                        </a:buClr>
                        <a:buSzPts val="1700"/>
                        <a:buChar char="●"/>
                      </a:pPr>
                      <a:r>
                        <a:rPr lang="en-US" sz="1700">
                          <a:solidFill>
                            <a:schemeClr val="dk1"/>
                          </a:solidFill>
                        </a:rPr>
                        <a:t>A surrogate parent appointed in accordance with 41.519</a:t>
                      </a:r>
                      <a:endParaRPr sz="1700"/>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457200" lvl="0" indent="-336550" algn="l" rtl="0">
                        <a:lnSpc>
                          <a:spcPct val="115000"/>
                        </a:lnSpc>
                        <a:spcBef>
                          <a:spcPts val="750"/>
                        </a:spcBef>
                        <a:spcAft>
                          <a:spcPts val="0"/>
                        </a:spcAft>
                        <a:buClr>
                          <a:schemeClr val="dk1"/>
                        </a:buClr>
                        <a:buSzPts val="1700"/>
                        <a:buChar char="●"/>
                      </a:pPr>
                      <a:r>
                        <a:rPr lang="en-US" sz="1700" dirty="0">
                          <a:solidFill>
                            <a:schemeClr val="dk1"/>
                          </a:solidFill>
                        </a:rPr>
                        <a:t>Court Designee (Court-Appointed)</a:t>
                      </a:r>
                      <a:endParaRPr sz="1700" dirty="0">
                        <a:solidFill>
                          <a:schemeClr val="dk1"/>
                        </a:solidFill>
                      </a:endParaRPr>
                    </a:p>
                    <a:p>
                      <a:pPr marL="457200" lvl="0" indent="-336550" algn="l" rtl="0">
                        <a:lnSpc>
                          <a:spcPct val="115000"/>
                        </a:lnSpc>
                        <a:spcBef>
                          <a:spcPts val="0"/>
                        </a:spcBef>
                        <a:spcAft>
                          <a:spcPts val="0"/>
                        </a:spcAft>
                        <a:buClr>
                          <a:schemeClr val="dk1"/>
                        </a:buClr>
                        <a:buSzPts val="1700"/>
                        <a:buChar char="●"/>
                      </a:pPr>
                      <a:r>
                        <a:rPr lang="en-US" sz="1700" dirty="0">
                          <a:solidFill>
                            <a:schemeClr val="dk1"/>
                          </a:solidFill>
                        </a:rPr>
                        <a:t>Surrogate (Appointed by AEA)</a:t>
                      </a:r>
                      <a:endParaRPr sz="1700" dirty="0"/>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g3fa75c0a0cd_0_1"/>
          <p:cNvSpPr txBox="1">
            <a:spLocks noGrp="1"/>
          </p:cNvSpPr>
          <p:nvPr>
            <p:ph type="title"/>
          </p:nvPr>
        </p:nvSpPr>
        <p:spPr>
          <a:xfrm>
            <a:off x="127000" y="0"/>
            <a:ext cx="11481900" cy="7374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t>Assigning IDEA Parent Roles: Family Contact Stepper</a:t>
            </a:r>
            <a:endParaRPr/>
          </a:p>
        </p:txBody>
      </p:sp>
      <p:pic>
        <p:nvPicPr>
          <p:cNvPr id="156" name="Google Shape;156;g3fa75c0a0cd_0_1" descr="Screenshot of ACHIEVE Learner Management steppers: Learner Dashboard, Family Contact, Documentation, IFSP, IEP and Evaluation"/>
          <p:cNvPicPr preferRelativeResize="0"/>
          <p:nvPr/>
        </p:nvPicPr>
        <p:blipFill>
          <a:blip r:embed="rId3">
            <a:alphaModFix/>
          </a:blip>
          <a:stretch>
            <a:fillRect/>
          </a:stretch>
        </p:blipFill>
        <p:spPr>
          <a:xfrm>
            <a:off x="385078" y="944662"/>
            <a:ext cx="11421850" cy="917225"/>
          </a:xfrm>
          <a:prstGeom prst="rect">
            <a:avLst/>
          </a:prstGeom>
          <a:noFill/>
          <a:ln w="9525" cap="flat" cmpd="sng">
            <a:solidFill>
              <a:schemeClr val="dk2"/>
            </a:solidFill>
            <a:prstDash val="solid"/>
            <a:round/>
            <a:headEnd type="none" w="sm" len="sm"/>
            <a:tailEnd type="none" w="sm" len="sm"/>
          </a:ln>
        </p:spPr>
      </p:pic>
      <p:pic>
        <p:nvPicPr>
          <p:cNvPr id="157" name="Google Shape;157;g3fa75c0a0cd_0_1" descr="Screenshot of ACHIEVE Family Contact Relationship type drop-down menu: Parent (Biological or Adoptive), Parent (Other), Foster Parent, Relative, Relative Acting as Parent (IDEA) and Legal Guardian of Minor" title="IDEA-Parent-Family_Contact.png"/>
          <p:cNvPicPr preferRelativeResize="0"/>
          <p:nvPr/>
        </p:nvPicPr>
        <p:blipFill>
          <a:blip r:embed="rId4">
            <a:alphaModFix/>
          </a:blip>
          <a:stretch>
            <a:fillRect/>
          </a:stretch>
        </p:blipFill>
        <p:spPr>
          <a:xfrm>
            <a:off x="385075" y="2130600"/>
            <a:ext cx="3931900" cy="4226175"/>
          </a:xfrm>
          <a:prstGeom prst="rect">
            <a:avLst/>
          </a:prstGeom>
          <a:noFill/>
          <a:ln w="9525" cap="flat" cmpd="sng">
            <a:solidFill>
              <a:schemeClr val="dk1"/>
            </a:solidFill>
            <a:prstDash val="solid"/>
            <a:round/>
            <a:headEnd type="none" w="sm" len="sm"/>
            <a:tailEnd type="none" w="sm" len="sm"/>
          </a:ln>
        </p:spPr>
      </p:pic>
      <p:sp>
        <p:nvSpPr>
          <p:cNvPr id="158" name="Google Shape;158;g3fa75c0a0cd_0_1"/>
          <p:cNvSpPr txBox="1">
            <a:spLocks noGrp="1"/>
          </p:cNvSpPr>
          <p:nvPr>
            <p:ph type="body" idx="1"/>
          </p:nvPr>
        </p:nvSpPr>
        <p:spPr>
          <a:xfrm>
            <a:off x="4593425" y="2130600"/>
            <a:ext cx="7213500" cy="4226100"/>
          </a:xfrm>
          <a:prstGeom prst="rect">
            <a:avLst/>
          </a:prstGeom>
        </p:spPr>
        <p:txBody>
          <a:bodyPr spcFirstLastPara="1" wrap="square" lIns="91425" tIns="45700" rIns="91425" bIns="45700" anchor="t" anchorCtr="0">
            <a:normAutofit lnSpcReduction="10000"/>
          </a:bodyPr>
          <a:lstStyle/>
          <a:p>
            <a:pPr marL="0" lvl="0" indent="0" algn="l" rtl="0">
              <a:spcBef>
                <a:spcPts val="750"/>
              </a:spcBef>
              <a:spcAft>
                <a:spcPts val="0"/>
              </a:spcAft>
              <a:buClr>
                <a:schemeClr val="dk1"/>
              </a:buClr>
              <a:buSzPts val="1100"/>
              <a:buFont typeface="Arial"/>
              <a:buNone/>
            </a:pPr>
            <a:r>
              <a:rPr lang="en-US" sz="2100" b="1"/>
              <a:t>Roles Assigned </a:t>
            </a:r>
            <a:r>
              <a:rPr lang="en-US" b="1"/>
              <a:t>by </a:t>
            </a:r>
            <a:r>
              <a:rPr lang="en-US" sz="2100" b="1"/>
              <a:t>Case Owner</a:t>
            </a:r>
            <a:r>
              <a:rPr lang="en-US" b="1"/>
              <a:t>:</a:t>
            </a:r>
            <a:endParaRPr b="1"/>
          </a:p>
          <a:p>
            <a:pPr marL="457200" lvl="0" indent="-342900" algn="l" rtl="0">
              <a:spcBef>
                <a:spcPts val="750"/>
              </a:spcBef>
              <a:spcAft>
                <a:spcPts val="0"/>
              </a:spcAft>
              <a:buSzPts val="1800"/>
              <a:buChar char="•"/>
            </a:pPr>
            <a:r>
              <a:rPr lang="en-US" sz="1800"/>
              <a:t>Parent (Biological or Adoptive)</a:t>
            </a:r>
            <a:endParaRPr sz="1800"/>
          </a:p>
          <a:p>
            <a:pPr marL="457200" lvl="0" indent="-342900" algn="l" rtl="0">
              <a:spcBef>
                <a:spcPts val="1000"/>
              </a:spcBef>
              <a:spcAft>
                <a:spcPts val="0"/>
              </a:spcAft>
              <a:buSzPts val="1800"/>
              <a:buChar char="•"/>
            </a:pPr>
            <a:r>
              <a:rPr lang="en-US" sz="1800"/>
              <a:t>Relative Acting as Parent (IDEA)</a:t>
            </a:r>
            <a:endParaRPr sz="1800"/>
          </a:p>
          <a:p>
            <a:pPr marL="457200" lvl="0" indent="-342900" algn="l" rtl="0">
              <a:spcBef>
                <a:spcPts val="1000"/>
              </a:spcBef>
              <a:spcAft>
                <a:spcPts val="0"/>
              </a:spcAft>
              <a:buSzPts val="1800"/>
              <a:buChar char="•"/>
            </a:pPr>
            <a:r>
              <a:rPr lang="en-US" sz="1800"/>
              <a:t>Legal Guardian of Minor</a:t>
            </a:r>
            <a:endParaRPr sz="1800"/>
          </a:p>
          <a:p>
            <a:pPr marL="457200" lvl="0" indent="-342900" algn="l" rtl="0">
              <a:spcBef>
                <a:spcPts val="1000"/>
              </a:spcBef>
              <a:spcAft>
                <a:spcPts val="0"/>
              </a:spcAft>
              <a:buSzPts val="1800"/>
              <a:buChar char="•"/>
            </a:pPr>
            <a:r>
              <a:rPr lang="en-US" sz="1800"/>
              <a:t>Court Designee</a:t>
            </a:r>
            <a:r>
              <a:rPr lang="en-US" sz="180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5"/>
                  </a:ext>
                </a:extLst>
              </a:rPr>
              <a:t>*</a:t>
            </a:r>
            <a:r>
              <a:rPr lang="en-US" sz="1800"/>
              <a:t> (will be replaced by Court-Appointed Surrogate)</a:t>
            </a:r>
            <a:endParaRPr sz="1800"/>
          </a:p>
          <a:p>
            <a:pPr marL="0" lvl="0" indent="0" algn="l" rtl="0">
              <a:spcBef>
                <a:spcPts val="1600"/>
              </a:spcBef>
              <a:spcAft>
                <a:spcPts val="0"/>
              </a:spcAft>
              <a:buClr>
                <a:schemeClr val="dk1"/>
              </a:buClr>
              <a:buSzPts val="1100"/>
              <a:buFont typeface="Arial"/>
              <a:buNone/>
            </a:pPr>
            <a:r>
              <a:rPr lang="en-US" b="1"/>
              <a:t>Roles Assigned by ACHIEVE Users with Permission to add Surrogates:</a:t>
            </a:r>
            <a:endParaRPr b="1"/>
          </a:p>
          <a:p>
            <a:pPr marL="457200" lvl="0" indent="-342900" algn="l" rtl="0">
              <a:spcBef>
                <a:spcPts val="750"/>
              </a:spcBef>
              <a:spcAft>
                <a:spcPts val="0"/>
              </a:spcAft>
              <a:buSzPts val="1800"/>
              <a:buChar char="•"/>
            </a:pPr>
            <a:r>
              <a:rPr lang="en-US" sz="1800"/>
              <a:t>Surrogate (Regionally appointed by AEA)</a:t>
            </a:r>
            <a:endParaRPr sz="1800"/>
          </a:p>
          <a:p>
            <a:pPr marL="457200" lvl="0" indent="-342900" algn="l" rtl="0">
              <a:spcBef>
                <a:spcPts val="1000"/>
              </a:spcBef>
              <a:spcAft>
                <a:spcPts val="0"/>
              </a:spcAft>
              <a:buSzPts val="1800"/>
              <a:buChar char="•"/>
            </a:pPr>
            <a:r>
              <a:rPr lang="en-US" sz="1800"/>
              <a:t>Court-Appointed Surrogate* (will replace Court Designee soon)</a:t>
            </a:r>
            <a:endParaRPr sz="1800"/>
          </a:p>
          <a:p>
            <a:pPr marL="0" lvl="0" indent="0" algn="l" rtl="0">
              <a:spcBef>
                <a:spcPts val="1600"/>
              </a:spcBef>
              <a:spcAft>
                <a:spcPts val="0"/>
              </a:spcAft>
              <a:buNone/>
            </a:pPr>
            <a:r>
              <a:rPr lang="en-US" b="1"/>
              <a:t>Role Automatically Assigned by ACHIEVE:</a:t>
            </a:r>
            <a:endParaRPr b="1"/>
          </a:p>
          <a:p>
            <a:pPr marL="457200" lvl="0" indent="-342900" algn="l" rtl="0">
              <a:spcBef>
                <a:spcPts val="1000"/>
              </a:spcBef>
              <a:spcAft>
                <a:spcPts val="0"/>
              </a:spcAft>
              <a:buSzPts val="1800"/>
              <a:buChar char="•"/>
            </a:pPr>
            <a:r>
              <a:rPr lang="en-US" sz="1800"/>
              <a:t>Learner (18th birthday or upon transfer of rights prior to age 18)</a:t>
            </a:r>
            <a:endParaRPr sz="18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g3fb178939f8_0_5"/>
          <p:cNvSpPr txBox="1">
            <a:spLocks noGrp="1"/>
          </p:cNvSpPr>
          <p:nvPr>
            <p:ph type="title"/>
          </p:nvPr>
        </p:nvSpPr>
        <p:spPr>
          <a:xfrm>
            <a:off x="339213" y="2"/>
            <a:ext cx="11269800" cy="7374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t>Assigning IDEA Parent Roles in ACHIEVE: PLAAFP</a:t>
            </a:r>
            <a:endParaRPr/>
          </a:p>
        </p:txBody>
      </p:sp>
      <p:pic>
        <p:nvPicPr>
          <p:cNvPr id="164" name="Google Shape;164;g3fb178939f8_0_5" descr="ACHIEVE screenshot of IEP steppers: Profile, PLAAFP, Goals, Services+ and Additional Information"/>
          <p:cNvPicPr preferRelativeResize="0"/>
          <p:nvPr/>
        </p:nvPicPr>
        <p:blipFill>
          <a:blip r:embed="rId3">
            <a:alphaModFix/>
          </a:blip>
          <a:stretch>
            <a:fillRect/>
          </a:stretch>
        </p:blipFill>
        <p:spPr>
          <a:xfrm>
            <a:off x="461102" y="942115"/>
            <a:ext cx="11269801" cy="917952"/>
          </a:xfrm>
          <a:prstGeom prst="rect">
            <a:avLst/>
          </a:prstGeom>
          <a:noFill/>
          <a:ln w="9525" cap="flat" cmpd="sng">
            <a:solidFill>
              <a:schemeClr val="dk2"/>
            </a:solidFill>
            <a:prstDash val="solid"/>
            <a:round/>
            <a:headEnd type="none" w="sm" len="sm"/>
            <a:tailEnd type="none" w="sm" len="sm"/>
          </a:ln>
        </p:spPr>
      </p:pic>
      <p:pic>
        <p:nvPicPr>
          <p:cNvPr id="165" name="Google Shape;165;g3fb178939f8_0_5" descr="Screenshot of an in-progress IEP draft in ACHIEVE. On the PLAAFP stepper, IEP team members can add/remove Power(s) of Attorney and Legal Guardian(s) of a Protected Person." title="Screenshot 2026-09-09 112018.png"/>
          <p:cNvPicPr preferRelativeResize="0"/>
          <p:nvPr/>
        </p:nvPicPr>
        <p:blipFill rotWithShape="1">
          <a:blip r:embed="rId4">
            <a:alphaModFix/>
          </a:blip>
          <a:srcRect r="49663"/>
          <a:stretch/>
        </p:blipFill>
        <p:spPr>
          <a:xfrm>
            <a:off x="438850" y="2144289"/>
            <a:ext cx="5586900" cy="3727219"/>
          </a:xfrm>
          <a:prstGeom prst="rect">
            <a:avLst/>
          </a:prstGeom>
          <a:noFill/>
          <a:ln w="9525" cap="flat" cmpd="sng">
            <a:solidFill>
              <a:schemeClr val="dk2"/>
            </a:solidFill>
            <a:prstDash val="solid"/>
            <a:round/>
            <a:headEnd type="none" w="sm" len="sm"/>
            <a:tailEnd type="none" w="sm" len="sm"/>
          </a:ln>
        </p:spPr>
      </p:pic>
      <p:sp>
        <p:nvSpPr>
          <p:cNvPr id="166" name="Google Shape;166;g3fb178939f8_0_5"/>
          <p:cNvSpPr txBox="1">
            <a:spLocks noGrp="1"/>
          </p:cNvSpPr>
          <p:nvPr>
            <p:ph type="body" idx="1"/>
          </p:nvPr>
        </p:nvSpPr>
        <p:spPr>
          <a:xfrm>
            <a:off x="6412800" y="2144289"/>
            <a:ext cx="5318100" cy="3727200"/>
          </a:xfrm>
          <a:prstGeom prst="rect">
            <a:avLst/>
          </a:prstGeom>
        </p:spPr>
        <p:txBody>
          <a:bodyPr spcFirstLastPara="1" wrap="square" lIns="91425" tIns="45700" rIns="91425" bIns="45700" anchor="t" anchorCtr="0">
            <a:normAutofit/>
          </a:bodyPr>
          <a:lstStyle/>
          <a:p>
            <a:pPr marL="0" lvl="0" indent="0" algn="l" rtl="0">
              <a:spcBef>
                <a:spcPts val="750"/>
              </a:spcBef>
              <a:spcAft>
                <a:spcPts val="0"/>
              </a:spcAft>
              <a:buNone/>
            </a:pPr>
            <a:r>
              <a:rPr lang="en-US" b="1"/>
              <a:t>Roles Assigned via Case Owner on PLAAFP section of IEP after learner reaches Age of Majority:</a:t>
            </a:r>
            <a:endParaRPr b="1"/>
          </a:p>
          <a:p>
            <a:pPr marL="457200" lvl="0" indent="-342900" algn="l" rtl="0">
              <a:spcBef>
                <a:spcPts val="750"/>
              </a:spcBef>
              <a:spcAft>
                <a:spcPts val="0"/>
              </a:spcAft>
              <a:buSzPts val="1800"/>
              <a:buChar char="•"/>
            </a:pPr>
            <a:r>
              <a:rPr lang="en-US" sz="1800"/>
              <a:t>Legal Guardian of Protected Person</a:t>
            </a:r>
            <a:endParaRPr sz="1800"/>
          </a:p>
          <a:p>
            <a:pPr marL="457200" lvl="0" indent="-342900" algn="l" rtl="0">
              <a:spcBef>
                <a:spcPts val="1000"/>
              </a:spcBef>
              <a:spcAft>
                <a:spcPts val="0"/>
              </a:spcAft>
              <a:buSzPts val="1800"/>
              <a:buChar char="•"/>
            </a:pPr>
            <a:r>
              <a:rPr lang="en-US" sz="1800"/>
              <a:t>Power of Attorney</a:t>
            </a:r>
            <a:endParaRPr sz="18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g3fa7b60be09_0_10"/>
          <p:cNvSpPr txBox="1">
            <a:spLocks noGrp="1"/>
          </p:cNvSpPr>
          <p:nvPr>
            <p:ph type="title"/>
          </p:nvPr>
        </p:nvSpPr>
        <p:spPr>
          <a:xfrm>
            <a:off x="339213" y="2"/>
            <a:ext cx="11269800" cy="7374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t>IDEA Parent(s) at a Glance: Learner Management</a:t>
            </a:r>
            <a:endParaRPr/>
          </a:p>
        </p:txBody>
      </p:sp>
      <p:sp>
        <p:nvSpPr>
          <p:cNvPr id="172" name="Google Shape;172;g3fa7b60be09_0_10"/>
          <p:cNvSpPr txBox="1">
            <a:spLocks noGrp="1"/>
          </p:cNvSpPr>
          <p:nvPr>
            <p:ph type="body" idx="1"/>
          </p:nvPr>
        </p:nvSpPr>
        <p:spPr>
          <a:xfrm>
            <a:off x="574950" y="1141950"/>
            <a:ext cx="11042100" cy="1001700"/>
          </a:xfrm>
          <a:prstGeom prst="rect">
            <a:avLst/>
          </a:prstGeom>
        </p:spPr>
        <p:txBody>
          <a:bodyPr spcFirstLastPara="1" wrap="square" lIns="91425" tIns="45700" rIns="91425" bIns="45700" anchor="t" anchorCtr="0">
            <a:normAutofit/>
          </a:bodyPr>
          <a:lstStyle/>
          <a:p>
            <a:pPr marL="0" lvl="0" indent="0" algn="l" rtl="0">
              <a:spcBef>
                <a:spcPts val="750"/>
              </a:spcBef>
              <a:spcAft>
                <a:spcPts val="0"/>
              </a:spcAft>
              <a:buNone/>
            </a:pPr>
            <a:r>
              <a:rPr lang="en-US" b="1"/>
              <a:t>Family contacts who meet IDEA Parent criteria are displayed on Learner Management </a:t>
            </a:r>
            <a:endParaRPr b="1"/>
          </a:p>
          <a:p>
            <a:pPr marL="457200" lvl="0" indent="-374650" algn="l" rtl="0">
              <a:spcBef>
                <a:spcPts val="1000"/>
              </a:spcBef>
              <a:spcAft>
                <a:spcPts val="0"/>
              </a:spcAft>
              <a:buSzPts val="2300"/>
              <a:buChar char="•"/>
            </a:pPr>
            <a:r>
              <a:rPr lang="en-US"/>
              <a:t>Select the </a:t>
            </a:r>
            <a:r>
              <a:rPr lang="en-US" i="1"/>
              <a:t>Expand</a:t>
            </a:r>
            <a:r>
              <a:rPr lang="en-US"/>
              <a:t> accordion icon to review IDEA Parents in the </a:t>
            </a:r>
            <a:r>
              <a:rPr lang="en-US" i="1"/>
              <a:t>Family Info</a:t>
            </a:r>
            <a:r>
              <a:rPr lang="en-US"/>
              <a:t> section</a:t>
            </a:r>
            <a:endParaRPr i="1"/>
          </a:p>
        </p:txBody>
      </p:sp>
      <p:pic>
        <p:nvPicPr>
          <p:cNvPr id="173" name="Google Shape;173;g3fa7b60be09_0_10" descr="ACHIEVE screenshot of Learner Management page. By selecting downward facing arrow, additional details, including Family Info, are displayed." title="Learner Management-Family Info.png"/>
          <p:cNvPicPr preferRelativeResize="0"/>
          <p:nvPr/>
        </p:nvPicPr>
        <p:blipFill rotWithShape="1">
          <a:blip r:embed="rId3">
            <a:alphaModFix/>
          </a:blip>
          <a:srcRect b="20013"/>
          <a:stretch/>
        </p:blipFill>
        <p:spPr>
          <a:xfrm>
            <a:off x="687325" y="2143655"/>
            <a:ext cx="10817349" cy="4409976"/>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g3fb4cfa2f56_0_5"/>
          <p:cNvSpPr txBox="1">
            <a:spLocks noGrp="1"/>
          </p:cNvSpPr>
          <p:nvPr>
            <p:ph type="title"/>
          </p:nvPr>
        </p:nvSpPr>
        <p:spPr>
          <a:xfrm>
            <a:off x="-75" y="0"/>
            <a:ext cx="12192000" cy="7374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IDEA Parent(s) Details: Family Contact Validation Report</a:t>
            </a:r>
            <a:endParaRPr/>
          </a:p>
        </p:txBody>
      </p:sp>
      <p:sp>
        <p:nvSpPr>
          <p:cNvPr id="179" name="Google Shape;179;g3fb4cfa2f56_0_5"/>
          <p:cNvSpPr txBox="1">
            <a:spLocks noGrp="1"/>
          </p:cNvSpPr>
          <p:nvPr>
            <p:ph type="body" idx="1"/>
          </p:nvPr>
        </p:nvSpPr>
        <p:spPr>
          <a:xfrm>
            <a:off x="322200" y="1460500"/>
            <a:ext cx="5420700" cy="3827100"/>
          </a:xfrm>
          <a:prstGeom prst="rect">
            <a:avLst/>
          </a:prstGeom>
        </p:spPr>
        <p:txBody>
          <a:bodyPr spcFirstLastPara="1" wrap="square" lIns="91425" tIns="45700" rIns="91425" bIns="45700" anchor="t" anchorCtr="0">
            <a:normAutofit/>
          </a:bodyPr>
          <a:lstStyle/>
          <a:p>
            <a:pPr marL="0" lvl="0" indent="0" algn="l" rtl="0">
              <a:spcBef>
                <a:spcPts val="750"/>
              </a:spcBef>
              <a:spcAft>
                <a:spcPts val="0"/>
              </a:spcAft>
              <a:buNone/>
            </a:pPr>
            <a:r>
              <a:rPr lang="en-US" b="1"/>
              <a:t>Review family contacts with an IDEA Parent relationship type in the </a:t>
            </a:r>
            <a:r>
              <a:rPr lang="en-US" b="1" i="1"/>
              <a:t>Family Contact Validation</a:t>
            </a:r>
            <a:r>
              <a:rPr lang="en-US" b="1"/>
              <a:t> Report</a:t>
            </a:r>
            <a:endParaRPr b="1"/>
          </a:p>
          <a:p>
            <a:pPr marL="457200" lvl="0" indent="-374650" algn="l" rtl="0">
              <a:lnSpc>
                <a:spcPct val="100000"/>
              </a:lnSpc>
              <a:spcBef>
                <a:spcPts val="750"/>
              </a:spcBef>
              <a:spcAft>
                <a:spcPts val="0"/>
              </a:spcAft>
              <a:buSzPts val="2300"/>
              <a:buChar char="•"/>
            </a:pPr>
            <a:r>
              <a:rPr lang="en-US"/>
              <a:t>EA - Family Contact Validation Report</a:t>
            </a:r>
            <a:endParaRPr/>
          </a:p>
          <a:p>
            <a:pPr marL="457200" lvl="0" indent="-374650" algn="l" rtl="0">
              <a:lnSpc>
                <a:spcPct val="100000"/>
              </a:lnSpc>
              <a:spcBef>
                <a:spcPts val="1000"/>
              </a:spcBef>
              <a:spcAft>
                <a:spcPts val="0"/>
              </a:spcAft>
              <a:buSzPts val="2300"/>
              <a:buChar char="•"/>
            </a:pPr>
            <a:r>
              <a:rPr lang="en-US"/>
              <a:t>SE - Family Contact Validation Report</a:t>
            </a:r>
            <a:endParaRPr/>
          </a:p>
          <a:p>
            <a:pPr marL="457200" lvl="0" indent="-374650" algn="l" rtl="0">
              <a:lnSpc>
                <a:spcPct val="100000"/>
              </a:lnSpc>
              <a:spcBef>
                <a:spcPts val="1000"/>
              </a:spcBef>
              <a:spcAft>
                <a:spcPts val="1000"/>
              </a:spcAft>
              <a:buSzPts val="2300"/>
              <a:buChar char="•"/>
            </a:pPr>
            <a:r>
              <a:rPr lang="en-US"/>
              <a:t>Column R in both reports displays Contact Relationship details</a:t>
            </a:r>
            <a:endParaRPr/>
          </a:p>
        </p:txBody>
      </p:sp>
      <p:pic>
        <p:nvPicPr>
          <p:cNvPr id="180" name="Google Shape;180;g3fb4cfa2f56_0_5" descr="Screenshot of ACHIEVE left navigation menu, highlighting the Reporting option" title="Left Nav-Reporting.png"/>
          <p:cNvPicPr preferRelativeResize="0"/>
          <p:nvPr/>
        </p:nvPicPr>
        <p:blipFill>
          <a:blip r:embed="rId3">
            <a:alphaModFix/>
          </a:blip>
          <a:stretch>
            <a:fillRect/>
          </a:stretch>
        </p:blipFill>
        <p:spPr>
          <a:xfrm>
            <a:off x="5895101" y="1039925"/>
            <a:ext cx="3063114" cy="5669725"/>
          </a:xfrm>
          <a:prstGeom prst="rect">
            <a:avLst/>
          </a:prstGeom>
          <a:noFill/>
          <a:ln w="9525" cap="flat" cmpd="sng">
            <a:solidFill>
              <a:schemeClr val="dk2"/>
            </a:solidFill>
            <a:prstDash val="solid"/>
            <a:round/>
            <a:headEnd type="none" w="sm" len="sm"/>
            <a:tailEnd type="none" w="sm" len="sm"/>
          </a:ln>
        </p:spPr>
      </p:pic>
      <p:pic>
        <p:nvPicPr>
          <p:cNvPr id="181" name="Google Shape;181;g3fb4cfa2f56_0_5" descr="Column R (Contact Relationship) within the SE - Family Contact Validation Report includes assigned IDEA Parent relationship type for each learner" title="ContactRelationship-Family Contact Validation Report.png"/>
          <p:cNvPicPr preferRelativeResize="0"/>
          <p:nvPr/>
        </p:nvPicPr>
        <p:blipFill>
          <a:blip r:embed="rId4">
            <a:alphaModFix/>
          </a:blip>
          <a:stretch>
            <a:fillRect/>
          </a:stretch>
        </p:blipFill>
        <p:spPr>
          <a:xfrm>
            <a:off x="9055397" y="1040150"/>
            <a:ext cx="3063125" cy="566928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g382f09c339b_25_236"/>
          <p:cNvSpPr txBox="1">
            <a:spLocks noGrp="1"/>
          </p:cNvSpPr>
          <p:nvPr>
            <p:ph type="title"/>
          </p:nvPr>
        </p:nvSpPr>
        <p:spPr>
          <a:xfrm>
            <a:off x="893975" y="2806300"/>
            <a:ext cx="10225200" cy="2162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500"/>
              <a:buFont typeface="Arial"/>
              <a:buNone/>
            </a:pPr>
            <a:r>
              <a:rPr lang="en-US"/>
              <a:t>Making Collaborative IEP Decisions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g409cd68caf1_0_0"/>
          <p:cNvSpPr txBox="1">
            <a:spLocks noGrp="1"/>
          </p:cNvSpPr>
          <p:nvPr>
            <p:ph type="title"/>
          </p:nvPr>
        </p:nvSpPr>
        <p:spPr>
          <a:xfrm>
            <a:off x="339213" y="2"/>
            <a:ext cx="11269800" cy="737400"/>
          </a:xfrm>
          <a:prstGeom prst="rect">
            <a:avLst/>
          </a:prstGeom>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1"/>
              </a:buClr>
              <a:buSzPts val="1100"/>
              <a:buFont typeface="Arial"/>
              <a:buNone/>
            </a:pPr>
            <a:r>
              <a:rPr lang="en-US"/>
              <a:t>Effective collaboration begins before the meeting</a:t>
            </a:r>
            <a:endParaRPr sz="3800"/>
          </a:p>
        </p:txBody>
      </p:sp>
      <p:sp>
        <p:nvSpPr>
          <p:cNvPr id="193" name="Google Shape;193;g409cd68caf1_0_0"/>
          <p:cNvSpPr txBox="1">
            <a:spLocks noGrp="1"/>
          </p:cNvSpPr>
          <p:nvPr>
            <p:ph type="body" idx="1"/>
          </p:nvPr>
        </p:nvSpPr>
        <p:spPr>
          <a:xfrm>
            <a:off x="381000" y="1008475"/>
            <a:ext cx="11121900" cy="4803300"/>
          </a:xfrm>
          <a:prstGeom prst="rect">
            <a:avLst/>
          </a:prstGeom>
        </p:spPr>
        <p:txBody>
          <a:bodyPr spcFirstLastPara="1" wrap="square" lIns="91425" tIns="45700" rIns="91425" bIns="45700" anchor="t" anchorCtr="0">
            <a:noAutofit/>
          </a:bodyPr>
          <a:lstStyle/>
          <a:p>
            <a:pPr marL="457200" lvl="0" indent="-330200" algn="l" rtl="0">
              <a:lnSpc>
                <a:spcPct val="100000"/>
              </a:lnSpc>
              <a:spcBef>
                <a:spcPts val="0"/>
              </a:spcBef>
              <a:spcAft>
                <a:spcPts val="0"/>
              </a:spcAft>
              <a:buSzPts val="1600"/>
              <a:buChar char="●"/>
            </a:pPr>
            <a:r>
              <a:rPr lang="en-US" sz="2500"/>
              <a:t>Create a shared understanding of who is on the IEP team</a:t>
            </a:r>
            <a:endParaRPr sz="2500"/>
          </a:p>
          <a:p>
            <a:pPr marL="914400" lvl="1" indent="-330200" algn="l" rtl="0">
              <a:lnSpc>
                <a:spcPct val="100000"/>
              </a:lnSpc>
              <a:spcBef>
                <a:spcPts val="0"/>
              </a:spcBef>
              <a:spcAft>
                <a:spcPts val="0"/>
              </a:spcAft>
              <a:buClr>
                <a:schemeClr val="dk1"/>
              </a:buClr>
              <a:buSzPts val="1600"/>
              <a:buChar char="○"/>
            </a:pPr>
            <a:r>
              <a:rPr lang="en-US" sz="2300"/>
              <a:t>Invite participants by role and name</a:t>
            </a:r>
            <a:endParaRPr sz="2300"/>
          </a:p>
          <a:p>
            <a:pPr marL="914400" lvl="1" indent="-330200" algn="l" rtl="0">
              <a:lnSpc>
                <a:spcPct val="100000"/>
              </a:lnSpc>
              <a:spcBef>
                <a:spcPts val="1000"/>
              </a:spcBef>
              <a:spcAft>
                <a:spcPts val="0"/>
              </a:spcAft>
              <a:buClr>
                <a:schemeClr val="dk1"/>
              </a:buClr>
              <a:buSzPts val="1600"/>
              <a:buChar char="○"/>
            </a:pPr>
            <a:r>
              <a:rPr lang="en-US" sz="2300"/>
              <a:t>Inform about why they were invited (contributions/perspective/expertise)</a:t>
            </a:r>
            <a:endParaRPr sz="2700"/>
          </a:p>
          <a:p>
            <a:pPr marL="457200" lvl="0" indent="-330200" algn="l" rtl="0">
              <a:lnSpc>
                <a:spcPct val="100000"/>
              </a:lnSpc>
              <a:spcBef>
                <a:spcPts val="1000"/>
              </a:spcBef>
              <a:spcAft>
                <a:spcPts val="0"/>
              </a:spcAft>
              <a:buSzPts val="1600"/>
              <a:buChar char="●"/>
            </a:pPr>
            <a:r>
              <a:rPr lang="en-US" sz="2500"/>
              <a:t>Establish a mutually agreed-upon time and location</a:t>
            </a:r>
            <a:endParaRPr sz="2500"/>
          </a:p>
          <a:p>
            <a:pPr marL="457200" lvl="0" indent="-330200" algn="l" rtl="0">
              <a:lnSpc>
                <a:spcPct val="100000"/>
              </a:lnSpc>
              <a:spcBef>
                <a:spcPts val="1000"/>
              </a:spcBef>
              <a:spcAft>
                <a:spcPts val="0"/>
              </a:spcAft>
              <a:buSzPts val="1600"/>
              <a:buChar char="●"/>
            </a:pPr>
            <a:r>
              <a:rPr lang="en-US" sz="2500"/>
              <a:t>Clarify the purpose of the meeting</a:t>
            </a:r>
            <a:endParaRPr sz="2500"/>
          </a:p>
          <a:p>
            <a:pPr marL="457200" lvl="0" indent="-330200" algn="l" rtl="0">
              <a:lnSpc>
                <a:spcPct val="100000"/>
              </a:lnSpc>
              <a:spcBef>
                <a:spcPts val="1000"/>
              </a:spcBef>
              <a:spcAft>
                <a:spcPts val="0"/>
              </a:spcAft>
              <a:buSzPts val="1600"/>
              <a:buChar char="●"/>
            </a:pPr>
            <a:r>
              <a:rPr lang="en-US" sz="2500"/>
              <a:t>Create conditions for meaningful participation</a:t>
            </a:r>
            <a:endParaRPr sz="2500"/>
          </a:p>
          <a:p>
            <a:pPr marL="457200" lvl="0" indent="-330200" algn="l" rtl="0">
              <a:lnSpc>
                <a:spcPct val="100000"/>
              </a:lnSpc>
              <a:spcBef>
                <a:spcPts val="1000"/>
              </a:spcBef>
              <a:spcAft>
                <a:spcPts val="0"/>
              </a:spcAft>
              <a:buSzPts val="1600"/>
              <a:buChar char="●"/>
            </a:pPr>
            <a:r>
              <a:rPr lang="en-US" sz="2500"/>
              <a:t>Begin with the shared goal: Meeting the needs of the student and providing FAPE</a:t>
            </a:r>
            <a:endParaRPr sz="2500"/>
          </a:p>
          <a:p>
            <a:pPr marL="0" lvl="0" indent="0" algn="l" rtl="0">
              <a:lnSpc>
                <a:spcPct val="115000"/>
              </a:lnSpc>
              <a:spcBef>
                <a:spcPts val="1000"/>
              </a:spcBef>
              <a:spcAft>
                <a:spcPts val="1200"/>
              </a:spcAft>
              <a:buNone/>
            </a:pPr>
            <a:endParaRPr sz="27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409cd68caf1_0_15"/>
          <p:cNvSpPr txBox="1">
            <a:spLocks noGrp="1"/>
          </p:cNvSpPr>
          <p:nvPr>
            <p:ph type="title"/>
          </p:nvPr>
        </p:nvSpPr>
        <p:spPr>
          <a:xfrm>
            <a:off x="339213" y="2"/>
            <a:ext cx="11269800" cy="7374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t>Team Decision-Making</a:t>
            </a:r>
            <a:endParaRPr/>
          </a:p>
        </p:txBody>
      </p:sp>
      <p:sp>
        <p:nvSpPr>
          <p:cNvPr id="199" name="Google Shape;199;g409cd68caf1_0_15"/>
          <p:cNvSpPr txBox="1">
            <a:spLocks noGrp="1"/>
          </p:cNvSpPr>
          <p:nvPr>
            <p:ph type="body" idx="1"/>
          </p:nvPr>
        </p:nvSpPr>
        <p:spPr>
          <a:xfrm>
            <a:off x="689100" y="1460500"/>
            <a:ext cx="10813800" cy="2305200"/>
          </a:xfrm>
          <a:prstGeom prst="rect">
            <a:avLst/>
          </a:prstGeom>
        </p:spPr>
        <p:txBody>
          <a:bodyPr spcFirstLastPara="1" wrap="square" lIns="91425" tIns="45700" rIns="91425" bIns="45700" anchor="t" anchorCtr="0">
            <a:noAutofit/>
          </a:bodyPr>
          <a:lstStyle/>
          <a:p>
            <a:pPr marL="457200" lvl="0" indent="-425450" algn="l" rtl="0">
              <a:lnSpc>
                <a:spcPct val="100000"/>
              </a:lnSpc>
              <a:spcBef>
                <a:spcPts val="750"/>
              </a:spcBef>
              <a:spcAft>
                <a:spcPts val="0"/>
              </a:spcAft>
              <a:buClr>
                <a:schemeClr val="dk1"/>
              </a:buClr>
              <a:buSzPts val="3100"/>
              <a:buChar char="•"/>
            </a:pPr>
            <a:r>
              <a:rPr lang="en-US" sz="3100">
                <a:solidFill>
                  <a:schemeClr val="dk1"/>
                </a:solidFill>
              </a:rPr>
              <a:t>The goal isn’t simply agreement</a:t>
            </a:r>
            <a:endParaRPr sz="3100">
              <a:solidFill>
                <a:schemeClr val="dk1"/>
              </a:solidFill>
            </a:endParaRPr>
          </a:p>
          <a:p>
            <a:pPr marL="457200" lvl="0" indent="-425450" algn="l" rtl="0">
              <a:lnSpc>
                <a:spcPct val="100000"/>
              </a:lnSpc>
              <a:spcBef>
                <a:spcPts val="1000"/>
              </a:spcBef>
              <a:spcAft>
                <a:spcPts val="0"/>
              </a:spcAft>
              <a:buClr>
                <a:schemeClr val="dk1"/>
              </a:buClr>
              <a:buSzPts val="3100"/>
              <a:buChar char="•"/>
            </a:pPr>
            <a:r>
              <a:rPr lang="en-US" sz="3100">
                <a:solidFill>
                  <a:schemeClr val="dk1"/>
                </a:solidFill>
              </a:rPr>
              <a:t>It’s a well-informed team decision focused on the learner.</a:t>
            </a:r>
            <a:endParaRPr sz="3100">
              <a:solidFill>
                <a:schemeClr val="dk1"/>
              </a:solidFill>
            </a:endParaRPr>
          </a:p>
          <a:p>
            <a:pPr marL="0" lvl="0" indent="0" algn="l" rtl="0">
              <a:spcBef>
                <a:spcPts val="1000"/>
              </a:spcBef>
              <a:spcAft>
                <a:spcPts val="0"/>
              </a:spcAft>
              <a:buNone/>
            </a:pPr>
            <a:endParaRPr>
              <a:solidFill>
                <a:schemeClr val="dk1"/>
              </a:solidFill>
            </a:endParaRPr>
          </a:p>
        </p:txBody>
      </p:sp>
      <p:sp>
        <p:nvSpPr>
          <p:cNvPr id="200" name="Google Shape;200;g409cd68caf1_0_15"/>
          <p:cNvSpPr txBox="1"/>
          <p:nvPr/>
        </p:nvSpPr>
        <p:spPr>
          <a:xfrm>
            <a:off x="277233" y="3968900"/>
            <a:ext cx="2115600" cy="1050300"/>
          </a:xfrm>
          <a:prstGeom prst="rect">
            <a:avLst/>
          </a:prstGeom>
          <a:noFill/>
          <a:ln w="25400" cap="flat" cmpd="sng">
            <a:solidFill>
              <a:srgbClr val="000000"/>
            </a:solidFill>
            <a:prstDash val="solid"/>
            <a:round/>
            <a:headEnd type="none" w="sm" len="sm"/>
            <a:tailEnd type="none" w="sm" len="sm"/>
          </a:ln>
        </p:spPr>
        <p:txBody>
          <a:bodyPr spcFirstLastPara="1" wrap="square" lIns="121900" tIns="121900" rIns="121900" bIns="121900" anchor="t" anchorCtr="0">
            <a:noAutofit/>
          </a:bodyPr>
          <a:lstStyle/>
          <a:p>
            <a:pPr marL="0" lvl="0" indent="0" algn="ctr" rtl="0">
              <a:spcBef>
                <a:spcPts val="0"/>
              </a:spcBef>
              <a:spcAft>
                <a:spcPts val="0"/>
              </a:spcAft>
              <a:buNone/>
            </a:pPr>
            <a:r>
              <a:rPr lang="en-US" sz="2400">
                <a:solidFill>
                  <a:schemeClr val="dk1"/>
                </a:solidFill>
              </a:rPr>
              <a:t>Share</a:t>
            </a:r>
            <a:endParaRPr sz="2400">
              <a:solidFill>
                <a:schemeClr val="dk1"/>
              </a:solidFill>
            </a:endParaRPr>
          </a:p>
          <a:p>
            <a:pPr marL="0" lvl="0" indent="0" algn="ctr" rtl="0">
              <a:spcBef>
                <a:spcPts val="0"/>
              </a:spcBef>
              <a:spcAft>
                <a:spcPts val="0"/>
              </a:spcAft>
              <a:buNone/>
            </a:pPr>
            <a:r>
              <a:rPr lang="en-US" sz="2400">
                <a:solidFill>
                  <a:schemeClr val="dk1"/>
                </a:solidFill>
              </a:rPr>
              <a:t>Information</a:t>
            </a:r>
            <a:endParaRPr sz="2400">
              <a:solidFill>
                <a:schemeClr val="dk1"/>
              </a:solidFill>
            </a:endParaRPr>
          </a:p>
        </p:txBody>
      </p:sp>
      <p:sp>
        <p:nvSpPr>
          <p:cNvPr id="201" name="Google Shape;201;g409cd68caf1_0_15"/>
          <p:cNvSpPr txBox="1"/>
          <p:nvPr/>
        </p:nvSpPr>
        <p:spPr>
          <a:xfrm>
            <a:off x="2587007" y="3968900"/>
            <a:ext cx="2115600" cy="1050300"/>
          </a:xfrm>
          <a:prstGeom prst="rect">
            <a:avLst/>
          </a:prstGeom>
          <a:noFill/>
          <a:ln w="25400" cap="flat" cmpd="sng">
            <a:solidFill>
              <a:srgbClr val="000000"/>
            </a:solidFill>
            <a:prstDash val="solid"/>
            <a:round/>
            <a:headEnd type="none" w="sm" len="sm"/>
            <a:tailEnd type="none" w="sm" len="sm"/>
          </a:ln>
        </p:spPr>
        <p:txBody>
          <a:bodyPr spcFirstLastPara="1" wrap="square" lIns="121900" tIns="121900" rIns="121900" bIns="121900" anchor="t" anchorCtr="0">
            <a:noAutofit/>
          </a:bodyPr>
          <a:lstStyle/>
          <a:p>
            <a:pPr marL="0" lvl="0" indent="0" algn="ctr" rtl="0">
              <a:spcBef>
                <a:spcPts val="0"/>
              </a:spcBef>
              <a:spcAft>
                <a:spcPts val="0"/>
              </a:spcAft>
              <a:buNone/>
            </a:pPr>
            <a:r>
              <a:rPr lang="en-US" sz="2400">
                <a:solidFill>
                  <a:schemeClr val="dk1"/>
                </a:solidFill>
              </a:rPr>
              <a:t>Consider </a:t>
            </a:r>
            <a:endParaRPr sz="2400">
              <a:solidFill>
                <a:schemeClr val="dk1"/>
              </a:solidFill>
            </a:endParaRPr>
          </a:p>
          <a:p>
            <a:pPr marL="0" lvl="0" indent="0" algn="ctr" rtl="0">
              <a:spcBef>
                <a:spcPts val="0"/>
              </a:spcBef>
              <a:spcAft>
                <a:spcPts val="0"/>
              </a:spcAft>
              <a:buNone/>
            </a:pPr>
            <a:r>
              <a:rPr lang="en-US" sz="2400">
                <a:solidFill>
                  <a:schemeClr val="dk1"/>
                </a:solidFill>
              </a:rPr>
              <a:t>Needs</a:t>
            </a:r>
            <a:endParaRPr sz="2400">
              <a:solidFill>
                <a:schemeClr val="dk1"/>
              </a:solidFill>
            </a:endParaRPr>
          </a:p>
        </p:txBody>
      </p:sp>
      <p:sp>
        <p:nvSpPr>
          <p:cNvPr id="202" name="Google Shape;202;g409cd68caf1_0_15"/>
          <p:cNvSpPr txBox="1"/>
          <p:nvPr/>
        </p:nvSpPr>
        <p:spPr>
          <a:xfrm>
            <a:off x="4969017" y="3968900"/>
            <a:ext cx="2115600" cy="1050300"/>
          </a:xfrm>
          <a:prstGeom prst="rect">
            <a:avLst/>
          </a:prstGeom>
          <a:noFill/>
          <a:ln w="25400" cap="flat" cmpd="sng">
            <a:solidFill>
              <a:srgbClr val="000000"/>
            </a:solidFill>
            <a:prstDash val="solid"/>
            <a:round/>
            <a:headEnd type="none" w="sm" len="sm"/>
            <a:tailEnd type="none" w="sm" len="sm"/>
          </a:ln>
        </p:spPr>
        <p:txBody>
          <a:bodyPr spcFirstLastPara="1" wrap="square" lIns="121900" tIns="121900" rIns="121900" bIns="121900" anchor="t" anchorCtr="0">
            <a:noAutofit/>
          </a:bodyPr>
          <a:lstStyle/>
          <a:p>
            <a:pPr marL="0" lvl="0" indent="0" algn="ctr" rtl="0">
              <a:spcBef>
                <a:spcPts val="0"/>
              </a:spcBef>
              <a:spcAft>
                <a:spcPts val="0"/>
              </a:spcAft>
              <a:buNone/>
            </a:pPr>
            <a:r>
              <a:rPr lang="en-US" sz="2400">
                <a:solidFill>
                  <a:schemeClr val="dk1"/>
                </a:solidFill>
              </a:rPr>
              <a:t>Discuss</a:t>
            </a:r>
            <a:endParaRPr sz="2400">
              <a:solidFill>
                <a:schemeClr val="dk1"/>
              </a:solidFill>
            </a:endParaRPr>
          </a:p>
          <a:p>
            <a:pPr marL="0" lvl="0" indent="0" algn="ctr" rtl="0">
              <a:spcBef>
                <a:spcPts val="0"/>
              </a:spcBef>
              <a:spcAft>
                <a:spcPts val="0"/>
              </a:spcAft>
              <a:buNone/>
            </a:pPr>
            <a:r>
              <a:rPr lang="en-US" sz="2400">
                <a:solidFill>
                  <a:schemeClr val="dk1"/>
                </a:solidFill>
              </a:rPr>
              <a:t>Options</a:t>
            </a:r>
            <a:endParaRPr sz="2400">
              <a:solidFill>
                <a:schemeClr val="dk1"/>
              </a:solidFill>
            </a:endParaRPr>
          </a:p>
        </p:txBody>
      </p:sp>
      <p:sp>
        <p:nvSpPr>
          <p:cNvPr id="203" name="Google Shape;203;g409cd68caf1_0_15"/>
          <p:cNvSpPr txBox="1"/>
          <p:nvPr/>
        </p:nvSpPr>
        <p:spPr>
          <a:xfrm>
            <a:off x="7366340" y="3968900"/>
            <a:ext cx="2115600" cy="1050300"/>
          </a:xfrm>
          <a:prstGeom prst="rect">
            <a:avLst/>
          </a:prstGeom>
          <a:noFill/>
          <a:ln w="25400" cap="flat" cmpd="sng">
            <a:solidFill>
              <a:srgbClr val="000000"/>
            </a:solidFill>
            <a:prstDash val="solid"/>
            <a:round/>
            <a:headEnd type="none" w="sm" len="sm"/>
            <a:tailEnd type="none" w="sm" len="sm"/>
          </a:ln>
        </p:spPr>
        <p:txBody>
          <a:bodyPr spcFirstLastPara="1" wrap="square" lIns="121900" tIns="121900" rIns="121900" bIns="121900" anchor="t" anchorCtr="0">
            <a:noAutofit/>
          </a:bodyPr>
          <a:lstStyle/>
          <a:p>
            <a:pPr marL="0" lvl="0" indent="0" algn="ctr" rtl="0">
              <a:spcBef>
                <a:spcPts val="0"/>
              </a:spcBef>
              <a:spcAft>
                <a:spcPts val="0"/>
              </a:spcAft>
              <a:buNone/>
            </a:pPr>
            <a:r>
              <a:rPr lang="en-US" sz="2400">
                <a:solidFill>
                  <a:schemeClr val="dk1"/>
                </a:solidFill>
              </a:rPr>
              <a:t>Make</a:t>
            </a:r>
            <a:endParaRPr sz="2400">
              <a:solidFill>
                <a:schemeClr val="dk1"/>
              </a:solidFill>
            </a:endParaRPr>
          </a:p>
          <a:p>
            <a:pPr marL="0" lvl="0" indent="0" algn="ctr" rtl="0">
              <a:spcBef>
                <a:spcPts val="0"/>
              </a:spcBef>
              <a:spcAft>
                <a:spcPts val="0"/>
              </a:spcAft>
              <a:buNone/>
            </a:pPr>
            <a:r>
              <a:rPr lang="en-US" sz="2400">
                <a:solidFill>
                  <a:schemeClr val="dk1"/>
                </a:solidFill>
              </a:rPr>
              <a:t>Decisions</a:t>
            </a:r>
            <a:endParaRPr sz="2400">
              <a:solidFill>
                <a:schemeClr val="dk1"/>
              </a:solidFill>
            </a:endParaRPr>
          </a:p>
        </p:txBody>
      </p:sp>
      <p:sp>
        <p:nvSpPr>
          <p:cNvPr id="204" name="Google Shape;204;g409cd68caf1_0_15"/>
          <p:cNvSpPr txBox="1"/>
          <p:nvPr/>
        </p:nvSpPr>
        <p:spPr>
          <a:xfrm>
            <a:off x="9660800" y="3968900"/>
            <a:ext cx="2115600" cy="1050300"/>
          </a:xfrm>
          <a:prstGeom prst="rect">
            <a:avLst/>
          </a:prstGeom>
          <a:noFill/>
          <a:ln w="25400" cap="flat" cmpd="sng">
            <a:solidFill>
              <a:srgbClr val="000000"/>
            </a:solidFill>
            <a:prstDash val="solid"/>
            <a:round/>
            <a:headEnd type="none" w="sm" len="sm"/>
            <a:tailEnd type="none" w="sm" len="sm"/>
          </a:ln>
        </p:spPr>
        <p:txBody>
          <a:bodyPr spcFirstLastPara="1" wrap="square" lIns="121900" tIns="121900" rIns="121900" bIns="121900" anchor="t" anchorCtr="0">
            <a:noAutofit/>
          </a:bodyPr>
          <a:lstStyle/>
          <a:p>
            <a:pPr marL="0" lvl="0" indent="0" algn="ctr" rtl="0">
              <a:spcBef>
                <a:spcPts val="0"/>
              </a:spcBef>
              <a:spcAft>
                <a:spcPts val="0"/>
              </a:spcAft>
              <a:buNone/>
            </a:pPr>
            <a:r>
              <a:rPr lang="en-US" sz="2400">
                <a:solidFill>
                  <a:schemeClr val="dk1"/>
                </a:solidFill>
              </a:rPr>
              <a:t>Provide FAPE</a:t>
            </a:r>
            <a:endParaRPr sz="2400">
              <a:solidFill>
                <a:schemeClr val="dk2"/>
              </a:solidFill>
            </a:endParaRPr>
          </a:p>
        </p:txBody>
      </p:sp>
      <p:sp>
        <p:nvSpPr>
          <p:cNvPr id="205" name="Google Shape;205;g409cd68caf1_0_15">
            <a:extLst>
              <a:ext uri="{C183D7F6-B498-43B3-948B-1728B52AA6E4}">
                <adec:decorative xmlns:adec="http://schemas.microsoft.com/office/drawing/2017/decorative" val="1"/>
              </a:ext>
            </a:extLst>
          </p:cNvPr>
          <p:cNvSpPr/>
          <p:nvPr/>
        </p:nvSpPr>
        <p:spPr>
          <a:xfrm>
            <a:off x="2188729" y="3968907"/>
            <a:ext cx="652500" cy="433500"/>
          </a:xfrm>
          <a:prstGeom prst="rightArrow">
            <a:avLst>
              <a:gd name="adj1" fmla="val 50000"/>
              <a:gd name="adj2" fmla="val 50000"/>
            </a:avLst>
          </a:prstGeom>
          <a:solidFill>
            <a:schemeClr val="dk1"/>
          </a:solidFill>
          <a:ln w="1270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p>
        </p:txBody>
      </p:sp>
      <p:sp>
        <p:nvSpPr>
          <p:cNvPr id="206" name="Google Shape;206;g409cd68caf1_0_15">
            <a:extLst>
              <a:ext uri="{C183D7F6-B498-43B3-948B-1728B52AA6E4}">
                <adec:decorative xmlns:adec="http://schemas.microsoft.com/office/drawing/2017/decorative" val="1"/>
              </a:ext>
            </a:extLst>
          </p:cNvPr>
          <p:cNvSpPr/>
          <p:nvPr/>
        </p:nvSpPr>
        <p:spPr>
          <a:xfrm>
            <a:off x="4553379" y="3968907"/>
            <a:ext cx="652500" cy="433500"/>
          </a:xfrm>
          <a:prstGeom prst="rightArrow">
            <a:avLst>
              <a:gd name="adj1" fmla="val 50000"/>
              <a:gd name="adj2" fmla="val 50000"/>
            </a:avLst>
          </a:prstGeom>
          <a:solidFill>
            <a:schemeClr val="dk1"/>
          </a:solidFill>
          <a:ln w="1270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p>
        </p:txBody>
      </p:sp>
      <p:sp>
        <p:nvSpPr>
          <p:cNvPr id="207" name="Google Shape;207;g409cd68caf1_0_15">
            <a:extLst>
              <a:ext uri="{C183D7F6-B498-43B3-948B-1728B52AA6E4}">
                <adec:decorative xmlns:adec="http://schemas.microsoft.com/office/drawing/2017/decorative" val="1"/>
              </a:ext>
            </a:extLst>
          </p:cNvPr>
          <p:cNvSpPr/>
          <p:nvPr/>
        </p:nvSpPr>
        <p:spPr>
          <a:xfrm>
            <a:off x="6972562" y="3968907"/>
            <a:ext cx="652500" cy="433500"/>
          </a:xfrm>
          <a:prstGeom prst="rightArrow">
            <a:avLst>
              <a:gd name="adj1" fmla="val 50000"/>
              <a:gd name="adj2" fmla="val 50000"/>
            </a:avLst>
          </a:prstGeom>
          <a:solidFill>
            <a:schemeClr val="dk1"/>
          </a:solidFill>
          <a:ln w="1270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p>
        </p:txBody>
      </p:sp>
      <p:sp>
        <p:nvSpPr>
          <p:cNvPr id="208" name="Google Shape;208;g409cd68caf1_0_15">
            <a:extLst>
              <a:ext uri="{C183D7F6-B498-43B3-948B-1728B52AA6E4}">
                <adec:decorative xmlns:adec="http://schemas.microsoft.com/office/drawing/2017/decorative" val="1"/>
              </a:ext>
            </a:extLst>
          </p:cNvPr>
          <p:cNvSpPr/>
          <p:nvPr/>
        </p:nvSpPr>
        <p:spPr>
          <a:xfrm>
            <a:off x="9335329" y="3968907"/>
            <a:ext cx="652500" cy="433500"/>
          </a:xfrm>
          <a:prstGeom prst="rightArrow">
            <a:avLst>
              <a:gd name="adj1" fmla="val 50000"/>
              <a:gd name="adj2" fmla="val 50000"/>
            </a:avLst>
          </a:prstGeom>
          <a:solidFill>
            <a:schemeClr val="dk1"/>
          </a:solidFill>
          <a:ln w="1270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g409cd68caf1_0_83"/>
          <p:cNvSpPr txBox="1">
            <a:spLocks noGrp="1"/>
          </p:cNvSpPr>
          <p:nvPr>
            <p:ph type="title"/>
          </p:nvPr>
        </p:nvSpPr>
        <p:spPr>
          <a:xfrm>
            <a:off x="339213" y="2"/>
            <a:ext cx="11269800" cy="7374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t>Responsibility for FAPE</a:t>
            </a:r>
            <a:endParaRPr/>
          </a:p>
        </p:txBody>
      </p:sp>
      <p:sp>
        <p:nvSpPr>
          <p:cNvPr id="214" name="Google Shape;214;g409cd68caf1_0_83"/>
          <p:cNvSpPr txBox="1">
            <a:spLocks noGrp="1"/>
          </p:cNvSpPr>
          <p:nvPr>
            <p:ph type="body" idx="1"/>
          </p:nvPr>
        </p:nvSpPr>
        <p:spPr>
          <a:xfrm>
            <a:off x="409712" y="1062574"/>
            <a:ext cx="10813800" cy="43512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500"/>
              <a:t>LEA is ultimately responsible for ensuring FAPE</a:t>
            </a:r>
            <a:endParaRPr sz="2500"/>
          </a:p>
          <a:p>
            <a:pPr marL="0" lvl="0" indent="0" algn="l" rtl="0">
              <a:lnSpc>
                <a:spcPct val="100000"/>
              </a:lnSpc>
              <a:spcBef>
                <a:spcPts val="1200"/>
              </a:spcBef>
              <a:spcAft>
                <a:spcPts val="0"/>
              </a:spcAft>
              <a:buClr>
                <a:schemeClr val="dk1"/>
              </a:buClr>
              <a:buSzPts val="1100"/>
              <a:buFont typeface="Arial"/>
              <a:buNone/>
            </a:pPr>
            <a:r>
              <a:rPr lang="en-US" sz="2500"/>
              <a:t>Team members contribute to the decision-making process</a:t>
            </a:r>
            <a:endParaRPr sz="2500"/>
          </a:p>
          <a:p>
            <a:pPr marL="0" lvl="0" indent="0" algn="l" rtl="0">
              <a:lnSpc>
                <a:spcPct val="100000"/>
              </a:lnSpc>
              <a:spcBef>
                <a:spcPts val="1200"/>
              </a:spcBef>
              <a:spcAft>
                <a:spcPts val="0"/>
              </a:spcAft>
              <a:buClr>
                <a:schemeClr val="dk1"/>
              </a:buClr>
              <a:buSzPts val="1100"/>
              <a:buFont typeface="Arial"/>
              <a:buNone/>
            </a:pPr>
            <a:r>
              <a:rPr lang="en-US" sz="2500"/>
              <a:t>LEA must ensure that the IEP:</a:t>
            </a:r>
            <a:endParaRPr sz="2500"/>
          </a:p>
          <a:p>
            <a:pPr marL="914400" lvl="0" indent="-342900" algn="l" rtl="0">
              <a:lnSpc>
                <a:spcPct val="100000"/>
              </a:lnSpc>
              <a:spcBef>
                <a:spcPts val="1200"/>
              </a:spcBef>
              <a:spcAft>
                <a:spcPts val="0"/>
              </a:spcAft>
              <a:buSzPts val="1800"/>
              <a:buChar char="●"/>
            </a:pPr>
            <a:r>
              <a:rPr lang="en-US" sz="2200"/>
              <a:t>Addresses the learner’s identified needs</a:t>
            </a:r>
            <a:endParaRPr sz="2200"/>
          </a:p>
          <a:p>
            <a:pPr marL="914400" lvl="0" indent="-342900" algn="l" rtl="0">
              <a:lnSpc>
                <a:spcPct val="100000"/>
              </a:lnSpc>
              <a:spcBef>
                <a:spcPts val="1200"/>
              </a:spcBef>
              <a:spcAft>
                <a:spcPts val="0"/>
              </a:spcAft>
              <a:buSzPts val="1800"/>
              <a:buChar char="●"/>
            </a:pPr>
            <a:r>
              <a:rPr lang="en-US" sz="2200"/>
              <a:t>Includes appropriate services and supports</a:t>
            </a:r>
            <a:endParaRPr sz="2200"/>
          </a:p>
          <a:p>
            <a:pPr marL="914400" lvl="0" indent="-342900" algn="l" rtl="0">
              <a:lnSpc>
                <a:spcPct val="100000"/>
              </a:lnSpc>
              <a:spcBef>
                <a:spcPts val="1000"/>
              </a:spcBef>
              <a:spcAft>
                <a:spcPts val="0"/>
              </a:spcAft>
              <a:buSzPts val="1800"/>
              <a:buChar char="●"/>
            </a:pPr>
            <a:r>
              <a:rPr lang="en-US" sz="2200"/>
              <a:t>Is implemented as written</a:t>
            </a:r>
            <a:endParaRPr sz="2200"/>
          </a:p>
          <a:p>
            <a:pPr marL="914400" lvl="0" indent="-342900" algn="l" rtl="0">
              <a:lnSpc>
                <a:spcPct val="100000"/>
              </a:lnSpc>
              <a:spcBef>
                <a:spcPts val="1000"/>
              </a:spcBef>
              <a:spcAft>
                <a:spcPts val="1200"/>
              </a:spcAft>
              <a:buSzPts val="1800"/>
              <a:buChar char="●"/>
            </a:pPr>
            <a:r>
              <a:rPr lang="en-US" sz="2200"/>
              <a:t>Provides the learner with FAPE</a:t>
            </a:r>
            <a:endParaRPr sz="25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g409cd68caf1_0_5"/>
          <p:cNvSpPr txBox="1">
            <a:spLocks noGrp="1"/>
          </p:cNvSpPr>
          <p:nvPr>
            <p:ph type="title"/>
          </p:nvPr>
        </p:nvSpPr>
        <p:spPr>
          <a:xfrm>
            <a:off x="339213" y="2"/>
            <a:ext cx="11269800" cy="737400"/>
          </a:xfrm>
          <a:prstGeom prst="rect">
            <a:avLst/>
          </a:prstGeom>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a:t>Documentation supports the collaborative process</a:t>
            </a:r>
            <a:endParaRPr sz="3800"/>
          </a:p>
        </p:txBody>
      </p:sp>
      <p:sp>
        <p:nvSpPr>
          <p:cNvPr id="220" name="Google Shape;220;g409cd68caf1_0_5"/>
          <p:cNvSpPr txBox="1">
            <a:spLocks noGrp="1"/>
          </p:cNvSpPr>
          <p:nvPr>
            <p:ph type="body" idx="1"/>
          </p:nvPr>
        </p:nvSpPr>
        <p:spPr>
          <a:xfrm>
            <a:off x="423325" y="983075"/>
            <a:ext cx="11079600" cy="48285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400"/>
              <a:t>Consider: What decisions were discussed? What information was considered? What did the team agree upon? </a:t>
            </a:r>
            <a:endParaRPr sz="2400"/>
          </a:p>
          <a:p>
            <a:pPr marL="0" lvl="0" indent="0" algn="l" rtl="0">
              <a:lnSpc>
                <a:spcPct val="115000"/>
              </a:lnSpc>
              <a:spcBef>
                <a:spcPts val="1200"/>
              </a:spcBef>
              <a:spcAft>
                <a:spcPts val="0"/>
              </a:spcAft>
              <a:buClr>
                <a:schemeClr val="dk1"/>
              </a:buClr>
              <a:buSzPts val="1100"/>
              <a:buFont typeface="Arial"/>
              <a:buNone/>
            </a:pPr>
            <a:r>
              <a:rPr lang="en-US" sz="2400"/>
              <a:t>Use the Prior Written Notice (PWN) to restate what is in the IEP so everyone has a clear understanding of:</a:t>
            </a:r>
            <a:endParaRPr sz="2400"/>
          </a:p>
          <a:p>
            <a:pPr marL="914400" lvl="0" indent="-342900" algn="l" rtl="0">
              <a:lnSpc>
                <a:spcPct val="100000"/>
              </a:lnSpc>
              <a:spcBef>
                <a:spcPts val="1200"/>
              </a:spcBef>
              <a:spcAft>
                <a:spcPts val="0"/>
              </a:spcAft>
              <a:buSzPts val="1800"/>
              <a:buChar char="●"/>
            </a:pPr>
            <a:r>
              <a:rPr lang="en-US" sz="2400"/>
              <a:t>What was discussed?</a:t>
            </a:r>
            <a:endParaRPr sz="2400"/>
          </a:p>
          <a:p>
            <a:pPr marL="914400" lvl="0" indent="-342900" algn="l" rtl="0">
              <a:lnSpc>
                <a:spcPct val="100000"/>
              </a:lnSpc>
              <a:spcBef>
                <a:spcPts val="1000"/>
              </a:spcBef>
              <a:spcAft>
                <a:spcPts val="0"/>
              </a:spcAft>
              <a:buSzPts val="1800"/>
              <a:buChar char="●"/>
            </a:pPr>
            <a:r>
              <a:rPr lang="en-US" sz="2400"/>
              <a:t>What data was used to make the decision?</a:t>
            </a:r>
            <a:endParaRPr sz="2400"/>
          </a:p>
          <a:p>
            <a:pPr marL="914400" lvl="0" indent="-342900" algn="l" rtl="0">
              <a:lnSpc>
                <a:spcPct val="100000"/>
              </a:lnSpc>
              <a:spcBef>
                <a:spcPts val="1000"/>
              </a:spcBef>
              <a:spcAft>
                <a:spcPts val="1000"/>
              </a:spcAft>
              <a:buSzPts val="1800"/>
              <a:buChar char="●"/>
            </a:pPr>
            <a:r>
              <a:rPr lang="en-US" sz="2400"/>
              <a:t>What was agreed upon or decided including what services/supports will be provided?</a:t>
            </a:r>
            <a:endParaRPr sz="27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g409cd68caf1_0_78"/>
          <p:cNvSpPr txBox="1">
            <a:spLocks noGrp="1"/>
          </p:cNvSpPr>
          <p:nvPr>
            <p:ph type="title"/>
          </p:nvPr>
        </p:nvSpPr>
        <p:spPr>
          <a:xfrm>
            <a:off x="339213" y="2"/>
            <a:ext cx="11269800" cy="7374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t>AEA and LEA Working Together</a:t>
            </a:r>
            <a:endParaRPr/>
          </a:p>
        </p:txBody>
      </p:sp>
      <p:sp>
        <p:nvSpPr>
          <p:cNvPr id="226" name="Google Shape;226;g409cd68caf1_0_78"/>
          <p:cNvSpPr txBox="1">
            <a:spLocks noGrp="1"/>
          </p:cNvSpPr>
          <p:nvPr>
            <p:ph type="body" idx="1"/>
          </p:nvPr>
        </p:nvSpPr>
        <p:spPr>
          <a:xfrm>
            <a:off x="339225" y="1000000"/>
            <a:ext cx="11163600" cy="5215500"/>
          </a:xfrm>
          <a:prstGeom prst="rect">
            <a:avLst/>
          </a:prstGeom>
        </p:spPr>
        <p:txBody>
          <a:bodyPr spcFirstLastPara="1" wrap="square" lIns="91425" tIns="45700" rIns="91425" bIns="45700" anchor="t" anchorCtr="0">
            <a:noAutofit/>
          </a:bodyPr>
          <a:lstStyle/>
          <a:p>
            <a:pPr marL="0" lvl="0" indent="0" algn="ctr" rtl="0">
              <a:lnSpc>
                <a:spcPct val="115000"/>
              </a:lnSpc>
              <a:spcBef>
                <a:spcPts val="0"/>
              </a:spcBef>
              <a:spcAft>
                <a:spcPts val="0"/>
              </a:spcAft>
              <a:buClr>
                <a:schemeClr val="dk1"/>
              </a:buClr>
              <a:buSzPts val="1100"/>
              <a:buFont typeface="Arial"/>
              <a:buNone/>
            </a:pPr>
            <a:r>
              <a:rPr lang="en-US" sz="2500" b="1"/>
              <a:t>One Learner. One Plan. One Team.</a:t>
            </a:r>
            <a:endParaRPr sz="2500" b="1"/>
          </a:p>
          <a:p>
            <a:pPr marL="0" lvl="0" indent="0" algn="l" rtl="0">
              <a:lnSpc>
                <a:spcPct val="115000"/>
              </a:lnSpc>
              <a:spcBef>
                <a:spcPts val="1200"/>
              </a:spcBef>
              <a:spcAft>
                <a:spcPts val="0"/>
              </a:spcAft>
              <a:buClr>
                <a:schemeClr val="dk1"/>
              </a:buClr>
              <a:buSzPts val="1100"/>
              <a:buFont typeface="Arial"/>
              <a:buNone/>
            </a:pPr>
            <a:r>
              <a:rPr lang="en-US" sz="2200"/>
              <a:t>AEA and LEA team members bring different perspectives, expertise and responsibilities</a:t>
            </a:r>
            <a:endParaRPr sz="2200"/>
          </a:p>
          <a:p>
            <a:pPr marL="0" lvl="0" indent="0" algn="l" rtl="0">
              <a:lnSpc>
                <a:spcPct val="100000"/>
              </a:lnSpc>
              <a:spcBef>
                <a:spcPts val="1200"/>
              </a:spcBef>
              <a:spcAft>
                <a:spcPts val="0"/>
              </a:spcAft>
              <a:buClr>
                <a:schemeClr val="dk1"/>
              </a:buClr>
              <a:buSzPts val="1100"/>
              <a:buFont typeface="Arial"/>
              <a:buNone/>
            </a:pPr>
            <a:r>
              <a:rPr lang="en-US" sz="2400"/>
              <a:t>Related services are part of the IEP team’s collaborative process and should not be made in isolation</a:t>
            </a:r>
            <a:endParaRPr sz="2200"/>
          </a:p>
          <a:p>
            <a:pPr marL="0" lvl="0" indent="0" algn="l" rtl="0">
              <a:lnSpc>
                <a:spcPct val="100000"/>
              </a:lnSpc>
              <a:spcBef>
                <a:spcPts val="1200"/>
              </a:spcBef>
              <a:spcAft>
                <a:spcPts val="0"/>
              </a:spcAft>
              <a:buClr>
                <a:schemeClr val="dk1"/>
              </a:buClr>
              <a:buSzPts val="1100"/>
              <a:buFont typeface="Arial"/>
              <a:buNone/>
            </a:pPr>
            <a:r>
              <a:rPr lang="en-US" sz="2400"/>
              <a:t>Effective collaboration means:</a:t>
            </a:r>
            <a:endParaRPr sz="2400"/>
          </a:p>
          <a:p>
            <a:pPr marL="914400" lvl="0" indent="-342900" algn="l" rtl="0">
              <a:lnSpc>
                <a:spcPct val="115000"/>
              </a:lnSpc>
              <a:spcBef>
                <a:spcPts val="0"/>
              </a:spcBef>
              <a:spcAft>
                <a:spcPts val="0"/>
              </a:spcAft>
              <a:buSzPts val="1800"/>
              <a:buChar char="●"/>
            </a:pPr>
            <a:r>
              <a:rPr lang="en-US" sz="2400"/>
              <a:t>Clearly understanding each person’s role</a:t>
            </a:r>
            <a:endParaRPr sz="2400"/>
          </a:p>
          <a:p>
            <a:pPr marL="914400" lvl="0" indent="-342900" algn="l" rtl="0">
              <a:lnSpc>
                <a:spcPct val="115000"/>
              </a:lnSpc>
              <a:spcBef>
                <a:spcPts val="1000"/>
              </a:spcBef>
              <a:spcAft>
                <a:spcPts val="0"/>
              </a:spcAft>
              <a:buSzPts val="1800"/>
              <a:buChar char="●"/>
            </a:pPr>
            <a:r>
              <a:rPr lang="en-US" sz="2400"/>
              <a:t>Sharing relevant information</a:t>
            </a:r>
            <a:endParaRPr sz="2400"/>
          </a:p>
          <a:p>
            <a:pPr marL="914400" lvl="0" indent="-342900" algn="l" rtl="0">
              <a:lnSpc>
                <a:spcPct val="115000"/>
              </a:lnSpc>
              <a:spcBef>
                <a:spcPts val="1000"/>
              </a:spcBef>
              <a:spcAft>
                <a:spcPts val="0"/>
              </a:spcAft>
              <a:buSzPts val="1800"/>
              <a:buChar char="●"/>
            </a:pPr>
            <a:r>
              <a:rPr lang="en-US" sz="2400"/>
              <a:t>Planning together</a:t>
            </a:r>
            <a:endParaRPr sz="2400"/>
          </a:p>
          <a:p>
            <a:pPr marL="914400" lvl="0" indent="-342900" algn="l" rtl="0">
              <a:lnSpc>
                <a:spcPct val="115000"/>
              </a:lnSpc>
              <a:spcBef>
                <a:spcPts val="1000"/>
              </a:spcBef>
              <a:spcAft>
                <a:spcPts val="0"/>
              </a:spcAft>
              <a:buSzPts val="1800"/>
              <a:buChar char="●"/>
            </a:pPr>
            <a:r>
              <a:rPr lang="en-US" sz="2400"/>
              <a:t>Coordinating services and supports</a:t>
            </a:r>
            <a:endParaRPr sz="2400"/>
          </a:p>
          <a:p>
            <a:pPr marL="914400" lvl="0" indent="-342900" algn="l" rtl="0">
              <a:lnSpc>
                <a:spcPct val="115000"/>
              </a:lnSpc>
              <a:spcBef>
                <a:spcPts val="1000"/>
              </a:spcBef>
              <a:spcAft>
                <a:spcPts val="1000"/>
              </a:spcAft>
              <a:buSzPts val="1800"/>
              <a:buChar char="●"/>
            </a:pPr>
            <a:r>
              <a:rPr lang="en-US" sz="2400"/>
              <a:t>Making decisions as a team</a:t>
            </a:r>
            <a:endParaRPr sz="27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g409cd68caf1_0_88"/>
          <p:cNvSpPr txBox="1">
            <a:spLocks noGrp="1"/>
          </p:cNvSpPr>
          <p:nvPr>
            <p:ph type="title"/>
          </p:nvPr>
        </p:nvSpPr>
        <p:spPr>
          <a:xfrm>
            <a:off x="339213" y="2"/>
            <a:ext cx="11269800" cy="7374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Reminder: Keep Resident District Connected</a:t>
            </a:r>
            <a:endParaRPr/>
          </a:p>
        </p:txBody>
      </p:sp>
      <p:sp>
        <p:nvSpPr>
          <p:cNvPr id="232" name="Google Shape;232;g409cd68caf1_0_88"/>
          <p:cNvSpPr txBox="1">
            <a:spLocks noGrp="1"/>
          </p:cNvSpPr>
          <p:nvPr>
            <p:ph type="body" idx="1"/>
          </p:nvPr>
        </p:nvSpPr>
        <p:spPr>
          <a:xfrm>
            <a:off x="339225" y="915325"/>
            <a:ext cx="11163600" cy="5342400"/>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en-US" sz="2500"/>
              <a:t>When a learner receives services through a different attending district and/or a nonpublic school:</a:t>
            </a:r>
            <a:endParaRPr sz="2500"/>
          </a:p>
          <a:p>
            <a:pPr marL="457200" lvl="0" indent="-387350" algn="l" rtl="0">
              <a:lnSpc>
                <a:spcPct val="100000"/>
              </a:lnSpc>
              <a:spcBef>
                <a:spcPts val="1200"/>
              </a:spcBef>
              <a:spcAft>
                <a:spcPts val="0"/>
              </a:spcAft>
              <a:buSzPts val="2500"/>
              <a:buChar char="•"/>
            </a:pPr>
            <a:r>
              <a:rPr lang="en-US" sz="2500"/>
              <a:t>Consider how the resident district is included in communication and decision making</a:t>
            </a:r>
            <a:endParaRPr sz="2500"/>
          </a:p>
          <a:p>
            <a:pPr marL="457200" lvl="0" indent="-387350" algn="l" rtl="0">
              <a:lnSpc>
                <a:spcPct val="100000"/>
              </a:lnSpc>
              <a:spcBef>
                <a:spcPts val="1000"/>
              </a:spcBef>
              <a:spcAft>
                <a:spcPts val="0"/>
              </a:spcAft>
              <a:buSzPts val="2500"/>
              <a:buChar char="•"/>
            </a:pPr>
            <a:r>
              <a:rPr lang="en-US" sz="2500"/>
              <a:t>Ask:</a:t>
            </a:r>
            <a:endParaRPr sz="2500"/>
          </a:p>
          <a:p>
            <a:pPr marL="914400" lvl="0" indent="-330200" algn="l" rtl="0">
              <a:lnSpc>
                <a:spcPct val="115000"/>
              </a:lnSpc>
              <a:spcBef>
                <a:spcPts val="0"/>
              </a:spcBef>
              <a:spcAft>
                <a:spcPts val="0"/>
              </a:spcAft>
              <a:buSzPts val="1600"/>
              <a:buChar char="●"/>
            </a:pPr>
            <a:r>
              <a:rPr lang="en-US" sz="2300"/>
              <a:t>Who is responsible for each part of the process?</a:t>
            </a:r>
            <a:endParaRPr sz="2300"/>
          </a:p>
          <a:p>
            <a:pPr marL="914400" lvl="0" indent="-330200" algn="l" rtl="0">
              <a:lnSpc>
                <a:spcPct val="115000"/>
              </a:lnSpc>
              <a:spcBef>
                <a:spcPts val="0"/>
              </a:spcBef>
              <a:spcAft>
                <a:spcPts val="0"/>
              </a:spcAft>
              <a:buSzPts val="1600"/>
              <a:buChar char="●"/>
            </a:pPr>
            <a:r>
              <a:rPr lang="en-US" sz="2300"/>
              <a:t>Who needs to be at the table?</a:t>
            </a:r>
            <a:endParaRPr sz="2300"/>
          </a:p>
          <a:p>
            <a:pPr marL="914400" lvl="0" indent="-330200" algn="l" rtl="0">
              <a:lnSpc>
                <a:spcPct val="115000"/>
              </a:lnSpc>
              <a:spcBef>
                <a:spcPts val="0"/>
              </a:spcBef>
              <a:spcAft>
                <a:spcPts val="0"/>
              </a:spcAft>
              <a:buSzPts val="1600"/>
              <a:buChar char="●"/>
            </a:pPr>
            <a:r>
              <a:rPr lang="en-US" sz="2300"/>
              <a:t>How will information be shared?</a:t>
            </a:r>
            <a:endParaRPr sz="2300"/>
          </a:p>
          <a:p>
            <a:pPr marL="914400" lvl="0" indent="-330200" algn="l" rtl="0">
              <a:lnSpc>
                <a:spcPct val="115000"/>
              </a:lnSpc>
              <a:spcBef>
                <a:spcPts val="0"/>
              </a:spcBef>
              <a:spcAft>
                <a:spcPts val="0"/>
              </a:spcAft>
              <a:buSzPts val="1600"/>
              <a:buChar char="●"/>
            </a:pPr>
            <a:r>
              <a:rPr lang="en-US" sz="2300"/>
              <a:t>How will services be coordinated?</a:t>
            </a:r>
            <a:endParaRPr sz="2300"/>
          </a:p>
          <a:p>
            <a:pPr marL="914400" lvl="0" indent="-330200" algn="l" rtl="0">
              <a:lnSpc>
                <a:spcPct val="115000"/>
              </a:lnSpc>
              <a:spcBef>
                <a:spcPts val="0"/>
              </a:spcBef>
              <a:spcAft>
                <a:spcPts val="0"/>
              </a:spcAft>
              <a:buSzPts val="1600"/>
              <a:buChar char="●"/>
            </a:pPr>
            <a:r>
              <a:rPr lang="en-US" sz="2300"/>
              <a:t>How will responsibility for FAPE be monitored?</a:t>
            </a:r>
            <a:endParaRPr sz="26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g409cd68caf1_0_93"/>
          <p:cNvSpPr txBox="1">
            <a:spLocks noGrp="1"/>
          </p:cNvSpPr>
          <p:nvPr>
            <p:ph type="title"/>
          </p:nvPr>
        </p:nvSpPr>
        <p:spPr>
          <a:xfrm>
            <a:off x="339213" y="2"/>
            <a:ext cx="11269800" cy="7374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t>Collaborative Decisions Recap</a:t>
            </a:r>
            <a:endParaRPr/>
          </a:p>
        </p:txBody>
      </p:sp>
      <p:sp>
        <p:nvSpPr>
          <p:cNvPr id="238" name="Google Shape;238;g409cd68caf1_0_93"/>
          <p:cNvSpPr txBox="1">
            <a:spLocks noGrp="1"/>
          </p:cNvSpPr>
          <p:nvPr>
            <p:ph type="body" idx="1"/>
          </p:nvPr>
        </p:nvSpPr>
        <p:spPr>
          <a:xfrm>
            <a:off x="406400" y="1050800"/>
            <a:ext cx="11096400" cy="4761000"/>
          </a:xfrm>
          <a:prstGeom prst="rect">
            <a:avLst/>
          </a:prstGeom>
        </p:spPr>
        <p:txBody>
          <a:bodyPr spcFirstLastPara="1" wrap="square" lIns="91425" tIns="45700" rIns="91425" bIns="45700" anchor="t" anchorCtr="0">
            <a:noAutofit/>
          </a:bodyPr>
          <a:lstStyle/>
          <a:p>
            <a:pPr marL="457200" lvl="0" indent="-355600" algn="l" rtl="0">
              <a:lnSpc>
                <a:spcPct val="100000"/>
              </a:lnSpc>
              <a:spcBef>
                <a:spcPts val="0"/>
              </a:spcBef>
              <a:spcAft>
                <a:spcPts val="0"/>
              </a:spcAft>
              <a:buSzPts val="2000"/>
              <a:buChar char="●"/>
            </a:pPr>
            <a:r>
              <a:rPr lang="en-US" sz="2500"/>
              <a:t>Collaboration begins before the meeting</a:t>
            </a:r>
            <a:endParaRPr sz="2500"/>
          </a:p>
          <a:p>
            <a:pPr marL="457200" lvl="0" indent="-355600" algn="l" rtl="0">
              <a:lnSpc>
                <a:spcPct val="100000"/>
              </a:lnSpc>
              <a:spcBef>
                <a:spcPts val="1000"/>
              </a:spcBef>
              <a:spcAft>
                <a:spcPts val="0"/>
              </a:spcAft>
              <a:buSzPts val="2000"/>
              <a:buChar char="●"/>
            </a:pPr>
            <a:r>
              <a:rPr lang="en-US" sz="2500"/>
              <a:t>Invite the right people</a:t>
            </a:r>
            <a:endParaRPr sz="2500"/>
          </a:p>
          <a:p>
            <a:pPr marL="457200" lvl="0" indent="-355600" algn="l" rtl="0">
              <a:lnSpc>
                <a:spcPct val="100000"/>
              </a:lnSpc>
              <a:spcBef>
                <a:spcPts val="1000"/>
              </a:spcBef>
              <a:spcAft>
                <a:spcPts val="0"/>
              </a:spcAft>
              <a:buSzPts val="2000"/>
              <a:buChar char="●"/>
            </a:pPr>
            <a:r>
              <a:rPr lang="en-US" sz="2500"/>
              <a:t>Clarify roles and contributions</a:t>
            </a:r>
            <a:endParaRPr sz="2500"/>
          </a:p>
          <a:p>
            <a:pPr marL="457200" lvl="0" indent="-355600" algn="l" rtl="0">
              <a:lnSpc>
                <a:spcPct val="100000"/>
              </a:lnSpc>
              <a:spcBef>
                <a:spcPts val="1000"/>
              </a:spcBef>
              <a:spcAft>
                <a:spcPts val="0"/>
              </a:spcAft>
              <a:buSzPts val="2000"/>
              <a:buChar char="●"/>
            </a:pPr>
            <a:r>
              <a:rPr lang="en-US" sz="2500"/>
              <a:t>Share information and expertise</a:t>
            </a:r>
            <a:endParaRPr sz="2500"/>
          </a:p>
          <a:p>
            <a:pPr marL="457200" lvl="0" indent="-355600" algn="l" rtl="0">
              <a:lnSpc>
                <a:spcPct val="100000"/>
              </a:lnSpc>
              <a:spcBef>
                <a:spcPts val="1000"/>
              </a:spcBef>
              <a:spcAft>
                <a:spcPts val="0"/>
              </a:spcAft>
              <a:buSzPts val="2000"/>
              <a:buChar char="●"/>
            </a:pPr>
            <a:r>
              <a:rPr lang="en-US" sz="2500"/>
              <a:t>Make decisions as a team</a:t>
            </a:r>
            <a:endParaRPr sz="2500"/>
          </a:p>
          <a:p>
            <a:pPr marL="457200" lvl="0" indent="-355600" algn="l" rtl="0">
              <a:lnSpc>
                <a:spcPct val="100000"/>
              </a:lnSpc>
              <a:spcBef>
                <a:spcPts val="1000"/>
              </a:spcBef>
              <a:spcAft>
                <a:spcPts val="0"/>
              </a:spcAft>
              <a:buSzPts val="2000"/>
              <a:buChar char="●"/>
            </a:pPr>
            <a:r>
              <a:rPr lang="en-US" sz="2500"/>
              <a:t>Document what was decided</a:t>
            </a:r>
            <a:endParaRPr sz="2500"/>
          </a:p>
          <a:p>
            <a:pPr marL="457200" lvl="0" indent="-355600" algn="l" rtl="0">
              <a:lnSpc>
                <a:spcPct val="100000"/>
              </a:lnSpc>
              <a:spcBef>
                <a:spcPts val="1000"/>
              </a:spcBef>
              <a:spcAft>
                <a:spcPts val="0"/>
              </a:spcAft>
              <a:buSzPts val="2000"/>
              <a:buChar char="●"/>
            </a:pPr>
            <a:r>
              <a:rPr lang="en-US" sz="2500"/>
              <a:t>Coordinate services and implementation</a:t>
            </a:r>
            <a:endParaRPr sz="2500"/>
          </a:p>
          <a:p>
            <a:pPr marL="457200" lvl="0" indent="-355600" algn="l" rtl="0">
              <a:lnSpc>
                <a:spcPct val="100000"/>
              </a:lnSpc>
              <a:spcBef>
                <a:spcPts val="1000"/>
              </a:spcBef>
              <a:spcAft>
                <a:spcPts val="0"/>
              </a:spcAft>
              <a:buSzPts val="2000"/>
              <a:buChar char="●"/>
            </a:pPr>
            <a:r>
              <a:rPr lang="en-US" sz="2500"/>
              <a:t>Ensure FAPE</a:t>
            </a:r>
            <a:endParaRPr sz="2500"/>
          </a:p>
          <a:p>
            <a:pPr marL="0" lvl="0" indent="0" algn="l" rtl="0">
              <a:spcBef>
                <a:spcPts val="1000"/>
              </a:spcBef>
              <a:spcAft>
                <a:spcPts val="0"/>
              </a:spcAft>
              <a:buNone/>
            </a:pP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h303d763a3aea545c_3_2" descr="Questions from the field"/>
          <p:cNvSpPr txBox="1">
            <a:spLocks noGrp="1"/>
          </p:cNvSpPr>
          <p:nvPr>
            <p:ph type="title"/>
          </p:nvPr>
        </p:nvSpPr>
        <p:spPr>
          <a:xfrm>
            <a:off x="831851" y="1709740"/>
            <a:ext cx="10515600" cy="28527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4500"/>
              <a:buFont typeface="Arial"/>
              <a:buNone/>
            </a:pPr>
            <a:r>
              <a:rPr lang="en-US"/>
              <a:t>Questions from the field</a:t>
            </a:r>
            <a:endParaRPr/>
          </a:p>
        </p:txBody>
      </p:sp>
      <p:sp>
        <p:nvSpPr>
          <p:cNvPr id="244" name="Google Shape;244;h303d763a3aea545c_3_2" descr="Please add your questions in the Q &amp; A.&#10;"/>
          <p:cNvSpPr txBox="1">
            <a:spLocks noGrp="1"/>
          </p:cNvSpPr>
          <p:nvPr>
            <p:ph type="body" idx="1"/>
          </p:nvPr>
        </p:nvSpPr>
        <p:spPr>
          <a:xfrm>
            <a:off x="831851" y="4589465"/>
            <a:ext cx="10515600" cy="15003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1800"/>
              <a:buNone/>
            </a:pPr>
            <a:r>
              <a:rPr lang="en-US"/>
              <a:t>Please add your questions in the Q &amp; A.</a:t>
            </a:r>
            <a:endParaRPr/>
          </a:p>
        </p:txBody>
      </p:sp>
      <p:sp>
        <p:nvSpPr>
          <p:cNvPr id="245" name="Google Shape;245;h303d763a3aea545c_3_2"/>
          <p:cNvSpPr txBox="1">
            <a:spLocks noGrp="1"/>
          </p:cNvSpPr>
          <p:nvPr>
            <p:ph type="sldNum" idx="12"/>
          </p:nvPr>
        </p:nvSpPr>
        <p:spPr>
          <a:xfrm>
            <a:off x="11409045" y="6333134"/>
            <a:ext cx="731700" cy="52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fld id="{00000000-1234-1234-1234-123412341234}" type="slidenum">
              <a:rPr lang="en-US"/>
              <a:t>30</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g3f61314aede_1_38"/>
          <p:cNvSpPr txBox="1">
            <a:spLocks noGrp="1"/>
          </p:cNvSpPr>
          <p:nvPr>
            <p:ph type="title"/>
          </p:nvPr>
        </p:nvSpPr>
        <p:spPr>
          <a:xfrm>
            <a:off x="339213" y="2"/>
            <a:ext cx="11269800" cy="7374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100"/>
              <a:buFont typeface="Arial"/>
              <a:buNone/>
            </a:pPr>
            <a:r>
              <a:rPr lang="en-US"/>
              <a:t>Future Policy and Practice Webinars</a:t>
            </a:r>
            <a:endParaRPr/>
          </a:p>
        </p:txBody>
      </p:sp>
      <p:sp>
        <p:nvSpPr>
          <p:cNvPr id="251" name="Google Shape;251;g3f61314aede_1_38"/>
          <p:cNvSpPr txBox="1">
            <a:spLocks noGrp="1"/>
          </p:cNvSpPr>
          <p:nvPr>
            <p:ph type="body" idx="1"/>
          </p:nvPr>
        </p:nvSpPr>
        <p:spPr>
          <a:xfrm>
            <a:off x="389475" y="991550"/>
            <a:ext cx="11113500" cy="48201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600" u="sng">
                <a:solidFill>
                  <a:schemeClr val="hlink"/>
                </a:solidFill>
                <a:hlinkClick r:id="rId3"/>
              </a:rPr>
              <a:t>Upcoming Topics and Dates</a:t>
            </a:r>
            <a:r>
              <a:rPr lang="en-US" sz="2600"/>
              <a:t> (</a:t>
            </a:r>
            <a:r>
              <a:rPr lang="en-US" sz="2600">
                <a:solidFill>
                  <a:srgbClr val="262828"/>
                </a:solidFill>
              </a:rPr>
              <a:t>9:00 am - 10:00 am)</a:t>
            </a:r>
            <a:endParaRPr sz="2600">
              <a:solidFill>
                <a:srgbClr val="262828"/>
              </a:solidFill>
            </a:endParaRPr>
          </a:p>
          <a:p>
            <a:pPr marL="457200" lvl="0" indent="-381000" algn="l" rtl="0">
              <a:lnSpc>
                <a:spcPct val="177777"/>
              </a:lnSpc>
              <a:spcBef>
                <a:spcPts val="1200"/>
              </a:spcBef>
              <a:spcAft>
                <a:spcPts val="0"/>
              </a:spcAft>
              <a:buClr>
                <a:srgbClr val="262828"/>
              </a:buClr>
              <a:buSzPts val="2400"/>
              <a:buFont typeface="Arial"/>
              <a:buChar char="●"/>
            </a:pPr>
            <a:r>
              <a:rPr lang="en-US" sz="2400">
                <a:solidFill>
                  <a:srgbClr val="262828"/>
                </a:solidFill>
              </a:rPr>
              <a:t>November 18, 2026: Appropriate Duties of Paraeducators</a:t>
            </a:r>
            <a:endParaRPr sz="2400">
              <a:solidFill>
                <a:srgbClr val="262828"/>
              </a:solidFill>
            </a:endParaRPr>
          </a:p>
          <a:p>
            <a:pPr marL="457200" lvl="0" indent="-381000" algn="l" rtl="0">
              <a:lnSpc>
                <a:spcPct val="177777"/>
              </a:lnSpc>
              <a:spcBef>
                <a:spcPts val="0"/>
              </a:spcBef>
              <a:spcAft>
                <a:spcPts val="0"/>
              </a:spcAft>
              <a:buClr>
                <a:srgbClr val="262828"/>
              </a:buClr>
              <a:buSzPts val="2400"/>
              <a:buFont typeface="Arial"/>
              <a:buChar char="●"/>
            </a:pPr>
            <a:r>
              <a:rPr lang="en-US" sz="2400">
                <a:solidFill>
                  <a:srgbClr val="262828"/>
                </a:solidFill>
              </a:rPr>
              <a:t>December 9, 2026: Accessible Educational Materials </a:t>
            </a:r>
            <a:endParaRPr sz="2400">
              <a:solidFill>
                <a:srgbClr val="262828"/>
              </a:solidFill>
            </a:endParaRPr>
          </a:p>
          <a:p>
            <a:pPr marL="457200" lvl="0" indent="-381000" algn="l" rtl="0">
              <a:lnSpc>
                <a:spcPct val="177777"/>
              </a:lnSpc>
              <a:spcBef>
                <a:spcPts val="0"/>
              </a:spcBef>
              <a:spcAft>
                <a:spcPts val="0"/>
              </a:spcAft>
              <a:buClr>
                <a:srgbClr val="262828"/>
              </a:buClr>
              <a:buSzPts val="2400"/>
              <a:buFont typeface="Arial"/>
              <a:buChar char="●"/>
            </a:pPr>
            <a:r>
              <a:rPr lang="en-US" sz="2400">
                <a:solidFill>
                  <a:srgbClr val="262828"/>
                </a:solidFill>
              </a:rPr>
              <a:t>January 13, 2027: A Deeper Dive into Secondary Transition</a:t>
            </a:r>
            <a:endParaRPr sz="2400">
              <a:solidFill>
                <a:srgbClr val="262828"/>
              </a:solidFill>
            </a:endParaRPr>
          </a:p>
          <a:p>
            <a:pPr marL="0" lvl="0" indent="0" algn="l" rtl="0">
              <a:lnSpc>
                <a:spcPct val="115000"/>
              </a:lnSpc>
              <a:spcBef>
                <a:spcPts val="2400"/>
              </a:spcBef>
              <a:spcAft>
                <a:spcPts val="0"/>
              </a:spcAft>
              <a:buClr>
                <a:schemeClr val="dk1"/>
              </a:buClr>
              <a:buSzPts val="1800"/>
              <a:buFont typeface="Arial"/>
              <a:buNone/>
            </a:pPr>
            <a:endParaRPr sz="2600">
              <a:solidFill>
                <a:srgbClr val="262828"/>
              </a:solidFill>
            </a:endParaRPr>
          </a:p>
          <a:p>
            <a:pPr marL="457200" lvl="0" indent="0" algn="l" rtl="0">
              <a:lnSpc>
                <a:spcPct val="115000"/>
              </a:lnSpc>
              <a:spcBef>
                <a:spcPts val="1300"/>
              </a:spcBef>
              <a:spcAft>
                <a:spcPts val="1300"/>
              </a:spcAft>
              <a:buSzPts val="1800"/>
              <a:buNone/>
            </a:pPr>
            <a:endParaRPr sz="2900"/>
          </a:p>
        </p:txBody>
      </p:sp>
      <p:pic>
        <p:nvPicPr>
          <p:cNvPr id="252" name="Google Shape;252;g3f61314aede_1_38" descr="Graphic for the Special Education Policy and Practice Webinar Series."/>
          <p:cNvPicPr preferRelativeResize="0"/>
          <p:nvPr/>
        </p:nvPicPr>
        <p:blipFill rotWithShape="1">
          <a:blip r:embed="rId4">
            <a:alphaModFix/>
          </a:blip>
          <a:srcRect/>
          <a:stretch/>
        </p:blipFill>
        <p:spPr>
          <a:xfrm>
            <a:off x="4625301" y="4097675"/>
            <a:ext cx="2697651" cy="2023250"/>
          </a:xfrm>
          <a:prstGeom prst="rect">
            <a:avLst/>
          </a:prstGeom>
          <a:noFill/>
          <a:ln>
            <a:noFill/>
          </a:ln>
          <a:effectLst>
            <a:outerShdw blurRad="57150" dist="19050" dir="5400000" algn="bl" rotWithShape="0">
              <a:srgbClr val="000000">
                <a:alpha val="48630"/>
              </a:srgbClr>
            </a:outerShdw>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9"/>
          <p:cNvSpPr txBox="1">
            <a:spLocks noGrp="1"/>
          </p:cNvSpPr>
          <p:nvPr>
            <p:ph type="title"/>
          </p:nvPr>
        </p:nvSpPr>
        <p:spPr>
          <a:xfrm>
            <a:off x="831851" y="1709740"/>
            <a:ext cx="10515600" cy="2852737"/>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4500"/>
              <a:buFont typeface="Arial"/>
              <a:buNone/>
            </a:pPr>
            <a:r>
              <a:rPr lang="en-US"/>
              <a:t>Thank You!</a:t>
            </a:r>
            <a:endParaRPr/>
          </a:p>
        </p:txBody>
      </p:sp>
    </p:spTree>
  </p:cSld>
  <p:clrMapOvr>
    <a:masterClrMapping/>
  </p:clrMapOvr>
</p:sld>
</file>

<file path=ppt/theme/theme1.xml><?xml version="1.0" encoding="utf-8"?>
<a:theme xmlns:a="http://schemas.openxmlformats.org/drawingml/2006/main" name="Theme1">
  <a:themeElements>
    <a:clrScheme name="Iowa Department of Education">
      <a:dk1>
        <a:srgbClr val="000000"/>
      </a:dk1>
      <a:lt1>
        <a:srgbClr val="FFFFFF"/>
      </a:lt1>
      <a:dk2>
        <a:srgbClr val="002152"/>
      </a:dk2>
      <a:lt2>
        <a:srgbClr val="E6E6E6"/>
      </a:lt2>
      <a:accent1>
        <a:srgbClr val="005CA3"/>
      </a:accent1>
      <a:accent2>
        <a:srgbClr val="FDE263"/>
      </a:accent2>
      <a:accent3>
        <a:srgbClr val="96BCDE"/>
      </a:accent3>
      <a:accent4>
        <a:srgbClr val="A5A5A5"/>
      </a:accent4>
      <a:accent5>
        <a:srgbClr val="DC6400"/>
      </a:accent5>
      <a:accent6>
        <a:srgbClr val="FFC200"/>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TotalTime>
  <Words>1949</Words>
  <Application>Microsoft Office PowerPoint</Application>
  <PresentationFormat>Widescreen</PresentationFormat>
  <Paragraphs>238</Paragraphs>
  <Slides>32</Slides>
  <Notes>32</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32</vt:i4>
      </vt:variant>
    </vt:vector>
  </HeadingPairs>
  <TitlesOfParts>
    <vt:vector size="34" baseType="lpstr">
      <vt:lpstr>Arial</vt:lpstr>
      <vt:lpstr>Theme1</vt:lpstr>
      <vt:lpstr>Special Education Policy and Practice Webinar Series</vt:lpstr>
      <vt:lpstr>Welcome</vt:lpstr>
      <vt:lpstr>Today’s Presenters</vt:lpstr>
      <vt:lpstr>Participants will:</vt:lpstr>
      <vt:lpstr>IEP Team Participants</vt:lpstr>
      <vt:lpstr>Required Participants</vt:lpstr>
      <vt:lpstr>Meeting Attendance and Agreement to Excuse</vt:lpstr>
      <vt:lpstr>Discretionary Participants</vt:lpstr>
      <vt:lpstr>Senate File 2428</vt:lpstr>
      <vt:lpstr>IDEA Parent</vt:lpstr>
      <vt:lpstr>“Parent” under the IDEA</vt:lpstr>
      <vt:lpstr>“Parent” Under IDEA</vt:lpstr>
      <vt:lpstr>Surrogate Parent</vt:lpstr>
      <vt:lpstr>Divorced / Separated Parents </vt:lpstr>
      <vt:lpstr>Consent / Revocation of Consent </vt:lpstr>
      <vt:lpstr>ACHIEVE</vt:lpstr>
      <vt:lpstr>Identifying Parents in ACHIEVE</vt:lpstr>
      <vt:lpstr>Assigning IDEA Parent Roles: Family Contact Stepper</vt:lpstr>
      <vt:lpstr>Assigning IDEA Parent Roles in ACHIEVE: PLAAFP</vt:lpstr>
      <vt:lpstr>IDEA Parent(s) at a Glance: Learner Management</vt:lpstr>
      <vt:lpstr>IDEA Parent(s) Details: Family Contact Validation Report</vt:lpstr>
      <vt:lpstr>Making Collaborative IEP Decisions</vt:lpstr>
      <vt:lpstr>Effective collaboration begins before the meeting</vt:lpstr>
      <vt:lpstr>Team Decision-Making</vt:lpstr>
      <vt:lpstr>Responsibility for FAPE</vt:lpstr>
      <vt:lpstr>Documentation supports the collaborative process</vt:lpstr>
      <vt:lpstr>AEA and LEA Working Together</vt:lpstr>
      <vt:lpstr>Reminder: Keep Resident District Connected</vt:lpstr>
      <vt:lpstr>Collaborative Decisions Recap</vt:lpstr>
      <vt:lpstr>Questions from the field</vt:lpstr>
      <vt:lpstr>Future Policy and Practice Webinars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IEP Team Member Roles and Responsibilities PowerPoint</dc:title>
  <dc:creator>Iowa Department of Education</dc:creator>
  <cp:lastModifiedBy>Albers, Lisa [IDOE]</cp:lastModifiedBy>
  <cp:revision>3</cp:revision>
  <dcterms:created xsi:type="dcterms:W3CDTF">2022-10-28T01:47:54Z</dcterms:created>
  <dcterms:modified xsi:type="dcterms:W3CDTF">2026-10-15T20:16:34Z</dcterms:modified>
</cp:coreProperties>
</file>