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0" roundtripDataSignature="AMtx7mj0iKZs6miEK/0VLC/8ErVeMuyB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3" autoAdjust="0"/>
  </p:normalViewPr>
  <p:slideViewPr>
    <p:cSldViewPr snapToGrid="0">
      <p:cViewPr varScale="1">
        <p:scale>
          <a:sx n="105" d="100"/>
          <a:sy n="105" d="100"/>
        </p:scale>
        <p:origin x="15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Google Shape;3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 name="Google Shape;3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Thank you for joining us today. My name is Jon Neas and I’m the Education Program Consultant for School-Based Medicaid at the department of education. Morgan Schultz and Tashina Hornaday are also joining today from Iowa HHS. The slides and a recording of this presentation will be available on the school-based Medicaid website in the near future. </a:t>
            </a:r>
            <a:endParaRPr/>
          </a:p>
        </p:txBody>
      </p:sp>
      <p:sp>
        <p:nvSpPr>
          <p:cNvPr id="38" name="Google Shape;3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 name="Google Shape;4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On the agenda today we plan to review the payment process including AEA invoice, Medicaid payment accounting, and EFT setup. We will also discuss the claiming process with our focus on audit file set-up, parent consent to bill Medicaid, Monthly exclusions list check, and FY27 Cost Rates. At the end of our presentation we will give an update on recent questions received from the AEA Medicaid Team. </a:t>
            </a:r>
            <a:endParaRPr/>
          </a:p>
        </p:txBody>
      </p:sp>
      <p:sp>
        <p:nvSpPr>
          <p:cNvPr id="45" name="Google Shape;45;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 name="Google Shape;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SzPts val="1400"/>
              <a:buNone/>
            </a:pPr>
            <a:r>
              <a:rPr lang="en-US"/>
              <a:t>You can check your organization’s remittance advice (RA) each week at the Iowa Medicaid Portal Application (IMPA) site if you’d like, but payment information will be available at the end of each month on the AEA Invoice. Please make sure you have an account registered in IMPA, there is a link on this slide that is also available near the top of the IMPA website. Once you are registered you can navigate to the IMPA site and select AEA from the ‘Review’ dropdown menu, select the date range and enter your organization’s tax ID number to search for you invoice. The last page will show the non-federal share amount that your organization will receive. </a:t>
            </a:r>
            <a:endParaRPr/>
          </a:p>
        </p:txBody>
      </p:sp>
      <p:sp>
        <p:nvSpPr>
          <p:cNvPr id="53" name="Google Shape;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 name="Google Shape;5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For Medicaid payment accounting you can go the the uniform financial accounting page on the department of education website, linked here, that will help you complete journal entries and will likely answer most of your questions about accounting for payments. If you have further questions, please contact me and I can connect you with the School Business Operations Bureau. </a:t>
            </a:r>
            <a:endParaRPr/>
          </a:p>
        </p:txBody>
      </p:sp>
      <p:sp>
        <p:nvSpPr>
          <p:cNvPr id="60" name="Google Shape;6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 name="Google Shape;6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Using electronic funds transfer is an efficient way to make state share payments and instructions for setting this up can be found on the IMPA site as well. </a:t>
            </a:r>
            <a:endParaRPr/>
          </a:p>
        </p:txBody>
      </p:sp>
      <p:sp>
        <p:nvSpPr>
          <p:cNvPr id="67" name="Google Shape;6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3ac51203e60_2_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 name="Google Shape;74;g3ac51203e60_2_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Now let’s shift gears and talk about the claiming process, specifically the audit file set-up. Documents that need to be included in the organization’s audit file are the Parent/Guardian consent to bill Medicaid, Signed Diagnosis letter from the family’s physician including the ICD-10 number, IEP or IFSP (depending on the age of the student) that covers the times that are being claimed. Please make sure that the dates of the IEP or IFSP in the file covers all dates that are being billed to Medicaid, student’s care plan…either BIP or IHP depending on the services included in the student’s IEP, and the service documentation showing all required information in order to bill Medicaid. Examples of compliant documentation can be found on the DE Medicaid website. </a:t>
            </a:r>
            <a:endParaRPr/>
          </a:p>
        </p:txBody>
      </p:sp>
      <p:sp>
        <p:nvSpPr>
          <p:cNvPr id="75" name="Google Shape;75;g3ac51203e60_2_5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1" name="Google Shape;8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Let’s talk a little more about the consent to bill Medicaid. This consent must be obtained prior to confirming Medicaid eligibility and submitting claims to Medicaid for payment. The most efficient way to complete this part of the process is to include it in the IEP or IFSP team meeting. There is also a version of this consent on the Department of Education School-Based Medicaid page along with a one page guide that describes the need for the consent to parents. The one page guide can help the team have that conversation and explain the process to parents. We were hoping to have the Medicaid/IEP report in ACHIEVE working again at the start of the school year but there were some background details that needed to be worked out. At this time, the report will be set up and tested between October and December so our goal is to have it operational for you shortly after that. </a:t>
            </a:r>
            <a:endParaRPr/>
          </a:p>
        </p:txBody>
      </p:sp>
      <p:sp>
        <p:nvSpPr>
          <p:cNvPr id="82" name="Google Shape;82;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ac51203e60_2_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8" name="Google Shape;88;g3ac51203e60_2_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part of the Medicaid provider agreement and is required to be in good standing as a Medicaid provider. Completing this process monthly ensures that no excluded individuals are submitting claims and being paid for Medicaid services. Please feel free to contact me for more information about this and know that there are resources available at the DE School-based Medicaid page that walk you through this process. </a:t>
            </a:r>
            <a:endParaRPr/>
          </a:p>
        </p:txBody>
      </p:sp>
      <p:sp>
        <p:nvSpPr>
          <p:cNvPr id="89" name="Google Shape;89;g3ac51203e60_2_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ac51203e60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g3ac51203e60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 appreciate your patience with me while we were completing the FY2027 cost rates this year. Our goal will be to get these going sooner for FY2028 so you have the rates by the start of July. The rates are now on the school-based Medicaid page. </a:t>
            </a:r>
            <a:endParaRPr/>
          </a:p>
        </p:txBody>
      </p:sp>
      <p:sp>
        <p:nvSpPr>
          <p:cNvPr id="97" name="Google Shape;97;g3ac51203e60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h7282286603575e91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h7282286603575e91_1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Next, we will review recent questions that the AEA Medicaid Team sent me to review and research. According to the department of education website annual FERPA training is not required. I am checking with Iowa HHS to confirm whether or not it is required by Medicaid and will follow up with the team as soon as I get an answer. </a:t>
            </a:r>
            <a:endParaRPr/>
          </a:p>
        </p:txBody>
      </p:sp>
      <p:sp>
        <p:nvSpPr>
          <p:cNvPr id="104" name="Google Shape;104;h7282286603575e91_1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h7282286603575e91_1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h7282286603575e91_1_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AEA consultation services can be billed but it’s likely a more narrow definition than what providers use in the field. Medicaid considers consultation to be monitoring, supervising, teaching and training school staff or others providing care to the student. This would include delegated duties carried out by a paraprofessional. These tasks would be considered assessment services and should be claimed using that procedure code and will be paid with the corresponding cost rate. As I mentioned before, please note that the definition for Medicaid billable consultation is more narrowly defined than the consultation services professionals use in the field. We are working to update resources that help determine what is and is not billable. </a:t>
            </a:r>
            <a:endParaRPr/>
          </a:p>
        </p:txBody>
      </p:sp>
      <p:sp>
        <p:nvSpPr>
          <p:cNvPr id="111" name="Google Shape;111;h7282286603575e91_1_1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h7282286603575e91_1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h7282286603575e91_1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The appropriate procedure codes to be used when providing assessment services are shown below. </a:t>
            </a:r>
            <a:endParaRPr/>
          </a:p>
        </p:txBody>
      </p:sp>
      <p:sp>
        <p:nvSpPr>
          <p:cNvPr id="118" name="Google Shape;118;h7282286603575e91_1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It’s our hope that this meeting format is helpful to you and that you have a chance to better understand the overall process and know what resources are available and where to find them. At this time we have three more monthly sessions scheduled where LEA topics will be covered in November while AEA topics will be covered today and in December. </a:t>
            </a:r>
            <a:endParaRPr/>
          </a:p>
        </p:txBody>
      </p:sp>
      <p:sp>
        <p:nvSpPr>
          <p:cNvPr id="125" name="Google Shape;125;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Thank you so much for joining us today, please see the contact information for me at the DE along with the main ACHIEVE contacts. There is also a school based services email inbox that Tashina and Morgan monitor on a regular basis. </a:t>
            </a:r>
            <a:endParaRPr/>
          </a:p>
        </p:txBody>
      </p:sp>
      <p:sp>
        <p:nvSpPr>
          <p:cNvPr id="132" name="Google Shape;13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Let’s take a look at the chat for any questions. </a:t>
            </a:r>
            <a:endParaRPr/>
          </a:p>
        </p:txBody>
      </p:sp>
      <p:sp>
        <p:nvSpPr>
          <p:cNvPr id="143" name="Google Shape;14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12"/>
        <p:cNvGrpSpPr/>
        <p:nvPr/>
      </p:nvGrpSpPr>
      <p:grpSpPr>
        <a:xfrm>
          <a:off x="0" y="0"/>
          <a:ext cx="0" cy="0"/>
          <a:chOff x="0" y="0"/>
          <a:chExt cx="0" cy="0"/>
        </a:xfrm>
      </p:grpSpPr>
      <p:sp>
        <p:nvSpPr>
          <p:cNvPr id="13" name="Google Shape;13;p14"/>
          <p:cNvSpPr txBox="1">
            <a:spLocks noGrp="1"/>
          </p:cNvSpPr>
          <p:nvPr>
            <p:ph type="ctrTitle"/>
          </p:nvPr>
        </p:nvSpPr>
        <p:spPr>
          <a:xfrm>
            <a:off x="289270" y="1074695"/>
            <a:ext cx="11636700" cy="21600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b="1">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14"/>
          <p:cNvSpPr txBox="1">
            <a:spLocks noGrp="1"/>
          </p:cNvSpPr>
          <p:nvPr>
            <p:ph type="subTitle" idx="1"/>
          </p:nvPr>
        </p:nvSpPr>
        <p:spPr>
          <a:xfrm>
            <a:off x="289270" y="3838162"/>
            <a:ext cx="11636841" cy="128214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2400"/>
              <a:buNone/>
              <a:defRPr sz="2400" b="1">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pic>
        <p:nvPicPr>
          <p:cNvPr id="15" name="Google Shape;15;p14" title="HHS + DoEducation.png"/>
          <p:cNvPicPr preferRelativeResize="0"/>
          <p:nvPr/>
        </p:nvPicPr>
        <p:blipFill rotWithShape="1">
          <a:blip r:embed="rId2">
            <a:alphaModFix/>
          </a:blip>
          <a:srcRect/>
          <a:stretch/>
        </p:blipFill>
        <p:spPr>
          <a:xfrm>
            <a:off x="289263" y="4707025"/>
            <a:ext cx="5381625" cy="19050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bg>
      <p:bgPr>
        <a:solidFill>
          <a:schemeClr val="lt1"/>
        </a:solidFill>
        <a:effectLst/>
      </p:bgPr>
    </p:bg>
    <p:spTree>
      <p:nvGrpSpPr>
        <p:cNvPr id="1" name="Shape 16"/>
        <p:cNvGrpSpPr/>
        <p:nvPr/>
      </p:nvGrpSpPr>
      <p:grpSpPr>
        <a:xfrm>
          <a:off x="0" y="0"/>
          <a:ext cx="0" cy="0"/>
          <a:chOff x="0" y="0"/>
          <a:chExt cx="0" cy="0"/>
        </a:xfrm>
      </p:grpSpPr>
      <p:sp>
        <p:nvSpPr>
          <p:cNvPr id="17" name="Google Shape;17;p17"/>
          <p:cNvSpPr/>
          <p:nvPr/>
        </p:nvSpPr>
        <p:spPr>
          <a:xfrm>
            <a:off x="0" y="0"/>
            <a:ext cx="12192000" cy="1192696"/>
          </a:xfrm>
          <a:prstGeom prst="rect">
            <a:avLst/>
          </a:prstGeom>
          <a:solidFill>
            <a:srgbClr val="0361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8" name="Google Shape;18;p17"/>
          <p:cNvSpPr txBox="1">
            <a:spLocks noGrp="1"/>
          </p:cNvSpPr>
          <p:nvPr>
            <p:ph type="title"/>
          </p:nvPr>
        </p:nvSpPr>
        <p:spPr>
          <a:xfrm>
            <a:off x="892797" y="1"/>
            <a:ext cx="10515600" cy="119269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7"/>
          <p:cNvSpPr txBox="1">
            <a:spLocks noGrp="1"/>
          </p:cNvSpPr>
          <p:nvPr>
            <p:ph type="body" idx="1"/>
          </p:nvPr>
        </p:nvSpPr>
        <p:spPr>
          <a:xfrm>
            <a:off x="892799" y="1548641"/>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0" name="Google Shape;20;p17"/>
          <p:cNvSpPr txBox="1">
            <a:spLocks noGrp="1"/>
          </p:cNvSpPr>
          <p:nvPr>
            <p:ph type="body" idx="2"/>
          </p:nvPr>
        </p:nvSpPr>
        <p:spPr>
          <a:xfrm>
            <a:off x="892799" y="2372553"/>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 name="Google Shape;21;p17"/>
          <p:cNvSpPr txBox="1">
            <a:spLocks noGrp="1"/>
          </p:cNvSpPr>
          <p:nvPr>
            <p:ph type="body" idx="3"/>
          </p:nvPr>
        </p:nvSpPr>
        <p:spPr>
          <a:xfrm>
            <a:off x="6225210" y="1548641"/>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 name="Google Shape;22;p17"/>
          <p:cNvSpPr txBox="1">
            <a:spLocks noGrp="1"/>
          </p:cNvSpPr>
          <p:nvPr>
            <p:ph type="body" idx="4"/>
          </p:nvPr>
        </p:nvSpPr>
        <p:spPr>
          <a:xfrm>
            <a:off x="6225210" y="2372553"/>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bg>
      <p:bgPr>
        <a:solidFill>
          <a:schemeClr val="lt1"/>
        </a:solidFill>
        <a:effectLst/>
      </p:bgPr>
    </p:bg>
    <p:spTree>
      <p:nvGrpSpPr>
        <p:cNvPr id="1" name="Shape 23"/>
        <p:cNvGrpSpPr/>
        <p:nvPr/>
      </p:nvGrpSpPr>
      <p:grpSpPr>
        <a:xfrm>
          <a:off x="0" y="0"/>
          <a:ext cx="0" cy="0"/>
          <a:chOff x="0" y="0"/>
          <a:chExt cx="0" cy="0"/>
        </a:xfrm>
      </p:grpSpPr>
      <p:sp>
        <p:nvSpPr>
          <p:cNvPr id="24" name="Google Shape;24;p15"/>
          <p:cNvSpPr/>
          <p:nvPr/>
        </p:nvSpPr>
        <p:spPr>
          <a:xfrm>
            <a:off x="0" y="0"/>
            <a:ext cx="12192000" cy="737419"/>
          </a:xfrm>
          <a:prstGeom prst="rect">
            <a:avLst/>
          </a:prstGeom>
          <a:solidFill>
            <a:srgbClr val="0361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5" name="Google Shape;25;p15"/>
          <p:cNvSpPr txBox="1">
            <a:spLocks noGrp="1"/>
          </p:cNvSpPr>
          <p:nvPr>
            <p:ph type="title"/>
          </p:nvPr>
        </p:nvSpPr>
        <p:spPr>
          <a:xfrm>
            <a:off x="339213" y="2"/>
            <a:ext cx="11269691" cy="7374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3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5"/>
          <p:cNvSpPr txBox="1">
            <a:spLocks noGrp="1"/>
          </p:cNvSpPr>
          <p:nvPr>
            <p:ph type="body" idx="1"/>
          </p:nvPr>
        </p:nvSpPr>
        <p:spPr>
          <a:xfrm>
            <a:off x="689112" y="1460499"/>
            <a:ext cx="10813776"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1"/>
        </a:solidFill>
        <a:effectLst/>
      </p:bgPr>
    </p:bg>
    <p:spTree>
      <p:nvGrpSpPr>
        <p:cNvPr id="1" name="Shape 27"/>
        <p:cNvGrpSpPr/>
        <p:nvPr/>
      </p:nvGrpSpPr>
      <p:grpSpPr>
        <a:xfrm>
          <a:off x="0" y="0"/>
          <a:ext cx="0" cy="0"/>
          <a:chOff x="0" y="0"/>
          <a:chExt cx="0" cy="0"/>
        </a:xfrm>
      </p:grpSpPr>
      <p:sp>
        <p:nvSpPr>
          <p:cNvPr id="28" name="Google Shape;28;p18"/>
          <p:cNvSpPr/>
          <p:nvPr/>
        </p:nvSpPr>
        <p:spPr>
          <a:xfrm>
            <a:off x="0" y="2268535"/>
            <a:ext cx="12192000" cy="3275783"/>
          </a:xfrm>
          <a:prstGeom prst="rect">
            <a:avLst/>
          </a:prstGeom>
          <a:solidFill>
            <a:srgbClr val="0361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 name="Google Shape;29;p18"/>
          <p:cNvSpPr txBox="1">
            <a:spLocks noGrp="1"/>
          </p:cNvSpPr>
          <p:nvPr>
            <p:ph type="title"/>
          </p:nvPr>
        </p:nvSpPr>
        <p:spPr>
          <a:xfrm>
            <a:off x="831851" y="1709740"/>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4500"/>
              <a:buFont typeface="Arial"/>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8"/>
          <p:cNvSpPr txBox="1">
            <a:spLocks noGrp="1"/>
          </p:cNvSpPr>
          <p:nvPr>
            <p:ph type="body" idx="1"/>
          </p:nvPr>
        </p:nvSpPr>
        <p:spPr>
          <a:xfrm>
            <a:off x="831851" y="4589465"/>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800"/>
              <a:buNone/>
              <a:defRPr sz="1800">
                <a:solidFill>
                  <a:schemeClr val="lt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31"/>
        <p:cNvGrpSpPr/>
        <p:nvPr/>
      </p:nvGrpSpPr>
      <p:grpSpPr>
        <a:xfrm>
          <a:off x="0" y="0"/>
          <a:ext cx="0" cy="0"/>
          <a:chOff x="0" y="0"/>
          <a:chExt cx="0" cy="0"/>
        </a:xfrm>
      </p:grpSpPr>
      <p:sp>
        <p:nvSpPr>
          <p:cNvPr id="32" name="Google Shape;32;p16"/>
          <p:cNvSpPr/>
          <p:nvPr/>
        </p:nvSpPr>
        <p:spPr>
          <a:xfrm>
            <a:off x="0" y="0"/>
            <a:ext cx="4182894" cy="6858000"/>
          </a:xfrm>
          <a:prstGeom prst="rect">
            <a:avLst/>
          </a:prstGeom>
          <a:solidFill>
            <a:srgbClr val="0361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3" name="Google Shape;33;p16"/>
          <p:cNvSpPr txBox="1">
            <a:spLocks noGrp="1"/>
          </p:cNvSpPr>
          <p:nvPr>
            <p:ph type="title"/>
          </p:nvPr>
        </p:nvSpPr>
        <p:spPr>
          <a:xfrm>
            <a:off x="408561" y="428017"/>
            <a:ext cx="3540869" cy="590652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6"/>
          <p:cNvSpPr txBox="1">
            <a:spLocks noGrp="1"/>
          </p:cNvSpPr>
          <p:nvPr>
            <p:ph type="body" idx="1"/>
          </p:nvPr>
        </p:nvSpPr>
        <p:spPr>
          <a:xfrm>
            <a:off x="4591454" y="428017"/>
            <a:ext cx="7017449" cy="5906522"/>
          </a:xfrm>
          <a:prstGeom prst="rect">
            <a:avLst/>
          </a:prstGeom>
          <a:noFill/>
          <a:ln>
            <a:noFill/>
          </a:ln>
        </p:spPr>
        <p:txBody>
          <a:bodyPr spcFirstLastPara="1" wrap="square" lIns="91425" tIns="45700" rIns="91425" bIns="45700" anchor="ctr" anchorCtr="0">
            <a:normAutofit/>
          </a:bodyPr>
          <a:lstStyle>
            <a:lvl1pPr marL="457200" lvl="0" indent="-406400" algn="l">
              <a:lnSpc>
                <a:spcPct val="90000"/>
              </a:lnSpc>
              <a:spcBef>
                <a:spcPts val="750"/>
              </a:spcBef>
              <a:spcAft>
                <a:spcPts val="0"/>
              </a:spcAft>
              <a:buClr>
                <a:schemeClr val="dk1"/>
              </a:buClr>
              <a:buSzPts val="2800"/>
              <a:buChar char="•"/>
              <a:defRPr sz="2800"/>
            </a:lvl1pPr>
            <a:lvl2pPr marL="914400" lvl="1" indent="-381000" algn="l">
              <a:lnSpc>
                <a:spcPct val="90000"/>
              </a:lnSpc>
              <a:spcBef>
                <a:spcPts val="375"/>
              </a:spcBef>
              <a:spcAft>
                <a:spcPts val="0"/>
              </a:spcAft>
              <a:buClr>
                <a:schemeClr val="dk1"/>
              </a:buClr>
              <a:buSzPts val="2400"/>
              <a:buChar char="•"/>
              <a:defRPr sz="2400"/>
            </a:lvl2pPr>
            <a:lvl3pPr marL="1371600" lvl="2" indent="-330200" algn="l">
              <a:lnSpc>
                <a:spcPct val="90000"/>
              </a:lnSpc>
              <a:spcBef>
                <a:spcPts val="375"/>
              </a:spcBef>
              <a:spcAft>
                <a:spcPts val="0"/>
              </a:spcAft>
              <a:buClr>
                <a:schemeClr val="dk1"/>
              </a:buClr>
              <a:buSzPts val="1600"/>
              <a:buChar char="•"/>
              <a:defRPr sz="1600"/>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795128" y="1"/>
            <a:ext cx="10813776" cy="1166191"/>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3300"/>
              <a:buFont typeface="Arial"/>
              <a:buNone/>
              <a:defRPr sz="33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3"/>
          <p:cNvSpPr txBox="1">
            <a:spLocks noGrp="1"/>
          </p:cNvSpPr>
          <p:nvPr>
            <p:ph type="body" idx="1"/>
          </p:nvPr>
        </p:nvSpPr>
        <p:spPr>
          <a:xfrm>
            <a:off x="795128" y="1460499"/>
            <a:ext cx="10813776" cy="4351338"/>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Arial"/>
                <a:ea typeface="Arial"/>
                <a:cs typeface="Arial"/>
                <a:sym typeface="Arial"/>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Arial"/>
                <a:ea typeface="Arial"/>
                <a:cs typeface="Arial"/>
                <a:sym typeface="Arial"/>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ducate.iowa.gov/pk-12/student-supports/specialized-support/medicaid"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secureapp.dhs.state.ia.us/impa/Default.aspx"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secureapp.dhs.state.ia.us/HHSMedicaidFormsRegistrations/AEAandLEA"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educate.iowa.gov/pk-12/operation-support/business-finance/accounting-reporting/uniform-financial-accounting"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secureapp.dhs.state.ia.us/impa/Default.aspx"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educate.iowa.gov/pk-12/student-supports/specialized-support/medicaid"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educate.iowa.gov/pk-12/student-supports/specialized-support/medicaid"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educate.iowa.gov/pk-12/student-supports/specialized-support/medicaid"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educate.iowa.gov/media/8989/download?inline"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mailto:jon.neas@iowa.gov"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mailto:lisa.lohman@iowa.gov" TargetMode="External"/><Relationship Id="rId5" Type="http://schemas.openxmlformats.org/officeDocument/2006/relationships/hyperlink" Target="mailto:shannon.grundmeier@iowa.gov" TargetMode="External"/><Relationship Id="rId4" Type="http://schemas.openxmlformats.org/officeDocument/2006/relationships/hyperlink" Target="mailto:MedicaidSchoolBasedServices@hhs.iowa.gov"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8DDEF"/>
            </a:gs>
            <a:gs pos="100000">
              <a:srgbClr val="699ECB"/>
            </a:gs>
          </a:gsLst>
          <a:lin ang="16200038" scaled="0"/>
        </a:gradFill>
        <a:effectLst/>
      </p:bgPr>
    </p:bg>
    <p:spTree>
      <p:nvGrpSpPr>
        <p:cNvPr id="1" name="Shape 39"/>
        <p:cNvGrpSpPr/>
        <p:nvPr/>
      </p:nvGrpSpPr>
      <p:grpSpPr>
        <a:xfrm>
          <a:off x="0" y="0"/>
          <a:ext cx="0" cy="0"/>
          <a:chOff x="0" y="0"/>
          <a:chExt cx="0" cy="0"/>
        </a:xfrm>
      </p:grpSpPr>
      <p:sp>
        <p:nvSpPr>
          <p:cNvPr id="40" name="Google Shape;40;p1"/>
          <p:cNvSpPr txBox="1">
            <a:spLocks noGrp="1"/>
          </p:cNvSpPr>
          <p:nvPr>
            <p:ph type="ctrTitle"/>
          </p:nvPr>
        </p:nvSpPr>
        <p:spPr>
          <a:xfrm>
            <a:off x="289270" y="1074695"/>
            <a:ext cx="11636700" cy="21600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Arial"/>
              <a:buNone/>
            </a:pPr>
            <a:r>
              <a:rPr lang="en-US" sz="4600">
                <a:solidFill>
                  <a:schemeClr val="dk2"/>
                </a:solidFill>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0"/>
                  </a:ext>
                </a:extLst>
              </a:rPr>
              <a:t>Medicaid Updates</a:t>
            </a:r>
            <a:endParaRPr sz="4600">
              <a:solidFill>
                <a:schemeClr val="dk2"/>
              </a:solidFill>
            </a:endParaRPr>
          </a:p>
        </p:txBody>
      </p:sp>
      <p:sp>
        <p:nvSpPr>
          <p:cNvPr id="41" name="Google Shape;41;p1"/>
          <p:cNvSpPr txBox="1">
            <a:spLocks noGrp="1"/>
          </p:cNvSpPr>
          <p:nvPr>
            <p:ph type="subTitle" idx="1"/>
          </p:nvPr>
        </p:nvSpPr>
        <p:spPr>
          <a:xfrm>
            <a:off x="289270" y="3440900"/>
            <a:ext cx="11636700" cy="12822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2400"/>
              <a:buNone/>
            </a:pPr>
            <a:r>
              <a:rPr lang="en-US">
                <a:solidFill>
                  <a:schemeClr val="dk2"/>
                </a:solidFill>
              </a:rPr>
              <a:t>October 14, 2026</a:t>
            </a:r>
            <a:endParaRPr>
              <a:solidFill>
                <a:schemeClr val="dk2"/>
              </a:solidFill>
            </a:endParaRPr>
          </a:p>
          <a:p>
            <a:pPr marL="0" lvl="0" indent="0" algn="ctr" rtl="0">
              <a:lnSpc>
                <a:spcPct val="90000"/>
              </a:lnSpc>
              <a:spcBef>
                <a:spcPts val="0"/>
              </a:spcBef>
              <a:spcAft>
                <a:spcPts val="0"/>
              </a:spcAft>
              <a:buClr>
                <a:schemeClr val="lt1"/>
              </a:buClr>
              <a:buSzPts val="2400"/>
              <a:buNone/>
            </a:pPr>
            <a:endParaRPr>
              <a:solidFill>
                <a:schemeClr val="dk2"/>
              </a:solidFill>
            </a:endParaRPr>
          </a:p>
          <a:p>
            <a:pPr marL="0" lvl="0" indent="0" algn="ctr" rtl="0">
              <a:lnSpc>
                <a:spcPct val="90000"/>
              </a:lnSpc>
              <a:spcBef>
                <a:spcPts val="0"/>
              </a:spcBef>
              <a:spcAft>
                <a:spcPts val="0"/>
              </a:spcAft>
              <a:buClr>
                <a:schemeClr val="lt1"/>
              </a:buClr>
              <a:buSzPts val="2400"/>
              <a:buNone/>
            </a:pPr>
            <a:r>
              <a:rPr lang="en-US" u="sng">
                <a:solidFill>
                  <a:schemeClr val="hlink"/>
                </a:solidFill>
                <a:hlinkClick r:id="rId3"/>
              </a:rPr>
              <a:t>School Based Medicaid Website</a:t>
            </a:r>
            <a:endParaRPr>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sp>
        <p:nvSpPr>
          <p:cNvPr id="47" name="Google Shape;47;p2"/>
          <p:cNvSpPr txBox="1">
            <a:spLocks noGrp="1"/>
          </p:cNvSpPr>
          <p:nvPr>
            <p:ph type="title"/>
          </p:nvPr>
        </p:nvSpPr>
        <p:spPr>
          <a:xfrm>
            <a:off x="892797" y="1"/>
            <a:ext cx="10515600" cy="1192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Agenda</a:t>
            </a:r>
            <a:endParaRPr/>
          </a:p>
        </p:txBody>
      </p:sp>
      <p:sp>
        <p:nvSpPr>
          <p:cNvPr id="48" name="Google Shape;48;p2"/>
          <p:cNvSpPr txBox="1">
            <a:spLocks noGrp="1"/>
          </p:cNvSpPr>
          <p:nvPr>
            <p:ph type="body" idx="2"/>
          </p:nvPr>
        </p:nvSpPr>
        <p:spPr>
          <a:xfrm>
            <a:off x="892799" y="1914024"/>
            <a:ext cx="5157900" cy="3684600"/>
          </a:xfrm>
          <a:prstGeom prst="rect">
            <a:avLst/>
          </a:prstGeom>
          <a:noFill/>
          <a:ln>
            <a:noFill/>
          </a:ln>
        </p:spPr>
        <p:txBody>
          <a:bodyPr spcFirstLastPara="1" wrap="square" lIns="91425" tIns="45700" rIns="91425" bIns="45700" anchor="t" anchorCtr="0">
            <a:normAutofit/>
          </a:bodyPr>
          <a:lstStyle/>
          <a:p>
            <a:pPr marL="342900" lvl="0" indent="-342900" algn="l" rtl="0">
              <a:lnSpc>
                <a:spcPct val="115000"/>
              </a:lnSpc>
              <a:spcBef>
                <a:spcPts val="750"/>
              </a:spcBef>
              <a:spcAft>
                <a:spcPts val="0"/>
              </a:spcAft>
              <a:buSzPts val="2870"/>
              <a:buChar char="•"/>
            </a:pPr>
            <a:r>
              <a:rPr lang="en-US" sz="2400" b="1"/>
              <a:t>Payment Process</a:t>
            </a:r>
            <a:endParaRPr sz="2400" b="1"/>
          </a:p>
          <a:p>
            <a:pPr marL="0" lvl="0" indent="457200" algn="l" rtl="0">
              <a:lnSpc>
                <a:spcPct val="115000"/>
              </a:lnSpc>
              <a:spcBef>
                <a:spcPts val="750"/>
              </a:spcBef>
              <a:spcAft>
                <a:spcPts val="0"/>
              </a:spcAft>
              <a:buSzPts val="1800"/>
              <a:buNone/>
            </a:pPr>
            <a:r>
              <a:rPr lang="en-US" sz="2400" b="1"/>
              <a:t>AEA Invoice</a:t>
            </a:r>
            <a:endParaRPr sz="2400" b="1"/>
          </a:p>
          <a:p>
            <a:pPr marL="0" lvl="0" indent="457200" algn="l" rtl="0">
              <a:lnSpc>
                <a:spcPct val="115000"/>
              </a:lnSpc>
              <a:spcBef>
                <a:spcPts val="750"/>
              </a:spcBef>
              <a:spcAft>
                <a:spcPts val="0"/>
              </a:spcAft>
              <a:buSzPts val="1800"/>
              <a:buNone/>
            </a:pPr>
            <a:r>
              <a:rPr lang="en-US" sz="2400" b="1"/>
              <a:t>Medicaid Payment Accounting</a:t>
            </a:r>
            <a:endParaRPr sz="2400" b="1"/>
          </a:p>
          <a:p>
            <a:pPr marL="0" lvl="0" indent="457200" algn="l" rtl="0">
              <a:lnSpc>
                <a:spcPct val="115000"/>
              </a:lnSpc>
              <a:spcBef>
                <a:spcPts val="750"/>
              </a:spcBef>
              <a:spcAft>
                <a:spcPts val="0"/>
              </a:spcAft>
              <a:buSzPts val="1800"/>
              <a:buNone/>
            </a:pPr>
            <a:r>
              <a:rPr lang="en-US" sz="2400" b="1"/>
              <a:t>EFT Setup</a:t>
            </a:r>
            <a:endParaRPr sz="2400" b="1"/>
          </a:p>
          <a:p>
            <a:pPr marL="914400" lvl="0" indent="0" algn="l" rtl="0">
              <a:lnSpc>
                <a:spcPct val="115000"/>
              </a:lnSpc>
              <a:spcBef>
                <a:spcPts val="750"/>
              </a:spcBef>
              <a:spcAft>
                <a:spcPts val="0"/>
              </a:spcAft>
              <a:buClr>
                <a:schemeClr val="dk1"/>
              </a:buClr>
              <a:buSzPts val="1100"/>
              <a:buFont typeface="Arial"/>
              <a:buNone/>
            </a:pPr>
            <a:endParaRPr sz="1800" b="1"/>
          </a:p>
          <a:p>
            <a:pPr marL="0" lvl="0" indent="0" algn="l" rtl="0">
              <a:lnSpc>
                <a:spcPct val="90000"/>
              </a:lnSpc>
              <a:spcBef>
                <a:spcPts val="750"/>
              </a:spcBef>
              <a:spcAft>
                <a:spcPts val="0"/>
              </a:spcAft>
              <a:buSzPts val="1800"/>
              <a:buNone/>
            </a:pPr>
            <a:endParaRPr sz="1800" b="1"/>
          </a:p>
        </p:txBody>
      </p:sp>
      <p:sp>
        <p:nvSpPr>
          <p:cNvPr id="49" name="Google Shape;49;p2"/>
          <p:cNvSpPr txBox="1">
            <a:spLocks noGrp="1"/>
          </p:cNvSpPr>
          <p:nvPr>
            <p:ph type="body" idx="4"/>
          </p:nvPr>
        </p:nvSpPr>
        <p:spPr>
          <a:xfrm>
            <a:off x="6225210" y="1914024"/>
            <a:ext cx="5183100" cy="3684600"/>
          </a:xfrm>
          <a:prstGeom prst="rect">
            <a:avLst/>
          </a:prstGeom>
          <a:noFill/>
          <a:ln>
            <a:noFill/>
          </a:ln>
        </p:spPr>
        <p:txBody>
          <a:bodyPr spcFirstLastPara="1" wrap="square" lIns="91425" tIns="45700" rIns="91425" bIns="45700" anchor="t" anchorCtr="0">
            <a:normAutofit/>
          </a:bodyPr>
          <a:lstStyle/>
          <a:p>
            <a:pPr marL="457200" lvl="0" indent="-381000" algn="l" rtl="0">
              <a:lnSpc>
                <a:spcPct val="90000"/>
              </a:lnSpc>
              <a:spcBef>
                <a:spcPts val="750"/>
              </a:spcBef>
              <a:spcAft>
                <a:spcPts val="0"/>
              </a:spcAft>
              <a:buSzPts val="2400"/>
              <a:buChar char="•"/>
            </a:pPr>
            <a:r>
              <a:rPr lang="en-US" sz="2400" b="1"/>
              <a:t>Claiming Process</a:t>
            </a:r>
            <a:endParaRPr sz="2400" b="1"/>
          </a:p>
          <a:p>
            <a:pPr marL="457200" lvl="0" indent="0" algn="l" rtl="0">
              <a:lnSpc>
                <a:spcPct val="90000"/>
              </a:lnSpc>
              <a:spcBef>
                <a:spcPts val="750"/>
              </a:spcBef>
              <a:spcAft>
                <a:spcPts val="0"/>
              </a:spcAft>
              <a:buSzPts val="1800"/>
              <a:buNone/>
            </a:pPr>
            <a:r>
              <a:rPr lang="en-US" sz="2400" b="1"/>
              <a:t>Audit File Set-Up</a:t>
            </a:r>
            <a:endParaRPr sz="2400" b="1"/>
          </a:p>
          <a:p>
            <a:pPr marL="457200" lvl="0" indent="0" algn="l" rtl="0">
              <a:lnSpc>
                <a:spcPct val="90000"/>
              </a:lnSpc>
              <a:spcBef>
                <a:spcPts val="750"/>
              </a:spcBef>
              <a:spcAft>
                <a:spcPts val="0"/>
              </a:spcAft>
              <a:buSzPts val="1800"/>
              <a:buNone/>
            </a:pPr>
            <a:r>
              <a:rPr lang="en-US" sz="2400" b="1"/>
              <a:t>Parent Consent to Bill Medicaid</a:t>
            </a:r>
            <a:endParaRPr sz="2400" b="1"/>
          </a:p>
          <a:p>
            <a:pPr marL="457200" lvl="0" indent="0" algn="l" rtl="0">
              <a:lnSpc>
                <a:spcPct val="90000"/>
              </a:lnSpc>
              <a:spcBef>
                <a:spcPts val="750"/>
              </a:spcBef>
              <a:spcAft>
                <a:spcPts val="0"/>
              </a:spcAft>
              <a:buSzPts val="1800"/>
              <a:buNone/>
            </a:pPr>
            <a:r>
              <a:rPr lang="en-US" sz="2400" b="1"/>
              <a:t>Monthly Exclusions Check</a:t>
            </a:r>
            <a:endParaRPr sz="2400" b="1"/>
          </a:p>
          <a:p>
            <a:pPr marL="457200" lvl="0" indent="0" algn="l" rtl="0">
              <a:lnSpc>
                <a:spcPct val="90000"/>
              </a:lnSpc>
              <a:spcBef>
                <a:spcPts val="750"/>
              </a:spcBef>
              <a:spcAft>
                <a:spcPts val="0"/>
              </a:spcAft>
              <a:buSzPts val="1800"/>
              <a:buNone/>
            </a:pPr>
            <a:r>
              <a:rPr lang="en-US" sz="2400" b="1"/>
              <a:t>FY27 Cost Rates</a:t>
            </a:r>
            <a:endParaRPr sz="2400" b="1"/>
          </a:p>
          <a:p>
            <a:pPr marL="457200" lvl="0" indent="-381000" algn="l" rtl="0">
              <a:lnSpc>
                <a:spcPct val="90000"/>
              </a:lnSpc>
              <a:spcBef>
                <a:spcPts val="750"/>
              </a:spcBef>
              <a:spcAft>
                <a:spcPts val="0"/>
              </a:spcAft>
              <a:buSzPts val="2400"/>
              <a:buChar char="•"/>
            </a:pPr>
            <a:r>
              <a:rPr lang="en-US" sz="2400" b="1"/>
              <a:t>Recent Questions</a:t>
            </a:r>
            <a:endParaRPr sz="2400"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6" name="Google Shape;56;p4"/>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Payment Process</a:t>
            </a:r>
            <a:endParaRPr/>
          </a:p>
        </p:txBody>
      </p:sp>
      <p:sp>
        <p:nvSpPr>
          <p:cNvPr id="55" name="Google Shape;55;p4"/>
          <p:cNvSpPr txBox="1">
            <a:spLocks noGrp="1"/>
          </p:cNvSpPr>
          <p:nvPr>
            <p:ph type="body" idx="1"/>
          </p:nvPr>
        </p:nvSpPr>
        <p:spPr>
          <a:xfrm>
            <a:off x="689100" y="990450"/>
            <a:ext cx="10813800" cy="5328600"/>
          </a:xfrm>
          <a:prstGeom prst="rect">
            <a:avLst/>
          </a:prstGeom>
          <a:noFill/>
          <a:ln>
            <a:noFill/>
          </a:ln>
        </p:spPr>
        <p:txBody>
          <a:bodyPr spcFirstLastPara="1" wrap="square" lIns="91425" tIns="45700" rIns="91425" bIns="45700" anchor="t" anchorCtr="0">
            <a:noAutofit/>
          </a:bodyPr>
          <a:lstStyle/>
          <a:p>
            <a:pPr marL="457200" lvl="0" indent="-374650" algn="l" rtl="0">
              <a:lnSpc>
                <a:spcPct val="95000"/>
              </a:lnSpc>
              <a:spcBef>
                <a:spcPts val="1000"/>
              </a:spcBef>
              <a:spcAft>
                <a:spcPts val="0"/>
              </a:spcAft>
              <a:buSzPts val="2300"/>
              <a:buChar char="•"/>
            </a:pPr>
            <a:r>
              <a:rPr lang="en-US" sz="2420"/>
              <a:t>AEA Invoice</a:t>
            </a:r>
            <a:endParaRPr sz="2420"/>
          </a:p>
          <a:p>
            <a:pPr marL="914400" lvl="1" indent="-374650" algn="l" rtl="0">
              <a:lnSpc>
                <a:spcPct val="95000"/>
              </a:lnSpc>
              <a:spcBef>
                <a:spcPts val="1000"/>
              </a:spcBef>
              <a:spcAft>
                <a:spcPts val="0"/>
              </a:spcAft>
              <a:buSzPts val="2300"/>
              <a:buChar char="•"/>
            </a:pPr>
            <a:r>
              <a:rPr lang="en-US" sz="2420"/>
              <a:t>Go to Iowa Medicaid Portal Application (</a:t>
            </a:r>
            <a:r>
              <a:rPr lang="en-US" sz="2420" u="sng">
                <a:solidFill>
                  <a:schemeClr val="hlink"/>
                </a:solidFill>
                <a:hlinkClick r:id="rId3"/>
              </a:rPr>
              <a:t>IMPA Site</a:t>
            </a:r>
            <a:r>
              <a:rPr lang="en-US" sz="2420"/>
              <a:t>)</a:t>
            </a:r>
            <a:endParaRPr sz="2420"/>
          </a:p>
          <a:p>
            <a:pPr marL="914400" lvl="1" indent="-393700" algn="l" rtl="0">
              <a:lnSpc>
                <a:spcPct val="95000"/>
              </a:lnSpc>
              <a:spcBef>
                <a:spcPts val="1000"/>
              </a:spcBef>
              <a:spcAft>
                <a:spcPts val="0"/>
              </a:spcAft>
              <a:buSzPts val="2600"/>
              <a:buChar char="•"/>
            </a:pPr>
            <a:r>
              <a:rPr lang="en-US" sz="2420"/>
              <a:t>Log in or Register New Account</a:t>
            </a:r>
            <a:endParaRPr sz="2420"/>
          </a:p>
          <a:p>
            <a:pPr marL="1371600" lvl="2" indent="-393700" algn="l" rtl="0">
              <a:lnSpc>
                <a:spcPct val="95000"/>
              </a:lnSpc>
              <a:spcBef>
                <a:spcPts val="1000"/>
              </a:spcBef>
              <a:spcAft>
                <a:spcPts val="0"/>
              </a:spcAft>
              <a:buSzPts val="2600"/>
              <a:buChar char="•"/>
            </a:pPr>
            <a:r>
              <a:rPr lang="en-US" sz="2420"/>
              <a:t>Instructions found at School Based Medicaid website: ‘How to Get Your Medicaid Billing Remittance for the State Share’</a:t>
            </a:r>
            <a:endParaRPr sz="2420"/>
          </a:p>
          <a:p>
            <a:pPr marL="1828800" lvl="3" indent="-382270" algn="l" rtl="0">
              <a:lnSpc>
                <a:spcPct val="95000"/>
              </a:lnSpc>
              <a:spcBef>
                <a:spcPts val="1000"/>
              </a:spcBef>
              <a:spcAft>
                <a:spcPts val="0"/>
              </a:spcAft>
              <a:buSzPts val="2420"/>
              <a:buChar char="•"/>
            </a:pPr>
            <a:r>
              <a:rPr lang="en-US" sz="2420"/>
              <a:t>This will show the non-federal share amount for the month</a:t>
            </a:r>
            <a:endParaRPr sz="2420"/>
          </a:p>
          <a:p>
            <a:pPr marL="1371600" lvl="2" indent="-393700" algn="l" rtl="0">
              <a:lnSpc>
                <a:spcPct val="95000"/>
              </a:lnSpc>
              <a:spcBef>
                <a:spcPts val="1000"/>
              </a:spcBef>
              <a:spcAft>
                <a:spcPts val="0"/>
              </a:spcAft>
              <a:buSzPts val="2600"/>
              <a:buChar char="•"/>
            </a:pPr>
            <a:r>
              <a:rPr lang="en-US" sz="2420"/>
              <a:t>Request access to your AEA’s weekly remittance and monthly invoice using this form, </a:t>
            </a:r>
            <a:r>
              <a:rPr lang="en-US" sz="2420" u="sng">
                <a:solidFill>
                  <a:schemeClr val="hlink"/>
                </a:solidFill>
                <a:hlinkClick r:id="rId4"/>
              </a:rPr>
              <a:t>Iowa.HHS.Medicaid.FormsRegistration</a:t>
            </a:r>
            <a:r>
              <a:rPr lang="en-US" sz="2420"/>
              <a:t>.  </a:t>
            </a:r>
            <a:endParaRPr sz="2420"/>
          </a:p>
          <a:p>
            <a:pPr marL="914400" lvl="1" indent="-393700" algn="l" rtl="0">
              <a:lnSpc>
                <a:spcPct val="95000"/>
              </a:lnSpc>
              <a:spcBef>
                <a:spcPts val="1000"/>
              </a:spcBef>
              <a:spcAft>
                <a:spcPts val="0"/>
              </a:spcAft>
              <a:buSzPts val="2600"/>
              <a:buChar char="•"/>
            </a:pPr>
            <a:r>
              <a:rPr lang="en-US" sz="2420"/>
              <a:t>Select ‘AEA’ from the Review Dropdown</a:t>
            </a:r>
            <a:endParaRPr sz="2420"/>
          </a:p>
          <a:p>
            <a:pPr marL="914400" lvl="1" indent="-393700" algn="l" rtl="0">
              <a:lnSpc>
                <a:spcPct val="95000"/>
              </a:lnSpc>
              <a:spcBef>
                <a:spcPts val="1000"/>
              </a:spcBef>
              <a:spcAft>
                <a:spcPts val="0"/>
              </a:spcAft>
              <a:buSzPts val="2600"/>
              <a:buChar char="•"/>
            </a:pPr>
            <a:r>
              <a:rPr lang="en-US" sz="2420"/>
              <a:t>Select date range and enter your organization’s Tax ID to search for your monthly AEA Invoice</a:t>
            </a:r>
            <a:endParaRPr sz="2420"/>
          </a:p>
          <a:p>
            <a:pPr marL="914400" lvl="0" indent="0" algn="l" rtl="0">
              <a:lnSpc>
                <a:spcPct val="95000"/>
              </a:lnSpc>
              <a:spcBef>
                <a:spcPts val="1000"/>
              </a:spcBef>
              <a:spcAft>
                <a:spcPts val="1000"/>
              </a:spcAft>
              <a:buNone/>
            </a:pPr>
            <a:endParaRPr sz="242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5"/>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Payment Process (continued)</a:t>
            </a:r>
            <a:endParaRPr/>
          </a:p>
        </p:txBody>
      </p:sp>
      <p:sp>
        <p:nvSpPr>
          <p:cNvPr id="63" name="Google Shape;63;p5"/>
          <p:cNvSpPr txBox="1">
            <a:spLocks noGrp="1"/>
          </p:cNvSpPr>
          <p:nvPr>
            <p:ph type="body" idx="1"/>
          </p:nvPr>
        </p:nvSpPr>
        <p:spPr>
          <a:xfrm>
            <a:off x="689112" y="1460499"/>
            <a:ext cx="10813800" cy="4351200"/>
          </a:xfrm>
          <a:prstGeom prst="rect">
            <a:avLst/>
          </a:prstGeom>
          <a:noFill/>
          <a:ln>
            <a:noFill/>
          </a:ln>
        </p:spPr>
        <p:txBody>
          <a:bodyPr spcFirstLastPara="1" wrap="square" lIns="91425" tIns="45700" rIns="91425" bIns="45700" anchor="t" anchorCtr="0">
            <a:normAutofit/>
          </a:bodyPr>
          <a:lstStyle/>
          <a:p>
            <a:pPr marL="342900" lvl="0" indent="-342900" algn="l" rtl="0">
              <a:lnSpc>
                <a:spcPct val="115000"/>
              </a:lnSpc>
              <a:spcBef>
                <a:spcPts val="1000"/>
              </a:spcBef>
              <a:spcAft>
                <a:spcPts val="0"/>
              </a:spcAft>
              <a:buClr>
                <a:srgbClr val="222222"/>
              </a:buClr>
              <a:buSzPts val="2100"/>
              <a:buChar char="•"/>
            </a:pPr>
            <a:r>
              <a:rPr lang="en-US" sz="2400">
                <a:solidFill>
                  <a:srgbClr val="222222"/>
                </a:solidFill>
              </a:rPr>
              <a:t>Medicaid Payment Accounting</a:t>
            </a:r>
            <a:endParaRPr sz="2400">
              <a:solidFill>
                <a:srgbClr val="222222"/>
              </a:solidFill>
            </a:endParaRPr>
          </a:p>
          <a:p>
            <a:pPr marL="914400" lvl="1" indent="-381000" algn="l" rtl="0">
              <a:lnSpc>
                <a:spcPct val="115000"/>
              </a:lnSpc>
              <a:spcBef>
                <a:spcPts val="1000"/>
              </a:spcBef>
              <a:spcAft>
                <a:spcPts val="0"/>
              </a:spcAft>
              <a:buClr>
                <a:srgbClr val="222222"/>
              </a:buClr>
              <a:buSzPts val="2400"/>
              <a:buChar char="•"/>
            </a:pPr>
            <a:r>
              <a:rPr lang="en-US" sz="2400">
                <a:solidFill>
                  <a:srgbClr val="222222"/>
                </a:solidFill>
              </a:rPr>
              <a:t>Helpful resources for accounting for Medicaid payments, special education, and school finance in general can be found at the link below:</a:t>
            </a:r>
            <a:endParaRPr sz="2400">
              <a:solidFill>
                <a:srgbClr val="222222"/>
              </a:solidFill>
            </a:endParaRPr>
          </a:p>
          <a:p>
            <a:pPr marL="1371600" lvl="2" indent="-381000" algn="l" rtl="0">
              <a:lnSpc>
                <a:spcPct val="115000"/>
              </a:lnSpc>
              <a:spcBef>
                <a:spcPts val="1000"/>
              </a:spcBef>
              <a:spcAft>
                <a:spcPts val="0"/>
              </a:spcAft>
              <a:buClr>
                <a:srgbClr val="222222"/>
              </a:buClr>
              <a:buSzPts val="2400"/>
              <a:buChar char="•"/>
            </a:pPr>
            <a:r>
              <a:rPr lang="en-US" sz="2400" u="sng">
                <a:solidFill>
                  <a:schemeClr val="hlink"/>
                </a:solidFill>
                <a:hlinkClick r:id="rId3"/>
              </a:rPr>
              <a:t>Uniform Financial Accounting - Department of Education</a:t>
            </a:r>
            <a:endParaRPr sz="2400">
              <a:solidFill>
                <a:srgbClr val="222222"/>
              </a:solidFill>
            </a:endParaRPr>
          </a:p>
          <a:p>
            <a:pPr marL="1371600" lvl="2" indent="-381000" algn="l" rtl="0">
              <a:lnSpc>
                <a:spcPct val="115000"/>
              </a:lnSpc>
              <a:spcBef>
                <a:spcPts val="1000"/>
              </a:spcBef>
              <a:spcAft>
                <a:spcPts val="1000"/>
              </a:spcAft>
              <a:buClr>
                <a:srgbClr val="222222"/>
              </a:buClr>
              <a:buSzPts val="2400"/>
              <a:buChar char="•"/>
            </a:pPr>
            <a:r>
              <a:rPr lang="en-US" sz="2400">
                <a:solidFill>
                  <a:srgbClr val="222222"/>
                </a:solidFill>
              </a:rPr>
              <a:t>This page includes a worksheet for journal entries titled, ‘UFA Journal Entries.’</a:t>
            </a:r>
            <a:endParaRPr sz="2400">
              <a:solidFill>
                <a:srgbClr val="22222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70" name="Google Shape;70;p6"/>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Payment Process</a:t>
            </a:r>
            <a:endParaRPr/>
          </a:p>
        </p:txBody>
      </p:sp>
      <p:sp>
        <p:nvSpPr>
          <p:cNvPr id="71" name="Google Shape;71;p6"/>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Payment Process (continued)</a:t>
            </a:r>
            <a:endParaRPr/>
          </a:p>
        </p:txBody>
      </p:sp>
      <p:sp>
        <p:nvSpPr>
          <p:cNvPr id="69" name="Google Shape;69;p6"/>
          <p:cNvSpPr txBox="1">
            <a:spLocks noGrp="1"/>
          </p:cNvSpPr>
          <p:nvPr>
            <p:ph type="body" idx="1"/>
          </p:nvPr>
        </p:nvSpPr>
        <p:spPr>
          <a:xfrm>
            <a:off x="689112" y="1390724"/>
            <a:ext cx="10813800" cy="4351200"/>
          </a:xfrm>
          <a:prstGeom prst="rect">
            <a:avLst/>
          </a:prstGeom>
          <a:noFill/>
          <a:ln>
            <a:noFill/>
          </a:ln>
        </p:spPr>
        <p:txBody>
          <a:bodyPr spcFirstLastPara="1" wrap="square" lIns="91425" tIns="45700" rIns="91425" bIns="45700" anchor="t" anchorCtr="0">
            <a:normAutofit/>
          </a:bodyPr>
          <a:lstStyle/>
          <a:p>
            <a:pPr marL="457200" lvl="0" indent="-381000" algn="l" rtl="0">
              <a:lnSpc>
                <a:spcPct val="115000"/>
              </a:lnSpc>
              <a:spcBef>
                <a:spcPts val="1000"/>
              </a:spcBef>
              <a:spcAft>
                <a:spcPts val="0"/>
              </a:spcAft>
              <a:buClr>
                <a:srgbClr val="222222"/>
              </a:buClr>
              <a:buSzPts val="2400"/>
              <a:buChar char="•"/>
            </a:pPr>
            <a:r>
              <a:rPr lang="en-US" sz="2400">
                <a:solidFill>
                  <a:srgbClr val="222222"/>
                </a:solidFill>
              </a:rPr>
              <a:t>Electronic Fund Transfer (EFT) is an efficient way to make state share payments</a:t>
            </a:r>
            <a:endParaRPr sz="2400">
              <a:solidFill>
                <a:srgbClr val="222222"/>
              </a:solidFill>
            </a:endParaRPr>
          </a:p>
          <a:p>
            <a:pPr marL="914400" lvl="1" indent="-381000" algn="l" rtl="0">
              <a:lnSpc>
                <a:spcPct val="115000"/>
              </a:lnSpc>
              <a:spcBef>
                <a:spcPts val="1000"/>
              </a:spcBef>
              <a:spcAft>
                <a:spcPts val="0"/>
              </a:spcAft>
              <a:buClr>
                <a:srgbClr val="222222"/>
              </a:buClr>
              <a:buSzPts val="2400"/>
              <a:buChar char="•"/>
            </a:pPr>
            <a:r>
              <a:rPr lang="en-US" sz="2400">
                <a:solidFill>
                  <a:srgbClr val="222222"/>
                </a:solidFill>
              </a:rPr>
              <a:t>Instructions for setting this up can be found at the </a:t>
            </a:r>
            <a:r>
              <a:rPr lang="en-US" sz="2400" u="sng">
                <a:solidFill>
                  <a:schemeClr val="hlink"/>
                </a:solidFill>
                <a:hlinkClick r:id="rId3"/>
              </a:rPr>
              <a:t>IMPA Site</a:t>
            </a:r>
            <a:r>
              <a:rPr lang="en-US" sz="2400">
                <a:solidFill>
                  <a:srgbClr val="222222"/>
                </a:solidFill>
              </a:rPr>
              <a:t> login screen at the bottom of the page.</a:t>
            </a:r>
            <a:endParaRPr sz="2400">
              <a:solidFill>
                <a:srgbClr val="222222"/>
              </a:solidFill>
            </a:endParaRPr>
          </a:p>
          <a:p>
            <a:pPr marL="342900" lvl="0" indent="-228600" algn="l" rtl="0">
              <a:lnSpc>
                <a:spcPct val="115000"/>
              </a:lnSpc>
              <a:spcBef>
                <a:spcPts val="1000"/>
              </a:spcBef>
              <a:spcAft>
                <a:spcPts val="1000"/>
              </a:spcAft>
              <a:buSzPts val="18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g3ac51203e60_2_50"/>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Claiming Process</a:t>
            </a:r>
            <a:endParaRPr/>
          </a:p>
        </p:txBody>
      </p:sp>
      <p:sp>
        <p:nvSpPr>
          <p:cNvPr id="77" name="Google Shape;77;g3ac51203e60_2_50"/>
          <p:cNvSpPr txBox="1">
            <a:spLocks noGrp="1"/>
          </p:cNvSpPr>
          <p:nvPr>
            <p:ph type="body" idx="1"/>
          </p:nvPr>
        </p:nvSpPr>
        <p:spPr>
          <a:xfrm>
            <a:off x="689112" y="1460499"/>
            <a:ext cx="10813800" cy="4351200"/>
          </a:xfrm>
          <a:prstGeom prst="rect">
            <a:avLst/>
          </a:prstGeom>
          <a:noFill/>
          <a:ln>
            <a:noFill/>
          </a:ln>
        </p:spPr>
        <p:txBody>
          <a:bodyPr spcFirstLastPara="1" wrap="square" lIns="91425" tIns="45700" rIns="91425" bIns="45700" anchor="t" anchorCtr="0">
            <a:normAutofit/>
          </a:bodyPr>
          <a:lstStyle/>
          <a:p>
            <a:pPr marL="457200" lvl="0" indent="-381000" algn="l" rtl="0">
              <a:lnSpc>
                <a:spcPct val="115000"/>
              </a:lnSpc>
              <a:spcBef>
                <a:spcPts val="1000"/>
              </a:spcBef>
              <a:spcAft>
                <a:spcPts val="0"/>
              </a:spcAft>
              <a:buSzPts val="2400"/>
              <a:buChar char="•"/>
            </a:pPr>
            <a:r>
              <a:rPr lang="en-US" sz="2400"/>
              <a:t>Audit File Set-Up</a:t>
            </a:r>
            <a:endParaRPr sz="2400"/>
          </a:p>
          <a:p>
            <a:pPr marL="914400" lvl="1" indent="-381000" algn="l" rtl="0">
              <a:lnSpc>
                <a:spcPct val="115000"/>
              </a:lnSpc>
              <a:spcBef>
                <a:spcPts val="0"/>
              </a:spcBef>
              <a:spcAft>
                <a:spcPts val="0"/>
              </a:spcAft>
              <a:buSzPts val="2400"/>
              <a:buChar char="•"/>
            </a:pPr>
            <a:r>
              <a:rPr lang="en-US" sz="2400"/>
              <a:t>Parent/Guardian Consent to Bill Medicaid</a:t>
            </a:r>
            <a:endParaRPr sz="2400"/>
          </a:p>
          <a:p>
            <a:pPr marL="914400" lvl="1" indent="-381000" algn="l" rtl="0">
              <a:lnSpc>
                <a:spcPct val="115000"/>
              </a:lnSpc>
              <a:spcBef>
                <a:spcPts val="0"/>
              </a:spcBef>
              <a:spcAft>
                <a:spcPts val="0"/>
              </a:spcAft>
              <a:buSzPts val="2400"/>
              <a:buChar char="•"/>
            </a:pPr>
            <a:r>
              <a:rPr lang="en-US" sz="2400"/>
              <a:t>Signed Diagnosis Letter from physician including International Classification of Diseases (ICD-10) number</a:t>
            </a:r>
            <a:endParaRPr sz="2400"/>
          </a:p>
          <a:p>
            <a:pPr marL="914400" lvl="1" indent="-381000" algn="l" rtl="0">
              <a:lnSpc>
                <a:spcPct val="115000"/>
              </a:lnSpc>
              <a:spcBef>
                <a:spcPts val="0"/>
              </a:spcBef>
              <a:spcAft>
                <a:spcPts val="0"/>
              </a:spcAft>
              <a:buSzPts val="2400"/>
              <a:buChar char="•"/>
            </a:pPr>
            <a:r>
              <a:rPr lang="en-US" sz="2400"/>
              <a:t>Individualized Education Program (IEP), or Individualized Family Service Plan (IFSP) covering the time of service claimed</a:t>
            </a:r>
            <a:endParaRPr sz="2400"/>
          </a:p>
          <a:p>
            <a:pPr marL="914400" lvl="1" indent="-381000" algn="l" rtl="0">
              <a:lnSpc>
                <a:spcPct val="115000"/>
              </a:lnSpc>
              <a:spcBef>
                <a:spcPts val="0"/>
              </a:spcBef>
              <a:spcAft>
                <a:spcPts val="0"/>
              </a:spcAft>
              <a:buSzPts val="2400"/>
              <a:buChar char="•"/>
            </a:pPr>
            <a:r>
              <a:rPr lang="en-US" sz="2400">
                <a:highlight>
                  <a:schemeClr val="lt1"/>
                </a:highlight>
              </a:rPr>
              <a:t>Care Plan…either Behavior Intervention Plan (BIP) or Individualized Health Plan (IHP) depending on services agreed upon by IEP team</a:t>
            </a:r>
            <a:endParaRPr sz="2400">
              <a:highlight>
                <a:schemeClr val="lt1"/>
              </a:highlight>
            </a:endParaRPr>
          </a:p>
          <a:p>
            <a:pPr marL="914400" lvl="1" indent="-381000" algn="l" rtl="0">
              <a:lnSpc>
                <a:spcPct val="115000"/>
              </a:lnSpc>
              <a:spcBef>
                <a:spcPts val="0"/>
              </a:spcBef>
              <a:spcAft>
                <a:spcPts val="0"/>
              </a:spcAft>
              <a:buSzPts val="2400"/>
              <a:buChar char="•"/>
            </a:pPr>
            <a:r>
              <a:rPr lang="en-US" sz="2400"/>
              <a:t>Service Documentation</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5" name="Google Shape;85;p3"/>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Claiming Process (continued)</a:t>
            </a:r>
            <a:endParaRPr/>
          </a:p>
        </p:txBody>
      </p:sp>
      <p:sp>
        <p:nvSpPr>
          <p:cNvPr id="84" name="Google Shape;84;p3"/>
          <p:cNvSpPr txBox="1">
            <a:spLocks noGrp="1"/>
          </p:cNvSpPr>
          <p:nvPr>
            <p:ph type="body" idx="1"/>
          </p:nvPr>
        </p:nvSpPr>
        <p:spPr>
          <a:xfrm>
            <a:off x="689112" y="1460499"/>
            <a:ext cx="10813800" cy="4351200"/>
          </a:xfrm>
          <a:prstGeom prst="rect">
            <a:avLst/>
          </a:prstGeom>
          <a:noFill/>
          <a:ln>
            <a:noFill/>
          </a:ln>
        </p:spPr>
        <p:txBody>
          <a:bodyPr spcFirstLastPara="1" wrap="square" lIns="91425" tIns="45700" rIns="91425" bIns="45700" anchor="t" anchorCtr="0">
            <a:normAutofit fontScale="92500"/>
          </a:bodyPr>
          <a:lstStyle/>
          <a:p>
            <a:pPr marL="457200" lvl="0" indent="-381000" algn="l" rtl="0">
              <a:lnSpc>
                <a:spcPct val="115000"/>
              </a:lnSpc>
              <a:spcBef>
                <a:spcPts val="2000"/>
              </a:spcBef>
              <a:spcAft>
                <a:spcPts val="0"/>
              </a:spcAft>
              <a:buSzPts val="2400"/>
              <a:buChar char="•"/>
            </a:pPr>
            <a:r>
              <a:rPr lang="en-US" sz="2400"/>
              <a:t>Parent/Guardian Consent to Bill Medicaid</a:t>
            </a:r>
            <a:endParaRPr sz="2400"/>
          </a:p>
          <a:p>
            <a:pPr marL="914400" lvl="1" indent="-381000" algn="l" rtl="0">
              <a:lnSpc>
                <a:spcPct val="115000"/>
              </a:lnSpc>
              <a:spcBef>
                <a:spcPts val="0"/>
              </a:spcBef>
              <a:spcAft>
                <a:spcPts val="0"/>
              </a:spcAft>
              <a:buSzPts val="2400"/>
              <a:buChar char="•"/>
            </a:pPr>
            <a:r>
              <a:rPr lang="en-US" sz="2400"/>
              <a:t>Iowa Medicaid guidance states that consent must be obtained prior to confirming Medicaid eligibility and documenting services.</a:t>
            </a:r>
            <a:endParaRPr sz="2400"/>
          </a:p>
          <a:p>
            <a:pPr marL="914400" lvl="1" indent="-381000" algn="l" rtl="0">
              <a:lnSpc>
                <a:spcPct val="115000"/>
              </a:lnSpc>
              <a:spcBef>
                <a:spcPts val="0"/>
              </a:spcBef>
              <a:spcAft>
                <a:spcPts val="0"/>
              </a:spcAft>
              <a:buSzPts val="2400"/>
              <a:buChar char="•"/>
            </a:pPr>
            <a:r>
              <a:rPr lang="en-US" sz="2400"/>
              <a:t>This consent is found in ACHIEVE and can be completed during the IEP process.</a:t>
            </a:r>
            <a:endParaRPr sz="2400"/>
          </a:p>
          <a:p>
            <a:pPr marL="1371600" lvl="2" indent="-381000" algn="l" rtl="0">
              <a:lnSpc>
                <a:spcPct val="115000"/>
              </a:lnSpc>
              <a:spcBef>
                <a:spcPts val="0"/>
              </a:spcBef>
              <a:spcAft>
                <a:spcPts val="0"/>
              </a:spcAft>
              <a:buSzPts val="2400"/>
              <a:buChar char="•"/>
            </a:pPr>
            <a:r>
              <a:rPr lang="en-US" sz="2400"/>
              <a:t>The Medicaid Consent for LEA, CHSC, AEA Reimbursement can also be found under Guiding Practices on the </a:t>
            </a:r>
            <a:r>
              <a:rPr lang="en-US" sz="2400" u="sng">
                <a:solidFill>
                  <a:schemeClr val="hlink"/>
                </a:solidFill>
                <a:hlinkClick r:id="rId3"/>
              </a:rPr>
              <a:t>School-Based Medicaid</a:t>
            </a:r>
            <a:r>
              <a:rPr lang="en-US" sz="2400"/>
              <a:t> page.</a:t>
            </a:r>
            <a:endParaRPr sz="2400"/>
          </a:p>
          <a:p>
            <a:pPr marL="1371600" lvl="2" indent="-381000" algn="l" rtl="0">
              <a:lnSpc>
                <a:spcPct val="115000"/>
              </a:lnSpc>
              <a:spcBef>
                <a:spcPts val="0"/>
              </a:spcBef>
              <a:spcAft>
                <a:spcPts val="0"/>
              </a:spcAft>
              <a:buSzPts val="2400"/>
              <a:buChar char="•"/>
            </a:pPr>
            <a:r>
              <a:rPr lang="en-US" sz="2400"/>
              <a:t>The Parent Consent to Bill Medicaid - One Page Guide is also found at that location and explains the background and process of the consent.</a:t>
            </a:r>
            <a:endParaRPr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2" name="Google Shape;92;g3ac51203e60_2_15"/>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Claiming Process</a:t>
            </a:r>
            <a:endParaRPr/>
          </a:p>
        </p:txBody>
      </p:sp>
      <p:sp>
        <p:nvSpPr>
          <p:cNvPr id="93" name="Google Shape;93;g3ac51203e60_2_15"/>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Claiming Process (continued)</a:t>
            </a:r>
            <a:endParaRPr/>
          </a:p>
        </p:txBody>
      </p:sp>
      <p:sp>
        <p:nvSpPr>
          <p:cNvPr id="91" name="Google Shape;91;g3ac51203e60_2_15"/>
          <p:cNvSpPr txBox="1">
            <a:spLocks noGrp="1"/>
          </p:cNvSpPr>
          <p:nvPr>
            <p:ph type="body" idx="1"/>
          </p:nvPr>
        </p:nvSpPr>
        <p:spPr>
          <a:xfrm>
            <a:off x="689100" y="1460500"/>
            <a:ext cx="10813800" cy="4614900"/>
          </a:xfrm>
          <a:prstGeom prst="rect">
            <a:avLst/>
          </a:prstGeom>
          <a:noFill/>
          <a:ln>
            <a:noFill/>
          </a:ln>
        </p:spPr>
        <p:txBody>
          <a:bodyPr spcFirstLastPara="1" wrap="square" lIns="91425" tIns="45700" rIns="91425" bIns="45700" anchor="t" anchorCtr="0">
            <a:normAutofit/>
          </a:bodyPr>
          <a:lstStyle/>
          <a:p>
            <a:pPr marL="457200" lvl="0" indent="-361950" algn="l" rtl="0">
              <a:lnSpc>
                <a:spcPct val="115000"/>
              </a:lnSpc>
              <a:spcBef>
                <a:spcPts val="1000"/>
              </a:spcBef>
              <a:spcAft>
                <a:spcPts val="0"/>
              </a:spcAft>
              <a:buSzPts val="2100"/>
              <a:buChar char="•"/>
            </a:pPr>
            <a:r>
              <a:rPr lang="en-US" sz="2400"/>
              <a:t>Monthly Exclusions Check</a:t>
            </a:r>
            <a:endParaRPr sz="2400"/>
          </a:p>
          <a:p>
            <a:pPr marL="914400" lvl="1" indent="-381000" algn="l" rtl="0">
              <a:lnSpc>
                <a:spcPct val="115000"/>
              </a:lnSpc>
              <a:spcBef>
                <a:spcPts val="1000"/>
              </a:spcBef>
              <a:spcAft>
                <a:spcPts val="0"/>
              </a:spcAft>
              <a:buSzPts val="2400"/>
              <a:buChar char="•"/>
            </a:pPr>
            <a:r>
              <a:rPr lang="en-US" sz="2400"/>
              <a:t>Providers should check monthly to ensure that staff documenting Medicaid billable services are not on the state or federal exclusions, suspensions, or violations list.</a:t>
            </a:r>
            <a:endParaRPr sz="2400"/>
          </a:p>
          <a:p>
            <a:pPr marL="914400" lvl="1" indent="-381000" algn="l" rtl="0">
              <a:lnSpc>
                <a:spcPct val="115000"/>
              </a:lnSpc>
              <a:spcBef>
                <a:spcPts val="1000"/>
              </a:spcBef>
              <a:spcAft>
                <a:spcPts val="0"/>
              </a:spcAft>
              <a:buSzPts val="2400"/>
              <a:buChar char="•"/>
            </a:pPr>
            <a:r>
              <a:rPr lang="en-US" sz="2400"/>
              <a:t>Processes and resources can also be found under Guiding Practices on the </a:t>
            </a:r>
            <a:r>
              <a:rPr lang="en-US" sz="2400" u="sng">
                <a:solidFill>
                  <a:schemeClr val="hlink"/>
                </a:solidFill>
                <a:hlinkClick r:id="rId3"/>
              </a:rPr>
              <a:t>School-Based Medicaid</a:t>
            </a:r>
            <a:r>
              <a:rPr lang="en-US" sz="2400"/>
              <a:t> page.</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0" name="Google Shape;100;g3ac51203e60_0_6"/>
          <p:cNvSpPr txBox="1">
            <a:spLocks noGrp="1"/>
          </p:cNvSpPr>
          <p:nvPr>
            <p:ph type="title"/>
          </p:nvPr>
        </p:nvSpPr>
        <p:spPr>
          <a:xfrm>
            <a:off x="892800" y="0"/>
            <a:ext cx="10515600" cy="727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Claiming Process (continued)</a:t>
            </a:r>
            <a:endParaRPr/>
          </a:p>
        </p:txBody>
      </p:sp>
      <p:sp>
        <p:nvSpPr>
          <p:cNvPr id="99" name="Google Shape;99;g3ac51203e60_0_6"/>
          <p:cNvSpPr txBox="1">
            <a:spLocks noGrp="1"/>
          </p:cNvSpPr>
          <p:nvPr>
            <p:ph type="body" idx="1"/>
          </p:nvPr>
        </p:nvSpPr>
        <p:spPr>
          <a:xfrm>
            <a:off x="689100" y="1460500"/>
            <a:ext cx="10854000" cy="4998900"/>
          </a:xfrm>
          <a:prstGeom prst="rect">
            <a:avLst/>
          </a:prstGeom>
          <a:noFill/>
          <a:ln>
            <a:noFill/>
          </a:ln>
        </p:spPr>
        <p:txBody>
          <a:bodyPr spcFirstLastPara="1" wrap="square" lIns="91425" tIns="45700" rIns="91425" bIns="45700" anchor="t" anchorCtr="0">
            <a:normAutofit/>
          </a:bodyPr>
          <a:lstStyle/>
          <a:p>
            <a:pPr marL="457200" lvl="0" indent="-381000" algn="l" rtl="0">
              <a:lnSpc>
                <a:spcPct val="115000"/>
              </a:lnSpc>
              <a:spcBef>
                <a:spcPts val="2000"/>
              </a:spcBef>
              <a:spcAft>
                <a:spcPts val="0"/>
              </a:spcAft>
              <a:buSzPts val="2400"/>
              <a:buChar char="•"/>
            </a:pPr>
            <a:r>
              <a:rPr lang="en-US" sz="2400"/>
              <a:t>FY2027 Cost Rates</a:t>
            </a:r>
            <a:endParaRPr sz="2400"/>
          </a:p>
          <a:p>
            <a:pPr marL="914400" lvl="1" indent="-381000" algn="l" rtl="0">
              <a:lnSpc>
                <a:spcPct val="115000"/>
              </a:lnSpc>
              <a:spcBef>
                <a:spcPts val="0"/>
              </a:spcBef>
              <a:spcAft>
                <a:spcPts val="0"/>
              </a:spcAft>
              <a:buSzPts val="2400"/>
              <a:buChar char="•"/>
            </a:pPr>
            <a:r>
              <a:rPr lang="en-US" sz="2400"/>
              <a:t>Can also be found under Funding Sources on the </a:t>
            </a:r>
            <a:r>
              <a:rPr lang="en-US" sz="2400" u="sng">
                <a:solidFill>
                  <a:schemeClr val="hlink"/>
                </a:solidFill>
                <a:hlinkClick r:id="rId3"/>
              </a:rPr>
              <a:t>School-Based Medicaid</a:t>
            </a:r>
            <a:r>
              <a:rPr lang="en-US" sz="2400"/>
              <a:t> page.</a:t>
            </a:r>
            <a:endParaRPr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h7282286603575e91_1_6"/>
          <p:cNvSpPr txBox="1">
            <a:spLocks noGrp="1"/>
          </p:cNvSpPr>
          <p:nvPr>
            <p:ph type="title"/>
          </p:nvPr>
        </p:nvSpPr>
        <p:spPr>
          <a:xfrm>
            <a:off x="339213" y="2"/>
            <a:ext cx="11269800" cy="737400"/>
          </a:xfrm>
          <a:prstGeom prst="rect">
            <a:avLst/>
          </a:prstGeom>
        </p:spPr>
        <p:txBody>
          <a:bodyPr spcFirstLastPara="1" wrap="square" lIns="91425" tIns="45700" rIns="91425" bIns="45700" anchor="ctr" anchorCtr="0">
            <a:normAutofit/>
          </a:bodyPr>
          <a:lstStyle/>
          <a:p>
            <a:pPr marL="0" lvl="0" indent="457200" algn="l" rtl="0">
              <a:spcBef>
                <a:spcPts val="0"/>
              </a:spcBef>
              <a:spcAft>
                <a:spcPts val="0"/>
              </a:spcAft>
              <a:buClr>
                <a:schemeClr val="lt1"/>
              </a:buClr>
              <a:buSzPts val="3300"/>
              <a:buFont typeface="Arial"/>
              <a:buNone/>
            </a:pPr>
            <a:r>
              <a:rPr lang="en-US"/>
              <a:t>Recent Questions</a:t>
            </a:r>
            <a:endParaRPr/>
          </a:p>
        </p:txBody>
      </p:sp>
      <p:sp>
        <p:nvSpPr>
          <p:cNvPr id="107" name="Google Shape;107;h7282286603575e91_1_6"/>
          <p:cNvSpPr txBox="1">
            <a:spLocks noGrp="1"/>
          </p:cNvSpPr>
          <p:nvPr>
            <p:ph type="body" idx="1"/>
          </p:nvPr>
        </p:nvSpPr>
        <p:spPr>
          <a:xfrm>
            <a:off x="689112" y="1460499"/>
            <a:ext cx="10813800" cy="4351200"/>
          </a:xfrm>
          <a:prstGeom prst="rect">
            <a:avLst/>
          </a:prstGeom>
        </p:spPr>
        <p:txBody>
          <a:bodyPr spcFirstLastPara="1" wrap="square" lIns="91425" tIns="45700" rIns="91425" bIns="45700" anchor="t" anchorCtr="0">
            <a:normAutofit/>
          </a:bodyPr>
          <a:lstStyle/>
          <a:p>
            <a:pPr marL="457200" lvl="0" indent="-381000" algn="l" rtl="0">
              <a:lnSpc>
                <a:spcPct val="115000"/>
              </a:lnSpc>
              <a:spcBef>
                <a:spcPts val="750"/>
              </a:spcBef>
              <a:spcAft>
                <a:spcPts val="0"/>
              </a:spcAft>
              <a:buSzPts val="2400"/>
              <a:buChar char="•"/>
            </a:pPr>
            <a:r>
              <a:rPr lang="en-US" sz="2400"/>
              <a:t>Is FERPA training required annually?</a:t>
            </a:r>
            <a:endParaRPr sz="2400"/>
          </a:p>
          <a:p>
            <a:pPr marL="914400" lvl="1" indent="-381000" algn="l" rtl="0">
              <a:lnSpc>
                <a:spcPct val="115000"/>
              </a:lnSpc>
              <a:spcBef>
                <a:spcPts val="0"/>
              </a:spcBef>
              <a:spcAft>
                <a:spcPts val="0"/>
              </a:spcAft>
              <a:buSzPts val="2400"/>
              <a:buChar char="•"/>
            </a:pPr>
            <a:r>
              <a:rPr lang="en-US" sz="2400" u="sng">
                <a:solidFill>
                  <a:schemeClr val="hlink"/>
                </a:solidFill>
                <a:hlinkClick r:id="rId3"/>
              </a:rPr>
              <a:t>This resource</a:t>
            </a:r>
            <a:r>
              <a:rPr lang="en-US" sz="2400"/>
              <a:t> from the Department of Education website states that Family Educational Rights and Privacy Act (FERPA) is a one-time training requirement, unless otherwise required. </a:t>
            </a:r>
            <a:endParaRPr sz="2400"/>
          </a:p>
          <a:p>
            <a:pPr marL="914400" lvl="1" indent="-381000" algn="l" rtl="0">
              <a:lnSpc>
                <a:spcPct val="115000"/>
              </a:lnSpc>
              <a:spcBef>
                <a:spcPts val="0"/>
              </a:spcBef>
              <a:spcAft>
                <a:spcPts val="0"/>
              </a:spcAft>
              <a:buSzPts val="2400"/>
              <a:buChar char="•"/>
            </a:pPr>
            <a:r>
              <a:rPr lang="en-US" sz="2400"/>
              <a:t>There is a link on the course information section of the document that will take you to the training. </a:t>
            </a:r>
            <a:endParaRPr sz="2400"/>
          </a:p>
          <a:p>
            <a:pPr marL="914400" lvl="1" indent="-381000" algn="l" rtl="0">
              <a:lnSpc>
                <a:spcPct val="115000"/>
              </a:lnSpc>
              <a:spcBef>
                <a:spcPts val="0"/>
              </a:spcBef>
              <a:spcAft>
                <a:spcPts val="0"/>
              </a:spcAft>
              <a:buSzPts val="2400"/>
              <a:buChar char="•"/>
            </a:pPr>
            <a:r>
              <a:rPr lang="en-US" sz="2400">
                <a:highlight>
                  <a:schemeClr val="lt1"/>
                </a:highlight>
              </a:rPr>
              <a:t>Checking with Iowa Medicaid to confirm if it is required to be a provider</a:t>
            </a:r>
            <a:endParaRPr sz="2400">
              <a:highlight>
                <a:schemeClr val="lt1"/>
              </a:high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h7282286603575e91_1_12"/>
          <p:cNvSpPr txBox="1">
            <a:spLocks noGrp="1"/>
          </p:cNvSpPr>
          <p:nvPr>
            <p:ph type="title"/>
          </p:nvPr>
        </p:nvSpPr>
        <p:spPr>
          <a:xfrm>
            <a:off x="339213" y="2"/>
            <a:ext cx="11269800" cy="737400"/>
          </a:xfrm>
          <a:prstGeom prst="rect">
            <a:avLst/>
          </a:prstGeom>
        </p:spPr>
        <p:txBody>
          <a:bodyPr spcFirstLastPara="1" wrap="square" lIns="91425" tIns="45700" rIns="91425" bIns="45700" anchor="ctr" anchorCtr="0">
            <a:normAutofit/>
          </a:bodyPr>
          <a:lstStyle/>
          <a:p>
            <a:pPr marL="0" lvl="0" indent="457200" algn="l" rtl="0">
              <a:spcBef>
                <a:spcPts val="0"/>
              </a:spcBef>
              <a:spcAft>
                <a:spcPts val="0"/>
              </a:spcAft>
              <a:buClr>
                <a:schemeClr val="dk1"/>
              </a:buClr>
              <a:buSzPts val="1100"/>
              <a:buFont typeface="Arial"/>
              <a:buNone/>
            </a:pPr>
            <a:r>
              <a:rPr lang="en-US"/>
              <a:t>Recent Questions (continued)</a:t>
            </a:r>
            <a:endParaRPr/>
          </a:p>
        </p:txBody>
      </p:sp>
      <p:sp>
        <p:nvSpPr>
          <p:cNvPr id="114" name="Google Shape;114;h7282286603575e91_1_12"/>
          <p:cNvSpPr txBox="1">
            <a:spLocks noGrp="1"/>
          </p:cNvSpPr>
          <p:nvPr>
            <p:ph type="body" idx="1"/>
          </p:nvPr>
        </p:nvSpPr>
        <p:spPr>
          <a:xfrm>
            <a:off x="689112" y="1460499"/>
            <a:ext cx="10813800" cy="4351200"/>
          </a:xfrm>
          <a:prstGeom prst="rect">
            <a:avLst/>
          </a:prstGeom>
        </p:spPr>
        <p:txBody>
          <a:bodyPr spcFirstLastPara="1" wrap="square" lIns="91425" tIns="45700" rIns="91425" bIns="45700" anchor="t" anchorCtr="0">
            <a:normAutofit/>
          </a:bodyPr>
          <a:lstStyle/>
          <a:p>
            <a:pPr marL="457200" lvl="0" indent="-381000" algn="l" rtl="0">
              <a:lnSpc>
                <a:spcPct val="115000"/>
              </a:lnSpc>
              <a:spcBef>
                <a:spcPts val="750"/>
              </a:spcBef>
              <a:spcAft>
                <a:spcPts val="0"/>
              </a:spcAft>
              <a:buSzPts val="2400"/>
              <a:buChar char="•"/>
            </a:pPr>
            <a:r>
              <a:rPr lang="en-US" sz="2400"/>
              <a:t>How are AEA consultation services billed to Medicaid?</a:t>
            </a:r>
            <a:endParaRPr sz="2400"/>
          </a:p>
          <a:p>
            <a:pPr marL="914400" lvl="1" indent="-381000" algn="l" rtl="0">
              <a:lnSpc>
                <a:spcPct val="115000"/>
              </a:lnSpc>
              <a:spcBef>
                <a:spcPts val="0"/>
              </a:spcBef>
              <a:spcAft>
                <a:spcPts val="0"/>
              </a:spcAft>
              <a:buSzPts val="2400"/>
              <a:buChar char="•"/>
            </a:pPr>
            <a:r>
              <a:rPr lang="en-US" sz="2400"/>
              <a:t>The role of consultation is monitoring, supervising, teaching and training school staff or others providing care to the student.</a:t>
            </a:r>
            <a:endParaRPr sz="2400"/>
          </a:p>
          <a:p>
            <a:pPr marL="914400" lvl="1" indent="-381000" algn="l" rtl="0">
              <a:lnSpc>
                <a:spcPct val="115000"/>
              </a:lnSpc>
              <a:spcBef>
                <a:spcPts val="0"/>
              </a:spcBef>
              <a:spcAft>
                <a:spcPts val="0"/>
              </a:spcAft>
              <a:buSzPts val="2400"/>
              <a:buChar char="•"/>
            </a:pPr>
            <a:r>
              <a:rPr lang="en-US" sz="2400"/>
              <a:t>This would be considered an assessment services and should be claimed using that procedure code and cost rate.</a:t>
            </a:r>
            <a:endParaRPr sz="2400"/>
          </a:p>
          <a:p>
            <a:pPr marL="457200" lvl="0" indent="-381000" algn="l" rtl="0">
              <a:lnSpc>
                <a:spcPct val="115000"/>
              </a:lnSpc>
              <a:spcBef>
                <a:spcPts val="0"/>
              </a:spcBef>
              <a:spcAft>
                <a:spcPts val="0"/>
              </a:spcAft>
              <a:buSzPts val="2400"/>
              <a:buChar char="•"/>
            </a:pPr>
            <a:r>
              <a:rPr lang="en-US" sz="2400"/>
              <a:t>Be careful not to over claim this type of service since the term ‘consultation’ may have different definitions for Part B and Part C tasks compared to the Medicaid definition.</a:t>
            </a:r>
            <a:endParaRPr sz="2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h7282286603575e91_1_18"/>
          <p:cNvSpPr txBox="1">
            <a:spLocks noGrp="1"/>
          </p:cNvSpPr>
          <p:nvPr>
            <p:ph type="title"/>
          </p:nvPr>
        </p:nvSpPr>
        <p:spPr>
          <a:xfrm>
            <a:off x="339213" y="2"/>
            <a:ext cx="11269800" cy="737400"/>
          </a:xfrm>
          <a:prstGeom prst="rect">
            <a:avLst/>
          </a:prstGeom>
        </p:spPr>
        <p:txBody>
          <a:bodyPr spcFirstLastPara="1" wrap="square" lIns="91425" tIns="45700" rIns="91425" bIns="45700" anchor="ctr" anchorCtr="0">
            <a:normAutofit/>
          </a:bodyPr>
          <a:lstStyle/>
          <a:p>
            <a:pPr marL="0" lvl="0" indent="457200" algn="l" rtl="0">
              <a:spcBef>
                <a:spcPts val="0"/>
              </a:spcBef>
              <a:spcAft>
                <a:spcPts val="0"/>
              </a:spcAft>
              <a:buNone/>
            </a:pPr>
            <a:r>
              <a:rPr lang="en-US"/>
              <a:t>Recent Questions (continued)</a:t>
            </a:r>
            <a:endParaRPr/>
          </a:p>
        </p:txBody>
      </p:sp>
      <p:sp>
        <p:nvSpPr>
          <p:cNvPr id="121" name="Google Shape;121;h7282286603575e91_1_18"/>
          <p:cNvSpPr txBox="1">
            <a:spLocks noGrp="1"/>
          </p:cNvSpPr>
          <p:nvPr>
            <p:ph type="body" idx="1"/>
          </p:nvPr>
        </p:nvSpPr>
        <p:spPr>
          <a:xfrm>
            <a:off x="689100" y="928550"/>
            <a:ext cx="10813800" cy="5558100"/>
          </a:xfrm>
          <a:prstGeom prst="rect">
            <a:avLst/>
          </a:prstGeom>
        </p:spPr>
        <p:txBody>
          <a:bodyPr spcFirstLastPara="1" wrap="square" lIns="91425" tIns="45700" rIns="91425" bIns="45700" anchor="t" anchorCtr="0">
            <a:normAutofit/>
          </a:bodyPr>
          <a:lstStyle/>
          <a:p>
            <a:pPr marL="457200" lvl="0" indent="-381000" algn="l" rtl="0">
              <a:lnSpc>
                <a:spcPct val="115000"/>
              </a:lnSpc>
              <a:spcBef>
                <a:spcPts val="750"/>
              </a:spcBef>
              <a:spcAft>
                <a:spcPts val="0"/>
              </a:spcAft>
              <a:buSzPts val="2400"/>
              <a:buChar char="•"/>
            </a:pPr>
            <a:r>
              <a:rPr lang="en-US" sz="2400"/>
              <a:t>What procedure code should be used for consultation?</a:t>
            </a:r>
            <a:endParaRPr sz="2400"/>
          </a:p>
          <a:p>
            <a:pPr marL="914400" lvl="1" indent="-381000" algn="l" rtl="0">
              <a:lnSpc>
                <a:spcPct val="115000"/>
              </a:lnSpc>
              <a:spcBef>
                <a:spcPts val="0"/>
              </a:spcBef>
              <a:spcAft>
                <a:spcPts val="0"/>
              </a:spcAft>
              <a:buSzPts val="2400"/>
              <a:buChar char="•"/>
            </a:pPr>
            <a:r>
              <a:rPr lang="en-US" sz="2400"/>
              <a:t>As mentioned in the previous slide consultation is considered to be an assessment service and the corresponding procedure codes from the FY2027 cost rate sheet are below:</a:t>
            </a:r>
            <a:endParaRPr sz="2400"/>
          </a:p>
          <a:p>
            <a:pPr marL="1371600" lvl="2" indent="-381000" algn="l" rtl="0">
              <a:lnSpc>
                <a:spcPct val="115000"/>
              </a:lnSpc>
              <a:spcBef>
                <a:spcPts val="0"/>
              </a:spcBef>
              <a:spcAft>
                <a:spcPts val="0"/>
              </a:spcAft>
              <a:buSzPts val="2400"/>
              <a:buChar char="•"/>
            </a:pPr>
            <a:r>
              <a:rPr lang="en-US" sz="2400"/>
              <a:t>Psychological Assessment = 96100</a:t>
            </a:r>
            <a:endParaRPr sz="2400"/>
          </a:p>
          <a:p>
            <a:pPr marL="1371600" lvl="2" indent="-381000" algn="l" rtl="0">
              <a:lnSpc>
                <a:spcPct val="115000"/>
              </a:lnSpc>
              <a:spcBef>
                <a:spcPts val="0"/>
              </a:spcBef>
              <a:spcAft>
                <a:spcPts val="0"/>
              </a:spcAft>
              <a:buSzPts val="2400"/>
              <a:buChar char="•"/>
            </a:pPr>
            <a:r>
              <a:rPr lang="en-US" sz="2400"/>
              <a:t>Physical Therapy Assessment = 97162</a:t>
            </a:r>
            <a:endParaRPr sz="2400"/>
          </a:p>
          <a:p>
            <a:pPr marL="1371600" lvl="2" indent="-381000" algn="l" rtl="0">
              <a:lnSpc>
                <a:spcPct val="115000"/>
              </a:lnSpc>
              <a:spcBef>
                <a:spcPts val="0"/>
              </a:spcBef>
              <a:spcAft>
                <a:spcPts val="0"/>
              </a:spcAft>
              <a:buSzPts val="2400"/>
              <a:buChar char="•"/>
            </a:pPr>
            <a:r>
              <a:rPr lang="en-US" sz="2400"/>
              <a:t>Audiological Assessment = 92521, 92522, 92523 (UA modifier)</a:t>
            </a:r>
            <a:endParaRPr sz="2400"/>
          </a:p>
          <a:p>
            <a:pPr marL="1371600" lvl="2" indent="-381000" algn="l" rtl="0">
              <a:lnSpc>
                <a:spcPct val="115000"/>
              </a:lnSpc>
              <a:spcBef>
                <a:spcPts val="0"/>
              </a:spcBef>
              <a:spcAft>
                <a:spcPts val="0"/>
              </a:spcAft>
              <a:buSzPts val="2400"/>
              <a:buChar char="•"/>
            </a:pPr>
            <a:r>
              <a:rPr lang="en-US" sz="2400"/>
              <a:t>Occupational Therapy Assessment = 97165</a:t>
            </a:r>
            <a:endParaRPr sz="2400"/>
          </a:p>
          <a:p>
            <a:pPr marL="1371600" lvl="2" indent="-381000" algn="l" rtl="0">
              <a:lnSpc>
                <a:spcPct val="115000"/>
              </a:lnSpc>
              <a:spcBef>
                <a:spcPts val="0"/>
              </a:spcBef>
              <a:spcAft>
                <a:spcPts val="0"/>
              </a:spcAft>
              <a:buSzPts val="2400"/>
              <a:buChar char="•"/>
            </a:pPr>
            <a:r>
              <a:rPr lang="en-US" sz="2400"/>
              <a:t>Speech Therapy Assessment = 92521, 92522, 92523 (GN modifier)</a:t>
            </a:r>
            <a:endParaRPr sz="2400"/>
          </a:p>
          <a:p>
            <a:pPr marL="1371600" lvl="2" indent="-381000" algn="l" rtl="0">
              <a:lnSpc>
                <a:spcPct val="115000"/>
              </a:lnSpc>
              <a:spcBef>
                <a:spcPts val="0"/>
              </a:spcBef>
              <a:spcAft>
                <a:spcPts val="0"/>
              </a:spcAft>
              <a:buSzPts val="2400"/>
              <a:buChar char="•"/>
            </a:pPr>
            <a:r>
              <a:rPr lang="en-US" sz="2400"/>
              <a:t>Nursing Assessment = T2001</a:t>
            </a:r>
            <a:endParaRPr sz="2400"/>
          </a:p>
          <a:p>
            <a:pPr marL="1371600" lvl="2" indent="-381000" algn="l" rtl="0">
              <a:lnSpc>
                <a:spcPct val="115000"/>
              </a:lnSpc>
              <a:spcBef>
                <a:spcPts val="0"/>
              </a:spcBef>
              <a:spcAft>
                <a:spcPts val="0"/>
              </a:spcAft>
              <a:buSzPts val="2400"/>
              <a:buChar char="•"/>
            </a:pPr>
            <a:r>
              <a:rPr lang="en-US" sz="2400"/>
              <a:t>Social Work/Counseling Assessment = H0031</a:t>
            </a:r>
            <a:endParaRPr sz="2400"/>
          </a:p>
          <a:p>
            <a:pPr marL="1371600" lvl="2" indent="-381000" algn="l" rtl="0">
              <a:lnSpc>
                <a:spcPct val="115000"/>
              </a:lnSpc>
              <a:spcBef>
                <a:spcPts val="0"/>
              </a:spcBef>
              <a:spcAft>
                <a:spcPts val="0"/>
              </a:spcAft>
              <a:buSzPts val="2400"/>
              <a:buChar char="•"/>
            </a:pPr>
            <a:r>
              <a:rPr lang="en-US" sz="2400"/>
              <a:t>Vision Assessment = 92012</a:t>
            </a:r>
            <a:endParaRPr sz="2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8"/>
          <p:cNvSpPr txBox="1">
            <a:spLocks noGrp="1"/>
          </p:cNvSpPr>
          <p:nvPr>
            <p:ph type="title"/>
          </p:nvPr>
        </p:nvSpPr>
        <p:spPr>
          <a:xfrm>
            <a:off x="339213" y="2"/>
            <a:ext cx="11269800" cy="7374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LEA and AEA Meetings</a:t>
            </a:r>
            <a:endParaRPr/>
          </a:p>
        </p:txBody>
      </p:sp>
      <p:sp>
        <p:nvSpPr>
          <p:cNvPr id="128" name="Google Shape;128;p8"/>
          <p:cNvSpPr txBox="1">
            <a:spLocks noGrp="1"/>
          </p:cNvSpPr>
          <p:nvPr>
            <p:ph type="body" idx="1"/>
          </p:nvPr>
        </p:nvSpPr>
        <p:spPr>
          <a:xfrm>
            <a:off x="689112" y="1460499"/>
            <a:ext cx="10813800" cy="43512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SzPts val="1800"/>
              <a:buNone/>
            </a:pPr>
            <a:r>
              <a:rPr lang="en-US" b="1"/>
              <a:t>Quality Improvement Measure for LEA and AEA scheduled meetings</a:t>
            </a:r>
            <a:endParaRPr/>
          </a:p>
          <a:p>
            <a:pPr marL="0" lvl="0" indent="0" algn="l" rtl="0">
              <a:lnSpc>
                <a:spcPct val="115000"/>
              </a:lnSpc>
              <a:spcBef>
                <a:spcPts val="2000"/>
              </a:spcBef>
              <a:spcAft>
                <a:spcPts val="0"/>
              </a:spcAft>
              <a:buSzPts val="1800"/>
              <a:buNone/>
            </a:pPr>
            <a:r>
              <a:rPr lang="en-US" sz="2200" i="1"/>
              <a:t>Issue: Prior meetings were not reaching all personnel involved with Medicaid reimbursement at the LEA or AEA Level</a:t>
            </a:r>
            <a:endParaRPr sz="2200" i="1"/>
          </a:p>
          <a:p>
            <a:pPr marL="0" lvl="0" indent="0" algn="l" rtl="0">
              <a:lnSpc>
                <a:spcPct val="115000"/>
              </a:lnSpc>
              <a:spcBef>
                <a:spcPts val="2000"/>
              </a:spcBef>
              <a:spcAft>
                <a:spcPts val="0"/>
              </a:spcAft>
              <a:buSzPts val="1800"/>
              <a:buNone/>
            </a:pPr>
            <a:r>
              <a:rPr lang="en-US" sz="2200"/>
              <a:t>Solution: A new meeting cadence will begin in 2026 with structured meetings that will:</a:t>
            </a:r>
            <a:endParaRPr sz="2200"/>
          </a:p>
          <a:p>
            <a:pPr marL="342900" lvl="1" indent="-292100" algn="l" rtl="0">
              <a:lnSpc>
                <a:spcPct val="115000"/>
              </a:lnSpc>
              <a:spcBef>
                <a:spcPts val="1000"/>
              </a:spcBef>
              <a:spcAft>
                <a:spcPts val="0"/>
              </a:spcAft>
              <a:buSzPts val="1900"/>
              <a:buChar char="•"/>
            </a:pPr>
            <a:r>
              <a:rPr lang="en-US" sz="1900"/>
              <a:t>Alternate between LEA and AEA topics every other month</a:t>
            </a:r>
            <a:endParaRPr sz="1900"/>
          </a:p>
          <a:p>
            <a:pPr marL="342900" lvl="1" indent="-292100" algn="l" rtl="0">
              <a:lnSpc>
                <a:spcPct val="115000"/>
              </a:lnSpc>
              <a:spcBef>
                <a:spcPts val="1000"/>
              </a:spcBef>
              <a:spcAft>
                <a:spcPts val="0"/>
              </a:spcAft>
              <a:buSzPts val="1900"/>
              <a:buChar char="•"/>
            </a:pPr>
            <a:r>
              <a:rPr lang="en-US" sz="1900"/>
              <a:t>Provide coaching on processes during the first half of the meeting</a:t>
            </a:r>
            <a:r>
              <a:rPr lang="en-US" sz="1900" strike="sngStrike"/>
              <a:t> </a:t>
            </a:r>
            <a:endParaRPr sz="1900" strike="sngStrike"/>
          </a:p>
          <a:p>
            <a:pPr marL="342900" lvl="1" indent="-292100" algn="l" rtl="0">
              <a:lnSpc>
                <a:spcPct val="115000"/>
              </a:lnSpc>
              <a:spcBef>
                <a:spcPts val="1000"/>
              </a:spcBef>
              <a:spcAft>
                <a:spcPts val="0"/>
              </a:spcAft>
              <a:buSzPts val="1900"/>
              <a:buChar char="•"/>
            </a:pPr>
            <a:r>
              <a:rPr lang="en-US" sz="1900"/>
              <a:t>Q and A during the second half of the meeting  </a:t>
            </a:r>
            <a:endParaRPr sz="1900"/>
          </a:p>
          <a:p>
            <a:pPr marL="342900" lvl="1" indent="-292100" algn="l" rtl="0">
              <a:lnSpc>
                <a:spcPct val="115000"/>
              </a:lnSpc>
              <a:spcBef>
                <a:spcPts val="1000"/>
              </a:spcBef>
              <a:spcAft>
                <a:spcPts val="0"/>
              </a:spcAft>
              <a:buSzPts val="1900"/>
              <a:buChar char="•"/>
            </a:pPr>
            <a:r>
              <a:rPr lang="en-US" sz="1900">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1"/>
                  </a:ext>
                </a:extLst>
              </a:rPr>
              <a:t>Registration will be required to attend</a:t>
            </a:r>
            <a:r>
              <a:rPr lang="en-US" sz="1900"/>
              <a:t> </a:t>
            </a:r>
            <a:endParaRPr sz="1900" strike="sngStrike"/>
          </a:p>
          <a:p>
            <a:pPr marL="342900" lvl="1" indent="-292100" algn="l" rtl="0">
              <a:lnSpc>
                <a:spcPct val="115000"/>
              </a:lnSpc>
              <a:spcBef>
                <a:spcPts val="1000"/>
              </a:spcBef>
              <a:spcAft>
                <a:spcPts val="0"/>
              </a:spcAft>
              <a:buSzPts val="1900"/>
              <a:buChar char="•"/>
            </a:pPr>
            <a:r>
              <a:rPr lang="en-US" sz="1900"/>
              <a:t>Recorded meetings will be posted on the Medicaid site along with past meeting slides</a:t>
            </a:r>
            <a:endParaRPr sz="1900"/>
          </a:p>
          <a:p>
            <a:pPr marL="0" lvl="0" indent="0" algn="l" rtl="0">
              <a:lnSpc>
                <a:spcPct val="80000"/>
              </a:lnSpc>
              <a:spcBef>
                <a:spcPts val="1000"/>
              </a:spcBef>
              <a:spcAft>
                <a:spcPts val="0"/>
              </a:spcAft>
              <a:buClr>
                <a:schemeClr val="dk1"/>
              </a:buClr>
              <a:buSzPts val="2100"/>
              <a:buNone/>
            </a:pPr>
            <a:endParaRPr sz="2300"/>
          </a:p>
          <a:p>
            <a:pPr marL="0" lvl="0" indent="0" algn="l" rtl="0">
              <a:lnSpc>
                <a:spcPct val="80000"/>
              </a:lnSpc>
              <a:spcBef>
                <a:spcPts val="750"/>
              </a:spcBef>
              <a:spcAft>
                <a:spcPts val="0"/>
              </a:spcAft>
              <a:buClr>
                <a:schemeClr val="dk1"/>
              </a:buClr>
              <a:buSzPts val="2100"/>
              <a:buNone/>
            </a:pPr>
            <a:endParaRPr sz="23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1"/>
          <p:cNvSpPr txBox="1">
            <a:spLocks noGrp="1"/>
          </p:cNvSpPr>
          <p:nvPr>
            <p:ph type="title"/>
          </p:nvPr>
        </p:nvSpPr>
        <p:spPr>
          <a:xfrm>
            <a:off x="892797" y="1"/>
            <a:ext cx="10515600" cy="119269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300"/>
              <a:buFont typeface="Arial"/>
              <a:buNone/>
            </a:pPr>
            <a:r>
              <a:rPr lang="en-US"/>
              <a:t>Contacts</a:t>
            </a:r>
            <a:endParaRPr/>
          </a:p>
        </p:txBody>
      </p:sp>
      <p:sp>
        <p:nvSpPr>
          <p:cNvPr id="135" name="Google Shape;135;p11"/>
          <p:cNvSpPr txBox="1">
            <a:spLocks noGrp="1"/>
          </p:cNvSpPr>
          <p:nvPr>
            <p:ph type="body" idx="1"/>
          </p:nvPr>
        </p:nvSpPr>
        <p:spPr>
          <a:xfrm>
            <a:off x="892799" y="1548641"/>
            <a:ext cx="5157787" cy="82391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800"/>
              <a:buNone/>
            </a:pPr>
            <a:r>
              <a:rPr lang="en-US" sz="2100"/>
              <a:t>Department of Education School Based Medicaid Contact</a:t>
            </a:r>
            <a:endParaRPr sz="2100"/>
          </a:p>
        </p:txBody>
      </p:sp>
      <p:sp>
        <p:nvSpPr>
          <p:cNvPr id="136" name="Google Shape;136;p11"/>
          <p:cNvSpPr txBox="1">
            <a:spLocks noGrp="1"/>
          </p:cNvSpPr>
          <p:nvPr>
            <p:ph type="body" idx="2"/>
          </p:nvPr>
        </p:nvSpPr>
        <p:spPr>
          <a:xfrm>
            <a:off x="892800" y="2372551"/>
            <a:ext cx="5157900" cy="823800"/>
          </a:xfrm>
          <a:prstGeom prst="rect">
            <a:avLst/>
          </a:prstGeom>
          <a:noFill/>
          <a:ln>
            <a:noFill/>
          </a:ln>
        </p:spPr>
        <p:txBody>
          <a:bodyPr spcFirstLastPara="1" wrap="square" lIns="91425" tIns="45700" rIns="91425" bIns="45700" anchor="t" anchorCtr="0">
            <a:normAutofit/>
          </a:bodyPr>
          <a:lstStyle/>
          <a:p>
            <a:pPr marL="342900" lvl="0" indent="-342900" algn="l" rtl="0">
              <a:lnSpc>
                <a:spcPct val="115000"/>
              </a:lnSpc>
              <a:spcBef>
                <a:spcPts val="0"/>
              </a:spcBef>
              <a:spcAft>
                <a:spcPts val="0"/>
              </a:spcAft>
              <a:buClr>
                <a:schemeClr val="dk1"/>
              </a:buClr>
              <a:buSzPts val="1900"/>
              <a:buChar char="•"/>
            </a:pPr>
            <a:r>
              <a:rPr lang="en-US" sz="1900" b="1"/>
              <a:t>Jon Neas: </a:t>
            </a:r>
            <a:r>
              <a:rPr lang="en-US" sz="1900"/>
              <a:t>(515) 326-1032, </a:t>
            </a:r>
            <a:r>
              <a:rPr lang="en-US" sz="1900" u="sng">
                <a:solidFill>
                  <a:schemeClr val="hlink"/>
                </a:solidFill>
                <a:hlinkClick r:id="rId3"/>
              </a:rPr>
              <a:t>jon.neas@iowa.gov</a:t>
            </a:r>
            <a:endParaRPr/>
          </a:p>
        </p:txBody>
      </p:sp>
      <p:sp>
        <p:nvSpPr>
          <p:cNvPr id="140" name="Google Shape;140;p11"/>
          <p:cNvSpPr txBox="1">
            <a:spLocks noGrp="1"/>
          </p:cNvSpPr>
          <p:nvPr>
            <p:ph type="body" idx="1"/>
          </p:nvPr>
        </p:nvSpPr>
        <p:spPr>
          <a:xfrm>
            <a:off x="892749" y="3275989"/>
            <a:ext cx="5157900" cy="823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800"/>
              <a:buNone/>
            </a:pPr>
            <a:r>
              <a:rPr lang="en-US" sz="2100"/>
              <a:t>Iowa Health and Human Services Medicaid Policy Contact</a:t>
            </a:r>
            <a:endParaRPr sz="2100"/>
          </a:p>
        </p:txBody>
      </p:sp>
      <p:sp>
        <p:nvSpPr>
          <p:cNvPr id="139" name="Google Shape;139;p11"/>
          <p:cNvSpPr txBox="1"/>
          <p:nvPr/>
        </p:nvSpPr>
        <p:spPr>
          <a:xfrm>
            <a:off x="892749" y="4179427"/>
            <a:ext cx="5571900" cy="813600"/>
          </a:xfrm>
          <a:prstGeom prst="rect">
            <a:avLst/>
          </a:prstGeom>
          <a:noFill/>
          <a:ln>
            <a:noFill/>
          </a:ln>
        </p:spPr>
        <p:txBody>
          <a:bodyPr spcFirstLastPara="1" wrap="square" lIns="91425" tIns="91425" rIns="91425" bIns="91425" anchor="t" anchorCtr="0">
            <a:spAutoFit/>
          </a:bodyPr>
          <a:lstStyle/>
          <a:p>
            <a:pPr marL="342900" marR="0" lvl="0" indent="-342900" algn="l" rtl="0">
              <a:lnSpc>
                <a:spcPct val="115000"/>
              </a:lnSpc>
              <a:spcBef>
                <a:spcPts val="0"/>
              </a:spcBef>
              <a:spcAft>
                <a:spcPts val="0"/>
              </a:spcAft>
              <a:buClr>
                <a:schemeClr val="dk1"/>
              </a:buClr>
              <a:buSzPts val="1900"/>
              <a:buFont typeface="Arial"/>
              <a:buChar char="•"/>
            </a:pPr>
            <a:r>
              <a:rPr lang="en-US" sz="1900" b="1" i="0" u="none" strike="noStrike" cap="none">
                <a:solidFill>
                  <a:schemeClr val="dk1"/>
                </a:solidFill>
                <a:latin typeface="Arial"/>
                <a:ea typeface="Arial"/>
                <a:cs typeface="Arial"/>
                <a:sym typeface="Arial"/>
              </a:rPr>
              <a:t>Tashina Hornaday &amp; Morgan Schultz:</a:t>
            </a:r>
            <a:r>
              <a:rPr lang="en-US" sz="1900" b="0" i="0" u="none" strike="noStrike" cap="none">
                <a:solidFill>
                  <a:schemeClr val="dk1"/>
                </a:solidFill>
                <a:latin typeface="Arial"/>
                <a:ea typeface="Arial"/>
                <a:cs typeface="Arial"/>
                <a:sym typeface="Arial"/>
              </a:rPr>
              <a:t> </a:t>
            </a:r>
            <a:r>
              <a:rPr lang="en-US" sz="1900" b="0" i="0" u="none" strike="noStrike" cap="none">
                <a:solidFill>
                  <a:srgbClr val="000000"/>
                </a:solidFill>
                <a:latin typeface="Arial"/>
                <a:ea typeface="Arial"/>
                <a:cs typeface="Arial"/>
                <a:sym typeface="Arial"/>
              </a:rPr>
              <a:t>	</a:t>
            </a:r>
            <a:r>
              <a:rPr lang="en-US" sz="1900" b="0" i="0" u="sng" strike="noStrike" cap="none">
                <a:solidFill>
                  <a:schemeClr val="hlink"/>
                </a:solidFill>
                <a:latin typeface="Arial"/>
                <a:ea typeface="Arial"/>
                <a:cs typeface="Arial"/>
                <a:sym typeface="Arial"/>
                <a:hlinkClick r:id="rId4"/>
              </a:rPr>
              <a:t>MedicaidSchoolBasedServices@hhs.iowa.gov</a:t>
            </a:r>
            <a:endParaRPr sz="1900" b="0" i="0" u="none" strike="noStrike" cap="none">
              <a:solidFill>
                <a:srgbClr val="000000"/>
              </a:solidFill>
              <a:latin typeface="Arial"/>
              <a:ea typeface="Arial"/>
              <a:cs typeface="Arial"/>
              <a:sym typeface="Arial"/>
            </a:endParaRPr>
          </a:p>
        </p:txBody>
      </p:sp>
      <p:sp>
        <p:nvSpPr>
          <p:cNvPr id="137" name="Google Shape;137;p11"/>
          <p:cNvSpPr txBox="1">
            <a:spLocks noGrp="1"/>
          </p:cNvSpPr>
          <p:nvPr>
            <p:ph type="body" idx="3"/>
          </p:nvPr>
        </p:nvSpPr>
        <p:spPr>
          <a:xfrm>
            <a:off x="6225210" y="1508822"/>
            <a:ext cx="5183188" cy="82391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800"/>
              <a:buNone/>
            </a:pPr>
            <a:r>
              <a:rPr lang="en-US" sz="2100"/>
              <a:t>Department of Education ACHIEVE Medicaid Contacts</a:t>
            </a:r>
            <a:endParaRPr sz="2100"/>
          </a:p>
        </p:txBody>
      </p:sp>
      <p:sp>
        <p:nvSpPr>
          <p:cNvPr id="138" name="Google Shape;138;p11"/>
          <p:cNvSpPr txBox="1">
            <a:spLocks noGrp="1"/>
          </p:cNvSpPr>
          <p:nvPr>
            <p:ph type="body" idx="4"/>
          </p:nvPr>
        </p:nvSpPr>
        <p:spPr>
          <a:xfrm>
            <a:off x="6225210" y="2327845"/>
            <a:ext cx="5183188" cy="3684588"/>
          </a:xfrm>
          <a:prstGeom prst="rect">
            <a:avLst/>
          </a:prstGeom>
          <a:noFill/>
          <a:ln>
            <a:noFill/>
          </a:ln>
        </p:spPr>
        <p:txBody>
          <a:bodyPr spcFirstLastPara="1" wrap="square" lIns="91425" tIns="45700" rIns="91425" bIns="45700" anchor="t" anchorCtr="0">
            <a:normAutofit/>
          </a:bodyPr>
          <a:lstStyle/>
          <a:p>
            <a:pPr marL="457200" lvl="0" indent="-349250" algn="l" rtl="0">
              <a:lnSpc>
                <a:spcPct val="115000"/>
              </a:lnSpc>
              <a:spcBef>
                <a:spcPts val="1000"/>
              </a:spcBef>
              <a:spcAft>
                <a:spcPts val="0"/>
              </a:spcAft>
              <a:buSzPts val="1900"/>
              <a:buChar char="•"/>
            </a:pPr>
            <a:r>
              <a:rPr lang="en-US" sz="1900" b="1"/>
              <a:t>Shannon Grundmeier:</a:t>
            </a:r>
            <a:r>
              <a:rPr lang="en-US" sz="1900"/>
              <a:t> (515) 402-8742, </a:t>
            </a:r>
            <a:r>
              <a:rPr lang="en-US" sz="1900" u="sng">
                <a:solidFill>
                  <a:schemeClr val="hlink"/>
                </a:solidFill>
                <a:hlinkClick r:id="rId5"/>
              </a:rPr>
              <a:t>shannon.grundmeier@iowa.gov</a:t>
            </a:r>
            <a:endParaRPr sz="1900"/>
          </a:p>
          <a:p>
            <a:pPr marL="457200" lvl="0" indent="-349250" algn="l" rtl="0">
              <a:lnSpc>
                <a:spcPct val="115000"/>
              </a:lnSpc>
              <a:spcBef>
                <a:spcPts val="1000"/>
              </a:spcBef>
              <a:spcAft>
                <a:spcPts val="1000"/>
              </a:spcAft>
              <a:buSzPts val="1900"/>
              <a:buChar char="•"/>
            </a:pPr>
            <a:r>
              <a:rPr lang="en-US" sz="1900" b="1"/>
              <a:t>Lisa Lohman:</a:t>
            </a:r>
            <a:r>
              <a:rPr lang="en-US" sz="1900"/>
              <a:t> (</a:t>
            </a:r>
            <a:r>
              <a:rPr lang="en-US" sz="1900">
                <a:solidFill>
                  <a:srgbClr val="222222"/>
                </a:solidFill>
                <a:highlight>
                  <a:srgbClr val="FFFFFF"/>
                </a:highlight>
              </a:rPr>
              <a:t>515) 210-9077, </a:t>
            </a:r>
            <a:r>
              <a:rPr lang="en-US" sz="1900" u="sng">
                <a:solidFill>
                  <a:schemeClr val="hlink"/>
                </a:solidFill>
                <a:hlinkClick r:id="rId6"/>
              </a:rPr>
              <a:t>lisa.lohman@iowa.gov</a:t>
            </a:r>
            <a:endParaRPr sz="19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2"/>
          <p:cNvSpPr txBox="1">
            <a:spLocks noGrp="1"/>
          </p:cNvSpPr>
          <p:nvPr>
            <p:ph type="title"/>
          </p:nvPr>
        </p:nvSpPr>
        <p:spPr>
          <a:xfrm>
            <a:off x="838200" y="2100438"/>
            <a:ext cx="10515600" cy="285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500"/>
              <a:buFont typeface="Arial"/>
              <a:buNone/>
            </a:pPr>
            <a:r>
              <a:rPr lang="en-US"/>
              <a:t>Thank You!</a:t>
            </a:r>
            <a:br>
              <a:rPr lang="en-US"/>
            </a:br>
            <a:br>
              <a:rPr lang="en-US"/>
            </a:br>
            <a:r>
              <a:rPr lang="en-US"/>
              <a:t>Questions For Us?</a:t>
            </a:r>
            <a:endParaRPr/>
          </a:p>
        </p:txBody>
      </p:sp>
    </p:spTree>
  </p:cSld>
  <p:clrMapOvr>
    <a:masterClrMapping/>
  </p:clrMapOvr>
</p:sld>
</file>

<file path=ppt/theme/theme1.xml><?xml version="1.0" encoding="utf-8"?>
<a:theme xmlns:a="http://schemas.openxmlformats.org/drawingml/2006/main" name="Theme1">
  <a:themeElements>
    <a:clrScheme name="Iowa Department of Education">
      <a:dk1>
        <a:srgbClr val="000000"/>
      </a:dk1>
      <a:lt1>
        <a:srgbClr val="FFFFFF"/>
      </a:lt1>
      <a:dk2>
        <a:srgbClr val="002152"/>
      </a:dk2>
      <a:lt2>
        <a:srgbClr val="E6E6E6"/>
      </a:lt2>
      <a:accent1>
        <a:srgbClr val="005CA3"/>
      </a:accent1>
      <a:accent2>
        <a:srgbClr val="FDE263"/>
      </a:accent2>
      <a:accent3>
        <a:srgbClr val="95BDE0"/>
      </a:accent3>
      <a:accent4>
        <a:srgbClr val="A5A5A5"/>
      </a:accent4>
      <a:accent5>
        <a:srgbClr val="DC6400"/>
      </a:accent5>
      <a:accent6>
        <a:srgbClr val="FFC200"/>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2035</Words>
  <Application>Microsoft Office PowerPoint</Application>
  <PresentationFormat>Widescreen</PresentationFormat>
  <Paragraphs>122</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Theme1</vt:lpstr>
      <vt:lpstr>Medicaid Updates</vt:lpstr>
      <vt:lpstr>Agenda</vt:lpstr>
      <vt:lpstr>Payment Process</vt:lpstr>
      <vt:lpstr>Payment Process (continued)</vt:lpstr>
      <vt:lpstr>Payment Process</vt:lpstr>
      <vt:lpstr>Claiming Process</vt:lpstr>
      <vt:lpstr>Claiming Process (continued)</vt:lpstr>
      <vt:lpstr>Claiming Process</vt:lpstr>
      <vt:lpstr>Claiming Process (continued)</vt:lpstr>
      <vt:lpstr>Recent Questions</vt:lpstr>
      <vt:lpstr>Recent Questions (continued)</vt:lpstr>
      <vt:lpstr>Recent Questions (continued)</vt:lpstr>
      <vt:lpstr>LEA and AEA Meetings</vt:lpstr>
      <vt:lpstr>Contacts</vt:lpstr>
      <vt:lpstr>Thank You!  Questions For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Oct  14, 2026 Medicaid Update Webinar PowerPoint</dc:title>
  <dc:creator>Breitfelder, Leisa [IDOE]</dc:creator>
  <cp:lastModifiedBy>Albers, Lisa [IDOE]</cp:lastModifiedBy>
  <cp:revision>2</cp:revision>
  <dcterms:created xsi:type="dcterms:W3CDTF">2025-11-30T14:32:51Z</dcterms:created>
  <dcterms:modified xsi:type="dcterms:W3CDTF">2026-10-15T13:05:01Z</dcterms:modified>
</cp:coreProperties>
</file>