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54" r:id="rId2"/>
  </p:sldMasterIdLst>
  <p:notesMasterIdLst>
    <p:notesMasterId r:id="rId12"/>
  </p:notesMasterIdLst>
  <p:sldIdLst>
    <p:sldId id="256" r:id="rId3"/>
    <p:sldId id="257" r:id="rId4"/>
    <p:sldId id="258" r:id="rId5"/>
    <p:sldId id="259" r:id="rId6"/>
    <p:sldId id="270" r:id="rId7"/>
    <p:sldId id="271" r:id="rId8"/>
    <p:sldId id="268" r:id="rId9"/>
    <p:sldId id="273" r:id="rId10"/>
    <p:sldId id="269" r:id="rId1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1" roundtripDataSignature="AMtx7mhHg5zPpJ/Q/3IPHrFCrXVSgJ3jy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617A"/>
    <a:srgbClr val="D0E0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E7CC585-7137-4346-8851-C997FAB4DB92}">
  <a:tblStyle styleId="{9E7CC585-7137-4346-8851-C997FAB4DB9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80FCACC0-0C2A-464E-A4DB-BEAD0821CA4A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99" autoAdjust="0"/>
    <p:restoredTop sz="68613" autoAdjust="0"/>
  </p:normalViewPr>
  <p:slideViewPr>
    <p:cSldViewPr snapToGrid="0">
      <p:cViewPr varScale="1">
        <p:scale>
          <a:sx n="76" d="100"/>
          <a:sy n="76" d="100"/>
        </p:scale>
        <p:origin x="390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21" Type="http://customschemas.google.com/relationships/presentationmetadata" Target="metadata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br>
              <a:rPr lang="en-US" dirty="0"/>
            </a:br>
            <a:endParaRPr lang="en-US" dirty="0"/>
          </a:p>
        </p:txBody>
      </p:sp>
      <p:sp>
        <p:nvSpPr>
          <p:cNvPr id="59" name="Google Shape;5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b7be4024cf_0_1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" name="Google Shape;71;g3b7be4024cf_0_1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b7609ff53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" name="Google Shape;77;g3b7609ff53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4293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0258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b4c32e8aa3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1" name="Google Shape;131;g3b4c32e8aa3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sz="3200" b="0" dirty="0">
              <a:effectLst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b4c32e8aa3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1" name="Google Shape;131;g3b4c32e8aa3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24903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b70c1e03be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br>
              <a:rPr lang="en-US" dirty="0"/>
            </a:br>
            <a:endParaRPr dirty="0"/>
          </a:p>
        </p:txBody>
      </p:sp>
      <p:sp>
        <p:nvSpPr>
          <p:cNvPr id="137" name="Google Shape;137;g3b70c1e03be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03617A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7"/>
          <p:cNvSpPr txBox="1">
            <a:spLocks noGrp="1"/>
          </p:cNvSpPr>
          <p:nvPr>
            <p:ph type="ctrTitle"/>
          </p:nvPr>
        </p:nvSpPr>
        <p:spPr>
          <a:xfrm>
            <a:off x="289270" y="1074695"/>
            <a:ext cx="11636841" cy="2160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1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" name="Google Shape;10;p7"/>
          <p:cNvSpPr txBox="1">
            <a:spLocks noGrp="1"/>
          </p:cNvSpPr>
          <p:nvPr>
            <p:ph type="subTitle" idx="1"/>
          </p:nvPr>
        </p:nvSpPr>
        <p:spPr>
          <a:xfrm>
            <a:off x="289270" y="3838162"/>
            <a:ext cx="11636841" cy="1282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11" name="Google Shape;11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99884" y="5866793"/>
            <a:ext cx="4996116" cy="4580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bg>
      <p:bgPr>
        <a:solidFill>
          <a:schemeClr val="lt1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9"/>
          <p:cNvSpPr/>
          <p:nvPr/>
        </p:nvSpPr>
        <p:spPr>
          <a:xfrm>
            <a:off x="0" y="0"/>
            <a:ext cx="4182894" cy="6858000"/>
          </a:xfrm>
          <a:prstGeom prst="rect">
            <a:avLst/>
          </a:prstGeom>
          <a:solidFill>
            <a:srgbClr val="03617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9"/>
          <p:cNvSpPr txBox="1">
            <a:spLocks noGrp="1"/>
          </p:cNvSpPr>
          <p:nvPr>
            <p:ph type="title"/>
          </p:nvPr>
        </p:nvSpPr>
        <p:spPr>
          <a:xfrm>
            <a:off x="408561" y="428017"/>
            <a:ext cx="3540869" cy="5906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9"/>
          <p:cNvSpPr txBox="1">
            <a:spLocks noGrp="1"/>
          </p:cNvSpPr>
          <p:nvPr>
            <p:ph type="body" idx="1"/>
          </p:nvPr>
        </p:nvSpPr>
        <p:spPr>
          <a:xfrm>
            <a:off x="4591454" y="428017"/>
            <a:ext cx="7017449" cy="5906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marL="1371600" lvl="2" indent="-330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lt1"/>
        </a:solid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1"/>
          <p:cNvSpPr/>
          <p:nvPr/>
        </p:nvSpPr>
        <p:spPr>
          <a:xfrm>
            <a:off x="0" y="2268535"/>
            <a:ext cx="12192000" cy="3275783"/>
          </a:xfrm>
          <a:prstGeom prst="rect">
            <a:avLst/>
          </a:prstGeom>
          <a:solidFill>
            <a:srgbClr val="03617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11"/>
          <p:cNvSpPr txBox="1"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1"/>
          <p:cNvSpPr txBox="1"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bg>
      <p:bgPr>
        <a:solidFill>
          <a:schemeClr val="lt1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"/>
          <p:cNvSpPr/>
          <p:nvPr/>
        </p:nvSpPr>
        <p:spPr>
          <a:xfrm>
            <a:off x="0" y="0"/>
            <a:ext cx="12192000" cy="737419"/>
          </a:xfrm>
          <a:prstGeom prst="rect">
            <a:avLst/>
          </a:prstGeom>
          <a:solidFill>
            <a:srgbClr val="03617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339213" y="2"/>
            <a:ext cx="11269691" cy="73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689112" y="1460499"/>
            <a:ext cx="10813776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03617A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g3b70c1e03be_0_40"/>
          <p:cNvSpPr txBox="1">
            <a:spLocks noGrp="1"/>
          </p:cNvSpPr>
          <p:nvPr>
            <p:ph type="ctrTitle"/>
          </p:nvPr>
        </p:nvSpPr>
        <p:spPr>
          <a:xfrm>
            <a:off x="289270" y="1074695"/>
            <a:ext cx="11636700" cy="21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 b="1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g3b70c1e03be_0_40"/>
          <p:cNvSpPr txBox="1">
            <a:spLocks noGrp="1"/>
          </p:cNvSpPr>
          <p:nvPr>
            <p:ph type="subTitle" idx="1"/>
          </p:nvPr>
        </p:nvSpPr>
        <p:spPr>
          <a:xfrm>
            <a:off x="289270" y="3838162"/>
            <a:ext cx="11636700" cy="12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37" name="Google Shape;37;g3b70c1e03be_0_4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99884" y="5866793"/>
            <a:ext cx="4996116" cy="4580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bg>
      <p:bgPr>
        <a:solidFill>
          <a:schemeClr val="lt1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g3b70c1e03be_0_44"/>
          <p:cNvSpPr/>
          <p:nvPr/>
        </p:nvSpPr>
        <p:spPr>
          <a:xfrm>
            <a:off x="0" y="0"/>
            <a:ext cx="4182900" cy="6858000"/>
          </a:xfrm>
          <a:prstGeom prst="rect">
            <a:avLst/>
          </a:prstGeom>
          <a:solidFill>
            <a:srgbClr val="03617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g3b70c1e03be_0_44"/>
          <p:cNvSpPr txBox="1">
            <a:spLocks noGrp="1"/>
          </p:cNvSpPr>
          <p:nvPr>
            <p:ph type="title"/>
          </p:nvPr>
        </p:nvSpPr>
        <p:spPr>
          <a:xfrm>
            <a:off x="408561" y="428017"/>
            <a:ext cx="3540900" cy="59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g3b70c1e03be_0_44"/>
          <p:cNvSpPr txBox="1">
            <a:spLocks noGrp="1"/>
          </p:cNvSpPr>
          <p:nvPr>
            <p:ph type="body" idx="1"/>
          </p:nvPr>
        </p:nvSpPr>
        <p:spPr>
          <a:xfrm>
            <a:off x="4591454" y="428017"/>
            <a:ext cx="7017300" cy="59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marL="1371600" lvl="2" indent="-330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lt1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3b70c1e03be_0_55"/>
          <p:cNvSpPr/>
          <p:nvPr/>
        </p:nvSpPr>
        <p:spPr>
          <a:xfrm>
            <a:off x="0" y="2268535"/>
            <a:ext cx="12192000" cy="3275700"/>
          </a:xfrm>
          <a:prstGeom prst="rect">
            <a:avLst/>
          </a:prstGeom>
          <a:solidFill>
            <a:srgbClr val="03617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g3b70c1e03be_0_55"/>
          <p:cNvSpPr txBox="1">
            <a:spLocks noGrp="1"/>
          </p:cNvSpPr>
          <p:nvPr>
            <p:ph type="title"/>
          </p:nvPr>
        </p:nvSpPr>
        <p:spPr>
          <a:xfrm>
            <a:off x="831851" y="1709740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g3b70c1e03be_0_55"/>
          <p:cNvSpPr txBox="1"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795128" y="1"/>
            <a:ext cx="10813776" cy="1166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 sz="33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795128" y="1460499"/>
            <a:ext cx="10813776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g3b70c1e03be_0_37"/>
          <p:cNvSpPr txBox="1">
            <a:spLocks noGrp="1"/>
          </p:cNvSpPr>
          <p:nvPr>
            <p:ph type="title"/>
          </p:nvPr>
        </p:nvSpPr>
        <p:spPr>
          <a:xfrm>
            <a:off x="795128" y="1"/>
            <a:ext cx="10813800" cy="11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 sz="33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Google Shape;33;g3b70c1e03be_0_37"/>
          <p:cNvSpPr txBox="1">
            <a:spLocks noGrp="1"/>
          </p:cNvSpPr>
          <p:nvPr>
            <p:ph type="body" idx="1"/>
          </p:nvPr>
        </p:nvSpPr>
        <p:spPr>
          <a:xfrm>
            <a:off x="795128" y="1460499"/>
            <a:ext cx="108138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432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8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amy.hensley@iowa.gov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"/>
          <p:cNvSpPr txBox="1">
            <a:spLocks noGrp="1"/>
          </p:cNvSpPr>
          <p:nvPr>
            <p:ph type="ctrTitle"/>
          </p:nvPr>
        </p:nvSpPr>
        <p:spPr>
          <a:xfrm>
            <a:off x="289270" y="1074695"/>
            <a:ext cx="11636841" cy="2160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</a:pPr>
            <a:r>
              <a:rPr lang="en-US" dirty="0"/>
              <a:t>Class Size Reduction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</a:pPr>
            <a:r>
              <a:rPr lang="en-US" dirty="0"/>
              <a:t>Title II, Part A—Supporting Effective Instruction</a:t>
            </a:r>
            <a:endParaRPr dirty="0"/>
          </a:p>
        </p:txBody>
      </p:sp>
      <p:sp>
        <p:nvSpPr>
          <p:cNvPr id="62" name="Google Shape;62;p1"/>
          <p:cNvSpPr txBox="1">
            <a:spLocks noGrp="1"/>
          </p:cNvSpPr>
          <p:nvPr>
            <p:ph type="subTitle" idx="1"/>
          </p:nvPr>
        </p:nvSpPr>
        <p:spPr>
          <a:xfrm>
            <a:off x="289270" y="3838162"/>
            <a:ext cx="11636841" cy="1282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dirty="0"/>
              <a:t>Bureau of ESEA Programs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endParaRPr/>
          </a:p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/>
              <a:t>Amy Hensley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"/>
          <p:cNvSpPr txBox="1">
            <a:spLocks noGrp="1"/>
          </p:cNvSpPr>
          <p:nvPr>
            <p:ph type="title"/>
          </p:nvPr>
        </p:nvSpPr>
        <p:spPr>
          <a:xfrm>
            <a:off x="408561" y="428017"/>
            <a:ext cx="3540869" cy="5906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</a:pPr>
            <a:r>
              <a:rPr lang="en-US" dirty="0"/>
              <a:t>Overview</a:t>
            </a:r>
            <a:endParaRPr dirty="0"/>
          </a:p>
        </p:txBody>
      </p:sp>
      <p:sp>
        <p:nvSpPr>
          <p:cNvPr id="68" name="Google Shape;68;p3"/>
          <p:cNvSpPr txBox="1">
            <a:spLocks noGrp="1"/>
          </p:cNvSpPr>
          <p:nvPr>
            <p:ph type="body" idx="1"/>
          </p:nvPr>
        </p:nvSpPr>
        <p:spPr>
          <a:xfrm>
            <a:off x="4591454" y="428017"/>
            <a:ext cx="7017449" cy="5906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2400" dirty="0"/>
              <a:t>The purpose of today’s webinar is: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2400" dirty="0"/>
              <a:t> 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2400" dirty="0"/>
              <a:t>Provide school districts with information on the allowable activity, class size reduction, in Title II, Part A - Supporting Effective Instruction. </a:t>
            </a:r>
            <a:endParaRPr sz="240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40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2400" dirty="0"/>
              <a:t>Ensure federal programs are effectively implemented according to federal guidance.</a:t>
            </a:r>
            <a:endParaRPr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b7be4024cf_0_145"/>
          <p:cNvSpPr txBox="1">
            <a:spLocks noGrp="1"/>
          </p:cNvSpPr>
          <p:nvPr>
            <p:ph type="title"/>
          </p:nvPr>
        </p:nvSpPr>
        <p:spPr>
          <a:xfrm>
            <a:off x="408561" y="428017"/>
            <a:ext cx="3540900" cy="59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</a:pPr>
            <a:r>
              <a:rPr lang="en-US" dirty="0"/>
              <a:t>Purpose</a:t>
            </a:r>
            <a:endParaRPr dirty="0"/>
          </a:p>
        </p:txBody>
      </p:sp>
      <p:sp>
        <p:nvSpPr>
          <p:cNvPr id="74" name="Google Shape;74;g3b7be4024cf_0_145"/>
          <p:cNvSpPr txBox="1">
            <a:spLocks noGrp="1"/>
          </p:cNvSpPr>
          <p:nvPr>
            <p:ph type="body" idx="1"/>
          </p:nvPr>
        </p:nvSpPr>
        <p:spPr>
          <a:xfrm>
            <a:off x="4591454" y="428017"/>
            <a:ext cx="7017300" cy="59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750"/>
              </a:spcBef>
              <a:spcAft>
                <a:spcPts val="1200"/>
              </a:spcAft>
              <a:buSzPts val="2800"/>
              <a:buNone/>
            </a:pPr>
            <a:r>
              <a:rPr lang="en-US" sz="2100" dirty="0"/>
              <a:t>The purpose of Title II, Part A is to</a:t>
            </a:r>
            <a:endParaRPr sz="2100" dirty="0"/>
          </a:p>
          <a:p>
            <a:pPr marL="552450" lvl="0" indent="-457200" algn="l" rtl="0">
              <a:lnSpc>
                <a:spcPct val="80000"/>
              </a:lnSpc>
              <a:spcBef>
                <a:spcPts val="750"/>
              </a:spcBef>
              <a:spcAft>
                <a:spcPts val="1200"/>
              </a:spcAft>
              <a:buSzPts val="2100"/>
              <a:buFont typeface="+mj-lt"/>
              <a:buAutoNum type="arabicPeriod"/>
            </a:pPr>
            <a:r>
              <a:rPr lang="en-US" sz="2100" dirty="0"/>
              <a:t>Increase student achievement consistent with the challenging State academic standards;</a:t>
            </a:r>
            <a:endParaRPr sz="2100" dirty="0"/>
          </a:p>
          <a:p>
            <a:pPr marL="552450" lvl="0" indent="-457200" algn="l" rtl="0">
              <a:lnSpc>
                <a:spcPct val="80000"/>
              </a:lnSpc>
              <a:spcBef>
                <a:spcPts val="750"/>
              </a:spcBef>
              <a:spcAft>
                <a:spcPts val="1200"/>
              </a:spcAft>
              <a:buSzPts val="2100"/>
              <a:buFont typeface="+mj-lt"/>
              <a:buAutoNum type="arabicPeriod"/>
            </a:pPr>
            <a:r>
              <a:rPr lang="en-US" sz="2100" dirty="0"/>
              <a:t>Improve the quality and effectiveness of teachers, principals, and other school leaders;</a:t>
            </a:r>
          </a:p>
          <a:p>
            <a:pPr marL="552450" lvl="0" indent="-457200" algn="l" rtl="0">
              <a:lnSpc>
                <a:spcPct val="80000"/>
              </a:lnSpc>
              <a:spcBef>
                <a:spcPts val="750"/>
              </a:spcBef>
              <a:spcAft>
                <a:spcPts val="1200"/>
              </a:spcAft>
              <a:buSzPts val="2100"/>
              <a:buFont typeface="+mj-lt"/>
              <a:buAutoNum type="arabicPeriod"/>
            </a:pPr>
            <a:r>
              <a:rPr lang="en-US" sz="2100" dirty="0"/>
              <a:t>Increase the number of teachers, principals, and other school leaders who are effective in improving student academic achievement in schools; </a:t>
            </a:r>
            <a:r>
              <a:rPr lang="en-US" sz="2100" b="1" dirty="0"/>
              <a:t>and</a:t>
            </a:r>
          </a:p>
          <a:p>
            <a:pPr marL="552450" lvl="0" indent="-457200" algn="l" rtl="0">
              <a:lnSpc>
                <a:spcPct val="80000"/>
              </a:lnSpc>
              <a:spcBef>
                <a:spcPts val="750"/>
              </a:spcBef>
              <a:spcAft>
                <a:spcPts val="1200"/>
              </a:spcAft>
              <a:buSzPts val="2100"/>
              <a:buFont typeface="+mj-lt"/>
              <a:buAutoNum type="arabicPeriod"/>
            </a:pPr>
            <a:r>
              <a:rPr lang="en-US" sz="2100" dirty="0"/>
              <a:t>Provide low-income and minority students greater access to effective teachers, principals, and other school leaders.  (Section 2001 of the ESEA).</a:t>
            </a:r>
            <a:endParaRPr sz="2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b7609ff538_0_0"/>
          <p:cNvSpPr txBox="1">
            <a:spLocks noGrp="1"/>
          </p:cNvSpPr>
          <p:nvPr>
            <p:ph type="title"/>
          </p:nvPr>
        </p:nvSpPr>
        <p:spPr>
          <a:xfrm>
            <a:off x="339213" y="2"/>
            <a:ext cx="11269800" cy="7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</a:pPr>
            <a:r>
              <a:rPr lang="en-US" dirty="0"/>
              <a:t>Class Size Reduction</a:t>
            </a:r>
            <a:endParaRPr dirty="0"/>
          </a:p>
        </p:txBody>
      </p:sp>
      <p:sp>
        <p:nvSpPr>
          <p:cNvPr id="80" name="Google Shape;80;g3b7609ff538_0_0"/>
          <p:cNvSpPr txBox="1">
            <a:spLocks noGrp="1"/>
          </p:cNvSpPr>
          <p:nvPr>
            <p:ph type="body" idx="1"/>
          </p:nvPr>
        </p:nvSpPr>
        <p:spPr>
          <a:xfrm>
            <a:off x="689112" y="1460499"/>
            <a:ext cx="10813800" cy="4351200"/>
          </a:xfrm>
          <a:prstGeom prst="rect">
            <a:avLst/>
          </a:prstGeom>
          <a:solidFill>
            <a:srgbClr val="D0E0E3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2400" u="none" strike="noStrike" cap="none" dirty="0">
                <a:solidFill>
                  <a:schemeClr val="dk1"/>
                </a:solidFill>
              </a:rPr>
              <a:t>Reduce class sizes through hiring additional effective teachers, based on evidence of improved student achievement - 2103(b)(3)(D)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C7789-35DC-3F84-549D-F97CED81D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Needs Assessment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CB4770-5E79-C714-8165-6195DD94A9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Data</a:t>
            </a:r>
          </a:p>
          <a:p>
            <a:pPr lvl="1"/>
            <a:r>
              <a:rPr lang="en-US" dirty="0"/>
              <a:t>Enrollment numbers</a:t>
            </a:r>
          </a:p>
          <a:p>
            <a:pPr lvl="1"/>
            <a:r>
              <a:rPr lang="en-US" dirty="0"/>
              <a:t>Assessment results</a:t>
            </a:r>
          </a:p>
          <a:p>
            <a:pPr lvl="1"/>
            <a:r>
              <a:rPr lang="en-US" dirty="0"/>
              <a:t>School improvement report</a:t>
            </a:r>
          </a:p>
          <a:p>
            <a:r>
              <a:rPr lang="en-US" dirty="0"/>
              <a:t>Clearly outline the LEA’s need</a:t>
            </a:r>
          </a:p>
          <a:p>
            <a:r>
              <a:rPr lang="en-US" dirty="0"/>
              <a:t>Evidence based size to increase student achievement</a:t>
            </a:r>
          </a:p>
          <a:p>
            <a:r>
              <a:rPr lang="en-US" dirty="0"/>
              <a:t>Upload to CASA</a:t>
            </a:r>
          </a:p>
        </p:txBody>
      </p:sp>
      <p:pic>
        <p:nvPicPr>
          <p:cNvPr id="5" name="Picture 4" descr="Screenshot of the question in the application which describes the local needs assessment upload.">
            <a:extLst>
              <a:ext uri="{FF2B5EF4-FFF2-40B4-BE49-F238E27FC236}">
                <a16:creationId xmlns:a16="http://schemas.microsoft.com/office/drawing/2014/main" id="{B9BA11DE-3FDD-E949-A3CD-E509C2E49B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204" y="4369435"/>
            <a:ext cx="10926700" cy="11336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55206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5A248-E080-0016-E309-F3AA06DA6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District Policy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CA28F6-AC0B-5202-B9E0-195096EDE6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Title II, Part A allocations may only be used to supplement State and Local programs</a:t>
            </a:r>
            <a:r>
              <a:rPr lang="en-US" sz="32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(ESEA § 2301)</a:t>
            </a:r>
            <a:endParaRPr lang="en-US" dirty="0"/>
          </a:p>
          <a:p>
            <a:r>
              <a:rPr lang="en-US" dirty="0"/>
              <a:t>Local Policy</a:t>
            </a:r>
          </a:p>
          <a:p>
            <a:pPr lvl="1"/>
            <a:r>
              <a:rPr lang="en-US" dirty="0"/>
              <a:t>Review to determine potential allowability</a:t>
            </a:r>
          </a:p>
          <a:p>
            <a:pPr lvl="1"/>
            <a:r>
              <a:rPr lang="en-US" dirty="0"/>
              <a:t>May reduce below the local student to teacher ratio</a:t>
            </a:r>
          </a:p>
        </p:txBody>
      </p:sp>
    </p:spTree>
    <p:extLst>
      <p:ext uri="{BB962C8B-B14F-4D97-AF65-F5344CB8AC3E}">
        <p14:creationId xmlns:p14="http://schemas.microsoft.com/office/powerpoint/2010/main" val="17433679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b4c32e8aa3_0_2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</a:pPr>
            <a:r>
              <a:rPr lang="en-US" dirty="0"/>
              <a:t>Highly Effective Teachers</a:t>
            </a:r>
            <a:r>
              <a:rPr lang="en-US" sz="400" dirty="0">
                <a:solidFill>
                  <a:srgbClr val="03617A"/>
                </a:solidFill>
              </a:rPr>
              <a:t>: Class Size Reduction</a:t>
            </a:r>
            <a:endParaRPr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0B58E82-EBAA-EE41-4EE1-0A8E039F47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1638446"/>
              </p:ext>
            </p:extLst>
          </p:nvPr>
        </p:nvGraphicFramePr>
        <p:xfrm>
          <a:off x="4718678" y="2042397"/>
          <a:ext cx="6594363" cy="2600960"/>
        </p:xfrm>
        <a:graphic>
          <a:graphicData uri="http://schemas.openxmlformats.org/drawingml/2006/table">
            <a:tbl>
              <a:tblPr firstRow="1"/>
              <a:tblGrid>
                <a:gridCol w="2426401">
                  <a:extLst>
                    <a:ext uri="{9D8B030D-6E8A-4147-A177-3AD203B41FA5}">
                      <a16:colId xmlns:a16="http://schemas.microsoft.com/office/drawing/2014/main" val="2946472294"/>
                    </a:ext>
                  </a:extLst>
                </a:gridCol>
                <a:gridCol w="4167962">
                  <a:extLst>
                    <a:ext uri="{9D8B030D-6E8A-4147-A177-3AD203B41FA5}">
                      <a16:colId xmlns:a16="http://schemas.microsoft.com/office/drawing/2014/main" val="3522129556"/>
                    </a:ext>
                  </a:extLst>
                </a:gridCol>
              </a:tblGrid>
              <a:tr h="2540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Identify the teacher(s) and grade level </a:t>
                      </a:r>
                      <a:endParaRPr lang="en-US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Grades K-3 only</a:t>
                      </a:r>
                    </a:p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br>
                        <a:rPr lang="en-US" dirty="0">
                          <a:effectLst/>
                        </a:rPr>
                      </a:b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One CSR teacher per grade per building</a:t>
                      </a:r>
                    </a:p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br>
                        <a:rPr lang="en-US" dirty="0">
                          <a:effectLst/>
                        </a:rPr>
                      </a:b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Must hold a Standard or Master Teacher license.</a:t>
                      </a:r>
                    </a:p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br>
                        <a:rPr lang="en-US" dirty="0">
                          <a:effectLst/>
                        </a:rPr>
                      </a:b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Initial and substitute licenses are not eligible.</a:t>
                      </a:r>
                    </a:p>
                    <a:p>
                      <a:pPr fontAlgn="t"/>
                      <a:br>
                        <a:rPr lang="en-US" dirty="0">
                          <a:effectLst/>
                        </a:rPr>
                      </a:br>
                      <a:endParaRPr lang="en-US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2051758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LEA confirmation </a:t>
                      </a:r>
                      <a:endParaRPr lang="en-US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8900" indent="-19685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LEAs must confirm that the teacher listed in the application is highly effective</a:t>
                      </a:r>
                      <a:endParaRPr lang="en-US" dirty="0"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2026259"/>
                  </a:ext>
                </a:extLst>
              </a:tr>
            </a:tbl>
          </a:graphicData>
        </a:graphic>
      </p:graphicFrame>
      <p:sp>
        <p:nvSpPr>
          <p:cNvPr id="7" name="Rectangle 2" descr="Identify the teacher(s) and grade level. Only Grades K-3 are eligible. One CSR teacher per grade per building. Must hold a Standard or Master Teacher License. Initial and substitute licenses are not eligible. LEA must confirm highly effective.">
            <a:extLst>
              <a:ext uri="{FF2B5EF4-FFF2-40B4-BE49-F238E27FC236}">
                <a16:creationId xmlns:a16="http://schemas.microsoft.com/office/drawing/2014/main" id="{1747519F-897D-C349-51DD-63BDD6197E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8679" y="2042873"/>
            <a:ext cx="1661571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b4c32e8aa3_0_26"/>
          <p:cNvSpPr txBox="1">
            <a:spLocks noGrp="1"/>
          </p:cNvSpPr>
          <p:nvPr>
            <p:ph type="title"/>
          </p:nvPr>
        </p:nvSpPr>
        <p:spPr>
          <a:xfrm>
            <a:off x="339213" y="2"/>
            <a:ext cx="11269800" cy="7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</a:pPr>
            <a:r>
              <a:rPr lang="en-US" dirty="0"/>
              <a:t>Allowable Activities</a:t>
            </a:r>
            <a:r>
              <a:rPr lang="en-US" sz="400" dirty="0">
                <a:solidFill>
                  <a:srgbClr val="03617A"/>
                </a:solidFill>
              </a:rPr>
              <a:t>: Class Size Reduction</a:t>
            </a:r>
            <a:endParaRPr dirty="0"/>
          </a:p>
        </p:txBody>
      </p:sp>
      <p:graphicFrame>
        <p:nvGraphicFramePr>
          <p:cNvPr id="134" name="Google Shape;134;g3b4c32e8aa3_0_26"/>
          <p:cNvGraphicFramePr/>
          <p:nvPr/>
        </p:nvGraphicFramePr>
        <p:xfrm>
          <a:off x="822950" y="1362011"/>
          <a:ext cx="10287000" cy="2529810"/>
        </p:xfrm>
        <a:graphic>
          <a:graphicData uri="http://schemas.openxmlformats.org/drawingml/2006/table">
            <a:tbl>
              <a:tblPr firstRow="1">
                <a:noFill/>
                <a:tableStyleId>{80FCACC0-0C2A-464E-A4DB-BEAD0821CA4A}</a:tableStyleId>
              </a:tblPr>
              <a:tblGrid>
                <a:gridCol w="2543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44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99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 dirty="0">
                          <a:solidFill>
                            <a:schemeClr val="dk1"/>
                          </a:solidFill>
                        </a:rPr>
                        <a:t>Reduce class sizes through hiring additional effective teachers, based on evidence of improved student achievement</a:t>
                      </a:r>
                      <a:endParaRPr sz="1400" u="none" strike="noStrike" cap="none" dirty="0">
                        <a:solidFill>
                          <a:schemeClr val="dk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 dirty="0">
                          <a:solidFill>
                            <a:schemeClr val="dk1"/>
                          </a:solidFill>
                        </a:rPr>
                        <a:t>2103(b)(3)(D)</a:t>
                      </a:r>
                      <a:endParaRPr sz="14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 dirty="0"/>
                        <a:t>Title IIA funds may be used to reduce class size if the initiative meets all the following criteria, which have been established by scientifically-based research and have been based upon a needs assessment. The impact on student achievement must be measurable. </a:t>
                      </a:r>
                      <a:endParaRPr sz="1400" u="none" strike="noStrike" cap="none" dirty="0"/>
                    </a:p>
                    <a:p>
                      <a:pPr marL="457200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●"/>
                      </a:pPr>
                      <a:r>
                        <a:rPr lang="en-US" sz="1400" u="none" strike="noStrike" cap="none" dirty="0"/>
                        <a:t>Based on local needs assessment; </a:t>
                      </a:r>
                      <a:r>
                        <a:rPr lang="en-US" sz="1400" b="1" u="none" strike="noStrike" cap="none" dirty="0"/>
                        <a:t>and </a:t>
                      </a:r>
                      <a:endParaRPr sz="1400" b="1" u="none" strike="noStrike" cap="none" dirty="0"/>
                    </a:p>
                    <a:p>
                      <a:pPr marL="457200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●"/>
                      </a:pPr>
                      <a:r>
                        <a:rPr lang="en-US" sz="1400" u="none" strike="noStrike" cap="none" dirty="0"/>
                        <a:t>Must reduce class size to a reasonable, evidence-based level, to further student achievement; </a:t>
                      </a:r>
                      <a:r>
                        <a:rPr lang="en-US" sz="1400" b="1" u="none" strike="noStrike" cap="none" dirty="0"/>
                        <a:t>and</a:t>
                      </a:r>
                      <a:endParaRPr sz="1400" b="1" u="none" strike="noStrike" cap="none" dirty="0"/>
                    </a:p>
                    <a:p>
                      <a:pPr marL="457200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●"/>
                      </a:pPr>
                      <a:r>
                        <a:rPr lang="en-US" sz="1400" u="none" strike="noStrike" cap="none" dirty="0"/>
                        <a:t>In grades kindergarten through third grade (K-3); </a:t>
                      </a:r>
                      <a:r>
                        <a:rPr lang="en-US" sz="1400" b="1" u="none" strike="noStrike" cap="none" dirty="0"/>
                        <a:t>and </a:t>
                      </a:r>
                      <a:endParaRPr sz="1400" b="1" u="none" strike="noStrike" cap="none" dirty="0"/>
                    </a:p>
                    <a:p>
                      <a:pPr marL="457200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●"/>
                      </a:pPr>
                      <a:r>
                        <a:rPr lang="en-US" sz="1400" u="none" strike="noStrike" cap="none" dirty="0"/>
                        <a:t>In classes taught by highly-qualified and highly-effective teachers who adjust instructional strategies to fit reduced class size.</a:t>
                      </a:r>
                      <a:endParaRPr sz="1400" u="none" strike="noStrike" cap="none" dirty="0"/>
                    </a:p>
                  </a:txBody>
                  <a:tcPr marL="91425" marR="91425" marT="91425" marB="91425">
                    <a:lnL w="1905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 dirty="0"/>
                        <a:t>K-3 teachers</a:t>
                      </a:r>
                      <a:endParaRPr sz="1400" u="none" strike="noStrike" cap="none" dirty="0"/>
                    </a:p>
                  </a:txBody>
                  <a:tcPr marL="91425" marR="91425" marT="91425" marB="91425">
                    <a:lnL w="1905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262F80A-2C6F-CBDA-77EF-B7825855A0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2951" y="908090"/>
            <a:ext cx="10287000" cy="453921"/>
          </a:xfrm>
          <a:solidFill>
            <a:srgbClr val="D0E0E3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-US" sz="1800" b="1" dirty="0"/>
              <a:t>Class Size Reduction (LEA only)</a:t>
            </a:r>
          </a:p>
        </p:txBody>
      </p:sp>
    </p:spTree>
    <p:extLst>
      <p:ext uri="{BB962C8B-B14F-4D97-AF65-F5344CB8AC3E}">
        <p14:creationId xmlns:p14="http://schemas.microsoft.com/office/powerpoint/2010/main" val="42033373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b70c1e03be_0_32"/>
          <p:cNvSpPr txBox="1">
            <a:spLocks noGrp="1"/>
          </p:cNvSpPr>
          <p:nvPr>
            <p:ph type="title"/>
          </p:nvPr>
        </p:nvSpPr>
        <p:spPr>
          <a:xfrm>
            <a:off x="408561" y="428017"/>
            <a:ext cx="3540900" cy="59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</a:pPr>
            <a:r>
              <a:rPr lang="en-US" dirty="0"/>
              <a:t>Contact Information</a:t>
            </a:r>
            <a:endParaRPr dirty="0"/>
          </a:p>
        </p:txBody>
      </p:sp>
      <p:sp>
        <p:nvSpPr>
          <p:cNvPr id="140" name="Google Shape;140;g3b70c1e03be_0_32"/>
          <p:cNvSpPr txBox="1">
            <a:spLocks noGrp="1"/>
          </p:cNvSpPr>
          <p:nvPr>
            <p:ph type="body" idx="1"/>
          </p:nvPr>
        </p:nvSpPr>
        <p:spPr>
          <a:xfrm>
            <a:off x="4591454" y="428017"/>
            <a:ext cx="7017300" cy="5906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Amy Hensley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Education Program Consultant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3"/>
              </a:rPr>
              <a:t>amy.hensley@iowa.gov</a:t>
            </a:r>
            <a:endParaRPr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/>
              <a:t>515-689-9749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Iowa Department of Education">
      <a:dk1>
        <a:srgbClr val="000000"/>
      </a:dk1>
      <a:lt1>
        <a:srgbClr val="FFFFFF"/>
      </a:lt1>
      <a:dk2>
        <a:srgbClr val="002152"/>
      </a:dk2>
      <a:lt2>
        <a:srgbClr val="E6E6E6"/>
      </a:lt2>
      <a:accent1>
        <a:srgbClr val="005CA3"/>
      </a:accent1>
      <a:accent2>
        <a:srgbClr val="FDE263"/>
      </a:accent2>
      <a:accent3>
        <a:srgbClr val="96BCDE"/>
      </a:accent3>
      <a:accent4>
        <a:srgbClr val="A5A5A5"/>
      </a:accent4>
      <a:accent5>
        <a:srgbClr val="DC6400"/>
      </a:accent5>
      <a:accent6>
        <a:srgbClr val="FFC200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eme1">
  <a:themeElements>
    <a:clrScheme name="Iowa Department of Education">
      <a:dk1>
        <a:srgbClr val="000000"/>
      </a:dk1>
      <a:lt1>
        <a:srgbClr val="FFFFFF"/>
      </a:lt1>
      <a:dk2>
        <a:srgbClr val="002152"/>
      </a:dk2>
      <a:lt2>
        <a:srgbClr val="E6E6E6"/>
      </a:lt2>
      <a:accent1>
        <a:srgbClr val="005CA3"/>
      </a:accent1>
      <a:accent2>
        <a:srgbClr val="FDE263"/>
      </a:accent2>
      <a:accent3>
        <a:srgbClr val="96BCDE"/>
      </a:accent3>
      <a:accent4>
        <a:srgbClr val="A5A5A5"/>
      </a:accent4>
      <a:accent5>
        <a:srgbClr val="DC6400"/>
      </a:accent5>
      <a:accent6>
        <a:srgbClr val="FFC200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456</Words>
  <Application>Microsoft Office PowerPoint</Application>
  <PresentationFormat>Widescreen</PresentationFormat>
  <Paragraphs>59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Theme1</vt:lpstr>
      <vt:lpstr>Theme1</vt:lpstr>
      <vt:lpstr>Class Size Reduction Title II, Part A—Supporting Effective Instruction</vt:lpstr>
      <vt:lpstr>Overview</vt:lpstr>
      <vt:lpstr>Purpose</vt:lpstr>
      <vt:lpstr>Class Size Reduction</vt:lpstr>
      <vt:lpstr>Needs Assessment</vt:lpstr>
      <vt:lpstr>District Policy</vt:lpstr>
      <vt:lpstr>Highly Effective Teachers: Class Size Reduction</vt:lpstr>
      <vt:lpstr>Allowable Activities: Class Size Reduction</vt:lpstr>
      <vt:lpstr>Contact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Allowable Uses of Funds Title II, Part A—Supporting Effective Instruction</dc:title>
  <dc:creator>Iowa Department of Education</dc:creator>
  <cp:lastModifiedBy>Albers, Lisa [IDOE]</cp:lastModifiedBy>
  <cp:revision>8</cp:revision>
  <dcterms:created xsi:type="dcterms:W3CDTF">2022-10-28T01:47:54Z</dcterms:created>
  <dcterms:modified xsi:type="dcterms:W3CDTF">2026-10-08T13:02:21Z</dcterms:modified>
</cp:coreProperties>
</file>