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comment1.xml" ContentType="application/vnd.openxmlformats-officedocument.presentationml.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5"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Fletch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26D87BD-822A-4754-A54B-9C07F406022E}">
  <a:tblStyle styleId="{F26D87BD-822A-4754-A54B-9C07F406022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9F0"/>
          </a:solidFill>
        </a:fill>
      </a:tcStyle>
    </a:wholeTbl>
    <a:band1H>
      <a:tcTxStyle/>
      <a:tcStyle>
        <a:tcBdr/>
        <a:fill>
          <a:solidFill>
            <a:srgbClr val="CAD1E0"/>
          </a:solidFill>
        </a:fill>
      </a:tcStyle>
    </a:band1H>
    <a:band2H>
      <a:tcTxStyle/>
      <a:tcStyle>
        <a:tcBdr/>
      </a:tcStyle>
    </a:band2H>
    <a:band1V>
      <a:tcTxStyle/>
      <a:tcStyle>
        <a:tcBdr/>
        <a:fill>
          <a:solidFill>
            <a:srgbClr val="CAD1E0"/>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E77F8BAB-AB50-4097-BCD2-1260AE8CD96D}"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10-01T19:30:26.904" idx="1">
    <p:pos x="797" y="3111"/>
    <p:text>@cale.hutchings@iowa.gov moved this here.
_Assigned to Cale Hutchings_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 name="Google Shape;36;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h57e4d2eb3451ffbf_17_5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h57e4d2eb3451ffbf_17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h226e1b4a9bd57ea7_2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 name="Google Shape;47;h226e1b4a9bd57ea7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h226e1b4a9bd57ea7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h226e1b4a9bd57ea7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h226e1b4a9bd57ea7_1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h226e1b4a9bd57ea7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h25f13823b5cc06ff_0_6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h25f13823b5cc06ff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h25f13823b5cc06ff_0_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3" name="Google Shape;83;h25f13823b5cc06ff_0_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Timing: 4 minutes. This is for recognition, not memorization. Point participants to the indicator reference linked in the performance letter for precise numerator, denominator, and student population definitions.</a:t>
            </a:r>
            <a:endParaRPr/>
          </a:p>
        </p:txBody>
      </p:sp>
      <p:sp>
        <p:nvSpPr>
          <p:cNvPr id="84" name="Google Shape;84;h25f13823b5cc06ff_0_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h25f13823b5cc06ff_0_11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3" name="Google Shape;113;h25f13823b5cc06ff_0_1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Timing: 5 minutes. Slow down here. Emphasize that 90 percent threshold means 90 percent of the approved target, not a student outcome of 90 percent. Use the ELA example to show that a result can be below the full target but still meet the threshold.</a:t>
            </a:r>
            <a:endParaRPr/>
          </a:p>
        </p:txBody>
      </p:sp>
      <p:sp>
        <p:nvSpPr>
          <p:cNvPr id="114" name="Google Shape;114;h25f13823b5cc06ff_0_1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h260e18352f3b96d6_0_0:notes"/>
          <p:cNvSpPr>
            <a:spLocks noGrp="1" noRot="1" noChangeAspect="1"/>
          </p:cNvSpPr>
          <p:nvPr>
            <p:ph type="sldImg" idx="2"/>
          </p:nvPr>
        </p:nvSpPr>
        <p:spPr>
          <a:xfrm>
            <a:off x="685727" y="857273"/>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h260e18352f3b96d6_0_0:notes"/>
          <p:cNvSpPr txBox="1">
            <a:spLocks noGrp="1"/>
          </p:cNvSpPr>
          <p:nvPr>
            <p:ph type="body" idx="1"/>
          </p:nvPr>
        </p:nvSpPr>
        <p:spPr>
          <a:xfrm>
            <a:off x="685800" y="3300500"/>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h260e18352f3b96d6_0_0:notes"/>
          <p:cNvSpPr txBox="1">
            <a:spLocks noGrp="1"/>
          </p:cNvSpPr>
          <p:nvPr>
            <p:ph type="sldNum" idx="12"/>
          </p:nvPr>
        </p:nvSpPr>
        <p:spPr>
          <a:xfrm>
            <a:off x="3884613" y="6514083"/>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h260e18352f3b96d6_0_262:notes"/>
          <p:cNvSpPr>
            <a:spLocks noGrp="1" noRot="1" noChangeAspect="1"/>
          </p:cNvSpPr>
          <p:nvPr>
            <p:ph type="sldImg" idx="2"/>
          </p:nvPr>
        </p:nvSpPr>
        <p:spPr>
          <a:xfrm>
            <a:off x="685727" y="857273"/>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h260e18352f3b96d6_0_262:notes"/>
          <p:cNvSpPr txBox="1">
            <a:spLocks noGrp="1"/>
          </p:cNvSpPr>
          <p:nvPr>
            <p:ph type="body" idx="1"/>
          </p:nvPr>
        </p:nvSpPr>
        <p:spPr>
          <a:xfrm>
            <a:off x="685800" y="3300500"/>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h260e18352f3b96d6_0_262:notes"/>
          <p:cNvSpPr txBox="1">
            <a:spLocks noGrp="1"/>
          </p:cNvSpPr>
          <p:nvPr>
            <p:ph type="sldNum" idx="12"/>
          </p:nvPr>
        </p:nvSpPr>
        <p:spPr>
          <a:xfrm>
            <a:off x="3884613" y="6514083"/>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h7f5ffd4ec426e215_9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h7f5ffd4ec426e215_9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h31d6dcd6950a0917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h31d6dcd6950a09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2" name="Google Shape;33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0" name="Google Shape;340;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h31d6dcd6950a0917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h31d6dcd6950a091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h31d6dcd6950a0917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h31d6dcd6950a091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4" name="Google Shape;364;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h31d6dcd6950a0917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h31d6dcd6950a091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7" name="Google Shape;377;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h31d6dcd6950a0917_0_6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h31d6dcd6950a0917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0" name="Google Shape;390;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h31d6dcd6950a0917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h31d6dcd6950a091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2" name="Google Shape;402;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9" name="Google Shape;40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h31d6dcd6950a0917_0_7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h31d6dcd6950a091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h7f5ffd4ec426e215_9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3" name="Google Shape;423;h7f5ffd4ec426e215_9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h7f5ffd4ec426e215_9_18: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h7f5ffd4ec426e215_9_18: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h7f5ffd4ec426e215_9_18: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1" name="Google Shape;451;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h25f13823b5cc06ff_4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h25f13823b5cc06ff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6" name="Google Shape;466;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h5029801d1b1edc6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h5029801d1b1edc6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h5029801d1b1edc6f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h5029801d1b1edc6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h5029801d1b1edc6f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h5029801d1b1edc6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h168aceac809b9852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h168aceac809b9852_1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h5029801d1b1edc6f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h5029801d1b1edc6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h57e4d2eb3451ffbf_17_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8" name="Google Shape;508;h57e4d2eb3451ffbf_17_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200"/>
              <a:buNone/>
            </a:pPr>
            <a:endParaRPr/>
          </a:p>
        </p:txBody>
      </p:sp>
      <p:sp>
        <p:nvSpPr>
          <p:cNvPr id="509" name="Google Shape;509;h57e4d2eb3451ffbf_17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400" b="0" i="0" u="non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3617A"/>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89270" y="1074695"/>
            <a:ext cx="11636841" cy="2160104"/>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500"/>
              <a:buFont typeface="Arial"/>
              <a:buNone/>
              <a:defRPr sz="45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 name="Google Shape;10;p2"/>
          <p:cNvSpPr txBox="1">
            <a:spLocks noGrp="1"/>
          </p:cNvSpPr>
          <p:nvPr>
            <p:ph type="subTitle" idx="1"/>
          </p:nvPr>
        </p:nvSpPr>
        <p:spPr>
          <a:xfrm>
            <a:off x="289270" y="3838162"/>
            <a:ext cx="11636841" cy="1282148"/>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lt1"/>
              </a:buClr>
              <a:buSzPts val="2400"/>
              <a:buNone/>
              <a:defRPr sz="2400" b="1">
                <a:solidFill>
                  <a:schemeClr val="lt1"/>
                </a:solidFil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11" name="Google Shape;11;p2"/>
          <p:cNvPicPr preferRelativeResize="0"/>
          <p:nvPr/>
        </p:nvPicPr>
        <p:blipFill rotWithShape="1">
          <a:blip r:embed="rId2">
            <a:alphaModFix/>
          </a:blip>
          <a:srcRect/>
          <a:stretch/>
        </p:blipFill>
        <p:spPr>
          <a:xfrm>
            <a:off x="1099884" y="5866793"/>
            <a:ext cx="4996116" cy="45800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12"/>
        <p:cNvGrpSpPr/>
        <p:nvPr/>
      </p:nvGrpSpPr>
      <p:grpSpPr>
        <a:xfrm>
          <a:off x="0" y="0"/>
          <a:ext cx="0" cy="0"/>
          <a:chOff x="0" y="0"/>
          <a:chExt cx="0" cy="0"/>
        </a:xfrm>
      </p:grpSpPr>
      <p:sp>
        <p:nvSpPr>
          <p:cNvPr id="13" name="Google Shape;13;p3"/>
          <p:cNvSpPr/>
          <p:nvPr/>
        </p:nvSpPr>
        <p:spPr>
          <a:xfrm>
            <a:off x="0" y="0"/>
            <a:ext cx="12192000" cy="737419"/>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 name="Google Shape;14;p3"/>
          <p:cNvSpPr txBox="1">
            <a:spLocks noGrp="1"/>
          </p:cNvSpPr>
          <p:nvPr>
            <p:ph type="title"/>
          </p:nvPr>
        </p:nvSpPr>
        <p:spPr>
          <a:xfrm>
            <a:off x="339213" y="2"/>
            <a:ext cx="11269691" cy="7374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3"/>
          <p:cNvSpPr txBox="1">
            <a:spLocks noGrp="1"/>
          </p:cNvSpPr>
          <p:nvPr>
            <p:ph type="body" idx="1"/>
          </p:nvPr>
        </p:nvSpPr>
        <p:spPr>
          <a:xfrm>
            <a:off x="689112" y="1460499"/>
            <a:ext cx="10813776"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bg>
      <p:bgPr>
        <a:solidFill>
          <a:schemeClr val="lt1"/>
        </a:solidFill>
        <a:effectLst/>
      </p:bgPr>
    </p:bg>
    <p:spTree>
      <p:nvGrpSpPr>
        <p:cNvPr id="1" name="Shape 16"/>
        <p:cNvGrpSpPr/>
        <p:nvPr/>
      </p:nvGrpSpPr>
      <p:grpSpPr>
        <a:xfrm>
          <a:off x="0" y="0"/>
          <a:ext cx="0" cy="0"/>
          <a:chOff x="0" y="0"/>
          <a:chExt cx="0" cy="0"/>
        </a:xfrm>
      </p:grpSpPr>
      <p:sp>
        <p:nvSpPr>
          <p:cNvPr id="17" name="Google Shape;17;p4"/>
          <p:cNvSpPr/>
          <p:nvPr/>
        </p:nvSpPr>
        <p:spPr>
          <a:xfrm>
            <a:off x="0" y="0"/>
            <a:ext cx="12192000" cy="1192696"/>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 name="Google Shape;18;p4"/>
          <p:cNvSpPr txBox="1">
            <a:spLocks noGrp="1"/>
          </p:cNvSpPr>
          <p:nvPr>
            <p:ph type="title"/>
          </p:nvPr>
        </p:nvSpPr>
        <p:spPr>
          <a:xfrm>
            <a:off x="892797" y="1"/>
            <a:ext cx="10515600" cy="11926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92799" y="1548641"/>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20" name="Google Shape;20;p4"/>
          <p:cNvSpPr txBox="1">
            <a:spLocks noGrp="1"/>
          </p:cNvSpPr>
          <p:nvPr>
            <p:ph type="body" idx="2"/>
          </p:nvPr>
        </p:nvSpPr>
        <p:spPr>
          <a:xfrm>
            <a:off x="892799" y="2372553"/>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1" name="Google Shape;21;p4"/>
          <p:cNvSpPr txBox="1">
            <a:spLocks noGrp="1"/>
          </p:cNvSpPr>
          <p:nvPr>
            <p:ph type="body" idx="3"/>
          </p:nvPr>
        </p:nvSpPr>
        <p:spPr>
          <a:xfrm>
            <a:off x="6225210" y="1548641"/>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22" name="Google Shape;22;p4"/>
          <p:cNvSpPr txBox="1">
            <a:spLocks noGrp="1"/>
          </p:cNvSpPr>
          <p:nvPr>
            <p:ph type="body" idx="4"/>
          </p:nvPr>
        </p:nvSpPr>
        <p:spPr>
          <a:xfrm>
            <a:off x="6225210" y="2372553"/>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1"/>
        </a:solidFill>
        <a:effectLst/>
      </p:bgPr>
    </p:bg>
    <p:spTree>
      <p:nvGrpSpPr>
        <p:cNvPr id="1" name="Shape 23"/>
        <p:cNvGrpSpPr/>
        <p:nvPr/>
      </p:nvGrpSpPr>
      <p:grpSpPr>
        <a:xfrm>
          <a:off x="0" y="0"/>
          <a:ext cx="0" cy="0"/>
          <a:chOff x="0" y="0"/>
          <a:chExt cx="0" cy="0"/>
        </a:xfrm>
      </p:grpSpPr>
      <p:sp>
        <p:nvSpPr>
          <p:cNvPr id="24" name="Google Shape;24;p5"/>
          <p:cNvSpPr/>
          <p:nvPr/>
        </p:nvSpPr>
        <p:spPr>
          <a:xfrm>
            <a:off x="0" y="2268535"/>
            <a:ext cx="12192000" cy="3275783"/>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 name="Google Shape;25;p5"/>
          <p:cNvSpPr txBox="1">
            <a:spLocks noGrp="1"/>
          </p:cNvSpPr>
          <p:nvPr>
            <p:ph type="title"/>
          </p:nvPr>
        </p:nvSpPr>
        <p:spPr>
          <a:xfrm>
            <a:off x="831851"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5"/>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lt1"/>
              </a:buClr>
              <a:buSzPts val="1800"/>
              <a:buNone/>
              <a:defRPr sz="1800">
                <a:solidFill>
                  <a:schemeClr val="lt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solidFill>
          <a:schemeClr val="lt1"/>
        </a:solidFill>
        <a:effectLst/>
      </p:bgPr>
    </p:bg>
    <p:spTree>
      <p:nvGrpSpPr>
        <p:cNvPr id="1" name="Shape 27"/>
        <p:cNvGrpSpPr/>
        <p:nvPr/>
      </p:nvGrpSpPr>
      <p:grpSpPr>
        <a:xfrm>
          <a:off x="0" y="0"/>
          <a:ext cx="0" cy="0"/>
          <a:chOff x="0" y="0"/>
          <a:chExt cx="0" cy="0"/>
        </a:xfrm>
      </p:grpSpPr>
      <p:sp>
        <p:nvSpPr>
          <p:cNvPr id="28" name="Google Shape;28;p6"/>
          <p:cNvSpPr/>
          <p:nvPr/>
        </p:nvSpPr>
        <p:spPr>
          <a:xfrm>
            <a:off x="0" y="0"/>
            <a:ext cx="4182894" cy="68580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9" name="Google Shape;29;p6"/>
          <p:cNvSpPr txBox="1">
            <a:spLocks noGrp="1"/>
          </p:cNvSpPr>
          <p:nvPr>
            <p:ph type="title"/>
          </p:nvPr>
        </p:nvSpPr>
        <p:spPr>
          <a:xfrm>
            <a:off x="408561" y="428017"/>
            <a:ext cx="3540869" cy="590652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6"/>
          <p:cNvSpPr txBox="1">
            <a:spLocks noGrp="1"/>
          </p:cNvSpPr>
          <p:nvPr>
            <p:ph type="body" idx="1"/>
          </p:nvPr>
        </p:nvSpPr>
        <p:spPr>
          <a:xfrm>
            <a:off x="4591454" y="428017"/>
            <a:ext cx="7017449" cy="5906522"/>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750"/>
              </a:spcBef>
              <a:spcAft>
                <a:spcPts val="0"/>
              </a:spcAft>
              <a:buClr>
                <a:schemeClr val="dk1"/>
              </a:buClr>
              <a:buSzPts val="2800"/>
              <a:buChar char="•"/>
              <a:defRPr sz="2800"/>
            </a:lvl1pPr>
            <a:lvl2pPr marL="914400" lvl="1" indent="-381000" algn="l">
              <a:lnSpc>
                <a:spcPct val="90000"/>
              </a:lnSpc>
              <a:spcBef>
                <a:spcPts val="375"/>
              </a:spcBef>
              <a:spcAft>
                <a:spcPts val="0"/>
              </a:spcAft>
              <a:buClr>
                <a:schemeClr val="dk1"/>
              </a:buClr>
              <a:buSzPts val="2400"/>
              <a:buChar char="•"/>
              <a:defRPr sz="2400"/>
            </a:lvl2pPr>
            <a:lvl3pPr marL="1371600" lvl="2" indent="-330200" algn="l">
              <a:lnSpc>
                <a:spcPct val="90000"/>
              </a:lnSpc>
              <a:spcBef>
                <a:spcPts val="375"/>
              </a:spcBef>
              <a:spcAft>
                <a:spcPts val="0"/>
              </a:spcAft>
              <a:buClr>
                <a:schemeClr val="dk1"/>
              </a:buClr>
              <a:buSzPts val="1600"/>
              <a:buChar char="•"/>
              <a:defRPr sz="160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3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cSld name="blank">
    <p:bg>
      <p:bgPr>
        <a:solidFill>
          <a:srgbClr val="FFFFFF"/>
        </a:solidFill>
        <a:effectLst/>
      </p:bgPr>
    </p:bg>
    <p:spTree>
      <p:nvGrpSpPr>
        <p:cNvPr id="1" name="Shape 32"/>
        <p:cNvGrpSpPr/>
        <p:nvPr/>
      </p:nvGrpSpPr>
      <p:grpSpPr>
        <a:xfrm>
          <a:off x="0" y="0"/>
          <a:ext cx="0" cy="0"/>
          <a:chOff x="0" y="0"/>
          <a:chExt cx="0" cy="0"/>
        </a:xfrm>
      </p:grpSpPr>
      <p:sp>
        <p:nvSpPr>
          <p:cNvPr id="33" name="Google Shape;33;p8"/>
          <p:cNvSpPr txBox="1">
            <a:spLocks noGrp="1"/>
          </p:cNvSpPr>
          <p:nvPr>
            <p:ph type="sldNum" idx="12"/>
          </p:nvPr>
        </p:nvSpPr>
        <p:spPr>
          <a:xfrm>
            <a:off x="11338560" y="6537960"/>
            <a:ext cx="800100" cy="3000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200" b="0" i="0" u="none" strike="noStrike" cap="none">
                <a:solidFill>
                  <a:srgbClr val="FFFFFF"/>
                </a:solidFill>
                <a:latin typeface="Arial"/>
                <a:ea typeface="Arial"/>
                <a:cs typeface="Arial"/>
                <a:sym typeface="Arial"/>
              </a:defRPr>
            </a:lvl1pPr>
            <a:lvl2pPr marL="0" marR="0" lvl="1" indent="0" algn="l">
              <a:spcBef>
                <a:spcPts val="0"/>
              </a:spcBef>
              <a:buNone/>
              <a:defRPr sz="1200" b="0" i="0" u="none" strike="noStrike" cap="none">
                <a:solidFill>
                  <a:srgbClr val="FFFFFF"/>
                </a:solidFill>
                <a:latin typeface="Arial"/>
                <a:ea typeface="Arial"/>
                <a:cs typeface="Arial"/>
                <a:sym typeface="Arial"/>
              </a:defRPr>
            </a:lvl2pPr>
            <a:lvl3pPr marL="0" marR="0" lvl="2" indent="0" algn="l">
              <a:spcBef>
                <a:spcPts val="0"/>
              </a:spcBef>
              <a:buNone/>
              <a:defRPr sz="1200" b="0" i="0" u="none" strike="noStrike" cap="none">
                <a:solidFill>
                  <a:srgbClr val="FFFFFF"/>
                </a:solidFill>
                <a:latin typeface="Arial"/>
                <a:ea typeface="Arial"/>
                <a:cs typeface="Arial"/>
                <a:sym typeface="Arial"/>
              </a:defRPr>
            </a:lvl3pPr>
            <a:lvl4pPr marL="0" marR="0" lvl="3" indent="0" algn="l">
              <a:spcBef>
                <a:spcPts val="0"/>
              </a:spcBef>
              <a:buNone/>
              <a:defRPr sz="1200" b="0" i="0" u="none" strike="noStrike" cap="none">
                <a:solidFill>
                  <a:srgbClr val="FFFFFF"/>
                </a:solidFill>
                <a:latin typeface="Arial"/>
                <a:ea typeface="Arial"/>
                <a:cs typeface="Arial"/>
                <a:sym typeface="Arial"/>
              </a:defRPr>
            </a:lvl4pPr>
            <a:lvl5pPr marL="0" marR="0" lvl="4" indent="0" algn="l">
              <a:spcBef>
                <a:spcPts val="0"/>
              </a:spcBef>
              <a:buNone/>
              <a:defRPr sz="1200" b="0" i="0" u="none" strike="noStrike" cap="none">
                <a:solidFill>
                  <a:srgbClr val="FFFFFF"/>
                </a:solidFill>
                <a:latin typeface="Arial"/>
                <a:ea typeface="Arial"/>
                <a:cs typeface="Arial"/>
                <a:sym typeface="Arial"/>
              </a:defRPr>
            </a:lvl5pPr>
            <a:lvl6pPr marL="0" marR="0" lvl="5" indent="0" algn="l">
              <a:spcBef>
                <a:spcPts val="0"/>
              </a:spcBef>
              <a:buNone/>
              <a:defRPr sz="1200" b="0" i="0" u="none" strike="noStrike" cap="none">
                <a:solidFill>
                  <a:srgbClr val="FFFFFF"/>
                </a:solidFill>
                <a:latin typeface="Arial"/>
                <a:ea typeface="Arial"/>
                <a:cs typeface="Arial"/>
                <a:sym typeface="Arial"/>
              </a:defRPr>
            </a:lvl6pPr>
            <a:lvl7pPr marL="0" marR="0" lvl="6" indent="0" algn="l">
              <a:spcBef>
                <a:spcPts val="0"/>
              </a:spcBef>
              <a:buNone/>
              <a:defRPr sz="1200" b="0" i="0" u="none" strike="noStrike" cap="none">
                <a:solidFill>
                  <a:srgbClr val="FFFFFF"/>
                </a:solidFill>
                <a:latin typeface="Arial"/>
                <a:ea typeface="Arial"/>
                <a:cs typeface="Arial"/>
                <a:sym typeface="Arial"/>
              </a:defRPr>
            </a:lvl7pPr>
            <a:lvl8pPr marL="0" marR="0" lvl="7" indent="0" algn="l">
              <a:spcBef>
                <a:spcPts val="0"/>
              </a:spcBef>
              <a:buNone/>
              <a:defRPr sz="1200" b="0" i="0" u="none" strike="noStrike" cap="none">
                <a:solidFill>
                  <a:srgbClr val="FFFFFF"/>
                </a:solidFill>
                <a:latin typeface="Arial"/>
                <a:ea typeface="Arial"/>
                <a:cs typeface="Arial"/>
                <a:sym typeface="Arial"/>
              </a:defRPr>
            </a:lvl8pPr>
            <a:lvl9pPr marL="0" marR="0" lvl="8" indent="0" algn="l">
              <a:spcBef>
                <a:spcPts val="0"/>
              </a:spcBef>
              <a:buNone/>
              <a:defRPr sz="1200" b="0" i="0" u="none" strike="noStrike" cap="none">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95128" y="1"/>
            <a:ext cx="10813776" cy="1166191"/>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795128" y="1460499"/>
            <a:ext cx="10813776"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cte.ed.gov/accountability/core-indicators#5S1Modal" TargetMode="External"/><Relationship Id="rId3" Type="http://schemas.openxmlformats.org/officeDocument/2006/relationships/hyperlink" Target="https://cte.ed.gov/accountability/core-indicators#1S1Modal" TargetMode="External"/><Relationship Id="rId7" Type="http://schemas.openxmlformats.org/officeDocument/2006/relationships/hyperlink" Target="https://cte.ed.gov/accountability/core-indicators#3S1Modal" TargetMode="External"/><Relationship Id="rId12" Type="http://schemas.openxmlformats.org/officeDocument/2006/relationships/hyperlink" Target="https://cte.ed.gov/accountability/core-indicators#3P1Moda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cte.ed.gov/accountability/core-indicators#2S3Modal" TargetMode="External"/><Relationship Id="rId11" Type="http://schemas.openxmlformats.org/officeDocument/2006/relationships/hyperlink" Target="https://cte.ed.gov/accountability/core-indicators#2P1Modal" TargetMode="External"/><Relationship Id="rId5" Type="http://schemas.openxmlformats.org/officeDocument/2006/relationships/hyperlink" Target="https://cte.ed.gov/accountability/core-indicators#2S2Modal" TargetMode="External"/><Relationship Id="rId10" Type="http://schemas.openxmlformats.org/officeDocument/2006/relationships/hyperlink" Target="https://cte.ed.gov/accountability/core-indicators#1P1Modal" TargetMode="External"/><Relationship Id="rId4" Type="http://schemas.openxmlformats.org/officeDocument/2006/relationships/hyperlink" Target="https://cte.ed.gov/accountability/core-indicators#2S1Modal" TargetMode="External"/><Relationship Id="rId9" Type="http://schemas.openxmlformats.org/officeDocument/2006/relationships/hyperlink" Target="https://cte.ed.gov/accountability/core-indicators#5S3Moda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educate.iowa.gov/media/12453/download?inline"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educate.iowa.gov/media/12425/download?inlin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mailto:jeffreyfletcher@iowa.gov" TargetMode="External"/><Relationship Id="rId4" Type="http://schemas.openxmlformats.org/officeDocument/2006/relationships/hyperlink" Target="https://drive.google.com/file/d/1oIp5wjkEbyfBkcu7Q77a29mjUfZ2avhS/view"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iowastudentoutcomes.com/secondary-ct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docs.google.com/spreadsheets/d/1ZnsgQ8iX_U9kNgO-I2LZs4l_zMk85UbgT5NRdsyMfg4/cop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docs.google.com/spreadsheets/d/1ZnsgQ8iX_U9kNgO-I2LZs4l_zMk85UbgT5NRdsyMfg4/edit?gid=732432105#gid=732432105" TargetMode="External"/><Relationship Id="rId4" Type="http://schemas.openxmlformats.org/officeDocument/2006/relationships/hyperlink" Target="https://iowastudentoutcomes.com/secondary-ct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napequity.org/nontraditional-occupations-crosswalk/"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careertech.org"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hyperlink" Target="http://acteonline.org"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careertech.or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acteonline.org"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careertech.org"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hyperlink" Target="http://acteonline.or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careertech.or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acteonline.or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napequity.org/professional-development/professional-development-curricula/explore-nontraditional-careers/" TargetMode="External"/><Relationship Id="rId7" Type="http://schemas.openxmlformats.org/officeDocument/2006/relationships/hyperlink" Target="https://drive.google.com/file/d/1a52kS5FrO4110CGQA8s48SWAFyfFtL4s/view?usp=sharing"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drive.google.com/file/d/1Rsl3CTqUJg4H5D84uhYAYq8yFvsDWKHS/view?usp=sharing" TargetMode="External"/><Relationship Id="rId5" Type="http://schemas.openxmlformats.org/officeDocument/2006/relationships/hyperlink" Target="https://napequity.org/wp-content/uploads/NAPE_RootCauses_Chart_FNL1.pdf" TargetMode="External"/><Relationship Id="rId4" Type="http://schemas.openxmlformats.org/officeDocument/2006/relationships/hyperlink" Target="https://napequity.org/root-2/"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careertech.or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hyperlink" Target="http://acteonline.org"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mailto:cale.hutchings@iowa.gov" TargetMode="External"/><Relationship Id="rId13" Type="http://schemas.openxmlformats.org/officeDocument/2006/relationships/hyperlink" Target="mailto:jeffrey.fletcher@iowa.gov" TargetMode="External"/><Relationship Id="rId18" Type="http://schemas.openxmlformats.org/officeDocument/2006/relationships/image" Target="../media/image29.jpg"/><Relationship Id="rId3" Type="http://schemas.openxmlformats.org/officeDocument/2006/relationships/hyperlink" Target="mailto:shelly.duwa@iowa.gov" TargetMode="External"/><Relationship Id="rId7" Type="http://schemas.openxmlformats.org/officeDocument/2006/relationships/image" Target="../media/image23.jpg"/><Relationship Id="rId12" Type="http://schemas.openxmlformats.org/officeDocument/2006/relationships/image" Target="../media/image25.png"/><Relationship Id="rId17" Type="http://schemas.openxmlformats.org/officeDocument/2006/relationships/image" Target="../media/image28.jpg"/><Relationship Id="rId2" Type="http://schemas.openxmlformats.org/officeDocument/2006/relationships/notesSlide" Target="../notesSlides/notesSlide37.xml"/><Relationship Id="rId16" Type="http://schemas.openxmlformats.org/officeDocument/2006/relationships/image" Target="../media/image27.jpg"/><Relationship Id="rId20"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hyperlink" Target="mailto:heather.meissen@iowa.gov" TargetMode="External"/><Relationship Id="rId11" Type="http://schemas.openxmlformats.org/officeDocument/2006/relationships/hyperlink" Target="mailto:jodie.smith@iowa.gov" TargetMode="External"/><Relationship Id="rId5" Type="http://schemas.openxmlformats.org/officeDocument/2006/relationships/image" Target="../media/image22.jpg"/><Relationship Id="rId15" Type="http://schemas.openxmlformats.org/officeDocument/2006/relationships/hyperlink" Target="mailto:amy.vybiral@iowa.gov" TargetMode="External"/><Relationship Id="rId10" Type="http://schemas.openxmlformats.org/officeDocument/2006/relationships/image" Target="../media/image24.jpg"/><Relationship Id="rId19" Type="http://schemas.openxmlformats.org/officeDocument/2006/relationships/hyperlink" Target="mailto:karey.hawkins@iowa.gov" TargetMode="External"/><Relationship Id="rId4" Type="http://schemas.openxmlformats.org/officeDocument/2006/relationships/image" Target="../media/image21.jpg"/><Relationship Id="rId9" Type="http://schemas.openxmlformats.org/officeDocument/2006/relationships/hyperlink" Target="mailto:alan.spencer@iowa.gov" TargetMode="External"/><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9"/>
          <p:cNvSpPr txBox="1">
            <a:spLocks noGrp="1"/>
          </p:cNvSpPr>
          <p:nvPr>
            <p:ph type="ctrTitle"/>
          </p:nvPr>
        </p:nvSpPr>
        <p:spPr>
          <a:xfrm>
            <a:off x="289270" y="1074695"/>
            <a:ext cx="11636841" cy="216010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500"/>
              <a:buFont typeface="Arial"/>
              <a:buNone/>
            </a:pPr>
            <a:r>
              <a:rPr lang="en-US"/>
              <a:t>Perkins V Accountability</a:t>
            </a:r>
            <a:endParaRPr/>
          </a:p>
        </p:txBody>
      </p:sp>
      <p:sp>
        <p:nvSpPr>
          <p:cNvPr id="39" name="Google Shape;39;p9"/>
          <p:cNvSpPr txBox="1">
            <a:spLocks noGrp="1"/>
          </p:cNvSpPr>
          <p:nvPr>
            <p:ph type="subTitle" idx="1"/>
          </p:nvPr>
        </p:nvSpPr>
        <p:spPr>
          <a:xfrm>
            <a:off x="289270" y="3838162"/>
            <a:ext cx="11636841" cy="128214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a:t>Understanding and completing your Perkins V performance plan.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0"/>
          <p:cNvSpPr txBox="1">
            <a:spLocks noGrp="1"/>
          </p:cNvSpPr>
          <p:nvPr>
            <p:ph type="ctrTitle"/>
          </p:nvPr>
        </p:nvSpPr>
        <p:spPr>
          <a:xfrm>
            <a:off x="332575" y="437600"/>
            <a:ext cx="11636700" cy="4871700"/>
          </a:xfrm>
          <a:prstGeom prst="rect">
            <a:avLst/>
          </a:prstGeom>
        </p:spPr>
        <p:txBody>
          <a:bodyPr spcFirstLastPara="1" wrap="square" lIns="91425" tIns="45700" rIns="91425" bIns="45700" anchor="b" anchorCtr="0">
            <a:spAutoFit/>
          </a:bodyPr>
          <a:lstStyle/>
          <a:p>
            <a:pPr marL="457200" lvl="0" indent="-374650" algn="l" rtl="0">
              <a:spcBef>
                <a:spcPts val="0"/>
              </a:spcBef>
              <a:spcAft>
                <a:spcPts val="0"/>
              </a:spcAft>
              <a:buSzPts val="2300"/>
              <a:buChar char="●"/>
            </a:pPr>
            <a:r>
              <a:rPr lang="en-US" sz="2300"/>
              <a:t>Thank you for joining us</a:t>
            </a:r>
            <a:endParaRPr sz="2300"/>
          </a:p>
          <a:p>
            <a:pPr marL="457200" lvl="0" indent="0" algn="l" rtl="0">
              <a:spcBef>
                <a:spcPts val="0"/>
              </a:spcBef>
              <a:spcAft>
                <a:spcPts val="0"/>
              </a:spcAft>
              <a:buNone/>
            </a:pPr>
            <a:endParaRPr sz="2300"/>
          </a:p>
          <a:p>
            <a:pPr marL="457200" lvl="0" indent="-374650" algn="l" rtl="0">
              <a:spcBef>
                <a:spcPts val="0"/>
              </a:spcBef>
              <a:spcAft>
                <a:spcPts val="0"/>
              </a:spcAft>
              <a:buSzPts val="2300"/>
              <a:buChar char="●"/>
            </a:pPr>
            <a:r>
              <a:rPr lang="en-US" sz="2300"/>
              <a:t>The webinar will be recorded</a:t>
            </a:r>
            <a:endParaRPr sz="2300"/>
          </a:p>
          <a:p>
            <a:pPr marL="457200" lvl="0" indent="0" algn="l" rtl="0">
              <a:spcBef>
                <a:spcPts val="0"/>
              </a:spcBef>
              <a:spcAft>
                <a:spcPts val="0"/>
              </a:spcAft>
              <a:buNone/>
            </a:pPr>
            <a:endParaRPr sz="2300"/>
          </a:p>
          <a:p>
            <a:pPr marL="457200" lvl="0" indent="-374650" algn="l" rtl="0">
              <a:spcBef>
                <a:spcPts val="0"/>
              </a:spcBef>
              <a:spcAft>
                <a:spcPts val="0"/>
              </a:spcAft>
              <a:buSzPts val="2300"/>
              <a:buChar char="●"/>
            </a:pPr>
            <a:r>
              <a:rPr lang="en-US" sz="2300"/>
              <a:t>The slide deck will be shared</a:t>
            </a:r>
            <a:endParaRPr sz="2300"/>
          </a:p>
          <a:p>
            <a:pPr marL="457200" lvl="0" indent="0" algn="l" rtl="0">
              <a:spcBef>
                <a:spcPts val="0"/>
              </a:spcBef>
              <a:spcAft>
                <a:spcPts val="0"/>
              </a:spcAft>
              <a:buNone/>
            </a:pPr>
            <a:endParaRPr sz="2300"/>
          </a:p>
          <a:p>
            <a:pPr marL="457200" lvl="0" indent="-374650" algn="l" rtl="0">
              <a:spcBef>
                <a:spcPts val="0"/>
              </a:spcBef>
              <a:spcAft>
                <a:spcPts val="0"/>
              </a:spcAft>
              <a:buSzPts val="2300"/>
              <a:buChar char="●"/>
            </a:pPr>
            <a:r>
              <a:rPr lang="en-US" sz="2300"/>
              <a:t>We will have limited time for questions at the end</a:t>
            </a:r>
            <a:endParaRPr sz="2300"/>
          </a:p>
          <a:p>
            <a:pPr marL="457200" lvl="0" indent="0" algn="l" rtl="0">
              <a:spcBef>
                <a:spcPts val="0"/>
              </a:spcBef>
              <a:spcAft>
                <a:spcPts val="0"/>
              </a:spcAft>
              <a:buNone/>
            </a:pPr>
            <a:endParaRPr sz="2300"/>
          </a:p>
          <a:p>
            <a:pPr marL="457200" lvl="0" indent="-374650" algn="l" rtl="0">
              <a:spcBef>
                <a:spcPts val="0"/>
              </a:spcBef>
              <a:spcAft>
                <a:spcPts val="0"/>
              </a:spcAft>
              <a:buSzPts val="2300"/>
              <a:buChar char="●"/>
            </a:pPr>
            <a:r>
              <a:rPr lang="en-US" sz="2300"/>
              <a:t>You may also ask your questions in chat, our team will be providing answers in either real time or via follow up email</a:t>
            </a:r>
            <a:endParaRPr sz="2300"/>
          </a:p>
          <a:p>
            <a:pPr marL="457200" lvl="0" indent="0" algn="l" rtl="0">
              <a:spcBef>
                <a:spcPts val="0"/>
              </a:spcBef>
              <a:spcAft>
                <a:spcPts val="0"/>
              </a:spcAft>
              <a:buNone/>
            </a:pPr>
            <a:endParaRPr sz="2300"/>
          </a:p>
          <a:p>
            <a:pPr marL="457200" lvl="0" indent="-374650" algn="l" rtl="0">
              <a:spcBef>
                <a:spcPts val="0"/>
              </a:spcBef>
              <a:spcAft>
                <a:spcPts val="0"/>
              </a:spcAft>
              <a:buSzPts val="2300"/>
              <a:buChar char="●"/>
            </a:pPr>
            <a:r>
              <a:rPr lang="en-US" sz="2300"/>
              <a:t>Please be mindful of your mic</a:t>
            </a:r>
            <a:endParaRPr sz="2300"/>
          </a:p>
          <a:p>
            <a:pPr marL="457200" lvl="0" indent="0" algn="l" rtl="0">
              <a:spcBef>
                <a:spcPts val="0"/>
              </a:spcBef>
              <a:spcAft>
                <a:spcPts val="0"/>
              </a:spcAft>
              <a:buNone/>
            </a:pPr>
            <a:endParaRPr sz="2300"/>
          </a:p>
          <a:p>
            <a:pPr marL="457200" lvl="0" indent="-374650" algn="l" rtl="0">
              <a:spcBef>
                <a:spcPts val="0"/>
              </a:spcBef>
              <a:spcAft>
                <a:spcPts val="0"/>
              </a:spcAft>
              <a:buSzPts val="2300"/>
              <a:buChar char="●"/>
            </a:pPr>
            <a:r>
              <a:rPr lang="en-US" sz="2300"/>
              <a:t>Please consider having your Perkins performance email letter accessible on another screen or device. </a:t>
            </a:r>
            <a:endParaRPr sz="23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Perkins V Performance Plans </a:t>
            </a:r>
            <a:endParaRPr/>
          </a:p>
        </p:txBody>
      </p:sp>
      <p:sp>
        <p:nvSpPr>
          <p:cNvPr id="50" name="Google Shape;50;p11"/>
          <p:cNvSpPr txBox="1">
            <a:spLocks noGrp="1"/>
          </p:cNvSpPr>
          <p:nvPr>
            <p:ph type="body" idx="1"/>
          </p:nvPr>
        </p:nvSpPr>
        <p:spPr>
          <a:xfrm>
            <a:off x="689112" y="1460499"/>
            <a:ext cx="10813800" cy="4351200"/>
          </a:xfrm>
          <a:prstGeom prst="rect">
            <a:avLst/>
          </a:prstGeom>
        </p:spPr>
        <p:txBody>
          <a:bodyPr spcFirstLastPara="1" wrap="square" lIns="91425" tIns="45700" rIns="91425" bIns="45700" anchor="t" anchorCtr="0">
            <a:normAutofit/>
          </a:bodyPr>
          <a:lstStyle/>
          <a:p>
            <a:pPr marL="0" lvl="0" indent="0" algn="ctr" rtl="0">
              <a:spcBef>
                <a:spcPts val="750"/>
              </a:spcBef>
              <a:spcAft>
                <a:spcPts val="0"/>
              </a:spcAft>
              <a:buNone/>
            </a:pPr>
            <a:r>
              <a:rPr lang="en-US" sz="3900" b="1"/>
              <a:t>A prompt to look closer-NOT a red alert</a:t>
            </a:r>
            <a:endParaRPr sz="3900" b="1"/>
          </a:p>
          <a:p>
            <a:pPr marL="0" lvl="0" indent="0" algn="ctr" rtl="0">
              <a:spcBef>
                <a:spcPts val="750"/>
              </a:spcBef>
              <a:spcAft>
                <a:spcPts val="0"/>
              </a:spcAft>
              <a:buNone/>
            </a:pPr>
            <a:endParaRPr sz="3100"/>
          </a:p>
          <a:p>
            <a:pPr marL="0" lvl="0" indent="0" algn="ctr" rtl="0">
              <a:spcBef>
                <a:spcPts val="750"/>
              </a:spcBef>
              <a:spcAft>
                <a:spcPts val="0"/>
              </a:spcAft>
              <a:buNone/>
            </a:pPr>
            <a:r>
              <a:rPr lang="en-US" sz="3100"/>
              <a:t>The goal is to understand the result, choose reasonable actions, and monitor improvement</a:t>
            </a:r>
            <a:endParaRPr sz="3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2"/>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Today’s Webinar</a:t>
            </a:r>
            <a:endParaRPr/>
          </a:p>
        </p:txBody>
      </p:sp>
      <p:sp>
        <p:nvSpPr>
          <p:cNvPr id="56" name="Google Shape;56;p12"/>
          <p:cNvSpPr txBox="1"/>
          <p:nvPr/>
        </p:nvSpPr>
        <p:spPr>
          <a:xfrm>
            <a:off x="339225" y="1068225"/>
            <a:ext cx="4864800" cy="4877700"/>
          </a:xfrm>
          <a:prstGeom prst="rect">
            <a:avLst/>
          </a:prstGeom>
          <a:noFill/>
          <a:ln>
            <a:noFill/>
          </a:ln>
        </p:spPr>
        <p:txBody>
          <a:bodyPr spcFirstLastPara="1" wrap="square" lIns="91425" tIns="91425" rIns="91425" bIns="91425" anchor="t" anchorCtr="0">
            <a:noAutofit/>
          </a:bodyPr>
          <a:lstStyle/>
          <a:p>
            <a:pPr marL="457200" lvl="0" indent="-349250" algn="l" rtl="0">
              <a:lnSpc>
                <a:spcPct val="108000"/>
              </a:lnSpc>
              <a:spcBef>
                <a:spcPts val="0"/>
              </a:spcBef>
              <a:spcAft>
                <a:spcPts val="0"/>
              </a:spcAft>
              <a:buClr>
                <a:srgbClr val="333333"/>
              </a:buClr>
              <a:buSzPts val="1900"/>
              <a:buChar char="●"/>
            </a:pPr>
            <a:r>
              <a:rPr lang="en-US" sz="1900">
                <a:solidFill>
                  <a:srgbClr val="333333"/>
                </a:solidFill>
              </a:rPr>
              <a:t>Understanding Perkins accountability and state determined levels of performance</a:t>
            </a:r>
            <a:endParaRPr sz="1900">
              <a:solidFill>
                <a:srgbClr val="333333"/>
              </a:solidFill>
            </a:endParaRPr>
          </a:p>
          <a:p>
            <a:pPr marL="457200" lvl="0" indent="0" algn="l" rtl="0">
              <a:lnSpc>
                <a:spcPct val="108000"/>
              </a:lnSpc>
              <a:spcBef>
                <a:spcPts val="800"/>
              </a:spcBef>
              <a:spcAft>
                <a:spcPts val="0"/>
              </a:spcAft>
              <a:buNone/>
            </a:pPr>
            <a:endParaRPr sz="1900">
              <a:solidFill>
                <a:srgbClr val="333333"/>
              </a:solidFill>
            </a:endParaRPr>
          </a:p>
          <a:p>
            <a:pPr marL="457200" lvl="0" indent="-349250" algn="l" rtl="0">
              <a:lnSpc>
                <a:spcPct val="108000"/>
              </a:lnSpc>
              <a:spcBef>
                <a:spcPts val="0"/>
              </a:spcBef>
              <a:spcAft>
                <a:spcPts val="0"/>
              </a:spcAft>
              <a:buClr>
                <a:srgbClr val="333333"/>
              </a:buClr>
              <a:buSzPts val="1900"/>
              <a:buChar char="●"/>
            </a:pPr>
            <a:r>
              <a:rPr lang="en-US" sz="1900">
                <a:solidFill>
                  <a:srgbClr val="333333"/>
                </a:solidFill>
              </a:rPr>
              <a:t>Read a performance letter without getting lost in the codes</a:t>
            </a:r>
            <a:endParaRPr sz="1900">
              <a:solidFill>
                <a:srgbClr val="333333"/>
              </a:solidFill>
            </a:endParaRPr>
          </a:p>
          <a:p>
            <a:pPr marL="457200" lvl="0" indent="0" algn="l" rtl="0">
              <a:lnSpc>
                <a:spcPct val="108000"/>
              </a:lnSpc>
              <a:spcBef>
                <a:spcPts val="0"/>
              </a:spcBef>
              <a:spcAft>
                <a:spcPts val="0"/>
              </a:spcAft>
              <a:buNone/>
            </a:pPr>
            <a:endParaRPr sz="1900">
              <a:solidFill>
                <a:srgbClr val="333333"/>
              </a:solidFill>
            </a:endParaRPr>
          </a:p>
          <a:p>
            <a:pPr marL="457200" lvl="0" indent="-349250" algn="l" rtl="0">
              <a:lnSpc>
                <a:spcPct val="108000"/>
              </a:lnSpc>
              <a:spcBef>
                <a:spcPts val="0"/>
              </a:spcBef>
              <a:spcAft>
                <a:spcPts val="0"/>
              </a:spcAft>
              <a:buClr>
                <a:srgbClr val="333333"/>
              </a:buClr>
              <a:buSzPts val="1900"/>
              <a:buChar char="●"/>
            </a:pPr>
            <a:r>
              <a:rPr lang="en-US" sz="1900">
                <a:solidFill>
                  <a:srgbClr val="333333"/>
                </a:solidFill>
              </a:rPr>
              <a:t>Know when a plan is required</a:t>
            </a:r>
            <a:endParaRPr sz="1900">
              <a:solidFill>
                <a:srgbClr val="333333"/>
              </a:solidFill>
            </a:endParaRPr>
          </a:p>
          <a:p>
            <a:pPr marL="457200" lvl="0" indent="0" algn="l" rtl="0">
              <a:lnSpc>
                <a:spcPct val="108000"/>
              </a:lnSpc>
              <a:spcBef>
                <a:spcPts val="0"/>
              </a:spcBef>
              <a:spcAft>
                <a:spcPts val="0"/>
              </a:spcAft>
              <a:buNone/>
            </a:pPr>
            <a:endParaRPr sz="1900">
              <a:solidFill>
                <a:srgbClr val="333333"/>
              </a:solidFill>
            </a:endParaRPr>
          </a:p>
          <a:p>
            <a:pPr marL="457200" lvl="0" indent="-349250" algn="l" rtl="0">
              <a:lnSpc>
                <a:spcPct val="108000"/>
              </a:lnSpc>
              <a:spcBef>
                <a:spcPts val="0"/>
              </a:spcBef>
              <a:spcAft>
                <a:spcPts val="0"/>
              </a:spcAft>
              <a:buClr>
                <a:srgbClr val="333333"/>
              </a:buClr>
              <a:buSzPts val="1900"/>
              <a:buChar char="●"/>
            </a:pPr>
            <a:r>
              <a:rPr lang="en-US" sz="1900">
                <a:solidFill>
                  <a:srgbClr val="333333"/>
                </a:solidFill>
              </a:rPr>
              <a:t>Build a useful improvement plan</a:t>
            </a:r>
            <a:endParaRPr sz="1900">
              <a:solidFill>
                <a:srgbClr val="333333"/>
              </a:solidFill>
            </a:endParaRPr>
          </a:p>
          <a:p>
            <a:pPr marL="457200" lvl="0" indent="0" algn="l" rtl="0">
              <a:lnSpc>
                <a:spcPct val="108000"/>
              </a:lnSpc>
              <a:spcBef>
                <a:spcPts val="0"/>
              </a:spcBef>
              <a:spcAft>
                <a:spcPts val="0"/>
              </a:spcAft>
              <a:buNone/>
            </a:pPr>
            <a:endParaRPr sz="1900">
              <a:solidFill>
                <a:srgbClr val="333333"/>
              </a:solidFill>
            </a:endParaRPr>
          </a:p>
          <a:p>
            <a:pPr marL="457200" lvl="0" indent="-349250" algn="l" rtl="0">
              <a:lnSpc>
                <a:spcPct val="108000"/>
              </a:lnSpc>
              <a:spcBef>
                <a:spcPts val="0"/>
              </a:spcBef>
              <a:spcAft>
                <a:spcPts val="0"/>
              </a:spcAft>
              <a:buClr>
                <a:srgbClr val="333333"/>
              </a:buClr>
              <a:buSzPts val="1900"/>
              <a:buChar char="●"/>
            </a:pPr>
            <a:r>
              <a:rPr lang="en-US" sz="1900">
                <a:solidFill>
                  <a:srgbClr val="333333"/>
                </a:solidFill>
              </a:rPr>
              <a:t>Special topic 4S1</a:t>
            </a:r>
            <a:endParaRPr sz="1900">
              <a:solidFill>
                <a:srgbClr val="333333"/>
              </a:solidFill>
            </a:endParaRPr>
          </a:p>
          <a:p>
            <a:pPr marL="457200" lvl="0" indent="0" algn="l" rtl="0">
              <a:lnSpc>
                <a:spcPct val="108000"/>
              </a:lnSpc>
              <a:spcBef>
                <a:spcPts val="0"/>
              </a:spcBef>
              <a:spcAft>
                <a:spcPts val="0"/>
              </a:spcAft>
              <a:buNone/>
            </a:pPr>
            <a:endParaRPr sz="1900">
              <a:solidFill>
                <a:srgbClr val="333333"/>
              </a:solidFill>
            </a:endParaRPr>
          </a:p>
          <a:p>
            <a:pPr marL="457200" lvl="0" indent="-349250" algn="l" rtl="0">
              <a:lnSpc>
                <a:spcPct val="108000"/>
              </a:lnSpc>
              <a:spcBef>
                <a:spcPts val="0"/>
              </a:spcBef>
              <a:spcAft>
                <a:spcPts val="0"/>
              </a:spcAft>
              <a:buClr>
                <a:srgbClr val="333333"/>
              </a:buClr>
              <a:buSzPts val="1900"/>
              <a:buChar char="●"/>
            </a:pPr>
            <a:r>
              <a:rPr lang="en-US" sz="1900">
                <a:solidFill>
                  <a:srgbClr val="333333"/>
                </a:solidFill>
              </a:rPr>
              <a:t>Leave knowing where to get help</a:t>
            </a:r>
            <a:endParaRPr sz="1900">
              <a:solidFill>
                <a:srgbClr val="333333"/>
              </a:solidFill>
            </a:endParaRPr>
          </a:p>
          <a:p>
            <a:pPr marL="0" lvl="0" indent="0" algn="l" rtl="0">
              <a:spcBef>
                <a:spcPts val="800"/>
              </a:spcBef>
              <a:spcAft>
                <a:spcPts val="0"/>
              </a:spcAft>
              <a:buNone/>
            </a:pPr>
            <a:endParaRPr sz="2100">
              <a:solidFill>
                <a:schemeClr val="dk1"/>
              </a:solidFill>
            </a:endParaRPr>
          </a:p>
        </p:txBody>
      </p:sp>
      <p:pic>
        <p:nvPicPr>
          <p:cNvPr id="57" name="Google Shape;57;p12"/>
          <p:cNvPicPr preferRelativeResize="0"/>
          <p:nvPr/>
        </p:nvPicPr>
        <p:blipFill>
          <a:blip r:embed="rId3">
            <a:alphaModFix/>
          </a:blip>
          <a:stretch>
            <a:fillRect/>
          </a:stretch>
        </p:blipFill>
        <p:spPr>
          <a:xfrm>
            <a:off x="5464750" y="2131100"/>
            <a:ext cx="5695799" cy="1131250"/>
          </a:xfrm>
          <a:prstGeom prst="rect">
            <a:avLst/>
          </a:prstGeom>
          <a:noFill/>
          <a:ln>
            <a:noFill/>
          </a:ln>
        </p:spPr>
      </p:pic>
      <p:sp>
        <p:nvSpPr>
          <p:cNvPr id="58" name="Google Shape;58;p12"/>
          <p:cNvSpPr txBox="1"/>
          <p:nvPr/>
        </p:nvSpPr>
        <p:spPr>
          <a:xfrm>
            <a:off x="5431900" y="3514475"/>
            <a:ext cx="5761500" cy="761100"/>
          </a:xfrm>
          <a:prstGeom prst="rect">
            <a:avLst/>
          </a:prstGeom>
          <a:noFill/>
          <a:ln>
            <a:noFill/>
          </a:ln>
        </p:spPr>
        <p:txBody>
          <a:bodyPr spcFirstLastPara="1" wrap="square" lIns="91425" tIns="91425" rIns="91425" bIns="91425" anchor="t" anchorCtr="0">
            <a:spAutoFit/>
          </a:bodyPr>
          <a:lstStyle/>
          <a:p>
            <a:pPr marL="0" lvl="0" indent="0" algn="ctr" rtl="0">
              <a:lnSpc>
                <a:spcPct val="108000"/>
              </a:lnSpc>
              <a:spcBef>
                <a:spcPts val="0"/>
              </a:spcBef>
              <a:spcAft>
                <a:spcPts val="700"/>
              </a:spcAft>
              <a:buNone/>
            </a:pPr>
            <a:r>
              <a:rPr lang="en-US" sz="1800">
                <a:solidFill>
                  <a:schemeClr val="dk2"/>
                </a:solidFill>
              </a:rPr>
              <a:t>We will hold time for questions, examples, and local “what do I do next?” discussion.</a:t>
            </a:r>
            <a:endParaRPr sz="1800">
              <a:solidFill>
                <a:schemeClr val="dk2"/>
              </a:solidFill>
            </a:endParaRPr>
          </a:p>
        </p:txBody>
      </p:sp>
      <p:pic>
        <p:nvPicPr>
          <p:cNvPr id="59" name="Google Shape;59;p12"/>
          <p:cNvPicPr preferRelativeResize="0"/>
          <p:nvPr/>
        </p:nvPicPr>
        <p:blipFill>
          <a:blip r:embed="rId4">
            <a:alphaModFix/>
          </a:blip>
          <a:stretch>
            <a:fillRect/>
          </a:stretch>
        </p:blipFill>
        <p:spPr>
          <a:xfrm>
            <a:off x="152400" y="6072975"/>
            <a:ext cx="11887200" cy="4722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Performance Levels</a:t>
            </a:r>
            <a:endParaRPr/>
          </a:p>
        </p:txBody>
      </p:sp>
      <p:sp>
        <p:nvSpPr>
          <p:cNvPr id="65" name="Google Shape;65;p13"/>
          <p:cNvSpPr txBox="1"/>
          <p:nvPr/>
        </p:nvSpPr>
        <p:spPr>
          <a:xfrm>
            <a:off x="207550" y="1271275"/>
            <a:ext cx="5585700" cy="3484800"/>
          </a:xfrm>
          <a:prstGeom prst="rect">
            <a:avLst/>
          </a:prstGeom>
          <a:noFill/>
          <a:ln>
            <a:noFill/>
          </a:ln>
        </p:spPr>
        <p:txBody>
          <a:bodyPr spcFirstLastPara="1" wrap="square" lIns="91425" tIns="91425" rIns="91425" bIns="91425" anchor="t" anchorCtr="0">
            <a:spAutoFit/>
          </a:bodyPr>
          <a:lstStyle/>
          <a:p>
            <a:pPr marL="457200" lvl="0" indent="-355600" algn="l" rtl="0">
              <a:lnSpc>
                <a:spcPct val="108000"/>
              </a:lnSpc>
              <a:spcBef>
                <a:spcPts val="0"/>
              </a:spcBef>
              <a:spcAft>
                <a:spcPts val="0"/>
              </a:spcAft>
              <a:buClr>
                <a:srgbClr val="333333"/>
              </a:buClr>
              <a:buSzPts val="2000"/>
              <a:buChar char="●"/>
            </a:pPr>
            <a:r>
              <a:rPr lang="en-US" sz="2000">
                <a:solidFill>
                  <a:srgbClr val="333333"/>
                </a:solidFill>
              </a:rPr>
              <a:t>Iowa has approved performance levels for Perkins indicators.</a:t>
            </a:r>
            <a:endParaRPr sz="2000">
              <a:solidFill>
                <a:srgbClr val="333333"/>
              </a:solidFill>
            </a:endParaRPr>
          </a:p>
          <a:p>
            <a:pPr marL="457200" lvl="0" indent="0" algn="l" rtl="0">
              <a:lnSpc>
                <a:spcPct val="108000"/>
              </a:lnSpc>
              <a:spcBef>
                <a:spcPts val="0"/>
              </a:spcBef>
              <a:spcAft>
                <a:spcPts val="0"/>
              </a:spcAft>
              <a:buNone/>
            </a:pPr>
            <a:endParaRPr sz="2000">
              <a:solidFill>
                <a:srgbClr val="333333"/>
              </a:solidFill>
            </a:endParaRPr>
          </a:p>
          <a:p>
            <a:pPr marL="457200" lvl="0" indent="-355600" algn="l" rtl="0">
              <a:lnSpc>
                <a:spcPct val="108000"/>
              </a:lnSpc>
              <a:spcBef>
                <a:spcPts val="0"/>
              </a:spcBef>
              <a:spcAft>
                <a:spcPts val="0"/>
              </a:spcAft>
              <a:buClr>
                <a:srgbClr val="333333"/>
              </a:buClr>
              <a:buSzPts val="2000"/>
              <a:buChar char="●"/>
            </a:pPr>
            <a:r>
              <a:rPr lang="en-US" sz="2000">
                <a:solidFill>
                  <a:srgbClr val="333333"/>
                </a:solidFill>
              </a:rPr>
              <a:t>Recipients receive annual results and compare performance to the applicable threshold.</a:t>
            </a:r>
            <a:endParaRPr sz="2000">
              <a:solidFill>
                <a:srgbClr val="333333"/>
              </a:solidFill>
            </a:endParaRPr>
          </a:p>
          <a:p>
            <a:pPr marL="457200" lvl="0" indent="0" algn="l" rtl="0">
              <a:lnSpc>
                <a:spcPct val="108000"/>
              </a:lnSpc>
              <a:spcBef>
                <a:spcPts val="0"/>
              </a:spcBef>
              <a:spcAft>
                <a:spcPts val="0"/>
              </a:spcAft>
              <a:buNone/>
            </a:pPr>
            <a:endParaRPr sz="2000">
              <a:solidFill>
                <a:srgbClr val="333333"/>
              </a:solidFill>
            </a:endParaRPr>
          </a:p>
          <a:p>
            <a:pPr marL="457200" lvl="0" indent="-355600" algn="l" rtl="0">
              <a:lnSpc>
                <a:spcPct val="108000"/>
              </a:lnSpc>
              <a:spcBef>
                <a:spcPts val="0"/>
              </a:spcBef>
              <a:spcAft>
                <a:spcPts val="0"/>
              </a:spcAft>
              <a:buClr>
                <a:srgbClr val="333333"/>
              </a:buClr>
              <a:buSzPts val="2000"/>
              <a:buChar char="●"/>
            </a:pPr>
            <a:r>
              <a:rPr lang="en-US" sz="2000">
                <a:solidFill>
                  <a:srgbClr val="333333"/>
                </a:solidFill>
              </a:rPr>
              <a:t>When a result falls below the 90% threshold, the recipient completes a performance improvement plan.</a:t>
            </a:r>
            <a:endParaRPr sz="2000">
              <a:solidFill>
                <a:srgbClr val="333333"/>
              </a:solidFill>
            </a:endParaRPr>
          </a:p>
        </p:txBody>
      </p:sp>
      <p:sp>
        <p:nvSpPr>
          <p:cNvPr id="66" name="Google Shape;66;p13"/>
          <p:cNvSpPr txBox="1"/>
          <p:nvPr/>
        </p:nvSpPr>
        <p:spPr>
          <a:xfrm>
            <a:off x="6477488" y="3934900"/>
            <a:ext cx="5412900" cy="1060200"/>
          </a:xfrm>
          <a:prstGeom prst="rect">
            <a:avLst/>
          </a:prstGeom>
          <a:noFill/>
          <a:ln>
            <a:noFill/>
          </a:ln>
        </p:spPr>
        <p:txBody>
          <a:bodyPr spcFirstLastPara="1" wrap="square" lIns="91425" tIns="91425" rIns="91425" bIns="91425" anchor="t" anchorCtr="0">
            <a:spAutoFit/>
          </a:bodyPr>
          <a:lstStyle/>
          <a:p>
            <a:pPr marL="0" lvl="0" indent="0" algn="ctr" rtl="0">
              <a:lnSpc>
                <a:spcPct val="108000"/>
              </a:lnSpc>
              <a:spcBef>
                <a:spcPts val="0"/>
              </a:spcBef>
              <a:spcAft>
                <a:spcPts val="700"/>
              </a:spcAft>
              <a:buNone/>
            </a:pPr>
            <a:r>
              <a:rPr lang="en-US" sz="1800">
                <a:solidFill>
                  <a:srgbClr val="333333"/>
                </a:solidFill>
              </a:rPr>
              <a:t>The plan documents what you will look at, what you will do, who is responsible, and how you will know whether the work is helping.</a:t>
            </a:r>
            <a:endParaRPr sz="1800">
              <a:solidFill>
                <a:srgbClr val="333333"/>
              </a:solidFill>
            </a:endParaRPr>
          </a:p>
        </p:txBody>
      </p:sp>
      <p:pic>
        <p:nvPicPr>
          <p:cNvPr id="67" name="Google Shape;67;p13"/>
          <p:cNvPicPr preferRelativeResize="0"/>
          <p:nvPr/>
        </p:nvPicPr>
        <p:blipFill>
          <a:blip r:embed="rId3">
            <a:alphaModFix/>
          </a:blip>
          <a:stretch>
            <a:fillRect/>
          </a:stretch>
        </p:blipFill>
        <p:spPr>
          <a:xfrm>
            <a:off x="7214663" y="1754625"/>
            <a:ext cx="3938526" cy="1718500"/>
          </a:xfrm>
          <a:prstGeom prst="rect">
            <a:avLst/>
          </a:prstGeom>
          <a:noFill/>
          <a:ln>
            <a:noFill/>
          </a:ln>
        </p:spPr>
      </p:pic>
      <p:pic>
        <p:nvPicPr>
          <p:cNvPr id="68" name="Google Shape;68;p13"/>
          <p:cNvPicPr preferRelativeResize="0"/>
          <p:nvPr/>
        </p:nvPicPr>
        <p:blipFill>
          <a:blip r:embed="rId4">
            <a:alphaModFix/>
          </a:blip>
          <a:stretch>
            <a:fillRect/>
          </a:stretch>
        </p:blipFill>
        <p:spPr>
          <a:xfrm>
            <a:off x="152400" y="5623150"/>
            <a:ext cx="11887200" cy="47229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Who is Counted?</a:t>
            </a:r>
            <a:endParaRPr/>
          </a:p>
        </p:txBody>
      </p:sp>
      <p:sp>
        <p:nvSpPr>
          <p:cNvPr id="74" name="Google Shape;74;p14"/>
          <p:cNvSpPr/>
          <p:nvPr/>
        </p:nvSpPr>
        <p:spPr>
          <a:xfrm>
            <a:off x="914400" y="1261872"/>
            <a:ext cx="4572000" cy="365700"/>
          </a:xfrm>
          <a:prstGeom prst="rect">
            <a:avLst/>
          </a:prstGeom>
          <a:noFill/>
          <a:ln>
            <a:noFill/>
          </a:ln>
        </p:spPr>
        <p:txBody>
          <a:bodyPr spcFirstLastPara="1" wrap="square" lIns="45700" tIns="45700" rIns="45700" bIns="45700" anchor="ctr" anchorCtr="0">
            <a:noAutofit/>
          </a:bodyPr>
          <a:lstStyle/>
          <a:p>
            <a:pPr marL="0" marR="0" lvl="0" indent="0" algn="ctr" rtl="0">
              <a:lnSpc>
                <a:spcPct val="108000"/>
              </a:lnSpc>
              <a:spcBef>
                <a:spcPts val="0"/>
              </a:spcBef>
              <a:spcAft>
                <a:spcPts val="0"/>
              </a:spcAft>
              <a:buClr>
                <a:srgbClr val="03617A"/>
              </a:buClr>
              <a:buSzPts val="1800"/>
              <a:buFont typeface="Arial"/>
              <a:buNone/>
            </a:pPr>
            <a:r>
              <a:rPr lang="en-US" sz="1800" b="1" i="0">
                <a:solidFill>
                  <a:srgbClr val="03617A"/>
                </a:solidFill>
                <a:latin typeface="Arial"/>
                <a:ea typeface="Arial"/>
                <a:cs typeface="Arial"/>
                <a:sym typeface="Arial"/>
              </a:rPr>
              <a:t>Secondary</a:t>
            </a:r>
            <a:endParaRPr/>
          </a:p>
        </p:txBody>
      </p:sp>
      <p:sp>
        <p:nvSpPr>
          <p:cNvPr id="75" name="Google Shape;75;p14"/>
          <p:cNvSpPr/>
          <p:nvPr/>
        </p:nvSpPr>
        <p:spPr>
          <a:xfrm>
            <a:off x="655350" y="1783075"/>
            <a:ext cx="4831200" cy="1005900"/>
          </a:xfrm>
          <a:prstGeom prst="rect">
            <a:avLst/>
          </a:prstGeom>
          <a:solidFill>
            <a:srgbClr val="F4F8FB"/>
          </a:solidFill>
          <a:ln w="12700" cap="flat" cmpd="sng">
            <a:solidFill>
              <a:srgbClr val="D9DEE2"/>
            </a:solidFill>
            <a:prstDash val="solid"/>
            <a:round/>
            <a:headEnd type="none" w="sm" len="sm"/>
            <a:tailEnd type="none" w="sm" len="sm"/>
          </a:ln>
        </p:spPr>
        <p:txBody>
          <a:bodyPr spcFirstLastPara="1" wrap="square" lIns="137150" tIns="137150" rIns="137150" bIns="137150" anchor="ctr" anchorCtr="0">
            <a:noAutofit/>
          </a:bodyPr>
          <a:lstStyle/>
          <a:p>
            <a:pPr marL="0" marR="0" lvl="0" indent="0" algn="ctr" rtl="0">
              <a:lnSpc>
                <a:spcPct val="108000"/>
              </a:lnSpc>
              <a:spcBef>
                <a:spcPts val="0"/>
              </a:spcBef>
              <a:spcAft>
                <a:spcPts val="0"/>
              </a:spcAft>
              <a:buClr>
                <a:srgbClr val="002152"/>
              </a:buClr>
              <a:buSzPts val="1800"/>
              <a:buFont typeface="Arial"/>
              <a:buNone/>
            </a:pPr>
            <a:r>
              <a:rPr lang="en-US" sz="1800" b="1" i="0">
                <a:solidFill>
                  <a:srgbClr val="002152"/>
                </a:solidFill>
                <a:latin typeface="Arial"/>
                <a:ea typeface="Arial"/>
                <a:cs typeface="Arial"/>
                <a:sym typeface="Arial"/>
              </a:rPr>
              <a:t>CTE participant</a:t>
            </a:r>
            <a:br>
              <a:rPr lang="en-US" sz="1800" b="1" i="0">
                <a:solidFill>
                  <a:srgbClr val="002152"/>
                </a:solidFill>
                <a:latin typeface="Arial"/>
                <a:ea typeface="Arial"/>
                <a:cs typeface="Arial"/>
                <a:sym typeface="Arial"/>
              </a:rPr>
            </a:br>
            <a:r>
              <a:rPr lang="en-US" sz="1600" b="1">
                <a:solidFill>
                  <a:srgbClr val="002152"/>
                </a:solidFill>
              </a:rPr>
              <a:t>0.5 or more units within a CTE program</a:t>
            </a:r>
            <a:endParaRPr sz="1200"/>
          </a:p>
        </p:txBody>
      </p:sp>
      <p:sp>
        <p:nvSpPr>
          <p:cNvPr id="76" name="Google Shape;76;p14"/>
          <p:cNvSpPr/>
          <p:nvPr/>
        </p:nvSpPr>
        <p:spPr>
          <a:xfrm>
            <a:off x="655200" y="3063250"/>
            <a:ext cx="4831200" cy="1005900"/>
          </a:xfrm>
          <a:prstGeom prst="rect">
            <a:avLst/>
          </a:prstGeom>
          <a:solidFill>
            <a:srgbClr val="F4F8FB"/>
          </a:solidFill>
          <a:ln w="12700" cap="flat" cmpd="sng">
            <a:solidFill>
              <a:srgbClr val="D9DEE2"/>
            </a:solidFill>
            <a:prstDash val="solid"/>
            <a:round/>
            <a:headEnd type="none" w="sm" len="sm"/>
            <a:tailEnd type="none" w="sm" len="sm"/>
          </a:ln>
        </p:spPr>
        <p:txBody>
          <a:bodyPr spcFirstLastPara="1" wrap="square" lIns="137150" tIns="137150" rIns="137150" bIns="137150" anchor="ctr" anchorCtr="0">
            <a:noAutofit/>
          </a:bodyPr>
          <a:lstStyle/>
          <a:p>
            <a:pPr marL="0" marR="0" lvl="0" indent="0" algn="ctr" rtl="0">
              <a:lnSpc>
                <a:spcPct val="108000"/>
              </a:lnSpc>
              <a:spcBef>
                <a:spcPts val="0"/>
              </a:spcBef>
              <a:spcAft>
                <a:spcPts val="0"/>
              </a:spcAft>
              <a:buClr>
                <a:srgbClr val="002152"/>
              </a:buClr>
              <a:buSzPts val="1800"/>
              <a:buFont typeface="Arial"/>
              <a:buNone/>
            </a:pPr>
            <a:r>
              <a:rPr lang="en-US" sz="1800" b="1" i="0">
                <a:solidFill>
                  <a:srgbClr val="CC0000"/>
                </a:solidFill>
                <a:latin typeface="Arial"/>
                <a:ea typeface="Arial"/>
                <a:cs typeface="Arial"/>
                <a:sym typeface="Arial"/>
              </a:rPr>
              <a:t>CTE concentrator</a:t>
            </a:r>
            <a:br>
              <a:rPr lang="en-US" sz="1800" b="1" i="0">
                <a:solidFill>
                  <a:srgbClr val="CC0000"/>
                </a:solidFill>
                <a:latin typeface="Arial"/>
                <a:ea typeface="Arial"/>
                <a:cs typeface="Arial"/>
                <a:sym typeface="Arial"/>
              </a:rPr>
            </a:br>
            <a:r>
              <a:rPr lang="en-US" sz="1600" b="1" i="0">
                <a:solidFill>
                  <a:srgbClr val="CC0000"/>
                </a:solidFill>
                <a:latin typeface="Arial"/>
                <a:ea typeface="Arial"/>
                <a:cs typeface="Arial"/>
                <a:sym typeface="Arial"/>
              </a:rPr>
              <a:t>2.0 or more </a:t>
            </a:r>
            <a:r>
              <a:rPr lang="en-US" sz="1600" b="1">
                <a:solidFill>
                  <a:srgbClr val="CC0000"/>
                </a:solidFill>
              </a:rPr>
              <a:t>units within</a:t>
            </a:r>
            <a:r>
              <a:rPr lang="en-US" sz="1600" b="1" i="0">
                <a:solidFill>
                  <a:srgbClr val="CC0000"/>
                </a:solidFill>
                <a:latin typeface="Arial"/>
                <a:ea typeface="Arial"/>
                <a:cs typeface="Arial"/>
                <a:sym typeface="Arial"/>
              </a:rPr>
              <a:t> a CTE program</a:t>
            </a:r>
            <a:endParaRPr sz="1200">
              <a:solidFill>
                <a:srgbClr val="CC0000"/>
              </a:solidFill>
            </a:endParaRPr>
          </a:p>
        </p:txBody>
      </p:sp>
      <p:sp>
        <p:nvSpPr>
          <p:cNvPr id="77" name="Google Shape;77;p14"/>
          <p:cNvSpPr/>
          <p:nvPr/>
        </p:nvSpPr>
        <p:spPr>
          <a:xfrm>
            <a:off x="6610710" y="1261872"/>
            <a:ext cx="4572000" cy="365700"/>
          </a:xfrm>
          <a:prstGeom prst="rect">
            <a:avLst/>
          </a:prstGeom>
          <a:noFill/>
          <a:ln>
            <a:noFill/>
          </a:ln>
        </p:spPr>
        <p:txBody>
          <a:bodyPr spcFirstLastPara="1" wrap="square" lIns="45700" tIns="45700" rIns="45700" bIns="45700" anchor="ctr" anchorCtr="0">
            <a:noAutofit/>
          </a:bodyPr>
          <a:lstStyle/>
          <a:p>
            <a:pPr marL="0" marR="0" lvl="0" indent="0" algn="ctr" rtl="0">
              <a:lnSpc>
                <a:spcPct val="108000"/>
              </a:lnSpc>
              <a:spcBef>
                <a:spcPts val="0"/>
              </a:spcBef>
              <a:spcAft>
                <a:spcPts val="0"/>
              </a:spcAft>
              <a:buClr>
                <a:srgbClr val="03617A"/>
              </a:buClr>
              <a:buSzPts val="1800"/>
              <a:buFont typeface="Arial"/>
              <a:buNone/>
            </a:pPr>
            <a:r>
              <a:rPr lang="en-US" sz="1800" b="1" i="0">
                <a:solidFill>
                  <a:srgbClr val="03617A"/>
                </a:solidFill>
                <a:latin typeface="Arial"/>
                <a:ea typeface="Arial"/>
                <a:cs typeface="Arial"/>
                <a:sym typeface="Arial"/>
              </a:rPr>
              <a:t>Postsecondary</a:t>
            </a:r>
            <a:endParaRPr/>
          </a:p>
        </p:txBody>
      </p:sp>
      <p:sp>
        <p:nvSpPr>
          <p:cNvPr id="78" name="Google Shape;78;p14"/>
          <p:cNvSpPr/>
          <p:nvPr/>
        </p:nvSpPr>
        <p:spPr>
          <a:xfrm>
            <a:off x="6309349" y="1783075"/>
            <a:ext cx="5174700" cy="1005900"/>
          </a:xfrm>
          <a:prstGeom prst="rect">
            <a:avLst/>
          </a:prstGeom>
          <a:solidFill>
            <a:srgbClr val="F4F8FB"/>
          </a:solidFill>
          <a:ln w="12700" cap="flat" cmpd="sng">
            <a:solidFill>
              <a:srgbClr val="D9DEE2"/>
            </a:solidFill>
            <a:prstDash val="solid"/>
            <a:round/>
            <a:headEnd type="none" w="sm" len="sm"/>
            <a:tailEnd type="none" w="sm" len="sm"/>
          </a:ln>
        </p:spPr>
        <p:txBody>
          <a:bodyPr spcFirstLastPara="1" wrap="square" lIns="137150" tIns="137150" rIns="137150" bIns="137150" anchor="ctr" anchorCtr="0">
            <a:noAutofit/>
          </a:bodyPr>
          <a:lstStyle/>
          <a:p>
            <a:pPr marL="0" marR="0" lvl="0" indent="0" algn="ctr" rtl="0">
              <a:lnSpc>
                <a:spcPct val="108000"/>
              </a:lnSpc>
              <a:spcBef>
                <a:spcPts val="0"/>
              </a:spcBef>
              <a:spcAft>
                <a:spcPts val="0"/>
              </a:spcAft>
              <a:buClr>
                <a:srgbClr val="002152"/>
              </a:buClr>
              <a:buSzPts val="1800"/>
              <a:buFont typeface="Arial"/>
              <a:buNone/>
            </a:pPr>
            <a:r>
              <a:rPr lang="en-US" sz="1800" b="1" i="0">
                <a:solidFill>
                  <a:srgbClr val="002152"/>
                </a:solidFill>
                <a:latin typeface="Arial"/>
                <a:ea typeface="Arial"/>
                <a:cs typeface="Arial"/>
                <a:sym typeface="Arial"/>
              </a:rPr>
              <a:t>CTE participant</a:t>
            </a:r>
            <a:br>
              <a:rPr lang="en-US" sz="1800" b="1" i="0">
                <a:solidFill>
                  <a:srgbClr val="002152"/>
                </a:solidFill>
                <a:latin typeface="Arial"/>
                <a:ea typeface="Arial"/>
                <a:cs typeface="Arial"/>
                <a:sym typeface="Arial"/>
              </a:rPr>
            </a:br>
            <a:r>
              <a:rPr lang="en-US" b="1" i="0">
                <a:solidFill>
                  <a:srgbClr val="002152"/>
                </a:solidFill>
                <a:latin typeface="Arial"/>
                <a:ea typeface="Arial"/>
                <a:cs typeface="Arial"/>
                <a:sym typeface="Arial"/>
              </a:rPr>
              <a:t>1.0 or more credits </a:t>
            </a:r>
            <a:r>
              <a:rPr lang="en-US" b="1">
                <a:solidFill>
                  <a:srgbClr val="002152"/>
                </a:solidFill>
              </a:rPr>
              <a:t>within </a:t>
            </a:r>
            <a:r>
              <a:rPr lang="en-US" b="1" i="0">
                <a:solidFill>
                  <a:srgbClr val="002152"/>
                </a:solidFill>
                <a:latin typeface="Arial"/>
                <a:ea typeface="Arial"/>
                <a:cs typeface="Arial"/>
                <a:sym typeface="Arial"/>
              </a:rPr>
              <a:t>a CTE program</a:t>
            </a:r>
            <a:endParaRPr sz="1000"/>
          </a:p>
        </p:txBody>
      </p:sp>
      <p:sp>
        <p:nvSpPr>
          <p:cNvPr id="79" name="Google Shape;79;p14"/>
          <p:cNvSpPr/>
          <p:nvPr/>
        </p:nvSpPr>
        <p:spPr>
          <a:xfrm>
            <a:off x="6309349" y="3063250"/>
            <a:ext cx="5174700" cy="1005900"/>
          </a:xfrm>
          <a:prstGeom prst="rect">
            <a:avLst/>
          </a:prstGeom>
          <a:solidFill>
            <a:srgbClr val="F4F8FB"/>
          </a:solidFill>
          <a:ln w="12700" cap="flat" cmpd="sng">
            <a:solidFill>
              <a:srgbClr val="D9DEE2"/>
            </a:solidFill>
            <a:prstDash val="solid"/>
            <a:round/>
            <a:headEnd type="none" w="sm" len="sm"/>
            <a:tailEnd type="none" w="sm" len="sm"/>
          </a:ln>
        </p:spPr>
        <p:txBody>
          <a:bodyPr spcFirstLastPara="1" wrap="square" lIns="137150" tIns="137150" rIns="137150" bIns="137150" anchor="ctr" anchorCtr="0">
            <a:noAutofit/>
          </a:bodyPr>
          <a:lstStyle/>
          <a:p>
            <a:pPr marL="0" marR="0" lvl="0" indent="0" algn="ctr" rtl="0">
              <a:lnSpc>
                <a:spcPct val="108000"/>
              </a:lnSpc>
              <a:spcBef>
                <a:spcPts val="0"/>
              </a:spcBef>
              <a:spcAft>
                <a:spcPts val="0"/>
              </a:spcAft>
              <a:buClr>
                <a:srgbClr val="002152"/>
              </a:buClr>
              <a:buSzPts val="1800"/>
              <a:buFont typeface="Arial"/>
              <a:buNone/>
            </a:pPr>
            <a:r>
              <a:rPr lang="en-US" sz="1800" b="1" i="0">
                <a:solidFill>
                  <a:srgbClr val="CC0000"/>
                </a:solidFill>
                <a:latin typeface="Arial"/>
                <a:ea typeface="Arial"/>
                <a:cs typeface="Arial"/>
                <a:sym typeface="Arial"/>
              </a:rPr>
              <a:t>CTE concentrator</a:t>
            </a:r>
            <a:br>
              <a:rPr lang="en-US" sz="1800" b="1" i="0">
                <a:solidFill>
                  <a:srgbClr val="CC0000"/>
                </a:solidFill>
                <a:latin typeface="Arial"/>
                <a:ea typeface="Arial"/>
                <a:cs typeface="Arial"/>
                <a:sym typeface="Arial"/>
              </a:rPr>
            </a:br>
            <a:r>
              <a:rPr lang="en-US" b="1">
                <a:solidFill>
                  <a:srgbClr val="CC0000"/>
                </a:solidFill>
              </a:rPr>
              <a:t>12.0 or more credits</a:t>
            </a:r>
            <a:r>
              <a:rPr lang="en-US" b="1" i="0">
                <a:solidFill>
                  <a:srgbClr val="CC0000"/>
                </a:solidFill>
                <a:latin typeface="Arial"/>
                <a:ea typeface="Arial"/>
                <a:cs typeface="Arial"/>
                <a:sym typeface="Arial"/>
              </a:rPr>
              <a:t> in a CTE program, </a:t>
            </a:r>
            <a:endParaRPr b="1" i="0">
              <a:solidFill>
                <a:srgbClr val="CC0000"/>
              </a:solidFill>
              <a:latin typeface="Arial"/>
              <a:ea typeface="Arial"/>
              <a:cs typeface="Arial"/>
              <a:sym typeface="Arial"/>
            </a:endParaRPr>
          </a:p>
          <a:p>
            <a:pPr marL="0" marR="0" lvl="0" indent="0" algn="ctr" rtl="0">
              <a:lnSpc>
                <a:spcPct val="108000"/>
              </a:lnSpc>
              <a:spcBef>
                <a:spcPts val="0"/>
              </a:spcBef>
              <a:spcAft>
                <a:spcPts val="0"/>
              </a:spcAft>
              <a:buClr>
                <a:srgbClr val="002152"/>
              </a:buClr>
              <a:buSzPts val="1800"/>
              <a:buFont typeface="Arial"/>
              <a:buNone/>
            </a:pPr>
            <a:r>
              <a:rPr lang="en-US" b="1" i="0">
                <a:solidFill>
                  <a:srgbClr val="CC0000"/>
                </a:solidFill>
                <a:latin typeface="Arial"/>
                <a:ea typeface="Arial"/>
                <a:cs typeface="Arial"/>
                <a:sym typeface="Arial"/>
              </a:rPr>
              <a:t>or completed a CTE program</a:t>
            </a:r>
            <a:r>
              <a:rPr lang="en-US" b="1">
                <a:solidFill>
                  <a:srgbClr val="CC0000"/>
                </a:solidFill>
              </a:rPr>
              <a:t>, if fewer than </a:t>
            </a:r>
            <a:r>
              <a:rPr lang="en-US" b="1" i="0">
                <a:solidFill>
                  <a:srgbClr val="CC0000"/>
                </a:solidFill>
                <a:latin typeface="Arial"/>
                <a:ea typeface="Arial"/>
                <a:cs typeface="Arial"/>
                <a:sym typeface="Arial"/>
              </a:rPr>
              <a:t>12 credits</a:t>
            </a:r>
            <a:r>
              <a:rPr lang="en-US" b="1">
                <a:solidFill>
                  <a:srgbClr val="CC0000"/>
                </a:solidFill>
              </a:rPr>
              <a:t>.</a:t>
            </a:r>
            <a:endParaRPr b="1">
              <a:solidFill>
                <a:srgbClr val="CC0000"/>
              </a:solidFill>
            </a:endParaRPr>
          </a:p>
        </p:txBody>
      </p:sp>
      <p:sp>
        <p:nvSpPr>
          <p:cNvPr id="80" name="Google Shape;80;p14"/>
          <p:cNvSpPr/>
          <p:nvPr/>
        </p:nvSpPr>
        <p:spPr>
          <a:xfrm>
            <a:off x="655355" y="4479807"/>
            <a:ext cx="10881300" cy="420600"/>
          </a:xfrm>
          <a:prstGeom prst="rect">
            <a:avLst/>
          </a:prstGeom>
          <a:solidFill>
            <a:srgbClr val="FFF4C7"/>
          </a:solidFill>
          <a:ln w="12700" cap="flat" cmpd="sng">
            <a:solidFill>
              <a:srgbClr val="FFC200"/>
            </a:solidFill>
            <a:prstDash val="solid"/>
            <a:round/>
            <a:headEnd type="none" w="sm" len="sm"/>
            <a:tailEnd type="none" w="sm" len="sm"/>
          </a:ln>
        </p:spPr>
        <p:txBody>
          <a:bodyPr spcFirstLastPara="1" wrap="square" lIns="73150" tIns="73150" rIns="73150" bIns="73150" anchor="ctr" anchorCtr="0">
            <a:noAutofit/>
          </a:bodyPr>
          <a:lstStyle/>
          <a:p>
            <a:pPr marL="0" marR="0" lvl="0" indent="0" algn="ctr" rtl="0">
              <a:lnSpc>
                <a:spcPct val="108000"/>
              </a:lnSpc>
              <a:spcBef>
                <a:spcPts val="0"/>
              </a:spcBef>
              <a:spcAft>
                <a:spcPts val="0"/>
              </a:spcAft>
              <a:buClr>
                <a:srgbClr val="002152"/>
              </a:buClr>
              <a:buSzPts val="1200"/>
              <a:buFont typeface="Arial"/>
              <a:buNone/>
            </a:pPr>
            <a:r>
              <a:rPr lang="en-US" sz="1900" b="1" i="0">
                <a:solidFill>
                  <a:srgbClr val="002152"/>
                </a:solidFill>
                <a:latin typeface="Arial"/>
                <a:ea typeface="Arial"/>
                <a:cs typeface="Arial"/>
                <a:sym typeface="Arial"/>
              </a:rPr>
              <a:t>The indicators in the performance letter focus on </a:t>
            </a:r>
            <a:r>
              <a:rPr lang="en-US" sz="1900" b="1" i="0" u="sng">
                <a:solidFill>
                  <a:srgbClr val="002152"/>
                </a:solidFill>
                <a:latin typeface="Arial"/>
                <a:ea typeface="Arial"/>
                <a:cs typeface="Arial"/>
                <a:sym typeface="Arial"/>
              </a:rPr>
              <a:t>CTE concentrators</a:t>
            </a:r>
            <a:r>
              <a:rPr lang="en-US" sz="1900" b="1" i="0">
                <a:solidFill>
                  <a:srgbClr val="002152"/>
                </a:solidFill>
                <a:latin typeface="Arial"/>
                <a:ea typeface="Arial"/>
                <a:cs typeface="Arial"/>
                <a:sym typeface="Arial"/>
              </a:rPr>
              <a:t>.</a:t>
            </a:r>
            <a:endParaRPr sz="2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5"/>
          <p:cNvSpPr txBox="1">
            <a:spLocks noGrp="1"/>
          </p:cNvSpPr>
          <p:nvPr>
            <p:ph type="title"/>
          </p:nvPr>
        </p:nvSpPr>
        <p:spPr>
          <a:xfrm>
            <a:off x="339213" y="2"/>
            <a:ext cx="11269800" cy="737400"/>
          </a:xfrm>
          <a:prstGeom prst="rect">
            <a:avLst/>
          </a:prstGeom>
          <a:noFill/>
          <a:ln>
            <a:noFill/>
          </a:ln>
        </p:spPr>
        <p:txBody>
          <a:bodyPr spcFirstLastPara="1" wrap="square" lIns="45700" tIns="45700" rIns="45700" bIns="45700" anchor="ctr" anchorCtr="0">
            <a:normAutofit/>
          </a:bodyPr>
          <a:lstStyle/>
          <a:p>
            <a:pPr marL="0" lvl="0" indent="0" algn="l" rtl="0">
              <a:lnSpc>
                <a:spcPct val="90000"/>
              </a:lnSpc>
              <a:spcBef>
                <a:spcPts val="0"/>
              </a:spcBef>
              <a:spcAft>
                <a:spcPts val="0"/>
              </a:spcAft>
              <a:buClr>
                <a:srgbClr val="FFFFFF"/>
              </a:buClr>
              <a:buSzPts val="2300"/>
              <a:buFont typeface="Arial"/>
              <a:buNone/>
            </a:pPr>
            <a:r>
              <a:rPr lang="en-US" sz="2300" b="1">
                <a:solidFill>
                  <a:srgbClr val="FFFFFF"/>
                </a:solidFill>
                <a:latin typeface="Arial"/>
                <a:ea typeface="Arial"/>
                <a:cs typeface="Arial"/>
                <a:sym typeface="Arial"/>
              </a:rPr>
              <a:t>Indicator </a:t>
            </a:r>
            <a:r>
              <a:rPr lang="en-US" sz="2300">
                <a:solidFill>
                  <a:srgbClr val="FFFFFF"/>
                </a:solidFill>
              </a:rPr>
              <a:t>Codes</a:t>
            </a:r>
            <a:endParaRPr/>
          </a:p>
        </p:txBody>
      </p:sp>
      <p:sp>
        <p:nvSpPr>
          <p:cNvPr id="87" name="Google Shape;87;p15"/>
          <p:cNvSpPr/>
          <p:nvPr/>
        </p:nvSpPr>
        <p:spPr>
          <a:xfrm>
            <a:off x="822960" y="1060703"/>
            <a:ext cx="5029200" cy="320100"/>
          </a:xfrm>
          <a:prstGeom prst="rect">
            <a:avLst/>
          </a:prstGeom>
          <a:noFill/>
          <a:ln>
            <a:noFill/>
          </a:ln>
        </p:spPr>
        <p:txBody>
          <a:bodyPr spcFirstLastPara="1" wrap="square" lIns="45700" tIns="45700" rIns="45700" bIns="45700" anchor="t" anchorCtr="0">
            <a:noAutofit/>
          </a:bodyPr>
          <a:lstStyle/>
          <a:p>
            <a:pPr marL="0" marR="0" lvl="0" indent="0" algn="l" rtl="0">
              <a:lnSpc>
                <a:spcPct val="108000"/>
              </a:lnSpc>
              <a:spcBef>
                <a:spcPts val="0"/>
              </a:spcBef>
              <a:spcAft>
                <a:spcPts val="0"/>
              </a:spcAft>
              <a:buClr>
                <a:srgbClr val="03617A"/>
              </a:buClr>
              <a:buSzPts val="1800"/>
              <a:buFont typeface="Arial"/>
              <a:buNone/>
            </a:pPr>
            <a:r>
              <a:rPr lang="en-US" sz="1800" b="1" i="0">
                <a:solidFill>
                  <a:srgbClr val="03617A"/>
                </a:solidFill>
                <a:latin typeface="Arial"/>
                <a:ea typeface="Arial"/>
                <a:cs typeface="Arial"/>
                <a:sym typeface="Arial"/>
              </a:rPr>
              <a:t>Secondary</a:t>
            </a:r>
            <a:endParaRPr/>
          </a:p>
        </p:txBody>
      </p:sp>
      <p:sp>
        <p:nvSpPr>
          <p:cNvPr id="88" name="Google Shape;88;p15"/>
          <p:cNvSpPr/>
          <p:nvPr/>
        </p:nvSpPr>
        <p:spPr>
          <a:xfrm>
            <a:off x="868680" y="1490471"/>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1S1</a:t>
            </a:r>
            <a:endParaRPr/>
          </a:p>
        </p:txBody>
      </p:sp>
      <p:sp>
        <p:nvSpPr>
          <p:cNvPr id="89" name="Google Shape;89;p15"/>
          <p:cNvSpPr/>
          <p:nvPr/>
        </p:nvSpPr>
        <p:spPr>
          <a:xfrm>
            <a:off x="1508760" y="1472183"/>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3"/>
              </a:rPr>
              <a:t>Four-year graduation rate</a:t>
            </a:r>
            <a:endParaRPr/>
          </a:p>
        </p:txBody>
      </p:sp>
      <p:sp>
        <p:nvSpPr>
          <p:cNvPr id="90" name="Google Shape;90;p15"/>
          <p:cNvSpPr/>
          <p:nvPr/>
        </p:nvSpPr>
        <p:spPr>
          <a:xfrm>
            <a:off x="868680" y="1929383"/>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2S1</a:t>
            </a:r>
            <a:endParaRPr/>
          </a:p>
        </p:txBody>
      </p:sp>
      <p:sp>
        <p:nvSpPr>
          <p:cNvPr id="91" name="Google Shape;91;p15"/>
          <p:cNvSpPr/>
          <p:nvPr/>
        </p:nvSpPr>
        <p:spPr>
          <a:xfrm>
            <a:off x="1508760" y="1911095"/>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4"/>
              </a:rPr>
              <a:t>Reading/language arts</a:t>
            </a:r>
            <a:endParaRPr/>
          </a:p>
        </p:txBody>
      </p:sp>
      <p:sp>
        <p:nvSpPr>
          <p:cNvPr id="92" name="Google Shape;92;p15"/>
          <p:cNvSpPr/>
          <p:nvPr/>
        </p:nvSpPr>
        <p:spPr>
          <a:xfrm>
            <a:off x="868680" y="2368295"/>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2S2</a:t>
            </a:r>
            <a:endParaRPr/>
          </a:p>
        </p:txBody>
      </p:sp>
      <p:sp>
        <p:nvSpPr>
          <p:cNvPr id="93" name="Google Shape;93;p15"/>
          <p:cNvSpPr/>
          <p:nvPr/>
        </p:nvSpPr>
        <p:spPr>
          <a:xfrm>
            <a:off x="1508760" y="2350007"/>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5"/>
              </a:rPr>
              <a:t>Mathematics</a:t>
            </a:r>
            <a:endParaRPr/>
          </a:p>
        </p:txBody>
      </p:sp>
      <p:sp>
        <p:nvSpPr>
          <p:cNvPr id="94" name="Google Shape;94;p15"/>
          <p:cNvSpPr/>
          <p:nvPr/>
        </p:nvSpPr>
        <p:spPr>
          <a:xfrm>
            <a:off x="868680" y="2807207"/>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2S3</a:t>
            </a:r>
            <a:endParaRPr/>
          </a:p>
        </p:txBody>
      </p:sp>
      <p:sp>
        <p:nvSpPr>
          <p:cNvPr id="95" name="Google Shape;95;p15"/>
          <p:cNvSpPr/>
          <p:nvPr/>
        </p:nvSpPr>
        <p:spPr>
          <a:xfrm>
            <a:off x="1508760" y="2788919"/>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6"/>
              </a:rPr>
              <a:t>Science</a:t>
            </a:r>
            <a:endParaRPr/>
          </a:p>
        </p:txBody>
      </p:sp>
      <p:sp>
        <p:nvSpPr>
          <p:cNvPr id="96" name="Google Shape;96;p15"/>
          <p:cNvSpPr/>
          <p:nvPr/>
        </p:nvSpPr>
        <p:spPr>
          <a:xfrm>
            <a:off x="868680" y="3246119"/>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3S1</a:t>
            </a:r>
            <a:endParaRPr/>
          </a:p>
        </p:txBody>
      </p:sp>
      <p:sp>
        <p:nvSpPr>
          <p:cNvPr id="97" name="Google Shape;97;p15"/>
          <p:cNvSpPr/>
          <p:nvPr/>
        </p:nvSpPr>
        <p:spPr>
          <a:xfrm>
            <a:off x="1508760" y="3227831"/>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7"/>
              </a:rPr>
              <a:t>Post-program placement</a:t>
            </a:r>
            <a:endParaRPr/>
          </a:p>
        </p:txBody>
      </p:sp>
      <p:sp>
        <p:nvSpPr>
          <p:cNvPr id="98" name="Google Shape;98;p15"/>
          <p:cNvSpPr/>
          <p:nvPr/>
        </p:nvSpPr>
        <p:spPr>
          <a:xfrm>
            <a:off x="868680" y="3685031"/>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4S1</a:t>
            </a:r>
            <a:endParaRPr/>
          </a:p>
        </p:txBody>
      </p:sp>
      <p:sp>
        <p:nvSpPr>
          <p:cNvPr id="99" name="Google Shape;99;p15"/>
          <p:cNvSpPr/>
          <p:nvPr/>
        </p:nvSpPr>
        <p:spPr>
          <a:xfrm>
            <a:off x="1508760" y="3666743"/>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7"/>
              </a:rPr>
              <a:t>Nontraditional concentration</a:t>
            </a:r>
            <a:endParaRPr/>
          </a:p>
        </p:txBody>
      </p:sp>
      <p:sp>
        <p:nvSpPr>
          <p:cNvPr id="100" name="Google Shape;100;p15"/>
          <p:cNvSpPr/>
          <p:nvPr/>
        </p:nvSpPr>
        <p:spPr>
          <a:xfrm>
            <a:off x="868680" y="4123942"/>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5S1</a:t>
            </a:r>
            <a:endParaRPr/>
          </a:p>
        </p:txBody>
      </p:sp>
      <p:sp>
        <p:nvSpPr>
          <p:cNvPr id="101" name="Google Shape;101;p15"/>
          <p:cNvSpPr/>
          <p:nvPr/>
        </p:nvSpPr>
        <p:spPr>
          <a:xfrm>
            <a:off x="1508760" y="4105655"/>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8"/>
              </a:rPr>
              <a:t>Recognized postsecondary credential</a:t>
            </a:r>
            <a:endParaRPr/>
          </a:p>
        </p:txBody>
      </p:sp>
      <p:sp>
        <p:nvSpPr>
          <p:cNvPr id="102" name="Google Shape;102;p15"/>
          <p:cNvSpPr/>
          <p:nvPr/>
        </p:nvSpPr>
        <p:spPr>
          <a:xfrm>
            <a:off x="868680" y="4581144"/>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5S3</a:t>
            </a:r>
            <a:endParaRPr/>
          </a:p>
        </p:txBody>
      </p:sp>
      <p:sp>
        <p:nvSpPr>
          <p:cNvPr id="103" name="Google Shape;103;p15"/>
          <p:cNvSpPr/>
          <p:nvPr/>
        </p:nvSpPr>
        <p:spPr>
          <a:xfrm>
            <a:off x="1508760" y="4544567"/>
            <a:ext cx="41604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9"/>
              </a:rPr>
              <a:t>Work-based learning</a:t>
            </a:r>
            <a:endParaRPr/>
          </a:p>
        </p:txBody>
      </p:sp>
      <p:sp>
        <p:nvSpPr>
          <p:cNvPr id="104" name="Google Shape;104;p15"/>
          <p:cNvSpPr/>
          <p:nvPr/>
        </p:nvSpPr>
        <p:spPr>
          <a:xfrm>
            <a:off x="6400800" y="1060703"/>
            <a:ext cx="4663500" cy="320100"/>
          </a:xfrm>
          <a:prstGeom prst="rect">
            <a:avLst/>
          </a:prstGeom>
          <a:noFill/>
          <a:ln>
            <a:noFill/>
          </a:ln>
        </p:spPr>
        <p:txBody>
          <a:bodyPr spcFirstLastPara="1" wrap="square" lIns="45700" tIns="45700" rIns="45700" bIns="45700" anchor="t" anchorCtr="0">
            <a:noAutofit/>
          </a:bodyPr>
          <a:lstStyle/>
          <a:p>
            <a:pPr marL="0" marR="0" lvl="0" indent="0" algn="l" rtl="0">
              <a:lnSpc>
                <a:spcPct val="108000"/>
              </a:lnSpc>
              <a:spcBef>
                <a:spcPts val="0"/>
              </a:spcBef>
              <a:spcAft>
                <a:spcPts val="0"/>
              </a:spcAft>
              <a:buClr>
                <a:srgbClr val="03617A"/>
              </a:buClr>
              <a:buSzPts val="1800"/>
              <a:buFont typeface="Arial"/>
              <a:buNone/>
            </a:pPr>
            <a:r>
              <a:rPr lang="en-US" sz="1800" b="1" i="0">
                <a:solidFill>
                  <a:srgbClr val="03617A"/>
                </a:solidFill>
                <a:latin typeface="Arial"/>
                <a:ea typeface="Arial"/>
                <a:cs typeface="Arial"/>
                <a:sym typeface="Arial"/>
              </a:rPr>
              <a:t>Postsecondary</a:t>
            </a:r>
            <a:endParaRPr/>
          </a:p>
        </p:txBody>
      </p:sp>
      <p:sp>
        <p:nvSpPr>
          <p:cNvPr id="105" name="Google Shape;105;p15"/>
          <p:cNvSpPr/>
          <p:nvPr/>
        </p:nvSpPr>
        <p:spPr>
          <a:xfrm>
            <a:off x="6446520" y="1508760"/>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1P1</a:t>
            </a:r>
            <a:endParaRPr/>
          </a:p>
        </p:txBody>
      </p:sp>
      <p:sp>
        <p:nvSpPr>
          <p:cNvPr id="106" name="Google Shape;106;p15"/>
          <p:cNvSpPr/>
          <p:nvPr/>
        </p:nvSpPr>
        <p:spPr>
          <a:xfrm>
            <a:off x="7086600" y="1472183"/>
            <a:ext cx="40233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10"/>
              </a:rPr>
              <a:t>Post-program placement</a:t>
            </a:r>
            <a:endParaRPr/>
          </a:p>
        </p:txBody>
      </p:sp>
      <p:sp>
        <p:nvSpPr>
          <p:cNvPr id="107" name="Google Shape;107;p15"/>
          <p:cNvSpPr/>
          <p:nvPr/>
        </p:nvSpPr>
        <p:spPr>
          <a:xfrm>
            <a:off x="6446520" y="2039112"/>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2P1</a:t>
            </a:r>
            <a:endParaRPr/>
          </a:p>
        </p:txBody>
      </p:sp>
      <p:sp>
        <p:nvSpPr>
          <p:cNvPr id="108" name="Google Shape;108;p15"/>
          <p:cNvSpPr/>
          <p:nvPr/>
        </p:nvSpPr>
        <p:spPr>
          <a:xfrm>
            <a:off x="7086600" y="2002535"/>
            <a:ext cx="40233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11"/>
              </a:rPr>
              <a:t>Earned recognized postsecondary credential</a:t>
            </a:r>
            <a:endParaRPr/>
          </a:p>
        </p:txBody>
      </p:sp>
      <p:sp>
        <p:nvSpPr>
          <p:cNvPr id="109" name="Google Shape;109;p15"/>
          <p:cNvSpPr/>
          <p:nvPr/>
        </p:nvSpPr>
        <p:spPr>
          <a:xfrm>
            <a:off x="6446520" y="2569463"/>
            <a:ext cx="530400" cy="274200"/>
          </a:xfrm>
          <a:prstGeom prst="rect">
            <a:avLst/>
          </a:prstGeom>
          <a:solidFill>
            <a:srgbClr val="03617A"/>
          </a:solidFill>
          <a:ln>
            <a:noFill/>
          </a:ln>
        </p:spPr>
        <p:txBody>
          <a:bodyPr spcFirstLastPara="1" wrap="square" lIns="18275" tIns="18275" rIns="18275" bIns="18275" anchor="ctr" anchorCtr="0">
            <a:noAutofit/>
          </a:bodyPr>
          <a:lstStyle/>
          <a:p>
            <a:pPr marL="0" marR="0" lvl="0" indent="0" algn="ctr" rtl="0">
              <a:lnSpc>
                <a:spcPct val="108000"/>
              </a:lnSpc>
              <a:spcBef>
                <a:spcPts val="0"/>
              </a:spcBef>
              <a:spcAft>
                <a:spcPts val="0"/>
              </a:spcAft>
              <a:buClr>
                <a:srgbClr val="FFFFFF"/>
              </a:buClr>
              <a:buSzPts val="1000"/>
              <a:buFont typeface="Arial"/>
              <a:buNone/>
            </a:pPr>
            <a:r>
              <a:rPr lang="en-US" sz="1000" b="1" i="0">
                <a:solidFill>
                  <a:srgbClr val="FFFFFF"/>
                </a:solidFill>
                <a:latin typeface="Arial"/>
                <a:ea typeface="Arial"/>
                <a:cs typeface="Arial"/>
                <a:sym typeface="Arial"/>
              </a:rPr>
              <a:t>3P1</a:t>
            </a:r>
            <a:endParaRPr/>
          </a:p>
        </p:txBody>
      </p:sp>
      <p:sp>
        <p:nvSpPr>
          <p:cNvPr id="110" name="Google Shape;110;p15"/>
          <p:cNvSpPr/>
          <p:nvPr/>
        </p:nvSpPr>
        <p:spPr>
          <a:xfrm>
            <a:off x="7086600" y="2532886"/>
            <a:ext cx="4023300" cy="292500"/>
          </a:xfrm>
          <a:prstGeom prst="rect">
            <a:avLst/>
          </a:prstGeom>
          <a:noFill/>
          <a:ln>
            <a:noFill/>
          </a:ln>
        </p:spPr>
        <p:txBody>
          <a:bodyPr spcFirstLastPara="1" wrap="square" lIns="45700" tIns="45700" rIns="45700" bIns="45700" anchor="ctr" anchorCtr="0">
            <a:noAutofit/>
          </a:bodyPr>
          <a:lstStyle/>
          <a:p>
            <a:pPr marL="0" marR="0" lvl="0" indent="0" algn="l" rtl="0">
              <a:lnSpc>
                <a:spcPct val="108000"/>
              </a:lnSpc>
              <a:spcBef>
                <a:spcPts val="0"/>
              </a:spcBef>
              <a:spcAft>
                <a:spcPts val="0"/>
              </a:spcAft>
              <a:buClr>
                <a:srgbClr val="333333"/>
              </a:buClr>
              <a:buSzPts val="1400"/>
              <a:buFont typeface="Arial"/>
              <a:buNone/>
            </a:pPr>
            <a:r>
              <a:rPr lang="en-US" sz="1400" b="0" i="0" u="sng">
                <a:solidFill>
                  <a:schemeClr val="hlink"/>
                </a:solidFill>
                <a:latin typeface="Arial"/>
                <a:ea typeface="Arial"/>
                <a:cs typeface="Arial"/>
                <a:sym typeface="Arial"/>
                <a:hlinkClick r:id="rId12"/>
              </a:rPr>
              <a:t>Nontraditional concentration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339213" y="2"/>
            <a:ext cx="11269800" cy="737400"/>
          </a:xfrm>
          <a:prstGeom prst="rect">
            <a:avLst/>
          </a:prstGeom>
          <a:noFill/>
          <a:ln>
            <a:noFill/>
          </a:ln>
        </p:spPr>
        <p:txBody>
          <a:bodyPr spcFirstLastPara="1" wrap="square" lIns="45700" tIns="45700" rIns="45700" bIns="45700" anchor="ctr" anchorCtr="0">
            <a:normAutofit/>
          </a:bodyPr>
          <a:lstStyle/>
          <a:p>
            <a:pPr marL="0" lvl="0" indent="0" algn="l" rtl="0">
              <a:lnSpc>
                <a:spcPct val="90000"/>
              </a:lnSpc>
              <a:spcBef>
                <a:spcPts val="0"/>
              </a:spcBef>
              <a:spcAft>
                <a:spcPts val="0"/>
              </a:spcAft>
              <a:buClr>
                <a:srgbClr val="FFFFFF"/>
              </a:buClr>
              <a:buSzPts val="2300"/>
              <a:buFont typeface="Arial"/>
              <a:buNone/>
            </a:pPr>
            <a:r>
              <a:rPr lang="en-US" sz="2300" b="1">
                <a:solidFill>
                  <a:srgbClr val="FFFFFF"/>
                </a:solidFill>
                <a:latin typeface="Arial"/>
                <a:ea typeface="Arial"/>
                <a:cs typeface="Arial"/>
                <a:sym typeface="Arial"/>
              </a:rPr>
              <a:t>The 90% </a:t>
            </a:r>
            <a:r>
              <a:rPr lang="en-US" sz="2300">
                <a:solidFill>
                  <a:srgbClr val="FFFFFF"/>
                </a:solidFill>
              </a:rPr>
              <a:t>T</a:t>
            </a:r>
            <a:r>
              <a:rPr lang="en-US" sz="2300" b="1">
                <a:solidFill>
                  <a:srgbClr val="FFFFFF"/>
                </a:solidFill>
                <a:latin typeface="Arial"/>
                <a:ea typeface="Arial"/>
                <a:cs typeface="Arial"/>
                <a:sym typeface="Arial"/>
              </a:rPr>
              <a:t>hreshold</a:t>
            </a:r>
            <a:endParaRPr/>
          </a:p>
        </p:txBody>
      </p:sp>
      <p:sp>
        <p:nvSpPr>
          <p:cNvPr id="117" name="Google Shape;117;p16"/>
          <p:cNvSpPr/>
          <p:nvPr/>
        </p:nvSpPr>
        <p:spPr>
          <a:xfrm>
            <a:off x="914400" y="1051560"/>
            <a:ext cx="10058400" cy="594300"/>
          </a:xfrm>
          <a:prstGeom prst="rect">
            <a:avLst/>
          </a:prstGeom>
          <a:solidFill>
            <a:srgbClr val="FFF4C7"/>
          </a:solidFill>
          <a:ln w="12700" cap="flat" cmpd="sng">
            <a:solidFill>
              <a:srgbClr val="FFC200"/>
            </a:solidFill>
            <a:prstDash val="solid"/>
            <a:round/>
            <a:headEnd type="none" w="sm" len="sm"/>
            <a:tailEnd type="none" w="sm" len="sm"/>
          </a:ln>
        </p:spPr>
        <p:txBody>
          <a:bodyPr spcFirstLastPara="1" wrap="square" lIns="109725" tIns="109725" rIns="109725" bIns="109725" anchor="ctr" anchorCtr="0">
            <a:noAutofit/>
          </a:bodyPr>
          <a:lstStyle/>
          <a:p>
            <a:pPr marL="0" marR="0" lvl="0" indent="0" algn="ctr" rtl="0">
              <a:lnSpc>
                <a:spcPct val="108000"/>
              </a:lnSpc>
              <a:spcBef>
                <a:spcPts val="0"/>
              </a:spcBef>
              <a:spcAft>
                <a:spcPts val="0"/>
              </a:spcAft>
              <a:buClr>
                <a:srgbClr val="002152"/>
              </a:buClr>
              <a:buSzPts val="2400"/>
              <a:buFont typeface="Arial"/>
              <a:buNone/>
            </a:pPr>
            <a:r>
              <a:rPr lang="en-US" sz="2400" b="1" i="0">
                <a:solidFill>
                  <a:srgbClr val="002152"/>
                </a:solidFill>
                <a:latin typeface="Arial"/>
                <a:ea typeface="Arial"/>
                <a:cs typeface="Arial"/>
                <a:sym typeface="Arial"/>
              </a:rPr>
              <a:t>90% of the approved target = the plan threshold</a:t>
            </a:r>
            <a:endParaRPr/>
          </a:p>
        </p:txBody>
      </p:sp>
      <p:graphicFrame>
        <p:nvGraphicFramePr>
          <p:cNvPr id="118" name="Google Shape;118;p16"/>
          <p:cNvGraphicFramePr/>
          <p:nvPr/>
        </p:nvGraphicFramePr>
        <p:xfrm>
          <a:off x="352650" y="2446575"/>
          <a:ext cx="3000000" cy="3000000"/>
        </p:xfrm>
        <a:graphic>
          <a:graphicData uri="http://schemas.openxmlformats.org/drawingml/2006/table">
            <a:tbl>
              <a:tblPr firstRow="1" bandRow="1">
                <a:noFill/>
                <a:tableStyleId>{F26D87BD-822A-4754-A54B-9C07F406022E}</a:tableStyleId>
              </a:tblPr>
              <a:tblGrid>
                <a:gridCol w="2075325">
                  <a:extLst>
                    <a:ext uri="{9D8B030D-6E8A-4147-A177-3AD203B41FA5}">
                      <a16:colId xmlns:a16="http://schemas.microsoft.com/office/drawing/2014/main" val="20000"/>
                    </a:ext>
                  </a:extLst>
                </a:gridCol>
                <a:gridCol w="1158325">
                  <a:extLst>
                    <a:ext uri="{9D8B030D-6E8A-4147-A177-3AD203B41FA5}">
                      <a16:colId xmlns:a16="http://schemas.microsoft.com/office/drawing/2014/main" val="20001"/>
                    </a:ext>
                  </a:extLst>
                </a:gridCol>
                <a:gridCol w="1303125">
                  <a:extLst>
                    <a:ext uri="{9D8B030D-6E8A-4147-A177-3AD203B41FA5}">
                      <a16:colId xmlns:a16="http://schemas.microsoft.com/office/drawing/2014/main" val="20002"/>
                    </a:ext>
                  </a:extLst>
                </a:gridCol>
                <a:gridCol w="1206575">
                  <a:extLst>
                    <a:ext uri="{9D8B030D-6E8A-4147-A177-3AD203B41FA5}">
                      <a16:colId xmlns:a16="http://schemas.microsoft.com/office/drawing/2014/main" val="20003"/>
                    </a:ext>
                  </a:extLst>
                </a:gridCol>
                <a:gridCol w="772225">
                  <a:extLst>
                    <a:ext uri="{9D8B030D-6E8A-4147-A177-3AD203B41FA5}">
                      <a16:colId xmlns:a16="http://schemas.microsoft.com/office/drawing/2014/main" val="20004"/>
                    </a:ext>
                  </a:extLst>
                </a:gridCol>
                <a:gridCol w="4971125">
                  <a:extLst>
                    <a:ext uri="{9D8B030D-6E8A-4147-A177-3AD203B41FA5}">
                      <a16:colId xmlns:a16="http://schemas.microsoft.com/office/drawing/2014/main" val="20005"/>
                    </a:ext>
                  </a:extLst>
                </a:gridCol>
              </a:tblGrid>
              <a:tr h="571500">
                <a:tc>
                  <a:txBody>
                    <a:bodyPr/>
                    <a:lstStyle/>
                    <a:p>
                      <a:pPr marL="0" marR="0" lvl="0" indent="0" algn="ctr" rtl="0">
                        <a:spcBef>
                          <a:spcPts val="0"/>
                        </a:spcBef>
                        <a:spcAft>
                          <a:spcPts val="0"/>
                        </a:spcAft>
                        <a:buClr>
                          <a:srgbClr val="FFFFFF"/>
                        </a:buClr>
                        <a:buSzPts val="1100"/>
                        <a:buFont typeface="Arial"/>
                        <a:buNone/>
                      </a:pPr>
                      <a:r>
                        <a:rPr lang="en-US" sz="1600" u="none" strike="noStrike" cap="none">
                          <a:solidFill>
                            <a:srgbClr val="FFFFFF"/>
                          </a:solidFill>
                        </a:rPr>
                        <a:t>Indicator</a:t>
                      </a:r>
                      <a:endParaRPr sz="1900"/>
                    </a:p>
                  </a:txBody>
                  <a:tcPr marL="45725" marR="45725" marT="36575" marB="36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3617A"/>
                    </a:solidFill>
                  </a:tcPr>
                </a:tc>
                <a:tc>
                  <a:txBody>
                    <a:bodyPr/>
                    <a:lstStyle/>
                    <a:p>
                      <a:pPr marL="0" marR="0" lvl="0" indent="0" algn="ctr" rtl="0">
                        <a:spcBef>
                          <a:spcPts val="0"/>
                        </a:spcBef>
                        <a:spcAft>
                          <a:spcPts val="0"/>
                        </a:spcAft>
                        <a:buClr>
                          <a:srgbClr val="FFFFFF"/>
                        </a:buClr>
                        <a:buSzPts val="1100"/>
                        <a:buFont typeface="Arial"/>
                        <a:buNone/>
                      </a:pPr>
                      <a:r>
                        <a:rPr lang="en-US" sz="1600" u="none" strike="noStrike" cap="none">
                          <a:solidFill>
                            <a:srgbClr val="FFFFFF"/>
                          </a:solidFill>
                        </a:rPr>
                        <a:t>Target</a:t>
                      </a:r>
                      <a:endParaRPr sz="1900"/>
                    </a:p>
                  </a:txBody>
                  <a:tcPr marL="45725" marR="45725" marT="36575" marB="36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3617A"/>
                    </a:solidFill>
                  </a:tcPr>
                </a:tc>
                <a:tc>
                  <a:txBody>
                    <a:bodyPr/>
                    <a:lstStyle/>
                    <a:p>
                      <a:pPr marL="0" marR="0" lvl="0" indent="0" algn="ctr" rtl="0">
                        <a:spcBef>
                          <a:spcPts val="0"/>
                        </a:spcBef>
                        <a:spcAft>
                          <a:spcPts val="0"/>
                        </a:spcAft>
                        <a:buClr>
                          <a:srgbClr val="FFFFFF"/>
                        </a:buClr>
                        <a:buSzPts val="1100"/>
                        <a:buFont typeface="Arial"/>
                        <a:buNone/>
                      </a:pPr>
                      <a:r>
                        <a:rPr lang="en-US" sz="1600" u="none" strike="noStrike" cap="none">
                          <a:solidFill>
                            <a:srgbClr val="FFFFFF"/>
                          </a:solidFill>
                        </a:rPr>
                        <a:t>90% threshold</a:t>
                      </a:r>
                      <a:endParaRPr sz="1900"/>
                    </a:p>
                  </a:txBody>
                  <a:tcPr marL="45725" marR="45725" marT="36575" marB="36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3617A"/>
                    </a:solidFill>
                  </a:tcPr>
                </a:tc>
                <a:tc>
                  <a:txBody>
                    <a:bodyPr/>
                    <a:lstStyle/>
                    <a:p>
                      <a:pPr marL="0" marR="0" lvl="0" indent="0" algn="ctr" rtl="0">
                        <a:spcBef>
                          <a:spcPts val="0"/>
                        </a:spcBef>
                        <a:spcAft>
                          <a:spcPts val="0"/>
                        </a:spcAft>
                        <a:buClr>
                          <a:srgbClr val="FFFFFF"/>
                        </a:buClr>
                        <a:buSzPts val="1100"/>
                        <a:buFont typeface="Arial"/>
                        <a:buNone/>
                      </a:pPr>
                      <a:r>
                        <a:rPr lang="en-US" sz="1600" u="none" strike="noStrike" cap="none">
                          <a:solidFill>
                            <a:srgbClr val="FFFFFF"/>
                          </a:solidFill>
                        </a:rPr>
                        <a:t>Actual</a:t>
                      </a:r>
                      <a:endParaRPr sz="1900"/>
                    </a:p>
                  </a:txBody>
                  <a:tcPr marL="45725" marR="45725" marT="36575" marB="36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3617A"/>
                    </a:solidFill>
                  </a:tcPr>
                </a:tc>
                <a:tc>
                  <a:txBody>
                    <a:bodyPr/>
                    <a:lstStyle/>
                    <a:p>
                      <a:pPr marL="0" marR="0" lvl="0" indent="0" algn="ctr" rtl="0">
                        <a:spcBef>
                          <a:spcPts val="0"/>
                        </a:spcBef>
                        <a:spcAft>
                          <a:spcPts val="0"/>
                        </a:spcAft>
                        <a:buClr>
                          <a:srgbClr val="FFFFFF"/>
                        </a:buClr>
                        <a:buSzPts val="1100"/>
                        <a:buFont typeface="Arial"/>
                        <a:buNone/>
                      </a:pPr>
                      <a:r>
                        <a:rPr lang="en-US" sz="1600" u="none" strike="noStrike" cap="none">
                          <a:solidFill>
                            <a:srgbClr val="FFFFFF"/>
                          </a:solidFill>
                        </a:rPr>
                        <a:t>Met?</a:t>
                      </a:r>
                      <a:endParaRPr sz="1900"/>
                    </a:p>
                  </a:txBody>
                  <a:tcPr marL="45725" marR="45725" marT="36575" marB="36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3617A"/>
                    </a:solidFill>
                  </a:tcPr>
                </a:tc>
                <a:tc>
                  <a:txBody>
                    <a:bodyPr/>
                    <a:lstStyle/>
                    <a:p>
                      <a:pPr marL="0" marR="0" lvl="0" indent="0" algn="ctr" rtl="0">
                        <a:spcBef>
                          <a:spcPts val="0"/>
                        </a:spcBef>
                        <a:spcAft>
                          <a:spcPts val="0"/>
                        </a:spcAft>
                        <a:buClr>
                          <a:srgbClr val="FFFFFF"/>
                        </a:buClr>
                        <a:buSzPts val="1100"/>
                        <a:buFont typeface="Arial"/>
                        <a:buNone/>
                      </a:pPr>
                      <a:r>
                        <a:rPr lang="en-US" sz="1600" u="none" strike="noStrike" cap="none">
                          <a:solidFill>
                            <a:srgbClr val="FFFFFF"/>
                          </a:solidFill>
                        </a:rPr>
                        <a:t>Plain-language read</a:t>
                      </a:r>
                      <a:endParaRPr sz="1900"/>
                    </a:p>
                  </a:txBody>
                  <a:tcPr marL="45725" marR="45725" marT="36575" marB="36575" anchor="ctr">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03617A"/>
                    </a:solidFill>
                  </a:tcPr>
                </a:tc>
                <a:extLst>
                  <a:ext uri="{0D108BD9-81ED-4DB2-BD59-A6C34878D82A}">
                    <a16:rowId xmlns:a16="http://schemas.microsoft.com/office/drawing/2014/main" val="10000"/>
                  </a:ext>
                </a:extLst>
              </a:tr>
              <a:tr h="571500">
                <a:tc>
                  <a:txBody>
                    <a:bodyPr/>
                    <a:lstStyle/>
                    <a:p>
                      <a:pPr marL="0" marR="0" lvl="0" indent="0" algn="l" rtl="0">
                        <a:spcBef>
                          <a:spcPts val="0"/>
                        </a:spcBef>
                        <a:spcAft>
                          <a:spcPts val="0"/>
                        </a:spcAft>
                        <a:buClr>
                          <a:srgbClr val="333333"/>
                        </a:buClr>
                        <a:buSzPts val="1200"/>
                        <a:buFont typeface="Arial"/>
                        <a:buNone/>
                      </a:pPr>
                      <a:r>
                        <a:rPr lang="en-US" sz="1700" b="1" u="none" strike="noStrike" cap="none">
                          <a:solidFill>
                            <a:srgbClr val="333333"/>
                          </a:solidFill>
                        </a:rPr>
                        <a:t>2S1 ELA</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69.38%</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62.44%</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65.39%</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YES</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Below the full target, but above the 90% threshold</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571500">
                <a:tc>
                  <a:txBody>
                    <a:bodyPr/>
                    <a:lstStyle/>
                    <a:p>
                      <a:pPr marL="0" marR="0" lvl="0" indent="0" algn="l" rtl="0">
                        <a:spcBef>
                          <a:spcPts val="0"/>
                        </a:spcBef>
                        <a:spcAft>
                          <a:spcPts val="0"/>
                        </a:spcAft>
                        <a:buClr>
                          <a:srgbClr val="333333"/>
                        </a:buClr>
                        <a:buSzPts val="1200"/>
                        <a:buFont typeface="Arial"/>
                        <a:buNone/>
                      </a:pPr>
                      <a:r>
                        <a:rPr lang="en-US" sz="1700" b="1" u="none" strike="noStrike" cap="none">
                          <a:solidFill>
                            <a:srgbClr val="333333"/>
                          </a:solidFill>
                        </a:rPr>
                        <a:t>2S3 Science</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4F8FB"/>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65.86%</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4F8FB"/>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59.27%</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4F8FB"/>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56.87%</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4F8FB"/>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NO</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4F8FB"/>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Below the 90% threshold; plan required</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4F8FB"/>
                    </a:solidFill>
                  </a:tcPr>
                </a:tc>
                <a:extLst>
                  <a:ext uri="{0D108BD9-81ED-4DB2-BD59-A6C34878D82A}">
                    <a16:rowId xmlns:a16="http://schemas.microsoft.com/office/drawing/2014/main" val="10002"/>
                  </a:ext>
                </a:extLst>
              </a:tr>
              <a:tr h="571500">
                <a:tc>
                  <a:txBody>
                    <a:bodyPr/>
                    <a:lstStyle/>
                    <a:p>
                      <a:pPr marL="0" marR="0" lvl="0" indent="0" algn="l" rtl="0">
                        <a:spcBef>
                          <a:spcPts val="0"/>
                        </a:spcBef>
                        <a:spcAft>
                          <a:spcPts val="0"/>
                        </a:spcAft>
                        <a:buClr>
                          <a:srgbClr val="333333"/>
                        </a:buClr>
                        <a:buSzPts val="1200"/>
                        <a:buFont typeface="Arial"/>
                        <a:buNone/>
                      </a:pPr>
                      <a:r>
                        <a:rPr lang="en-US" sz="1700" b="1" u="none" strike="noStrike" cap="none">
                          <a:solidFill>
                            <a:srgbClr val="333333"/>
                          </a:solidFill>
                        </a:rPr>
                        <a:t>4S1 Nontraditional</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27.19%</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24.47%</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24.36%</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NO</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tc>
                  <a:txBody>
                    <a:bodyPr/>
                    <a:lstStyle/>
                    <a:p>
                      <a:pPr marL="0" marR="0" lvl="0" indent="0" algn="ctr" rtl="0">
                        <a:spcBef>
                          <a:spcPts val="0"/>
                        </a:spcBef>
                        <a:spcAft>
                          <a:spcPts val="0"/>
                        </a:spcAft>
                        <a:buClr>
                          <a:srgbClr val="333333"/>
                        </a:buClr>
                        <a:buSzPts val="1200"/>
                        <a:buFont typeface="Arial"/>
                        <a:buNone/>
                      </a:pPr>
                      <a:r>
                        <a:rPr lang="en-US" sz="1700" b="1" u="none" strike="noStrike" cap="none">
                          <a:solidFill>
                            <a:srgbClr val="333333"/>
                          </a:solidFill>
                        </a:rPr>
                        <a:t>Below the 90% threshold; plan required</a:t>
                      </a:r>
                      <a:endParaRPr sz="1900" b="1"/>
                    </a:p>
                  </a:txBody>
                  <a:tcPr marL="45725" marR="45725" marT="36575" marB="3657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sp>
        <p:nvSpPr>
          <p:cNvPr id="119" name="Google Shape;119;p16"/>
          <p:cNvSpPr/>
          <p:nvPr/>
        </p:nvSpPr>
        <p:spPr>
          <a:xfrm>
            <a:off x="502955" y="6116380"/>
            <a:ext cx="10881300" cy="420600"/>
          </a:xfrm>
          <a:prstGeom prst="rect">
            <a:avLst/>
          </a:prstGeom>
          <a:solidFill>
            <a:srgbClr val="FFF4C7"/>
          </a:solidFill>
          <a:ln w="12700" cap="flat" cmpd="sng">
            <a:solidFill>
              <a:srgbClr val="FFC200"/>
            </a:solidFill>
            <a:prstDash val="solid"/>
            <a:round/>
            <a:headEnd type="none" w="sm" len="sm"/>
            <a:tailEnd type="none" w="sm" len="sm"/>
          </a:ln>
        </p:spPr>
        <p:txBody>
          <a:bodyPr spcFirstLastPara="1" wrap="square" lIns="73150" tIns="73150" rIns="73150" bIns="73150" anchor="ctr" anchorCtr="0">
            <a:noAutofit/>
          </a:bodyPr>
          <a:lstStyle/>
          <a:p>
            <a:pPr marL="0" marR="0" lvl="0" indent="0" algn="ctr" rtl="0">
              <a:lnSpc>
                <a:spcPct val="108000"/>
              </a:lnSpc>
              <a:spcBef>
                <a:spcPts val="0"/>
              </a:spcBef>
              <a:spcAft>
                <a:spcPts val="0"/>
              </a:spcAft>
              <a:buClr>
                <a:srgbClr val="002152"/>
              </a:buClr>
              <a:buSzPts val="1200"/>
              <a:buFont typeface="Arial"/>
              <a:buNone/>
            </a:pPr>
            <a:r>
              <a:rPr lang="en-US" sz="1200" b="1">
                <a:solidFill>
                  <a:srgbClr val="002152"/>
                </a:solidFill>
              </a:rPr>
              <a:t>It is </a:t>
            </a:r>
            <a:r>
              <a:rPr lang="en-US" sz="1200" b="1" i="0">
                <a:solidFill>
                  <a:srgbClr val="002152"/>
                </a:solidFill>
                <a:latin typeface="Arial"/>
                <a:ea typeface="Arial"/>
                <a:cs typeface="Arial"/>
                <a:sym typeface="Arial"/>
              </a:rPr>
              <a:t>not a requirement that every actual result be 90%.</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4"/>
        <p:cNvGrpSpPr/>
        <p:nvPr/>
      </p:nvGrpSpPr>
      <p:grpSpPr>
        <a:xfrm>
          <a:off x="0" y="0"/>
          <a:ext cx="0" cy="0"/>
          <a:chOff x="0" y="0"/>
          <a:chExt cx="0" cy="0"/>
        </a:xfrm>
      </p:grpSpPr>
      <p:sp>
        <p:nvSpPr>
          <p:cNvPr id="125" name="Google Shape;125;p17"/>
          <p:cNvSpPr/>
          <p:nvPr/>
        </p:nvSpPr>
        <p:spPr>
          <a:xfrm>
            <a:off x="0" y="0"/>
            <a:ext cx="12192000" cy="694800"/>
          </a:xfrm>
          <a:prstGeom prst="rect">
            <a:avLst/>
          </a:prstGeom>
          <a:solidFill>
            <a:srgbClr val="006B7A"/>
          </a:solidFill>
          <a:ln w="12700" cap="flat" cmpd="sng">
            <a:solidFill>
              <a:srgbClr val="006B7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7"/>
          <p:cNvSpPr/>
          <p:nvPr/>
        </p:nvSpPr>
        <p:spPr>
          <a:xfrm>
            <a:off x="384058" y="109728"/>
            <a:ext cx="8870100" cy="34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Play"/>
              <a:buNone/>
            </a:pPr>
            <a:r>
              <a:rPr lang="en-US" sz="2200" b="1" i="0" u="none" strike="noStrike" cap="none">
                <a:solidFill>
                  <a:srgbClr val="FFFFFF"/>
                </a:solidFill>
              </a:rPr>
              <a:t>Secondary SDPLs: Where the Targets Are Going</a:t>
            </a:r>
            <a:endParaRPr sz="2200" i="0" u="none" strike="noStrike" cap="none">
              <a:solidFill>
                <a:schemeClr val="dk1"/>
              </a:solidFill>
            </a:endParaRPr>
          </a:p>
        </p:txBody>
      </p:sp>
      <p:sp>
        <p:nvSpPr>
          <p:cNvPr id="127" name="Google Shape;127;p17"/>
          <p:cNvSpPr/>
          <p:nvPr/>
        </p:nvSpPr>
        <p:spPr>
          <a:xfrm>
            <a:off x="9510014" y="155448"/>
            <a:ext cx="2304300" cy="2559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1050"/>
              <a:buFont typeface="Arial"/>
              <a:buNone/>
            </a:pPr>
            <a:r>
              <a:rPr lang="en-US" sz="1050" b="1" i="0" u="none" strike="noStrike" cap="none">
                <a:solidFill>
                  <a:srgbClr val="FFFFFF"/>
                </a:solidFill>
                <a:latin typeface="Arial"/>
                <a:ea typeface="Arial"/>
                <a:cs typeface="Arial"/>
                <a:sym typeface="Arial"/>
              </a:rPr>
              <a:t>State Determined Performance Levels</a:t>
            </a:r>
            <a:endParaRPr sz="1050" b="0" i="0" u="none" strike="noStrike" cap="none">
              <a:solidFill>
                <a:schemeClr val="dk1"/>
              </a:solidFill>
              <a:latin typeface="Arial"/>
              <a:ea typeface="Arial"/>
              <a:cs typeface="Arial"/>
              <a:sym typeface="Arial"/>
            </a:endParaRPr>
          </a:p>
        </p:txBody>
      </p:sp>
      <p:sp>
        <p:nvSpPr>
          <p:cNvPr id="128" name="Google Shape;128;p17"/>
          <p:cNvSpPr/>
          <p:nvPr/>
        </p:nvSpPr>
        <p:spPr>
          <a:xfrm>
            <a:off x="0" y="694944"/>
            <a:ext cx="12192000" cy="45600"/>
          </a:xfrm>
          <a:prstGeom prst="rect">
            <a:avLst/>
          </a:prstGeom>
          <a:solidFill>
            <a:srgbClr val="FFF2A8"/>
          </a:solidFill>
          <a:ln w="12700" cap="flat" cmpd="sng">
            <a:solidFill>
              <a:srgbClr val="FFF2A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7"/>
          <p:cNvSpPr/>
          <p:nvPr/>
        </p:nvSpPr>
        <p:spPr>
          <a:xfrm>
            <a:off x="493789" y="877824"/>
            <a:ext cx="11156100" cy="310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1350"/>
              <a:buFont typeface="Arial"/>
              <a:buNone/>
            </a:pPr>
            <a:r>
              <a:rPr lang="en-US" sz="1350" b="0" i="0" u="none" strike="noStrike" cap="none">
                <a:solidFill>
                  <a:srgbClr val="16313A"/>
                </a:solidFill>
                <a:latin typeface="Arial"/>
                <a:ea typeface="Arial"/>
                <a:cs typeface="Arial"/>
                <a:sym typeface="Arial"/>
              </a:rPr>
              <a:t>Iowa’s approved secondary SDPLs show the expected trajectory across the Perkins plan—not just a single-year number.</a:t>
            </a:r>
            <a:endParaRPr sz="1350" b="0" i="0" u="none" strike="noStrike" cap="none">
              <a:solidFill>
                <a:schemeClr val="dk1"/>
              </a:solidFill>
              <a:latin typeface="Arial"/>
              <a:ea typeface="Arial"/>
              <a:cs typeface="Arial"/>
              <a:sym typeface="Arial"/>
            </a:endParaRPr>
          </a:p>
        </p:txBody>
      </p:sp>
      <p:sp>
        <p:nvSpPr>
          <p:cNvPr id="130" name="Google Shape;130;p17"/>
          <p:cNvSpPr/>
          <p:nvPr/>
        </p:nvSpPr>
        <p:spPr>
          <a:xfrm>
            <a:off x="6474125" y="1252728"/>
            <a:ext cx="1444800" cy="255900"/>
          </a:xfrm>
          <a:prstGeom prst="rect">
            <a:avLst/>
          </a:prstGeom>
          <a:solidFill>
            <a:srgbClr val="FFF2A8"/>
          </a:solidFill>
          <a:ln w="12700" cap="flat" cmpd="sng">
            <a:solidFill>
              <a:srgbClr val="FFF2A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7"/>
          <p:cNvSpPr/>
          <p:nvPr/>
        </p:nvSpPr>
        <p:spPr>
          <a:xfrm>
            <a:off x="6474125" y="1307592"/>
            <a:ext cx="1444800" cy="128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820"/>
              <a:buFont typeface="Arial"/>
              <a:buNone/>
            </a:pPr>
            <a:r>
              <a:rPr lang="en-US" sz="820" b="1" i="0" u="none" strike="noStrike" cap="none">
                <a:solidFill>
                  <a:srgbClr val="16313A"/>
                </a:solidFill>
                <a:latin typeface="Arial"/>
                <a:ea typeface="Arial"/>
                <a:cs typeface="Arial"/>
                <a:sym typeface="Arial"/>
              </a:rPr>
              <a:t>current year</a:t>
            </a:r>
            <a:endParaRPr sz="820" b="0" i="0" u="none" strike="noStrike" cap="none">
              <a:solidFill>
                <a:schemeClr val="dk1"/>
              </a:solidFill>
              <a:latin typeface="Arial"/>
              <a:ea typeface="Arial"/>
              <a:cs typeface="Arial"/>
              <a:sym typeface="Arial"/>
            </a:endParaRPr>
          </a:p>
        </p:txBody>
      </p:sp>
      <p:sp>
        <p:nvSpPr>
          <p:cNvPr id="132" name="Google Shape;132;p17"/>
          <p:cNvSpPr/>
          <p:nvPr/>
        </p:nvSpPr>
        <p:spPr>
          <a:xfrm>
            <a:off x="438924" y="1517904"/>
            <a:ext cx="3877200" cy="4572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7"/>
          <p:cNvSpPr/>
          <p:nvPr/>
        </p:nvSpPr>
        <p:spPr>
          <a:xfrm>
            <a:off x="493789" y="1572768"/>
            <a:ext cx="3767400" cy="347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Indicator</a:t>
            </a:r>
            <a:endParaRPr sz="900" b="0" i="0" u="none" strike="noStrike" cap="none">
              <a:solidFill>
                <a:schemeClr val="dk1"/>
              </a:solidFill>
              <a:latin typeface="Arial"/>
              <a:ea typeface="Arial"/>
              <a:cs typeface="Arial"/>
              <a:sym typeface="Arial"/>
            </a:endParaRPr>
          </a:p>
        </p:txBody>
      </p:sp>
      <p:sp>
        <p:nvSpPr>
          <p:cNvPr id="134" name="Google Shape;134;p17"/>
          <p:cNvSpPr/>
          <p:nvPr/>
        </p:nvSpPr>
        <p:spPr>
          <a:xfrm>
            <a:off x="4316083" y="1517904"/>
            <a:ext cx="1481400" cy="4572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7"/>
          <p:cNvSpPr/>
          <p:nvPr/>
        </p:nvSpPr>
        <p:spPr>
          <a:xfrm>
            <a:off x="4370949" y="1572768"/>
            <a:ext cx="1371600" cy="347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PY 2024–25</a:t>
            </a:r>
            <a:endParaRPr sz="900" b="0" i="0" u="none" strike="noStrike" cap="none">
              <a:solidFill>
                <a:schemeClr val="dk1"/>
              </a:solidFill>
              <a:latin typeface="Arial"/>
              <a:ea typeface="Arial"/>
              <a:cs typeface="Arial"/>
              <a:sym typeface="Arial"/>
            </a:endParaRPr>
          </a:p>
        </p:txBody>
      </p:sp>
      <p:sp>
        <p:nvSpPr>
          <p:cNvPr id="136" name="Google Shape;136;p17"/>
          <p:cNvSpPr/>
          <p:nvPr/>
        </p:nvSpPr>
        <p:spPr>
          <a:xfrm>
            <a:off x="5797451" y="1517904"/>
            <a:ext cx="1481400" cy="4572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7"/>
          <p:cNvSpPr/>
          <p:nvPr/>
        </p:nvSpPr>
        <p:spPr>
          <a:xfrm>
            <a:off x="5852316" y="1572768"/>
            <a:ext cx="1371600" cy="347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PY 2025–26</a:t>
            </a:r>
            <a:endParaRPr sz="900" b="0" i="0" u="none" strike="noStrike" cap="none">
              <a:solidFill>
                <a:schemeClr val="dk1"/>
              </a:solidFill>
              <a:latin typeface="Arial"/>
              <a:ea typeface="Arial"/>
              <a:cs typeface="Arial"/>
              <a:sym typeface="Arial"/>
            </a:endParaRPr>
          </a:p>
        </p:txBody>
      </p:sp>
      <p:sp>
        <p:nvSpPr>
          <p:cNvPr id="138" name="Google Shape;138;p17"/>
          <p:cNvSpPr/>
          <p:nvPr/>
        </p:nvSpPr>
        <p:spPr>
          <a:xfrm>
            <a:off x="7278818" y="1517904"/>
            <a:ext cx="1481400" cy="457200"/>
          </a:xfrm>
          <a:prstGeom prst="rect">
            <a:avLst/>
          </a:prstGeom>
          <a:solidFill>
            <a:srgbClr val="D9AA00"/>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p:nvPr/>
        </p:nvSpPr>
        <p:spPr>
          <a:xfrm>
            <a:off x="7333683" y="1572768"/>
            <a:ext cx="1371600" cy="347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PY 2026–27</a:t>
            </a:r>
            <a:endParaRPr sz="900" b="0" i="0" u="none" strike="noStrike" cap="none">
              <a:solidFill>
                <a:schemeClr val="dk1"/>
              </a:solidFill>
              <a:latin typeface="Arial"/>
              <a:ea typeface="Arial"/>
              <a:cs typeface="Arial"/>
              <a:sym typeface="Arial"/>
            </a:endParaRPr>
          </a:p>
        </p:txBody>
      </p:sp>
      <p:sp>
        <p:nvSpPr>
          <p:cNvPr id="140" name="Google Shape;140;p17"/>
          <p:cNvSpPr/>
          <p:nvPr/>
        </p:nvSpPr>
        <p:spPr>
          <a:xfrm>
            <a:off x="8760186" y="1517904"/>
            <a:ext cx="1481400" cy="4572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7"/>
          <p:cNvSpPr/>
          <p:nvPr/>
        </p:nvSpPr>
        <p:spPr>
          <a:xfrm>
            <a:off x="8815051" y="1572768"/>
            <a:ext cx="1371600" cy="347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PY 2027–28</a:t>
            </a:r>
            <a:endParaRPr sz="900" b="0" i="0" u="none" strike="noStrike" cap="none">
              <a:solidFill>
                <a:schemeClr val="dk1"/>
              </a:solidFill>
              <a:latin typeface="Arial"/>
              <a:ea typeface="Arial"/>
              <a:cs typeface="Arial"/>
              <a:sym typeface="Arial"/>
            </a:endParaRPr>
          </a:p>
        </p:txBody>
      </p:sp>
      <p:sp>
        <p:nvSpPr>
          <p:cNvPr id="142" name="Google Shape;142;p17"/>
          <p:cNvSpPr/>
          <p:nvPr/>
        </p:nvSpPr>
        <p:spPr>
          <a:xfrm>
            <a:off x="10241553" y="1517904"/>
            <a:ext cx="1481400" cy="4572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7"/>
          <p:cNvSpPr/>
          <p:nvPr/>
        </p:nvSpPr>
        <p:spPr>
          <a:xfrm>
            <a:off x="10296418" y="1572768"/>
            <a:ext cx="1371600" cy="347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00"/>
              <a:buFont typeface="Arial"/>
              <a:buNone/>
            </a:pPr>
            <a:r>
              <a:rPr lang="en-US" sz="900" b="1" i="0" u="none" strike="noStrike" cap="none">
                <a:solidFill>
                  <a:srgbClr val="FFFFFF"/>
                </a:solidFill>
                <a:latin typeface="Arial"/>
                <a:ea typeface="Arial"/>
                <a:cs typeface="Arial"/>
                <a:sym typeface="Arial"/>
              </a:rPr>
              <a:t>PY 2028–29</a:t>
            </a:r>
            <a:endParaRPr sz="900" b="0" i="0" u="none" strike="noStrike" cap="none">
              <a:solidFill>
                <a:schemeClr val="dk1"/>
              </a:solidFill>
              <a:latin typeface="Arial"/>
              <a:ea typeface="Arial"/>
              <a:cs typeface="Arial"/>
              <a:sym typeface="Arial"/>
            </a:endParaRPr>
          </a:p>
        </p:txBody>
      </p:sp>
      <p:sp>
        <p:nvSpPr>
          <p:cNvPr id="144" name="Google Shape;144;p17"/>
          <p:cNvSpPr/>
          <p:nvPr/>
        </p:nvSpPr>
        <p:spPr>
          <a:xfrm>
            <a:off x="438924" y="1975104"/>
            <a:ext cx="38772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7"/>
          <p:cNvSpPr/>
          <p:nvPr/>
        </p:nvSpPr>
        <p:spPr>
          <a:xfrm>
            <a:off x="539510" y="2025396"/>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1S1  Four-year Graduation Rate</a:t>
            </a:r>
            <a:endParaRPr sz="910" b="0" i="0" u="none" strike="noStrike" cap="none">
              <a:solidFill>
                <a:schemeClr val="dk1"/>
              </a:solidFill>
              <a:latin typeface="Arial"/>
              <a:ea typeface="Arial"/>
              <a:cs typeface="Arial"/>
              <a:sym typeface="Arial"/>
            </a:endParaRPr>
          </a:p>
        </p:txBody>
      </p:sp>
      <p:sp>
        <p:nvSpPr>
          <p:cNvPr id="146" name="Google Shape;146;p17"/>
          <p:cNvSpPr/>
          <p:nvPr/>
        </p:nvSpPr>
        <p:spPr>
          <a:xfrm>
            <a:off x="4316083" y="1975104"/>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7"/>
          <p:cNvSpPr/>
          <p:nvPr/>
        </p:nvSpPr>
        <p:spPr>
          <a:xfrm>
            <a:off x="4370949" y="202539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94.00%</a:t>
            </a:r>
            <a:endParaRPr sz="1060" b="0" i="0" u="none" strike="noStrike" cap="none">
              <a:solidFill>
                <a:schemeClr val="dk1"/>
              </a:solidFill>
              <a:latin typeface="Arial"/>
              <a:ea typeface="Arial"/>
              <a:cs typeface="Arial"/>
              <a:sym typeface="Arial"/>
            </a:endParaRPr>
          </a:p>
        </p:txBody>
      </p:sp>
      <p:sp>
        <p:nvSpPr>
          <p:cNvPr id="148" name="Google Shape;148;p17"/>
          <p:cNvSpPr/>
          <p:nvPr/>
        </p:nvSpPr>
        <p:spPr>
          <a:xfrm>
            <a:off x="5797451" y="1975104"/>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7"/>
          <p:cNvSpPr/>
          <p:nvPr/>
        </p:nvSpPr>
        <p:spPr>
          <a:xfrm>
            <a:off x="5852316" y="202539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95.00%</a:t>
            </a:r>
            <a:endParaRPr sz="1060" b="0" i="0" u="none" strike="noStrike" cap="none">
              <a:solidFill>
                <a:schemeClr val="dk1"/>
              </a:solidFill>
              <a:latin typeface="Arial"/>
              <a:ea typeface="Arial"/>
              <a:cs typeface="Arial"/>
              <a:sym typeface="Arial"/>
            </a:endParaRPr>
          </a:p>
        </p:txBody>
      </p:sp>
      <p:sp>
        <p:nvSpPr>
          <p:cNvPr id="150" name="Google Shape;150;p17"/>
          <p:cNvSpPr/>
          <p:nvPr/>
        </p:nvSpPr>
        <p:spPr>
          <a:xfrm>
            <a:off x="7278818" y="1975104"/>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7"/>
          <p:cNvSpPr/>
          <p:nvPr/>
        </p:nvSpPr>
        <p:spPr>
          <a:xfrm>
            <a:off x="7333683" y="202539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96.00%</a:t>
            </a:r>
            <a:endParaRPr sz="1060" b="0" i="0" u="none" strike="noStrike" cap="none">
              <a:solidFill>
                <a:schemeClr val="dk1"/>
              </a:solidFill>
              <a:latin typeface="Arial"/>
              <a:ea typeface="Arial"/>
              <a:cs typeface="Arial"/>
              <a:sym typeface="Arial"/>
            </a:endParaRPr>
          </a:p>
        </p:txBody>
      </p:sp>
      <p:sp>
        <p:nvSpPr>
          <p:cNvPr id="152" name="Google Shape;152;p17"/>
          <p:cNvSpPr/>
          <p:nvPr/>
        </p:nvSpPr>
        <p:spPr>
          <a:xfrm>
            <a:off x="8760186" y="1975104"/>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7"/>
          <p:cNvSpPr/>
          <p:nvPr/>
        </p:nvSpPr>
        <p:spPr>
          <a:xfrm>
            <a:off x="8815051" y="202539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97.00%</a:t>
            </a:r>
            <a:endParaRPr sz="1060" b="0" i="0" u="none" strike="noStrike" cap="none">
              <a:solidFill>
                <a:schemeClr val="dk1"/>
              </a:solidFill>
              <a:latin typeface="Arial"/>
              <a:ea typeface="Arial"/>
              <a:cs typeface="Arial"/>
              <a:sym typeface="Arial"/>
            </a:endParaRPr>
          </a:p>
        </p:txBody>
      </p:sp>
      <p:sp>
        <p:nvSpPr>
          <p:cNvPr id="154" name="Google Shape;154;p17"/>
          <p:cNvSpPr/>
          <p:nvPr/>
        </p:nvSpPr>
        <p:spPr>
          <a:xfrm>
            <a:off x="10241553" y="1975104"/>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7"/>
          <p:cNvSpPr/>
          <p:nvPr/>
        </p:nvSpPr>
        <p:spPr>
          <a:xfrm>
            <a:off x="10296418" y="202539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98.00%</a:t>
            </a:r>
            <a:endParaRPr sz="1060" b="0" i="0" u="none" strike="noStrike" cap="none">
              <a:solidFill>
                <a:schemeClr val="dk1"/>
              </a:solidFill>
              <a:latin typeface="Arial"/>
              <a:ea typeface="Arial"/>
              <a:cs typeface="Arial"/>
              <a:sym typeface="Arial"/>
            </a:endParaRPr>
          </a:p>
        </p:txBody>
      </p:sp>
      <p:sp>
        <p:nvSpPr>
          <p:cNvPr id="156" name="Google Shape;156;p17"/>
          <p:cNvSpPr/>
          <p:nvPr/>
        </p:nvSpPr>
        <p:spPr>
          <a:xfrm>
            <a:off x="438924" y="2450592"/>
            <a:ext cx="38772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7"/>
          <p:cNvSpPr/>
          <p:nvPr/>
        </p:nvSpPr>
        <p:spPr>
          <a:xfrm>
            <a:off x="539510" y="2500884"/>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2S1  Reading/Language Arts</a:t>
            </a:r>
            <a:endParaRPr sz="910" b="0" i="0" u="none" strike="noStrike" cap="none">
              <a:solidFill>
                <a:schemeClr val="dk1"/>
              </a:solidFill>
              <a:latin typeface="Arial"/>
              <a:ea typeface="Arial"/>
              <a:cs typeface="Arial"/>
              <a:sym typeface="Arial"/>
            </a:endParaRPr>
          </a:p>
        </p:txBody>
      </p:sp>
      <p:sp>
        <p:nvSpPr>
          <p:cNvPr id="158" name="Google Shape;158;p17"/>
          <p:cNvSpPr/>
          <p:nvPr/>
        </p:nvSpPr>
        <p:spPr>
          <a:xfrm>
            <a:off x="4316083" y="2450592"/>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7"/>
          <p:cNvSpPr/>
          <p:nvPr/>
        </p:nvSpPr>
        <p:spPr>
          <a:xfrm>
            <a:off x="4370949" y="250088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69.38%</a:t>
            </a:r>
            <a:endParaRPr sz="1060" b="0" i="0" u="none" strike="noStrike" cap="none">
              <a:solidFill>
                <a:schemeClr val="dk1"/>
              </a:solidFill>
              <a:latin typeface="Arial"/>
              <a:ea typeface="Arial"/>
              <a:cs typeface="Arial"/>
              <a:sym typeface="Arial"/>
            </a:endParaRPr>
          </a:p>
        </p:txBody>
      </p:sp>
      <p:sp>
        <p:nvSpPr>
          <p:cNvPr id="160" name="Google Shape;160;p17"/>
          <p:cNvSpPr/>
          <p:nvPr/>
        </p:nvSpPr>
        <p:spPr>
          <a:xfrm>
            <a:off x="5797451" y="2450592"/>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7"/>
          <p:cNvSpPr/>
          <p:nvPr/>
        </p:nvSpPr>
        <p:spPr>
          <a:xfrm>
            <a:off x="5852316" y="250088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70.38%</a:t>
            </a:r>
            <a:endParaRPr sz="1060" b="0" i="0" u="none" strike="noStrike" cap="none">
              <a:solidFill>
                <a:schemeClr val="dk1"/>
              </a:solidFill>
              <a:latin typeface="Arial"/>
              <a:ea typeface="Arial"/>
              <a:cs typeface="Arial"/>
              <a:sym typeface="Arial"/>
            </a:endParaRPr>
          </a:p>
        </p:txBody>
      </p:sp>
      <p:sp>
        <p:nvSpPr>
          <p:cNvPr id="162" name="Google Shape;162;p17"/>
          <p:cNvSpPr/>
          <p:nvPr/>
        </p:nvSpPr>
        <p:spPr>
          <a:xfrm>
            <a:off x="7278818" y="2450592"/>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7"/>
          <p:cNvSpPr/>
          <p:nvPr/>
        </p:nvSpPr>
        <p:spPr>
          <a:xfrm>
            <a:off x="7333683" y="250088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71.38%</a:t>
            </a:r>
            <a:endParaRPr sz="1060" b="0" i="0" u="none" strike="noStrike" cap="none">
              <a:solidFill>
                <a:schemeClr val="dk1"/>
              </a:solidFill>
              <a:latin typeface="Arial"/>
              <a:ea typeface="Arial"/>
              <a:cs typeface="Arial"/>
              <a:sym typeface="Arial"/>
            </a:endParaRPr>
          </a:p>
        </p:txBody>
      </p:sp>
      <p:sp>
        <p:nvSpPr>
          <p:cNvPr id="164" name="Google Shape;164;p17"/>
          <p:cNvSpPr/>
          <p:nvPr/>
        </p:nvSpPr>
        <p:spPr>
          <a:xfrm>
            <a:off x="8760186" y="2450592"/>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7"/>
          <p:cNvSpPr/>
          <p:nvPr/>
        </p:nvSpPr>
        <p:spPr>
          <a:xfrm>
            <a:off x="8815051" y="250088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72.38%</a:t>
            </a:r>
            <a:endParaRPr sz="1060" b="0" i="0" u="none" strike="noStrike" cap="none">
              <a:solidFill>
                <a:schemeClr val="dk1"/>
              </a:solidFill>
              <a:latin typeface="Arial"/>
              <a:ea typeface="Arial"/>
              <a:cs typeface="Arial"/>
              <a:sym typeface="Arial"/>
            </a:endParaRPr>
          </a:p>
        </p:txBody>
      </p:sp>
      <p:sp>
        <p:nvSpPr>
          <p:cNvPr id="166" name="Google Shape;166;p17"/>
          <p:cNvSpPr/>
          <p:nvPr/>
        </p:nvSpPr>
        <p:spPr>
          <a:xfrm>
            <a:off x="10241553" y="2450592"/>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7"/>
          <p:cNvSpPr/>
          <p:nvPr/>
        </p:nvSpPr>
        <p:spPr>
          <a:xfrm>
            <a:off x="10296418" y="250088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73.38%</a:t>
            </a:r>
            <a:endParaRPr sz="1060" b="0" i="0" u="none" strike="noStrike" cap="none">
              <a:solidFill>
                <a:schemeClr val="dk1"/>
              </a:solidFill>
              <a:latin typeface="Arial"/>
              <a:ea typeface="Arial"/>
              <a:cs typeface="Arial"/>
              <a:sym typeface="Arial"/>
            </a:endParaRPr>
          </a:p>
        </p:txBody>
      </p:sp>
      <p:sp>
        <p:nvSpPr>
          <p:cNvPr id="168" name="Google Shape;168;p17"/>
          <p:cNvSpPr/>
          <p:nvPr/>
        </p:nvSpPr>
        <p:spPr>
          <a:xfrm>
            <a:off x="438924" y="2926080"/>
            <a:ext cx="38772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7"/>
          <p:cNvSpPr/>
          <p:nvPr/>
        </p:nvSpPr>
        <p:spPr>
          <a:xfrm>
            <a:off x="539510" y="2976372"/>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2S2  Mathematics</a:t>
            </a:r>
            <a:endParaRPr sz="910" b="0" i="0" u="none" strike="noStrike" cap="none">
              <a:solidFill>
                <a:schemeClr val="dk1"/>
              </a:solidFill>
              <a:latin typeface="Arial"/>
              <a:ea typeface="Arial"/>
              <a:cs typeface="Arial"/>
              <a:sym typeface="Arial"/>
            </a:endParaRPr>
          </a:p>
        </p:txBody>
      </p:sp>
      <p:sp>
        <p:nvSpPr>
          <p:cNvPr id="170" name="Google Shape;170;p17"/>
          <p:cNvSpPr/>
          <p:nvPr/>
        </p:nvSpPr>
        <p:spPr>
          <a:xfrm>
            <a:off x="4316083" y="2926080"/>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7"/>
          <p:cNvSpPr/>
          <p:nvPr/>
        </p:nvSpPr>
        <p:spPr>
          <a:xfrm>
            <a:off x="4370949" y="297637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66.19%</a:t>
            </a:r>
            <a:endParaRPr sz="1060" b="0" i="0" u="none" strike="noStrike" cap="none">
              <a:solidFill>
                <a:schemeClr val="dk1"/>
              </a:solidFill>
              <a:latin typeface="Arial"/>
              <a:ea typeface="Arial"/>
              <a:cs typeface="Arial"/>
              <a:sym typeface="Arial"/>
            </a:endParaRPr>
          </a:p>
        </p:txBody>
      </p:sp>
      <p:sp>
        <p:nvSpPr>
          <p:cNvPr id="172" name="Google Shape;172;p17"/>
          <p:cNvSpPr/>
          <p:nvPr/>
        </p:nvSpPr>
        <p:spPr>
          <a:xfrm>
            <a:off x="5797451" y="2926080"/>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7"/>
          <p:cNvSpPr/>
          <p:nvPr/>
        </p:nvSpPr>
        <p:spPr>
          <a:xfrm>
            <a:off x="5852316" y="297637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69.57%</a:t>
            </a:r>
            <a:endParaRPr sz="1060" b="0" i="0" u="none" strike="noStrike" cap="none">
              <a:solidFill>
                <a:schemeClr val="dk1"/>
              </a:solidFill>
              <a:latin typeface="Arial"/>
              <a:ea typeface="Arial"/>
              <a:cs typeface="Arial"/>
              <a:sym typeface="Arial"/>
            </a:endParaRPr>
          </a:p>
        </p:txBody>
      </p:sp>
      <p:sp>
        <p:nvSpPr>
          <p:cNvPr id="174" name="Google Shape;174;p17"/>
          <p:cNvSpPr/>
          <p:nvPr/>
        </p:nvSpPr>
        <p:spPr>
          <a:xfrm>
            <a:off x="7278818" y="2926080"/>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7"/>
          <p:cNvSpPr/>
          <p:nvPr/>
        </p:nvSpPr>
        <p:spPr>
          <a:xfrm>
            <a:off x="7333683" y="297637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70.57%</a:t>
            </a:r>
            <a:endParaRPr sz="1060" b="0" i="0" u="none" strike="noStrike" cap="none">
              <a:solidFill>
                <a:schemeClr val="dk1"/>
              </a:solidFill>
              <a:latin typeface="Arial"/>
              <a:ea typeface="Arial"/>
              <a:cs typeface="Arial"/>
              <a:sym typeface="Arial"/>
            </a:endParaRPr>
          </a:p>
        </p:txBody>
      </p:sp>
      <p:sp>
        <p:nvSpPr>
          <p:cNvPr id="176" name="Google Shape;176;p17"/>
          <p:cNvSpPr/>
          <p:nvPr/>
        </p:nvSpPr>
        <p:spPr>
          <a:xfrm>
            <a:off x="8760186" y="2926080"/>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7"/>
          <p:cNvSpPr/>
          <p:nvPr/>
        </p:nvSpPr>
        <p:spPr>
          <a:xfrm>
            <a:off x="8815051" y="297637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71.57%</a:t>
            </a:r>
            <a:endParaRPr sz="1060" b="0" i="0" u="none" strike="noStrike" cap="none">
              <a:solidFill>
                <a:schemeClr val="dk1"/>
              </a:solidFill>
              <a:latin typeface="Arial"/>
              <a:ea typeface="Arial"/>
              <a:cs typeface="Arial"/>
              <a:sym typeface="Arial"/>
            </a:endParaRPr>
          </a:p>
        </p:txBody>
      </p:sp>
      <p:sp>
        <p:nvSpPr>
          <p:cNvPr id="178" name="Google Shape;178;p17"/>
          <p:cNvSpPr/>
          <p:nvPr/>
        </p:nvSpPr>
        <p:spPr>
          <a:xfrm>
            <a:off x="10241553" y="2926080"/>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7"/>
          <p:cNvSpPr/>
          <p:nvPr/>
        </p:nvSpPr>
        <p:spPr>
          <a:xfrm>
            <a:off x="10296418" y="297637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72.57%</a:t>
            </a:r>
            <a:endParaRPr sz="1060" b="0" i="0" u="none" strike="noStrike" cap="none">
              <a:solidFill>
                <a:schemeClr val="dk1"/>
              </a:solidFill>
              <a:latin typeface="Arial"/>
              <a:ea typeface="Arial"/>
              <a:cs typeface="Arial"/>
              <a:sym typeface="Arial"/>
            </a:endParaRPr>
          </a:p>
        </p:txBody>
      </p:sp>
      <p:sp>
        <p:nvSpPr>
          <p:cNvPr id="180" name="Google Shape;180;p17"/>
          <p:cNvSpPr/>
          <p:nvPr/>
        </p:nvSpPr>
        <p:spPr>
          <a:xfrm>
            <a:off x="438924" y="3401568"/>
            <a:ext cx="38772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7"/>
          <p:cNvSpPr/>
          <p:nvPr/>
        </p:nvSpPr>
        <p:spPr>
          <a:xfrm>
            <a:off x="539510" y="3451860"/>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2S3  Science</a:t>
            </a:r>
            <a:endParaRPr sz="910" b="0" i="0" u="none" strike="noStrike" cap="none">
              <a:solidFill>
                <a:schemeClr val="dk1"/>
              </a:solidFill>
              <a:latin typeface="Arial"/>
              <a:ea typeface="Arial"/>
              <a:cs typeface="Arial"/>
              <a:sym typeface="Arial"/>
            </a:endParaRPr>
          </a:p>
        </p:txBody>
      </p:sp>
      <p:sp>
        <p:nvSpPr>
          <p:cNvPr id="182" name="Google Shape;182;p17"/>
          <p:cNvSpPr/>
          <p:nvPr/>
        </p:nvSpPr>
        <p:spPr>
          <a:xfrm>
            <a:off x="4316083" y="3401568"/>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7"/>
          <p:cNvSpPr/>
          <p:nvPr/>
        </p:nvSpPr>
        <p:spPr>
          <a:xfrm>
            <a:off x="4370949" y="3451860"/>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65.86%</a:t>
            </a:r>
            <a:endParaRPr sz="1060" b="0" i="0" u="none" strike="noStrike" cap="none">
              <a:solidFill>
                <a:schemeClr val="dk1"/>
              </a:solidFill>
              <a:latin typeface="Arial"/>
              <a:ea typeface="Arial"/>
              <a:cs typeface="Arial"/>
              <a:sym typeface="Arial"/>
            </a:endParaRPr>
          </a:p>
        </p:txBody>
      </p:sp>
      <p:sp>
        <p:nvSpPr>
          <p:cNvPr id="184" name="Google Shape;184;p17"/>
          <p:cNvSpPr/>
          <p:nvPr/>
        </p:nvSpPr>
        <p:spPr>
          <a:xfrm>
            <a:off x="5797451" y="3401568"/>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7"/>
          <p:cNvSpPr/>
          <p:nvPr/>
        </p:nvSpPr>
        <p:spPr>
          <a:xfrm>
            <a:off x="5852316" y="3451860"/>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66.86%</a:t>
            </a:r>
            <a:endParaRPr sz="1060" b="0" i="0" u="none" strike="noStrike" cap="none">
              <a:solidFill>
                <a:schemeClr val="dk1"/>
              </a:solidFill>
              <a:latin typeface="Arial"/>
              <a:ea typeface="Arial"/>
              <a:cs typeface="Arial"/>
              <a:sym typeface="Arial"/>
            </a:endParaRPr>
          </a:p>
        </p:txBody>
      </p:sp>
      <p:sp>
        <p:nvSpPr>
          <p:cNvPr id="186" name="Google Shape;186;p17"/>
          <p:cNvSpPr/>
          <p:nvPr/>
        </p:nvSpPr>
        <p:spPr>
          <a:xfrm>
            <a:off x="7278818" y="3401568"/>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7"/>
          <p:cNvSpPr/>
          <p:nvPr/>
        </p:nvSpPr>
        <p:spPr>
          <a:xfrm>
            <a:off x="7333683" y="3451860"/>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67.86%</a:t>
            </a:r>
            <a:endParaRPr sz="1060" b="0" i="0" u="none" strike="noStrike" cap="none">
              <a:solidFill>
                <a:schemeClr val="dk1"/>
              </a:solidFill>
              <a:latin typeface="Arial"/>
              <a:ea typeface="Arial"/>
              <a:cs typeface="Arial"/>
              <a:sym typeface="Arial"/>
            </a:endParaRPr>
          </a:p>
        </p:txBody>
      </p:sp>
      <p:sp>
        <p:nvSpPr>
          <p:cNvPr id="188" name="Google Shape;188;p17"/>
          <p:cNvSpPr/>
          <p:nvPr/>
        </p:nvSpPr>
        <p:spPr>
          <a:xfrm>
            <a:off x="8760186" y="3401568"/>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7"/>
          <p:cNvSpPr/>
          <p:nvPr/>
        </p:nvSpPr>
        <p:spPr>
          <a:xfrm>
            <a:off x="8815051" y="3451860"/>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68.86%</a:t>
            </a:r>
            <a:endParaRPr sz="1060" b="0" i="0" u="none" strike="noStrike" cap="none">
              <a:solidFill>
                <a:schemeClr val="dk1"/>
              </a:solidFill>
              <a:latin typeface="Arial"/>
              <a:ea typeface="Arial"/>
              <a:cs typeface="Arial"/>
              <a:sym typeface="Arial"/>
            </a:endParaRPr>
          </a:p>
        </p:txBody>
      </p:sp>
      <p:sp>
        <p:nvSpPr>
          <p:cNvPr id="190" name="Google Shape;190;p17"/>
          <p:cNvSpPr/>
          <p:nvPr/>
        </p:nvSpPr>
        <p:spPr>
          <a:xfrm>
            <a:off x="10241553" y="3401568"/>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7"/>
          <p:cNvSpPr/>
          <p:nvPr/>
        </p:nvSpPr>
        <p:spPr>
          <a:xfrm>
            <a:off x="10296418" y="3451860"/>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69.86%</a:t>
            </a:r>
            <a:endParaRPr sz="1060" b="0" i="0" u="none" strike="noStrike" cap="none">
              <a:solidFill>
                <a:schemeClr val="dk1"/>
              </a:solidFill>
              <a:latin typeface="Arial"/>
              <a:ea typeface="Arial"/>
              <a:cs typeface="Arial"/>
              <a:sym typeface="Arial"/>
            </a:endParaRPr>
          </a:p>
        </p:txBody>
      </p:sp>
      <p:sp>
        <p:nvSpPr>
          <p:cNvPr id="192" name="Google Shape;192;p17"/>
          <p:cNvSpPr/>
          <p:nvPr/>
        </p:nvSpPr>
        <p:spPr>
          <a:xfrm>
            <a:off x="438924" y="3877056"/>
            <a:ext cx="38772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7"/>
          <p:cNvSpPr/>
          <p:nvPr/>
        </p:nvSpPr>
        <p:spPr>
          <a:xfrm>
            <a:off x="539510" y="3927348"/>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3S1  Post-Program Placement</a:t>
            </a:r>
            <a:endParaRPr sz="910" b="0" i="0" u="none" strike="noStrike" cap="none">
              <a:solidFill>
                <a:schemeClr val="dk1"/>
              </a:solidFill>
              <a:latin typeface="Arial"/>
              <a:ea typeface="Arial"/>
              <a:cs typeface="Arial"/>
              <a:sym typeface="Arial"/>
            </a:endParaRPr>
          </a:p>
        </p:txBody>
      </p:sp>
      <p:sp>
        <p:nvSpPr>
          <p:cNvPr id="194" name="Google Shape;194;p17"/>
          <p:cNvSpPr/>
          <p:nvPr/>
        </p:nvSpPr>
        <p:spPr>
          <a:xfrm>
            <a:off x="4316083" y="3877056"/>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7"/>
          <p:cNvSpPr/>
          <p:nvPr/>
        </p:nvSpPr>
        <p:spPr>
          <a:xfrm>
            <a:off x="4370949" y="3927348"/>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90.03%</a:t>
            </a:r>
            <a:endParaRPr sz="1060" b="0" i="0" u="none" strike="noStrike" cap="none">
              <a:solidFill>
                <a:schemeClr val="dk1"/>
              </a:solidFill>
              <a:latin typeface="Arial"/>
              <a:ea typeface="Arial"/>
              <a:cs typeface="Arial"/>
              <a:sym typeface="Arial"/>
            </a:endParaRPr>
          </a:p>
        </p:txBody>
      </p:sp>
      <p:sp>
        <p:nvSpPr>
          <p:cNvPr id="196" name="Google Shape;196;p17"/>
          <p:cNvSpPr/>
          <p:nvPr/>
        </p:nvSpPr>
        <p:spPr>
          <a:xfrm>
            <a:off x="5797451" y="3877056"/>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7"/>
          <p:cNvSpPr/>
          <p:nvPr/>
        </p:nvSpPr>
        <p:spPr>
          <a:xfrm>
            <a:off x="5852316" y="3927348"/>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91.03%</a:t>
            </a:r>
            <a:endParaRPr sz="1060" b="0" i="0" u="none" strike="noStrike" cap="none">
              <a:solidFill>
                <a:schemeClr val="dk1"/>
              </a:solidFill>
              <a:latin typeface="Arial"/>
              <a:ea typeface="Arial"/>
              <a:cs typeface="Arial"/>
              <a:sym typeface="Arial"/>
            </a:endParaRPr>
          </a:p>
        </p:txBody>
      </p:sp>
      <p:sp>
        <p:nvSpPr>
          <p:cNvPr id="198" name="Google Shape;198;p17"/>
          <p:cNvSpPr/>
          <p:nvPr/>
        </p:nvSpPr>
        <p:spPr>
          <a:xfrm>
            <a:off x="7278818" y="3877056"/>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7"/>
          <p:cNvSpPr/>
          <p:nvPr/>
        </p:nvSpPr>
        <p:spPr>
          <a:xfrm>
            <a:off x="7333683" y="3927348"/>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92.03%</a:t>
            </a:r>
            <a:endParaRPr sz="1060" b="0" i="0" u="none" strike="noStrike" cap="none">
              <a:solidFill>
                <a:schemeClr val="dk1"/>
              </a:solidFill>
              <a:latin typeface="Arial"/>
              <a:ea typeface="Arial"/>
              <a:cs typeface="Arial"/>
              <a:sym typeface="Arial"/>
            </a:endParaRPr>
          </a:p>
        </p:txBody>
      </p:sp>
      <p:sp>
        <p:nvSpPr>
          <p:cNvPr id="200" name="Google Shape;200;p17"/>
          <p:cNvSpPr/>
          <p:nvPr/>
        </p:nvSpPr>
        <p:spPr>
          <a:xfrm>
            <a:off x="8760186" y="3877056"/>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7"/>
          <p:cNvSpPr/>
          <p:nvPr/>
        </p:nvSpPr>
        <p:spPr>
          <a:xfrm>
            <a:off x="8815051" y="3927348"/>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93.03%</a:t>
            </a:r>
            <a:endParaRPr sz="1060" b="0" i="0" u="none" strike="noStrike" cap="none">
              <a:solidFill>
                <a:schemeClr val="dk1"/>
              </a:solidFill>
              <a:latin typeface="Arial"/>
              <a:ea typeface="Arial"/>
              <a:cs typeface="Arial"/>
              <a:sym typeface="Arial"/>
            </a:endParaRPr>
          </a:p>
        </p:txBody>
      </p:sp>
      <p:sp>
        <p:nvSpPr>
          <p:cNvPr id="202" name="Google Shape;202;p17"/>
          <p:cNvSpPr/>
          <p:nvPr/>
        </p:nvSpPr>
        <p:spPr>
          <a:xfrm>
            <a:off x="10241553" y="3877056"/>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7"/>
          <p:cNvSpPr/>
          <p:nvPr/>
        </p:nvSpPr>
        <p:spPr>
          <a:xfrm>
            <a:off x="10296418" y="3927348"/>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94.03%</a:t>
            </a:r>
            <a:endParaRPr sz="1060" b="0" i="0" u="none" strike="noStrike" cap="none">
              <a:solidFill>
                <a:schemeClr val="dk1"/>
              </a:solidFill>
              <a:latin typeface="Arial"/>
              <a:ea typeface="Arial"/>
              <a:cs typeface="Arial"/>
              <a:sym typeface="Arial"/>
            </a:endParaRPr>
          </a:p>
        </p:txBody>
      </p:sp>
      <p:sp>
        <p:nvSpPr>
          <p:cNvPr id="204" name="Google Shape;204;p17"/>
          <p:cNvSpPr/>
          <p:nvPr/>
        </p:nvSpPr>
        <p:spPr>
          <a:xfrm>
            <a:off x="438924" y="4352544"/>
            <a:ext cx="38772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7"/>
          <p:cNvSpPr/>
          <p:nvPr/>
        </p:nvSpPr>
        <p:spPr>
          <a:xfrm>
            <a:off x="539510" y="4402836"/>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4S1  Nontraditional Concentration</a:t>
            </a:r>
            <a:endParaRPr sz="910" b="0" i="0" u="none" strike="noStrike" cap="none">
              <a:solidFill>
                <a:schemeClr val="dk1"/>
              </a:solidFill>
              <a:latin typeface="Arial"/>
              <a:ea typeface="Arial"/>
              <a:cs typeface="Arial"/>
              <a:sym typeface="Arial"/>
            </a:endParaRPr>
          </a:p>
        </p:txBody>
      </p:sp>
      <p:sp>
        <p:nvSpPr>
          <p:cNvPr id="206" name="Google Shape;206;p17"/>
          <p:cNvSpPr/>
          <p:nvPr/>
        </p:nvSpPr>
        <p:spPr>
          <a:xfrm>
            <a:off x="4316083" y="4352544"/>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7"/>
          <p:cNvSpPr/>
          <p:nvPr/>
        </p:nvSpPr>
        <p:spPr>
          <a:xfrm>
            <a:off x="4370949" y="440283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27.19%</a:t>
            </a:r>
            <a:endParaRPr sz="1060" b="0" i="0" u="none" strike="noStrike" cap="none">
              <a:solidFill>
                <a:schemeClr val="dk1"/>
              </a:solidFill>
              <a:latin typeface="Arial"/>
              <a:ea typeface="Arial"/>
              <a:cs typeface="Arial"/>
              <a:sym typeface="Arial"/>
            </a:endParaRPr>
          </a:p>
        </p:txBody>
      </p:sp>
      <p:sp>
        <p:nvSpPr>
          <p:cNvPr id="208" name="Google Shape;208;p17"/>
          <p:cNvSpPr/>
          <p:nvPr/>
        </p:nvSpPr>
        <p:spPr>
          <a:xfrm>
            <a:off x="5797451" y="4352544"/>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7"/>
          <p:cNvSpPr/>
          <p:nvPr/>
        </p:nvSpPr>
        <p:spPr>
          <a:xfrm>
            <a:off x="5852316" y="440283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27.20%</a:t>
            </a:r>
            <a:endParaRPr sz="1060" b="0" i="0" u="none" strike="noStrike" cap="none">
              <a:solidFill>
                <a:schemeClr val="dk1"/>
              </a:solidFill>
              <a:latin typeface="Arial"/>
              <a:ea typeface="Arial"/>
              <a:cs typeface="Arial"/>
              <a:sym typeface="Arial"/>
            </a:endParaRPr>
          </a:p>
        </p:txBody>
      </p:sp>
      <p:sp>
        <p:nvSpPr>
          <p:cNvPr id="210" name="Google Shape;210;p17"/>
          <p:cNvSpPr/>
          <p:nvPr/>
        </p:nvSpPr>
        <p:spPr>
          <a:xfrm>
            <a:off x="7278818" y="4352544"/>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7"/>
          <p:cNvSpPr/>
          <p:nvPr/>
        </p:nvSpPr>
        <p:spPr>
          <a:xfrm>
            <a:off x="7333683" y="440283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27.30%</a:t>
            </a:r>
            <a:endParaRPr sz="1060" b="0" i="0" u="none" strike="noStrike" cap="none">
              <a:solidFill>
                <a:schemeClr val="dk1"/>
              </a:solidFill>
              <a:latin typeface="Arial"/>
              <a:ea typeface="Arial"/>
              <a:cs typeface="Arial"/>
              <a:sym typeface="Arial"/>
            </a:endParaRPr>
          </a:p>
        </p:txBody>
      </p:sp>
      <p:sp>
        <p:nvSpPr>
          <p:cNvPr id="212" name="Google Shape;212;p17"/>
          <p:cNvSpPr/>
          <p:nvPr/>
        </p:nvSpPr>
        <p:spPr>
          <a:xfrm>
            <a:off x="8760186" y="4352544"/>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7"/>
          <p:cNvSpPr/>
          <p:nvPr/>
        </p:nvSpPr>
        <p:spPr>
          <a:xfrm>
            <a:off x="8815051" y="440283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27.40%</a:t>
            </a:r>
            <a:endParaRPr sz="1060" b="0" i="0" u="none" strike="noStrike" cap="none">
              <a:solidFill>
                <a:schemeClr val="dk1"/>
              </a:solidFill>
              <a:latin typeface="Arial"/>
              <a:ea typeface="Arial"/>
              <a:cs typeface="Arial"/>
              <a:sym typeface="Arial"/>
            </a:endParaRPr>
          </a:p>
        </p:txBody>
      </p:sp>
      <p:sp>
        <p:nvSpPr>
          <p:cNvPr id="214" name="Google Shape;214;p17"/>
          <p:cNvSpPr/>
          <p:nvPr/>
        </p:nvSpPr>
        <p:spPr>
          <a:xfrm>
            <a:off x="10241553" y="4352544"/>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7"/>
          <p:cNvSpPr/>
          <p:nvPr/>
        </p:nvSpPr>
        <p:spPr>
          <a:xfrm>
            <a:off x="10296418" y="4402836"/>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27.50%</a:t>
            </a:r>
            <a:endParaRPr sz="1060" b="0" i="0" u="none" strike="noStrike" cap="none">
              <a:solidFill>
                <a:schemeClr val="dk1"/>
              </a:solidFill>
              <a:latin typeface="Arial"/>
              <a:ea typeface="Arial"/>
              <a:cs typeface="Arial"/>
              <a:sym typeface="Arial"/>
            </a:endParaRPr>
          </a:p>
        </p:txBody>
      </p:sp>
      <p:sp>
        <p:nvSpPr>
          <p:cNvPr id="216" name="Google Shape;216;p17"/>
          <p:cNvSpPr/>
          <p:nvPr/>
        </p:nvSpPr>
        <p:spPr>
          <a:xfrm>
            <a:off x="438924" y="4828032"/>
            <a:ext cx="38772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7"/>
          <p:cNvSpPr/>
          <p:nvPr/>
        </p:nvSpPr>
        <p:spPr>
          <a:xfrm>
            <a:off x="539510" y="4878324"/>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5S1  Recognized Postsecondary Credential</a:t>
            </a:r>
            <a:endParaRPr sz="910" b="0" i="0" u="none" strike="noStrike" cap="none">
              <a:solidFill>
                <a:schemeClr val="dk1"/>
              </a:solidFill>
              <a:latin typeface="Arial"/>
              <a:ea typeface="Arial"/>
              <a:cs typeface="Arial"/>
              <a:sym typeface="Arial"/>
            </a:endParaRPr>
          </a:p>
        </p:txBody>
      </p:sp>
      <p:sp>
        <p:nvSpPr>
          <p:cNvPr id="218" name="Google Shape;218;p17"/>
          <p:cNvSpPr/>
          <p:nvPr/>
        </p:nvSpPr>
        <p:spPr>
          <a:xfrm>
            <a:off x="4316083" y="4828032"/>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7"/>
          <p:cNvSpPr/>
          <p:nvPr/>
        </p:nvSpPr>
        <p:spPr>
          <a:xfrm>
            <a:off x="4370949" y="487832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4.00%</a:t>
            </a:r>
            <a:endParaRPr sz="1060" b="0" i="0" u="none" strike="noStrike" cap="none">
              <a:solidFill>
                <a:schemeClr val="dk1"/>
              </a:solidFill>
              <a:latin typeface="Arial"/>
              <a:ea typeface="Arial"/>
              <a:cs typeface="Arial"/>
              <a:sym typeface="Arial"/>
            </a:endParaRPr>
          </a:p>
        </p:txBody>
      </p:sp>
      <p:sp>
        <p:nvSpPr>
          <p:cNvPr id="220" name="Google Shape;220;p17"/>
          <p:cNvSpPr/>
          <p:nvPr/>
        </p:nvSpPr>
        <p:spPr>
          <a:xfrm>
            <a:off x="5797451" y="4828032"/>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7"/>
          <p:cNvSpPr/>
          <p:nvPr/>
        </p:nvSpPr>
        <p:spPr>
          <a:xfrm>
            <a:off x="5852316" y="487832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15.00%</a:t>
            </a:r>
            <a:endParaRPr sz="1060" b="0" i="0" u="none" strike="noStrike" cap="none">
              <a:solidFill>
                <a:schemeClr val="dk1"/>
              </a:solidFill>
              <a:latin typeface="Arial"/>
              <a:ea typeface="Arial"/>
              <a:cs typeface="Arial"/>
              <a:sym typeface="Arial"/>
            </a:endParaRPr>
          </a:p>
        </p:txBody>
      </p:sp>
      <p:sp>
        <p:nvSpPr>
          <p:cNvPr id="222" name="Google Shape;222;p17"/>
          <p:cNvSpPr/>
          <p:nvPr/>
        </p:nvSpPr>
        <p:spPr>
          <a:xfrm>
            <a:off x="7278818" y="4828032"/>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17"/>
          <p:cNvSpPr/>
          <p:nvPr/>
        </p:nvSpPr>
        <p:spPr>
          <a:xfrm>
            <a:off x="7333683" y="487832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20.00%</a:t>
            </a:r>
            <a:endParaRPr sz="1060" b="0" i="0" u="none" strike="noStrike" cap="none">
              <a:solidFill>
                <a:schemeClr val="dk1"/>
              </a:solidFill>
              <a:latin typeface="Arial"/>
              <a:ea typeface="Arial"/>
              <a:cs typeface="Arial"/>
              <a:sym typeface="Arial"/>
            </a:endParaRPr>
          </a:p>
        </p:txBody>
      </p:sp>
      <p:sp>
        <p:nvSpPr>
          <p:cNvPr id="224" name="Google Shape;224;p17"/>
          <p:cNvSpPr/>
          <p:nvPr/>
        </p:nvSpPr>
        <p:spPr>
          <a:xfrm>
            <a:off x="8760186" y="4828032"/>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7"/>
          <p:cNvSpPr/>
          <p:nvPr/>
        </p:nvSpPr>
        <p:spPr>
          <a:xfrm>
            <a:off x="8815051" y="487832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25.00%</a:t>
            </a:r>
            <a:endParaRPr sz="1060" b="0" i="0" u="none" strike="noStrike" cap="none">
              <a:solidFill>
                <a:schemeClr val="dk1"/>
              </a:solidFill>
              <a:latin typeface="Arial"/>
              <a:ea typeface="Arial"/>
              <a:cs typeface="Arial"/>
              <a:sym typeface="Arial"/>
            </a:endParaRPr>
          </a:p>
        </p:txBody>
      </p:sp>
      <p:sp>
        <p:nvSpPr>
          <p:cNvPr id="226" name="Google Shape;226;p17"/>
          <p:cNvSpPr/>
          <p:nvPr/>
        </p:nvSpPr>
        <p:spPr>
          <a:xfrm>
            <a:off x="10241553" y="4828032"/>
            <a:ext cx="1481400" cy="475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7"/>
          <p:cNvSpPr/>
          <p:nvPr/>
        </p:nvSpPr>
        <p:spPr>
          <a:xfrm>
            <a:off x="10296418" y="4878324"/>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30.00%</a:t>
            </a:r>
            <a:endParaRPr sz="1060" b="0" i="0" u="none" strike="noStrike" cap="none">
              <a:solidFill>
                <a:schemeClr val="dk1"/>
              </a:solidFill>
              <a:latin typeface="Arial"/>
              <a:ea typeface="Arial"/>
              <a:cs typeface="Arial"/>
              <a:sym typeface="Arial"/>
            </a:endParaRPr>
          </a:p>
        </p:txBody>
      </p:sp>
      <p:sp>
        <p:nvSpPr>
          <p:cNvPr id="228" name="Google Shape;228;p17"/>
          <p:cNvSpPr/>
          <p:nvPr/>
        </p:nvSpPr>
        <p:spPr>
          <a:xfrm>
            <a:off x="438924" y="5303520"/>
            <a:ext cx="38772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7"/>
          <p:cNvSpPr/>
          <p:nvPr/>
        </p:nvSpPr>
        <p:spPr>
          <a:xfrm>
            <a:off x="539510" y="5353812"/>
            <a:ext cx="3675900" cy="375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910"/>
              <a:buFont typeface="Arial"/>
              <a:buNone/>
            </a:pPr>
            <a:r>
              <a:rPr lang="en-US" sz="910" b="1" i="0" u="none" strike="noStrike" cap="none">
                <a:solidFill>
                  <a:srgbClr val="16313A"/>
                </a:solidFill>
                <a:latin typeface="Arial"/>
                <a:ea typeface="Arial"/>
                <a:cs typeface="Arial"/>
                <a:sym typeface="Arial"/>
              </a:rPr>
              <a:t>5S3  Work-Based Learning</a:t>
            </a:r>
            <a:endParaRPr sz="910" b="0" i="0" u="none" strike="noStrike" cap="none">
              <a:solidFill>
                <a:schemeClr val="dk1"/>
              </a:solidFill>
              <a:latin typeface="Arial"/>
              <a:ea typeface="Arial"/>
              <a:cs typeface="Arial"/>
              <a:sym typeface="Arial"/>
            </a:endParaRPr>
          </a:p>
        </p:txBody>
      </p:sp>
      <p:sp>
        <p:nvSpPr>
          <p:cNvPr id="230" name="Google Shape;230;p17"/>
          <p:cNvSpPr/>
          <p:nvPr/>
        </p:nvSpPr>
        <p:spPr>
          <a:xfrm>
            <a:off x="4316083" y="5303520"/>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7"/>
          <p:cNvSpPr/>
          <p:nvPr/>
        </p:nvSpPr>
        <p:spPr>
          <a:xfrm>
            <a:off x="4370949" y="535381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26.73%</a:t>
            </a:r>
            <a:endParaRPr sz="1060" b="0" i="0" u="none" strike="noStrike" cap="none">
              <a:solidFill>
                <a:schemeClr val="dk1"/>
              </a:solidFill>
              <a:latin typeface="Arial"/>
              <a:ea typeface="Arial"/>
              <a:cs typeface="Arial"/>
              <a:sym typeface="Arial"/>
            </a:endParaRPr>
          </a:p>
        </p:txBody>
      </p:sp>
      <p:sp>
        <p:nvSpPr>
          <p:cNvPr id="232" name="Google Shape;232;p17"/>
          <p:cNvSpPr/>
          <p:nvPr/>
        </p:nvSpPr>
        <p:spPr>
          <a:xfrm>
            <a:off x="5797451" y="5303520"/>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7"/>
          <p:cNvSpPr/>
          <p:nvPr/>
        </p:nvSpPr>
        <p:spPr>
          <a:xfrm>
            <a:off x="5852316" y="535381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45.00%</a:t>
            </a:r>
            <a:endParaRPr sz="1060" b="0" i="0" u="none" strike="noStrike" cap="none">
              <a:solidFill>
                <a:schemeClr val="dk1"/>
              </a:solidFill>
              <a:latin typeface="Arial"/>
              <a:ea typeface="Arial"/>
              <a:cs typeface="Arial"/>
              <a:sym typeface="Arial"/>
            </a:endParaRPr>
          </a:p>
        </p:txBody>
      </p:sp>
      <p:sp>
        <p:nvSpPr>
          <p:cNvPr id="234" name="Google Shape;234;p17"/>
          <p:cNvSpPr/>
          <p:nvPr/>
        </p:nvSpPr>
        <p:spPr>
          <a:xfrm>
            <a:off x="7278818" y="5303520"/>
            <a:ext cx="1481400" cy="475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7"/>
          <p:cNvSpPr/>
          <p:nvPr/>
        </p:nvSpPr>
        <p:spPr>
          <a:xfrm>
            <a:off x="7333683" y="535381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1" i="0" u="none" strike="noStrike" cap="none">
                <a:solidFill>
                  <a:srgbClr val="16313A"/>
                </a:solidFill>
                <a:latin typeface="Arial"/>
                <a:ea typeface="Arial"/>
                <a:cs typeface="Arial"/>
                <a:sym typeface="Arial"/>
              </a:rPr>
              <a:t>48.00%</a:t>
            </a:r>
            <a:endParaRPr sz="1060" b="0" i="0" u="none" strike="noStrike" cap="none">
              <a:solidFill>
                <a:schemeClr val="dk1"/>
              </a:solidFill>
              <a:latin typeface="Arial"/>
              <a:ea typeface="Arial"/>
              <a:cs typeface="Arial"/>
              <a:sym typeface="Arial"/>
            </a:endParaRPr>
          </a:p>
        </p:txBody>
      </p:sp>
      <p:sp>
        <p:nvSpPr>
          <p:cNvPr id="236" name="Google Shape;236;p17"/>
          <p:cNvSpPr/>
          <p:nvPr/>
        </p:nvSpPr>
        <p:spPr>
          <a:xfrm>
            <a:off x="8760186" y="5303520"/>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7"/>
          <p:cNvSpPr/>
          <p:nvPr/>
        </p:nvSpPr>
        <p:spPr>
          <a:xfrm>
            <a:off x="8815051" y="535381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51.00%</a:t>
            </a:r>
            <a:endParaRPr sz="1060" b="0" i="0" u="none" strike="noStrike" cap="none">
              <a:solidFill>
                <a:schemeClr val="dk1"/>
              </a:solidFill>
              <a:latin typeface="Arial"/>
              <a:ea typeface="Arial"/>
              <a:cs typeface="Arial"/>
              <a:sym typeface="Arial"/>
            </a:endParaRPr>
          </a:p>
        </p:txBody>
      </p:sp>
      <p:sp>
        <p:nvSpPr>
          <p:cNvPr id="238" name="Google Shape;238;p17"/>
          <p:cNvSpPr/>
          <p:nvPr/>
        </p:nvSpPr>
        <p:spPr>
          <a:xfrm>
            <a:off x="10241553" y="5303520"/>
            <a:ext cx="1481400" cy="4755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7"/>
          <p:cNvSpPr/>
          <p:nvPr/>
        </p:nvSpPr>
        <p:spPr>
          <a:xfrm>
            <a:off x="10296418" y="5353812"/>
            <a:ext cx="1371600" cy="375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60"/>
              <a:buFont typeface="Arial"/>
              <a:buNone/>
            </a:pPr>
            <a:r>
              <a:rPr lang="en-US" sz="1060" b="0" i="0" u="none" strike="noStrike" cap="none">
                <a:solidFill>
                  <a:srgbClr val="16313A"/>
                </a:solidFill>
                <a:latin typeface="Arial"/>
                <a:ea typeface="Arial"/>
                <a:cs typeface="Arial"/>
                <a:sym typeface="Arial"/>
              </a:rPr>
              <a:t>54.00%</a:t>
            </a:r>
            <a:endParaRPr sz="1060" b="0" i="0" u="none" strike="noStrike" cap="none">
              <a:solidFill>
                <a:schemeClr val="dk1"/>
              </a:solidFill>
              <a:latin typeface="Arial"/>
              <a:ea typeface="Arial"/>
              <a:cs typeface="Arial"/>
              <a:sym typeface="Arial"/>
            </a:endParaRPr>
          </a:p>
        </p:txBody>
      </p:sp>
      <p:sp>
        <p:nvSpPr>
          <p:cNvPr id="240" name="Google Shape;240;p17"/>
          <p:cNvSpPr/>
          <p:nvPr/>
        </p:nvSpPr>
        <p:spPr>
          <a:xfrm>
            <a:off x="438924" y="6108192"/>
            <a:ext cx="11302200" cy="347400"/>
          </a:xfrm>
          <a:prstGeom prst="rect">
            <a:avLst/>
          </a:prstGeom>
          <a:solidFill>
            <a:srgbClr val="FFF8D9"/>
          </a:solidFill>
          <a:ln w="9525" cap="flat" cmpd="sng">
            <a:solidFill>
              <a:srgbClr val="E4BF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7"/>
          <p:cNvSpPr/>
          <p:nvPr/>
        </p:nvSpPr>
        <p:spPr>
          <a:xfrm>
            <a:off x="603520" y="6172200"/>
            <a:ext cx="10973100" cy="201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80"/>
              <a:buFont typeface="Arial"/>
              <a:buNone/>
            </a:pPr>
            <a:r>
              <a:rPr lang="en-US" sz="1080" b="1" i="0" u="none" strike="noStrike" cap="none">
                <a:solidFill>
                  <a:srgbClr val="16313A"/>
                </a:solidFill>
                <a:latin typeface="Arial"/>
                <a:ea typeface="Arial"/>
                <a:cs typeface="Arial"/>
                <a:sym typeface="Arial"/>
              </a:rPr>
              <a:t>The SDPL is the target. 90% of the applicable SDPL is the threshold that determines whether a performance plan is required.</a:t>
            </a:r>
            <a:endParaRPr sz="1080" b="0" i="0" u="none" strike="noStrike" cap="none">
              <a:solidFill>
                <a:schemeClr val="dk1"/>
              </a:solidFill>
              <a:latin typeface="Arial"/>
              <a:ea typeface="Arial"/>
              <a:cs typeface="Arial"/>
              <a:sym typeface="Arial"/>
            </a:endParaRPr>
          </a:p>
        </p:txBody>
      </p:sp>
      <p:sp>
        <p:nvSpPr>
          <p:cNvPr id="242" name="Google Shape;242;p17"/>
          <p:cNvSpPr/>
          <p:nvPr/>
        </p:nvSpPr>
        <p:spPr>
          <a:xfrm>
            <a:off x="438924" y="6601968"/>
            <a:ext cx="11156100" cy="146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86873"/>
              </a:buClr>
              <a:buSzPts val="720"/>
              <a:buFont typeface="Arial"/>
              <a:buNone/>
            </a:pPr>
            <a:r>
              <a:rPr lang="en-US" sz="720" b="0" i="1" u="none" strike="noStrike" cap="none">
                <a:solidFill>
                  <a:srgbClr val="586873"/>
                </a:solidFill>
                <a:latin typeface="Arial"/>
                <a:ea typeface="Arial"/>
                <a:cs typeface="Arial"/>
                <a:sym typeface="Arial"/>
              </a:rPr>
              <a:t>Source: FY25–FY29 Secondary Perkins V Indicator Reference, uploaded draft.</a:t>
            </a:r>
            <a:endParaRPr sz="720" b="0" i="0" u="none" strike="noStrike" cap="non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7"/>
        <p:cNvGrpSpPr/>
        <p:nvPr/>
      </p:nvGrpSpPr>
      <p:grpSpPr>
        <a:xfrm>
          <a:off x="0" y="0"/>
          <a:ext cx="0" cy="0"/>
          <a:chOff x="0" y="0"/>
          <a:chExt cx="0" cy="0"/>
        </a:xfrm>
      </p:grpSpPr>
      <p:sp>
        <p:nvSpPr>
          <p:cNvPr id="248" name="Google Shape;248;p18"/>
          <p:cNvSpPr/>
          <p:nvPr/>
        </p:nvSpPr>
        <p:spPr>
          <a:xfrm>
            <a:off x="0" y="0"/>
            <a:ext cx="12192000" cy="694800"/>
          </a:xfrm>
          <a:prstGeom prst="rect">
            <a:avLst/>
          </a:prstGeom>
          <a:solidFill>
            <a:srgbClr val="006B7A"/>
          </a:solidFill>
          <a:ln w="12700" cap="flat" cmpd="sng">
            <a:solidFill>
              <a:srgbClr val="006B7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8"/>
          <p:cNvSpPr/>
          <p:nvPr/>
        </p:nvSpPr>
        <p:spPr>
          <a:xfrm>
            <a:off x="384058" y="109728"/>
            <a:ext cx="8870100" cy="347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200"/>
              <a:buFont typeface="Play"/>
              <a:buNone/>
            </a:pPr>
            <a:r>
              <a:rPr lang="en-US" sz="2200" b="1" i="0" u="none" strike="noStrike" cap="none">
                <a:solidFill>
                  <a:srgbClr val="FFFFFF"/>
                </a:solidFill>
              </a:rPr>
              <a:t>Postsecondary SDPLs: Where the Targets Are Going</a:t>
            </a:r>
            <a:endParaRPr sz="2200" i="0" u="none" strike="noStrike" cap="none">
              <a:solidFill>
                <a:schemeClr val="dk1"/>
              </a:solidFill>
            </a:endParaRPr>
          </a:p>
        </p:txBody>
      </p:sp>
      <p:sp>
        <p:nvSpPr>
          <p:cNvPr id="250" name="Google Shape;250;p18"/>
          <p:cNvSpPr/>
          <p:nvPr/>
        </p:nvSpPr>
        <p:spPr>
          <a:xfrm>
            <a:off x="9510014" y="155448"/>
            <a:ext cx="2304300" cy="2559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FFFFFF"/>
              </a:buClr>
              <a:buSzPts val="1050"/>
              <a:buFont typeface="Arial"/>
              <a:buNone/>
            </a:pPr>
            <a:r>
              <a:rPr lang="en-US" sz="1050" b="1" i="0" u="none" strike="noStrike" cap="none">
                <a:solidFill>
                  <a:srgbClr val="FFFFFF"/>
                </a:solidFill>
                <a:latin typeface="Arial"/>
                <a:ea typeface="Arial"/>
                <a:cs typeface="Arial"/>
                <a:sym typeface="Arial"/>
              </a:rPr>
              <a:t>State Determined Performance Levels</a:t>
            </a:r>
            <a:endParaRPr sz="1050" b="0" i="0" u="none" strike="noStrike" cap="none">
              <a:solidFill>
                <a:schemeClr val="dk1"/>
              </a:solidFill>
              <a:latin typeface="Arial"/>
              <a:ea typeface="Arial"/>
              <a:cs typeface="Arial"/>
              <a:sym typeface="Arial"/>
            </a:endParaRPr>
          </a:p>
        </p:txBody>
      </p:sp>
      <p:sp>
        <p:nvSpPr>
          <p:cNvPr id="251" name="Google Shape;251;p18"/>
          <p:cNvSpPr/>
          <p:nvPr/>
        </p:nvSpPr>
        <p:spPr>
          <a:xfrm>
            <a:off x="0" y="694944"/>
            <a:ext cx="12192000" cy="45600"/>
          </a:xfrm>
          <a:prstGeom prst="rect">
            <a:avLst/>
          </a:prstGeom>
          <a:solidFill>
            <a:srgbClr val="FFF2A8"/>
          </a:solidFill>
          <a:ln w="12700" cap="flat" cmpd="sng">
            <a:solidFill>
              <a:srgbClr val="FFF2A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8"/>
          <p:cNvSpPr/>
          <p:nvPr/>
        </p:nvSpPr>
        <p:spPr>
          <a:xfrm>
            <a:off x="493789" y="877824"/>
            <a:ext cx="11156100" cy="310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1350"/>
              <a:buFont typeface="Arial"/>
              <a:buNone/>
            </a:pPr>
            <a:r>
              <a:rPr lang="en-US" sz="1350" b="0" i="0" u="none" strike="noStrike" cap="none">
                <a:solidFill>
                  <a:srgbClr val="16313A"/>
                </a:solidFill>
                <a:latin typeface="Arial"/>
                <a:ea typeface="Arial"/>
                <a:cs typeface="Arial"/>
                <a:sym typeface="Arial"/>
              </a:rPr>
              <a:t>Postsecondary accountability uses three indicators. The SDPLs move steadily across the plan years, creating a clear trajectory.</a:t>
            </a:r>
            <a:endParaRPr sz="1350" b="0" i="0" u="none" strike="noStrike" cap="none">
              <a:solidFill>
                <a:schemeClr val="dk1"/>
              </a:solidFill>
              <a:latin typeface="Arial"/>
              <a:ea typeface="Arial"/>
              <a:cs typeface="Arial"/>
              <a:sym typeface="Arial"/>
            </a:endParaRPr>
          </a:p>
        </p:txBody>
      </p:sp>
      <p:sp>
        <p:nvSpPr>
          <p:cNvPr id="253" name="Google Shape;253;p18"/>
          <p:cNvSpPr/>
          <p:nvPr/>
        </p:nvSpPr>
        <p:spPr>
          <a:xfrm>
            <a:off x="6474125" y="1444752"/>
            <a:ext cx="1444800" cy="255900"/>
          </a:xfrm>
          <a:prstGeom prst="rect">
            <a:avLst/>
          </a:prstGeom>
          <a:solidFill>
            <a:srgbClr val="FFF2A8"/>
          </a:solidFill>
          <a:ln w="12700" cap="flat" cmpd="sng">
            <a:solidFill>
              <a:srgbClr val="FFF2A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8"/>
          <p:cNvSpPr/>
          <p:nvPr/>
        </p:nvSpPr>
        <p:spPr>
          <a:xfrm>
            <a:off x="6474125" y="1499616"/>
            <a:ext cx="1444800" cy="128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820"/>
              <a:buFont typeface="Arial"/>
              <a:buNone/>
            </a:pPr>
            <a:r>
              <a:rPr lang="en-US" sz="820" b="1" i="0" u="none" strike="noStrike" cap="none">
                <a:solidFill>
                  <a:srgbClr val="16313A"/>
                </a:solidFill>
                <a:latin typeface="Arial"/>
                <a:ea typeface="Arial"/>
                <a:cs typeface="Arial"/>
                <a:sym typeface="Arial"/>
              </a:rPr>
              <a:t>current year</a:t>
            </a:r>
            <a:endParaRPr sz="820" b="0" i="0" u="none" strike="noStrike" cap="none">
              <a:solidFill>
                <a:schemeClr val="dk1"/>
              </a:solidFill>
              <a:latin typeface="Arial"/>
              <a:ea typeface="Arial"/>
              <a:cs typeface="Arial"/>
              <a:sym typeface="Arial"/>
            </a:endParaRPr>
          </a:p>
        </p:txBody>
      </p:sp>
      <p:sp>
        <p:nvSpPr>
          <p:cNvPr id="255" name="Google Shape;255;p18"/>
          <p:cNvSpPr/>
          <p:nvPr/>
        </p:nvSpPr>
        <p:spPr>
          <a:xfrm>
            <a:off x="530366" y="1719072"/>
            <a:ext cx="4078200" cy="5121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8"/>
          <p:cNvSpPr/>
          <p:nvPr/>
        </p:nvSpPr>
        <p:spPr>
          <a:xfrm>
            <a:off x="585232" y="1773936"/>
            <a:ext cx="3968400" cy="40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39"/>
              <a:buFont typeface="Arial"/>
              <a:buNone/>
            </a:pPr>
            <a:r>
              <a:rPr lang="en-US" sz="940" b="1" i="0" u="none" strike="noStrike" cap="none">
                <a:solidFill>
                  <a:srgbClr val="FFFFFF"/>
                </a:solidFill>
                <a:latin typeface="Arial"/>
                <a:ea typeface="Arial"/>
                <a:cs typeface="Arial"/>
                <a:sym typeface="Arial"/>
              </a:rPr>
              <a:t>Indicator</a:t>
            </a:r>
            <a:endParaRPr sz="940" b="0" i="0" u="none" strike="noStrike" cap="none">
              <a:solidFill>
                <a:schemeClr val="dk1"/>
              </a:solidFill>
              <a:latin typeface="Arial"/>
              <a:ea typeface="Arial"/>
              <a:cs typeface="Arial"/>
              <a:sym typeface="Arial"/>
            </a:endParaRPr>
          </a:p>
        </p:txBody>
      </p:sp>
      <p:sp>
        <p:nvSpPr>
          <p:cNvPr id="257" name="Google Shape;257;p18"/>
          <p:cNvSpPr/>
          <p:nvPr/>
        </p:nvSpPr>
        <p:spPr>
          <a:xfrm>
            <a:off x="4608699" y="1719072"/>
            <a:ext cx="1426500" cy="5121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8"/>
          <p:cNvSpPr/>
          <p:nvPr/>
        </p:nvSpPr>
        <p:spPr>
          <a:xfrm>
            <a:off x="4663564" y="1773936"/>
            <a:ext cx="1316700" cy="40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39"/>
              <a:buFont typeface="Arial"/>
              <a:buNone/>
            </a:pPr>
            <a:r>
              <a:rPr lang="en-US" sz="940" b="1" i="0" u="none" strike="noStrike" cap="none">
                <a:solidFill>
                  <a:srgbClr val="FFFFFF"/>
                </a:solidFill>
                <a:latin typeface="Arial"/>
                <a:ea typeface="Arial"/>
                <a:cs typeface="Arial"/>
                <a:sym typeface="Arial"/>
              </a:rPr>
              <a:t>PY 2024–25</a:t>
            </a:r>
            <a:endParaRPr sz="940" b="0" i="0" u="none" strike="noStrike" cap="none">
              <a:solidFill>
                <a:schemeClr val="dk1"/>
              </a:solidFill>
              <a:latin typeface="Arial"/>
              <a:ea typeface="Arial"/>
              <a:cs typeface="Arial"/>
              <a:sym typeface="Arial"/>
            </a:endParaRPr>
          </a:p>
        </p:txBody>
      </p:sp>
      <p:sp>
        <p:nvSpPr>
          <p:cNvPr id="259" name="Google Shape;259;p18"/>
          <p:cNvSpPr/>
          <p:nvPr/>
        </p:nvSpPr>
        <p:spPr>
          <a:xfrm>
            <a:off x="6035201" y="1719072"/>
            <a:ext cx="1426500" cy="5121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8"/>
          <p:cNvSpPr/>
          <p:nvPr/>
        </p:nvSpPr>
        <p:spPr>
          <a:xfrm>
            <a:off x="6090066" y="1773936"/>
            <a:ext cx="1316700" cy="40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39"/>
              <a:buFont typeface="Arial"/>
              <a:buNone/>
            </a:pPr>
            <a:r>
              <a:rPr lang="en-US" sz="940" b="1" i="0" u="none" strike="noStrike" cap="none">
                <a:solidFill>
                  <a:srgbClr val="FFFFFF"/>
                </a:solidFill>
                <a:latin typeface="Arial"/>
                <a:ea typeface="Arial"/>
                <a:cs typeface="Arial"/>
                <a:sym typeface="Arial"/>
              </a:rPr>
              <a:t>PY 2025–26</a:t>
            </a:r>
            <a:endParaRPr sz="940" b="0" i="0" u="none" strike="noStrike" cap="none">
              <a:solidFill>
                <a:schemeClr val="dk1"/>
              </a:solidFill>
              <a:latin typeface="Arial"/>
              <a:ea typeface="Arial"/>
              <a:cs typeface="Arial"/>
              <a:sym typeface="Arial"/>
            </a:endParaRPr>
          </a:p>
        </p:txBody>
      </p:sp>
      <p:sp>
        <p:nvSpPr>
          <p:cNvPr id="261" name="Google Shape;261;p18"/>
          <p:cNvSpPr/>
          <p:nvPr/>
        </p:nvSpPr>
        <p:spPr>
          <a:xfrm>
            <a:off x="7461703" y="1719072"/>
            <a:ext cx="1426500" cy="512100"/>
          </a:xfrm>
          <a:prstGeom prst="rect">
            <a:avLst/>
          </a:prstGeom>
          <a:solidFill>
            <a:srgbClr val="D9AA00"/>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8"/>
          <p:cNvSpPr/>
          <p:nvPr/>
        </p:nvSpPr>
        <p:spPr>
          <a:xfrm>
            <a:off x="7516568" y="1773936"/>
            <a:ext cx="1316700" cy="40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39"/>
              <a:buFont typeface="Arial"/>
              <a:buNone/>
            </a:pPr>
            <a:r>
              <a:rPr lang="en-US" sz="940" b="1" i="0" u="none" strike="noStrike" cap="none">
                <a:solidFill>
                  <a:srgbClr val="FFFFFF"/>
                </a:solidFill>
                <a:latin typeface="Arial"/>
                <a:ea typeface="Arial"/>
                <a:cs typeface="Arial"/>
                <a:sym typeface="Arial"/>
              </a:rPr>
              <a:t>PY 2026–27</a:t>
            </a:r>
            <a:endParaRPr sz="940" b="0" i="0" u="none" strike="noStrike" cap="none">
              <a:solidFill>
                <a:schemeClr val="dk1"/>
              </a:solidFill>
              <a:latin typeface="Arial"/>
              <a:ea typeface="Arial"/>
              <a:cs typeface="Arial"/>
              <a:sym typeface="Arial"/>
            </a:endParaRPr>
          </a:p>
        </p:txBody>
      </p:sp>
      <p:sp>
        <p:nvSpPr>
          <p:cNvPr id="263" name="Google Shape;263;p18"/>
          <p:cNvSpPr/>
          <p:nvPr/>
        </p:nvSpPr>
        <p:spPr>
          <a:xfrm>
            <a:off x="8888205" y="1719072"/>
            <a:ext cx="1426500" cy="5121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8"/>
          <p:cNvSpPr/>
          <p:nvPr/>
        </p:nvSpPr>
        <p:spPr>
          <a:xfrm>
            <a:off x="8943070" y="1773936"/>
            <a:ext cx="1316700" cy="40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39"/>
              <a:buFont typeface="Arial"/>
              <a:buNone/>
            </a:pPr>
            <a:r>
              <a:rPr lang="en-US" sz="940" b="1" i="0" u="none" strike="noStrike" cap="none">
                <a:solidFill>
                  <a:srgbClr val="FFFFFF"/>
                </a:solidFill>
                <a:latin typeface="Arial"/>
                <a:ea typeface="Arial"/>
                <a:cs typeface="Arial"/>
                <a:sym typeface="Arial"/>
              </a:rPr>
              <a:t>PY 2027–28</a:t>
            </a:r>
            <a:endParaRPr sz="940" b="0" i="0" u="none" strike="noStrike" cap="none">
              <a:solidFill>
                <a:schemeClr val="dk1"/>
              </a:solidFill>
              <a:latin typeface="Arial"/>
              <a:ea typeface="Arial"/>
              <a:cs typeface="Arial"/>
              <a:sym typeface="Arial"/>
            </a:endParaRPr>
          </a:p>
        </p:txBody>
      </p:sp>
      <p:sp>
        <p:nvSpPr>
          <p:cNvPr id="265" name="Google Shape;265;p18"/>
          <p:cNvSpPr/>
          <p:nvPr/>
        </p:nvSpPr>
        <p:spPr>
          <a:xfrm>
            <a:off x="10314707" y="1719072"/>
            <a:ext cx="1426500" cy="512100"/>
          </a:xfrm>
          <a:prstGeom prst="rect">
            <a:avLst/>
          </a:prstGeom>
          <a:solidFill>
            <a:srgbClr val="0069A6"/>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8"/>
          <p:cNvSpPr/>
          <p:nvPr/>
        </p:nvSpPr>
        <p:spPr>
          <a:xfrm>
            <a:off x="10369572" y="1773936"/>
            <a:ext cx="1316700" cy="402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39"/>
              <a:buFont typeface="Arial"/>
              <a:buNone/>
            </a:pPr>
            <a:r>
              <a:rPr lang="en-US" sz="940" b="1" i="0" u="none" strike="noStrike" cap="none">
                <a:solidFill>
                  <a:srgbClr val="FFFFFF"/>
                </a:solidFill>
                <a:latin typeface="Arial"/>
                <a:ea typeface="Arial"/>
                <a:cs typeface="Arial"/>
                <a:sym typeface="Arial"/>
              </a:rPr>
              <a:t>PY 2028–29</a:t>
            </a:r>
            <a:endParaRPr sz="940" b="0" i="0" u="none" strike="noStrike" cap="none">
              <a:solidFill>
                <a:schemeClr val="dk1"/>
              </a:solidFill>
              <a:latin typeface="Arial"/>
              <a:ea typeface="Arial"/>
              <a:cs typeface="Arial"/>
              <a:sym typeface="Arial"/>
            </a:endParaRPr>
          </a:p>
        </p:txBody>
      </p:sp>
      <p:sp>
        <p:nvSpPr>
          <p:cNvPr id="267" name="Google Shape;267;p18"/>
          <p:cNvSpPr/>
          <p:nvPr/>
        </p:nvSpPr>
        <p:spPr>
          <a:xfrm>
            <a:off x="530366" y="2231136"/>
            <a:ext cx="40782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8"/>
          <p:cNvSpPr/>
          <p:nvPr/>
        </p:nvSpPr>
        <p:spPr>
          <a:xfrm>
            <a:off x="630953" y="2281428"/>
            <a:ext cx="3877200" cy="557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1100"/>
              <a:buFont typeface="Arial"/>
              <a:buNone/>
            </a:pPr>
            <a:r>
              <a:rPr lang="en-US" sz="1100" b="1" i="0" u="none" strike="noStrike" cap="none">
                <a:solidFill>
                  <a:srgbClr val="16313A"/>
                </a:solidFill>
                <a:latin typeface="Arial"/>
                <a:ea typeface="Arial"/>
                <a:cs typeface="Arial"/>
                <a:sym typeface="Arial"/>
              </a:rPr>
              <a:t>1P1  Post-Program Placement</a:t>
            </a:r>
            <a:endParaRPr sz="1100" b="0" i="0" u="none" strike="noStrike" cap="none">
              <a:solidFill>
                <a:schemeClr val="dk1"/>
              </a:solidFill>
              <a:latin typeface="Arial"/>
              <a:ea typeface="Arial"/>
              <a:cs typeface="Arial"/>
              <a:sym typeface="Arial"/>
            </a:endParaRPr>
          </a:p>
        </p:txBody>
      </p:sp>
      <p:sp>
        <p:nvSpPr>
          <p:cNvPr id="269" name="Google Shape;269;p18"/>
          <p:cNvSpPr/>
          <p:nvPr/>
        </p:nvSpPr>
        <p:spPr>
          <a:xfrm>
            <a:off x="4608699" y="223113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8"/>
          <p:cNvSpPr/>
          <p:nvPr/>
        </p:nvSpPr>
        <p:spPr>
          <a:xfrm>
            <a:off x="4663564" y="228142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78.49%</a:t>
            </a:r>
            <a:endParaRPr sz="1200" b="0" i="0" u="none" strike="noStrike" cap="none">
              <a:solidFill>
                <a:schemeClr val="dk1"/>
              </a:solidFill>
              <a:latin typeface="Arial"/>
              <a:ea typeface="Arial"/>
              <a:cs typeface="Arial"/>
              <a:sym typeface="Arial"/>
            </a:endParaRPr>
          </a:p>
        </p:txBody>
      </p:sp>
      <p:sp>
        <p:nvSpPr>
          <p:cNvPr id="271" name="Google Shape;271;p18"/>
          <p:cNvSpPr/>
          <p:nvPr/>
        </p:nvSpPr>
        <p:spPr>
          <a:xfrm>
            <a:off x="6035201" y="223113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8"/>
          <p:cNvSpPr/>
          <p:nvPr/>
        </p:nvSpPr>
        <p:spPr>
          <a:xfrm>
            <a:off x="6090066" y="228142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79.49%</a:t>
            </a:r>
            <a:endParaRPr sz="1200" b="0" i="0" u="none" strike="noStrike" cap="none">
              <a:solidFill>
                <a:schemeClr val="dk1"/>
              </a:solidFill>
              <a:latin typeface="Arial"/>
              <a:ea typeface="Arial"/>
              <a:cs typeface="Arial"/>
              <a:sym typeface="Arial"/>
            </a:endParaRPr>
          </a:p>
        </p:txBody>
      </p:sp>
      <p:sp>
        <p:nvSpPr>
          <p:cNvPr id="273" name="Google Shape;273;p18"/>
          <p:cNvSpPr/>
          <p:nvPr/>
        </p:nvSpPr>
        <p:spPr>
          <a:xfrm>
            <a:off x="7461703" y="2231136"/>
            <a:ext cx="1426500" cy="658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8"/>
          <p:cNvSpPr/>
          <p:nvPr/>
        </p:nvSpPr>
        <p:spPr>
          <a:xfrm>
            <a:off x="7516568" y="228142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1" i="0" u="none" strike="noStrike" cap="none">
                <a:solidFill>
                  <a:srgbClr val="16313A"/>
                </a:solidFill>
                <a:latin typeface="Arial"/>
                <a:ea typeface="Arial"/>
                <a:cs typeface="Arial"/>
                <a:sym typeface="Arial"/>
              </a:rPr>
              <a:t>80.49%</a:t>
            </a:r>
            <a:endParaRPr sz="1200" b="0" i="0" u="none" strike="noStrike" cap="none">
              <a:solidFill>
                <a:schemeClr val="dk1"/>
              </a:solidFill>
              <a:latin typeface="Arial"/>
              <a:ea typeface="Arial"/>
              <a:cs typeface="Arial"/>
              <a:sym typeface="Arial"/>
            </a:endParaRPr>
          </a:p>
        </p:txBody>
      </p:sp>
      <p:sp>
        <p:nvSpPr>
          <p:cNvPr id="275" name="Google Shape;275;p18"/>
          <p:cNvSpPr/>
          <p:nvPr/>
        </p:nvSpPr>
        <p:spPr>
          <a:xfrm>
            <a:off x="8888205" y="223113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8"/>
          <p:cNvSpPr/>
          <p:nvPr/>
        </p:nvSpPr>
        <p:spPr>
          <a:xfrm>
            <a:off x="8943070" y="228142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81.49%</a:t>
            </a:r>
            <a:endParaRPr sz="1200" b="0" i="0" u="none" strike="noStrike" cap="none">
              <a:solidFill>
                <a:schemeClr val="dk1"/>
              </a:solidFill>
              <a:latin typeface="Arial"/>
              <a:ea typeface="Arial"/>
              <a:cs typeface="Arial"/>
              <a:sym typeface="Arial"/>
            </a:endParaRPr>
          </a:p>
        </p:txBody>
      </p:sp>
      <p:sp>
        <p:nvSpPr>
          <p:cNvPr id="277" name="Google Shape;277;p18"/>
          <p:cNvSpPr/>
          <p:nvPr/>
        </p:nvSpPr>
        <p:spPr>
          <a:xfrm>
            <a:off x="10314707" y="223113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8"/>
          <p:cNvSpPr/>
          <p:nvPr/>
        </p:nvSpPr>
        <p:spPr>
          <a:xfrm>
            <a:off x="10369572" y="228142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82.49%</a:t>
            </a:r>
            <a:endParaRPr sz="1200" b="0" i="0" u="none" strike="noStrike" cap="none">
              <a:solidFill>
                <a:schemeClr val="dk1"/>
              </a:solidFill>
              <a:latin typeface="Arial"/>
              <a:ea typeface="Arial"/>
              <a:cs typeface="Arial"/>
              <a:sym typeface="Arial"/>
            </a:endParaRPr>
          </a:p>
        </p:txBody>
      </p:sp>
      <p:sp>
        <p:nvSpPr>
          <p:cNvPr id="279" name="Google Shape;279;p18"/>
          <p:cNvSpPr/>
          <p:nvPr/>
        </p:nvSpPr>
        <p:spPr>
          <a:xfrm>
            <a:off x="530366" y="2889504"/>
            <a:ext cx="4078200" cy="8046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8"/>
          <p:cNvSpPr/>
          <p:nvPr/>
        </p:nvSpPr>
        <p:spPr>
          <a:xfrm>
            <a:off x="630953" y="2939796"/>
            <a:ext cx="3877200" cy="704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1100"/>
              <a:buFont typeface="Arial"/>
              <a:buNone/>
            </a:pPr>
            <a:r>
              <a:rPr lang="en-US" sz="1100" b="1" i="0" u="none" strike="noStrike" cap="none">
                <a:solidFill>
                  <a:srgbClr val="16313A"/>
                </a:solidFill>
                <a:latin typeface="Arial"/>
                <a:ea typeface="Arial"/>
                <a:cs typeface="Arial"/>
                <a:sym typeface="Arial"/>
              </a:rPr>
              <a:t>2P1  Earned Recognized Postsecondary Credential</a:t>
            </a:r>
            <a:endParaRPr sz="1100" b="0" i="0" u="none" strike="noStrike" cap="none">
              <a:solidFill>
                <a:schemeClr val="dk1"/>
              </a:solidFill>
              <a:latin typeface="Arial"/>
              <a:ea typeface="Arial"/>
              <a:cs typeface="Arial"/>
              <a:sym typeface="Arial"/>
            </a:endParaRPr>
          </a:p>
        </p:txBody>
      </p:sp>
      <p:sp>
        <p:nvSpPr>
          <p:cNvPr id="281" name="Google Shape;281;p18"/>
          <p:cNvSpPr/>
          <p:nvPr/>
        </p:nvSpPr>
        <p:spPr>
          <a:xfrm>
            <a:off x="4608699" y="2889504"/>
            <a:ext cx="1426500" cy="8046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8"/>
          <p:cNvSpPr/>
          <p:nvPr/>
        </p:nvSpPr>
        <p:spPr>
          <a:xfrm>
            <a:off x="4663564" y="2939796"/>
            <a:ext cx="1316700" cy="704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61.41%</a:t>
            </a:r>
            <a:endParaRPr sz="1200" b="0" i="0" u="none" strike="noStrike" cap="none">
              <a:solidFill>
                <a:schemeClr val="dk1"/>
              </a:solidFill>
              <a:latin typeface="Arial"/>
              <a:ea typeface="Arial"/>
              <a:cs typeface="Arial"/>
              <a:sym typeface="Arial"/>
            </a:endParaRPr>
          </a:p>
        </p:txBody>
      </p:sp>
      <p:sp>
        <p:nvSpPr>
          <p:cNvPr id="283" name="Google Shape;283;p18"/>
          <p:cNvSpPr/>
          <p:nvPr/>
        </p:nvSpPr>
        <p:spPr>
          <a:xfrm>
            <a:off x="6035201" y="2889504"/>
            <a:ext cx="1426500" cy="8046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8"/>
          <p:cNvSpPr/>
          <p:nvPr/>
        </p:nvSpPr>
        <p:spPr>
          <a:xfrm>
            <a:off x="6090066" y="2939796"/>
            <a:ext cx="1316700" cy="704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62.41%</a:t>
            </a:r>
            <a:endParaRPr sz="1200" b="0" i="0" u="none" strike="noStrike" cap="none">
              <a:solidFill>
                <a:schemeClr val="dk1"/>
              </a:solidFill>
              <a:latin typeface="Arial"/>
              <a:ea typeface="Arial"/>
              <a:cs typeface="Arial"/>
              <a:sym typeface="Arial"/>
            </a:endParaRPr>
          </a:p>
        </p:txBody>
      </p:sp>
      <p:sp>
        <p:nvSpPr>
          <p:cNvPr id="285" name="Google Shape;285;p18"/>
          <p:cNvSpPr/>
          <p:nvPr/>
        </p:nvSpPr>
        <p:spPr>
          <a:xfrm>
            <a:off x="7461703" y="2889504"/>
            <a:ext cx="1426500" cy="8046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8"/>
          <p:cNvSpPr/>
          <p:nvPr/>
        </p:nvSpPr>
        <p:spPr>
          <a:xfrm>
            <a:off x="7516568" y="2939796"/>
            <a:ext cx="1316700" cy="704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1" i="0" u="none" strike="noStrike" cap="none">
                <a:solidFill>
                  <a:srgbClr val="16313A"/>
                </a:solidFill>
                <a:latin typeface="Arial"/>
                <a:ea typeface="Arial"/>
                <a:cs typeface="Arial"/>
                <a:sym typeface="Arial"/>
              </a:rPr>
              <a:t>63.41%</a:t>
            </a:r>
            <a:endParaRPr sz="1200" b="0" i="0" u="none" strike="noStrike" cap="none">
              <a:solidFill>
                <a:schemeClr val="dk1"/>
              </a:solidFill>
              <a:latin typeface="Arial"/>
              <a:ea typeface="Arial"/>
              <a:cs typeface="Arial"/>
              <a:sym typeface="Arial"/>
            </a:endParaRPr>
          </a:p>
        </p:txBody>
      </p:sp>
      <p:sp>
        <p:nvSpPr>
          <p:cNvPr id="287" name="Google Shape;287;p18"/>
          <p:cNvSpPr/>
          <p:nvPr/>
        </p:nvSpPr>
        <p:spPr>
          <a:xfrm>
            <a:off x="8888205" y="2889504"/>
            <a:ext cx="1426500" cy="8046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8"/>
          <p:cNvSpPr/>
          <p:nvPr/>
        </p:nvSpPr>
        <p:spPr>
          <a:xfrm>
            <a:off x="8943070" y="2939796"/>
            <a:ext cx="1316700" cy="704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64.41%</a:t>
            </a:r>
            <a:endParaRPr sz="1200" b="0" i="0" u="none" strike="noStrike" cap="none">
              <a:solidFill>
                <a:schemeClr val="dk1"/>
              </a:solidFill>
              <a:latin typeface="Arial"/>
              <a:ea typeface="Arial"/>
              <a:cs typeface="Arial"/>
              <a:sym typeface="Arial"/>
            </a:endParaRPr>
          </a:p>
        </p:txBody>
      </p:sp>
      <p:sp>
        <p:nvSpPr>
          <p:cNvPr id="289" name="Google Shape;289;p18"/>
          <p:cNvSpPr/>
          <p:nvPr/>
        </p:nvSpPr>
        <p:spPr>
          <a:xfrm>
            <a:off x="10314707" y="2889504"/>
            <a:ext cx="1426500" cy="804600"/>
          </a:xfrm>
          <a:prstGeom prst="rect">
            <a:avLst/>
          </a:prstGeom>
          <a:solidFill>
            <a:srgbClr val="EEF2F7"/>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8"/>
          <p:cNvSpPr/>
          <p:nvPr/>
        </p:nvSpPr>
        <p:spPr>
          <a:xfrm>
            <a:off x="10369572" y="2939796"/>
            <a:ext cx="1316700" cy="7041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65.41%</a:t>
            </a:r>
            <a:endParaRPr sz="1200" b="0" i="0" u="none" strike="noStrike" cap="none">
              <a:solidFill>
                <a:schemeClr val="dk1"/>
              </a:solidFill>
              <a:latin typeface="Arial"/>
              <a:ea typeface="Arial"/>
              <a:cs typeface="Arial"/>
              <a:sym typeface="Arial"/>
            </a:endParaRPr>
          </a:p>
        </p:txBody>
      </p:sp>
      <p:sp>
        <p:nvSpPr>
          <p:cNvPr id="291" name="Google Shape;291;p18"/>
          <p:cNvSpPr/>
          <p:nvPr/>
        </p:nvSpPr>
        <p:spPr>
          <a:xfrm>
            <a:off x="530366" y="3694176"/>
            <a:ext cx="40782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8"/>
          <p:cNvSpPr/>
          <p:nvPr/>
        </p:nvSpPr>
        <p:spPr>
          <a:xfrm>
            <a:off x="630953" y="3744468"/>
            <a:ext cx="3877200" cy="557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6313A"/>
              </a:buClr>
              <a:buSzPts val="1100"/>
              <a:buFont typeface="Arial"/>
              <a:buNone/>
            </a:pPr>
            <a:r>
              <a:rPr lang="en-US" sz="1100" b="1" i="0" u="none" strike="noStrike" cap="none">
                <a:solidFill>
                  <a:srgbClr val="16313A"/>
                </a:solidFill>
                <a:latin typeface="Arial"/>
                <a:ea typeface="Arial"/>
                <a:cs typeface="Arial"/>
                <a:sym typeface="Arial"/>
              </a:rPr>
              <a:t>3P1  Nontraditional Program Concentration</a:t>
            </a:r>
            <a:endParaRPr sz="1100" b="0" i="0" u="none" strike="noStrike" cap="none">
              <a:solidFill>
                <a:schemeClr val="dk1"/>
              </a:solidFill>
              <a:latin typeface="Arial"/>
              <a:ea typeface="Arial"/>
              <a:cs typeface="Arial"/>
              <a:sym typeface="Arial"/>
            </a:endParaRPr>
          </a:p>
        </p:txBody>
      </p:sp>
      <p:sp>
        <p:nvSpPr>
          <p:cNvPr id="293" name="Google Shape;293;p18"/>
          <p:cNvSpPr/>
          <p:nvPr/>
        </p:nvSpPr>
        <p:spPr>
          <a:xfrm>
            <a:off x="4608699" y="369417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8"/>
          <p:cNvSpPr/>
          <p:nvPr/>
        </p:nvSpPr>
        <p:spPr>
          <a:xfrm>
            <a:off x="4663564" y="374446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17.30%</a:t>
            </a:r>
            <a:endParaRPr sz="1200" b="0" i="0" u="none" strike="noStrike" cap="none">
              <a:solidFill>
                <a:schemeClr val="dk1"/>
              </a:solidFill>
              <a:latin typeface="Arial"/>
              <a:ea typeface="Arial"/>
              <a:cs typeface="Arial"/>
              <a:sym typeface="Arial"/>
            </a:endParaRPr>
          </a:p>
        </p:txBody>
      </p:sp>
      <p:sp>
        <p:nvSpPr>
          <p:cNvPr id="295" name="Google Shape;295;p18"/>
          <p:cNvSpPr/>
          <p:nvPr/>
        </p:nvSpPr>
        <p:spPr>
          <a:xfrm>
            <a:off x="6035201" y="369417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8"/>
          <p:cNvSpPr/>
          <p:nvPr/>
        </p:nvSpPr>
        <p:spPr>
          <a:xfrm>
            <a:off x="6090066" y="374446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17.40%</a:t>
            </a:r>
            <a:endParaRPr sz="1200" b="0" i="0" u="none" strike="noStrike" cap="none">
              <a:solidFill>
                <a:schemeClr val="dk1"/>
              </a:solidFill>
              <a:latin typeface="Arial"/>
              <a:ea typeface="Arial"/>
              <a:cs typeface="Arial"/>
              <a:sym typeface="Arial"/>
            </a:endParaRPr>
          </a:p>
        </p:txBody>
      </p:sp>
      <p:sp>
        <p:nvSpPr>
          <p:cNvPr id="297" name="Google Shape;297;p18"/>
          <p:cNvSpPr/>
          <p:nvPr/>
        </p:nvSpPr>
        <p:spPr>
          <a:xfrm>
            <a:off x="7461703" y="3694176"/>
            <a:ext cx="1426500" cy="658500"/>
          </a:xfrm>
          <a:prstGeom prst="rect">
            <a:avLst/>
          </a:prstGeom>
          <a:solidFill>
            <a:srgbClr val="FFF2A8"/>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8"/>
          <p:cNvSpPr/>
          <p:nvPr/>
        </p:nvSpPr>
        <p:spPr>
          <a:xfrm>
            <a:off x="7516568" y="374446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1" i="0" u="none" strike="noStrike" cap="none">
                <a:solidFill>
                  <a:srgbClr val="16313A"/>
                </a:solidFill>
                <a:latin typeface="Arial"/>
                <a:ea typeface="Arial"/>
                <a:cs typeface="Arial"/>
                <a:sym typeface="Arial"/>
              </a:rPr>
              <a:t>17.50%</a:t>
            </a:r>
            <a:endParaRPr sz="1200" b="0" i="0" u="none" strike="noStrike" cap="none">
              <a:solidFill>
                <a:schemeClr val="dk1"/>
              </a:solidFill>
              <a:latin typeface="Arial"/>
              <a:ea typeface="Arial"/>
              <a:cs typeface="Arial"/>
              <a:sym typeface="Arial"/>
            </a:endParaRPr>
          </a:p>
        </p:txBody>
      </p:sp>
      <p:sp>
        <p:nvSpPr>
          <p:cNvPr id="299" name="Google Shape;299;p18"/>
          <p:cNvSpPr/>
          <p:nvPr/>
        </p:nvSpPr>
        <p:spPr>
          <a:xfrm>
            <a:off x="8888205" y="369417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8"/>
          <p:cNvSpPr/>
          <p:nvPr/>
        </p:nvSpPr>
        <p:spPr>
          <a:xfrm>
            <a:off x="8943070" y="374446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17.60%</a:t>
            </a:r>
            <a:endParaRPr sz="1200" b="0" i="0" u="none" strike="noStrike" cap="none">
              <a:solidFill>
                <a:schemeClr val="dk1"/>
              </a:solidFill>
              <a:latin typeface="Arial"/>
              <a:ea typeface="Arial"/>
              <a:cs typeface="Arial"/>
              <a:sym typeface="Arial"/>
            </a:endParaRPr>
          </a:p>
        </p:txBody>
      </p:sp>
      <p:sp>
        <p:nvSpPr>
          <p:cNvPr id="301" name="Google Shape;301;p18"/>
          <p:cNvSpPr/>
          <p:nvPr/>
        </p:nvSpPr>
        <p:spPr>
          <a:xfrm>
            <a:off x="10314707" y="3694176"/>
            <a:ext cx="1426500" cy="658500"/>
          </a:xfrm>
          <a:prstGeom prst="rect">
            <a:avLst/>
          </a:prstGeom>
          <a:solidFill>
            <a:srgbClr val="DCE3EE"/>
          </a:solidFill>
          <a:ln w="10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8"/>
          <p:cNvSpPr/>
          <p:nvPr/>
        </p:nvSpPr>
        <p:spPr>
          <a:xfrm>
            <a:off x="10369572" y="3744468"/>
            <a:ext cx="1316700" cy="5577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200"/>
              <a:buFont typeface="Arial"/>
              <a:buNone/>
            </a:pPr>
            <a:r>
              <a:rPr lang="en-US" sz="1200" b="0" i="0" u="none" strike="noStrike" cap="none">
                <a:solidFill>
                  <a:srgbClr val="16313A"/>
                </a:solidFill>
                <a:latin typeface="Arial"/>
                <a:ea typeface="Arial"/>
                <a:cs typeface="Arial"/>
                <a:sym typeface="Arial"/>
              </a:rPr>
              <a:t>17.70%</a:t>
            </a:r>
            <a:endParaRPr sz="1200" b="0" i="0" u="none" strike="noStrike" cap="none">
              <a:solidFill>
                <a:schemeClr val="dk1"/>
              </a:solidFill>
              <a:latin typeface="Arial"/>
              <a:ea typeface="Arial"/>
              <a:cs typeface="Arial"/>
              <a:sym typeface="Arial"/>
            </a:endParaRPr>
          </a:p>
        </p:txBody>
      </p:sp>
      <p:sp>
        <p:nvSpPr>
          <p:cNvPr id="303" name="Google Shape;303;p18"/>
          <p:cNvSpPr/>
          <p:nvPr/>
        </p:nvSpPr>
        <p:spPr>
          <a:xfrm>
            <a:off x="768116" y="4599432"/>
            <a:ext cx="5139000" cy="768000"/>
          </a:xfrm>
          <a:prstGeom prst="rect">
            <a:avLst/>
          </a:prstGeom>
          <a:solidFill>
            <a:srgbClr val="EEF6F8"/>
          </a:solidFill>
          <a:ln w="10150" cap="flat" cmpd="sng">
            <a:solidFill>
              <a:srgbClr val="B7D5D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8"/>
          <p:cNvSpPr/>
          <p:nvPr/>
        </p:nvSpPr>
        <p:spPr>
          <a:xfrm>
            <a:off x="960146" y="4736592"/>
            <a:ext cx="4755000" cy="4572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005567"/>
              </a:buClr>
              <a:buSzPts val="1600"/>
              <a:buFont typeface="Arial"/>
              <a:buNone/>
            </a:pPr>
            <a:r>
              <a:rPr lang="en-US" sz="1600" b="1" i="0" u="none" strike="noStrike" cap="none">
                <a:solidFill>
                  <a:srgbClr val="005567"/>
                </a:solidFill>
                <a:latin typeface="Arial"/>
                <a:ea typeface="Arial"/>
                <a:cs typeface="Arial"/>
                <a:sym typeface="Arial"/>
              </a:rPr>
              <a:t>These levels are annual targets for CTE concentrators.</a:t>
            </a:r>
            <a:endParaRPr sz="1600" b="0" i="0" u="none" strike="noStrike" cap="none">
              <a:solidFill>
                <a:schemeClr val="dk1"/>
              </a:solidFill>
              <a:latin typeface="Arial"/>
              <a:ea typeface="Arial"/>
              <a:cs typeface="Arial"/>
              <a:sym typeface="Arial"/>
            </a:endParaRPr>
          </a:p>
        </p:txBody>
      </p:sp>
      <p:sp>
        <p:nvSpPr>
          <p:cNvPr id="305" name="Google Shape;305;p18"/>
          <p:cNvSpPr/>
          <p:nvPr/>
        </p:nvSpPr>
        <p:spPr>
          <a:xfrm>
            <a:off x="6291240" y="4599432"/>
            <a:ext cx="5139000" cy="768000"/>
          </a:xfrm>
          <a:prstGeom prst="rect">
            <a:avLst/>
          </a:prstGeom>
          <a:solidFill>
            <a:srgbClr val="F7F9FC"/>
          </a:solidFill>
          <a:ln w="10150" cap="flat" cmpd="sng">
            <a:solidFill>
              <a:srgbClr val="C9D3D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8"/>
          <p:cNvSpPr/>
          <p:nvPr/>
        </p:nvSpPr>
        <p:spPr>
          <a:xfrm>
            <a:off x="6474125" y="4681728"/>
            <a:ext cx="4773300" cy="5670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500"/>
              <a:buFont typeface="Arial"/>
              <a:buNone/>
            </a:pPr>
            <a:r>
              <a:rPr lang="en-US" sz="1500" b="1" i="0" u="none" strike="noStrike" cap="none">
                <a:solidFill>
                  <a:srgbClr val="16313A"/>
                </a:solidFill>
                <a:latin typeface="Arial"/>
                <a:ea typeface="Arial"/>
                <a:cs typeface="Arial"/>
                <a:sym typeface="Arial"/>
              </a:rPr>
              <a:t>They help recipients see both the current expectation and the direction of travel.</a:t>
            </a:r>
            <a:endParaRPr sz="1500" b="0" i="0" u="none" strike="noStrike" cap="none">
              <a:solidFill>
                <a:schemeClr val="dk1"/>
              </a:solidFill>
              <a:latin typeface="Arial"/>
              <a:ea typeface="Arial"/>
              <a:cs typeface="Arial"/>
              <a:sym typeface="Arial"/>
            </a:endParaRPr>
          </a:p>
        </p:txBody>
      </p:sp>
      <p:sp>
        <p:nvSpPr>
          <p:cNvPr id="307" name="Google Shape;307;p18"/>
          <p:cNvSpPr/>
          <p:nvPr/>
        </p:nvSpPr>
        <p:spPr>
          <a:xfrm>
            <a:off x="438924" y="6108192"/>
            <a:ext cx="11302200" cy="347400"/>
          </a:xfrm>
          <a:prstGeom prst="rect">
            <a:avLst/>
          </a:prstGeom>
          <a:solidFill>
            <a:srgbClr val="FFF8D9"/>
          </a:solidFill>
          <a:ln w="9525" cap="flat" cmpd="sng">
            <a:solidFill>
              <a:srgbClr val="E4BF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8"/>
          <p:cNvSpPr/>
          <p:nvPr/>
        </p:nvSpPr>
        <p:spPr>
          <a:xfrm>
            <a:off x="603520" y="6172200"/>
            <a:ext cx="10973100" cy="2013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6313A"/>
              </a:buClr>
              <a:buSzPts val="1080"/>
              <a:buFont typeface="Arial"/>
              <a:buNone/>
            </a:pPr>
            <a:r>
              <a:rPr lang="en-US" sz="1080" b="1" i="0" u="none" strike="noStrike" cap="none">
                <a:solidFill>
                  <a:srgbClr val="16313A"/>
                </a:solidFill>
                <a:latin typeface="Arial"/>
                <a:ea typeface="Arial"/>
                <a:cs typeface="Arial"/>
                <a:sym typeface="Arial"/>
              </a:rPr>
              <a:t>The SDPL is the target. 90% of the applicable SDPL is the threshold that determines whether a performance plan is required.</a:t>
            </a:r>
            <a:endParaRPr sz="1080" b="0" i="0" u="none" strike="noStrike" cap="none">
              <a:solidFill>
                <a:schemeClr val="dk1"/>
              </a:solidFill>
              <a:latin typeface="Arial"/>
              <a:ea typeface="Arial"/>
              <a:cs typeface="Arial"/>
              <a:sym typeface="Arial"/>
            </a:endParaRPr>
          </a:p>
        </p:txBody>
      </p:sp>
      <p:sp>
        <p:nvSpPr>
          <p:cNvPr id="309" name="Google Shape;309;p18"/>
          <p:cNvSpPr/>
          <p:nvPr/>
        </p:nvSpPr>
        <p:spPr>
          <a:xfrm>
            <a:off x="438924" y="6601968"/>
            <a:ext cx="11156100" cy="146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86873"/>
              </a:buClr>
              <a:buSzPts val="720"/>
              <a:buFont typeface="Arial"/>
              <a:buNone/>
            </a:pPr>
            <a:r>
              <a:rPr lang="en-US" sz="720" b="0" i="1" u="none" strike="noStrike" cap="none">
                <a:solidFill>
                  <a:srgbClr val="586873"/>
                </a:solidFill>
                <a:latin typeface="Arial"/>
                <a:ea typeface="Arial"/>
                <a:cs typeface="Arial"/>
                <a:sym typeface="Arial"/>
              </a:rPr>
              <a:t>Source: FY25–FY29 Postsecondary Perkins V Indicator Reference, uploaded draft.</a:t>
            </a:r>
            <a:endParaRPr sz="720" b="0" i="0" u="none" strike="noStrike" cap="non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19"/>
          <p:cNvSpPr txBox="1">
            <a:spLocks noGrp="1"/>
          </p:cNvSpPr>
          <p:nvPr>
            <p:ph type="ctrTitle"/>
          </p:nvPr>
        </p:nvSpPr>
        <p:spPr>
          <a:xfrm>
            <a:off x="289270" y="1074695"/>
            <a:ext cx="11636700" cy="21600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500"/>
              <a:buFont typeface="Arial"/>
              <a:buNone/>
            </a:pPr>
            <a:r>
              <a:rPr lang="en-US"/>
              <a:t>Completing your Performance Plan</a:t>
            </a:r>
            <a:endParaRPr/>
          </a:p>
        </p:txBody>
      </p:sp>
      <p:sp>
        <p:nvSpPr>
          <p:cNvPr id="315" name="Google Shape;315;p19"/>
          <p:cNvSpPr txBox="1">
            <a:spLocks noGrp="1"/>
          </p:cNvSpPr>
          <p:nvPr>
            <p:ph type="subTitle" idx="1"/>
          </p:nvPr>
        </p:nvSpPr>
        <p:spPr>
          <a:xfrm>
            <a:off x="289270" y="3838162"/>
            <a:ext cx="11636700" cy="12822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a:t>An eight step process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0"/>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600">
                <a:solidFill>
                  <a:srgbClr val="FFFFFF"/>
                </a:solidFill>
              </a:rPr>
              <a:t>STEP 1 | Start with Your Performance Letter</a:t>
            </a:r>
            <a:r>
              <a:rPr lang="en-US" sz="1100" b="0">
                <a:solidFill>
                  <a:schemeClr val="dk1"/>
                </a:solidFill>
              </a:rPr>
              <a:t> </a:t>
            </a:r>
            <a:endParaRPr/>
          </a:p>
        </p:txBody>
      </p:sp>
      <p:sp>
        <p:nvSpPr>
          <p:cNvPr id="321" name="Google Shape;321;p20"/>
          <p:cNvSpPr txBox="1">
            <a:spLocks noGrp="1"/>
          </p:cNvSpPr>
          <p:nvPr>
            <p:ph type="body" idx="1"/>
          </p:nvPr>
        </p:nvSpPr>
        <p:spPr>
          <a:xfrm>
            <a:off x="339213" y="914400"/>
            <a:ext cx="11599745" cy="5676181"/>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100"/>
              <a:buFont typeface="Arial"/>
              <a:buNone/>
            </a:pPr>
            <a:r>
              <a:rPr lang="en-US" sz="2500" b="1"/>
              <a:t>Read both pages and confirm:</a:t>
            </a:r>
            <a:endParaRPr sz="2500" b="1"/>
          </a:p>
          <a:p>
            <a:pPr marL="457200" lvl="0" indent="-368300" algn="l" rtl="0">
              <a:lnSpc>
                <a:spcPct val="150000"/>
              </a:lnSpc>
              <a:spcBef>
                <a:spcPts val="800"/>
              </a:spcBef>
              <a:spcAft>
                <a:spcPts val="0"/>
              </a:spcAft>
              <a:buSzPts val="2200"/>
              <a:buChar char="•"/>
            </a:pPr>
            <a:r>
              <a:rPr lang="en-US" sz="2200"/>
              <a:t>Recipient name and academic year</a:t>
            </a:r>
            <a:endParaRPr sz="2200"/>
          </a:p>
          <a:p>
            <a:pPr marL="457200" lvl="0" indent="-368300" algn="l" rtl="0">
              <a:lnSpc>
                <a:spcPct val="150000"/>
              </a:lnSpc>
              <a:spcBef>
                <a:spcPts val="0"/>
              </a:spcBef>
              <a:spcAft>
                <a:spcPts val="0"/>
              </a:spcAft>
              <a:buSzPts val="2200"/>
              <a:buChar char="•"/>
            </a:pPr>
            <a:r>
              <a:rPr lang="en-US" sz="2200"/>
              <a:t>The plan requirement is based on the </a:t>
            </a:r>
            <a:r>
              <a:rPr lang="en-US" sz="2200" b="1"/>
              <a:t>eligible recipient’s overall indicator result</a:t>
            </a:r>
            <a:endParaRPr sz="2200" b="1"/>
          </a:p>
          <a:p>
            <a:pPr marL="457200" lvl="0" indent="-368300" algn="l" rtl="0">
              <a:lnSpc>
                <a:spcPct val="150000"/>
              </a:lnSpc>
              <a:spcBef>
                <a:spcPts val="0"/>
              </a:spcBef>
              <a:spcAft>
                <a:spcPts val="0"/>
              </a:spcAft>
              <a:buSzPts val="2200"/>
              <a:buChar char="•"/>
            </a:pPr>
            <a:r>
              <a:rPr lang="en-US" sz="2200"/>
              <a:t>Use </a:t>
            </a:r>
            <a:r>
              <a:rPr lang="en-US" sz="2200" b="1"/>
              <a:t>disaggregated data</a:t>
            </a:r>
            <a:r>
              <a:rPr lang="en-US" sz="2200"/>
              <a:t> to understand and address performance gaps</a:t>
            </a:r>
            <a:endParaRPr sz="2200"/>
          </a:p>
          <a:p>
            <a:pPr marL="457200" lvl="0" indent="-368300" algn="l" rtl="0">
              <a:lnSpc>
                <a:spcPct val="150000"/>
              </a:lnSpc>
              <a:spcBef>
                <a:spcPts val="0"/>
              </a:spcBef>
              <a:spcAft>
                <a:spcPts val="0"/>
              </a:spcAft>
              <a:buSzPts val="2200"/>
              <a:buChar char="•"/>
            </a:pPr>
            <a:r>
              <a:rPr lang="en-US" sz="2200"/>
              <a:t>Plan implementation period: November 1, 2026 - October 31, 2027</a:t>
            </a:r>
            <a:endParaRPr sz="2200"/>
          </a:p>
          <a:p>
            <a:pPr marL="457200" lvl="0" indent="0" algn="l" rtl="0">
              <a:lnSpc>
                <a:spcPct val="150000"/>
              </a:lnSpc>
              <a:spcBef>
                <a:spcPts val="1200"/>
              </a:spcBef>
              <a:spcAft>
                <a:spcPts val="0"/>
              </a:spcAft>
              <a:buClr>
                <a:schemeClr val="dk1"/>
              </a:buClr>
              <a:buSzPts val="1100"/>
              <a:buFont typeface="Arial"/>
              <a:buNone/>
            </a:pPr>
            <a:r>
              <a:rPr lang="en-US" sz="2300" b="1"/>
              <a:t>Need help interpreting an indicator?</a:t>
            </a:r>
            <a:endParaRPr sz="2300" b="1"/>
          </a:p>
          <a:p>
            <a:pPr marL="457200" lvl="0" indent="0" algn="l" rtl="0">
              <a:lnSpc>
                <a:spcPct val="150000"/>
              </a:lnSpc>
              <a:spcBef>
                <a:spcPts val="500"/>
              </a:spcBef>
              <a:spcAft>
                <a:spcPts val="0"/>
              </a:spcAft>
              <a:buClr>
                <a:schemeClr val="dk1"/>
              </a:buClr>
              <a:buSzPts val="1100"/>
              <a:buFont typeface="Arial"/>
              <a:buNone/>
            </a:pPr>
            <a:r>
              <a:rPr lang="en-US" u="sng">
                <a:solidFill>
                  <a:schemeClr val="hlink"/>
                </a:solidFill>
                <a:hlinkClick r:id="rId3"/>
              </a:rPr>
              <a:t>Secondary indicator reference</a:t>
            </a:r>
            <a:endParaRPr u="sng">
              <a:solidFill>
                <a:schemeClr val="hlink"/>
              </a:solidFill>
            </a:endParaRPr>
          </a:p>
          <a:p>
            <a:pPr marL="457200" lvl="0" indent="0" algn="l" rtl="0">
              <a:lnSpc>
                <a:spcPct val="150000"/>
              </a:lnSpc>
              <a:spcBef>
                <a:spcPts val="300"/>
              </a:spcBef>
              <a:spcAft>
                <a:spcPts val="0"/>
              </a:spcAft>
              <a:buClr>
                <a:schemeClr val="dk1"/>
              </a:buClr>
              <a:buSzPts val="1100"/>
              <a:buFont typeface="Arial"/>
              <a:buNone/>
            </a:pPr>
            <a:r>
              <a:rPr lang="en-US" u="sng">
                <a:solidFill>
                  <a:schemeClr val="hlink"/>
                </a:solidFill>
                <a:hlinkClick r:id="rId4"/>
              </a:rPr>
              <a:t>Postsecondary indicator reference</a:t>
            </a:r>
            <a:endParaRPr u="sng">
              <a:solidFill>
                <a:schemeClr val="hlink"/>
              </a:solidFill>
            </a:endParaRPr>
          </a:p>
          <a:p>
            <a:pPr marL="0" lvl="0" indent="0" algn="l" rtl="0">
              <a:lnSpc>
                <a:spcPct val="150000"/>
              </a:lnSpc>
              <a:spcBef>
                <a:spcPts val="1200"/>
              </a:spcBef>
              <a:spcAft>
                <a:spcPts val="0"/>
              </a:spcAft>
              <a:buClr>
                <a:schemeClr val="dk1"/>
              </a:buClr>
              <a:buSzPts val="1100"/>
              <a:buNone/>
            </a:pPr>
            <a:r>
              <a:rPr lang="en-US" b="1"/>
              <a:t>Example: </a:t>
            </a:r>
            <a:r>
              <a:rPr lang="en-US"/>
              <a:t>AEA Consortium Four’s letter reflects </a:t>
            </a:r>
            <a:r>
              <a:rPr lang="en-US" b="1"/>
              <a:t>consortium-level AY 2024–2025 results</a:t>
            </a:r>
            <a:r>
              <a:rPr lang="en-US"/>
              <a:t>, not individual member-district results.</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1"/>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2600"/>
              <a:t>STEP 1 | Start with Your Performance Letter</a:t>
            </a:r>
            <a:r>
              <a:rPr lang="en-US" sz="1100" b="0">
                <a:solidFill>
                  <a:schemeClr val="dk1"/>
                </a:solidFill>
              </a:rPr>
              <a:t> </a:t>
            </a:r>
            <a:endParaRPr/>
          </a:p>
        </p:txBody>
      </p:sp>
      <p:pic>
        <p:nvPicPr>
          <p:cNvPr id="327" name="Google Shape;327;p21"/>
          <p:cNvPicPr preferRelativeResize="0"/>
          <p:nvPr/>
        </p:nvPicPr>
        <p:blipFill rotWithShape="1">
          <a:blip r:embed="rId3">
            <a:alphaModFix/>
          </a:blip>
          <a:srcRect b="42932"/>
          <a:stretch/>
        </p:blipFill>
        <p:spPr>
          <a:xfrm>
            <a:off x="290950" y="4272000"/>
            <a:ext cx="11523601" cy="2031950"/>
          </a:xfrm>
          <a:prstGeom prst="rect">
            <a:avLst/>
          </a:prstGeom>
          <a:noFill/>
          <a:ln w="9525" cap="flat" cmpd="sng">
            <a:solidFill>
              <a:schemeClr val="dk2"/>
            </a:solidFill>
            <a:prstDash val="solid"/>
            <a:round/>
            <a:headEnd type="none" w="sm" len="sm"/>
            <a:tailEnd type="none" w="sm" len="sm"/>
          </a:ln>
        </p:spPr>
      </p:pic>
      <p:pic>
        <p:nvPicPr>
          <p:cNvPr id="328" name="Google Shape;328;p21"/>
          <p:cNvPicPr preferRelativeResize="0"/>
          <p:nvPr/>
        </p:nvPicPr>
        <p:blipFill>
          <a:blip r:embed="rId4">
            <a:alphaModFix/>
          </a:blip>
          <a:stretch>
            <a:fillRect/>
          </a:stretch>
        </p:blipFill>
        <p:spPr>
          <a:xfrm>
            <a:off x="2346363" y="1724738"/>
            <a:ext cx="7065325" cy="2315200"/>
          </a:xfrm>
          <a:prstGeom prst="rect">
            <a:avLst/>
          </a:prstGeom>
          <a:noFill/>
          <a:ln w="9525" cap="flat" cmpd="sng">
            <a:solidFill>
              <a:schemeClr val="dk2"/>
            </a:solidFill>
            <a:prstDash val="solid"/>
            <a:round/>
            <a:headEnd type="none" w="sm" len="sm"/>
            <a:tailEnd type="none" w="sm" len="sm"/>
          </a:ln>
        </p:spPr>
      </p:pic>
      <p:sp>
        <p:nvSpPr>
          <p:cNvPr id="329" name="Google Shape;329;p21"/>
          <p:cNvSpPr txBox="1"/>
          <p:nvPr/>
        </p:nvSpPr>
        <p:spPr>
          <a:xfrm>
            <a:off x="1106075" y="969475"/>
            <a:ext cx="10810200" cy="523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1200"/>
              </a:spcAft>
              <a:buNone/>
            </a:pPr>
            <a:r>
              <a:rPr lang="en-US" sz="2200">
                <a:solidFill>
                  <a:schemeClr val="dk1"/>
                </a:solidFill>
              </a:rPr>
              <a:t>Plan implementation period: </a:t>
            </a:r>
            <a:r>
              <a:rPr lang="en-US" sz="2200" b="1">
                <a:solidFill>
                  <a:schemeClr val="accent1"/>
                </a:solidFill>
              </a:rPr>
              <a:t>November 1, 2026 - October 31, 2027</a:t>
            </a:r>
            <a:endParaRPr sz="2200" b="1">
              <a:solidFill>
                <a:schemeClr val="accen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2"/>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600">
                <a:solidFill>
                  <a:srgbClr val="FFFFFF"/>
                </a:solidFill>
              </a:rPr>
              <a:t>STEP 2 | Identify Indicators Requiring a Plan</a:t>
            </a:r>
            <a:r>
              <a:rPr lang="en-US" sz="1100" b="0">
                <a:solidFill>
                  <a:schemeClr val="dk1"/>
                </a:solidFill>
              </a:rPr>
              <a:t> </a:t>
            </a:r>
            <a:endParaRPr/>
          </a:p>
        </p:txBody>
      </p:sp>
      <p:sp>
        <p:nvSpPr>
          <p:cNvPr id="335" name="Google Shape;335;p22"/>
          <p:cNvSpPr txBox="1">
            <a:spLocks noGrp="1"/>
          </p:cNvSpPr>
          <p:nvPr>
            <p:ph type="body" idx="1"/>
          </p:nvPr>
        </p:nvSpPr>
        <p:spPr>
          <a:xfrm>
            <a:off x="339225" y="914400"/>
            <a:ext cx="11599800" cy="18150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150000"/>
              </a:lnSpc>
              <a:spcBef>
                <a:spcPts val="0"/>
              </a:spcBef>
              <a:spcAft>
                <a:spcPts val="0"/>
              </a:spcAft>
              <a:buClr>
                <a:schemeClr val="dk1"/>
              </a:buClr>
              <a:buSzPts val="1100"/>
              <a:buFont typeface="Arial"/>
              <a:buNone/>
            </a:pPr>
            <a:r>
              <a:rPr lang="en-US" sz="2200"/>
              <a:t>Compare </a:t>
            </a:r>
            <a:r>
              <a:rPr lang="en-US" sz="2200" b="1"/>
              <a:t>AY 2024–2025 Performance</a:t>
            </a:r>
            <a:r>
              <a:rPr lang="en-US" sz="2200"/>
              <a:t> with the </a:t>
            </a:r>
            <a:r>
              <a:rPr lang="en-US" sz="2200" b="1"/>
              <a:t>90% Threshold</a:t>
            </a:r>
            <a:r>
              <a:rPr lang="en-US" sz="2200"/>
              <a:t> and confirm the </a:t>
            </a:r>
            <a:r>
              <a:rPr lang="en-US" sz="2200" b="1"/>
              <a:t>Met (Y/N)</a:t>
            </a:r>
            <a:r>
              <a:rPr lang="en-US" sz="2200"/>
              <a:t> determination.</a:t>
            </a:r>
            <a:endParaRPr sz="2200"/>
          </a:p>
          <a:p>
            <a:pPr marL="457200" lvl="0" indent="0" algn="l" rtl="0">
              <a:lnSpc>
                <a:spcPct val="150000"/>
              </a:lnSpc>
              <a:spcBef>
                <a:spcPts val="800"/>
              </a:spcBef>
              <a:spcAft>
                <a:spcPts val="0"/>
              </a:spcAft>
              <a:buClr>
                <a:schemeClr val="dk1"/>
              </a:buClr>
              <a:buSzPts val="1100"/>
              <a:buNone/>
            </a:pPr>
            <a:r>
              <a:rPr lang="en-US" b="1" i="1"/>
              <a:t>Important: </a:t>
            </a:r>
            <a:r>
              <a:rPr lang="en-US"/>
              <a:t>The threshold is </a:t>
            </a:r>
            <a:r>
              <a:rPr lang="en-US" b="1"/>
              <a:t>90% of the approved target</a:t>
            </a:r>
            <a:r>
              <a:rPr lang="en-US"/>
              <a:t>—not a requirement that actual performance equal 90%.</a:t>
            </a:r>
            <a:endParaRPr sz="2800"/>
          </a:p>
        </p:txBody>
      </p:sp>
      <p:sp>
        <p:nvSpPr>
          <p:cNvPr id="336" name="Google Shape;336;p22"/>
          <p:cNvSpPr txBox="1"/>
          <p:nvPr/>
        </p:nvSpPr>
        <p:spPr>
          <a:xfrm>
            <a:off x="218450" y="5204903"/>
            <a:ext cx="11599800" cy="1287900"/>
          </a:xfrm>
          <a:prstGeom prst="rect">
            <a:avLst/>
          </a:prstGeom>
          <a:noFill/>
          <a:ln>
            <a:noFill/>
          </a:ln>
        </p:spPr>
        <p:txBody>
          <a:bodyPr spcFirstLastPara="1" wrap="square" lIns="91425" tIns="45700" rIns="91425" bIns="45700" anchor="t" anchorCtr="0">
            <a:spAutoFit/>
          </a:bodyPr>
          <a:lstStyle/>
          <a:p>
            <a:pPr marL="0" lvl="0" indent="0" algn="l" rtl="0">
              <a:lnSpc>
                <a:spcPct val="150000"/>
              </a:lnSpc>
              <a:spcBef>
                <a:spcPts val="0"/>
              </a:spcBef>
              <a:spcAft>
                <a:spcPts val="0"/>
              </a:spcAft>
              <a:buClr>
                <a:schemeClr val="dk1"/>
              </a:buClr>
              <a:buSzPts val="1100"/>
              <a:buFont typeface="Arial"/>
              <a:buNone/>
            </a:pPr>
            <a:r>
              <a:rPr lang="en-US" sz="1850" b="1">
                <a:solidFill>
                  <a:schemeClr val="dk1"/>
                </a:solidFill>
              </a:rPr>
              <a:t>2S1 ELA: </a:t>
            </a:r>
            <a:r>
              <a:rPr lang="en-US" sz="1850">
                <a:solidFill>
                  <a:schemeClr val="dk1"/>
                </a:solidFill>
              </a:rPr>
              <a:t>Below the full target, but above the 90% threshold → </a:t>
            </a:r>
            <a:r>
              <a:rPr lang="en-US" sz="1850" b="1">
                <a:solidFill>
                  <a:schemeClr val="dk1"/>
                </a:solidFill>
              </a:rPr>
              <a:t>No plan</a:t>
            </a:r>
            <a:endParaRPr sz="1850" b="1">
              <a:solidFill>
                <a:schemeClr val="dk1"/>
              </a:solidFill>
            </a:endParaRPr>
          </a:p>
          <a:p>
            <a:pPr marL="0" lvl="0" indent="0" algn="l" rtl="0">
              <a:lnSpc>
                <a:spcPct val="150000"/>
              </a:lnSpc>
              <a:spcBef>
                <a:spcPts val="500"/>
              </a:spcBef>
              <a:spcAft>
                <a:spcPts val="0"/>
              </a:spcAft>
              <a:buClr>
                <a:schemeClr val="dk1"/>
              </a:buClr>
              <a:buSzPts val="1100"/>
              <a:buFont typeface="Arial"/>
              <a:buNone/>
            </a:pPr>
            <a:r>
              <a:rPr lang="en-US" sz="1850" b="1">
                <a:solidFill>
                  <a:schemeClr val="dk1"/>
                </a:solidFill>
              </a:rPr>
              <a:t>2S3 Science and 4S1 Non-traditional Concentration: </a:t>
            </a:r>
            <a:r>
              <a:rPr lang="en-US" sz="1850">
                <a:solidFill>
                  <a:schemeClr val="dk1"/>
                </a:solidFill>
              </a:rPr>
              <a:t>Below the threshold → </a:t>
            </a:r>
            <a:r>
              <a:rPr lang="en-US" sz="1850" b="1">
                <a:solidFill>
                  <a:schemeClr val="dk1"/>
                </a:solidFill>
              </a:rPr>
              <a:t>Plan required</a:t>
            </a:r>
            <a:endParaRPr sz="1850" b="1">
              <a:solidFill>
                <a:schemeClr val="dk1"/>
              </a:solidFill>
            </a:endParaRPr>
          </a:p>
          <a:p>
            <a:pPr marL="0" marR="0" lvl="0" indent="0" algn="l" rtl="0">
              <a:spcBef>
                <a:spcPts val="0"/>
              </a:spcBef>
              <a:spcAft>
                <a:spcPts val="0"/>
              </a:spcAft>
              <a:buNone/>
            </a:pPr>
            <a:endParaRPr sz="1800">
              <a:solidFill>
                <a:schemeClr val="dk1"/>
              </a:solidFill>
            </a:endParaRPr>
          </a:p>
        </p:txBody>
      </p:sp>
      <p:graphicFrame>
        <p:nvGraphicFramePr>
          <p:cNvPr id="337" name="Google Shape;337;p22"/>
          <p:cNvGraphicFramePr/>
          <p:nvPr/>
        </p:nvGraphicFramePr>
        <p:xfrm>
          <a:off x="222388" y="2906375"/>
          <a:ext cx="3000000" cy="3000000"/>
        </p:xfrm>
        <a:graphic>
          <a:graphicData uri="http://schemas.openxmlformats.org/drawingml/2006/table">
            <a:tbl>
              <a:tblPr>
                <a:noFill/>
                <a:tableStyleId>{E77F8BAB-AB50-4097-BCD2-1260AE8CD96D}</a:tableStyleId>
              </a:tblPr>
              <a:tblGrid>
                <a:gridCol w="5391150">
                  <a:extLst>
                    <a:ext uri="{9D8B030D-6E8A-4147-A177-3AD203B41FA5}">
                      <a16:colId xmlns:a16="http://schemas.microsoft.com/office/drawing/2014/main" val="20000"/>
                    </a:ext>
                  </a:extLst>
                </a:gridCol>
                <a:gridCol w="1333500">
                  <a:extLst>
                    <a:ext uri="{9D8B030D-6E8A-4147-A177-3AD203B41FA5}">
                      <a16:colId xmlns:a16="http://schemas.microsoft.com/office/drawing/2014/main" val="20001"/>
                    </a:ext>
                  </a:extLst>
                </a:gridCol>
                <a:gridCol w="1390650">
                  <a:extLst>
                    <a:ext uri="{9D8B030D-6E8A-4147-A177-3AD203B41FA5}">
                      <a16:colId xmlns:a16="http://schemas.microsoft.com/office/drawing/2014/main" val="20002"/>
                    </a:ext>
                  </a:extLst>
                </a:gridCol>
                <a:gridCol w="1733550">
                  <a:extLst>
                    <a:ext uri="{9D8B030D-6E8A-4147-A177-3AD203B41FA5}">
                      <a16:colId xmlns:a16="http://schemas.microsoft.com/office/drawing/2014/main" val="20003"/>
                    </a:ext>
                  </a:extLst>
                </a:gridCol>
                <a:gridCol w="1743075">
                  <a:extLst>
                    <a:ext uri="{9D8B030D-6E8A-4147-A177-3AD203B41FA5}">
                      <a16:colId xmlns:a16="http://schemas.microsoft.com/office/drawing/2014/main" val="20004"/>
                    </a:ext>
                  </a:extLst>
                </a:gridCol>
              </a:tblGrid>
              <a:tr h="581025">
                <a:tc>
                  <a:txBody>
                    <a:bodyPr/>
                    <a:lstStyle/>
                    <a:p>
                      <a:pPr marL="0" lvl="0" indent="0" algn="ctr" rtl="0">
                        <a:lnSpc>
                          <a:spcPct val="95000"/>
                        </a:lnSpc>
                        <a:spcBef>
                          <a:spcPts val="0"/>
                        </a:spcBef>
                        <a:spcAft>
                          <a:spcPts val="0"/>
                        </a:spcAft>
                        <a:buNone/>
                      </a:pPr>
                      <a:r>
                        <a:rPr lang="en-US" sz="1350" b="1">
                          <a:solidFill>
                            <a:schemeClr val="dk1"/>
                          </a:solidFill>
                        </a:rPr>
                        <a:t>Indicator of Performance</a:t>
                      </a:r>
                      <a:endParaRPr sz="1350" b="1">
                        <a:solidFill>
                          <a:schemeClr val="dk1"/>
                        </a:solidFill>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b="1">
                          <a:solidFill>
                            <a:schemeClr val="dk1"/>
                          </a:solidFill>
                        </a:rPr>
                        <a:t>AY 2024–2025</a:t>
                      </a:r>
                      <a:br>
                        <a:rPr lang="en-US" sz="1350" b="1">
                          <a:solidFill>
                            <a:schemeClr val="dk1"/>
                          </a:solidFill>
                        </a:rPr>
                      </a:br>
                      <a:r>
                        <a:rPr lang="en-US" sz="1350" b="1">
                          <a:solidFill>
                            <a:schemeClr val="dk1"/>
                          </a:solidFill>
                        </a:rPr>
                        <a:t> Target</a:t>
                      </a:r>
                      <a:endParaRPr sz="1350" b="1">
                        <a:solidFill>
                          <a:schemeClr val="dk1"/>
                        </a:solidFill>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b="1">
                          <a:solidFill>
                            <a:schemeClr val="dk1"/>
                          </a:solidFill>
                        </a:rPr>
                        <a:t>AY 2024–2025</a:t>
                      </a:r>
                      <a:br>
                        <a:rPr lang="en-US" sz="1350" b="1">
                          <a:solidFill>
                            <a:schemeClr val="dk1"/>
                          </a:solidFill>
                        </a:rPr>
                      </a:br>
                      <a:r>
                        <a:rPr lang="en-US" sz="1350" b="1">
                          <a:solidFill>
                            <a:schemeClr val="dk1"/>
                          </a:solidFill>
                        </a:rPr>
                        <a:t> 90% Threshold</a:t>
                      </a:r>
                      <a:endParaRPr sz="1350" b="1">
                        <a:solidFill>
                          <a:schemeClr val="dk1"/>
                        </a:solidFill>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b="1">
                          <a:solidFill>
                            <a:schemeClr val="dk1"/>
                          </a:solidFill>
                        </a:rPr>
                        <a:t>AY 2024–2025</a:t>
                      </a:r>
                      <a:br>
                        <a:rPr lang="en-US" sz="1350" b="1">
                          <a:solidFill>
                            <a:schemeClr val="dk1"/>
                          </a:solidFill>
                        </a:rPr>
                      </a:br>
                      <a:r>
                        <a:rPr lang="en-US" sz="1350" b="1">
                          <a:solidFill>
                            <a:schemeClr val="dk1"/>
                          </a:solidFill>
                        </a:rPr>
                        <a:t> Performance</a:t>
                      </a:r>
                      <a:endParaRPr sz="1350" b="1">
                        <a:solidFill>
                          <a:schemeClr val="dk1"/>
                        </a:solidFill>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b="1">
                          <a:solidFill>
                            <a:schemeClr val="dk1"/>
                          </a:solidFill>
                        </a:rPr>
                        <a:t>Met? (Y/N)</a:t>
                      </a:r>
                      <a:endParaRPr sz="1350" b="1">
                        <a:solidFill>
                          <a:schemeClr val="dk1"/>
                        </a:solidFill>
                      </a:endParaRPr>
                    </a:p>
                  </a:txBody>
                  <a:tcPr marL="91425" marR="91425" marT="91425" marB="91425"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1950">
                <a:tc>
                  <a:txBody>
                    <a:bodyPr/>
                    <a:lstStyle/>
                    <a:p>
                      <a:pPr marL="0" lvl="0" indent="0" algn="l" rtl="0">
                        <a:lnSpc>
                          <a:spcPct val="95000"/>
                        </a:lnSpc>
                        <a:spcBef>
                          <a:spcPts val="0"/>
                        </a:spcBef>
                        <a:spcAft>
                          <a:spcPts val="0"/>
                        </a:spcAft>
                        <a:buNone/>
                      </a:pPr>
                      <a:r>
                        <a:rPr lang="en-US" sz="1350" b="1">
                          <a:solidFill>
                            <a:schemeClr val="dk1"/>
                          </a:solidFill>
                        </a:rPr>
                        <a:t>2S1: Academic Proficiency in ELA</a:t>
                      </a:r>
                      <a:endParaRPr sz="135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69.38%</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62.44%</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65.39%</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YES*</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52425">
                <a:tc>
                  <a:txBody>
                    <a:bodyPr/>
                    <a:lstStyle/>
                    <a:p>
                      <a:pPr marL="0" lvl="0" indent="0" algn="l" rtl="0">
                        <a:lnSpc>
                          <a:spcPct val="95000"/>
                        </a:lnSpc>
                        <a:spcBef>
                          <a:spcPts val="0"/>
                        </a:spcBef>
                        <a:spcAft>
                          <a:spcPts val="0"/>
                        </a:spcAft>
                        <a:buNone/>
                      </a:pPr>
                      <a:r>
                        <a:rPr lang="en-US" sz="1350" b="1">
                          <a:solidFill>
                            <a:schemeClr val="dk1"/>
                          </a:solidFill>
                        </a:rPr>
                        <a:t>2S3: Academic Proficiency in Science</a:t>
                      </a:r>
                      <a:endParaRPr sz="135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65.86%</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59.27%</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56.87%</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NO</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2425">
                <a:tc>
                  <a:txBody>
                    <a:bodyPr/>
                    <a:lstStyle/>
                    <a:p>
                      <a:pPr marL="0" lvl="0" indent="0" algn="l" rtl="0">
                        <a:lnSpc>
                          <a:spcPct val="95000"/>
                        </a:lnSpc>
                        <a:spcBef>
                          <a:spcPts val="0"/>
                        </a:spcBef>
                        <a:spcAft>
                          <a:spcPts val="0"/>
                        </a:spcAft>
                        <a:buNone/>
                      </a:pPr>
                      <a:r>
                        <a:rPr lang="en-US" sz="1350" b="1">
                          <a:solidFill>
                            <a:schemeClr val="dk1"/>
                          </a:solidFill>
                        </a:rPr>
                        <a:t>4S1: Non-traditional Program Concentration</a:t>
                      </a:r>
                      <a:endParaRPr sz="1350" b="1">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27.19%</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24.47%</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24.36%</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a:lstStyle/>
                    <a:p>
                      <a:pPr marL="0" lvl="0" indent="0" algn="ctr" rtl="0">
                        <a:lnSpc>
                          <a:spcPct val="95000"/>
                        </a:lnSpc>
                        <a:spcBef>
                          <a:spcPts val="0"/>
                        </a:spcBef>
                        <a:spcAft>
                          <a:spcPts val="0"/>
                        </a:spcAft>
                        <a:buNone/>
                      </a:pPr>
                      <a:r>
                        <a:rPr lang="en-US" sz="1350">
                          <a:solidFill>
                            <a:schemeClr val="dk1"/>
                          </a:solidFill>
                        </a:rPr>
                        <a:t>NO</a:t>
                      </a:r>
                      <a:endParaRPr sz="1350">
                        <a:solidFill>
                          <a:schemeClr val="dk1"/>
                        </a:solidFill>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3"/>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600">
                <a:solidFill>
                  <a:srgbClr val="FFFFFF"/>
                </a:solidFill>
              </a:rPr>
              <a:t>STEP 3 | Complete One Form for Each “NO”</a:t>
            </a:r>
            <a:r>
              <a:rPr lang="en-US" sz="1100" b="0">
                <a:solidFill>
                  <a:schemeClr val="dk1"/>
                </a:solidFill>
              </a:rPr>
              <a:t> </a:t>
            </a:r>
            <a:endParaRPr/>
          </a:p>
        </p:txBody>
      </p:sp>
      <p:sp>
        <p:nvSpPr>
          <p:cNvPr id="343" name="Google Shape;343;p23"/>
          <p:cNvSpPr txBox="1">
            <a:spLocks noGrp="1"/>
          </p:cNvSpPr>
          <p:nvPr>
            <p:ph type="body" idx="1"/>
          </p:nvPr>
        </p:nvSpPr>
        <p:spPr>
          <a:xfrm>
            <a:off x="339213" y="914400"/>
            <a:ext cx="11599745" cy="5676181"/>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150000"/>
              </a:lnSpc>
              <a:spcBef>
                <a:spcPts val="0"/>
              </a:spcBef>
              <a:spcAft>
                <a:spcPts val="0"/>
              </a:spcAft>
              <a:buClr>
                <a:schemeClr val="dk1"/>
              </a:buClr>
              <a:buSzPts val="1100"/>
              <a:buFont typeface="Arial"/>
              <a:buNone/>
            </a:pPr>
            <a:r>
              <a:rPr lang="en-US" sz="2200" b="1"/>
              <a:t>AEA Consortium Four would complete two forms:</a:t>
            </a:r>
            <a:endParaRPr sz="2200" b="1"/>
          </a:p>
          <a:p>
            <a:pPr marL="457200" lvl="0" indent="0" algn="l" rtl="0">
              <a:lnSpc>
                <a:spcPct val="150000"/>
              </a:lnSpc>
              <a:spcBef>
                <a:spcPts val="600"/>
              </a:spcBef>
              <a:spcAft>
                <a:spcPts val="0"/>
              </a:spcAft>
              <a:buClr>
                <a:schemeClr val="dk1"/>
              </a:buClr>
              <a:buSzPts val="1100"/>
              <a:buFont typeface="Arial"/>
              <a:buNone/>
            </a:pPr>
            <a:r>
              <a:rPr lang="en-US" sz="2200"/>
              <a:t>•  2S3: Academic Proficiency in Science</a:t>
            </a:r>
            <a:endParaRPr sz="2200"/>
          </a:p>
          <a:p>
            <a:pPr marL="457200" lvl="0" indent="0" algn="l" rtl="0">
              <a:lnSpc>
                <a:spcPct val="150000"/>
              </a:lnSpc>
              <a:spcBef>
                <a:spcPts val="200"/>
              </a:spcBef>
              <a:spcAft>
                <a:spcPts val="0"/>
              </a:spcAft>
              <a:buClr>
                <a:schemeClr val="dk1"/>
              </a:buClr>
              <a:buSzPts val="1100"/>
              <a:buFont typeface="Arial"/>
              <a:buNone/>
            </a:pPr>
            <a:r>
              <a:rPr lang="en-US" sz="2200"/>
              <a:t>•  4S1: Non-traditional Program Concentration</a:t>
            </a:r>
            <a:endParaRPr sz="2200"/>
          </a:p>
          <a:p>
            <a:pPr marL="0" lvl="0" indent="0" algn="l" rtl="0">
              <a:lnSpc>
                <a:spcPct val="150000"/>
              </a:lnSpc>
              <a:spcBef>
                <a:spcPts val="900"/>
              </a:spcBef>
              <a:spcAft>
                <a:spcPts val="0"/>
              </a:spcAft>
              <a:buClr>
                <a:schemeClr val="dk1"/>
              </a:buClr>
              <a:buSzPts val="1100"/>
              <a:buFont typeface="Arial"/>
              <a:buNone/>
            </a:pPr>
            <a:r>
              <a:rPr lang="en-US" sz="2200" b="1"/>
              <a:t>In Section 1, enter:</a:t>
            </a:r>
            <a:endParaRPr sz="2200" b="1"/>
          </a:p>
          <a:p>
            <a:pPr marL="0" lvl="0" indent="0" algn="l" rtl="0">
              <a:lnSpc>
                <a:spcPct val="150000"/>
              </a:lnSpc>
              <a:spcBef>
                <a:spcPts val="500"/>
              </a:spcBef>
              <a:spcAft>
                <a:spcPts val="0"/>
              </a:spcAft>
              <a:buClr>
                <a:schemeClr val="dk1"/>
              </a:buClr>
              <a:buSzPts val="1100"/>
              <a:buFont typeface="Arial"/>
              <a:buNone/>
            </a:pPr>
            <a:r>
              <a:rPr lang="en-US" sz="2200" b="1">
                <a:solidFill>
                  <a:srgbClr val="004673"/>
                </a:solidFill>
              </a:rPr>
              <a:t>Recipient information</a:t>
            </a:r>
            <a:endParaRPr sz="2200" b="1">
              <a:solidFill>
                <a:srgbClr val="004673"/>
              </a:solidFill>
            </a:endParaRPr>
          </a:p>
          <a:p>
            <a:pPr marL="457200" lvl="0" indent="0" algn="l" rtl="0">
              <a:lnSpc>
                <a:spcPct val="150000"/>
              </a:lnSpc>
              <a:spcBef>
                <a:spcPts val="200"/>
              </a:spcBef>
              <a:spcAft>
                <a:spcPts val="0"/>
              </a:spcAft>
              <a:buClr>
                <a:schemeClr val="dk1"/>
              </a:buClr>
              <a:buSzPts val="1100"/>
              <a:buFont typeface="Arial"/>
              <a:buNone/>
            </a:pPr>
            <a:r>
              <a:rPr lang="en-US" sz="2200"/>
              <a:t>•  Recipient  •  Reporting year  •  Implementation period  •  Recipient type</a:t>
            </a:r>
            <a:endParaRPr sz="2200"/>
          </a:p>
          <a:p>
            <a:pPr marL="0" lvl="0" indent="0" algn="l" rtl="0">
              <a:lnSpc>
                <a:spcPct val="150000"/>
              </a:lnSpc>
              <a:spcBef>
                <a:spcPts val="600"/>
              </a:spcBef>
              <a:spcAft>
                <a:spcPts val="0"/>
              </a:spcAft>
              <a:buClr>
                <a:schemeClr val="dk1"/>
              </a:buClr>
              <a:buSzPts val="1100"/>
              <a:buFont typeface="Arial"/>
              <a:buNone/>
            </a:pPr>
            <a:r>
              <a:rPr lang="en-US" sz="2200" b="1">
                <a:solidFill>
                  <a:srgbClr val="004673"/>
                </a:solidFill>
              </a:rPr>
              <a:t>Performance information</a:t>
            </a:r>
            <a:endParaRPr sz="2200" b="1">
              <a:solidFill>
                <a:srgbClr val="004673"/>
              </a:solidFill>
            </a:endParaRPr>
          </a:p>
          <a:p>
            <a:pPr marL="457200" lvl="0" indent="0" algn="l" rtl="0">
              <a:lnSpc>
                <a:spcPct val="150000"/>
              </a:lnSpc>
              <a:spcBef>
                <a:spcPts val="200"/>
              </a:spcBef>
              <a:spcAft>
                <a:spcPts val="0"/>
              </a:spcAft>
              <a:buClr>
                <a:schemeClr val="dk1"/>
              </a:buClr>
              <a:buSzPts val="1100"/>
              <a:buFont typeface="Arial"/>
              <a:buNone/>
            </a:pPr>
            <a:r>
              <a:rPr lang="en-US" sz="2200"/>
              <a:t>•  Indicator  •  AY 2024–2025 target  •  90% threshold  •  Actual performance</a:t>
            </a:r>
            <a:endParaRPr sz="2200"/>
          </a:p>
          <a:p>
            <a:pPr marL="0" lvl="0" indent="0" algn="l" rtl="0">
              <a:lnSpc>
                <a:spcPct val="150000"/>
              </a:lnSpc>
              <a:spcBef>
                <a:spcPts val="800"/>
              </a:spcBef>
              <a:spcAft>
                <a:spcPts val="0"/>
              </a:spcAft>
              <a:buClr>
                <a:schemeClr val="dk1"/>
              </a:buClr>
              <a:buSzPts val="1100"/>
              <a:buFont typeface="Arial"/>
              <a:buNone/>
            </a:pPr>
            <a:r>
              <a:rPr lang="en-US" sz="2200" b="1"/>
              <a:t>Copy the performance values directly from the letter.</a:t>
            </a:r>
            <a:endParaRPr sz="2200" b="1"/>
          </a:p>
          <a:p>
            <a:pPr marL="457200" lvl="0" indent="0" algn="l" rtl="0">
              <a:lnSpc>
                <a:spcPct val="150000"/>
              </a:lnSpc>
              <a:spcBef>
                <a:spcPts val="900"/>
              </a:spcBef>
              <a:spcAft>
                <a:spcPts val="0"/>
              </a:spcAft>
              <a:buClr>
                <a:schemeClr val="dk1"/>
              </a:buClr>
              <a:buSzPts val="1100"/>
              <a:buNone/>
            </a:pPr>
            <a:r>
              <a:rPr lang="en-US" sz="2200"/>
              <a:t>Keep the </a:t>
            </a:r>
            <a:r>
              <a:rPr lang="en-US" sz="2200" b="1"/>
              <a:t>evaluation year</a:t>
            </a:r>
            <a:r>
              <a:rPr lang="en-US" sz="2200"/>
              <a:t> separate from the period when improvement activities will occur.</a:t>
            </a:r>
            <a:endParaRPr sz="2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24"/>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2600"/>
              <a:t>STEP 2 | Identify Indicators Requiring a Plan</a:t>
            </a:r>
            <a:r>
              <a:rPr lang="en-US" sz="1100" b="0">
                <a:solidFill>
                  <a:schemeClr val="dk1"/>
                </a:solidFill>
              </a:rPr>
              <a:t> </a:t>
            </a:r>
            <a:endParaRPr/>
          </a:p>
        </p:txBody>
      </p:sp>
      <p:grpSp>
        <p:nvGrpSpPr>
          <p:cNvPr id="349" name="Google Shape;349;p24"/>
          <p:cNvGrpSpPr/>
          <p:nvPr/>
        </p:nvGrpSpPr>
        <p:grpSpPr>
          <a:xfrm>
            <a:off x="182837" y="941697"/>
            <a:ext cx="11826323" cy="5333282"/>
            <a:chOff x="182837" y="941697"/>
            <a:chExt cx="11826323" cy="5333282"/>
          </a:xfrm>
        </p:grpSpPr>
        <p:grpSp>
          <p:nvGrpSpPr>
            <p:cNvPr id="350" name="Google Shape;350;p24"/>
            <p:cNvGrpSpPr/>
            <p:nvPr/>
          </p:nvGrpSpPr>
          <p:grpSpPr>
            <a:xfrm>
              <a:off x="182837" y="941697"/>
              <a:ext cx="11826323" cy="5333282"/>
              <a:chOff x="2331750" y="1002225"/>
              <a:chExt cx="9467875" cy="4269700"/>
            </a:xfrm>
          </p:grpSpPr>
          <p:pic>
            <p:nvPicPr>
              <p:cNvPr id="351" name="Google Shape;351;p24"/>
              <p:cNvPicPr preferRelativeResize="0"/>
              <p:nvPr/>
            </p:nvPicPr>
            <p:blipFill>
              <a:blip r:embed="rId3">
                <a:alphaModFix/>
              </a:blip>
              <a:stretch>
                <a:fillRect/>
              </a:stretch>
            </p:blipFill>
            <p:spPr>
              <a:xfrm>
                <a:off x="2331750" y="1002225"/>
                <a:ext cx="9467874" cy="2972475"/>
              </a:xfrm>
              <a:prstGeom prst="rect">
                <a:avLst/>
              </a:prstGeom>
              <a:noFill/>
              <a:ln w="9525" cap="flat" cmpd="sng">
                <a:solidFill>
                  <a:schemeClr val="dk2"/>
                </a:solidFill>
                <a:prstDash val="solid"/>
                <a:round/>
                <a:headEnd type="none" w="sm" len="sm"/>
                <a:tailEnd type="none" w="sm" len="sm"/>
              </a:ln>
            </p:spPr>
          </p:pic>
          <p:pic>
            <p:nvPicPr>
              <p:cNvPr id="352" name="Google Shape;352;p24"/>
              <p:cNvPicPr preferRelativeResize="0"/>
              <p:nvPr/>
            </p:nvPicPr>
            <p:blipFill>
              <a:blip r:embed="rId4">
                <a:alphaModFix/>
              </a:blip>
              <a:stretch>
                <a:fillRect/>
              </a:stretch>
            </p:blipFill>
            <p:spPr>
              <a:xfrm>
                <a:off x="2331750" y="3974700"/>
                <a:ext cx="9467875" cy="1297225"/>
              </a:xfrm>
              <a:prstGeom prst="rect">
                <a:avLst/>
              </a:prstGeom>
              <a:noFill/>
              <a:ln w="9525" cap="flat" cmpd="sng">
                <a:solidFill>
                  <a:schemeClr val="dk2"/>
                </a:solidFill>
                <a:prstDash val="solid"/>
                <a:round/>
                <a:headEnd type="none" w="sm" len="sm"/>
                <a:tailEnd type="none" w="sm" len="sm"/>
              </a:ln>
            </p:spPr>
          </p:pic>
        </p:grpSp>
        <p:sp>
          <p:nvSpPr>
            <p:cNvPr id="353" name="Google Shape;353;p24"/>
            <p:cNvSpPr/>
            <p:nvPr/>
          </p:nvSpPr>
          <p:spPr>
            <a:xfrm>
              <a:off x="10273125" y="3326100"/>
              <a:ext cx="1556700" cy="4152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54" name="Google Shape;354;p24"/>
            <p:cNvSpPr/>
            <p:nvPr/>
          </p:nvSpPr>
          <p:spPr>
            <a:xfrm>
              <a:off x="10273125" y="4031975"/>
              <a:ext cx="1556700" cy="4152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5"/>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2600"/>
              <a:t>STEP 3 | Complete One Form for Each “NO”</a:t>
            </a:r>
            <a:r>
              <a:rPr lang="en-US" sz="1100" b="0">
                <a:solidFill>
                  <a:schemeClr val="dk1"/>
                </a:solidFill>
              </a:rPr>
              <a:t> </a:t>
            </a:r>
            <a:endParaRPr/>
          </a:p>
        </p:txBody>
      </p:sp>
      <p:pic>
        <p:nvPicPr>
          <p:cNvPr id="360" name="Google Shape;360;p25"/>
          <p:cNvPicPr preferRelativeResize="0"/>
          <p:nvPr/>
        </p:nvPicPr>
        <p:blipFill>
          <a:blip r:embed="rId3">
            <a:alphaModFix/>
          </a:blip>
          <a:stretch>
            <a:fillRect/>
          </a:stretch>
        </p:blipFill>
        <p:spPr>
          <a:xfrm>
            <a:off x="245588" y="2180150"/>
            <a:ext cx="11796374" cy="1571475"/>
          </a:xfrm>
          <a:prstGeom prst="rect">
            <a:avLst/>
          </a:prstGeom>
          <a:noFill/>
          <a:ln w="9525" cap="flat" cmpd="sng">
            <a:solidFill>
              <a:schemeClr val="dk2"/>
            </a:solidFill>
            <a:prstDash val="solid"/>
            <a:round/>
            <a:headEnd type="none" w="sm" len="sm"/>
            <a:tailEnd type="none" w="sm" len="sm"/>
          </a:ln>
        </p:spPr>
      </p:pic>
      <p:sp>
        <p:nvSpPr>
          <p:cNvPr id="361" name="Google Shape;361;p25"/>
          <p:cNvSpPr txBox="1"/>
          <p:nvPr/>
        </p:nvSpPr>
        <p:spPr>
          <a:xfrm>
            <a:off x="339225" y="950875"/>
            <a:ext cx="116091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a:t>Performance Improvement Plan</a:t>
            </a:r>
            <a:endParaRPr sz="1800"/>
          </a:p>
          <a:p>
            <a:pPr marL="0" lvl="0" indent="0" algn="l" rtl="0">
              <a:spcBef>
                <a:spcPts val="0"/>
              </a:spcBef>
              <a:spcAft>
                <a:spcPts val="0"/>
              </a:spcAft>
              <a:buNone/>
            </a:pPr>
            <a:r>
              <a:rPr lang="en-US" sz="1800"/>
              <a:t>If a performance indicator listed in this report did not meet at least 90% of the target, please </a:t>
            </a:r>
            <a:r>
              <a:rPr lang="en-US" sz="1800" u="sng">
                <a:solidFill>
                  <a:schemeClr val="hlink"/>
                </a:solidFill>
                <a:hlinkClick r:id="rId4"/>
              </a:rPr>
              <a:t>submit one plan</a:t>
            </a:r>
            <a:endParaRPr sz="1800"/>
          </a:p>
          <a:p>
            <a:pPr marL="0" lvl="0" indent="0" algn="l" rtl="0">
              <a:spcBef>
                <a:spcPts val="0"/>
              </a:spcBef>
              <a:spcAft>
                <a:spcPts val="0"/>
              </a:spcAft>
              <a:buNone/>
            </a:pPr>
            <a:r>
              <a:rPr lang="en-US" sz="1800" u="sng">
                <a:solidFill>
                  <a:schemeClr val="hlink"/>
                </a:solidFill>
                <a:hlinkClick r:id="rId4"/>
              </a:rPr>
              <a:t>form</a:t>
            </a:r>
            <a:r>
              <a:rPr lang="en-US" sz="1800"/>
              <a:t> for each unmet indicator target to </a:t>
            </a:r>
            <a:r>
              <a:rPr lang="en-US" sz="1800" u="sng">
                <a:solidFill>
                  <a:schemeClr val="hlink"/>
                </a:solidFill>
                <a:hlinkClick r:id="rId5"/>
              </a:rPr>
              <a:t>jeffreyfletcher@iowa.gov.</a:t>
            </a:r>
            <a:r>
              <a:rPr lang="en-US" sz="1800"/>
              <a:t> The deadline to return is October 31, 2026.</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6"/>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600">
                <a:solidFill>
                  <a:srgbClr val="FFFFFF"/>
                </a:solidFill>
              </a:rPr>
              <a:t>STEP 4 | Analyze the Overall Result</a:t>
            </a:r>
            <a:r>
              <a:rPr lang="en-US" sz="1100" b="0">
                <a:solidFill>
                  <a:schemeClr val="dk1"/>
                </a:solidFill>
              </a:rPr>
              <a:t> </a:t>
            </a:r>
            <a:endParaRPr/>
          </a:p>
        </p:txBody>
      </p:sp>
      <p:sp>
        <p:nvSpPr>
          <p:cNvPr id="367" name="Google Shape;367;p26"/>
          <p:cNvSpPr txBox="1">
            <a:spLocks noGrp="1"/>
          </p:cNvSpPr>
          <p:nvPr>
            <p:ph type="body" idx="1"/>
          </p:nvPr>
        </p:nvSpPr>
        <p:spPr>
          <a:xfrm>
            <a:off x="339213" y="914400"/>
            <a:ext cx="11599745" cy="5676181"/>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100"/>
              <a:buFont typeface="Arial"/>
              <a:buNone/>
            </a:pPr>
            <a:r>
              <a:rPr lang="en-US" sz="2200" b="1"/>
              <a:t>1.  Use the</a:t>
            </a:r>
            <a:r>
              <a:rPr lang="en-US" sz="2200" b="1">
                <a:uFill>
                  <a:noFill/>
                </a:uFill>
                <a:hlinkClick r:id="rId3"/>
              </a:rPr>
              <a:t> </a:t>
            </a:r>
            <a:r>
              <a:rPr lang="en-US" sz="2200" u="sng">
                <a:solidFill>
                  <a:schemeClr val="hlink"/>
                </a:solidFill>
                <a:hlinkClick r:id="rId3"/>
              </a:rPr>
              <a:t>dashboard</a:t>
            </a:r>
            <a:r>
              <a:rPr lang="en-US" sz="2200" b="1"/>
              <a:t> and</a:t>
            </a:r>
            <a:r>
              <a:rPr lang="en-US" sz="2200" b="1">
                <a:uFill>
                  <a:noFill/>
                </a:uFill>
                <a:hlinkClick r:id="rId4"/>
              </a:rPr>
              <a:t> </a:t>
            </a:r>
            <a:r>
              <a:rPr lang="en-US" sz="2200" u="sng">
                <a:solidFill>
                  <a:schemeClr val="hlink"/>
                </a:solidFill>
                <a:hlinkClick r:id="rId4"/>
              </a:rPr>
              <a:t>public-results spreadsheet</a:t>
            </a:r>
            <a:r>
              <a:rPr lang="en-US" sz="2200" b="1"/>
              <a:t> linked in the letter.</a:t>
            </a:r>
            <a:endParaRPr sz="2200" b="1"/>
          </a:p>
          <a:p>
            <a:pPr marL="0" lvl="0" indent="0" algn="l" rtl="0">
              <a:lnSpc>
                <a:spcPct val="150000"/>
              </a:lnSpc>
              <a:spcBef>
                <a:spcPts val="900"/>
              </a:spcBef>
              <a:spcAft>
                <a:spcPts val="0"/>
              </a:spcAft>
              <a:buClr>
                <a:schemeClr val="dk1"/>
              </a:buClr>
              <a:buSzPts val="1100"/>
              <a:buNone/>
            </a:pPr>
            <a:r>
              <a:rPr lang="en-US" sz="2200" b="1"/>
              <a:t>2.  Review AY 2024–2025 results by:</a:t>
            </a:r>
            <a:endParaRPr sz="2200" b="1"/>
          </a:p>
          <a:p>
            <a:pPr marL="457200" lvl="0" indent="0" algn="l" rtl="0">
              <a:lnSpc>
                <a:spcPct val="150000"/>
              </a:lnSpc>
              <a:spcBef>
                <a:spcPts val="400"/>
              </a:spcBef>
              <a:spcAft>
                <a:spcPts val="0"/>
              </a:spcAft>
              <a:buClr>
                <a:schemeClr val="dk1"/>
              </a:buClr>
              <a:buSzPts val="1100"/>
              <a:buNone/>
            </a:pPr>
            <a:r>
              <a:rPr lang="en-US" sz="2200"/>
              <a:t>• Participating district </a:t>
            </a:r>
            <a:endParaRPr sz="2200"/>
          </a:p>
          <a:p>
            <a:pPr marL="457200" lvl="0" indent="0" algn="l" rtl="0">
              <a:lnSpc>
                <a:spcPct val="150000"/>
              </a:lnSpc>
              <a:spcBef>
                <a:spcPts val="400"/>
              </a:spcBef>
              <a:spcAft>
                <a:spcPts val="0"/>
              </a:spcAft>
              <a:buClr>
                <a:schemeClr val="dk1"/>
              </a:buClr>
              <a:buSzPts val="1100"/>
              <a:buNone/>
            </a:pPr>
            <a:r>
              <a:rPr lang="en-US" sz="2200"/>
              <a:t>• Student population</a:t>
            </a:r>
            <a:endParaRPr sz="2200"/>
          </a:p>
          <a:p>
            <a:pPr marL="457200" lvl="0" indent="0" algn="l" rtl="0">
              <a:lnSpc>
                <a:spcPct val="150000"/>
              </a:lnSpc>
              <a:spcBef>
                <a:spcPts val="400"/>
              </a:spcBef>
              <a:spcAft>
                <a:spcPts val="0"/>
              </a:spcAft>
              <a:buClr>
                <a:schemeClr val="dk1"/>
              </a:buClr>
              <a:buSzPts val="1100"/>
              <a:buFont typeface="Arial"/>
              <a:buNone/>
            </a:pPr>
            <a:r>
              <a:rPr lang="en-US" sz="2200"/>
              <a:t>• CTE program and/or program area</a:t>
            </a:r>
            <a:endParaRPr sz="2200"/>
          </a:p>
          <a:p>
            <a:pPr marL="0" lvl="0" indent="0" algn="l" rtl="0">
              <a:lnSpc>
                <a:spcPct val="150000"/>
              </a:lnSpc>
              <a:spcBef>
                <a:spcPts val="400"/>
              </a:spcBef>
              <a:spcAft>
                <a:spcPts val="0"/>
              </a:spcAft>
              <a:buClr>
                <a:schemeClr val="dk1"/>
              </a:buClr>
              <a:buSzPts val="1100"/>
              <a:buNone/>
            </a:pPr>
            <a:r>
              <a:rPr lang="en-US" sz="2200" b="1"/>
              <a:t>3.  Summarize the key findings in </a:t>
            </a:r>
            <a:r>
              <a:rPr lang="en-US" sz="2200" b="1">
                <a:solidFill>
                  <a:srgbClr val="004673"/>
                </a:solidFill>
              </a:rPr>
              <a:t>Section 2</a:t>
            </a:r>
            <a:r>
              <a:rPr lang="en-US" sz="2200" b="1"/>
              <a:t>.</a:t>
            </a:r>
            <a:endParaRPr sz="2200" b="1"/>
          </a:p>
          <a:p>
            <a:pPr marL="0" lvl="0" indent="0" algn="l" rtl="0">
              <a:lnSpc>
                <a:spcPct val="150000"/>
              </a:lnSpc>
              <a:spcBef>
                <a:spcPts val="1600"/>
              </a:spcBef>
              <a:spcAft>
                <a:spcPts val="0"/>
              </a:spcAft>
              <a:buClr>
                <a:schemeClr val="dk1"/>
              </a:buClr>
              <a:buSzPts val="1100"/>
              <a:buNone/>
            </a:pPr>
            <a:r>
              <a:rPr lang="en-US" sz="2200" b="1"/>
              <a:t>For consortia: </a:t>
            </a:r>
            <a:endParaRPr sz="2200" b="1"/>
          </a:p>
          <a:p>
            <a:pPr marL="0" lvl="0" indent="0" algn="l" rtl="0">
              <a:lnSpc>
                <a:spcPct val="150000"/>
              </a:lnSpc>
              <a:spcBef>
                <a:spcPts val="0"/>
              </a:spcBef>
              <a:spcAft>
                <a:spcPts val="0"/>
              </a:spcAft>
              <a:buClr>
                <a:schemeClr val="dk1"/>
              </a:buClr>
              <a:buSzPts val="1100"/>
              <a:buFont typeface="Arial"/>
              <a:buNone/>
            </a:pPr>
            <a:r>
              <a:rPr lang="en-US" sz="2200"/>
              <a:t>Start with the consortium-level determination, then use member-district data to identify where action is needed.</a:t>
            </a:r>
            <a:endParaRPr sz="2200"/>
          </a:p>
          <a:p>
            <a:pPr marL="0" lvl="0" indent="0" algn="l" rtl="0">
              <a:lnSpc>
                <a:spcPct val="90000"/>
              </a:lnSpc>
              <a:spcBef>
                <a:spcPts val="750"/>
              </a:spcBef>
              <a:spcAft>
                <a:spcPts val="0"/>
              </a:spcAft>
              <a:buClr>
                <a:schemeClr val="dk1"/>
              </a:buClr>
              <a:buSzPts val="21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27"/>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2600"/>
              <a:t>STEP 4 | Analyze the Overall Result</a:t>
            </a:r>
            <a:r>
              <a:rPr lang="en-US" sz="1100" b="0">
                <a:solidFill>
                  <a:schemeClr val="dk1"/>
                </a:solidFill>
              </a:rPr>
              <a:t> </a:t>
            </a:r>
            <a:endParaRPr/>
          </a:p>
        </p:txBody>
      </p:sp>
      <p:pic>
        <p:nvPicPr>
          <p:cNvPr id="373" name="Google Shape;373;p27"/>
          <p:cNvPicPr preferRelativeResize="0"/>
          <p:nvPr/>
        </p:nvPicPr>
        <p:blipFill>
          <a:blip r:embed="rId3">
            <a:alphaModFix/>
          </a:blip>
          <a:stretch>
            <a:fillRect/>
          </a:stretch>
        </p:blipFill>
        <p:spPr>
          <a:xfrm>
            <a:off x="204695" y="1821200"/>
            <a:ext cx="11765703" cy="4774250"/>
          </a:xfrm>
          <a:prstGeom prst="rect">
            <a:avLst/>
          </a:prstGeom>
          <a:noFill/>
          <a:ln w="9525" cap="flat" cmpd="sng">
            <a:solidFill>
              <a:schemeClr val="dk2"/>
            </a:solidFill>
            <a:prstDash val="solid"/>
            <a:round/>
            <a:headEnd type="none" w="sm" len="sm"/>
            <a:tailEnd type="none" w="sm" len="sm"/>
          </a:ln>
        </p:spPr>
      </p:pic>
      <p:sp>
        <p:nvSpPr>
          <p:cNvPr id="374" name="Google Shape;374;p27"/>
          <p:cNvSpPr txBox="1"/>
          <p:nvPr/>
        </p:nvSpPr>
        <p:spPr>
          <a:xfrm>
            <a:off x="204700" y="786700"/>
            <a:ext cx="11765700" cy="923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US" sz="1200"/>
              <a:t>For secondary consortiums (and independent recipients) not achieving 90% on a performance indicator target, please review the disaggregated performance data across each participating school district, including student population groups, by navigating to the </a:t>
            </a:r>
            <a:r>
              <a:rPr lang="en-US" sz="1200" u="sng">
                <a:solidFill>
                  <a:schemeClr val="hlink"/>
                </a:solidFill>
                <a:hlinkClick r:id="rId4"/>
              </a:rPr>
              <a:t>www.iowastudentoutcomes.com</a:t>
            </a:r>
            <a:r>
              <a:rPr lang="en-US" sz="1200"/>
              <a:t> dashboards. </a:t>
            </a:r>
            <a:endParaRPr sz="1200"/>
          </a:p>
          <a:p>
            <a:pPr marL="0" lvl="0" indent="0" algn="just" rtl="0">
              <a:spcBef>
                <a:spcPts val="0"/>
              </a:spcBef>
              <a:spcAft>
                <a:spcPts val="0"/>
              </a:spcAft>
              <a:buNone/>
            </a:pPr>
            <a:r>
              <a:rPr lang="en-US" sz="1200"/>
              <a:t>For this data in spreadsheet form, please click on the following </a:t>
            </a:r>
            <a:r>
              <a:rPr lang="en-US" sz="1200" u="sng">
                <a:solidFill>
                  <a:schemeClr val="hlink"/>
                </a:solidFill>
                <a:hlinkClick r:id="rId5"/>
              </a:rPr>
              <a:t>Public District-Level: 2024-2025AY Accountability Results hyperlink for the public-facing Google sheet file for viewing and download only</a:t>
            </a:r>
            <a:r>
              <a:rPr lang="en-US" sz="1200"/>
              <a:t>.</a:t>
            </a:r>
            <a:endParaRPr sz="12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28"/>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600">
                <a:solidFill>
                  <a:srgbClr val="FFFFFF"/>
                </a:solidFill>
              </a:rPr>
              <a:t>STEP 5 | Identify Likely Contributing Factors</a:t>
            </a:r>
            <a:r>
              <a:rPr lang="en-US" sz="1100" b="0">
                <a:solidFill>
                  <a:schemeClr val="dk1"/>
                </a:solidFill>
              </a:rPr>
              <a:t> </a:t>
            </a:r>
            <a:endParaRPr/>
          </a:p>
        </p:txBody>
      </p:sp>
      <p:sp>
        <p:nvSpPr>
          <p:cNvPr id="380" name="Google Shape;380;p28"/>
          <p:cNvSpPr txBox="1">
            <a:spLocks noGrp="1"/>
          </p:cNvSpPr>
          <p:nvPr>
            <p:ph type="body" idx="1"/>
          </p:nvPr>
        </p:nvSpPr>
        <p:spPr>
          <a:xfrm>
            <a:off x="339225" y="914400"/>
            <a:ext cx="11599800" cy="2498100"/>
          </a:xfrm>
          <a:prstGeom prst="rect">
            <a:avLst/>
          </a:prstGeom>
          <a:noFill/>
          <a:ln>
            <a:noFill/>
          </a:ln>
        </p:spPr>
        <p:txBody>
          <a:bodyPr spcFirstLastPara="1" wrap="square" lIns="91425" tIns="45700" rIns="91425" bIns="45700" anchor="t" anchorCtr="0">
            <a:normAutofit lnSpcReduction="20000"/>
          </a:bodyPr>
          <a:lstStyle/>
          <a:p>
            <a:pPr marL="0" lvl="0" indent="0" algn="ctr" rtl="0">
              <a:lnSpc>
                <a:spcPct val="150000"/>
              </a:lnSpc>
              <a:spcBef>
                <a:spcPts val="0"/>
              </a:spcBef>
              <a:spcAft>
                <a:spcPts val="0"/>
              </a:spcAft>
              <a:buClr>
                <a:schemeClr val="dk1"/>
              </a:buClr>
              <a:buSzPts val="1100"/>
              <a:buFont typeface="Arial"/>
              <a:buNone/>
            </a:pPr>
            <a:r>
              <a:rPr lang="en-US" sz="2200" b="1" i="1"/>
              <a:t>The letter identifies </a:t>
            </a:r>
            <a:r>
              <a:rPr lang="en-US" sz="2200" b="1" i="1">
                <a:solidFill>
                  <a:srgbClr val="004673"/>
                </a:solidFill>
              </a:rPr>
              <a:t>what</a:t>
            </a:r>
            <a:r>
              <a:rPr lang="en-US" sz="2200" b="1" i="1"/>
              <a:t> needs improvement—not </a:t>
            </a:r>
            <a:r>
              <a:rPr lang="en-US" sz="2200" b="1" i="1">
                <a:solidFill>
                  <a:srgbClr val="004673"/>
                </a:solidFill>
              </a:rPr>
              <a:t>why</a:t>
            </a:r>
            <a:r>
              <a:rPr lang="en-US" sz="2200" b="1" i="1"/>
              <a:t>.</a:t>
            </a:r>
            <a:endParaRPr sz="1400" b="1" i="1"/>
          </a:p>
          <a:p>
            <a:pPr marL="457200" lvl="0" indent="-368300" algn="l" rtl="0">
              <a:lnSpc>
                <a:spcPct val="150000"/>
              </a:lnSpc>
              <a:spcBef>
                <a:spcPts val="1600"/>
              </a:spcBef>
              <a:spcAft>
                <a:spcPts val="0"/>
              </a:spcAft>
              <a:buSzPts val="2200"/>
              <a:buChar char="★"/>
            </a:pPr>
            <a:r>
              <a:rPr lang="en-US" sz="2200"/>
              <a:t>Engage relevant staff and stakeholders.</a:t>
            </a:r>
            <a:endParaRPr sz="2200"/>
          </a:p>
          <a:p>
            <a:pPr marL="457200" lvl="0" indent="-368300" algn="l" rtl="0">
              <a:lnSpc>
                <a:spcPct val="150000"/>
              </a:lnSpc>
              <a:spcBef>
                <a:spcPts val="0"/>
              </a:spcBef>
              <a:spcAft>
                <a:spcPts val="0"/>
              </a:spcAft>
              <a:buSzPts val="2200"/>
              <a:buChar char="★"/>
            </a:pPr>
            <a:r>
              <a:rPr lang="en-US" sz="2200"/>
              <a:t>Use </a:t>
            </a:r>
            <a:r>
              <a:rPr lang="en-US" sz="2200" b="1"/>
              <a:t>local evidence, student feedback, and the CLNA</a:t>
            </a:r>
            <a:r>
              <a:rPr lang="en-US" sz="2200"/>
              <a:t>.</a:t>
            </a:r>
            <a:endParaRPr sz="2200"/>
          </a:p>
          <a:p>
            <a:pPr marL="457200" lvl="0" indent="-368300" algn="l" rtl="0">
              <a:lnSpc>
                <a:spcPct val="150000"/>
              </a:lnSpc>
              <a:spcBef>
                <a:spcPts val="0"/>
              </a:spcBef>
              <a:spcAft>
                <a:spcPts val="0"/>
              </a:spcAft>
              <a:buSzPts val="2200"/>
              <a:buChar char="★"/>
            </a:pPr>
            <a:r>
              <a:rPr lang="en-US" sz="2200"/>
              <a:t>Distinguish </a:t>
            </a:r>
            <a:r>
              <a:rPr lang="en-US" sz="2200" b="1"/>
              <a:t>confirmed findings</a:t>
            </a:r>
            <a:r>
              <a:rPr lang="en-US" sz="2200"/>
              <a:t> from issues requiring further investigation.</a:t>
            </a:r>
            <a:endParaRPr sz="2200"/>
          </a:p>
          <a:p>
            <a:pPr marL="457200" lvl="0" indent="-368300" algn="l" rtl="0">
              <a:lnSpc>
                <a:spcPct val="150000"/>
              </a:lnSpc>
              <a:spcBef>
                <a:spcPts val="0"/>
              </a:spcBef>
              <a:spcAft>
                <a:spcPts val="0"/>
              </a:spcAft>
              <a:buSzPts val="2200"/>
              <a:buChar char="★"/>
            </a:pPr>
            <a:r>
              <a:rPr lang="en-US" sz="2200"/>
              <a:t>Record contributing factors in </a:t>
            </a:r>
            <a:r>
              <a:rPr lang="en-US" sz="2200" b="1">
                <a:solidFill>
                  <a:srgbClr val="004673"/>
                </a:solidFill>
              </a:rPr>
              <a:t>Section 2</a:t>
            </a:r>
            <a:r>
              <a:rPr lang="en-US" sz="2200"/>
              <a:t> and stakeholder involvement in </a:t>
            </a:r>
            <a:r>
              <a:rPr lang="en-US" sz="2200" b="1">
                <a:solidFill>
                  <a:srgbClr val="004673"/>
                </a:solidFill>
              </a:rPr>
              <a:t>Section 4</a:t>
            </a:r>
            <a:r>
              <a:rPr lang="en-US" sz="2200"/>
              <a:t>.</a:t>
            </a:r>
            <a:endParaRPr sz="22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29"/>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2600"/>
              <a:t>STEP 5 | Identify Likely Contributing Factors</a:t>
            </a:r>
            <a:r>
              <a:rPr lang="en-US" sz="1100" b="0">
                <a:solidFill>
                  <a:schemeClr val="dk1"/>
                </a:solidFill>
              </a:rPr>
              <a:t> </a:t>
            </a:r>
            <a:endParaRPr/>
          </a:p>
        </p:txBody>
      </p:sp>
      <p:pic>
        <p:nvPicPr>
          <p:cNvPr id="386" name="Google Shape;386;p29"/>
          <p:cNvPicPr preferRelativeResize="0"/>
          <p:nvPr/>
        </p:nvPicPr>
        <p:blipFill>
          <a:blip r:embed="rId3">
            <a:alphaModFix/>
          </a:blip>
          <a:stretch>
            <a:fillRect/>
          </a:stretch>
        </p:blipFill>
        <p:spPr>
          <a:xfrm>
            <a:off x="1726450" y="4741225"/>
            <a:ext cx="8739073" cy="1632286"/>
          </a:xfrm>
          <a:prstGeom prst="rect">
            <a:avLst/>
          </a:prstGeom>
          <a:noFill/>
          <a:ln w="9525" cap="flat" cmpd="sng">
            <a:solidFill>
              <a:schemeClr val="dk2"/>
            </a:solidFill>
            <a:prstDash val="solid"/>
            <a:round/>
            <a:headEnd type="none" w="sm" len="sm"/>
            <a:tailEnd type="none" w="sm" len="sm"/>
          </a:ln>
        </p:spPr>
      </p:pic>
      <p:pic>
        <p:nvPicPr>
          <p:cNvPr id="387" name="Google Shape;387;p29"/>
          <p:cNvPicPr preferRelativeResize="0"/>
          <p:nvPr/>
        </p:nvPicPr>
        <p:blipFill>
          <a:blip r:embed="rId4">
            <a:alphaModFix/>
          </a:blip>
          <a:stretch>
            <a:fillRect/>
          </a:stretch>
        </p:blipFill>
        <p:spPr>
          <a:xfrm>
            <a:off x="1702012" y="919000"/>
            <a:ext cx="8787974" cy="356595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30"/>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600">
                <a:solidFill>
                  <a:srgbClr val="FFFFFF"/>
                </a:solidFill>
              </a:rPr>
              <a:t>STEP 6 | Identify Actions and Assign Responsibility</a:t>
            </a:r>
            <a:r>
              <a:rPr lang="en-US" sz="1100" b="0">
                <a:solidFill>
                  <a:schemeClr val="dk1"/>
                </a:solidFill>
              </a:rPr>
              <a:t> </a:t>
            </a:r>
            <a:endParaRPr/>
          </a:p>
        </p:txBody>
      </p:sp>
      <p:sp>
        <p:nvSpPr>
          <p:cNvPr id="393" name="Google Shape;393;p30"/>
          <p:cNvSpPr txBox="1">
            <a:spLocks noGrp="1"/>
          </p:cNvSpPr>
          <p:nvPr>
            <p:ph type="body" idx="1"/>
          </p:nvPr>
        </p:nvSpPr>
        <p:spPr>
          <a:xfrm>
            <a:off x="339213" y="914400"/>
            <a:ext cx="11599745" cy="5676181"/>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chemeClr val="dk1"/>
              </a:buClr>
              <a:buSzPts val="1100"/>
              <a:buFont typeface="Arial"/>
              <a:buNone/>
            </a:pPr>
            <a:r>
              <a:rPr lang="en-US" sz="2200" b="1"/>
              <a:t>In Section 3, choose actions that:</a:t>
            </a:r>
            <a:endParaRPr sz="2200" b="1"/>
          </a:p>
          <a:p>
            <a:pPr marL="457200" lvl="0" indent="0" algn="l" rtl="0">
              <a:lnSpc>
                <a:spcPct val="150000"/>
              </a:lnSpc>
              <a:spcBef>
                <a:spcPts val="500"/>
              </a:spcBef>
              <a:spcAft>
                <a:spcPts val="0"/>
              </a:spcAft>
              <a:buClr>
                <a:schemeClr val="dk1"/>
              </a:buClr>
              <a:buSzPts val="1100"/>
              <a:buFont typeface="Arial"/>
              <a:buNone/>
            </a:pPr>
            <a:r>
              <a:rPr lang="en-US" sz="2200"/>
              <a:t>•  Address the contributing factors identified; and</a:t>
            </a:r>
            <a:endParaRPr sz="2200"/>
          </a:p>
          <a:p>
            <a:pPr marL="457200" lvl="0" indent="0" algn="l" rtl="0">
              <a:lnSpc>
                <a:spcPct val="150000"/>
              </a:lnSpc>
              <a:spcBef>
                <a:spcPts val="300"/>
              </a:spcBef>
              <a:spcAft>
                <a:spcPts val="0"/>
              </a:spcAft>
              <a:buClr>
                <a:schemeClr val="dk1"/>
              </a:buClr>
              <a:buSzPts val="1100"/>
              <a:buFont typeface="Arial"/>
              <a:buNone/>
            </a:pPr>
            <a:r>
              <a:rPr lang="en-US" sz="2200"/>
              <a:t>•  Align with the CLNA and local planning.</a:t>
            </a:r>
            <a:endParaRPr sz="2200"/>
          </a:p>
          <a:p>
            <a:pPr marL="457200" lvl="0" indent="0" algn="ctr" rtl="0">
              <a:lnSpc>
                <a:spcPct val="150000"/>
              </a:lnSpc>
              <a:spcBef>
                <a:spcPts val="1100"/>
              </a:spcBef>
              <a:spcAft>
                <a:spcPts val="0"/>
              </a:spcAft>
              <a:buClr>
                <a:schemeClr val="dk1"/>
              </a:buClr>
              <a:buSzPts val="1100"/>
              <a:buFont typeface="Arial"/>
              <a:buNone/>
            </a:pPr>
            <a:r>
              <a:rPr lang="en-US" sz="2200" i="1"/>
              <a:t>“Improve science performance” is a </a:t>
            </a:r>
            <a:r>
              <a:rPr lang="en-US" sz="2200" b="1" i="1">
                <a:solidFill>
                  <a:srgbClr val="004673"/>
                </a:solidFill>
              </a:rPr>
              <a:t>goal—not an action.</a:t>
            </a:r>
            <a:endParaRPr sz="2200" b="1" i="1">
              <a:solidFill>
                <a:srgbClr val="004673"/>
              </a:solidFill>
            </a:endParaRPr>
          </a:p>
          <a:p>
            <a:pPr marL="457200" lvl="0" indent="0" algn="l" rtl="0">
              <a:lnSpc>
                <a:spcPct val="150000"/>
              </a:lnSpc>
              <a:spcBef>
                <a:spcPts val="1300"/>
              </a:spcBef>
              <a:spcAft>
                <a:spcPts val="0"/>
              </a:spcAft>
              <a:buClr>
                <a:schemeClr val="dk1"/>
              </a:buClr>
              <a:buSzPts val="1100"/>
              <a:buFont typeface="Arial"/>
              <a:buNone/>
            </a:pPr>
            <a:r>
              <a:rPr lang="en-US" sz="2200" b="1"/>
              <a:t>For each action, specify:</a:t>
            </a:r>
            <a:endParaRPr sz="2200" b="1"/>
          </a:p>
          <a:p>
            <a:pPr marL="457200" lvl="0" indent="0" algn="l" rtl="0">
              <a:lnSpc>
                <a:spcPct val="150000"/>
              </a:lnSpc>
              <a:spcBef>
                <a:spcPts val="600"/>
              </a:spcBef>
              <a:spcAft>
                <a:spcPts val="0"/>
              </a:spcAft>
              <a:buClr>
                <a:schemeClr val="dk1"/>
              </a:buClr>
              <a:buSzPts val="1100"/>
              <a:buFont typeface="Arial"/>
              <a:buNone/>
            </a:pPr>
            <a:r>
              <a:rPr lang="en-US" sz="2200" b="1">
                <a:solidFill>
                  <a:srgbClr val="004673"/>
                </a:solidFill>
              </a:rPr>
              <a:t>•  What will we do?</a:t>
            </a:r>
            <a:endParaRPr sz="2200" b="1">
              <a:solidFill>
                <a:srgbClr val="004673"/>
              </a:solidFill>
            </a:endParaRPr>
          </a:p>
          <a:p>
            <a:pPr marL="457200" lvl="0" indent="0" algn="l" rtl="0">
              <a:lnSpc>
                <a:spcPct val="150000"/>
              </a:lnSpc>
              <a:spcBef>
                <a:spcPts val="400"/>
              </a:spcBef>
              <a:spcAft>
                <a:spcPts val="0"/>
              </a:spcAft>
              <a:buClr>
                <a:schemeClr val="dk1"/>
              </a:buClr>
              <a:buSzPts val="1100"/>
              <a:buFont typeface="Arial"/>
              <a:buNone/>
            </a:pPr>
            <a:r>
              <a:rPr lang="en-US" sz="2200" b="1">
                <a:solidFill>
                  <a:srgbClr val="004673"/>
                </a:solidFill>
              </a:rPr>
              <a:t>•  Who is responsible?</a:t>
            </a:r>
            <a:endParaRPr sz="2200" b="1">
              <a:solidFill>
                <a:srgbClr val="004673"/>
              </a:solidFill>
            </a:endParaRPr>
          </a:p>
          <a:p>
            <a:pPr marL="457200" lvl="0" indent="0" algn="l" rtl="0">
              <a:lnSpc>
                <a:spcPct val="150000"/>
              </a:lnSpc>
              <a:spcBef>
                <a:spcPts val="400"/>
              </a:spcBef>
              <a:spcAft>
                <a:spcPts val="0"/>
              </a:spcAft>
              <a:buClr>
                <a:schemeClr val="dk1"/>
              </a:buClr>
              <a:buSzPts val="1100"/>
              <a:buFont typeface="Arial"/>
              <a:buNone/>
            </a:pPr>
            <a:r>
              <a:rPr lang="en-US" sz="2200" b="1">
                <a:solidFill>
                  <a:srgbClr val="004673"/>
                </a:solidFill>
              </a:rPr>
              <a:t>•  When will it happen?</a:t>
            </a:r>
            <a:endParaRPr sz="2200" b="1">
              <a:solidFill>
                <a:srgbClr val="004673"/>
              </a:solidFill>
            </a:endParaRPr>
          </a:p>
          <a:p>
            <a:pPr marL="457200" lvl="0" indent="0" algn="l" rtl="0">
              <a:lnSpc>
                <a:spcPct val="150000"/>
              </a:lnSpc>
              <a:spcBef>
                <a:spcPts val="400"/>
              </a:spcBef>
              <a:spcAft>
                <a:spcPts val="400"/>
              </a:spcAft>
              <a:buNone/>
            </a:pPr>
            <a:r>
              <a:rPr lang="en-US" sz="2200" b="1">
                <a:solidFill>
                  <a:srgbClr val="004673"/>
                </a:solidFill>
              </a:rPr>
              <a:t>•  What evidence will show progress?</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1"/>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2600"/>
              <a:t>STEP 6 | Identify Actions and Assign Responsibility</a:t>
            </a:r>
            <a:r>
              <a:rPr lang="en-US" sz="1100" b="0">
                <a:solidFill>
                  <a:schemeClr val="dk1"/>
                </a:solidFill>
              </a:rPr>
              <a:t> </a:t>
            </a:r>
            <a:endParaRPr/>
          </a:p>
        </p:txBody>
      </p:sp>
      <p:pic>
        <p:nvPicPr>
          <p:cNvPr id="399" name="Google Shape;399;p31"/>
          <p:cNvPicPr preferRelativeResize="0"/>
          <p:nvPr/>
        </p:nvPicPr>
        <p:blipFill>
          <a:blip r:embed="rId3">
            <a:alphaModFix/>
          </a:blip>
          <a:stretch>
            <a:fillRect/>
          </a:stretch>
        </p:blipFill>
        <p:spPr>
          <a:xfrm>
            <a:off x="187000" y="1183877"/>
            <a:ext cx="11887201" cy="4749746"/>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2"/>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500">
                <a:solidFill>
                  <a:srgbClr val="FFFFFF"/>
                </a:solidFill>
              </a:rPr>
              <a:t>STEP 7 | Monitor Progress and Identify Support Needs</a:t>
            </a:r>
            <a:r>
              <a:rPr lang="en-US" sz="1100" b="0">
                <a:solidFill>
                  <a:schemeClr val="dk1"/>
                </a:solidFill>
              </a:rPr>
              <a:t> </a:t>
            </a:r>
            <a:endParaRPr/>
          </a:p>
        </p:txBody>
      </p:sp>
      <p:sp>
        <p:nvSpPr>
          <p:cNvPr id="405" name="Google Shape;405;p32"/>
          <p:cNvSpPr txBox="1">
            <a:spLocks noGrp="1"/>
          </p:cNvSpPr>
          <p:nvPr>
            <p:ph type="body" idx="1"/>
          </p:nvPr>
        </p:nvSpPr>
        <p:spPr>
          <a:xfrm>
            <a:off x="339188" y="853125"/>
            <a:ext cx="11599800" cy="32073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1100"/>
              <a:buFont typeface="Arial"/>
              <a:buNone/>
            </a:pPr>
            <a:r>
              <a:rPr lang="en-US" sz="2200" b="1"/>
              <a:t>In Section 4:</a:t>
            </a:r>
            <a:endParaRPr sz="2200" b="1"/>
          </a:p>
          <a:p>
            <a:pPr marL="457200" lvl="0" indent="-368300" algn="l" rtl="0">
              <a:lnSpc>
                <a:spcPct val="150000"/>
              </a:lnSpc>
              <a:spcBef>
                <a:spcPts val="1000"/>
              </a:spcBef>
              <a:spcAft>
                <a:spcPts val="0"/>
              </a:spcAft>
              <a:buSzPts val="2200"/>
              <a:buChar char="•"/>
            </a:pPr>
            <a:r>
              <a:rPr lang="en-US" sz="2200"/>
              <a:t>Define </a:t>
            </a:r>
            <a:r>
              <a:rPr lang="en-US" sz="2200" b="1"/>
              <a:t>how often</a:t>
            </a:r>
            <a:r>
              <a:rPr lang="en-US" sz="2200"/>
              <a:t> progress will be reviewed, </a:t>
            </a:r>
            <a:r>
              <a:rPr lang="en-US" sz="2200" b="1"/>
              <a:t>what evidence</a:t>
            </a:r>
            <a:r>
              <a:rPr lang="en-US" sz="2200"/>
              <a:t> will be examined, and </a:t>
            </a:r>
            <a:r>
              <a:rPr lang="en-US" sz="2200" b="1"/>
              <a:t>what success will look like</a:t>
            </a:r>
            <a:r>
              <a:rPr lang="en-US" sz="2200"/>
              <a:t>.</a:t>
            </a:r>
            <a:endParaRPr sz="2200"/>
          </a:p>
          <a:p>
            <a:pPr marL="457200" lvl="0" indent="-368300" algn="l" rtl="0">
              <a:lnSpc>
                <a:spcPct val="150000"/>
              </a:lnSpc>
              <a:spcBef>
                <a:spcPts val="0"/>
              </a:spcBef>
              <a:spcAft>
                <a:spcPts val="0"/>
              </a:spcAft>
              <a:buSzPts val="2200"/>
              <a:buChar char="•"/>
            </a:pPr>
            <a:r>
              <a:rPr lang="en-US" sz="2200"/>
              <a:t>Monitor both </a:t>
            </a:r>
            <a:r>
              <a:rPr lang="en-US" sz="2200" b="1"/>
              <a:t>activity completion</a:t>
            </a:r>
            <a:r>
              <a:rPr lang="en-US" sz="2200"/>
              <a:t> and </a:t>
            </a:r>
            <a:r>
              <a:rPr lang="en-US" sz="2200" b="1"/>
              <a:t>learner outcomes</a:t>
            </a:r>
            <a:r>
              <a:rPr lang="en-US" sz="2200"/>
              <a:t>.</a:t>
            </a:r>
            <a:endParaRPr sz="2200"/>
          </a:p>
          <a:p>
            <a:pPr marL="457200" lvl="0" indent="-368300" algn="l" rtl="0">
              <a:lnSpc>
                <a:spcPct val="150000"/>
              </a:lnSpc>
              <a:spcBef>
                <a:spcPts val="0"/>
              </a:spcBef>
              <a:spcAft>
                <a:spcPts val="0"/>
              </a:spcAft>
              <a:buSzPts val="2200"/>
              <a:buChar char="•"/>
            </a:pPr>
            <a:r>
              <a:rPr lang="en-US" sz="2200"/>
              <a:t>Document </a:t>
            </a:r>
            <a:r>
              <a:rPr lang="en-US" sz="2200" b="1"/>
              <a:t>stakeholder input</a:t>
            </a:r>
            <a:r>
              <a:rPr lang="en-US" sz="2200"/>
              <a:t> and any </a:t>
            </a:r>
            <a:r>
              <a:rPr lang="en-US" sz="2200" b="1"/>
              <a:t>Iowa Department of Education technical assistance</a:t>
            </a:r>
            <a:r>
              <a:rPr lang="en-US" sz="2200"/>
              <a:t> needed or pursued.</a:t>
            </a:r>
            <a:endParaRPr sz="2200"/>
          </a:p>
        </p:txBody>
      </p:sp>
      <p:pic>
        <p:nvPicPr>
          <p:cNvPr id="406" name="Google Shape;406;p32"/>
          <p:cNvPicPr preferRelativeResize="0"/>
          <p:nvPr/>
        </p:nvPicPr>
        <p:blipFill>
          <a:blip r:embed="rId3">
            <a:alphaModFix/>
          </a:blip>
          <a:stretch>
            <a:fillRect/>
          </a:stretch>
        </p:blipFill>
        <p:spPr>
          <a:xfrm>
            <a:off x="195488" y="4176127"/>
            <a:ext cx="11887199" cy="218003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3"/>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400"/>
              <a:buFont typeface="Arial"/>
              <a:buNone/>
            </a:pPr>
            <a:r>
              <a:rPr lang="en-US" sz="2600">
                <a:solidFill>
                  <a:srgbClr val="FFFFFF"/>
                </a:solidFill>
              </a:rPr>
              <a:t>STEP 8 | Finalize, Submit, and Implement</a:t>
            </a:r>
            <a:r>
              <a:rPr lang="en-US" sz="1100" b="0">
                <a:solidFill>
                  <a:schemeClr val="dk1"/>
                </a:solidFill>
              </a:rPr>
              <a:t> </a:t>
            </a:r>
            <a:endParaRPr/>
          </a:p>
        </p:txBody>
      </p:sp>
      <p:sp>
        <p:nvSpPr>
          <p:cNvPr id="412" name="Google Shape;412;p33"/>
          <p:cNvSpPr txBox="1">
            <a:spLocks noGrp="1"/>
          </p:cNvSpPr>
          <p:nvPr>
            <p:ph type="body" idx="1"/>
          </p:nvPr>
        </p:nvSpPr>
        <p:spPr>
          <a:xfrm>
            <a:off x="339225" y="813325"/>
            <a:ext cx="11599800" cy="4235700"/>
          </a:xfrm>
          <a:prstGeom prst="rect">
            <a:avLst/>
          </a:prstGeom>
          <a:noFill/>
          <a:ln>
            <a:noFill/>
          </a:ln>
        </p:spPr>
        <p:txBody>
          <a:bodyPr spcFirstLastPara="1" wrap="square" lIns="91425" tIns="45700" rIns="91425" bIns="45700" anchor="t" anchorCtr="0">
            <a:noAutofit/>
          </a:bodyPr>
          <a:lstStyle/>
          <a:p>
            <a:pPr marL="0" lvl="0" indent="0" algn="l" rtl="0">
              <a:lnSpc>
                <a:spcPct val="125000"/>
              </a:lnSpc>
              <a:spcBef>
                <a:spcPts val="0"/>
              </a:spcBef>
              <a:spcAft>
                <a:spcPts val="0"/>
              </a:spcAft>
              <a:buClr>
                <a:schemeClr val="dk1"/>
              </a:buClr>
              <a:buSzPts val="1100"/>
              <a:buFont typeface="Arial"/>
              <a:buNone/>
            </a:pPr>
            <a:r>
              <a:rPr lang="en-US" sz="1800" b="1">
                <a:solidFill>
                  <a:srgbClr val="004673"/>
                </a:solidFill>
              </a:rPr>
              <a:t>Before submitting</a:t>
            </a:r>
            <a:endParaRPr sz="1800" b="1">
              <a:solidFill>
                <a:srgbClr val="004673"/>
              </a:solidFill>
            </a:endParaRPr>
          </a:p>
          <a:p>
            <a:pPr marL="457200" lvl="0" indent="-342900" algn="l" rtl="0">
              <a:lnSpc>
                <a:spcPct val="125000"/>
              </a:lnSpc>
              <a:spcBef>
                <a:spcPts val="0"/>
              </a:spcBef>
              <a:spcAft>
                <a:spcPts val="0"/>
              </a:spcAft>
              <a:buSzPts val="1800"/>
              <a:buChar char="★"/>
            </a:pPr>
            <a:r>
              <a:rPr lang="en-US" sz="1800"/>
              <a:t>Complete the assurances.</a:t>
            </a:r>
            <a:endParaRPr sz="1800"/>
          </a:p>
          <a:p>
            <a:pPr marL="457200" lvl="0" indent="-342900" algn="l" rtl="0">
              <a:lnSpc>
                <a:spcPct val="125000"/>
              </a:lnSpc>
              <a:spcBef>
                <a:spcPts val="0"/>
              </a:spcBef>
              <a:spcAft>
                <a:spcPts val="0"/>
              </a:spcAft>
              <a:buSzPts val="1800"/>
              <a:buChar char="★"/>
            </a:pPr>
            <a:r>
              <a:rPr lang="en-US" sz="1800"/>
              <a:t>Obtain Perkins coordinator and administrator signatures; electronic signatures are acceptable.</a:t>
            </a:r>
            <a:endParaRPr sz="1800"/>
          </a:p>
          <a:p>
            <a:pPr marL="457200" lvl="0" indent="-342900" algn="l" rtl="0">
              <a:lnSpc>
                <a:spcPct val="125000"/>
              </a:lnSpc>
              <a:spcBef>
                <a:spcPts val="0"/>
              </a:spcBef>
              <a:spcAft>
                <a:spcPts val="0"/>
              </a:spcAft>
              <a:buSzPts val="1800"/>
              <a:buChar char="★"/>
            </a:pPr>
            <a:r>
              <a:rPr lang="en-US" sz="1800"/>
              <a:t>Leave the CTE Bureau signature blank for Department review.</a:t>
            </a:r>
            <a:endParaRPr sz="1800"/>
          </a:p>
          <a:p>
            <a:pPr marL="457200" lvl="0" indent="-342900" algn="l" rtl="0">
              <a:lnSpc>
                <a:spcPct val="125000"/>
              </a:lnSpc>
              <a:spcBef>
                <a:spcPts val="0"/>
              </a:spcBef>
              <a:spcAft>
                <a:spcPts val="0"/>
              </a:spcAft>
              <a:buSzPts val="1800"/>
              <a:buChar char="★"/>
            </a:pPr>
            <a:r>
              <a:rPr lang="en-US" sz="1800"/>
              <a:t>Page 3 contains references only—no response is required.</a:t>
            </a:r>
            <a:endParaRPr sz="1800"/>
          </a:p>
          <a:p>
            <a:pPr marL="0" lvl="0" indent="0" algn="l" rtl="0">
              <a:lnSpc>
                <a:spcPct val="125000"/>
              </a:lnSpc>
              <a:spcBef>
                <a:spcPts val="0"/>
              </a:spcBef>
              <a:spcAft>
                <a:spcPts val="0"/>
              </a:spcAft>
              <a:buClr>
                <a:schemeClr val="dk1"/>
              </a:buClr>
              <a:buSzPts val="1100"/>
              <a:buFont typeface="Arial"/>
              <a:buNone/>
            </a:pPr>
            <a:r>
              <a:rPr lang="en-US" sz="1800" b="1">
                <a:solidFill>
                  <a:srgbClr val="004673"/>
                </a:solidFill>
              </a:rPr>
              <a:t>Submit</a:t>
            </a:r>
            <a:endParaRPr sz="1800" b="1">
              <a:solidFill>
                <a:srgbClr val="004673"/>
              </a:solidFill>
            </a:endParaRPr>
          </a:p>
          <a:p>
            <a:pPr marL="457200" lvl="0" indent="-342900" algn="l" rtl="0">
              <a:lnSpc>
                <a:spcPct val="125000"/>
              </a:lnSpc>
              <a:spcBef>
                <a:spcPts val="0"/>
              </a:spcBef>
              <a:spcAft>
                <a:spcPts val="0"/>
              </a:spcAft>
              <a:buSzPts val="1800"/>
              <a:buChar char="★"/>
            </a:pPr>
            <a:r>
              <a:rPr lang="en-US" sz="1800" b="1"/>
              <a:t>Due: </a:t>
            </a:r>
            <a:r>
              <a:rPr lang="en-US" sz="1800" b="1">
                <a:solidFill>
                  <a:srgbClr val="004673"/>
                </a:solidFill>
              </a:rPr>
              <a:t>October 31, 2026</a:t>
            </a:r>
            <a:endParaRPr sz="1800" b="1">
              <a:solidFill>
                <a:srgbClr val="004673"/>
              </a:solidFill>
            </a:endParaRPr>
          </a:p>
          <a:p>
            <a:pPr marL="0" lvl="0" indent="0" algn="l" rtl="0">
              <a:lnSpc>
                <a:spcPct val="125000"/>
              </a:lnSpc>
              <a:spcBef>
                <a:spcPts val="0"/>
              </a:spcBef>
              <a:spcAft>
                <a:spcPts val="0"/>
              </a:spcAft>
              <a:buClr>
                <a:schemeClr val="dk1"/>
              </a:buClr>
              <a:buSzPts val="1100"/>
              <a:buFont typeface="Arial"/>
              <a:buNone/>
            </a:pPr>
            <a:r>
              <a:rPr lang="en-US" sz="1800"/>
              <a:t>Send completed plans and accountability questions to:</a:t>
            </a:r>
            <a:endParaRPr sz="1800"/>
          </a:p>
          <a:p>
            <a:pPr marL="457200" lvl="0" indent="0" algn="l" rtl="0">
              <a:lnSpc>
                <a:spcPct val="125000"/>
              </a:lnSpc>
              <a:spcBef>
                <a:spcPts val="0"/>
              </a:spcBef>
              <a:spcAft>
                <a:spcPts val="0"/>
              </a:spcAft>
              <a:buClr>
                <a:schemeClr val="dk1"/>
              </a:buClr>
              <a:buSzPts val="1100"/>
              <a:buFont typeface="Arial"/>
              <a:buNone/>
            </a:pPr>
            <a:r>
              <a:rPr lang="en-US" sz="1800" u="sng">
                <a:solidFill>
                  <a:srgbClr val="0066CC"/>
                </a:solidFill>
              </a:rPr>
              <a:t>jeffrey.fletcher@iowa.gov</a:t>
            </a:r>
            <a:r>
              <a:rPr lang="en-US" sz="1800"/>
              <a:t>   |   </a:t>
            </a:r>
            <a:r>
              <a:rPr lang="en-US" sz="1800" u="sng">
                <a:solidFill>
                  <a:srgbClr val="0066CC"/>
                </a:solidFill>
              </a:rPr>
              <a:t>cale.hutchings@iowa.gov</a:t>
            </a:r>
            <a:endParaRPr sz="1800" u="sng">
              <a:solidFill>
                <a:srgbClr val="0066CC"/>
              </a:solidFill>
            </a:endParaRPr>
          </a:p>
          <a:p>
            <a:pPr marL="0" lvl="0" indent="0" algn="l" rtl="0">
              <a:lnSpc>
                <a:spcPct val="125000"/>
              </a:lnSpc>
              <a:spcBef>
                <a:spcPts val="0"/>
              </a:spcBef>
              <a:spcAft>
                <a:spcPts val="0"/>
              </a:spcAft>
              <a:buClr>
                <a:schemeClr val="dk1"/>
              </a:buClr>
              <a:buSzPts val="1100"/>
              <a:buFont typeface="Arial"/>
              <a:buNone/>
            </a:pPr>
            <a:r>
              <a:rPr lang="en-US" sz="1800" b="1">
                <a:solidFill>
                  <a:srgbClr val="004673"/>
                </a:solidFill>
              </a:rPr>
              <a:t>After submitting</a:t>
            </a:r>
            <a:endParaRPr sz="1800" b="1">
              <a:solidFill>
                <a:srgbClr val="004673"/>
              </a:solidFill>
            </a:endParaRPr>
          </a:p>
          <a:p>
            <a:pPr marL="457200" lvl="0" indent="-342900" algn="l" rtl="0">
              <a:lnSpc>
                <a:spcPct val="125000"/>
              </a:lnSpc>
              <a:spcBef>
                <a:spcPts val="0"/>
              </a:spcBef>
              <a:spcAft>
                <a:spcPts val="0"/>
              </a:spcAft>
              <a:buSzPts val="1800"/>
              <a:buChar char="★"/>
            </a:pPr>
            <a:r>
              <a:rPr lang="en-US" sz="1800"/>
              <a:t>Keep a local copy.</a:t>
            </a:r>
            <a:endParaRPr sz="1800"/>
          </a:p>
          <a:p>
            <a:pPr marL="457200" lvl="0" indent="-342900" algn="l" rtl="0">
              <a:lnSpc>
                <a:spcPct val="125000"/>
              </a:lnSpc>
              <a:spcBef>
                <a:spcPts val="0"/>
              </a:spcBef>
              <a:spcAft>
                <a:spcPts val="0"/>
              </a:spcAft>
              <a:buSzPts val="1800"/>
              <a:buChar char="★"/>
            </a:pPr>
            <a:r>
              <a:rPr lang="en-US" sz="1800"/>
              <a:t>Follow the implementation and progress-review schedule documented in the plan.</a:t>
            </a:r>
            <a:endParaRPr sz="1800"/>
          </a:p>
        </p:txBody>
      </p:sp>
      <p:pic>
        <p:nvPicPr>
          <p:cNvPr id="413" name="Google Shape;413;p33"/>
          <p:cNvPicPr preferRelativeResize="0"/>
          <p:nvPr/>
        </p:nvPicPr>
        <p:blipFill>
          <a:blip r:embed="rId3">
            <a:alphaModFix/>
          </a:blip>
          <a:stretch>
            <a:fillRect/>
          </a:stretch>
        </p:blipFill>
        <p:spPr>
          <a:xfrm>
            <a:off x="1265310" y="4939550"/>
            <a:ext cx="9524225" cy="158877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4"/>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2600"/>
              <a:t>Citations &amp; Source Guide</a:t>
            </a:r>
            <a:endParaRPr/>
          </a:p>
        </p:txBody>
      </p:sp>
      <p:pic>
        <p:nvPicPr>
          <p:cNvPr id="419" name="Google Shape;419;p34"/>
          <p:cNvPicPr preferRelativeResize="0"/>
          <p:nvPr/>
        </p:nvPicPr>
        <p:blipFill>
          <a:blip r:embed="rId3">
            <a:alphaModFix/>
          </a:blip>
          <a:stretch>
            <a:fillRect/>
          </a:stretch>
        </p:blipFill>
        <p:spPr>
          <a:xfrm>
            <a:off x="440575" y="893250"/>
            <a:ext cx="8239774" cy="5793251"/>
          </a:xfrm>
          <a:prstGeom prst="rect">
            <a:avLst/>
          </a:prstGeom>
          <a:noFill/>
          <a:ln w="9525" cap="flat" cmpd="sng">
            <a:solidFill>
              <a:schemeClr val="dk1"/>
            </a:solidFill>
            <a:prstDash val="solid"/>
            <a:round/>
            <a:headEnd type="none" w="sm" len="sm"/>
            <a:tailEnd type="none" w="sm" len="sm"/>
          </a:ln>
        </p:spPr>
      </p:pic>
      <p:sp>
        <p:nvSpPr>
          <p:cNvPr id="420" name="Google Shape;420;p34"/>
          <p:cNvSpPr txBox="1"/>
          <p:nvPr/>
        </p:nvSpPr>
        <p:spPr>
          <a:xfrm>
            <a:off x="9041950" y="969050"/>
            <a:ext cx="2748000" cy="143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b="1" i="1">
                <a:solidFill>
                  <a:schemeClr val="dk1"/>
                </a:solidFill>
              </a:rPr>
              <a:t>Select and left-click on any citation box to open its official source.</a:t>
            </a:r>
            <a:endParaRPr sz="2100" b="1" i="1">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35"/>
          <p:cNvSpPr txBox="1">
            <a:spLocks noGrp="1"/>
          </p:cNvSpPr>
          <p:nvPr>
            <p:ph type="ctrTitle"/>
          </p:nvPr>
        </p:nvSpPr>
        <p:spPr>
          <a:xfrm>
            <a:off x="289270" y="1074695"/>
            <a:ext cx="11636700" cy="21600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500"/>
              <a:buFont typeface="Arial"/>
              <a:buNone/>
            </a:pPr>
            <a:r>
              <a:rPr lang="en-US"/>
              <a:t>Special Topic</a:t>
            </a:r>
            <a:endParaRPr/>
          </a:p>
        </p:txBody>
      </p:sp>
      <p:sp>
        <p:nvSpPr>
          <p:cNvPr id="426" name="Google Shape;426;p35"/>
          <p:cNvSpPr txBox="1">
            <a:spLocks noGrp="1"/>
          </p:cNvSpPr>
          <p:nvPr>
            <p:ph type="subTitle" idx="1"/>
          </p:nvPr>
        </p:nvSpPr>
        <p:spPr>
          <a:xfrm>
            <a:off x="289270" y="3838162"/>
            <a:ext cx="11636700" cy="12822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400"/>
              <a:buNone/>
            </a:pPr>
            <a:r>
              <a:rPr lang="en-US"/>
              <a:t>4S1 Nontraditional Program Concentration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6"/>
          <p:cNvSpPr/>
          <p:nvPr/>
        </p:nvSpPr>
        <p:spPr>
          <a:xfrm>
            <a:off x="0" y="0"/>
            <a:ext cx="12191700" cy="804600"/>
          </a:xfrm>
          <a:prstGeom prst="rect">
            <a:avLst/>
          </a:prstGeom>
          <a:solidFill>
            <a:srgbClr val="056E78"/>
          </a:solidFill>
          <a:ln w="12700" cap="flat" cmpd="sng">
            <a:solidFill>
              <a:srgbClr val="056E7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6"/>
          <p:cNvSpPr/>
          <p:nvPr/>
        </p:nvSpPr>
        <p:spPr>
          <a:xfrm>
            <a:off x="347477" y="219450"/>
            <a:ext cx="7668600" cy="384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900"/>
              <a:buFont typeface="Play"/>
              <a:buNone/>
            </a:pPr>
            <a:r>
              <a:rPr lang="en-US" sz="2900" b="1">
                <a:solidFill>
                  <a:srgbClr val="FFFFFF"/>
                </a:solidFill>
              </a:rPr>
              <a:t>4S1 Nontraditional Program Concentration</a:t>
            </a:r>
            <a:endParaRPr sz="2900" i="0" u="none" strike="noStrike" cap="none">
              <a:solidFill>
                <a:schemeClr val="dk1"/>
              </a:solidFill>
            </a:endParaRPr>
          </a:p>
        </p:txBody>
      </p:sp>
      <p:sp>
        <p:nvSpPr>
          <p:cNvPr id="434" name="Google Shape;434;p36"/>
          <p:cNvSpPr/>
          <p:nvPr/>
        </p:nvSpPr>
        <p:spPr>
          <a:xfrm>
            <a:off x="594349" y="1079000"/>
            <a:ext cx="7668600" cy="438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03B4A"/>
              </a:buClr>
              <a:buSzPts val="2700"/>
              <a:buFont typeface="Play"/>
              <a:buNone/>
            </a:pPr>
            <a:r>
              <a:rPr lang="en-US" sz="2700" b="1" i="0" u="none" strike="noStrike" cap="none">
                <a:solidFill>
                  <a:srgbClr val="203B4A"/>
                </a:solidFill>
              </a:rPr>
              <a:t>4S1  Nontraditional Program Concentration</a:t>
            </a:r>
            <a:endParaRPr sz="2700" i="0" u="none" strike="noStrike" cap="none">
              <a:solidFill>
                <a:schemeClr val="dk1"/>
              </a:solidFill>
            </a:endParaRPr>
          </a:p>
        </p:txBody>
      </p:sp>
      <p:sp>
        <p:nvSpPr>
          <p:cNvPr id="435" name="Google Shape;435;p36"/>
          <p:cNvSpPr/>
          <p:nvPr/>
        </p:nvSpPr>
        <p:spPr>
          <a:xfrm>
            <a:off x="594360" y="1572768"/>
            <a:ext cx="7132200" cy="292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74"/>
              </a:buClr>
              <a:buSzPts val="1550"/>
              <a:buFont typeface="Arial"/>
              <a:buNone/>
            </a:pPr>
            <a:r>
              <a:rPr lang="en-US" sz="1550" b="0" i="0" u="none" strike="noStrike" cap="none">
                <a:solidFill>
                  <a:srgbClr val="5B6B74"/>
                </a:solidFill>
                <a:latin typeface="Arial"/>
                <a:ea typeface="Arial"/>
                <a:cs typeface="Arial"/>
                <a:sym typeface="Arial"/>
              </a:rPr>
              <a:t>This indicator looks at CTE concentrators in programs that lead to nontraditional fields.</a:t>
            </a:r>
            <a:endParaRPr sz="1550" b="0" i="0" u="none" strike="noStrike" cap="none">
              <a:solidFill>
                <a:schemeClr val="dk1"/>
              </a:solidFill>
              <a:latin typeface="Arial"/>
              <a:ea typeface="Arial"/>
              <a:cs typeface="Arial"/>
              <a:sym typeface="Arial"/>
            </a:endParaRPr>
          </a:p>
        </p:txBody>
      </p:sp>
      <p:sp>
        <p:nvSpPr>
          <p:cNvPr id="436" name="Google Shape;436;p36"/>
          <p:cNvSpPr/>
          <p:nvPr/>
        </p:nvSpPr>
        <p:spPr>
          <a:xfrm>
            <a:off x="8823960" y="1069848"/>
            <a:ext cx="2670000" cy="694800"/>
          </a:xfrm>
          <a:prstGeom prst="rect">
            <a:avLst/>
          </a:prstGeom>
          <a:solidFill>
            <a:srgbClr val="EAF5F8"/>
          </a:solidFill>
          <a:ln w="12700" cap="flat" cmpd="sng">
            <a:solidFill>
              <a:srgbClr val="BFDCE5"/>
            </a:solidFill>
            <a:prstDash val="solid"/>
            <a:round/>
            <a:headEnd type="none" w="sm" len="sm"/>
            <a:tailEnd type="none" w="sm" len="sm"/>
          </a:ln>
        </p:spPr>
        <p:txBody>
          <a:bodyPr spcFirstLastPara="1" wrap="square" lIns="1000" tIns="1000" rIns="1000" bIns="1000" anchor="ctr" anchorCtr="0">
            <a:noAutofit/>
          </a:bodyPr>
          <a:lstStyle/>
          <a:p>
            <a:pPr marL="0" marR="0" lvl="0" indent="0" algn="ctr" rtl="0">
              <a:spcBef>
                <a:spcPts val="0"/>
              </a:spcBef>
              <a:spcAft>
                <a:spcPts val="0"/>
              </a:spcAft>
              <a:buClr>
                <a:srgbClr val="004F59"/>
              </a:buClr>
              <a:buSzPts val="1550"/>
              <a:buFont typeface="Arial"/>
              <a:buNone/>
            </a:pPr>
            <a:r>
              <a:rPr lang="en-US" sz="1550" b="1" i="0" u="none" strike="noStrike" cap="none">
                <a:solidFill>
                  <a:srgbClr val="004F59"/>
                </a:solidFill>
                <a:latin typeface="Arial"/>
                <a:ea typeface="Arial"/>
                <a:cs typeface="Arial"/>
                <a:sym typeface="Arial"/>
              </a:rPr>
              <a:t>PY 2026–27 Iowa SDPL</a:t>
            </a:r>
            <a:endParaRPr sz="1550" b="0" i="0" u="none" strike="noStrike" cap="none">
              <a:solidFill>
                <a:schemeClr val="dk1"/>
              </a:solidFill>
              <a:latin typeface="Arial"/>
              <a:ea typeface="Arial"/>
              <a:cs typeface="Arial"/>
              <a:sym typeface="Arial"/>
            </a:endParaRPr>
          </a:p>
          <a:p>
            <a:pPr marL="0" marR="0" lvl="0" indent="0" algn="ctr" rtl="0">
              <a:spcBef>
                <a:spcPts val="0"/>
              </a:spcBef>
              <a:spcAft>
                <a:spcPts val="0"/>
              </a:spcAft>
              <a:buClr>
                <a:srgbClr val="004F59"/>
              </a:buClr>
              <a:buSzPts val="1550"/>
              <a:buFont typeface="Arial"/>
              <a:buNone/>
            </a:pPr>
            <a:r>
              <a:rPr lang="en-US" sz="1550" b="1" i="0" u="none" strike="noStrike" cap="none">
                <a:solidFill>
                  <a:srgbClr val="004F59"/>
                </a:solidFill>
                <a:latin typeface="Arial"/>
                <a:ea typeface="Arial"/>
                <a:cs typeface="Arial"/>
                <a:sym typeface="Arial"/>
              </a:rPr>
              <a:t>27.30%</a:t>
            </a:r>
            <a:endParaRPr sz="1550" b="0" i="0" u="none" strike="noStrike" cap="none">
              <a:solidFill>
                <a:schemeClr val="dk1"/>
              </a:solidFill>
              <a:latin typeface="Arial"/>
              <a:ea typeface="Arial"/>
              <a:cs typeface="Arial"/>
              <a:sym typeface="Arial"/>
            </a:endParaRPr>
          </a:p>
        </p:txBody>
      </p:sp>
      <p:sp>
        <p:nvSpPr>
          <p:cNvPr id="437" name="Google Shape;437;p36"/>
          <p:cNvSpPr/>
          <p:nvPr/>
        </p:nvSpPr>
        <p:spPr>
          <a:xfrm>
            <a:off x="704088" y="2194560"/>
            <a:ext cx="2286000" cy="237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4F59"/>
              </a:buClr>
              <a:buSzPts val="950"/>
              <a:buFont typeface="Arial"/>
              <a:buNone/>
            </a:pPr>
            <a:r>
              <a:rPr lang="en-US" sz="950" b="1" i="0" u="none" strike="noStrike" cap="none">
                <a:solidFill>
                  <a:srgbClr val="004F59"/>
                </a:solidFill>
                <a:latin typeface="Arial"/>
                <a:ea typeface="Arial"/>
                <a:cs typeface="Arial"/>
                <a:sym typeface="Arial"/>
              </a:rPr>
              <a:t>FEDERAL MEASURE</a:t>
            </a:r>
            <a:endParaRPr sz="950" b="0" i="0" u="none" strike="noStrike" cap="none">
              <a:solidFill>
                <a:schemeClr val="dk1"/>
              </a:solidFill>
              <a:latin typeface="Arial"/>
              <a:ea typeface="Arial"/>
              <a:cs typeface="Arial"/>
              <a:sym typeface="Arial"/>
            </a:endParaRPr>
          </a:p>
        </p:txBody>
      </p:sp>
      <p:sp>
        <p:nvSpPr>
          <p:cNvPr id="438" name="Google Shape;438;p36"/>
          <p:cNvSpPr/>
          <p:nvPr/>
        </p:nvSpPr>
        <p:spPr>
          <a:xfrm>
            <a:off x="594360" y="2487168"/>
            <a:ext cx="5577900" cy="1051500"/>
          </a:xfrm>
          <a:prstGeom prst="rect">
            <a:avLst/>
          </a:prstGeom>
          <a:solidFill>
            <a:srgbClr val="F3F8FA"/>
          </a:solidFill>
          <a:ln w="12700" cap="flat" cmpd="sng">
            <a:solidFill>
              <a:srgbClr val="BFDCE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rgbClr val="203B4A"/>
              </a:buClr>
              <a:buSzPts val="2000"/>
              <a:buFont typeface="Arial"/>
              <a:buNone/>
            </a:pPr>
            <a:r>
              <a:rPr lang="en-US" sz="1800" b="1" i="0" u="none" strike="noStrike" cap="none">
                <a:solidFill>
                  <a:srgbClr val="203B4A"/>
                </a:solidFill>
              </a:rPr>
              <a:t>“The percentage of CTE concentrators in career and technical education programs and programs of study that lead to non-traditional fields.”</a:t>
            </a:r>
            <a:endParaRPr sz="1800" i="0" u="none" strike="noStrike" cap="none">
              <a:solidFill>
                <a:schemeClr val="dk1"/>
              </a:solidFill>
            </a:endParaRPr>
          </a:p>
        </p:txBody>
      </p:sp>
      <p:sp>
        <p:nvSpPr>
          <p:cNvPr id="439" name="Google Shape;439;p36"/>
          <p:cNvSpPr/>
          <p:nvPr/>
        </p:nvSpPr>
        <p:spPr>
          <a:xfrm>
            <a:off x="749808" y="3547872"/>
            <a:ext cx="2194500" cy="164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74"/>
              </a:buClr>
              <a:buSzPts val="880"/>
              <a:buFont typeface="Arial"/>
              <a:buNone/>
            </a:pPr>
            <a:r>
              <a:rPr lang="en-US" sz="880" b="0" i="1" u="none" strike="noStrike" cap="none">
                <a:solidFill>
                  <a:srgbClr val="5B6B74"/>
                </a:solidFill>
                <a:latin typeface="Arial"/>
                <a:ea typeface="Arial"/>
                <a:cs typeface="Arial"/>
                <a:sym typeface="Arial"/>
              </a:rPr>
              <a:t>Perkins V §113(b)(2)(A)(v)</a:t>
            </a:r>
            <a:endParaRPr sz="880" b="0" i="0" u="none" strike="noStrike" cap="none">
              <a:solidFill>
                <a:schemeClr val="dk1"/>
              </a:solidFill>
              <a:latin typeface="Arial"/>
              <a:ea typeface="Arial"/>
              <a:cs typeface="Arial"/>
              <a:sym typeface="Arial"/>
            </a:endParaRPr>
          </a:p>
        </p:txBody>
      </p:sp>
      <p:sp>
        <p:nvSpPr>
          <p:cNvPr id="440" name="Google Shape;440;p36"/>
          <p:cNvSpPr/>
          <p:nvPr/>
        </p:nvSpPr>
        <p:spPr>
          <a:xfrm>
            <a:off x="6693408" y="2194560"/>
            <a:ext cx="4389000" cy="237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4F59"/>
              </a:buClr>
              <a:buSzPts val="950"/>
              <a:buFont typeface="Arial"/>
              <a:buNone/>
            </a:pPr>
            <a:r>
              <a:rPr lang="en-US" sz="950" b="1" i="0" u="none" strike="noStrike" cap="none">
                <a:solidFill>
                  <a:srgbClr val="004F59"/>
                </a:solidFill>
                <a:latin typeface="Arial"/>
                <a:ea typeface="Arial"/>
                <a:cs typeface="Arial"/>
                <a:sym typeface="Arial"/>
              </a:rPr>
              <a:t>WHAT MAKES A FIELD “NONTRADITIONAL”?</a:t>
            </a:r>
            <a:endParaRPr sz="950" b="0" i="0" u="none" strike="noStrike" cap="none">
              <a:solidFill>
                <a:schemeClr val="dk1"/>
              </a:solidFill>
              <a:latin typeface="Arial"/>
              <a:ea typeface="Arial"/>
              <a:cs typeface="Arial"/>
              <a:sym typeface="Arial"/>
            </a:endParaRPr>
          </a:p>
        </p:txBody>
      </p:sp>
      <p:sp>
        <p:nvSpPr>
          <p:cNvPr id="441" name="Google Shape;441;p36"/>
          <p:cNvSpPr/>
          <p:nvPr/>
        </p:nvSpPr>
        <p:spPr>
          <a:xfrm>
            <a:off x="6611112" y="2487168"/>
            <a:ext cx="1591200" cy="1060800"/>
          </a:xfrm>
          <a:prstGeom prst="rect">
            <a:avLst/>
          </a:prstGeom>
          <a:solidFill>
            <a:srgbClr val="007A87"/>
          </a:solidFill>
          <a:ln w="12700" cap="flat" cmpd="sng">
            <a:solidFill>
              <a:srgbClr val="007A87"/>
            </a:solidFill>
            <a:prstDash val="solid"/>
            <a:round/>
            <a:headEnd type="none" w="sm" len="sm"/>
            <a:tailEnd type="none" w="sm" len="sm"/>
          </a:ln>
        </p:spPr>
        <p:txBody>
          <a:bodyPr spcFirstLastPara="1" wrap="square" lIns="625" tIns="625" rIns="625" bIns="625" anchor="ctr" anchorCtr="0">
            <a:noAutofit/>
          </a:bodyPr>
          <a:lstStyle/>
          <a:p>
            <a:pPr marL="0" marR="0" lvl="0" indent="0" algn="ctr" rtl="0">
              <a:spcBef>
                <a:spcPts val="0"/>
              </a:spcBef>
              <a:spcAft>
                <a:spcPts val="0"/>
              </a:spcAft>
              <a:buClr>
                <a:srgbClr val="FFFFFF"/>
              </a:buClr>
              <a:buSzPts val="2800"/>
              <a:buFont typeface="Play"/>
              <a:buNone/>
            </a:pPr>
            <a:r>
              <a:rPr lang="en-US" sz="2800" b="1" i="0" u="none" strike="noStrike" cap="none">
                <a:solidFill>
                  <a:srgbClr val="FFFFFF"/>
                </a:solidFill>
              </a:rPr>
              <a:t>less than</a:t>
            </a:r>
            <a:endParaRPr sz="2800" i="0" u="none" strike="noStrike" cap="none">
              <a:solidFill>
                <a:schemeClr val="dk1"/>
              </a:solidFill>
            </a:endParaRPr>
          </a:p>
          <a:p>
            <a:pPr marL="0" marR="0" lvl="0" indent="0" algn="ctr" rtl="0">
              <a:spcBef>
                <a:spcPts val="0"/>
              </a:spcBef>
              <a:spcAft>
                <a:spcPts val="0"/>
              </a:spcAft>
              <a:buClr>
                <a:srgbClr val="FFFFFF"/>
              </a:buClr>
              <a:buSzPts val="2800"/>
              <a:buFont typeface="Play"/>
              <a:buNone/>
            </a:pPr>
            <a:r>
              <a:rPr lang="en-US" sz="2800" b="1" i="0" u="none" strike="noStrike" cap="none">
                <a:solidFill>
                  <a:srgbClr val="FFFFFF"/>
                </a:solidFill>
              </a:rPr>
              <a:t>25%</a:t>
            </a:r>
            <a:endParaRPr sz="2800" i="0" u="none" strike="noStrike" cap="none">
              <a:solidFill>
                <a:schemeClr val="dk1"/>
              </a:solidFill>
            </a:endParaRPr>
          </a:p>
        </p:txBody>
      </p:sp>
      <p:sp>
        <p:nvSpPr>
          <p:cNvPr id="442" name="Google Shape;442;p36"/>
          <p:cNvSpPr/>
          <p:nvPr/>
        </p:nvSpPr>
        <p:spPr>
          <a:xfrm>
            <a:off x="8375904" y="2468880"/>
            <a:ext cx="3063300" cy="1079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03B4A"/>
              </a:buClr>
              <a:buSzPts val="1440"/>
              <a:buFont typeface="Arial"/>
              <a:buNone/>
            </a:pPr>
            <a:r>
              <a:rPr lang="en-US" sz="1440" b="0" i="0" u="none" strike="noStrike" cap="none">
                <a:solidFill>
                  <a:srgbClr val="203B4A"/>
                </a:solidFill>
                <a:latin typeface="Arial"/>
                <a:ea typeface="Arial"/>
                <a:cs typeface="Arial"/>
                <a:sym typeface="Arial"/>
              </a:rPr>
              <a:t>A nontraditional field is an occupation or field of work where individuals from one </a:t>
            </a:r>
            <a:r>
              <a:rPr lang="en-US" sz="1440">
                <a:solidFill>
                  <a:srgbClr val="203B4A"/>
                </a:solidFill>
              </a:rPr>
              <a:t>sex</a:t>
            </a:r>
            <a:r>
              <a:rPr lang="en-US" sz="1440" b="0" i="0" u="none" strike="noStrike" cap="none">
                <a:solidFill>
                  <a:srgbClr val="203B4A"/>
                </a:solidFill>
                <a:latin typeface="Arial"/>
                <a:ea typeface="Arial"/>
                <a:cs typeface="Arial"/>
                <a:sym typeface="Arial"/>
              </a:rPr>
              <a:t> make up less than 25% of the people employed in that occupation or field.</a:t>
            </a:r>
            <a:endParaRPr sz="1440" b="0" i="0" u="none" strike="noStrike" cap="none">
              <a:solidFill>
                <a:schemeClr val="dk1"/>
              </a:solidFill>
              <a:latin typeface="Arial"/>
              <a:ea typeface="Arial"/>
              <a:cs typeface="Arial"/>
              <a:sym typeface="Arial"/>
            </a:endParaRPr>
          </a:p>
        </p:txBody>
      </p:sp>
      <p:sp>
        <p:nvSpPr>
          <p:cNvPr id="443" name="Google Shape;443;p36"/>
          <p:cNvSpPr/>
          <p:nvPr/>
        </p:nvSpPr>
        <p:spPr>
          <a:xfrm>
            <a:off x="8375904" y="3566160"/>
            <a:ext cx="1645800" cy="164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74"/>
              </a:buClr>
              <a:buSzPts val="880"/>
              <a:buFont typeface="Arial"/>
              <a:buNone/>
            </a:pPr>
            <a:r>
              <a:rPr lang="en-US" sz="880" b="0" i="1" u="none" strike="noStrike" cap="none">
                <a:solidFill>
                  <a:srgbClr val="5B6B74"/>
                </a:solidFill>
                <a:latin typeface="Arial"/>
                <a:ea typeface="Arial"/>
                <a:cs typeface="Arial"/>
                <a:sym typeface="Arial"/>
              </a:rPr>
              <a:t>Perkins V §3(33)</a:t>
            </a:r>
            <a:endParaRPr sz="880" b="0" i="0" u="none" strike="noStrike" cap="none">
              <a:solidFill>
                <a:schemeClr val="dk1"/>
              </a:solidFill>
              <a:latin typeface="Arial"/>
              <a:ea typeface="Arial"/>
              <a:cs typeface="Arial"/>
              <a:sym typeface="Arial"/>
            </a:endParaRPr>
          </a:p>
        </p:txBody>
      </p:sp>
      <p:cxnSp>
        <p:nvCxnSpPr>
          <p:cNvPr id="444" name="Google Shape;444;p36"/>
          <p:cNvCxnSpPr/>
          <p:nvPr/>
        </p:nvCxnSpPr>
        <p:spPr>
          <a:xfrm>
            <a:off x="612648" y="4187952"/>
            <a:ext cx="10917900" cy="0"/>
          </a:xfrm>
          <a:prstGeom prst="straightConnector1">
            <a:avLst/>
          </a:prstGeom>
          <a:noFill/>
          <a:ln w="12700" cap="flat" cmpd="sng">
            <a:solidFill>
              <a:srgbClr val="BFDCE5"/>
            </a:solidFill>
            <a:prstDash val="solid"/>
            <a:round/>
            <a:headEnd type="none" w="sm" len="sm"/>
            <a:tailEnd type="none" w="sm" len="sm"/>
          </a:ln>
        </p:spPr>
      </p:cxnSp>
      <p:sp>
        <p:nvSpPr>
          <p:cNvPr id="445" name="Google Shape;445;p36"/>
          <p:cNvSpPr/>
          <p:nvPr/>
        </p:nvSpPr>
        <p:spPr>
          <a:xfrm>
            <a:off x="594360" y="4773168"/>
            <a:ext cx="10835700" cy="658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03B4A"/>
              </a:buClr>
              <a:buSzPts val="2300"/>
              <a:buFont typeface="Play"/>
              <a:buNone/>
            </a:pPr>
            <a:r>
              <a:rPr lang="en-US" sz="2300" b="1" i="0" u="none" strike="noStrike" cap="none">
                <a:solidFill>
                  <a:srgbClr val="203B4A"/>
                </a:solidFill>
              </a:rPr>
              <a:t>4S1 is a signal to look at student access, recruitment, concentration, and support in programs connected to nontraditional career fields.</a:t>
            </a:r>
            <a:endParaRPr sz="2300" i="0" u="none" strike="noStrike" cap="none">
              <a:solidFill>
                <a:schemeClr val="dk1"/>
              </a:solidFill>
            </a:endParaRPr>
          </a:p>
        </p:txBody>
      </p:sp>
      <p:sp>
        <p:nvSpPr>
          <p:cNvPr id="446" name="Google Shape;446;p36"/>
          <p:cNvSpPr/>
          <p:nvPr/>
        </p:nvSpPr>
        <p:spPr>
          <a:xfrm>
            <a:off x="594360" y="5550408"/>
            <a:ext cx="10789800" cy="402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B6B74"/>
              </a:buClr>
              <a:buSzPts val="1450"/>
              <a:buFont typeface="Arial"/>
              <a:buNone/>
            </a:pPr>
            <a:r>
              <a:rPr lang="en-US" sz="1450" b="0" i="0" u="none" strike="noStrike" cap="none">
                <a:solidFill>
                  <a:srgbClr val="5B6B74"/>
                </a:solidFill>
                <a:latin typeface="Arial"/>
                <a:ea typeface="Arial"/>
                <a:cs typeface="Arial"/>
                <a:sym typeface="Arial"/>
              </a:rPr>
              <a:t>The number tells us where to ask better questions: Which programs are driving the result? Which student groups are represented? Where might a local barrier, message, or support need attention?</a:t>
            </a:r>
            <a:endParaRPr sz="1450" b="0" i="0" u="none" strike="noStrike" cap="none">
              <a:solidFill>
                <a:schemeClr val="dk1"/>
              </a:solidFill>
              <a:latin typeface="Arial"/>
              <a:ea typeface="Arial"/>
              <a:cs typeface="Arial"/>
              <a:sym typeface="Arial"/>
            </a:endParaRPr>
          </a:p>
        </p:txBody>
      </p:sp>
      <p:sp>
        <p:nvSpPr>
          <p:cNvPr id="447" name="Google Shape;447;p36"/>
          <p:cNvSpPr/>
          <p:nvPr/>
        </p:nvSpPr>
        <p:spPr>
          <a:xfrm>
            <a:off x="594360" y="6510528"/>
            <a:ext cx="9966900" cy="2013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C85"/>
              </a:buClr>
              <a:buSzPts val="850"/>
              <a:buFont typeface="Arial"/>
              <a:buNone/>
            </a:pPr>
            <a:r>
              <a:rPr lang="en-US" sz="850" b="0" i="1" u="none" strike="noStrike" cap="none">
                <a:solidFill>
                  <a:srgbClr val="6B7C85"/>
                </a:solidFill>
                <a:latin typeface="Arial"/>
                <a:ea typeface="Arial"/>
                <a:cs typeface="Arial"/>
                <a:sym typeface="Arial"/>
              </a:rPr>
              <a:t>Source: Perkins V §113(b)(2)(A)(v) and §3(33); FY25–FY29 Secondary Perkins V Indicator Reference.</a:t>
            </a:r>
            <a:endParaRPr sz="850" b="0" i="0" u="none" strike="noStrike" cap="none">
              <a:solidFill>
                <a:schemeClr val="dk1"/>
              </a:solidFill>
              <a:latin typeface="Arial"/>
              <a:ea typeface="Arial"/>
              <a:cs typeface="Arial"/>
              <a:sym typeface="Arial"/>
            </a:endParaRPr>
          </a:p>
        </p:txBody>
      </p:sp>
      <p:sp>
        <p:nvSpPr>
          <p:cNvPr id="448" name="Google Shape;448;p36"/>
          <p:cNvSpPr txBox="1">
            <a:spLocks noGrp="1"/>
          </p:cNvSpPr>
          <p:nvPr>
            <p:ph type="sldNum" idx="12"/>
          </p:nvPr>
        </p:nvSpPr>
        <p:spPr>
          <a:xfrm>
            <a:off x="11338560" y="6537960"/>
            <a:ext cx="800100" cy="3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200" b="0" i="0" u="none" strike="noStrike" cap="none">
                <a:solidFill>
                  <a:srgbClr val="FFFFFF"/>
                </a:solidFill>
                <a:latin typeface="Arial"/>
                <a:ea typeface="Arial"/>
                <a:cs typeface="Arial"/>
                <a:sym typeface="Arial"/>
              </a:rPr>
              <a:t>28</a:t>
            </a:fld>
            <a:endParaRPr sz="1200" b="0" i="0" u="none" strike="noStrike" cap="none">
              <a:solidFill>
                <a:srgbClr val="FFFFFF"/>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37"/>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Nontraditional Careers Crosswalk</a:t>
            </a:r>
            <a:endParaRPr/>
          </a:p>
        </p:txBody>
      </p:sp>
      <p:pic>
        <p:nvPicPr>
          <p:cNvPr id="454" name="Google Shape;454;p37"/>
          <p:cNvPicPr preferRelativeResize="0"/>
          <p:nvPr/>
        </p:nvPicPr>
        <p:blipFill>
          <a:blip r:embed="rId3">
            <a:alphaModFix/>
          </a:blip>
          <a:stretch>
            <a:fillRect/>
          </a:stretch>
        </p:blipFill>
        <p:spPr>
          <a:xfrm>
            <a:off x="1260838" y="952494"/>
            <a:ext cx="9286875" cy="4953000"/>
          </a:xfrm>
          <a:prstGeom prst="rect">
            <a:avLst/>
          </a:prstGeom>
          <a:noFill/>
          <a:ln>
            <a:noFill/>
          </a:ln>
        </p:spPr>
      </p:pic>
      <p:sp>
        <p:nvSpPr>
          <p:cNvPr id="455" name="Google Shape;455;p37"/>
          <p:cNvSpPr txBox="1"/>
          <p:nvPr/>
        </p:nvSpPr>
        <p:spPr>
          <a:xfrm>
            <a:off x="3419138" y="6120575"/>
            <a:ext cx="5176800" cy="49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800"/>
              </a:spcAft>
              <a:buNone/>
            </a:pPr>
            <a:r>
              <a:rPr lang="en-US" sz="2000" b="1" u="sng">
                <a:solidFill>
                  <a:schemeClr val="dk1"/>
                </a:solidFill>
                <a:hlinkClick r:id="rId4">
                  <a:extLst>
                    <a:ext uri="{A12FA001-AC4F-418D-AE19-62706E023703}">
                      <ahyp:hlinkClr xmlns:ahyp="http://schemas.microsoft.com/office/drawing/2018/hyperlinkcolor" val="tx"/>
                    </a:ext>
                  </a:extLst>
                </a:hlinkClick>
              </a:rPr>
              <a:t>Nontraditional Careers Crosswalk</a:t>
            </a:r>
            <a:endParaRPr sz="2000" b="1" u="sng">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38"/>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Strategies to Improve Nontraditional Program Concentration </a:t>
            </a:r>
            <a:endParaRPr/>
          </a:p>
        </p:txBody>
      </p:sp>
      <p:sp>
        <p:nvSpPr>
          <p:cNvPr id="461" name="Google Shape;461;p38"/>
          <p:cNvSpPr txBox="1">
            <a:spLocks noGrp="1"/>
          </p:cNvSpPr>
          <p:nvPr>
            <p:ph type="body" idx="1"/>
          </p:nvPr>
        </p:nvSpPr>
        <p:spPr>
          <a:xfrm>
            <a:off x="689100" y="1037550"/>
            <a:ext cx="10813800" cy="5453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500" b="1"/>
              <a:t>Consider making equipment and environmental adjustments</a:t>
            </a:r>
            <a:endParaRPr sz="2500" b="1"/>
          </a:p>
          <a:p>
            <a:pPr marL="457200" lvl="0" indent="-349250" algn="l" rtl="0">
              <a:lnSpc>
                <a:spcPct val="115000"/>
              </a:lnSpc>
              <a:spcBef>
                <a:spcPts val="1000"/>
              </a:spcBef>
              <a:spcAft>
                <a:spcPts val="0"/>
              </a:spcAft>
              <a:buSzPts val="1900"/>
              <a:buChar char="●"/>
            </a:pPr>
            <a:r>
              <a:rPr lang="en-US" sz="2200"/>
              <a:t>Invest in appropriately-sized equipment (e.g., smaller welding helmets).</a:t>
            </a:r>
            <a:endParaRPr sz="2200"/>
          </a:p>
          <a:p>
            <a:pPr marL="457200" lvl="0" indent="-349250" algn="l" rtl="0">
              <a:lnSpc>
                <a:spcPct val="115000"/>
              </a:lnSpc>
              <a:spcBef>
                <a:spcPts val="1000"/>
              </a:spcBef>
              <a:spcAft>
                <a:spcPts val="0"/>
              </a:spcAft>
              <a:buSzPts val="1900"/>
              <a:buChar char="●"/>
            </a:pPr>
            <a:r>
              <a:rPr lang="en-US" sz="2200"/>
              <a:t>Cultivate diverse faculty and employer networks. Seek out instructional staff and industry partners who represent non-traditional demographics to serve as visible, successful role models.</a:t>
            </a:r>
            <a:endParaRPr sz="2200"/>
          </a:p>
          <a:p>
            <a:pPr marL="457200" lvl="0" indent="-349250" algn="l" rtl="0">
              <a:lnSpc>
                <a:spcPct val="115000"/>
              </a:lnSpc>
              <a:spcBef>
                <a:spcPts val="1000"/>
              </a:spcBef>
              <a:spcAft>
                <a:spcPts val="1000"/>
              </a:spcAft>
              <a:buSzPts val="1900"/>
              <a:buChar char="●"/>
            </a:pPr>
            <a:r>
              <a:rPr lang="en-US" sz="2200"/>
              <a:t>Implement professional development related to gender stereotypes.</a:t>
            </a:r>
            <a:endParaRPr sz="2200"/>
          </a:p>
        </p:txBody>
      </p:sp>
      <p:sp>
        <p:nvSpPr>
          <p:cNvPr id="462" name="Google Shape;462;p38"/>
          <p:cNvSpPr txBox="1"/>
          <p:nvPr/>
        </p:nvSpPr>
        <p:spPr>
          <a:xfrm>
            <a:off x="6543650" y="5806550"/>
            <a:ext cx="5358300" cy="831300"/>
          </a:xfrm>
          <a:prstGeom prst="rect">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1"/>
                </a:solidFill>
              </a:rPr>
              <a:t>Sources:</a:t>
            </a:r>
            <a:endParaRPr b="1">
              <a:solidFill>
                <a:schemeClr val="dk1"/>
              </a:solidFill>
            </a:endParaRPr>
          </a:p>
          <a:p>
            <a:pPr marL="0" lvl="0" indent="0" algn="l" rtl="0">
              <a:spcBef>
                <a:spcPts val="0"/>
              </a:spcBef>
              <a:spcAft>
                <a:spcPts val="0"/>
              </a:spcAft>
              <a:buNone/>
            </a:pPr>
            <a:r>
              <a:rPr lang="en-US">
                <a:solidFill>
                  <a:schemeClr val="dk1"/>
                </a:solidFill>
              </a:rPr>
              <a:t>Advance CTE - </a:t>
            </a:r>
            <a:r>
              <a:rPr lang="en-US" u="sng">
                <a:solidFill>
                  <a:schemeClr val="hlink"/>
                </a:solidFill>
                <a:hlinkClick r:id="rId3"/>
              </a:rPr>
              <a:t>careertech.org</a:t>
            </a:r>
            <a:r>
              <a:rPr lang="en-US">
                <a:solidFill>
                  <a:schemeClr val="dk1"/>
                </a:solidFill>
              </a:rPr>
              <a:t> </a:t>
            </a:r>
            <a:endParaRPr>
              <a:solidFill>
                <a:schemeClr val="dk1"/>
              </a:solidFill>
            </a:endParaRPr>
          </a:p>
          <a:p>
            <a:pPr marL="0" lvl="0" indent="0" algn="l" rtl="0">
              <a:spcBef>
                <a:spcPts val="0"/>
              </a:spcBef>
              <a:spcAft>
                <a:spcPts val="0"/>
              </a:spcAft>
              <a:buNone/>
            </a:pPr>
            <a:r>
              <a:rPr lang="en-US">
                <a:solidFill>
                  <a:schemeClr val="dk1"/>
                </a:solidFill>
              </a:rPr>
              <a:t>Association for Career and Technical Education - </a:t>
            </a:r>
            <a:r>
              <a:rPr lang="en-US" u="sng">
                <a:solidFill>
                  <a:schemeClr val="hlink"/>
                </a:solidFill>
                <a:hlinkClick r:id="rId4"/>
              </a:rPr>
              <a:t>acteonline.org</a:t>
            </a:r>
            <a:r>
              <a:rPr lang="en-US">
                <a:solidFill>
                  <a:schemeClr val="dk1"/>
                </a:solidFill>
              </a:rPr>
              <a:t> </a:t>
            </a:r>
            <a:endParaRPr>
              <a:solidFill>
                <a:schemeClr val="dk1"/>
              </a:solidFill>
            </a:endParaRPr>
          </a:p>
        </p:txBody>
      </p:sp>
      <p:pic>
        <p:nvPicPr>
          <p:cNvPr id="463" name="Google Shape;463;p38" title="AdobeStock_30420035 (3).jpeg"/>
          <p:cNvPicPr preferRelativeResize="0"/>
          <p:nvPr/>
        </p:nvPicPr>
        <p:blipFill>
          <a:blip r:embed="rId5">
            <a:alphaModFix/>
          </a:blip>
          <a:stretch>
            <a:fillRect/>
          </a:stretch>
        </p:blipFill>
        <p:spPr>
          <a:xfrm>
            <a:off x="1638600" y="3976950"/>
            <a:ext cx="3992300" cy="26609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39"/>
          <p:cNvSpPr txBox="1">
            <a:spLocks noGrp="1"/>
          </p:cNvSpPr>
          <p:nvPr>
            <p:ph type="title"/>
          </p:nvPr>
        </p:nvSpPr>
        <p:spPr>
          <a:xfrm>
            <a:off x="339213" y="2"/>
            <a:ext cx="11599745" cy="7374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NTO Strategies to Consider</a:t>
            </a:r>
            <a:endParaRPr/>
          </a:p>
        </p:txBody>
      </p:sp>
      <p:sp>
        <p:nvSpPr>
          <p:cNvPr id="469" name="Google Shape;469;p39"/>
          <p:cNvSpPr txBox="1">
            <a:spLocks noGrp="1"/>
          </p:cNvSpPr>
          <p:nvPr>
            <p:ph type="body" idx="1"/>
          </p:nvPr>
        </p:nvSpPr>
        <p:spPr>
          <a:xfrm>
            <a:off x="339188" y="1312600"/>
            <a:ext cx="11599800" cy="4030500"/>
          </a:xfrm>
          <a:prstGeom prst="rect">
            <a:avLst/>
          </a:prstGeom>
          <a:noFill/>
          <a:ln>
            <a:noFill/>
          </a:ln>
        </p:spPr>
        <p:txBody>
          <a:bodyPr spcFirstLastPara="1" wrap="square" lIns="91425" tIns="45700" rIns="91425" bIns="45700" anchor="t" anchorCtr="0">
            <a:normAutofit fontScale="25000" lnSpcReduction="20000"/>
          </a:bodyPr>
          <a:lstStyle/>
          <a:p>
            <a:pPr marL="457200" lvl="0" indent="-368300" algn="l" rtl="0">
              <a:lnSpc>
                <a:spcPct val="200000"/>
              </a:lnSpc>
              <a:spcBef>
                <a:spcPts val="0"/>
              </a:spcBef>
              <a:spcAft>
                <a:spcPts val="0"/>
              </a:spcAft>
              <a:buSzPct val="100000"/>
              <a:buChar char="•"/>
            </a:pPr>
            <a:r>
              <a:rPr lang="en-US" sz="8800"/>
              <a:t>Designated NTO Staff</a:t>
            </a:r>
            <a:endParaRPr sz="8800"/>
          </a:p>
          <a:p>
            <a:pPr marL="457200" lvl="0" indent="-368300" algn="l" rtl="0">
              <a:lnSpc>
                <a:spcPct val="200000"/>
              </a:lnSpc>
              <a:spcBef>
                <a:spcPts val="0"/>
              </a:spcBef>
              <a:spcAft>
                <a:spcPts val="0"/>
              </a:spcAft>
              <a:buSzPct val="100000"/>
              <a:buChar char="•"/>
            </a:pPr>
            <a:r>
              <a:rPr lang="en-US" sz="8800"/>
              <a:t>Outreach to Middle and High School Students</a:t>
            </a:r>
            <a:endParaRPr sz="8800"/>
          </a:p>
          <a:p>
            <a:pPr marL="457200" lvl="0" indent="-368300" algn="l" rtl="0">
              <a:lnSpc>
                <a:spcPct val="200000"/>
              </a:lnSpc>
              <a:spcBef>
                <a:spcPts val="0"/>
              </a:spcBef>
              <a:spcAft>
                <a:spcPts val="0"/>
              </a:spcAft>
              <a:buSzPct val="100000"/>
              <a:buChar char="•"/>
            </a:pPr>
            <a:r>
              <a:rPr lang="en-US" sz="8800"/>
              <a:t>Student Supports and Program Review</a:t>
            </a:r>
            <a:endParaRPr sz="8800"/>
          </a:p>
          <a:p>
            <a:pPr marL="457200" lvl="0" indent="-368300" algn="l" rtl="0">
              <a:lnSpc>
                <a:spcPct val="200000"/>
              </a:lnSpc>
              <a:spcBef>
                <a:spcPts val="0"/>
              </a:spcBef>
              <a:spcAft>
                <a:spcPts val="0"/>
              </a:spcAft>
              <a:buSzPct val="100000"/>
              <a:buChar char="•"/>
            </a:pPr>
            <a:r>
              <a:rPr lang="en-US" sz="8800"/>
              <a:t>Supportive NTO Role Models</a:t>
            </a:r>
            <a:endParaRPr sz="8800"/>
          </a:p>
          <a:p>
            <a:pPr marL="457200" lvl="0" indent="-368300" algn="l" rtl="0">
              <a:lnSpc>
                <a:spcPct val="200000"/>
              </a:lnSpc>
              <a:spcBef>
                <a:spcPts val="0"/>
              </a:spcBef>
              <a:spcAft>
                <a:spcPts val="0"/>
              </a:spcAft>
              <a:buSzPct val="100000"/>
              <a:buChar char="•"/>
            </a:pPr>
            <a:r>
              <a:rPr lang="en-US" sz="8800"/>
              <a:t>Affinity Groups/Peer Support Systems</a:t>
            </a:r>
            <a:endParaRPr sz="8800"/>
          </a:p>
          <a:p>
            <a:pPr marL="457200" lvl="0" indent="-368300" algn="l" rtl="0">
              <a:lnSpc>
                <a:spcPct val="200000"/>
              </a:lnSpc>
              <a:spcBef>
                <a:spcPts val="0"/>
              </a:spcBef>
              <a:spcAft>
                <a:spcPts val="0"/>
              </a:spcAft>
              <a:buSzPct val="100000"/>
              <a:buChar char="•"/>
            </a:pPr>
            <a:r>
              <a:rPr lang="en-US" sz="8800"/>
              <a:t>Business and Industry Trends</a:t>
            </a:r>
            <a:endParaRPr sz="8800"/>
          </a:p>
          <a:p>
            <a:pPr marL="171450" lvl="0" indent="-38100" algn="l" rtl="0">
              <a:lnSpc>
                <a:spcPct val="90000"/>
              </a:lnSpc>
              <a:spcBef>
                <a:spcPts val="800"/>
              </a:spcBef>
              <a:spcAft>
                <a:spcPts val="0"/>
              </a:spcAft>
              <a:buClr>
                <a:schemeClr val="dk1"/>
              </a:buClr>
              <a:buSzPct val="100000"/>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40"/>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Strategies to Improve Nontraditional Program Concentration </a:t>
            </a:r>
            <a:endParaRPr/>
          </a:p>
        </p:txBody>
      </p:sp>
      <p:sp>
        <p:nvSpPr>
          <p:cNvPr id="475" name="Google Shape;475;p40"/>
          <p:cNvSpPr txBox="1">
            <a:spLocks noGrp="1"/>
          </p:cNvSpPr>
          <p:nvPr>
            <p:ph type="body" idx="1"/>
          </p:nvPr>
        </p:nvSpPr>
        <p:spPr>
          <a:xfrm>
            <a:off x="689100" y="1008750"/>
            <a:ext cx="10813800" cy="5481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500" b="1"/>
              <a:t>Provide early exposure and guidance</a:t>
            </a:r>
            <a:endParaRPr sz="2500" b="1"/>
          </a:p>
          <a:p>
            <a:pPr marL="457200" lvl="0" indent="-349250" algn="l" rtl="0">
              <a:lnSpc>
                <a:spcPct val="115000"/>
              </a:lnSpc>
              <a:spcBef>
                <a:spcPts val="1000"/>
              </a:spcBef>
              <a:spcAft>
                <a:spcPts val="0"/>
              </a:spcAft>
              <a:buSzPts val="1900"/>
              <a:buChar char="●"/>
            </a:pPr>
            <a:r>
              <a:rPr lang="en-US" sz="2200"/>
              <a:t>Implement introductory courses that rotate incoming students through various CTE pathways (e.g., a short rotation through all industrial tech programs) before they commit to a specific track.</a:t>
            </a:r>
            <a:endParaRPr sz="2200"/>
          </a:p>
          <a:p>
            <a:pPr marL="457200" lvl="0" indent="-349250" algn="l" rtl="0">
              <a:lnSpc>
                <a:spcPct val="115000"/>
              </a:lnSpc>
              <a:spcBef>
                <a:spcPts val="1000"/>
              </a:spcBef>
              <a:spcAft>
                <a:spcPts val="0"/>
              </a:spcAft>
              <a:buSzPts val="1900"/>
              <a:buChar char="●"/>
            </a:pPr>
            <a:r>
              <a:rPr lang="en-US" sz="2200"/>
              <a:t>During program open houses or exploration days, have current non-traditional students (like male nursing students or female welding students) lead the technical demonstrations.</a:t>
            </a:r>
            <a:endParaRPr sz="2200"/>
          </a:p>
          <a:p>
            <a:pPr marL="457200" lvl="0" indent="-349250" algn="l" rtl="0">
              <a:lnSpc>
                <a:spcPct val="115000"/>
              </a:lnSpc>
              <a:spcBef>
                <a:spcPts val="1000"/>
              </a:spcBef>
              <a:spcAft>
                <a:spcPts val="1000"/>
              </a:spcAft>
              <a:buSzPts val="1900"/>
              <a:buChar char="●"/>
            </a:pPr>
            <a:r>
              <a:rPr lang="en-US" sz="2200"/>
              <a:t>Provide advising staff with labor market data and training to ensure they are actively encouraging students toward high-wage, high-demand fields regardless of traditional norms. </a:t>
            </a:r>
            <a:endParaRPr sz="2200"/>
          </a:p>
        </p:txBody>
      </p:sp>
      <p:sp>
        <p:nvSpPr>
          <p:cNvPr id="476" name="Google Shape;476;p40"/>
          <p:cNvSpPr txBox="1"/>
          <p:nvPr/>
        </p:nvSpPr>
        <p:spPr>
          <a:xfrm>
            <a:off x="6543650" y="5806550"/>
            <a:ext cx="5358300" cy="831300"/>
          </a:xfrm>
          <a:prstGeom prst="rect">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1"/>
                </a:solidFill>
              </a:rPr>
              <a:t>Sources:</a:t>
            </a:r>
            <a:endParaRPr b="1">
              <a:solidFill>
                <a:schemeClr val="dk1"/>
              </a:solidFill>
            </a:endParaRPr>
          </a:p>
          <a:p>
            <a:pPr marL="0" lvl="0" indent="0" algn="l" rtl="0">
              <a:spcBef>
                <a:spcPts val="0"/>
              </a:spcBef>
              <a:spcAft>
                <a:spcPts val="0"/>
              </a:spcAft>
              <a:buNone/>
            </a:pPr>
            <a:r>
              <a:rPr lang="en-US">
                <a:solidFill>
                  <a:schemeClr val="dk1"/>
                </a:solidFill>
              </a:rPr>
              <a:t>Advance CTE - </a:t>
            </a:r>
            <a:r>
              <a:rPr lang="en-US" u="sng">
                <a:solidFill>
                  <a:schemeClr val="hlink"/>
                </a:solidFill>
                <a:hlinkClick r:id="rId3"/>
              </a:rPr>
              <a:t>careertech.org</a:t>
            </a:r>
            <a:r>
              <a:rPr lang="en-US">
                <a:solidFill>
                  <a:schemeClr val="dk1"/>
                </a:solidFill>
              </a:rPr>
              <a:t> </a:t>
            </a:r>
            <a:endParaRPr>
              <a:solidFill>
                <a:schemeClr val="dk1"/>
              </a:solidFill>
            </a:endParaRPr>
          </a:p>
          <a:p>
            <a:pPr marL="0" lvl="0" indent="0" algn="l" rtl="0">
              <a:spcBef>
                <a:spcPts val="0"/>
              </a:spcBef>
              <a:spcAft>
                <a:spcPts val="0"/>
              </a:spcAft>
              <a:buNone/>
            </a:pPr>
            <a:r>
              <a:rPr lang="en-US">
                <a:solidFill>
                  <a:schemeClr val="dk1"/>
                </a:solidFill>
              </a:rPr>
              <a:t>Association for Career and Technical Education - </a:t>
            </a:r>
            <a:r>
              <a:rPr lang="en-US" u="sng">
                <a:solidFill>
                  <a:schemeClr val="hlink"/>
                </a:solidFill>
                <a:hlinkClick r:id="rId4"/>
              </a:rPr>
              <a:t>acteonline.org</a:t>
            </a:r>
            <a:r>
              <a:rPr lang="en-US">
                <a:solidFill>
                  <a:schemeClr val="dk1"/>
                </a:solidFill>
              </a:rPr>
              <a:t> </a:t>
            </a: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1"/>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Strategies to Improve Nontraditional Program Concentration </a:t>
            </a:r>
            <a:endParaRPr/>
          </a:p>
        </p:txBody>
      </p:sp>
      <p:sp>
        <p:nvSpPr>
          <p:cNvPr id="482" name="Google Shape;482;p41"/>
          <p:cNvSpPr txBox="1">
            <a:spLocks noGrp="1"/>
          </p:cNvSpPr>
          <p:nvPr>
            <p:ph type="body" idx="1"/>
          </p:nvPr>
        </p:nvSpPr>
        <p:spPr>
          <a:xfrm>
            <a:off x="689100" y="1047350"/>
            <a:ext cx="10813800" cy="5443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500" b="1"/>
              <a:t>Focus on targeted recruitment</a:t>
            </a:r>
            <a:endParaRPr sz="2500" b="1"/>
          </a:p>
          <a:p>
            <a:pPr marL="457200" lvl="0" indent="-349250" algn="l" rtl="0">
              <a:lnSpc>
                <a:spcPct val="115000"/>
              </a:lnSpc>
              <a:spcBef>
                <a:spcPts val="1000"/>
              </a:spcBef>
              <a:spcAft>
                <a:spcPts val="0"/>
              </a:spcAft>
              <a:buSzPts val="1900"/>
              <a:buChar char="●"/>
            </a:pPr>
            <a:r>
              <a:rPr lang="en-US" sz="2200"/>
              <a:t>Ensure brochures, websites, and social media campaigns feature non-traditional learners.</a:t>
            </a:r>
            <a:endParaRPr sz="2200"/>
          </a:p>
          <a:p>
            <a:pPr marL="457200" lvl="0" indent="-349250" algn="l" rtl="0">
              <a:lnSpc>
                <a:spcPct val="115000"/>
              </a:lnSpc>
              <a:spcBef>
                <a:spcPts val="1000"/>
              </a:spcBef>
              <a:spcAft>
                <a:spcPts val="0"/>
              </a:spcAft>
              <a:buSzPts val="1900"/>
              <a:buChar char="●"/>
            </a:pPr>
            <a:r>
              <a:rPr lang="en-US" sz="2200"/>
              <a:t>Utilize program graduates who are currently working in non-traditional fields to provide direct mentoring and networking opportunities for prospective students.</a:t>
            </a:r>
            <a:endParaRPr sz="2200"/>
          </a:p>
          <a:p>
            <a:pPr marL="457200" lvl="0" indent="-349250" algn="l" rtl="0">
              <a:lnSpc>
                <a:spcPct val="115000"/>
              </a:lnSpc>
              <a:spcBef>
                <a:spcPts val="1000"/>
              </a:spcBef>
              <a:spcAft>
                <a:spcPts val="0"/>
              </a:spcAft>
              <a:buSzPts val="1900"/>
              <a:buChar char="●"/>
            </a:pPr>
            <a:r>
              <a:rPr lang="en-US" sz="2200"/>
              <a:t>Actively recruit by collaborating with local groups and student organizations that represent underrepresented populations.</a:t>
            </a:r>
            <a:endParaRPr sz="2200"/>
          </a:p>
          <a:p>
            <a:pPr marL="0" lvl="0" indent="0" algn="l" rtl="0">
              <a:lnSpc>
                <a:spcPct val="115000"/>
              </a:lnSpc>
              <a:spcBef>
                <a:spcPts val="1000"/>
              </a:spcBef>
              <a:spcAft>
                <a:spcPts val="1000"/>
              </a:spcAft>
              <a:buNone/>
            </a:pPr>
            <a:endParaRPr sz="2200"/>
          </a:p>
        </p:txBody>
      </p:sp>
      <p:sp>
        <p:nvSpPr>
          <p:cNvPr id="483" name="Google Shape;483;p41"/>
          <p:cNvSpPr txBox="1"/>
          <p:nvPr/>
        </p:nvSpPr>
        <p:spPr>
          <a:xfrm>
            <a:off x="6543650" y="5806550"/>
            <a:ext cx="5358300" cy="831300"/>
          </a:xfrm>
          <a:prstGeom prst="rect">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1"/>
                </a:solidFill>
              </a:rPr>
              <a:t>Sources:</a:t>
            </a:r>
            <a:endParaRPr b="1">
              <a:solidFill>
                <a:schemeClr val="dk1"/>
              </a:solidFill>
            </a:endParaRPr>
          </a:p>
          <a:p>
            <a:pPr marL="0" lvl="0" indent="0" algn="l" rtl="0">
              <a:spcBef>
                <a:spcPts val="0"/>
              </a:spcBef>
              <a:spcAft>
                <a:spcPts val="0"/>
              </a:spcAft>
              <a:buNone/>
            </a:pPr>
            <a:r>
              <a:rPr lang="en-US">
                <a:solidFill>
                  <a:schemeClr val="dk1"/>
                </a:solidFill>
              </a:rPr>
              <a:t>Advance CTE - </a:t>
            </a:r>
            <a:r>
              <a:rPr lang="en-US" u="sng">
                <a:solidFill>
                  <a:schemeClr val="hlink"/>
                </a:solidFill>
                <a:hlinkClick r:id="rId3"/>
              </a:rPr>
              <a:t>careertech.org</a:t>
            </a:r>
            <a:r>
              <a:rPr lang="en-US">
                <a:solidFill>
                  <a:schemeClr val="dk1"/>
                </a:solidFill>
              </a:rPr>
              <a:t> </a:t>
            </a:r>
            <a:endParaRPr>
              <a:solidFill>
                <a:schemeClr val="dk1"/>
              </a:solidFill>
            </a:endParaRPr>
          </a:p>
          <a:p>
            <a:pPr marL="0" lvl="0" indent="0" algn="l" rtl="0">
              <a:spcBef>
                <a:spcPts val="0"/>
              </a:spcBef>
              <a:spcAft>
                <a:spcPts val="0"/>
              </a:spcAft>
              <a:buNone/>
            </a:pPr>
            <a:r>
              <a:rPr lang="en-US">
                <a:solidFill>
                  <a:schemeClr val="dk1"/>
                </a:solidFill>
              </a:rPr>
              <a:t>Association for Career and Technical Education - </a:t>
            </a:r>
            <a:r>
              <a:rPr lang="en-US" u="sng">
                <a:solidFill>
                  <a:schemeClr val="hlink"/>
                </a:solidFill>
                <a:hlinkClick r:id="rId4"/>
              </a:rPr>
              <a:t>acteonline.org</a:t>
            </a:r>
            <a:r>
              <a:rPr lang="en-US">
                <a:solidFill>
                  <a:schemeClr val="dk1"/>
                </a:solidFill>
              </a:rPr>
              <a:t> </a:t>
            </a:r>
            <a:endParaRPr>
              <a:solidFill>
                <a:schemeClr val="dk1"/>
              </a:solidFill>
            </a:endParaRPr>
          </a:p>
        </p:txBody>
      </p:sp>
      <p:pic>
        <p:nvPicPr>
          <p:cNvPr id="484" name="Google Shape;484;p41" title="Plumbing, female AdobeStock_322035538.jpeg"/>
          <p:cNvPicPr preferRelativeResize="0"/>
          <p:nvPr/>
        </p:nvPicPr>
        <p:blipFill>
          <a:blip r:embed="rId5">
            <a:alphaModFix/>
          </a:blip>
          <a:stretch>
            <a:fillRect/>
          </a:stretch>
        </p:blipFill>
        <p:spPr>
          <a:xfrm>
            <a:off x="1791075" y="4379850"/>
            <a:ext cx="3387802" cy="22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42"/>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Strategies to Improve Nontraditional Program Concentration </a:t>
            </a:r>
            <a:endParaRPr/>
          </a:p>
        </p:txBody>
      </p:sp>
      <p:sp>
        <p:nvSpPr>
          <p:cNvPr id="490" name="Google Shape;490;p42"/>
          <p:cNvSpPr txBox="1">
            <a:spLocks noGrp="1"/>
          </p:cNvSpPr>
          <p:nvPr>
            <p:ph type="body" idx="1"/>
          </p:nvPr>
        </p:nvSpPr>
        <p:spPr>
          <a:xfrm>
            <a:off x="689100" y="1186675"/>
            <a:ext cx="10813800" cy="5304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500" b="1"/>
              <a:t>Provide structural and wraparound supports</a:t>
            </a:r>
            <a:endParaRPr sz="2500" b="1"/>
          </a:p>
          <a:p>
            <a:pPr marL="457200" lvl="0" indent="-349250" algn="l" rtl="0">
              <a:lnSpc>
                <a:spcPct val="115000"/>
              </a:lnSpc>
              <a:spcBef>
                <a:spcPts val="1000"/>
              </a:spcBef>
              <a:spcAft>
                <a:spcPts val="0"/>
              </a:spcAft>
              <a:buSzPts val="1900"/>
              <a:buChar char="●"/>
            </a:pPr>
            <a:r>
              <a:rPr lang="en-US" sz="2200"/>
              <a:t>Designate specific staff members to serve as dedicated points of contact and support for non-traditional learners navigating the high school and college systems</a:t>
            </a:r>
            <a:endParaRPr sz="2200"/>
          </a:p>
          <a:p>
            <a:pPr marL="457200" lvl="0" indent="-349250" algn="l" rtl="0">
              <a:lnSpc>
                <a:spcPct val="115000"/>
              </a:lnSpc>
              <a:spcBef>
                <a:spcPts val="1000"/>
              </a:spcBef>
              <a:spcAft>
                <a:spcPts val="0"/>
              </a:spcAft>
              <a:buSzPts val="1900"/>
              <a:buChar char="●"/>
            </a:pPr>
            <a:r>
              <a:rPr lang="en-US" sz="2200"/>
              <a:t>Provide wraparound services like tutoring, transportation assistance, and flexible scheduling to ensure students can participate in extended opportunities like work-based learning</a:t>
            </a:r>
            <a:endParaRPr sz="2200"/>
          </a:p>
          <a:p>
            <a:pPr marL="457200" lvl="0" indent="-349250" algn="l" rtl="0">
              <a:lnSpc>
                <a:spcPct val="115000"/>
              </a:lnSpc>
              <a:spcBef>
                <a:spcPts val="1000"/>
              </a:spcBef>
              <a:spcAft>
                <a:spcPts val="1000"/>
              </a:spcAft>
              <a:buSzPts val="1900"/>
              <a:buChar char="●"/>
            </a:pPr>
            <a:r>
              <a:rPr lang="en-US" sz="2200"/>
              <a:t>If participating in Career and Technical Student Organizations (CTSOs), combine any historically gender-separated events into single, inclusive skill-based competitions</a:t>
            </a:r>
            <a:endParaRPr sz="2200"/>
          </a:p>
        </p:txBody>
      </p:sp>
      <p:sp>
        <p:nvSpPr>
          <p:cNvPr id="491" name="Google Shape;491;p42"/>
          <p:cNvSpPr txBox="1"/>
          <p:nvPr/>
        </p:nvSpPr>
        <p:spPr>
          <a:xfrm>
            <a:off x="6543650" y="5806550"/>
            <a:ext cx="5358300" cy="831300"/>
          </a:xfrm>
          <a:prstGeom prst="rect">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1"/>
                </a:solidFill>
              </a:rPr>
              <a:t>Sources:</a:t>
            </a:r>
            <a:endParaRPr b="1">
              <a:solidFill>
                <a:schemeClr val="dk1"/>
              </a:solidFill>
            </a:endParaRPr>
          </a:p>
          <a:p>
            <a:pPr marL="0" lvl="0" indent="0" algn="l" rtl="0">
              <a:spcBef>
                <a:spcPts val="0"/>
              </a:spcBef>
              <a:spcAft>
                <a:spcPts val="0"/>
              </a:spcAft>
              <a:buNone/>
            </a:pPr>
            <a:r>
              <a:rPr lang="en-US">
                <a:solidFill>
                  <a:schemeClr val="dk1"/>
                </a:solidFill>
              </a:rPr>
              <a:t>Advance CTE - </a:t>
            </a:r>
            <a:r>
              <a:rPr lang="en-US" u="sng">
                <a:solidFill>
                  <a:schemeClr val="hlink"/>
                </a:solidFill>
                <a:hlinkClick r:id="rId3"/>
              </a:rPr>
              <a:t>careertech.org</a:t>
            </a:r>
            <a:r>
              <a:rPr lang="en-US">
                <a:solidFill>
                  <a:schemeClr val="dk1"/>
                </a:solidFill>
              </a:rPr>
              <a:t> </a:t>
            </a:r>
            <a:endParaRPr>
              <a:solidFill>
                <a:schemeClr val="dk1"/>
              </a:solidFill>
            </a:endParaRPr>
          </a:p>
          <a:p>
            <a:pPr marL="0" lvl="0" indent="0" algn="l" rtl="0">
              <a:spcBef>
                <a:spcPts val="0"/>
              </a:spcBef>
              <a:spcAft>
                <a:spcPts val="0"/>
              </a:spcAft>
              <a:buNone/>
            </a:pPr>
            <a:r>
              <a:rPr lang="en-US">
                <a:solidFill>
                  <a:schemeClr val="dk1"/>
                </a:solidFill>
              </a:rPr>
              <a:t>Association for Career and Technical Education - </a:t>
            </a:r>
            <a:r>
              <a:rPr lang="en-US" u="sng">
                <a:solidFill>
                  <a:schemeClr val="hlink"/>
                </a:solidFill>
                <a:hlinkClick r:id="rId4"/>
              </a:rPr>
              <a:t>acteonline.org</a:t>
            </a:r>
            <a:r>
              <a:rPr lang="en-US">
                <a:solidFill>
                  <a:schemeClr val="dk1"/>
                </a:solidFill>
              </a:rPr>
              <a:t> </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43"/>
          <p:cNvSpPr txBox="1">
            <a:spLocks noGrp="1"/>
          </p:cNvSpPr>
          <p:nvPr>
            <p:ph type="title"/>
          </p:nvPr>
        </p:nvSpPr>
        <p:spPr>
          <a:xfrm>
            <a:off x="339213" y="2"/>
            <a:ext cx="1159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a:t>NTO Resources Links and Technical Assistance</a:t>
            </a:r>
            <a:endParaRPr/>
          </a:p>
        </p:txBody>
      </p:sp>
      <p:sp>
        <p:nvSpPr>
          <p:cNvPr id="497" name="Google Shape;497;p43"/>
          <p:cNvSpPr txBox="1">
            <a:spLocks noGrp="1"/>
          </p:cNvSpPr>
          <p:nvPr>
            <p:ph type="body" idx="1"/>
          </p:nvPr>
        </p:nvSpPr>
        <p:spPr>
          <a:xfrm>
            <a:off x="339200" y="1106125"/>
            <a:ext cx="11599800" cy="5480400"/>
          </a:xfrm>
          <a:prstGeom prst="rect">
            <a:avLst/>
          </a:prstGeom>
          <a:noFill/>
          <a:ln>
            <a:noFill/>
          </a:ln>
        </p:spPr>
        <p:txBody>
          <a:bodyPr spcFirstLastPara="1" wrap="square" lIns="91425" tIns="45700" rIns="91425" bIns="45700" anchor="t" anchorCtr="0">
            <a:normAutofit/>
          </a:bodyPr>
          <a:lstStyle/>
          <a:p>
            <a:pPr marL="457200" lvl="0" indent="-387350" algn="l" rtl="0">
              <a:lnSpc>
                <a:spcPct val="115000"/>
              </a:lnSpc>
              <a:spcBef>
                <a:spcPts val="0"/>
              </a:spcBef>
              <a:spcAft>
                <a:spcPts val="0"/>
              </a:spcAft>
              <a:buSzPts val="2500"/>
              <a:buChar char="•"/>
            </a:pPr>
            <a:r>
              <a:rPr lang="en-US" sz="2500" u="sng">
                <a:solidFill>
                  <a:schemeClr val="hlink"/>
                </a:solidFill>
                <a:hlinkClick r:id="rId3"/>
              </a:rPr>
              <a:t>Explore Nontraditional Careers</a:t>
            </a:r>
            <a:endParaRPr sz="2500" u="sng">
              <a:solidFill>
                <a:schemeClr val="hlink"/>
              </a:solidFill>
            </a:endParaRPr>
          </a:p>
          <a:p>
            <a:pPr marL="685800" lvl="0" indent="0" algn="l" rtl="0">
              <a:lnSpc>
                <a:spcPct val="115000"/>
              </a:lnSpc>
              <a:spcBef>
                <a:spcPts val="0"/>
              </a:spcBef>
              <a:spcAft>
                <a:spcPts val="0"/>
              </a:spcAft>
              <a:buClr>
                <a:schemeClr val="dk1"/>
              </a:buClr>
              <a:buSzPts val="1100"/>
              <a:buFont typeface="Arial"/>
              <a:buNone/>
            </a:pPr>
            <a:r>
              <a:rPr lang="en-US" sz="2500"/>
              <a:t>·</a:t>
            </a:r>
            <a:r>
              <a:rPr lang="en-US">
                <a:latin typeface="Times New Roman"/>
                <a:ea typeface="Times New Roman"/>
                <a:cs typeface="Times New Roman"/>
                <a:sym typeface="Times New Roman"/>
              </a:rPr>
              <a:t>   	</a:t>
            </a:r>
            <a:r>
              <a:rPr lang="en-US" sz="2500"/>
              <a:t>Camps</a:t>
            </a:r>
            <a:endParaRPr sz="2500"/>
          </a:p>
          <a:p>
            <a:pPr marL="685800" lvl="0" indent="0" algn="l" rtl="0">
              <a:lnSpc>
                <a:spcPct val="115000"/>
              </a:lnSpc>
              <a:spcBef>
                <a:spcPts val="0"/>
              </a:spcBef>
              <a:spcAft>
                <a:spcPts val="0"/>
              </a:spcAft>
              <a:buClr>
                <a:schemeClr val="dk1"/>
              </a:buClr>
              <a:buSzPts val="1100"/>
              <a:buFont typeface="Arial"/>
              <a:buNone/>
            </a:pPr>
            <a:r>
              <a:rPr lang="en-US" sz="2500"/>
              <a:t>·</a:t>
            </a:r>
            <a:r>
              <a:rPr lang="en-US">
                <a:latin typeface="Times New Roman"/>
                <a:ea typeface="Times New Roman"/>
                <a:cs typeface="Times New Roman"/>
                <a:sym typeface="Times New Roman"/>
              </a:rPr>
              <a:t>   	</a:t>
            </a:r>
            <a:r>
              <a:rPr lang="en-US" sz="2500"/>
              <a:t>Industry Tours</a:t>
            </a:r>
            <a:endParaRPr sz="2500"/>
          </a:p>
          <a:p>
            <a:pPr marL="685800" lvl="0" indent="0" algn="l" rtl="0">
              <a:lnSpc>
                <a:spcPct val="115000"/>
              </a:lnSpc>
              <a:spcBef>
                <a:spcPts val="0"/>
              </a:spcBef>
              <a:spcAft>
                <a:spcPts val="0"/>
              </a:spcAft>
              <a:buClr>
                <a:schemeClr val="dk1"/>
              </a:buClr>
              <a:buSzPts val="1100"/>
              <a:buFont typeface="Arial"/>
              <a:buNone/>
            </a:pPr>
            <a:r>
              <a:rPr lang="en-US" sz="2500"/>
              <a:t>·</a:t>
            </a:r>
            <a:r>
              <a:rPr lang="en-US">
                <a:latin typeface="Times New Roman"/>
                <a:ea typeface="Times New Roman"/>
                <a:cs typeface="Times New Roman"/>
                <a:sym typeface="Times New Roman"/>
              </a:rPr>
              <a:t>   	</a:t>
            </a:r>
            <a:r>
              <a:rPr lang="en-US" sz="2500"/>
              <a:t>CTSOs</a:t>
            </a:r>
            <a:endParaRPr sz="2500"/>
          </a:p>
          <a:p>
            <a:pPr marL="685800" lvl="0" indent="0" algn="l" rtl="0">
              <a:lnSpc>
                <a:spcPct val="115000"/>
              </a:lnSpc>
              <a:spcBef>
                <a:spcPts val="0"/>
              </a:spcBef>
              <a:spcAft>
                <a:spcPts val="0"/>
              </a:spcAft>
              <a:buClr>
                <a:schemeClr val="dk1"/>
              </a:buClr>
              <a:buSzPts val="1100"/>
              <a:buFont typeface="Arial"/>
              <a:buNone/>
            </a:pPr>
            <a:r>
              <a:rPr lang="en-US" sz="2500"/>
              <a:t>·</a:t>
            </a:r>
            <a:r>
              <a:rPr lang="en-US">
                <a:latin typeface="Times New Roman"/>
                <a:ea typeface="Times New Roman"/>
                <a:cs typeface="Times New Roman"/>
                <a:sym typeface="Times New Roman"/>
              </a:rPr>
              <a:t>   	</a:t>
            </a:r>
            <a:r>
              <a:rPr lang="en-US" sz="2500"/>
              <a:t>Professional Organizations</a:t>
            </a:r>
            <a:endParaRPr sz="2500"/>
          </a:p>
          <a:p>
            <a:pPr marL="457200" lvl="0" indent="-368300" algn="l" rtl="0">
              <a:lnSpc>
                <a:spcPct val="150000"/>
              </a:lnSpc>
              <a:spcBef>
                <a:spcPts val="1200"/>
              </a:spcBef>
              <a:spcAft>
                <a:spcPts val="0"/>
              </a:spcAft>
              <a:buSzPts val="2200"/>
              <a:buChar char="•"/>
            </a:pPr>
            <a:r>
              <a:rPr lang="en-US" sz="2500" u="sng">
                <a:solidFill>
                  <a:schemeClr val="hlink"/>
                </a:solidFill>
                <a:hlinkClick r:id="rId4"/>
              </a:rPr>
              <a:t>Nontraditional Career Preparation</a:t>
            </a:r>
            <a:endParaRPr sz="2500" u="sng">
              <a:solidFill>
                <a:schemeClr val="hlink"/>
              </a:solidFill>
            </a:endParaRPr>
          </a:p>
          <a:p>
            <a:pPr marL="457200" lvl="0" indent="-368300" algn="l" rtl="0">
              <a:lnSpc>
                <a:spcPct val="150000"/>
              </a:lnSpc>
              <a:spcBef>
                <a:spcPts val="0"/>
              </a:spcBef>
              <a:spcAft>
                <a:spcPts val="0"/>
              </a:spcAft>
              <a:buSzPts val="2200"/>
              <a:buChar char="•"/>
            </a:pPr>
            <a:r>
              <a:rPr lang="en-US" sz="2500" u="sng">
                <a:solidFill>
                  <a:schemeClr val="hlink"/>
                </a:solidFill>
                <a:hlinkClick r:id="rId5"/>
              </a:rPr>
              <a:t>NTO Root Causes and Strategies</a:t>
            </a:r>
            <a:endParaRPr sz="2500" u="sng">
              <a:solidFill>
                <a:schemeClr val="hlink"/>
              </a:solidFill>
            </a:endParaRPr>
          </a:p>
          <a:p>
            <a:pPr marL="457200" lvl="0" indent="-368300" algn="l" rtl="0">
              <a:lnSpc>
                <a:spcPct val="150000"/>
              </a:lnSpc>
              <a:spcBef>
                <a:spcPts val="0"/>
              </a:spcBef>
              <a:spcAft>
                <a:spcPts val="0"/>
              </a:spcAft>
              <a:buSzPts val="2200"/>
              <a:buChar char="•"/>
            </a:pPr>
            <a:r>
              <a:rPr lang="en-US" sz="700">
                <a:uFill>
                  <a:noFill/>
                </a:uFill>
                <a:latin typeface="Times New Roman"/>
                <a:ea typeface="Times New Roman"/>
                <a:cs typeface="Times New Roman"/>
                <a:sym typeface="Times New Roman"/>
                <a:hlinkClick r:id="rId6"/>
              </a:rPr>
              <a:t> </a:t>
            </a:r>
            <a:r>
              <a:rPr lang="en-US" sz="2500" u="sng">
                <a:solidFill>
                  <a:srgbClr val="1155CC"/>
                </a:solidFill>
                <a:hlinkClick r:id="rId6">
                  <a:extLst>
                    <a:ext uri="{A12FA001-AC4F-418D-AE19-62706E023703}">
                      <ahyp:hlinkClr xmlns:ahyp="http://schemas.microsoft.com/office/drawing/2018/hyperlinkcolor" val="tx"/>
                    </a:ext>
                  </a:extLst>
                </a:hlinkClick>
              </a:rPr>
              <a:t>Strategies to Increase the Concentration of Students in Nontraditional Occupations</a:t>
            </a:r>
            <a:endParaRPr/>
          </a:p>
          <a:p>
            <a:pPr marL="457200" lvl="0" indent="-368300" algn="l" rtl="0">
              <a:lnSpc>
                <a:spcPct val="150000"/>
              </a:lnSpc>
              <a:spcBef>
                <a:spcPts val="0"/>
              </a:spcBef>
              <a:spcAft>
                <a:spcPts val="0"/>
              </a:spcAft>
              <a:buSzPts val="2200"/>
              <a:buChar char="•"/>
            </a:pPr>
            <a:r>
              <a:rPr lang="en-US" sz="2500" u="sng">
                <a:solidFill>
                  <a:srgbClr val="1155CC"/>
                </a:solidFill>
                <a:hlinkClick r:id="rId7">
                  <a:extLst>
                    <a:ext uri="{A12FA001-AC4F-418D-AE19-62706E023703}">
                      <ahyp:hlinkClr xmlns:ahyp="http://schemas.microsoft.com/office/drawing/2018/hyperlinkcolor" val="tx"/>
                    </a:ext>
                  </a:extLst>
                </a:hlinkClick>
              </a:rPr>
              <a:t>Nontraditional Occupation (NTO) Programs: Scale of Adoption Assessment</a:t>
            </a:r>
            <a:endParaRPr sz="2500" u="sng">
              <a:solidFill>
                <a:srgbClr val="1155CC"/>
              </a:solidFill>
            </a:endParaRPr>
          </a:p>
          <a:p>
            <a:pPr marL="0" lvl="0" indent="0" algn="l" rtl="0">
              <a:lnSpc>
                <a:spcPct val="10000"/>
              </a:lnSpc>
              <a:spcBef>
                <a:spcPts val="0"/>
              </a:spcBef>
              <a:spcAft>
                <a:spcPts val="0"/>
              </a:spcAft>
              <a:buNone/>
            </a:pPr>
            <a:endParaRPr sz="2500"/>
          </a:p>
          <a:p>
            <a:pPr marL="457200" lvl="0" indent="-387350" algn="l" rtl="0">
              <a:lnSpc>
                <a:spcPct val="10000"/>
              </a:lnSpc>
              <a:spcBef>
                <a:spcPts val="0"/>
              </a:spcBef>
              <a:spcAft>
                <a:spcPts val="0"/>
              </a:spcAft>
              <a:buSzPts val="2500"/>
              <a:buChar char="•"/>
            </a:pPr>
            <a:endParaRPr sz="25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44"/>
          <p:cNvSpPr txBox="1">
            <a:spLocks noGrp="1"/>
          </p:cNvSpPr>
          <p:nvPr>
            <p:ph type="title"/>
          </p:nvPr>
        </p:nvSpPr>
        <p:spPr>
          <a:xfrm>
            <a:off x="339213" y="2"/>
            <a:ext cx="11269800" cy="737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Strategies to Improve Nontraditional Program Concentration </a:t>
            </a:r>
            <a:endParaRPr/>
          </a:p>
        </p:txBody>
      </p:sp>
      <p:sp>
        <p:nvSpPr>
          <p:cNvPr id="503" name="Google Shape;503;p44"/>
          <p:cNvSpPr txBox="1">
            <a:spLocks noGrp="1"/>
          </p:cNvSpPr>
          <p:nvPr>
            <p:ph type="body" idx="1"/>
          </p:nvPr>
        </p:nvSpPr>
        <p:spPr>
          <a:xfrm>
            <a:off x="689100" y="983025"/>
            <a:ext cx="6994800" cy="5507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500" b="1"/>
              <a:t>Focus on data analysis and program review</a:t>
            </a:r>
            <a:endParaRPr sz="2500" b="1"/>
          </a:p>
          <a:p>
            <a:pPr marL="457200" lvl="0" indent="-349250" algn="l" rtl="0">
              <a:lnSpc>
                <a:spcPct val="115000"/>
              </a:lnSpc>
              <a:spcBef>
                <a:spcPts val="1000"/>
              </a:spcBef>
              <a:spcAft>
                <a:spcPts val="0"/>
              </a:spcAft>
              <a:buSzPts val="1900"/>
              <a:buChar char="●"/>
            </a:pPr>
            <a:r>
              <a:rPr lang="en-US" sz="2200"/>
              <a:t>Try to identify root causes for non-traditional participation.</a:t>
            </a:r>
            <a:endParaRPr sz="2200"/>
          </a:p>
          <a:p>
            <a:pPr marL="457200" lvl="0" indent="-349250" algn="l" rtl="0">
              <a:lnSpc>
                <a:spcPct val="115000"/>
              </a:lnSpc>
              <a:spcBef>
                <a:spcPts val="1000"/>
              </a:spcBef>
              <a:spcAft>
                <a:spcPts val="0"/>
              </a:spcAft>
              <a:buSzPts val="1900"/>
              <a:buChar char="●"/>
            </a:pPr>
            <a:r>
              <a:rPr lang="en-US" sz="2200"/>
              <a:t>Cross-reference specific CIP codes with disaggregated demographic data to pinpoint the pathways with the widest gaps.</a:t>
            </a:r>
            <a:endParaRPr sz="2200"/>
          </a:p>
          <a:p>
            <a:pPr marL="457200" lvl="0" indent="-349250" algn="l" rtl="0">
              <a:lnSpc>
                <a:spcPct val="115000"/>
              </a:lnSpc>
              <a:spcBef>
                <a:spcPts val="1000"/>
              </a:spcBef>
              <a:spcAft>
                <a:spcPts val="1000"/>
              </a:spcAft>
              <a:buSzPts val="1900"/>
              <a:buChar char="●"/>
            </a:pPr>
            <a:r>
              <a:rPr lang="en-US" sz="2200"/>
              <a:t>Track how non-traditional participation impacts overall program outcomes, postsecondary earnings, and Perkins V performance indicators.</a:t>
            </a:r>
            <a:endParaRPr sz="2200"/>
          </a:p>
        </p:txBody>
      </p:sp>
      <p:sp>
        <p:nvSpPr>
          <p:cNvPr id="504" name="Google Shape;504;p44"/>
          <p:cNvSpPr txBox="1"/>
          <p:nvPr/>
        </p:nvSpPr>
        <p:spPr>
          <a:xfrm>
            <a:off x="6543650" y="5806550"/>
            <a:ext cx="5358300" cy="831300"/>
          </a:xfrm>
          <a:prstGeom prst="rect">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1"/>
                </a:solidFill>
              </a:rPr>
              <a:t>Sources:</a:t>
            </a:r>
            <a:endParaRPr b="1">
              <a:solidFill>
                <a:schemeClr val="dk1"/>
              </a:solidFill>
            </a:endParaRPr>
          </a:p>
          <a:p>
            <a:pPr marL="0" lvl="0" indent="0" algn="l" rtl="0">
              <a:spcBef>
                <a:spcPts val="0"/>
              </a:spcBef>
              <a:spcAft>
                <a:spcPts val="0"/>
              </a:spcAft>
              <a:buNone/>
            </a:pPr>
            <a:r>
              <a:rPr lang="en-US">
                <a:solidFill>
                  <a:schemeClr val="dk1"/>
                </a:solidFill>
              </a:rPr>
              <a:t>Advance CTE - </a:t>
            </a:r>
            <a:r>
              <a:rPr lang="en-US" u="sng">
                <a:solidFill>
                  <a:schemeClr val="hlink"/>
                </a:solidFill>
                <a:hlinkClick r:id="rId3"/>
              </a:rPr>
              <a:t>careertech.org</a:t>
            </a:r>
            <a:r>
              <a:rPr lang="en-US">
                <a:solidFill>
                  <a:schemeClr val="dk1"/>
                </a:solidFill>
              </a:rPr>
              <a:t> </a:t>
            </a:r>
            <a:endParaRPr>
              <a:solidFill>
                <a:schemeClr val="dk1"/>
              </a:solidFill>
            </a:endParaRPr>
          </a:p>
          <a:p>
            <a:pPr marL="0" lvl="0" indent="0" algn="l" rtl="0">
              <a:spcBef>
                <a:spcPts val="0"/>
              </a:spcBef>
              <a:spcAft>
                <a:spcPts val="0"/>
              </a:spcAft>
              <a:buNone/>
            </a:pPr>
            <a:r>
              <a:rPr lang="en-US">
                <a:solidFill>
                  <a:schemeClr val="dk1"/>
                </a:solidFill>
              </a:rPr>
              <a:t>Association for Career and Technical Education - </a:t>
            </a:r>
            <a:r>
              <a:rPr lang="en-US" u="sng">
                <a:solidFill>
                  <a:schemeClr val="hlink"/>
                </a:solidFill>
                <a:hlinkClick r:id="rId4"/>
              </a:rPr>
              <a:t>acteonline.org</a:t>
            </a:r>
            <a:r>
              <a:rPr lang="en-US">
                <a:solidFill>
                  <a:schemeClr val="dk1"/>
                </a:solidFill>
              </a:rPr>
              <a:t> </a:t>
            </a:r>
            <a:endParaRPr>
              <a:solidFill>
                <a:schemeClr val="dk1"/>
              </a:solidFill>
            </a:endParaRPr>
          </a:p>
        </p:txBody>
      </p:sp>
      <p:pic>
        <p:nvPicPr>
          <p:cNvPr id="505" name="Google Shape;505;p44" title="Magnifying Glass Icon.png"/>
          <p:cNvPicPr preferRelativeResize="0"/>
          <p:nvPr/>
        </p:nvPicPr>
        <p:blipFill>
          <a:blip r:embed="rId5">
            <a:alphaModFix/>
          </a:blip>
          <a:stretch>
            <a:fillRect/>
          </a:stretch>
        </p:blipFill>
        <p:spPr>
          <a:xfrm>
            <a:off x="8457450" y="1853213"/>
            <a:ext cx="3151575" cy="31515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45"/>
          <p:cNvSpPr txBox="1">
            <a:spLocks noGrp="1"/>
          </p:cNvSpPr>
          <p:nvPr>
            <p:ph type="title"/>
          </p:nvPr>
        </p:nvSpPr>
        <p:spPr>
          <a:xfrm>
            <a:off x="339213" y="2"/>
            <a:ext cx="11269800" cy="73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300"/>
              <a:buNone/>
            </a:pPr>
            <a:r>
              <a:rPr lang="en-US"/>
              <a:t>CTE Bureau Team</a:t>
            </a:r>
            <a:endParaRPr/>
          </a:p>
        </p:txBody>
      </p:sp>
      <p:sp>
        <p:nvSpPr>
          <p:cNvPr id="512" name="Google Shape;512;p45"/>
          <p:cNvSpPr/>
          <p:nvPr/>
        </p:nvSpPr>
        <p:spPr>
          <a:xfrm>
            <a:off x="194007" y="5597073"/>
            <a:ext cx="2286000" cy="1066800"/>
          </a:xfrm>
          <a:prstGeom prst="rect">
            <a:avLst/>
          </a:prstGeom>
          <a:noFill/>
          <a:ln>
            <a:noFill/>
          </a:ln>
        </p:spPr>
        <p:txBody>
          <a:bodyPr spcFirstLastPara="1" wrap="square" lIns="91425" tIns="91425" rIns="91425" bIns="91425" anchor="t" anchorCtr="0">
            <a:noAutofit/>
          </a:bodyPr>
          <a:lstStyle/>
          <a:p>
            <a:pPr marL="228600" marR="0" lvl="0" indent="0" algn="ctr" rtl="0">
              <a:lnSpc>
                <a:spcPct val="115000"/>
              </a:lnSpc>
              <a:spcBef>
                <a:spcPts val="1000"/>
              </a:spcBef>
              <a:spcAft>
                <a:spcPts val="0"/>
              </a:spcAft>
              <a:buClr>
                <a:srgbClr val="000000"/>
              </a:buClr>
              <a:buSzPts val="2400"/>
              <a:buFont typeface="Arial"/>
              <a:buNone/>
            </a:pPr>
            <a:r>
              <a:rPr lang="en-US" sz="1000" b="1" i="0" u="none" cap="none">
                <a:solidFill>
                  <a:srgbClr val="000000"/>
                </a:solidFill>
                <a:latin typeface="Arial"/>
                <a:ea typeface="Arial"/>
                <a:cs typeface="Arial"/>
                <a:sym typeface="Arial"/>
              </a:rPr>
              <a:t>Shelly Duwa</a:t>
            </a:r>
            <a:endParaRPr sz="1000" b="1" i="0" u="none" cap="none">
              <a:solidFill>
                <a:srgbClr val="000000"/>
              </a:solidFill>
              <a:latin typeface="Arial"/>
              <a:ea typeface="Arial"/>
              <a:cs typeface="Arial"/>
              <a:sym typeface="Arial"/>
            </a:endParaRPr>
          </a:p>
          <a:p>
            <a:pPr marL="228600" marR="0" lvl="0" indent="0" algn="ctr" rtl="0">
              <a:lnSpc>
                <a:spcPct val="115000"/>
              </a:lnSpc>
              <a:spcBef>
                <a:spcPts val="0"/>
              </a:spcBef>
              <a:spcAft>
                <a:spcPts val="0"/>
              </a:spcAft>
              <a:buClr>
                <a:srgbClr val="000000"/>
              </a:buClr>
              <a:buSzPts val="2400"/>
              <a:buFont typeface="Arial"/>
              <a:buNone/>
            </a:pPr>
            <a:r>
              <a:rPr lang="en-US" sz="1000" b="0" i="0" u="none" cap="none">
                <a:solidFill>
                  <a:srgbClr val="000000"/>
                </a:solidFill>
                <a:latin typeface="Arial"/>
                <a:ea typeface="Arial"/>
                <a:cs typeface="Arial"/>
                <a:sym typeface="Arial"/>
              </a:rPr>
              <a:t>Education Program Consultant</a:t>
            </a:r>
            <a:endParaRPr sz="1000" b="0" i="0" u="none" cap="none">
              <a:solidFill>
                <a:srgbClr val="000000"/>
              </a:solidFill>
              <a:latin typeface="Arial"/>
              <a:ea typeface="Arial"/>
              <a:cs typeface="Arial"/>
              <a:sym typeface="Arial"/>
            </a:endParaRPr>
          </a:p>
          <a:p>
            <a:pPr marL="228600" marR="0" lvl="0" indent="0" algn="ctr" rtl="0">
              <a:lnSpc>
                <a:spcPct val="115000"/>
              </a:lnSpc>
              <a:spcBef>
                <a:spcPts val="0"/>
              </a:spcBef>
              <a:spcAft>
                <a:spcPts val="0"/>
              </a:spcAft>
              <a:buClr>
                <a:srgbClr val="000000"/>
              </a:buClr>
              <a:buSzPts val="2400"/>
              <a:buFont typeface="Arial"/>
              <a:buNone/>
            </a:pPr>
            <a:r>
              <a:rPr lang="en-US" sz="1000" b="0" i="0" u="none" cap="none">
                <a:solidFill>
                  <a:srgbClr val="000000"/>
                </a:solidFill>
                <a:latin typeface="Arial"/>
                <a:ea typeface="Arial"/>
                <a:cs typeface="Arial"/>
                <a:sym typeface="Arial"/>
              </a:rPr>
              <a:t>Business and CTSOs</a:t>
            </a:r>
            <a:endParaRPr sz="1000" b="0" i="0" u="none" cap="none">
              <a:solidFill>
                <a:srgbClr val="000000"/>
              </a:solidFill>
              <a:latin typeface="Arial"/>
              <a:ea typeface="Arial"/>
              <a:cs typeface="Arial"/>
              <a:sym typeface="Arial"/>
            </a:endParaRPr>
          </a:p>
          <a:p>
            <a:pPr marL="228600" marR="0" lvl="0" indent="0" algn="ctr" rtl="0">
              <a:lnSpc>
                <a:spcPct val="115000"/>
              </a:lnSpc>
              <a:spcBef>
                <a:spcPts val="0"/>
              </a:spcBef>
              <a:spcAft>
                <a:spcPts val="0"/>
              </a:spcAft>
              <a:buClr>
                <a:srgbClr val="000000"/>
              </a:buClr>
              <a:buSzPts val="2400"/>
              <a:buFont typeface="Arial"/>
              <a:buNone/>
            </a:pPr>
            <a:r>
              <a:rPr lang="en-US" sz="1000" b="0" i="0" u="sng" cap="none">
                <a:solidFill>
                  <a:schemeClr val="hlink"/>
                </a:solidFill>
                <a:latin typeface="Arial"/>
                <a:ea typeface="Arial"/>
                <a:cs typeface="Arial"/>
                <a:sym typeface="Arial"/>
                <a:hlinkClick r:id="rId3"/>
              </a:rPr>
              <a:t>shelly.duwa@iowa.gov </a:t>
            </a:r>
            <a:endParaRPr sz="1000" b="0" i="0" u="none" cap="none">
              <a:solidFill>
                <a:srgbClr val="000000"/>
              </a:solidFill>
              <a:latin typeface="Arial"/>
              <a:ea typeface="Arial"/>
              <a:cs typeface="Arial"/>
              <a:sym typeface="Arial"/>
            </a:endParaRPr>
          </a:p>
        </p:txBody>
      </p:sp>
      <p:pic>
        <p:nvPicPr>
          <p:cNvPr id="513" name="Google Shape;513;p45"/>
          <p:cNvPicPr preferRelativeResize="0"/>
          <p:nvPr/>
        </p:nvPicPr>
        <p:blipFill rotWithShape="1">
          <a:blip r:embed="rId4">
            <a:alphaModFix/>
          </a:blip>
          <a:srcRect/>
          <a:stretch/>
        </p:blipFill>
        <p:spPr>
          <a:xfrm>
            <a:off x="720466" y="3857625"/>
            <a:ext cx="1302269" cy="1619251"/>
          </a:xfrm>
          <a:prstGeom prst="rect">
            <a:avLst/>
          </a:prstGeom>
          <a:noFill/>
          <a:ln>
            <a:noFill/>
          </a:ln>
        </p:spPr>
      </p:pic>
      <p:pic>
        <p:nvPicPr>
          <p:cNvPr id="514" name="Google Shape;514;p45"/>
          <p:cNvPicPr preferRelativeResize="0"/>
          <p:nvPr/>
        </p:nvPicPr>
        <p:blipFill rotWithShape="1">
          <a:blip r:embed="rId5">
            <a:alphaModFix/>
          </a:blip>
          <a:srcRect/>
          <a:stretch/>
        </p:blipFill>
        <p:spPr>
          <a:xfrm>
            <a:off x="3086252" y="952500"/>
            <a:ext cx="1295097" cy="1619251"/>
          </a:xfrm>
          <a:prstGeom prst="rect">
            <a:avLst/>
          </a:prstGeom>
          <a:noFill/>
          <a:ln>
            <a:noFill/>
          </a:ln>
        </p:spPr>
      </p:pic>
      <p:sp>
        <p:nvSpPr>
          <p:cNvPr id="515" name="Google Shape;515;p45"/>
          <p:cNvSpPr/>
          <p:nvPr/>
        </p:nvSpPr>
        <p:spPr>
          <a:xfrm>
            <a:off x="2590800" y="2705100"/>
            <a:ext cx="2286000" cy="1066800"/>
          </a:xfrm>
          <a:prstGeom prst="rect">
            <a:avLst/>
          </a:prstGeom>
          <a:noFill/>
          <a:ln>
            <a:noFill/>
          </a:ln>
        </p:spPr>
        <p:txBody>
          <a:bodyPr spcFirstLastPara="1" wrap="square" lIns="88750" tIns="88750" rIns="88750" bIns="88750" anchor="t" anchorCtr="0">
            <a:noAutofit/>
          </a:bodyPr>
          <a:lstStyle/>
          <a:p>
            <a:pPr marL="0" marR="0" lvl="0" indent="0" algn="ctr" rtl="0">
              <a:lnSpc>
                <a:spcPct val="115000"/>
              </a:lnSpc>
              <a:spcBef>
                <a:spcPts val="0"/>
              </a:spcBef>
              <a:spcAft>
                <a:spcPts val="0"/>
              </a:spcAft>
              <a:buClr>
                <a:srgbClr val="000000"/>
              </a:buClr>
              <a:buSzPts val="1068"/>
              <a:buFont typeface="Arial"/>
              <a:buNone/>
            </a:pPr>
            <a:r>
              <a:rPr lang="en-US" sz="1000" b="1" i="0" u="none" cap="none">
                <a:solidFill>
                  <a:srgbClr val="000000"/>
                </a:solidFill>
                <a:latin typeface="Arial"/>
                <a:ea typeface="Arial"/>
                <a:cs typeface="Arial"/>
                <a:sym typeface="Arial"/>
              </a:rPr>
              <a:t>Heather Meissen</a:t>
            </a:r>
            <a:endParaRPr sz="1000" b="1"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068"/>
              <a:buFont typeface="Arial"/>
              <a:buNone/>
            </a:pPr>
            <a:r>
              <a:rPr lang="en-US" sz="1000" b="0" i="0" u="none" cap="none">
                <a:solidFill>
                  <a:srgbClr val="000000"/>
                </a:solidFill>
                <a:latin typeface="Arial"/>
                <a:ea typeface="Arial"/>
                <a:cs typeface="Arial"/>
                <a:sym typeface="Arial"/>
              </a:rPr>
              <a:t>Administrative Consultant</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068"/>
              <a:buFont typeface="Arial"/>
              <a:buNone/>
            </a:pPr>
            <a:r>
              <a:rPr lang="en-US" sz="1000" b="0" i="0" u="none" cap="none">
                <a:solidFill>
                  <a:srgbClr val="000000"/>
                </a:solidFill>
                <a:latin typeface="Arial"/>
                <a:ea typeface="Arial"/>
                <a:cs typeface="Arial"/>
                <a:sym typeface="Arial"/>
              </a:rPr>
              <a:t>CTE and Health Sciences</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068"/>
              <a:buFont typeface="Arial"/>
              <a:buNone/>
            </a:pPr>
            <a:r>
              <a:rPr lang="en-US" sz="1000" b="0" i="0" u="sng" cap="none">
                <a:solidFill>
                  <a:schemeClr val="hlink"/>
                </a:solidFill>
                <a:latin typeface="Arial"/>
                <a:ea typeface="Arial"/>
                <a:cs typeface="Arial"/>
                <a:sym typeface="Arial"/>
                <a:hlinkClick r:id="rId6"/>
              </a:rPr>
              <a:t>heather.meissen@iowa.gov</a:t>
            </a:r>
            <a:endParaRPr sz="1000" b="0" i="0" u="none" cap="none">
              <a:solidFill>
                <a:srgbClr val="000000"/>
              </a:solidFill>
              <a:latin typeface="Arial"/>
              <a:ea typeface="Arial"/>
              <a:cs typeface="Arial"/>
              <a:sym typeface="Arial"/>
            </a:endParaRPr>
          </a:p>
        </p:txBody>
      </p:sp>
      <p:pic>
        <p:nvPicPr>
          <p:cNvPr id="516" name="Google Shape;516;p45"/>
          <p:cNvPicPr preferRelativeResize="0"/>
          <p:nvPr/>
        </p:nvPicPr>
        <p:blipFill rotWithShape="1">
          <a:blip r:embed="rId7">
            <a:alphaModFix/>
          </a:blip>
          <a:srcRect/>
          <a:stretch/>
        </p:blipFill>
        <p:spPr>
          <a:xfrm>
            <a:off x="724058" y="952500"/>
            <a:ext cx="1295085" cy="1619251"/>
          </a:xfrm>
          <a:prstGeom prst="rect">
            <a:avLst/>
          </a:prstGeom>
          <a:noFill/>
          <a:ln>
            <a:noFill/>
          </a:ln>
        </p:spPr>
      </p:pic>
      <p:sp>
        <p:nvSpPr>
          <p:cNvPr id="517" name="Google Shape;517;p45"/>
          <p:cNvSpPr/>
          <p:nvPr/>
        </p:nvSpPr>
        <p:spPr>
          <a:xfrm>
            <a:off x="228600" y="2705100"/>
            <a:ext cx="2286000" cy="1066800"/>
          </a:xfrm>
          <a:prstGeom prst="rect">
            <a:avLst/>
          </a:prstGeom>
          <a:noFill/>
          <a:ln>
            <a:noFill/>
          </a:ln>
        </p:spPr>
        <p:txBody>
          <a:bodyPr spcFirstLastPara="1" wrap="square" lIns="78125" tIns="78125" rIns="78125" bIns="78125" anchor="t" anchorCtr="0">
            <a:noAutofit/>
          </a:bodyPr>
          <a:lstStyle/>
          <a:p>
            <a:pPr marL="0" marR="0" lvl="0" indent="0" algn="ctr" rtl="0">
              <a:lnSpc>
                <a:spcPct val="115000"/>
              </a:lnSpc>
              <a:spcBef>
                <a:spcPts val="0"/>
              </a:spcBef>
              <a:spcAft>
                <a:spcPts val="0"/>
              </a:spcAft>
              <a:buClr>
                <a:srgbClr val="000000"/>
              </a:buClr>
              <a:buSzPts val="940"/>
              <a:buFont typeface="Arial"/>
              <a:buNone/>
            </a:pPr>
            <a:r>
              <a:rPr lang="en-US" sz="1000" b="1" i="0" u="none" cap="none">
                <a:solidFill>
                  <a:srgbClr val="000000"/>
                </a:solidFill>
                <a:latin typeface="Arial"/>
                <a:ea typeface="Arial"/>
                <a:cs typeface="Arial"/>
                <a:sym typeface="Arial"/>
              </a:rPr>
              <a:t>Cale Hutchings</a:t>
            </a:r>
            <a:endParaRPr sz="1000" b="1"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940"/>
              <a:buFont typeface="Arial"/>
              <a:buNone/>
            </a:pPr>
            <a:r>
              <a:rPr lang="en-US" sz="1000" b="0" i="0" u="none" cap="none">
                <a:solidFill>
                  <a:srgbClr val="000000"/>
                </a:solidFill>
                <a:latin typeface="Arial"/>
                <a:ea typeface="Arial"/>
                <a:cs typeface="Arial"/>
                <a:sym typeface="Arial"/>
              </a:rPr>
              <a:t>Bureau Chief</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940"/>
              <a:buFont typeface="Arial"/>
              <a:buNone/>
            </a:pPr>
            <a:r>
              <a:rPr lang="en-US" sz="1000" b="0" i="0" u="none" cap="none">
                <a:solidFill>
                  <a:srgbClr val="000000"/>
                </a:solidFill>
                <a:latin typeface="Arial"/>
                <a:ea typeface="Arial"/>
                <a:cs typeface="Arial"/>
                <a:sym typeface="Arial"/>
              </a:rPr>
              <a:t>CTE &amp; Postsecondary Readiness</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940"/>
              <a:buFont typeface="Arial"/>
              <a:buNone/>
            </a:pPr>
            <a:r>
              <a:rPr lang="en-US" sz="1000" b="0" i="0" u="sng" cap="none">
                <a:solidFill>
                  <a:schemeClr val="hlink"/>
                </a:solidFill>
                <a:latin typeface="Arial"/>
                <a:ea typeface="Arial"/>
                <a:cs typeface="Arial"/>
                <a:sym typeface="Arial"/>
                <a:hlinkClick r:id="rId8"/>
              </a:rPr>
              <a:t>cale.hutchings@iowa.gov</a:t>
            </a:r>
            <a:endParaRPr sz="1000" b="0" i="0" u="none" cap="none">
              <a:solidFill>
                <a:srgbClr val="000000"/>
              </a:solidFill>
              <a:latin typeface="Arial"/>
              <a:ea typeface="Arial"/>
              <a:cs typeface="Arial"/>
              <a:sym typeface="Arial"/>
            </a:endParaRPr>
          </a:p>
        </p:txBody>
      </p:sp>
      <p:sp>
        <p:nvSpPr>
          <p:cNvPr id="518" name="Google Shape;518;p45"/>
          <p:cNvSpPr/>
          <p:nvPr/>
        </p:nvSpPr>
        <p:spPr>
          <a:xfrm>
            <a:off x="4953000" y="5619750"/>
            <a:ext cx="2286000" cy="1066800"/>
          </a:xfrm>
          <a:prstGeom prst="rect">
            <a:avLst/>
          </a:prstGeom>
          <a:noFill/>
          <a:ln>
            <a:noFill/>
          </a:ln>
        </p:spPr>
        <p:txBody>
          <a:bodyPr spcFirstLastPara="1" wrap="square" lIns="68575" tIns="68575" rIns="68575" bIns="68575" anchor="t" anchorCtr="0">
            <a:noAutofit/>
          </a:bodyPr>
          <a:lstStyle/>
          <a:p>
            <a:pPr marL="177800" marR="0" lvl="0" indent="0" algn="ctr" rtl="0">
              <a:lnSpc>
                <a:spcPct val="115000"/>
              </a:lnSpc>
              <a:spcBef>
                <a:spcPts val="800"/>
              </a:spcBef>
              <a:spcAft>
                <a:spcPts val="0"/>
              </a:spcAft>
              <a:buClr>
                <a:srgbClr val="000000"/>
              </a:buClr>
              <a:buSzPts val="1800"/>
              <a:buFont typeface="Arial"/>
              <a:buNone/>
            </a:pPr>
            <a:r>
              <a:rPr lang="en-US" sz="1000" b="1" i="0" u="none" cap="none">
                <a:solidFill>
                  <a:srgbClr val="000000"/>
                </a:solidFill>
                <a:latin typeface="Arial"/>
                <a:ea typeface="Arial"/>
                <a:cs typeface="Arial"/>
                <a:sym typeface="Arial"/>
              </a:rPr>
              <a:t>Alan Spencer</a:t>
            </a:r>
            <a:endParaRPr sz="1000" b="1" i="0" u="none" cap="none">
              <a:solidFill>
                <a:srgbClr val="000000"/>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800"/>
              <a:buFont typeface="Arial"/>
              <a:buNone/>
            </a:pPr>
            <a:r>
              <a:rPr lang="en-US" sz="1000" b="0" i="0" u="none" cap="none">
                <a:solidFill>
                  <a:srgbClr val="000000"/>
                </a:solidFill>
                <a:latin typeface="Arial"/>
                <a:ea typeface="Arial"/>
                <a:cs typeface="Arial"/>
                <a:sym typeface="Arial"/>
              </a:rPr>
              <a:t>Education Program Consultant </a:t>
            </a:r>
            <a:endParaRPr sz="1000" b="0" i="0" u="none" cap="none">
              <a:solidFill>
                <a:srgbClr val="000000"/>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800"/>
              <a:buFont typeface="Arial"/>
              <a:buNone/>
            </a:pPr>
            <a:r>
              <a:rPr lang="en-US" sz="1000" b="0" i="0" u="none" cap="none">
                <a:solidFill>
                  <a:srgbClr val="000000"/>
                </a:solidFill>
                <a:latin typeface="Arial"/>
                <a:ea typeface="Arial"/>
                <a:cs typeface="Arial"/>
                <a:sym typeface="Arial"/>
              </a:rPr>
              <a:t>Agriculture</a:t>
            </a:r>
            <a:endParaRPr sz="1000" b="0" i="0" u="none" cap="none">
              <a:solidFill>
                <a:srgbClr val="000000"/>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800"/>
              <a:buFont typeface="Arial"/>
              <a:buNone/>
            </a:pPr>
            <a:r>
              <a:rPr lang="en-US" sz="1000" b="0" i="0" u="sng" cap="none">
                <a:solidFill>
                  <a:schemeClr val="hlink"/>
                </a:solidFill>
                <a:latin typeface="Arial"/>
                <a:ea typeface="Arial"/>
                <a:cs typeface="Arial"/>
                <a:sym typeface="Arial"/>
                <a:hlinkClick r:id="rId9"/>
              </a:rPr>
              <a:t>alan.spencer@iowa.gov </a:t>
            </a:r>
            <a:endParaRPr sz="1000" b="0" i="0" u="none" cap="none">
              <a:solidFill>
                <a:srgbClr val="000000"/>
              </a:solidFill>
              <a:latin typeface="Arial"/>
              <a:ea typeface="Arial"/>
              <a:cs typeface="Arial"/>
              <a:sym typeface="Arial"/>
            </a:endParaRPr>
          </a:p>
        </p:txBody>
      </p:sp>
      <p:pic>
        <p:nvPicPr>
          <p:cNvPr id="519" name="Google Shape;519;p45"/>
          <p:cNvPicPr preferRelativeResize="0"/>
          <p:nvPr/>
        </p:nvPicPr>
        <p:blipFill rotWithShape="1">
          <a:blip r:embed="rId10">
            <a:alphaModFix/>
          </a:blip>
          <a:srcRect/>
          <a:stretch/>
        </p:blipFill>
        <p:spPr>
          <a:xfrm>
            <a:off x="5448470" y="3857625"/>
            <a:ext cx="1295060" cy="1619251"/>
          </a:xfrm>
          <a:prstGeom prst="rect">
            <a:avLst/>
          </a:prstGeom>
          <a:noFill/>
          <a:ln>
            <a:noFill/>
          </a:ln>
        </p:spPr>
      </p:pic>
      <p:sp>
        <p:nvSpPr>
          <p:cNvPr id="520" name="Google Shape;520;p45"/>
          <p:cNvSpPr/>
          <p:nvPr/>
        </p:nvSpPr>
        <p:spPr>
          <a:xfrm>
            <a:off x="7315200" y="5619750"/>
            <a:ext cx="2286000" cy="1066800"/>
          </a:xfrm>
          <a:prstGeom prst="rect">
            <a:avLst/>
          </a:prstGeom>
          <a:noFill/>
          <a:ln>
            <a:noFill/>
          </a:ln>
        </p:spPr>
        <p:txBody>
          <a:bodyPr spcFirstLastPara="1" wrap="square" lIns="91425" tIns="91425" rIns="91425" bIns="91425" anchor="t" anchorCtr="0">
            <a:noAutofit/>
          </a:bodyPr>
          <a:lstStyle/>
          <a:p>
            <a:pPr marL="228600" marR="0" lvl="0" indent="0" algn="ctr" rtl="0">
              <a:lnSpc>
                <a:spcPct val="115000"/>
              </a:lnSpc>
              <a:spcBef>
                <a:spcPts val="1000"/>
              </a:spcBef>
              <a:spcAft>
                <a:spcPts val="0"/>
              </a:spcAft>
              <a:buClr>
                <a:srgbClr val="000000"/>
              </a:buClr>
              <a:buSzPts val="2400"/>
              <a:buFont typeface="Arial"/>
              <a:buNone/>
            </a:pPr>
            <a:r>
              <a:rPr lang="en-US" sz="1000" b="1" i="0" u="none" cap="none">
                <a:solidFill>
                  <a:srgbClr val="000000"/>
                </a:solidFill>
                <a:latin typeface="Arial"/>
                <a:ea typeface="Arial"/>
                <a:cs typeface="Arial"/>
                <a:sym typeface="Arial"/>
              </a:rPr>
              <a:t>Jodie Smith</a:t>
            </a:r>
            <a:endParaRPr sz="1000" b="1" i="0" u="none" cap="none">
              <a:solidFill>
                <a:srgbClr val="000000"/>
              </a:solidFill>
              <a:latin typeface="Arial"/>
              <a:ea typeface="Arial"/>
              <a:cs typeface="Arial"/>
              <a:sym typeface="Arial"/>
            </a:endParaRPr>
          </a:p>
          <a:p>
            <a:pPr marL="228600" marR="0" lvl="0" indent="0" algn="ctr" rtl="0">
              <a:lnSpc>
                <a:spcPct val="115000"/>
              </a:lnSpc>
              <a:spcBef>
                <a:spcPts val="0"/>
              </a:spcBef>
              <a:spcAft>
                <a:spcPts val="0"/>
              </a:spcAft>
              <a:buClr>
                <a:srgbClr val="000000"/>
              </a:buClr>
              <a:buSzPts val="2400"/>
              <a:buFont typeface="Arial"/>
              <a:buNone/>
            </a:pPr>
            <a:r>
              <a:rPr lang="en-US" sz="1000" b="0" i="0" u="none" cap="none">
                <a:solidFill>
                  <a:srgbClr val="000000"/>
                </a:solidFill>
                <a:latin typeface="Arial"/>
                <a:ea typeface="Arial"/>
                <a:cs typeface="Arial"/>
                <a:sym typeface="Arial"/>
              </a:rPr>
              <a:t>Education Program Consultant</a:t>
            </a:r>
            <a:endParaRPr sz="1000" b="0" i="0" u="none" cap="none">
              <a:solidFill>
                <a:srgbClr val="000000"/>
              </a:solidFill>
              <a:latin typeface="Arial"/>
              <a:ea typeface="Arial"/>
              <a:cs typeface="Arial"/>
              <a:sym typeface="Arial"/>
            </a:endParaRPr>
          </a:p>
          <a:p>
            <a:pPr marL="228600" marR="0" lvl="0" indent="0" algn="ctr" rtl="0">
              <a:lnSpc>
                <a:spcPct val="115000"/>
              </a:lnSpc>
              <a:spcBef>
                <a:spcPts val="0"/>
              </a:spcBef>
              <a:spcAft>
                <a:spcPts val="0"/>
              </a:spcAft>
              <a:buClr>
                <a:srgbClr val="000000"/>
              </a:buClr>
              <a:buSzPts val="2400"/>
              <a:buFont typeface="Arial"/>
              <a:buNone/>
            </a:pPr>
            <a:r>
              <a:rPr lang="en-US" sz="1000" b="0" i="0" u="none" cap="none">
                <a:solidFill>
                  <a:srgbClr val="000000"/>
                </a:solidFill>
                <a:latin typeface="Arial"/>
                <a:ea typeface="Arial"/>
                <a:cs typeface="Arial"/>
                <a:sym typeface="Arial"/>
              </a:rPr>
              <a:t>WBL &amp; IRCs</a:t>
            </a:r>
            <a:endParaRPr sz="1000" b="0" i="0" u="none" cap="none">
              <a:solidFill>
                <a:srgbClr val="000000"/>
              </a:solidFill>
              <a:latin typeface="Arial"/>
              <a:ea typeface="Arial"/>
              <a:cs typeface="Arial"/>
              <a:sym typeface="Arial"/>
            </a:endParaRPr>
          </a:p>
          <a:p>
            <a:pPr marL="228600" marR="0" lvl="0" indent="0" algn="ctr" rtl="0">
              <a:lnSpc>
                <a:spcPct val="115000"/>
              </a:lnSpc>
              <a:spcBef>
                <a:spcPts val="0"/>
              </a:spcBef>
              <a:spcAft>
                <a:spcPts val="0"/>
              </a:spcAft>
              <a:buClr>
                <a:srgbClr val="000000"/>
              </a:buClr>
              <a:buSzPts val="2400"/>
              <a:buFont typeface="Arial"/>
              <a:buNone/>
            </a:pPr>
            <a:r>
              <a:rPr lang="en-US" sz="1000" b="0" i="0" u="sng" cap="none">
                <a:solidFill>
                  <a:schemeClr val="hlink"/>
                </a:solidFill>
                <a:latin typeface="Arial"/>
                <a:ea typeface="Arial"/>
                <a:cs typeface="Arial"/>
                <a:sym typeface="Arial"/>
                <a:hlinkClick r:id="rId11"/>
              </a:rPr>
              <a:t>jodie.smith@iowa.gov </a:t>
            </a:r>
            <a:endParaRPr sz="1000" b="0" i="0" u="none" cap="none">
              <a:solidFill>
                <a:srgbClr val="000000"/>
              </a:solidFill>
              <a:latin typeface="Arial"/>
              <a:ea typeface="Arial"/>
              <a:cs typeface="Arial"/>
              <a:sym typeface="Arial"/>
            </a:endParaRPr>
          </a:p>
        </p:txBody>
      </p:sp>
      <p:pic>
        <p:nvPicPr>
          <p:cNvPr id="521" name="Google Shape;521;p45"/>
          <p:cNvPicPr preferRelativeResize="0"/>
          <p:nvPr/>
        </p:nvPicPr>
        <p:blipFill rotWithShape="1">
          <a:blip r:embed="rId12">
            <a:alphaModFix/>
          </a:blip>
          <a:srcRect l="6481" r="14680"/>
          <a:stretch/>
        </p:blipFill>
        <p:spPr>
          <a:xfrm>
            <a:off x="7784424" y="3857625"/>
            <a:ext cx="1347553" cy="1619250"/>
          </a:xfrm>
          <a:prstGeom prst="rect">
            <a:avLst/>
          </a:prstGeom>
          <a:noFill/>
          <a:ln>
            <a:noFill/>
          </a:ln>
        </p:spPr>
      </p:pic>
      <p:sp>
        <p:nvSpPr>
          <p:cNvPr id="522" name="Google Shape;522;p45"/>
          <p:cNvSpPr/>
          <p:nvPr/>
        </p:nvSpPr>
        <p:spPr>
          <a:xfrm>
            <a:off x="4953000" y="2705100"/>
            <a:ext cx="2286000" cy="1066800"/>
          </a:xfrm>
          <a:prstGeom prst="rect">
            <a:avLst/>
          </a:prstGeom>
          <a:noFill/>
          <a:ln>
            <a:noFill/>
          </a:ln>
        </p:spPr>
        <p:txBody>
          <a:bodyPr spcFirstLastPara="1" wrap="square" lIns="68575" tIns="68575" rIns="68575" bIns="68575" anchor="t" anchorCtr="0">
            <a:noAutofit/>
          </a:bodyPr>
          <a:lstStyle/>
          <a:p>
            <a:pPr marL="0" marR="0" lvl="0" indent="0" algn="ctr" rtl="0">
              <a:lnSpc>
                <a:spcPct val="115000"/>
              </a:lnSpc>
              <a:spcBef>
                <a:spcPts val="0"/>
              </a:spcBef>
              <a:spcAft>
                <a:spcPts val="0"/>
              </a:spcAft>
              <a:buClr>
                <a:srgbClr val="000000"/>
              </a:buClr>
              <a:buSzPts val="1000"/>
              <a:buFont typeface="Arial"/>
              <a:buNone/>
            </a:pPr>
            <a:r>
              <a:rPr lang="en-US" sz="1000" b="1" i="0" u="none" cap="none">
                <a:solidFill>
                  <a:srgbClr val="000000"/>
                </a:solidFill>
                <a:latin typeface="Arial"/>
                <a:ea typeface="Arial"/>
                <a:cs typeface="Arial"/>
                <a:sym typeface="Arial"/>
              </a:rPr>
              <a:t>Jeffrey Fletcher</a:t>
            </a:r>
            <a:endParaRPr sz="1000" b="1"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000"/>
              <a:buFont typeface="Arial"/>
              <a:buNone/>
            </a:pPr>
            <a:r>
              <a:rPr lang="en-US" sz="1000" b="0" i="0" u="none" cap="none">
                <a:solidFill>
                  <a:srgbClr val="000000"/>
                </a:solidFill>
                <a:latin typeface="Arial"/>
                <a:ea typeface="Arial"/>
                <a:cs typeface="Arial"/>
                <a:sym typeface="Arial"/>
              </a:rPr>
              <a:t>Education Program Consultant</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000"/>
              <a:buFont typeface="Arial"/>
              <a:buNone/>
            </a:pPr>
            <a:r>
              <a:rPr lang="en-US" sz="1000" b="0" i="0" u="none" cap="none">
                <a:solidFill>
                  <a:srgbClr val="000000"/>
                </a:solidFill>
                <a:latin typeface="Arial"/>
                <a:ea typeface="Arial"/>
                <a:cs typeface="Arial"/>
                <a:sym typeface="Arial"/>
              </a:rPr>
              <a:t>Perkins, IowaGrants</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800"/>
              <a:buFont typeface="Arial"/>
              <a:buNone/>
            </a:pPr>
            <a:r>
              <a:rPr lang="en-US" sz="1000" b="0" i="0" u="sng" cap="none">
                <a:solidFill>
                  <a:schemeClr val="hlink"/>
                </a:solidFill>
                <a:latin typeface="Arial"/>
                <a:ea typeface="Arial"/>
                <a:cs typeface="Arial"/>
                <a:sym typeface="Arial"/>
                <a:hlinkClick r:id="rId13"/>
              </a:rPr>
              <a:t>jeffrey.fletcher@iowa.gov</a:t>
            </a:r>
            <a:endParaRPr sz="1000" b="0" i="0" u="none" cap="none">
              <a:solidFill>
                <a:srgbClr val="000000"/>
              </a:solidFill>
              <a:latin typeface="Arial"/>
              <a:ea typeface="Arial"/>
              <a:cs typeface="Arial"/>
              <a:sym typeface="Arial"/>
            </a:endParaRPr>
          </a:p>
        </p:txBody>
      </p:sp>
      <p:pic>
        <p:nvPicPr>
          <p:cNvPr id="523" name="Google Shape;523;p45"/>
          <p:cNvPicPr preferRelativeResize="0"/>
          <p:nvPr/>
        </p:nvPicPr>
        <p:blipFill rotWithShape="1">
          <a:blip r:embed="rId14">
            <a:alphaModFix/>
          </a:blip>
          <a:srcRect/>
          <a:stretch/>
        </p:blipFill>
        <p:spPr>
          <a:xfrm>
            <a:off x="5446039" y="952500"/>
            <a:ext cx="1299921" cy="1619251"/>
          </a:xfrm>
          <a:prstGeom prst="rect">
            <a:avLst/>
          </a:prstGeom>
          <a:noFill/>
          <a:ln>
            <a:noFill/>
          </a:ln>
        </p:spPr>
      </p:pic>
      <p:sp>
        <p:nvSpPr>
          <p:cNvPr id="524" name="Google Shape;524;p45"/>
          <p:cNvSpPr/>
          <p:nvPr/>
        </p:nvSpPr>
        <p:spPr>
          <a:xfrm>
            <a:off x="9677400" y="5599075"/>
            <a:ext cx="2286000" cy="1066800"/>
          </a:xfrm>
          <a:prstGeom prst="rect">
            <a:avLst/>
          </a:prstGeom>
          <a:noFill/>
          <a:ln>
            <a:noFill/>
          </a:ln>
        </p:spPr>
        <p:txBody>
          <a:bodyPr spcFirstLastPara="1" wrap="square" lIns="68575" tIns="68575" rIns="68575" bIns="68575" anchor="t" anchorCtr="0">
            <a:noAutofit/>
          </a:bodyPr>
          <a:lstStyle/>
          <a:p>
            <a:pPr marL="177800" marR="0" lvl="0" indent="0" algn="ctr" rtl="0">
              <a:lnSpc>
                <a:spcPct val="115000"/>
              </a:lnSpc>
              <a:spcBef>
                <a:spcPts val="800"/>
              </a:spcBef>
              <a:spcAft>
                <a:spcPts val="0"/>
              </a:spcAft>
              <a:buClr>
                <a:srgbClr val="000000"/>
              </a:buClr>
              <a:buSzPts val="1800"/>
              <a:buFont typeface="Arial"/>
              <a:buNone/>
            </a:pPr>
            <a:r>
              <a:rPr lang="en-US" sz="1000" b="1" i="0" u="none" cap="none">
                <a:solidFill>
                  <a:srgbClr val="000000"/>
                </a:solidFill>
                <a:latin typeface="Arial"/>
                <a:ea typeface="Arial"/>
                <a:cs typeface="Arial"/>
                <a:sym typeface="Arial"/>
              </a:rPr>
              <a:t>Amy Vybiral</a:t>
            </a:r>
            <a:endParaRPr sz="1000" b="1" i="0" u="none" cap="none">
              <a:solidFill>
                <a:srgbClr val="000000"/>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800"/>
              <a:buFont typeface="Arial"/>
              <a:buNone/>
            </a:pPr>
            <a:r>
              <a:rPr lang="en-US" sz="1000" b="0" i="0" u="none" cap="none">
                <a:solidFill>
                  <a:srgbClr val="000000"/>
                </a:solidFill>
                <a:latin typeface="Arial"/>
                <a:ea typeface="Arial"/>
                <a:cs typeface="Arial"/>
                <a:sym typeface="Arial"/>
              </a:rPr>
              <a:t>Education Program Consultant</a:t>
            </a:r>
            <a:endParaRPr sz="1000" b="0" i="0" u="none" cap="none">
              <a:solidFill>
                <a:srgbClr val="000000"/>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800"/>
              <a:buFont typeface="Arial"/>
              <a:buNone/>
            </a:pPr>
            <a:r>
              <a:rPr lang="en-US" sz="1000" b="0" i="0" u="none" cap="none">
                <a:solidFill>
                  <a:srgbClr val="000000"/>
                </a:solidFill>
                <a:latin typeface="Arial"/>
                <a:ea typeface="Arial"/>
                <a:cs typeface="Arial"/>
                <a:sym typeface="Arial"/>
              </a:rPr>
              <a:t>Perkins Budgets and Claims</a:t>
            </a:r>
            <a:endParaRPr sz="1000" b="0" i="0" u="none" cap="none">
              <a:solidFill>
                <a:srgbClr val="000000"/>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800"/>
              <a:buFont typeface="Arial"/>
              <a:buNone/>
            </a:pPr>
            <a:r>
              <a:rPr lang="en-US" sz="1000" b="0" i="0" u="sng" cap="none">
                <a:solidFill>
                  <a:schemeClr val="hlink"/>
                </a:solidFill>
                <a:latin typeface="Arial"/>
                <a:ea typeface="Arial"/>
                <a:cs typeface="Arial"/>
                <a:sym typeface="Arial"/>
                <a:hlinkClick r:id="rId15"/>
              </a:rPr>
              <a:t>amy.vybiral@iowa.gov</a:t>
            </a:r>
            <a:r>
              <a:rPr lang="en-US" sz="1000" b="0" i="0" u="none" cap="none">
                <a:solidFill>
                  <a:srgbClr val="000000"/>
                </a:solidFill>
                <a:latin typeface="Arial"/>
                <a:ea typeface="Arial"/>
                <a:cs typeface="Arial"/>
                <a:sym typeface="Arial"/>
              </a:rPr>
              <a:t> </a:t>
            </a:r>
            <a:endParaRPr sz="1000" b="0" i="0" u="none" cap="none">
              <a:solidFill>
                <a:srgbClr val="000000"/>
              </a:solidFill>
              <a:latin typeface="Arial"/>
              <a:ea typeface="Arial"/>
              <a:cs typeface="Arial"/>
              <a:sym typeface="Arial"/>
            </a:endParaRPr>
          </a:p>
        </p:txBody>
      </p:sp>
      <p:pic>
        <p:nvPicPr>
          <p:cNvPr id="525" name="Google Shape;525;p45"/>
          <p:cNvPicPr preferRelativeResize="0"/>
          <p:nvPr/>
        </p:nvPicPr>
        <p:blipFill rotWithShape="1">
          <a:blip r:embed="rId16">
            <a:alphaModFix/>
          </a:blip>
          <a:srcRect/>
          <a:stretch/>
        </p:blipFill>
        <p:spPr>
          <a:xfrm>
            <a:off x="10179986" y="3857625"/>
            <a:ext cx="1280829" cy="1619251"/>
          </a:xfrm>
          <a:prstGeom prst="rect">
            <a:avLst/>
          </a:prstGeom>
          <a:noFill/>
          <a:ln>
            <a:noFill/>
          </a:ln>
        </p:spPr>
      </p:pic>
      <p:pic>
        <p:nvPicPr>
          <p:cNvPr id="526" name="Google Shape;526;p45"/>
          <p:cNvPicPr preferRelativeResize="0"/>
          <p:nvPr/>
        </p:nvPicPr>
        <p:blipFill rotWithShape="1">
          <a:blip r:embed="rId17">
            <a:alphaModFix/>
          </a:blip>
          <a:srcRect/>
          <a:stretch/>
        </p:blipFill>
        <p:spPr>
          <a:xfrm>
            <a:off x="10172856" y="952500"/>
            <a:ext cx="1295089" cy="1619251"/>
          </a:xfrm>
          <a:prstGeom prst="rect">
            <a:avLst/>
          </a:prstGeom>
          <a:noFill/>
          <a:ln>
            <a:noFill/>
          </a:ln>
        </p:spPr>
      </p:pic>
      <p:sp>
        <p:nvSpPr>
          <p:cNvPr id="527" name="Google Shape;527;p45"/>
          <p:cNvSpPr/>
          <p:nvPr/>
        </p:nvSpPr>
        <p:spPr>
          <a:xfrm>
            <a:off x="9677400" y="2668634"/>
            <a:ext cx="2286000" cy="1066800"/>
          </a:xfrm>
          <a:prstGeom prst="rect">
            <a:avLst/>
          </a:prstGeom>
          <a:noFill/>
          <a:ln>
            <a:noFill/>
          </a:ln>
        </p:spPr>
        <p:txBody>
          <a:bodyPr spcFirstLastPara="1" wrap="square" lIns="91425" tIns="91425" rIns="91425" bIns="91425" anchor="t" anchorCtr="0">
            <a:noAutofit/>
          </a:bodyPr>
          <a:lstStyle/>
          <a:p>
            <a:pPr marL="177800" marR="0" lvl="0" indent="0" algn="ctr" rtl="0">
              <a:lnSpc>
                <a:spcPct val="115000"/>
              </a:lnSpc>
              <a:spcBef>
                <a:spcPts val="800"/>
              </a:spcBef>
              <a:spcAft>
                <a:spcPts val="0"/>
              </a:spcAft>
              <a:buClr>
                <a:srgbClr val="000000"/>
              </a:buClr>
              <a:buSzPts val="1000"/>
              <a:buFont typeface="Arial"/>
              <a:buNone/>
            </a:pPr>
            <a:r>
              <a:rPr lang="en-US" sz="1000" b="1" i="0" u="none" cap="none">
                <a:solidFill>
                  <a:schemeClr val="dk1"/>
                </a:solidFill>
                <a:latin typeface="Arial"/>
                <a:ea typeface="Arial"/>
                <a:cs typeface="Arial"/>
                <a:sym typeface="Arial"/>
              </a:rPr>
              <a:t>Jeanette Thomas</a:t>
            </a:r>
            <a:endParaRPr sz="1000" b="1" i="0" u="none" cap="none">
              <a:solidFill>
                <a:schemeClr val="dk1"/>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000"/>
              <a:buFont typeface="Arial"/>
              <a:buNone/>
            </a:pPr>
            <a:r>
              <a:rPr lang="en-US" sz="1000" b="0" i="0" u="none" cap="none">
                <a:solidFill>
                  <a:schemeClr val="dk1"/>
                </a:solidFill>
                <a:latin typeface="Arial"/>
                <a:ea typeface="Arial"/>
                <a:cs typeface="Arial"/>
                <a:sym typeface="Arial"/>
              </a:rPr>
              <a:t>Education Program Consultant</a:t>
            </a:r>
            <a:endParaRPr sz="1000" b="0" i="0" u="none" cap="none">
              <a:solidFill>
                <a:schemeClr val="dk1"/>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000"/>
              <a:buFont typeface="Arial"/>
              <a:buNone/>
            </a:pPr>
            <a:r>
              <a:rPr lang="en-US" sz="1000" b="0" i="0" u="none" cap="none">
                <a:solidFill>
                  <a:schemeClr val="dk1"/>
                </a:solidFill>
                <a:latin typeface="Arial"/>
                <a:ea typeface="Arial"/>
                <a:cs typeface="Arial"/>
                <a:sym typeface="Arial"/>
              </a:rPr>
              <a:t>Student Access and FCS</a:t>
            </a:r>
            <a:endParaRPr sz="1000" b="0" i="0" u="none" cap="none">
              <a:solidFill>
                <a:schemeClr val="dk1"/>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000"/>
              <a:buFont typeface="Arial"/>
              <a:buNone/>
            </a:pPr>
            <a:r>
              <a:rPr lang="en-US" sz="1000" b="0" i="0" u="sng" cap="none">
                <a:solidFill>
                  <a:schemeClr val="hlink"/>
                </a:solidFill>
                <a:latin typeface="Arial"/>
                <a:ea typeface="Arial"/>
                <a:cs typeface="Arial"/>
                <a:sym typeface="Arial"/>
                <a:hlinkClick r:id="rId15"/>
              </a:rPr>
              <a:t>jeanette.thomas@iowa.gov </a:t>
            </a:r>
            <a:endParaRPr sz="1000" b="0" i="0" u="none" cap="none">
              <a:solidFill>
                <a:schemeClr val="dk1"/>
              </a:solidFill>
              <a:latin typeface="Arial"/>
              <a:ea typeface="Arial"/>
              <a:cs typeface="Arial"/>
              <a:sym typeface="Arial"/>
            </a:endParaRPr>
          </a:p>
        </p:txBody>
      </p:sp>
      <p:pic>
        <p:nvPicPr>
          <p:cNvPr id="528" name="Google Shape;528;p45"/>
          <p:cNvPicPr preferRelativeResize="0"/>
          <p:nvPr/>
        </p:nvPicPr>
        <p:blipFill rotWithShape="1">
          <a:blip r:embed="rId18">
            <a:alphaModFix/>
          </a:blip>
          <a:srcRect/>
          <a:stretch/>
        </p:blipFill>
        <p:spPr>
          <a:xfrm>
            <a:off x="3086268" y="3857625"/>
            <a:ext cx="1295064" cy="1619251"/>
          </a:xfrm>
          <a:prstGeom prst="rect">
            <a:avLst/>
          </a:prstGeom>
          <a:noFill/>
          <a:ln>
            <a:noFill/>
          </a:ln>
        </p:spPr>
      </p:pic>
      <p:sp>
        <p:nvSpPr>
          <p:cNvPr id="529" name="Google Shape;529;p45"/>
          <p:cNvSpPr/>
          <p:nvPr/>
        </p:nvSpPr>
        <p:spPr>
          <a:xfrm>
            <a:off x="2590800" y="5619750"/>
            <a:ext cx="2286000" cy="1066800"/>
          </a:xfrm>
          <a:prstGeom prst="rect">
            <a:avLst/>
          </a:prstGeom>
          <a:noFill/>
          <a:ln>
            <a:noFill/>
          </a:ln>
        </p:spPr>
        <p:txBody>
          <a:bodyPr spcFirstLastPara="1" wrap="square" lIns="71100" tIns="71100" rIns="71100" bIns="71100" anchor="t" anchorCtr="0">
            <a:noAutofit/>
          </a:bodyPr>
          <a:lstStyle/>
          <a:p>
            <a:pPr marL="0" marR="0" lvl="0" indent="0" algn="ctr" rtl="0">
              <a:lnSpc>
                <a:spcPct val="115000"/>
              </a:lnSpc>
              <a:spcBef>
                <a:spcPts val="0"/>
              </a:spcBef>
              <a:spcAft>
                <a:spcPts val="0"/>
              </a:spcAft>
              <a:buClr>
                <a:srgbClr val="000000"/>
              </a:buClr>
              <a:buSzPts val="855"/>
              <a:buFont typeface="Arial"/>
              <a:buNone/>
            </a:pPr>
            <a:r>
              <a:rPr lang="en-US" sz="1000" b="1" i="0" u="none" cap="none">
                <a:solidFill>
                  <a:srgbClr val="000000"/>
                </a:solidFill>
                <a:latin typeface="Arial"/>
                <a:ea typeface="Arial"/>
                <a:cs typeface="Arial"/>
                <a:sym typeface="Arial"/>
              </a:rPr>
              <a:t>Karey Hawkins</a:t>
            </a:r>
            <a:endParaRPr sz="1000" b="1"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855"/>
              <a:buFont typeface="Arial"/>
              <a:buNone/>
            </a:pPr>
            <a:r>
              <a:rPr lang="en-US" sz="1000" b="0" i="0" u="none" cap="none">
                <a:solidFill>
                  <a:srgbClr val="000000"/>
                </a:solidFill>
                <a:latin typeface="Arial"/>
                <a:ea typeface="Arial"/>
                <a:cs typeface="Arial"/>
                <a:sym typeface="Arial"/>
              </a:rPr>
              <a:t>Education Program Consultant</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855"/>
              <a:buFont typeface="Arial"/>
              <a:buNone/>
            </a:pPr>
            <a:r>
              <a:rPr lang="en-US" sz="1000" b="0" i="0" u="none" cap="none">
                <a:solidFill>
                  <a:srgbClr val="000000"/>
                </a:solidFill>
                <a:latin typeface="Arial"/>
                <a:ea typeface="Arial"/>
                <a:cs typeface="Arial"/>
                <a:sym typeface="Arial"/>
              </a:rPr>
              <a:t>Career and Academic Planning</a:t>
            </a:r>
            <a:endParaRPr sz="1000" b="0" i="0" u="none" cap="none">
              <a:solidFill>
                <a:srgbClr val="000000"/>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855"/>
              <a:buFont typeface="Arial"/>
              <a:buNone/>
            </a:pPr>
            <a:r>
              <a:rPr lang="en-US" sz="1000" b="0" i="0" u="sng" cap="none">
                <a:solidFill>
                  <a:schemeClr val="hlink"/>
                </a:solidFill>
                <a:latin typeface="Arial"/>
                <a:ea typeface="Arial"/>
                <a:cs typeface="Arial"/>
                <a:sym typeface="Arial"/>
                <a:hlinkClick r:id="rId19"/>
              </a:rPr>
              <a:t>karey.hawkins@iowa.gov</a:t>
            </a:r>
            <a:endParaRPr sz="1000" b="0" i="0" u="none" cap="none">
              <a:solidFill>
                <a:srgbClr val="000000"/>
              </a:solidFill>
              <a:latin typeface="Arial"/>
              <a:ea typeface="Arial"/>
              <a:cs typeface="Arial"/>
              <a:sym typeface="Arial"/>
            </a:endParaRPr>
          </a:p>
        </p:txBody>
      </p:sp>
      <p:pic>
        <p:nvPicPr>
          <p:cNvPr id="530" name="Google Shape;530;p45"/>
          <p:cNvPicPr preferRelativeResize="0"/>
          <p:nvPr/>
        </p:nvPicPr>
        <p:blipFill rotWithShape="1">
          <a:blip r:embed="rId20">
            <a:alphaModFix/>
          </a:blip>
          <a:srcRect/>
          <a:stretch/>
        </p:blipFill>
        <p:spPr>
          <a:xfrm>
            <a:off x="7817766" y="952500"/>
            <a:ext cx="1280869" cy="1619251"/>
          </a:xfrm>
          <a:prstGeom prst="rect">
            <a:avLst/>
          </a:prstGeom>
          <a:noFill/>
          <a:ln>
            <a:noFill/>
          </a:ln>
        </p:spPr>
      </p:pic>
      <p:sp>
        <p:nvSpPr>
          <p:cNvPr id="531" name="Google Shape;531;p45"/>
          <p:cNvSpPr/>
          <p:nvPr/>
        </p:nvSpPr>
        <p:spPr>
          <a:xfrm>
            <a:off x="7315200" y="2677282"/>
            <a:ext cx="2286000" cy="1066800"/>
          </a:xfrm>
          <a:prstGeom prst="rect">
            <a:avLst/>
          </a:prstGeom>
          <a:noFill/>
          <a:ln>
            <a:noFill/>
          </a:ln>
        </p:spPr>
        <p:txBody>
          <a:bodyPr spcFirstLastPara="1" wrap="square" lIns="91425" tIns="91425" rIns="91425" bIns="91425" anchor="t" anchorCtr="0">
            <a:noAutofit/>
          </a:bodyPr>
          <a:lstStyle/>
          <a:p>
            <a:pPr marL="177800" marR="0" lvl="0" indent="0" algn="ctr" rtl="0">
              <a:lnSpc>
                <a:spcPct val="115000"/>
              </a:lnSpc>
              <a:spcBef>
                <a:spcPts val="800"/>
              </a:spcBef>
              <a:spcAft>
                <a:spcPts val="0"/>
              </a:spcAft>
              <a:buClr>
                <a:srgbClr val="000000"/>
              </a:buClr>
              <a:buSzPts val="1000"/>
              <a:buFont typeface="Arial"/>
              <a:buNone/>
            </a:pPr>
            <a:r>
              <a:rPr lang="en-US" sz="1000" b="1" i="0" u="none" cap="none">
                <a:solidFill>
                  <a:schemeClr val="dk1"/>
                </a:solidFill>
                <a:latin typeface="Arial"/>
                <a:ea typeface="Arial"/>
                <a:cs typeface="Arial"/>
                <a:sym typeface="Arial"/>
              </a:rPr>
              <a:t>Michelle Meier</a:t>
            </a:r>
            <a:endParaRPr sz="1000" b="1" i="0" u="none" cap="none">
              <a:solidFill>
                <a:schemeClr val="dk1"/>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000"/>
              <a:buFont typeface="Arial"/>
              <a:buNone/>
            </a:pPr>
            <a:r>
              <a:rPr lang="en-US" sz="1000" b="0" i="0" u="none" cap="none">
                <a:solidFill>
                  <a:schemeClr val="dk1"/>
                </a:solidFill>
                <a:latin typeface="Arial"/>
                <a:ea typeface="Arial"/>
                <a:cs typeface="Arial"/>
                <a:sym typeface="Arial"/>
              </a:rPr>
              <a:t>Education Program Consultant</a:t>
            </a:r>
            <a:endParaRPr sz="1000" b="0" i="0" u="none" cap="none">
              <a:solidFill>
                <a:schemeClr val="dk1"/>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000"/>
              <a:buFont typeface="Arial"/>
              <a:buNone/>
            </a:pPr>
            <a:r>
              <a:rPr lang="en-US" sz="1000" b="0" i="0" u="none" cap="none">
                <a:solidFill>
                  <a:schemeClr val="dk1"/>
                </a:solidFill>
                <a:latin typeface="Arial"/>
                <a:ea typeface="Arial"/>
                <a:cs typeface="Arial"/>
                <a:sym typeface="Arial"/>
              </a:rPr>
              <a:t>Information Systems</a:t>
            </a:r>
            <a:endParaRPr sz="1000" b="0" i="0" u="none" cap="none">
              <a:solidFill>
                <a:schemeClr val="dk1"/>
              </a:solidFill>
              <a:latin typeface="Arial"/>
              <a:ea typeface="Arial"/>
              <a:cs typeface="Arial"/>
              <a:sym typeface="Arial"/>
            </a:endParaRPr>
          </a:p>
          <a:p>
            <a:pPr marL="177800" marR="0" lvl="0" indent="0" algn="ctr" rtl="0">
              <a:lnSpc>
                <a:spcPct val="115000"/>
              </a:lnSpc>
              <a:spcBef>
                <a:spcPts val="0"/>
              </a:spcBef>
              <a:spcAft>
                <a:spcPts val="0"/>
              </a:spcAft>
              <a:buClr>
                <a:srgbClr val="000000"/>
              </a:buClr>
              <a:buSzPts val="1000"/>
              <a:buFont typeface="Arial"/>
              <a:buNone/>
            </a:pPr>
            <a:r>
              <a:rPr lang="en-US" sz="1000" b="0" i="0" u="sng" cap="none">
                <a:solidFill>
                  <a:schemeClr val="hlink"/>
                </a:solidFill>
                <a:latin typeface="Arial"/>
                <a:ea typeface="Arial"/>
                <a:cs typeface="Arial"/>
                <a:sym typeface="Arial"/>
                <a:hlinkClick r:id="rId15"/>
              </a:rPr>
              <a:t>michelle.meier@iowa.gov</a:t>
            </a:r>
            <a:r>
              <a:rPr lang="en-US" sz="950" b="0" i="0" u="sng" cap="none">
                <a:solidFill>
                  <a:schemeClr val="hlink"/>
                </a:solidFill>
                <a:latin typeface="Arial"/>
                <a:ea typeface="Arial"/>
                <a:cs typeface="Arial"/>
                <a:sym typeface="Arial"/>
                <a:hlinkClick r:id="rId15"/>
              </a:rPr>
              <a:t> </a:t>
            </a:r>
            <a:endParaRPr sz="950" b="0" i="0" u="none" cap="non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Theme1">
  <a:themeElements>
    <a:clrScheme name="Iowa Department of Education">
      <a:dk1>
        <a:srgbClr val="000000"/>
      </a:dk1>
      <a:lt1>
        <a:srgbClr val="FFFFFF"/>
      </a:lt1>
      <a:dk2>
        <a:srgbClr val="002152"/>
      </a:dk2>
      <a:lt2>
        <a:srgbClr val="E6E6E6"/>
      </a:lt2>
      <a:accent1>
        <a:srgbClr val="005CA3"/>
      </a:accent1>
      <a:accent2>
        <a:srgbClr val="FDE263"/>
      </a:accent2>
      <a:accent3>
        <a:srgbClr val="96BCDE"/>
      </a:accent3>
      <a:accent4>
        <a:srgbClr val="A5A5A5"/>
      </a:accent4>
      <a:accent5>
        <a:srgbClr val="DC6400"/>
      </a:accent5>
      <a:accent6>
        <a:srgbClr val="FFC2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2651</Words>
  <Application>Microsoft Office PowerPoint</Application>
  <PresentationFormat>Widescreen</PresentationFormat>
  <Paragraphs>421</Paragraphs>
  <Slides>37</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Play</vt:lpstr>
      <vt:lpstr>Times New Roman</vt:lpstr>
      <vt:lpstr>Theme1</vt:lpstr>
      <vt:lpstr>Perkins V Accountability</vt:lpstr>
      <vt:lpstr>Thank you for joining us  The webinar will be recorded  The slide deck will be shared  We will have limited time for questions at the end  You may also ask your questions in chat, our team will be providing answers in either real time or via follow up email  Please be mindful of your mic  Please consider having your Perkins performance email letter accessible on another screen or device. </vt:lpstr>
      <vt:lpstr>Perkins V Performance Plans </vt:lpstr>
      <vt:lpstr>Today’s Webinar</vt:lpstr>
      <vt:lpstr>Performance Levels</vt:lpstr>
      <vt:lpstr>Who is Counted?</vt:lpstr>
      <vt:lpstr>Indicator Codes</vt:lpstr>
      <vt:lpstr>The 90% Threshold</vt:lpstr>
      <vt:lpstr>PowerPoint Presentation</vt:lpstr>
      <vt:lpstr>PowerPoint Presentation</vt:lpstr>
      <vt:lpstr>Completing your Performance Plan</vt:lpstr>
      <vt:lpstr>STEP 1 | Start with Your Performance Letter </vt:lpstr>
      <vt:lpstr>STEP 1 | Start with Your Performance Letter </vt:lpstr>
      <vt:lpstr>STEP 2 | Identify Indicators Requiring a Plan </vt:lpstr>
      <vt:lpstr>STEP 3 | Complete One Form for Each “NO” </vt:lpstr>
      <vt:lpstr>STEP 2 | Identify Indicators Requiring a Plan </vt:lpstr>
      <vt:lpstr>STEP 3 | Complete One Form for Each “NO” </vt:lpstr>
      <vt:lpstr>STEP 4 | Analyze the Overall Result </vt:lpstr>
      <vt:lpstr>STEP 4 | Analyze the Overall Result </vt:lpstr>
      <vt:lpstr>STEP 5 | Identify Likely Contributing Factors </vt:lpstr>
      <vt:lpstr>STEP 5 | Identify Likely Contributing Factors </vt:lpstr>
      <vt:lpstr>STEP 6 | Identify Actions and Assign Responsibility </vt:lpstr>
      <vt:lpstr>STEP 6 | Identify Actions and Assign Responsibility </vt:lpstr>
      <vt:lpstr>STEP 7 | Monitor Progress and Identify Support Needs </vt:lpstr>
      <vt:lpstr>STEP 8 | Finalize, Submit, and Implement </vt:lpstr>
      <vt:lpstr>Citations &amp; Source Guide</vt:lpstr>
      <vt:lpstr>Special Topic</vt:lpstr>
      <vt:lpstr>PowerPoint Presentation</vt:lpstr>
      <vt:lpstr>Nontraditional Careers Crosswalk</vt:lpstr>
      <vt:lpstr>Strategies to Improve Nontraditional Program Concentration </vt:lpstr>
      <vt:lpstr>NTO Strategies to Consider</vt:lpstr>
      <vt:lpstr>Strategies to Improve Nontraditional Program Concentration </vt:lpstr>
      <vt:lpstr>Strategies to Improve Nontraditional Program Concentration </vt:lpstr>
      <vt:lpstr>Strategies to Improve Nontraditional Program Concentration </vt:lpstr>
      <vt:lpstr>NTO Resources Links and Technical Assistance</vt:lpstr>
      <vt:lpstr>Strategies to Improve Nontraditional Program Concentration </vt:lpstr>
      <vt:lpstr>CTE Bureau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Craven-Webb, Shari [IDOE]</dc:creator>
  <cp:lastModifiedBy>Shari Craven-Webb</cp:lastModifiedBy>
  <cp:revision>1</cp:revision>
  <dcterms:modified xsi:type="dcterms:W3CDTF">2026-10-07T14:09:44Z</dcterms:modified>
</cp:coreProperties>
</file>