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ppt/tags/tag18.xml" ContentType="application/vnd.openxmlformats-officedocument.presentationml.tags+xml"/>
  <Override PartName="/ppt/notesSlides/notesSlide26.xml" ContentType="application/vnd.openxmlformats-officedocument.presentationml.notesSlide+xml"/>
  <Override PartName="/ppt/tags/tag19.xml" ContentType="application/vnd.openxmlformats-officedocument.presentationml.tags+xml"/>
  <Override PartName="/ppt/notesSlides/notesSlide27.xml" ContentType="application/vnd.openxmlformats-officedocument.presentationml.notesSlide+xml"/>
  <Override PartName="/ppt/tags/tag20.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1.xml" ContentType="application/vnd.openxmlformats-officedocument.presentationml.tags+xml"/>
  <Override PartName="/ppt/notesSlides/notesSlide31.xml" ContentType="application/vnd.openxmlformats-officedocument.presentationml.notesSlide+xml"/>
  <Override PartName="/ppt/tags/tag22.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embeddedFontLst>
    <p:embeddedFont>
      <p:font typeface="Raleway" pitchFamily="2" charset="0"/>
      <p:regular r:id="rId38"/>
      <p:bold r:id="rId39"/>
      <p:italic r:id="rId40"/>
      <p:boldItalic r:id="rId41"/>
    </p:embeddedFont>
  </p:embeddedFontLst>
  <p:custDataLst>
    <p:tags r:id="rId4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8" autoAdjust="0"/>
    <p:restoredTop sz="86422" autoAdjust="0"/>
  </p:normalViewPr>
  <p:slideViewPr>
    <p:cSldViewPr snapToGrid="0">
      <p:cViewPr varScale="1">
        <p:scale>
          <a:sx n="83" d="100"/>
          <a:sy n="83" d="100"/>
        </p:scale>
        <p:origin x="108" y="366"/>
      </p:cViewPr>
      <p:guideLst/>
    </p:cSldViewPr>
  </p:slideViewPr>
  <p:outlineViewPr>
    <p:cViewPr>
      <p:scale>
        <a:sx n="33" d="100"/>
        <a:sy n="33" d="100"/>
      </p:scale>
      <p:origin x="0" y="-22949"/>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32af368e86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g332af368e86_1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3be9f51b72_2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p>
        </p:txBody>
      </p:sp>
      <p:sp>
        <p:nvSpPr>
          <p:cNvPr id="185" name="Google Shape;185;g33be9f51b72_2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f67e1a261e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f67e1a261e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f67e1a261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
        <p:nvSpPr>
          <p:cNvPr id="203" name="Google Shape;203;g3f67e1a261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3291c1238a_5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g33291c1238a_5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f6cfce44ce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g3f6cfce44ce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f67e1a261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1600"/>
              </a:spcAft>
              <a:buClr>
                <a:schemeClr val="dk1"/>
              </a:buClr>
              <a:buSzPts val="1100"/>
              <a:buFont typeface="Arial"/>
              <a:buNone/>
            </a:pPr>
            <a:endParaRPr/>
          </a:p>
        </p:txBody>
      </p:sp>
      <p:sp>
        <p:nvSpPr>
          <p:cNvPr id="224" name="Google Shape;224;g3f67e1a261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f6cfce44c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g3f6cfce44c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f6cfce44ce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g3f6cfce44ce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f6cfce44ce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endParaRPr/>
          </a:p>
        </p:txBody>
      </p:sp>
      <p:sp>
        <p:nvSpPr>
          <p:cNvPr id="248" name="Google Shape;248;g3f6cfce44ce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f6cfce44ce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6" name="Google Shape;256;g3f6cfce44ce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f6cfce44ce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g3f6cfce44ce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f67e1a261e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f67e1a261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f6ac9aa6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f6ac9aa6a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f6ac9aa6ab_0_3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f6ac9aa6ab_0_3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f6ac9aa6ab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3f6ac9aa6ab_0_3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f67e1a261e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3f67e1a261e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f67e1a261e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3f67e1a261e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3de1787b58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33de1787b58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30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f6ac9aa6ab_0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g3f6ac9aa6ab_0_10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100"/>
              <a:buNone/>
            </a:pPr>
            <a:endParaRPr/>
          </a:p>
        </p:txBody>
      </p:sp>
      <p:sp>
        <p:nvSpPr>
          <p:cNvPr id="319" name="Google Shape;319;g3f6ac9aa6ab_0_1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f67e1a261e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3f67e1a261e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f6ac9aa6a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f6ac9aa6a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3291c1238a_5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3291c1238a_5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3291c1238a_5_4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3291c1238a_5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3291c1238a_5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33291c1238a_5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3291c1238a_5_4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33291c1238a_5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3291c1238a_5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3291c1238a_5_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34051cfd0c0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34051cfd0c0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40a0aae938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40a0aae938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f95df36a06_3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f95df36a06_3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2400"/>
              <a:buFont typeface="Arial"/>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f6ac9aa6ab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3f6ac9aa6a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f6cfce44ce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3f6cfce44c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f6ac9aa6ab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6" name="Google Shape;416;g3f6ac9aa6ab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100"/>
              <a:buNone/>
            </a:pPr>
            <a:endParaRPr/>
          </a:p>
        </p:txBody>
      </p:sp>
      <p:sp>
        <p:nvSpPr>
          <p:cNvPr id="417" name="Google Shape;417;g3f6ac9aa6ab_0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400"/>
              <a:buFont typeface="Calibri"/>
              <a:buNone/>
            </a:pPr>
            <a:fld id="{00000000-1234-1234-1234-123412341234}" type="slidenum">
              <a:rPr lang="en-US" sz="1400" b="0" i="0" u="none" strike="noStrike" cap="none">
                <a:solidFill>
                  <a:srgbClr val="000000"/>
                </a:solidFill>
                <a:latin typeface="Arial"/>
                <a:ea typeface="Arial"/>
                <a:cs typeface="Arial"/>
                <a:sym typeface="Arial"/>
              </a:rPr>
              <a:t>33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3f6ac9aa6ab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3" name="Google Shape;423;g3f6ac9aa6ab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3be9f51b72_2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0" name="Google Shape;430;g33be9f51b72_2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515252"/>
        </a:solid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t="17460"/>
          <a:stretch/>
        </p:blipFill>
        <p:spPr>
          <a:xfrm>
            <a:off x="2667916" y="-1"/>
            <a:ext cx="6856167" cy="5660573"/>
          </a:xfrm>
          <a:prstGeom prst="rect">
            <a:avLst/>
          </a:prstGeom>
          <a:noFill/>
          <a:ln>
            <a:noFill/>
          </a:ln>
        </p:spPr>
      </p:pic>
      <p:sp>
        <p:nvSpPr>
          <p:cNvPr id="10" name="Google Shape;10;p2"/>
          <p:cNvSpPr txBox="1">
            <a:spLocks noGrp="1"/>
          </p:cNvSpPr>
          <p:nvPr>
            <p:ph type="ctrTitle"/>
          </p:nvPr>
        </p:nvSpPr>
        <p:spPr>
          <a:xfrm>
            <a:off x="3679372" y="897246"/>
            <a:ext cx="4840500" cy="18402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lt1"/>
              </a:buClr>
              <a:buSzPts val="3200"/>
              <a:buFont typeface="Arial"/>
              <a:buNone/>
              <a:defRPr sz="32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 name="Google Shape;11;p2"/>
          <p:cNvSpPr txBox="1">
            <a:spLocks noGrp="1"/>
          </p:cNvSpPr>
          <p:nvPr>
            <p:ph type="subTitle" idx="1"/>
          </p:nvPr>
        </p:nvSpPr>
        <p:spPr>
          <a:xfrm>
            <a:off x="289270" y="5807259"/>
            <a:ext cx="11636700" cy="5739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lt1"/>
              </a:buClr>
              <a:buSzPts val="2400"/>
              <a:buNone/>
              <a:defRPr sz="2400" b="1">
                <a:solidFill>
                  <a:schemeClr val="lt1"/>
                </a:solidFill>
              </a:defRPr>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pic>
        <p:nvPicPr>
          <p:cNvPr id="12" name="Google Shape;12;p2"/>
          <p:cNvPicPr preferRelativeResize="0"/>
          <p:nvPr/>
        </p:nvPicPr>
        <p:blipFill rotWithShape="1">
          <a:blip r:embed="rId3">
            <a:alphaModFix/>
          </a:blip>
          <a:srcRect/>
          <a:stretch/>
        </p:blipFill>
        <p:spPr>
          <a:xfrm>
            <a:off x="4960258" y="3604580"/>
            <a:ext cx="2431141" cy="79339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lt1"/>
        </a:solidFill>
        <a:effectLst/>
      </p:bgPr>
    </p:bg>
    <p:spTree>
      <p:nvGrpSpPr>
        <p:cNvPr id="1" name="Shape 13"/>
        <p:cNvGrpSpPr/>
        <p:nvPr/>
      </p:nvGrpSpPr>
      <p:grpSpPr>
        <a:xfrm>
          <a:off x="0" y="0"/>
          <a:ext cx="0" cy="0"/>
          <a:chOff x="0" y="0"/>
          <a:chExt cx="0" cy="0"/>
        </a:xfrm>
      </p:grpSpPr>
      <p:sp>
        <p:nvSpPr>
          <p:cNvPr id="14" name="Google Shape;14;p3"/>
          <p:cNvSpPr/>
          <p:nvPr/>
        </p:nvSpPr>
        <p:spPr>
          <a:xfrm>
            <a:off x="-14679" y="737414"/>
            <a:ext cx="5745751" cy="6142630"/>
          </a:xfrm>
          <a:custGeom>
            <a:avLst/>
            <a:gdLst/>
            <a:ahLst/>
            <a:cxnLst/>
            <a:rect l="l" t="t" r="r" b="b"/>
            <a:pathLst>
              <a:path w="5745751" h="6142630" extrusionOk="0">
                <a:moveTo>
                  <a:pt x="16213" y="6128689"/>
                </a:moveTo>
                <a:cubicBezTo>
                  <a:pt x="26143" y="6126453"/>
                  <a:pt x="-8001" y="1733995"/>
                  <a:pt x="1783" y="702179"/>
                </a:cubicBezTo>
                <a:cubicBezTo>
                  <a:pt x="437334" y="464748"/>
                  <a:pt x="651114" y="6615"/>
                  <a:pt x="2035162" y="20"/>
                </a:cubicBezTo>
                <a:cubicBezTo>
                  <a:pt x="3419210" y="-6575"/>
                  <a:pt x="5745751" y="1661307"/>
                  <a:pt x="5745751" y="3710609"/>
                </a:cubicBezTo>
                <a:cubicBezTo>
                  <a:pt x="5745751" y="5759911"/>
                  <a:pt x="4280405" y="6134265"/>
                  <a:pt x="4270362" y="6141038"/>
                </a:cubicBezTo>
                <a:cubicBezTo>
                  <a:pt x="4260319" y="6147811"/>
                  <a:pt x="6283" y="6130925"/>
                  <a:pt x="16213" y="6128689"/>
                </a:cubicBezTo>
                <a:close/>
              </a:path>
            </a:pathLst>
          </a:custGeom>
          <a:solidFill>
            <a:srgbClr val="D3D3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rgbClr val="D3D3D3"/>
                </a:solidFill>
                <a:latin typeface="Arial"/>
                <a:ea typeface="Arial"/>
                <a:cs typeface="Arial"/>
                <a:sym typeface="Arial"/>
              </a:rPr>
              <a:t>         </a:t>
            </a:r>
            <a:endParaRPr/>
          </a:p>
        </p:txBody>
      </p:sp>
      <p:pic>
        <p:nvPicPr>
          <p:cNvPr id="15" name="Google Shape;15;p3"/>
          <p:cNvPicPr preferRelativeResize="0"/>
          <p:nvPr/>
        </p:nvPicPr>
        <p:blipFill rotWithShape="1">
          <a:blip r:embed="rId2">
            <a:alphaModFix/>
          </a:blip>
          <a:srcRect l="24281" b="18323"/>
          <a:stretch/>
        </p:blipFill>
        <p:spPr>
          <a:xfrm>
            <a:off x="0" y="439634"/>
            <a:ext cx="5948571" cy="6418368"/>
          </a:xfrm>
          <a:prstGeom prst="rect">
            <a:avLst/>
          </a:prstGeom>
          <a:noFill/>
          <a:ln>
            <a:noFill/>
          </a:ln>
        </p:spPr>
      </p:pic>
      <p:sp>
        <p:nvSpPr>
          <p:cNvPr id="16" name="Google Shape;16;p3"/>
          <p:cNvSpPr txBox="1">
            <a:spLocks noGrp="1"/>
          </p:cNvSpPr>
          <p:nvPr>
            <p:ph type="title"/>
          </p:nvPr>
        </p:nvSpPr>
        <p:spPr>
          <a:xfrm>
            <a:off x="6662057" y="2057401"/>
            <a:ext cx="4854900" cy="911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body" idx="1"/>
          </p:nvPr>
        </p:nvSpPr>
        <p:spPr>
          <a:xfrm>
            <a:off x="6662056" y="3276599"/>
            <a:ext cx="4854900" cy="3199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18" name="Google Shape;18;p3"/>
          <p:cNvPicPr preferRelativeResize="0"/>
          <p:nvPr/>
        </p:nvPicPr>
        <p:blipFill rotWithShape="1">
          <a:blip r:embed="rId3">
            <a:alphaModFix/>
          </a:blip>
          <a:srcRect t="22111" r="21966"/>
          <a:stretch/>
        </p:blipFill>
        <p:spPr>
          <a:xfrm>
            <a:off x="10516516" y="-1"/>
            <a:ext cx="1689949" cy="1687285"/>
          </a:xfrm>
          <a:prstGeom prst="rect">
            <a:avLst/>
          </a:prstGeom>
          <a:noFill/>
          <a:ln>
            <a:noFill/>
          </a:ln>
        </p:spPr>
      </p:pic>
      <p:sp>
        <p:nvSpPr>
          <p:cNvPr id="19" name="Google Shape;19;p3"/>
          <p:cNvSpPr/>
          <p:nvPr/>
        </p:nvSpPr>
        <p:spPr>
          <a:xfrm>
            <a:off x="4758492" y="498555"/>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0" name="Google Shape;20;p3"/>
          <p:cNvSpPr/>
          <p:nvPr/>
        </p:nvSpPr>
        <p:spPr>
          <a:xfrm>
            <a:off x="5823074" y="5862991"/>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21" name="Google Shape;21;p3"/>
          <p:cNvGrpSpPr/>
          <p:nvPr/>
        </p:nvGrpSpPr>
        <p:grpSpPr>
          <a:xfrm rot="-5400000">
            <a:off x="8634337" y="-236601"/>
            <a:ext cx="173316" cy="1411241"/>
            <a:chOff x="5605342" y="135255"/>
            <a:chExt cx="128678" cy="1047770"/>
          </a:xfrm>
        </p:grpSpPr>
        <p:sp>
          <p:nvSpPr>
            <p:cNvPr id="22" name="Google Shape;22;p3"/>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 name="Google Shape;23;p3"/>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4" name="Google Shape;24;p3"/>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1">
  <p:cSld name="OBJECT_1">
    <p:bg>
      <p:bgPr>
        <a:solidFill>
          <a:schemeClr val="lt1"/>
        </a:solidFill>
        <a:effectLst/>
      </p:bgPr>
    </p:bg>
    <p:spTree>
      <p:nvGrpSpPr>
        <p:cNvPr id="1" name="Shape 25"/>
        <p:cNvGrpSpPr/>
        <p:nvPr/>
      </p:nvGrpSpPr>
      <p:grpSpPr>
        <a:xfrm>
          <a:off x="0" y="0"/>
          <a:ext cx="0" cy="0"/>
          <a:chOff x="0" y="0"/>
          <a:chExt cx="0" cy="0"/>
        </a:xfrm>
      </p:grpSpPr>
      <p:sp>
        <p:nvSpPr>
          <p:cNvPr id="26" name="Google Shape;26;p4"/>
          <p:cNvSpPr/>
          <p:nvPr/>
        </p:nvSpPr>
        <p:spPr>
          <a:xfrm rot="5400000">
            <a:off x="424951" y="-464389"/>
            <a:ext cx="4065119" cy="4898747"/>
          </a:xfrm>
          <a:custGeom>
            <a:avLst/>
            <a:gdLst/>
            <a:ahLst/>
            <a:cxnLst/>
            <a:rect l="l" t="t" r="r" b="b"/>
            <a:pathLst>
              <a:path w="5745751" h="6142630" extrusionOk="0">
                <a:moveTo>
                  <a:pt x="16213" y="6128689"/>
                </a:moveTo>
                <a:cubicBezTo>
                  <a:pt x="26143" y="6126453"/>
                  <a:pt x="-8001" y="1733995"/>
                  <a:pt x="1783" y="702179"/>
                </a:cubicBezTo>
                <a:cubicBezTo>
                  <a:pt x="437334" y="464748"/>
                  <a:pt x="651114" y="6615"/>
                  <a:pt x="2035162" y="20"/>
                </a:cubicBezTo>
                <a:cubicBezTo>
                  <a:pt x="3419210" y="-6575"/>
                  <a:pt x="5745751" y="1661307"/>
                  <a:pt x="5745751" y="3710609"/>
                </a:cubicBezTo>
                <a:cubicBezTo>
                  <a:pt x="5745751" y="5759911"/>
                  <a:pt x="4280405" y="6134265"/>
                  <a:pt x="4270362" y="6141038"/>
                </a:cubicBezTo>
                <a:cubicBezTo>
                  <a:pt x="4260319" y="6147811"/>
                  <a:pt x="6283" y="6130925"/>
                  <a:pt x="16213" y="6128689"/>
                </a:cubicBezTo>
                <a:close/>
              </a:path>
            </a:pathLst>
          </a:custGeom>
          <a:solidFill>
            <a:srgbClr val="D3D3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rgbClr val="D3D3D3"/>
                </a:solidFill>
                <a:latin typeface="Arial"/>
                <a:ea typeface="Arial"/>
                <a:cs typeface="Arial"/>
                <a:sym typeface="Arial"/>
              </a:rPr>
              <a:t>         </a:t>
            </a:r>
            <a:endParaRPr/>
          </a:p>
        </p:txBody>
      </p:sp>
      <p:pic>
        <p:nvPicPr>
          <p:cNvPr id="27" name="Google Shape;27;p4"/>
          <p:cNvPicPr preferRelativeResize="0"/>
          <p:nvPr/>
        </p:nvPicPr>
        <p:blipFill rotWithShape="1">
          <a:blip r:embed="rId2">
            <a:alphaModFix/>
          </a:blip>
          <a:srcRect l="24283" b="18321"/>
          <a:stretch/>
        </p:blipFill>
        <p:spPr>
          <a:xfrm rot="5400000">
            <a:off x="433471" y="-479230"/>
            <a:ext cx="4280082" cy="5231225"/>
          </a:xfrm>
          <a:prstGeom prst="rect">
            <a:avLst/>
          </a:prstGeom>
          <a:noFill/>
          <a:ln>
            <a:noFill/>
          </a:ln>
        </p:spPr>
      </p:pic>
      <p:sp>
        <p:nvSpPr>
          <p:cNvPr id="28" name="Google Shape;28;p4"/>
          <p:cNvSpPr txBox="1">
            <a:spLocks noGrp="1"/>
          </p:cNvSpPr>
          <p:nvPr>
            <p:ph type="title"/>
          </p:nvPr>
        </p:nvSpPr>
        <p:spPr>
          <a:xfrm>
            <a:off x="5301575" y="1266600"/>
            <a:ext cx="7005000" cy="91170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5407100" y="2100475"/>
            <a:ext cx="6181800" cy="3199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30" name="Google Shape;30;p4"/>
          <p:cNvPicPr preferRelativeResize="0"/>
          <p:nvPr/>
        </p:nvPicPr>
        <p:blipFill rotWithShape="1">
          <a:blip r:embed="rId3">
            <a:alphaModFix/>
          </a:blip>
          <a:srcRect t="22112" r="21966"/>
          <a:stretch/>
        </p:blipFill>
        <p:spPr>
          <a:xfrm rot="5400000">
            <a:off x="11186762" y="5793412"/>
            <a:ext cx="1065425" cy="1063750"/>
          </a:xfrm>
          <a:prstGeom prst="rect">
            <a:avLst/>
          </a:prstGeom>
          <a:noFill/>
          <a:ln>
            <a:noFill/>
          </a:ln>
        </p:spPr>
      </p:pic>
      <p:sp>
        <p:nvSpPr>
          <p:cNvPr id="31" name="Google Shape;31;p4"/>
          <p:cNvSpPr/>
          <p:nvPr/>
        </p:nvSpPr>
        <p:spPr>
          <a:xfrm>
            <a:off x="11434867" y="169905"/>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2" name="Google Shape;32;p4"/>
          <p:cNvSpPr/>
          <p:nvPr/>
        </p:nvSpPr>
        <p:spPr>
          <a:xfrm>
            <a:off x="184474" y="4565766"/>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33" name="Google Shape;33;p4"/>
          <p:cNvGrpSpPr/>
          <p:nvPr/>
        </p:nvGrpSpPr>
        <p:grpSpPr>
          <a:xfrm rot="-5400000">
            <a:off x="8634337" y="-236601"/>
            <a:ext cx="173316" cy="1411241"/>
            <a:chOff x="5605342" y="135255"/>
            <a:chExt cx="128678" cy="1047770"/>
          </a:xfrm>
        </p:grpSpPr>
        <p:sp>
          <p:nvSpPr>
            <p:cNvPr id="34" name="Google Shape;34;p4"/>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5" name="Google Shape;35;p4"/>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6" name="Google Shape;36;p4"/>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cSld name="2_Title and Content">
    <p:bg>
      <p:bgPr>
        <a:solidFill>
          <a:schemeClr val="lt1"/>
        </a:solidFill>
        <a:effectLst/>
      </p:bgPr>
    </p:bg>
    <p:spTree>
      <p:nvGrpSpPr>
        <p:cNvPr id="1" name="Shape 37"/>
        <p:cNvGrpSpPr/>
        <p:nvPr/>
      </p:nvGrpSpPr>
      <p:grpSpPr>
        <a:xfrm>
          <a:off x="0" y="0"/>
          <a:ext cx="0" cy="0"/>
          <a:chOff x="0" y="0"/>
          <a:chExt cx="0" cy="0"/>
        </a:xfrm>
      </p:grpSpPr>
      <p:pic>
        <p:nvPicPr>
          <p:cNvPr id="38" name="Google Shape;38;p5"/>
          <p:cNvPicPr preferRelativeResize="0"/>
          <p:nvPr/>
        </p:nvPicPr>
        <p:blipFill rotWithShape="1">
          <a:blip r:embed="rId2">
            <a:alphaModFix/>
          </a:blip>
          <a:srcRect/>
          <a:stretch/>
        </p:blipFill>
        <p:spPr>
          <a:xfrm>
            <a:off x="0" y="6215742"/>
            <a:ext cx="12192002" cy="673094"/>
          </a:xfrm>
          <a:prstGeom prst="rect">
            <a:avLst/>
          </a:prstGeom>
          <a:noFill/>
          <a:ln>
            <a:noFill/>
          </a:ln>
        </p:spPr>
      </p:pic>
      <p:sp>
        <p:nvSpPr>
          <p:cNvPr id="39" name="Google Shape;39;p5"/>
          <p:cNvSpPr/>
          <p:nvPr/>
        </p:nvSpPr>
        <p:spPr>
          <a:xfrm>
            <a:off x="1856019" y="2689903"/>
            <a:ext cx="2362200" cy="3885000"/>
          </a:xfrm>
          <a:prstGeom prst="roundRect">
            <a:avLst>
              <a:gd name="adj" fmla="val 8372"/>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0" name="Google Shape;40;p5"/>
          <p:cNvSpPr/>
          <p:nvPr/>
        </p:nvSpPr>
        <p:spPr>
          <a:xfrm>
            <a:off x="4914900" y="2650672"/>
            <a:ext cx="2362200" cy="3885000"/>
          </a:xfrm>
          <a:prstGeom prst="roundRect">
            <a:avLst>
              <a:gd name="adj" fmla="val 7450"/>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1" name="Google Shape;41;p5"/>
          <p:cNvSpPr/>
          <p:nvPr/>
        </p:nvSpPr>
        <p:spPr>
          <a:xfrm>
            <a:off x="7941129" y="2661558"/>
            <a:ext cx="2362200" cy="3885000"/>
          </a:xfrm>
          <a:prstGeom prst="roundRect">
            <a:avLst>
              <a:gd name="adj" fmla="val 8372"/>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2" name="Google Shape;42;p5"/>
          <p:cNvSpPr/>
          <p:nvPr/>
        </p:nvSpPr>
        <p:spPr>
          <a:xfrm>
            <a:off x="5396591" y="1990493"/>
            <a:ext cx="13989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3" name="Google Shape;43;p5"/>
          <p:cNvSpPr/>
          <p:nvPr/>
        </p:nvSpPr>
        <p:spPr>
          <a:xfrm>
            <a:off x="8455474" y="1970880"/>
            <a:ext cx="13989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4" name="Google Shape;44;p5"/>
          <p:cNvSpPr/>
          <p:nvPr/>
        </p:nvSpPr>
        <p:spPr>
          <a:xfrm>
            <a:off x="2337709" y="2030181"/>
            <a:ext cx="13989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5" name="Google Shape;45;p5"/>
          <p:cNvSpPr txBox="1">
            <a:spLocks noGrp="1"/>
          </p:cNvSpPr>
          <p:nvPr>
            <p:ph type="title"/>
          </p:nvPr>
        </p:nvSpPr>
        <p:spPr>
          <a:xfrm>
            <a:off x="1469572" y="543724"/>
            <a:ext cx="9252900" cy="587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5"/>
          <p:cNvSpPr txBox="1">
            <a:spLocks noGrp="1"/>
          </p:cNvSpPr>
          <p:nvPr>
            <p:ph type="body" idx="1"/>
          </p:nvPr>
        </p:nvSpPr>
        <p:spPr>
          <a:xfrm>
            <a:off x="2024748" y="3516086"/>
            <a:ext cx="20247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7" name="Google Shape;47;p5"/>
          <p:cNvSpPr txBox="1">
            <a:spLocks noGrp="1"/>
          </p:cNvSpPr>
          <p:nvPr>
            <p:ph type="body" idx="2"/>
          </p:nvPr>
        </p:nvSpPr>
        <p:spPr>
          <a:xfrm>
            <a:off x="1469572" y="1213477"/>
            <a:ext cx="92529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8" name="Google Shape;48;p5"/>
          <p:cNvSpPr txBox="1">
            <a:spLocks noGrp="1"/>
          </p:cNvSpPr>
          <p:nvPr>
            <p:ph type="body" idx="3"/>
          </p:nvPr>
        </p:nvSpPr>
        <p:spPr>
          <a:xfrm>
            <a:off x="5083629" y="3516086"/>
            <a:ext cx="20247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5"/>
          <p:cNvSpPr txBox="1">
            <a:spLocks noGrp="1"/>
          </p:cNvSpPr>
          <p:nvPr>
            <p:ph type="body" idx="4"/>
          </p:nvPr>
        </p:nvSpPr>
        <p:spPr>
          <a:xfrm>
            <a:off x="8142510" y="3516086"/>
            <a:ext cx="20247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0" name="Google Shape;50;p5"/>
          <p:cNvSpPr txBox="1">
            <a:spLocks noGrp="1"/>
          </p:cNvSpPr>
          <p:nvPr>
            <p:ph type="body" idx="5"/>
          </p:nvPr>
        </p:nvSpPr>
        <p:spPr>
          <a:xfrm>
            <a:off x="2351324" y="2471058"/>
            <a:ext cx="13716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5"/>
          <p:cNvSpPr txBox="1">
            <a:spLocks noGrp="1"/>
          </p:cNvSpPr>
          <p:nvPr>
            <p:ph type="body" idx="6"/>
          </p:nvPr>
        </p:nvSpPr>
        <p:spPr>
          <a:xfrm>
            <a:off x="5399314" y="2471058"/>
            <a:ext cx="13935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2" name="Google Shape;52;p5"/>
          <p:cNvSpPr txBox="1">
            <a:spLocks noGrp="1"/>
          </p:cNvSpPr>
          <p:nvPr>
            <p:ph type="body" idx="7"/>
          </p:nvPr>
        </p:nvSpPr>
        <p:spPr>
          <a:xfrm>
            <a:off x="8458191" y="2471058"/>
            <a:ext cx="13935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3" name="Google Shape;53;p5"/>
          <p:cNvSpPr/>
          <p:nvPr/>
        </p:nvSpPr>
        <p:spPr>
          <a:xfrm>
            <a:off x="460564" y="2220417"/>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4" name="Google Shape;54;p5"/>
          <p:cNvSpPr/>
          <p:nvPr/>
        </p:nvSpPr>
        <p:spPr>
          <a:xfrm>
            <a:off x="849095" y="5414442"/>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55" name="Google Shape;55;p5"/>
          <p:cNvGrpSpPr/>
          <p:nvPr/>
        </p:nvGrpSpPr>
        <p:grpSpPr>
          <a:xfrm>
            <a:off x="11516893" y="1507387"/>
            <a:ext cx="173316" cy="1411241"/>
            <a:chOff x="5605342" y="135255"/>
            <a:chExt cx="128678" cy="1047770"/>
          </a:xfrm>
        </p:grpSpPr>
        <p:sp>
          <p:nvSpPr>
            <p:cNvPr id="56" name="Google Shape;56;p5"/>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7" name="Google Shape;57;p5"/>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8" name="Google Shape;58;p5"/>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1">
  <p:cSld name="2_Title and Content_1">
    <p:bg>
      <p:bgPr>
        <a:solidFill>
          <a:schemeClr val="lt1"/>
        </a:solidFill>
        <a:effectLst/>
      </p:bgPr>
    </p:bg>
    <p:spTree>
      <p:nvGrpSpPr>
        <p:cNvPr id="1" name="Shape 59"/>
        <p:cNvGrpSpPr/>
        <p:nvPr/>
      </p:nvGrpSpPr>
      <p:grpSpPr>
        <a:xfrm>
          <a:off x="0" y="0"/>
          <a:ext cx="0" cy="0"/>
          <a:chOff x="0" y="0"/>
          <a:chExt cx="0" cy="0"/>
        </a:xfrm>
      </p:grpSpPr>
      <p:pic>
        <p:nvPicPr>
          <p:cNvPr id="60" name="Google Shape;60;p6"/>
          <p:cNvPicPr preferRelativeResize="0"/>
          <p:nvPr/>
        </p:nvPicPr>
        <p:blipFill rotWithShape="1">
          <a:blip r:embed="rId2">
            <a:alphaModFix/>
          </a:blip>
          <a:srcRect/>
          <a:stretch/>
        </p:blipFill>
        <p:spPr>
          <a:xfrm>
            <a:off x="0" y="5610370"/>
            <a:ext cx="12192002" cy="673094"/>
          </a:xfrm>
          <a:prstGeom prst="rect">
            <a:avLst/>
          </a:prstGeom>
          <a:noFill/>
          <a:ln>
            <a:noFill/>
          </a:ln>
        </p:spPr>
      </p:pic>
      <p:sp>
        <p:nvSpPr>
          <p:cNvPr id="61" name="Google Shape;61;p6"/>
          <p:cNvSpPr/>
          <p:nvPr/>
        </p:nvSpPr>
        <p:spPr>
          <a:xfrm>
            <a:off x="1889760" y="2002478"/>
            <a:ext cx="2528400" cy="3885000"/>
          </a:xfrm>
          <a:prstGeom prst="roundRect">
            <a:avLst>
              <a:gd name="adj" fmla="val 8372"/>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2" name="Google Shape;62;p6"/>
          <p:cNvSpPr/>
          <p:nvPr/>
        </p:nvSpPr>
        <p:spPr>
          <a:xfrm>
            <a:off x="5163867" y="1963247"/>
            <a:ext cx="2528400" cy="3885000"/>
          </a:xfrm>
          <a:prstGeom prst="roundRect">
            <a:avLst>
              <a:gd name="adj" fmla="val 7450"/>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3" name="Google Shape;63;p6"/>
          <p:cNvSpPr/>
          <p:nvPr/>
        </p:nvSpPr>
        <p:spPr>
          <a:xfrm>
            <a:off x="8403025" y="1974133"/>
            <a:ext cx="2528400" cy="3885000"/>
          </a:xfrm>
          <a:prstGeom prst="roundRect">
            <a:avLst>
              <a:gd name="adj" fmla="val 8372"/>
            </a:avLst>
          </a:prstGeom>
          <a:solidFill>
            <a:schemeClr val="lt1"/>
          </a:solidFill>
          <a:ln w="285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4" name="Google Shape;64;p6"/>
          <p:cNvSpPr/>
          <p:nvPr/>
        </p:nvSpPr>
        <p:spPr>
          <a:xfrm>
            <a:off x="5679450" y="1303069"/>
            <a:ext cx="14973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5" name="Google Shape;65;p6"/>
          <p:cNvSpPr/>
          <p:nvPr/>
        </p:nvSpPr>
        <p:spPr>
          <a:xfrm>
            <a:off x="8953560" y="1283456"/>
            <a:ext cx="14973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6" name="Google Shape;66;p6"/>
          <p:cNvSpPr/>
          <p:nvPr/>
        </p:nvSpPr>
        <p:spPr>
          <a:xfrm>
            <a:off x="2405342" y="1342757"/>
            <a:ext cx="1497300" cy="139890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7" name="Google Shape;67;p6"/>
          <p:cNvSpPr txBox="1">
            <a:spLocks noGrp="1"/>
          </p:cNvSpPr>
          <p:nvPr>
            <p:ph type="title"/>
          </p:nvPr>
        </p:nvSpPr>
        <p:spPr>
          <a:xfrm>
            <a:off x="1469572" y="543724"/>
            <a:ext cx="9252900" cy="587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6"/>
          <p:cNvSpPr txBox="1">
            <a:spLocks noGrp="1"/>
          </p:cNvSpPr>
          <p:nvPr>
            <p:ph type="body" idx="1"/>
          </p:nvPr>
        </p:nvSpPr>
        <p:spPr>
          <a:xfrm>
            <a:off x="2070361" y="2828659"/>
            <a:ext cx="21672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9" name="Google Shape;69;p6"/>
          <p:cNvSpPr txBox="1">
            <a:spLocks noGrp="1"/>
          </p:cNvSpPr>
          <p:nvPr>
            <p:ph type="body" idx="2"/>
          </p:nvPr>
        </p:nvSpPr>
        <p:spPr>
          <a:xfrm>
            <a:off x="1476122" y="1131425"/>
            <a:ext cx="99039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0" name="Google Shape;70;p6"/>
          <p:cNvSpPr txBox="1">
            <a:spLocks noGrp="1"/>
          </p:cNvSpPr>
          <p:nvPr>
            <p:ph type="body" idx="3"/>
          </p:nvPr>
        </p:nvSpPr>
        <p:spPr>
          <a:xfrm>
            <a:off x="5344468" y="2828659"/>
            <a:ext cx="21672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1" name="Google Shape;71;p6"/>
          <p:cNvSpPr txBox="1">
            <a:spLocks noGrp="1"/>
          </p:cNvSpPr>
          <p:nvPr>
            <p:ph type="body" idx="4"/>
          </p:nvPr>
        </p:nvSpPr>
        <p:spPr>
          <a:xfrm>
            <a:off x="8618575" y="2828659"/>
            <a:ext cx="2167200" cy="2834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2" name="Google Shape;72;p6"/>
          <p:cNvSpPr txBox="1">
            <a:spLocks noGrp="1"/>
          </p:cNvSpPr>
          <p:nvPr>
            <p:ph type="body" idx="5"/>
          </p:nvPr>
        </p:nvSpPr>
        <p:spPr>
          <a:xfrm>
            <a:off x="2419915" y="1783633"/>
            <a:ext cx="14682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3" name="Google Shape;73;p6"/>
          <p:cNvSpPr txBox="1">
            <a:spLocks noGrp="1"/>
          </p:cNvSpPr>
          <p:nvPr>
            <p:ph type="body" idx="6"/>
          </p:nvPr>
        </p:nvSpPr>
        <p:spPr>
          <a:xfrm>
            <a:off x="5682365" y="1783633"/>
            <a:ext cx="14913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4" name="Google Shape;74;p6"/>
          <p:cNvSpPr txBox="1">
            <a:spLocks noGrp="1"/>
          </p:cNvSpPr>
          <p:nvPr>
            <p:ph type="body" idx="7"/>
          </p:nvPr>
        </p:nvSpPr>
        <p:spPr>
          <a:xfrm>
            <a:off x="8956468" y="1783633"/>
            <a:ext cx="1491300" cy="5877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lt1"/>
              </a:buClr>
              <a:buSzPts val="2400"/>
              <a:buNone/>
              <a:defRPr sz="24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6"/>
          <p:cNvSpPr/>
          <p:nvPr/>
        </p:nvSpPr>
        <p:spPr>
          <a:xfrm>
            <a:off x="460564" y="2220417"/>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6" name="Google Shape;76;p6"/>
          <p:cNvSpPr/>
          <p:nvPr/>
        </p:nvSpPr>
        <p:spPr>
          <a:xfrm>
            <a:off x="811988" y="5332384"/>
            <a:ext cx="5406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77" name="Google Shape;77;p6"/>
          <p:cNvGrpSpPr/>
          <p:nvPr/>
        </p:nvGrpSpPr>
        <p:grpSpPr>
          <a:xfrm>
            <a:off x="11516893" y="1507387"/>
            <a:ext cx="173316" cy="1411241"/>
            <a:chOff x="5605342" y="135255"/>
            <a:chExt cx="128678" cy="1047770"/>
          </a:xfrm>
        </p:grpSpPr>
        <p:sp>
          <p:nvSpPr>
            <p:cNvPr id="78" name="Google Shape;78;p6"/>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9" name="Google Shape;79;p6"/>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0" name="Google Shape;80;p6"/>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Title and Content">
  <p:cSld name="3_Title and Content">
    <p:bg>
      <p:bgPr>
        <a:solidFill>
          <a:srgbClr val="D3D3D3"/>
        </a:solidFill>
        <a:effectLst/>
      </p:bgPr>
    </p:bg>
    <p:spTree>
      <p:nvGrpSpPr>
        <p:cNvPr id="1" name="Shape 81"/>
        <p:cNvGrpSpPr/>
        <p:nvPr/>
      </p:nvGrpSpPr>
      <p:grpSpPr>
        <a:xfrm>
          <a:off x="0" y="0"/>
          <a:ext cx="0" cy="0"/>
          <a:chOff x="0" y="0"/>
          <a:chExt cx="0" cy="0"/>
        </a:xfrm>
      </p:grpSpPr>
      <p:sp>
        <p:nvSpPr>
          <p:cNvPr id="82" name="Google Shape;82;p7"/>
          <p:cNvSpPr/>
          <p:nvPr/>
        </p:nvSpPr>
        <p:spPr>
          <a:xfrm>
            <a:off x="4299857" y="0"/>
            <a:ext cx="7892100" cy="6858000"/>
          </a:xfrm>
          <a:prstGeom prst="rect">
            <a:avLst/>
          </a:prstGeom>
          <a:solidFill>
            <a:srgbClr val="515252"/>
          </a:solidFill>
          <a:ln w="12700" cap="flat" cmpd="sng">
            <a:solidFill>
              <a:srgbClr val="0246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83" name="Google Shape;83;p7"/>
          <p:cNvPicPr preferRelativeResize="0"/>
          <p:nvPr/>
        </p:nvPicPr>
        <p:blipFill rotWithShape="1">
          <a:blip r:embed="rId2">
            <a:alphaModFix/>
          </a:blip>
          <a:srcRect/>
          <a:stretch/>
        </p:blipFill>
        <p:spPr>
          <a:xfrm>
            <a:off x="0" y="6215742"/>
            <a:ext cx="12192002" cy="673094"/>
          </a:xfrm>
          <a:prstGeom prst="rect">
            <a:avLst/>
          </a:prstGeom>
          <a:noFill/>
          <a:ln>
            <a:noFill/>
          </a:ln>
        </p:spPr>
      </p:pic>
      <p:sp>
        <p:nvSpPr>
          <p:cNvPr id="84" name="Google Shape;84;p7"/>
          <p:cNvSpPr/>
          <p:nvPr/>
        </p:nvSpPr>
        <p:spPr>
          <a:xfrm>
            <a:off x="4909457" y="895380"/>
            <a:ext cx="6934200" cy="16068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5" name="Google Shape;85;p7"/>
          <p:cNvSpPr/>
          <p:nvPr/>
        </p:nvSpPr>
        <p:spPr>
          <a:xfrm>
            <a:off x="4909457" y="2810914"/>
            <a:ext cx="6934200" cy="16068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6" name="Google Shape;86;p7"/>
          <p:cNvSpPr/>
          <p:nvPr/>
        </p:nvSpPr>
        <p:spPr>
          <a:xfrm>
            <a:off x="4909457" y="4726448"/>
            <a:ext cx="6934200" cy="16068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7" name="Google Shape;87;p7"/>
          <p:cNvSpPr/>
          <p:nvPr/>
        </p:nvSpPr>
        <p:spPr>
          <a:xfrm>
            <a:off x="283029" y="1915886"/>
            <a:ext cx="3668400" cy="44349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8" name="Google Shape;88;p7"/>
          <p:cNvSpPr txBox="1">
            <a:spLocks noGrp="1"/>
          </p:cNvSpPr>
          <p:nvPr>
            <p:ph type="title"/>
          </p:nvPr>
        </p:nvSpPr>
        <p:spPr>
          <a:xfrm>
            <a:off x="457202" y="507318"/>
            <a:ext cx="3396300" cy="1484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7"/>
          <p:cNvSpPr txBox="1">
            <a:spLocks noGrp="1"/>
          </p:cNvSpPr>
          <p:nvPr>
            <p:ph type="body" idx="1"/>
          </p:nvPr>
        </p:nvSpPr>
        <p:spPr>
          <a:xfrm>
            <a:off x="5116285" y="1171766"/>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0" name="Google Shape;90;p7"/>
          <p:cNvSpPr txBox="1">
            <a:spLocks noGrp="1"/>
          </p:cNvSpPr>
          <p:nvPr>
            <p:ph type="body" idx="2"/>
          </p:nvPr>
        </p:nvSpPr>
        <p:spPr>
          <a:xfrm>
            <a:off x="457202" y="2269391"/>
            <a:ext cx="3298500" cy="39006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1" name="Google Shape;91;p7"/>
          <p:cNvSpPr txBox="1">
            <a:spLocks noGrp="1"/>
          </p:cNvSpPr>
          <p:nvPr>
            <p:ph type="body" idx="3"/>
          </p:nvPr>
        </p:nvSpPr>
        <p:spPr>
          <a:xfrm>
            <a:off x="5110842" y="3041246"/>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2" name="Google Shape;92;p7"/>
          <p:cNvSpPr txBox="1">
            <a:spLocks noGrp="1"/>
          </p:cNvSpPr>
          <p:nvPr>
            <p:ph type="body" idx="4"/>
          </p:nvPr>
        </p:nvSpPr>
        <p:spPr>
          <a:xfrm>
            <a:off x="5110842" y="4968724"/>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3" name="Google Shape;93;p7"/>
          <p:cNvSpPr/>
          <p:nvPr/>
        </p:nvSpPr>
        <p:spPr>
          <a:xfrm>
            <a:off x="218322" y="245589"/>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4" name="Google Shape;94;p7"/>
          <p:cNvSpPr/>
          <p:nvPr/>
        </p:nvSpPr>
        <p:spPr>
          <a:xfrm>
            <a:off x="3722132" y="5963166"/>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95" name="Google Shape;95;p7"/>
          <p:cNvGrpSpPr/>
          <p:nvPr/>
        </p:nvGrpSpPr>
        <p:grpSpPr>
          <a:xfrm rot="-5400000">
            <a:off x="10484908" y="-125479"/>
            <a:ext cx="173316" cy="1411241"/>
            <a:chOff x="5605342" y="135255"/>
            <a:chExt cx="128678" cy="1047770"/>
          </a:xfrm>
        </p:grpSpPr>
        <p:sp>
          <p:nvSpPr>
            <p:cNvPr id="96" name="Google Shape;96;p7"/>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7" name="Google Shape;97;p7"/>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8" name="Google Shape;98;p7"/>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Title and Content 1">
  <p:cSld name="3_Title and Content_1">
    <p:bg>
      <p:bgPr>
        <a:solidFill>
          <a:srgbClr val="D3D3D3"/>
        </a:solidFill>
        <a:effectLst/>
      </p:bgPr>
    </p:bg>
    <p:spTree>
      <p:nvGrpSpPr>
        <p:cNvPr id="1" name="Shape 99"/>
        <p:cNvGrpSpPr/>
        <p:nvPr/>
      </p:nvGrpSpPr>
      <p:grpSpPr>
        <a:xfrm>
          <a:off x="0" y="0"/>
          <a:ext cx="0" cy="0"/>
          <a:chOff x="0" y="0"/>
          <a:chExt cx="0" cy="0"/>
        </a:xfrm>
      </p:grpSpPr>
      <p:sp>
        <p:nvSpPr>
          <p:cNvPr id="100" name="Google Shape;100;p8"/>
          <p:cNvSpPr/>
          <p:nvPr/>
        </p:nvSpPr>
        <p:spPr>
          <a:xfrm>
            <a:off x="4299857" y="0"/>
            <a:ext cx="7892100" cy="6858000"/>
          </a:xfrm>
          <a:prstGeom prst="rect">
            <a:avLst/>
          </a:prstGeom>
          <a:solidFill>
            <a:srgbClr val="515252"/>
          </a:solidFill>
          <a:ln w="12700" cap="flat" cmpd="sng">
            <a:solidFill>
              <a:srgbClr val="0246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01" name="Google Shape;101;p8"/>
          <p:cNvPicPr preferRelativeResize="0"/>
          <p:nvPr/>
        </p:nvPicPr>
        <p:blipFill rotWithShape="1">
          <a:blip r:embed="rId2">
            <a:alphaModFix/>
          </a:blip>
          <a:srcRect/>
          <a:stretch/>
        </p:blipFill>
        <p:spPr>
          <a:xfrm>
            <a:off x="0" y="6215742"/>
            <a:ext cx="12192002" cy="673094"/>
          </a:xfrm>
          <a:prstGeom prst="rect">
            <a:avLst/>
          </a:prstGeom>
          <a:noFill/>
          <a:ln>
            <a:noFill/>
          </a:ln>
        </p:spPr>
      </p:pic>
      <p:sp>
        <p:nvSpPr>
          <p:cNvPr id="102" name="Google Shape;102;p8"/>
          <p:cNvSpPr/>
          <p:nvPr/>
        </p:nvSpPr>
        <p:spPr>
          <a:xfrm>
            <a:off x="4909450" y="841788"/>
            <a:ext cx="6934200" cy="8991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3" name="Google Shape;103;p8"/>
          <p:cNvSpPr/>
          <p:nvPr/>
        </p:nvSpPr>
        <p:spPr>
          <a:xfrm>
            <a:off x="283029" y="1915886"/>
            <a:ext cx="3668400" cy="44349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4" name="Google Shape;104;p8"/>
          <p:cNvSpPr txBox="1">
            <a:spLocks noGrp="1"/>
          </p:cNvSpPr>
          <p:nvPr>
            <p:ph type="title"/>
          </p:nvPr>
        </p:nvSpPr>
        <p:spPr>
          <a:xfrm>
            <a:off x="457202" y="507318"/>
            <a:ext cx="3396300" cy="1484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8"/>
          <p:cNvSpPr txBox="1">
            <a:spLocks noGrp="1"/>
          </p:cNvSpPr>
          <p:nvPr>
            <p:ph type="body" idx="1"/>
          </p:nvPr>
        </p:nvSpPr>
        <p:spPr>
          <a:xfrm>
            <a:off x="5110910" y="1033391"/>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06" name="Google Shape;106;p8"/>
          <p:cNvSpPr txBox="1">
            <a:spLocks noGrp="1"/>
          </p:cNvSpPr>
          <p:nvPr>
            <p:ph type="body" idx="2"/>
          </p:nvPr>
        </p:nvSpPr>
        <p:spPr>
          <a:xfrm>
            <a:off x="457202" y="2269391"/>
            <a:ext cx="3298500" cy="39006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07" name="Google Shape;107;p8"/>
          <p:cNvSpPr/>
          <p:nvPr/>
        </p:nvSpPr>
        <p:spPr>
          <a:xfrm>
            <a:off x="218322" y="245589"/>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8" name="Google Shape;108;p8"/>
          <p:cNvSpPr/>
          <p:nvPr/>
        </p:nvSpPr>
        <p:spPr>
          <a:xfrm>
            <a:off x="3722132" y="5963166"/>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09" name="Google Shape;109;p8"/>
          <p:cNvGrpSpPr/>
          <p:nvPr/>
        </p:nvGrpSpPr>
        <p:grpSpPr>
          <a:xfrm rot="-5400000">
            <a:off x="10484908" y="-125479"/>
            <a:ext cx="173316" cy="1411241"/>
            <a:chOff x="5605342" y="135255"/>
            <a:chExt cx="128678" cy="1047770"/>
          </a:xfrm>
        </p:grpSpPr>
        <p:sp>
          <p:nvSpPr>
            <p:cNvPr id="110" name="Google Shape;110;p8"/>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1" name="Google Shape;111;p8"/>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2" name="Google Shape;112;p8"/>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113" name="Google Shape;113;p8"/>
          <p:cNvSpPr/>
          <p:nvPr/>
        </p:nvSpPr>
        <p:spPr>
          <a:xfrm>
            <a:off x="4909450" y="1915875"/>
            <a:ext cx="6934200" cy="8991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4" name="Google Shape;114;p8"/>
          <p:cNvSpPr txBox="1">
            <a:spLocks noGrp="1"/>
          </p:cNvSpPr>
          <p:nvPr>
            <p:ph type="body" idx="3"/>
          </p:nvPr>
        </p:nvSpPr>
        <p:spPr>
          <a:xfrm>
            <a:off x="5110910" y="2053891"/>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15" name="Google Shape;115;p8"/>
          <p:cNvSpPr/>
          <p:nvPr/>
        </p:nvSpPr>
        <p:spPr>
          <a:xfrm>
            <a:off x="4909450" y="2984975"/>
            <a:ext cx="6934200" cy="8991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6" name="Google Shape;116;p8"/>
          <p:cNvSpPr txBox="1">
            <a:spLocks noGrp="1"/>
          </p:cNvSpPr>
          <p:nvPr>
            <p:ph type="body" idx="4"/>
          </p:nvPr>
        </p:nvSpPr>
        <p:spPr>
          <a:xfrm>
            <a:off x="5110910" y="3122991"/>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17" name="Google Shape;117;p8"/>
          <p:cNvSpPr/>
          <p:nvPr/>
        </p:nvSpPr>
        <p:spPr>
          <a:xfrm>
            <a:off x="4909450" y="4065813"/>
            <a:ext cx="6934200" cy="8991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8" name="Google Shape;118;p8"/>
          <p:cNvSpPr txBox="1">
            <a:spLocks noGrp="1"/>
          </p:cNvSpPr>
          <p:nvPr>
            <p:ph type="body" idx="5"/>
          </p:nvPr>
        </p:nvSpPr>
        <p:spPr>
          <a:xfrm>
            <a:off x="5110910" y="4203829"/>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19" name="Google Shape;119;p8"/>
          <p:cNvSpPr/>
          <p:nvPr/>
        </p:nvSpPr>
        <p:spPr>
          <a:xfrm>
            <a:off x="4909450" y="5146663"/>
            <a:ext cx="6934200" cy="8991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0" name="Google Shape;120;p8"/>
          <p:cNvSpPr txBox="1">
            <a:spLocks noGrp="1"/>
          </p:cNvSpPr>
          <p:nvPr>
            <p:ph type="body" idx="6"/>
          </p:nvPr>
        </p:nvSpPr>
        <p:spPr>
          <a:xfrm>
            <a:off x="5110910" y="5284679"/>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Title and Content 1 1">
  <p:cSld name="3_Title and Content_1_1">
    <p:bg>
      <p:bgPr>
        <a:solidFill>
          <a:srgbClr val="D3D3D3"/>
        </a:solidFill>
        <a:effectLst/>
      </p:bgPr>
    </p:bg>
    <p:spTree>
      <p:nvGrpSpPr>
        <p:cNvPr id="1" name="Shape 121"/>
        <p:cNvGrpSpPr/>
        <p:nvPr/>
      </p:nvGrpSpPr>
      <p:grpSpPr>
        <a:xfrm>
          <a:off x="0" y="0"/>
          <a:ext cx="0" cy="0"/>
          <a:chOff x="0" y="0"/>
          <a:chExt cx="0" cy="0"/>
        </a:xfrm>
      </p:grpSpPr>
      <p:sp>
        <p:nvSpPr>
          <p:cNvPr id="122" name="Google Shape;122;p9"/>
          <p:cNvSpPr/>
          <p:nvPr/>
        </p:nvSpPr>
        <p:spPr>
          <a:xfrm>
            <a:off x="4299857" y="0"/>
            <a:ext cx="7892100" cy="6858000"/>
          </a:xfrm>
          <a:prstGeom prst="rect">
            <a:avLst/>
          </a:prstGeom>
          <a:solidFill>
            <a:srgbClr val="515252"/>
          </a:solidFill>
          <a:ln w="12700" cap="flat" cmpd="sng">
            <a:solidFill>
              <a:srgbClr val="0246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23" name="Google Shape;123;p9"/>
          <p:cNvPicPr preferRelativeResize="0"/>
          <p:nvPr/>
        </p:nvPicPr>
        <p:blipFill rotWithShape="1">
          <a:blip r:embed="rId2">
            <a:alphaModFix/>
          </a:blip>
          <a:srcRect/>
          <a:stretch/>
        </p:blipFill>
        <p:spPr>
          <a:xfrm>
            <a:off x="0" y="6215742"/>
            <a:ext cx="12192002" cy="673094"/>
          </a:xfrm>
          <a:prstGeom prst="rect">
            <a:avLst/>
          </a:prstGeom>
          <a:noFill/>
          <a:ln>
            <a:noFill/>
          </a:ln>
        </p:spPr>
      </p:pic>
      <p:sp>
        <p:nvSpPr>
          <p:cNvPr id="124" name="Google Shape;124;p9"/>
          <p:cNvSpPr/>
          <p:nvPr/>
        </p:nvSpPr>
        <p:spPr>
          <a:xfrm>
            <a:off x="4909450" y="841857"/>
            <a:ext cx="6934200" cy="51213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5" name="Google Shape;125;p9"/>
          <p:cNvSpPr/>
          <p:nvPr/>
        </p:nvSpPr>
        <p:spPr>
          <a:xfrm>
            <a:off x="283029" y="1915886"/>
            <a:ext cx="3668400" cy="44349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6" name="Google Shape;126;p9"/>
          <p:cNvSpPr txBox="1">
            <a:spLocks noGrp="1"/>
          </p:cNvSpPr>
          <p:nvPr>
            <p:ph type="title"/>
          </p:nvPr>
        </p:nvSpPr>
        <p:spPr>
          <a:xfrm>
            <a:off x="457202" y="507318"/>
            <a:ext cx="3396300" cy="1484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7" name="Google Shape;127;p9"/>
          <p:cNvSpPr txBox="1">
            <a:spLocks noGrp="1"/>
          </p:cNvSpPr>
          <p:nvPr>
            <p:ph type="body" idx="1"/>
          </p:nvPr>
        </p:nvSpPr>
        <p:spPr>
          <a:xfrm>
            <a:off x="5110910" y="1033391"/>
            <a:ext cx="6531300" cy="12012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750"/>
              </a:spcBef>
              <a:spcAft>
                <a:spcPts val="0"/>
              </a:spcAft>
              <a:buClr>
                <a:schemeClr val="dk1"/>
              </a:buClr>
              <a:buSzPts val="2100"/>
              <a:buNone/>
              <a:defRPr sz="2100" b="0"/>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28" name="Google Shape;128;p9"/>
          <p:cNvSpPr txBox="1">
            <a:spLocks noGrp="1"/>
          </p:cNvSpPr>
          <p:nvPr>
            <p:ph type="body" idx="2"/>
          </p:nvPr>
        </p:nvSpPr>
        <p:spPr>
          <a:xfrm>
            <a:off x="457202" y="2269391"/>
            <a:ext cx="3298500" cy="39006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29" name="Google Shape;129;p9"/>
          <p:cNvSpPr/>
          <p:nvPr/>
        </p:nvSpPr>
        <p:spPr>
          <a:xfrm>
            <a:off x="218322" y="245589"/>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0" name="Google Shape;130;p9"/>
          <p:cNvSpPr/>
          <p:nvPr/>
        </p:nvSpPr>
        <p:spPr>
          <a:xfrm>
            <a:off x="3722132" y="5963166"/>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31" name="Google Shape;131;p9"/>
          <p:cNvGrpSpPr/>
          <p:nvPr/>
        </p:nvGrpSpPr>
        <p:grpSpPr>
          <a:xfrm rot="-5400000">
            <a:off x="10484908" y="-125479"/>
            <a:ext cx="173316" cy="1411241"/>
            <a:chOff x="5605342" y="135255"/>
            <a:chExt cx="128678" cy="1047770"/>
          </a:xfrm>
        </p:grpSpPr>
        <p:sp>
          <p:nvSpPr>
            <p:cNvPr id="132" name="Google Shape;132;p9"/>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3" name="Google Shape;133;p9"/>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4" name="Google Shape;134;p9"/>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4_Title and Content">
  <p:cSld name="4_Title and Content">
    <p:bg>
      <p:bgPr>
        <a:solidFill>
          <a:srgbClr val="D3D3D3"/>
        </a:solidFill>
        <a:effectLst/>
      </p:bgPr>
    </p:bg>
    <p:spTree>
      <p:nvGrpSpPr>
        <p:cNvPr id="1" name="Shape 135"/>
        <p:cNvGrpSpPr/>
        <p:nvPr/>
      </p:nvGrpSpPr>
      <p:grpSpPr>
        <a:xfrm>
          <a:off x="0" y="0"/>
          <a:ext cx="0" cy="0"/>
          <a:chOff x="0" y="0"/>
          <a:chExt cx="0" cy="0"/>
        </a:xfrm>
      </p:grpSpPr>
      <p:pic>
        <p:nvPicPr>
          <p:cNvPr id="136" name="Google Shape;136;p10"/>
          <p:cNvPicPr preferRelativeResize="0"/>
          <p:nvPr/>
        </p:nvPicPr>
        <p:blipFill rotWithShape="1">
          <a:blip r:embed="rId2">
            <a:alphaModFix/>
          </a:blip>
          <a:srcRect/>
          <a:stretch/>
        </p:blipFill>
        <p:spPr>
          <a:xfrm>
            <a:off x="0" y="0"/>
            <a:ext cx="12192003" cy="6858001"/>
          </a:xfrm>
          <a:prstGeom prst="rect">
            <a:avLst/>
          </a:prstGeom>
          <a:noFill/>
          <a:ln>
            <a:noFill/>
          </a:ln>
        </p:spPr>
      </p:pic>
      <p:pic>
        <p:nvPicPr>
          <p:cNvPr id="137" name="Google Shape;137;p10"/>
          <p:cNvPicPr preferRelativeResize="0"/>
          <p:nvPr/>
        </p:nvPicPr>
        <p:blipFill rotWithShape="1">
          <a:blip r:embed="rId3">
            <a:alphaModFix/>
          </a:blip>
          <a:srcRect/>
          <a:stretch/>
        </p:blipFill>
        <p:spPr>
          <a:xfrm>
            <a:off x="0" y="6185603"/>
            <a:ext cx="12192002" cy="673094"/>
          </a:xfrm>
          <a:prstGeom prst="rect">
            <a:avLst/>
          </a:prstGeom>
          <a:noFill/>
          <a:ln>
            <a:noFill/>
          </a:ln>
        </p:spPr>
      </p:pic>
      <p:sp>
        <p:nvSpPr>
          <p:cNvPr id="138" name="Google Shape;138;p10"/>
          <p:cNvSpPr/>
          <p:nvPr/>
        </p:nvSpPr>
        <p:spPr>
          <a:xfrm>
            <a:off x="283029" y="1915886"/>
            <a:ext cx="3668400" cy="4434900"/>
          </a:xfrm>
          <a:prstGeom prst="roundRect">
            <a:avLst>
              <a:gd name="adj" fmla="val 5094"/>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9" name="Google Shape;139;p10"/>
          <p:cNvSpPr txBox="1">
            <a:spLocks noGrp="1"/>
          </p:cNvSpPr>
          <p:nvPr>
            <p:ph type="title"/>
          </p:nvPr>
        </p:nvSpPr>
        <p:spPr>
          <a:xfrm>
            <a:off x="457202" y="507318"/>
            <a:ext cx="3396300" cy="14847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accent6"/>
              </a:buClr>
              <a:buSzPts val="3300"/>
              <a:buFont typeface="Arial"/>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10"/>
          <p:cNvSpPr txBox="1">
            <a:spLocks noGrp="1"/>
          </p:cNvSpPr>
          <p:nvPr>
            <p:ph type="body" idx="1"/>
          </p:nvPr>
        </p:nvSpPr>
        <p:spPr>
          <a:xfrm>
            <a:off x="6703729" y="1171766"/>
            <a:ext cx="4944000" cy="12012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750"/>
              </a:spcBef>
              <a:spcAft>
                <a:spcPts val="0"/>
              </a:spcAft>
              <a:buClr>
                <a:schemeClr val="lt1"/>
              </a:buClr>
              <a:buSzPts val="2100"/>
              <a:buNone/>
              <a:defRPr sz="21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1" name="Google Shape;141;p10"/>
          <p:cNvSpPr txBox="1">
            <a:spLocks noGrp="1"/>
          </p:cNvSpPr>
          <p:nvPr>
            <p:ph type="body" idx="2"/>
          </p:nvPr>
        </p:nvSpPr>
        <p:spPr>
          <a:xfrm>
            <a:off x="457202" y="2269391"/>
            <a:ext cx="3298500" cy="3900600"/>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750"/>
              </a:spcBef>
              <a:spcAft>
                <a:spcPts val="0"/>
              </a:spcAft>
              <a:buClr>
                <a:schemeClr val="dk1"/>
              </a:buClr>
              <a:buSzPts val="2100"/>
              <a:buNone/>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2" name="Google Shape;142;p10"/>
          <p:cNvSpPr txBox="1">
            <a:spLocks noGrp="1"/>
          </p:cNvSpPr>
          <p:nvPr>
            <p:ph type="body" idx="3"/>
          </p:nvPr>
        </p:nvSpPr>
        <p:spPr>
          <a:xfrm>
            <a:off x="6703729" y="3041246"/>
            <a:ext cx="4938600" cy="12012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750"/>
              </a:spcBef>
              <a:spcAft>
                <a:spcPts val="0"/>
              </a:spcAft>
              <a:buClr>
                <a:schemeClr val="lt1"/>
              </a:buClr>
              <a:buSzPts val="2100"/>
              <a:buNone/>
              <a:defRPr sz="21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3" name="Google Shape;143;p10"/>
          <p:cNvSpPr txBox="1">
            <a:spLocks noGrp="1"/>
          </p:cNvSpPr>
          <p:nvPr>
            <p:ph type="body" idx="4"/>
          </p:nvPr>
        </p:nvSpPr>
        <p:spPr>
          <a:xfrm>
            <a:off x="6698286" y="4968724"/>
            <a:ext cx="4944000" cy="12012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750"/>
              </a:spcBef>
              <a:spcAft>
                <a:spcPts val="0"/>
              </a:spcAft>
              <a:buClr>
                <a:schemeClr val="lt1"/>
              </a:buClr>
              <a:buSzPts val="2100"/>
              <a:buNone/>
              <a:defRPr sz="21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4" name="Google Shape;144;p10"/>
          <p:cNvSpPr/>
          <p:nvPr/>
        </p:nvSpPr>
        <p:spPr>
          <a:xfrm>
            <a:off x="4670577" y="210196"/>
            <a:ext cx="477900" cy="477900"/>
          </a:xfrm>
          <a:prstGeom prst="plus">
            <a:avLst>
              <a:gd name="adj" fmla="val 34968"/>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5" name="Google Shape;145;p10"/>
          <p:cNvSpPr/>
          <p:nvPr/>
        </p:nvSpPr>
        <p:spPr>
          <a:xfrm>
            <a:off x="11591081" y="6212697"/>
            <a:ext cx="505200" cy="505200"/>
          </a:xfrm>
          <a:prstGeom prst="star4">
            <a:avLst>
              <a:gd name="adj" fmla="val 155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46" name="Google Shape;146;p10"/>
          <p:cNvGrpSpPr/>
          <p:nvPr/>
        </p:nvGrpSpPr>
        <p:grpSpPr>
          <a:xfrm rot="-5400000">
            <a:off x="901987" y="-343020"/>
            <a:ext cx="173316" cy="1411241"/>
            <a:chOff x="5605342" y="135255"/>
            <a:chExt cx="128678" cy="1047770"/>
          </a:xfrm>
        </p:grpSpPr>
        <p:sp>
          <p:nvSpPr>
            <p:cNvPr id="147" name="Google Shape;147;p10"/>
            <p:cNvSpPr/>
            <p:nvPr/>
          </p:nvSpPr>
          <p:spPr>
            <a:xfrm>
              <a:off x="5608320" y="135255"/>
              <a:ext cx="125700" cy="1257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8" name="Google Shape;148;p10"/>
            <p:cNvSpPr/>
            <p:nvPr/>
          </p:nvSpPr>
          <p:spPr>
            <a:xfrm>
              <a:off x="5605342" y="399940"/>
              <a:ext cx="125700" cy="1257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49" name="Google Shape;149;p10"/>
            <p:cNvSpPr/>
            <p:nvPr/>
          </p:nvSpPr>
          <p:spPr>
            <a:xfrm>
              <a:off x="5605342" y="664625"/>
              <a:ext cx="125700" cy="518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150" name="Google Shape;150;p10"/>
          <p:cNvSpPr/>
          <p:nvPr/>
        </p:nvSpPr>
        <p:spPr>
          <a:xfrm>
            <a:off x="4904014" y="950541"/>
            <a:ext cx="1598400" cy="1598400"/>
          </a:xfrm>
          <a:prstGeom prst="ellipse">
            <a:avLst/>
          </a:prstGeom>
          <a:noFill/>
          <a:ln w="1238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1" name="Google Shape;151;p10"/>
          <p:cNvSpPr/>
          <p:nvPr/>
        </p:nvSpPr>
        <p:spPr>
          <a:xfrm>
            <a:off x="4904014" y="2851446"/>
            <a:ext cx="1598400" cy="1598400"/>
          </a:xfrm>
          <a:prstGeom prst="ellipse">
            <a:avLst/>
          </a:prstGeom>
          <a:noFill/>
          <a:ln w="1238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2" name="Google Shape;152;p10"/>
          <p:cNvSpPr/>
          <p:nvPr/>
        </p:nvSpPr>
        <p:spPr>
          <a:xfrm>
            <a:off x="4904014" y="4752352"/>
            <a:ext cx="1598400" cy="1598400"/>
          </a:xfrm>
          <a:prstGeom prst="ellipse">
            <a:avLst/>
          </a:prstGeom>
          <a:noFill/>
          <a:ln w="1238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3" name="Google Shape;153;p10"/>
          <p:cNvSpPr txBox="1">
            <a:spLocks noGrp="1"/>
          </p:cNvSpPr>
          <p:nvPr>
            <p:ph type="body" idx="5"/>
          </p:nvPr>
        </p:nvSpPr>
        <p:spPr>
          <a:xfrm>
            <a:off x="5045445" y="1193093"/>
            <a:ext cx="1368300" cy="120120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750"/>
              </a:spcBef>
              <a:spcAft>
                <a:spcPts val="0"/>
              </a:spcAft>
              <a:buClr>
                <a:schemeClr val="lt1"/>
              </a:buClr>
              <a:buSzPts val="3600"/>
              <a:buNone/>
              <a:defRPr sz="36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54" name="Google Shape;154;p10"/>
          <p:cNvSpPr txBox="1">
            <a:spLocks noGrp="1"/>
          </p:cNvSpPr>
          <p:nvPr>
            <p:ph type="body" idx="6"/>
          </p:nvPr>
        </p:nvSpPr>
        <p:spPr>
          <a:xfrm>
            <a:off x="5045444" y="3062573"/>
            <a:ext cx="1366800" cy="120120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750"/>
              </a:spcBef>
              <a:spcAft>
                <a:spcPts val="0"/>
              </a:spcAft>
              <a:buClr>
                <a:schemeClr val="lt1"/>
              </a:buClr>
              <a:buSzPts val="3600"/>
              <a:buNone/>
              <a:defRPr sz="36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55" name="Google Shape;155;p10"/>
          <p:cNvSpPr txBox="1">
            <a:spLocks noGrp="1"/>
          </p:cNvSpPr>
          <p:nvPr>
            <p:ph type="body" idx="7"/>
          </p:nvPr>
        </p:nvSpPr>
        <p:spPr>
          <a:xfrm>
            <a:off x="5040002" y="4990051"/>
            <a:ext cx="1368300" cy="120120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750"/>
              </a:spcBef>
              <a:spcAft>
                <a:spcPts val="0"/>
              </a:spcAft>
              <a:buClr>
                <a:schemeClr val="lt1"/>
              </a:buClr>
              <a:buSzPts val="3600"/>
              <a:buNone/>
              <a:defRPr sz="3600" b="1">
                <a:solidFill>
                  <a:schemeClr val="lt1"/>
                </a:solidFill>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156"/>
        <p:cNvGrpSpPr/>
        <p:nvPr/>
      </p:nvGrpSpPr>
      <p:grpSpPr>
        <a:xfrm>
          <a:off x="0" y="0"/>
          <a:ext cx="0" cy="0"/>
          <a:chOff x="0" y="0"/>
          <a:chExt cx="0" cy="0"/>
        </a:xfrm>
      </p:grpSpPr>
      <p:sp>
        <p:nvSpPr>
          <p:cNvPr id="157" name="Google Shape;157;p11"/>
          <p:cNvSpPr/>
          <p:nvPr/>
        </p:nvSpPr>
        <p:spPr>
          <a:xfrm>
            <a:off x="0" y="2268535"/>
            <a:ext cx="12192000" cy="3275700"/>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8" name="Google Shape;158;p11"/>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11"/>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lt1"/>
              </a:buClr>
              <a:buSzPts val="1800"/>
              <a:buNone/>
              <a:defRPr sz="1800">
                <a:solidFill>
                  <a:schemeClr val="lt1"/>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60"/>
        <p:cNvGrpSpPr/>
        <p:nvPr/>
      </p:nvGrpSpPr>
      <p:grpSpPr>
        <a:xfrm>
          <a:off x="0" y="0"/>
          <a:ext cx="0" cy="0"/>
          <a:chOff x="0" y="0"/>
          <a:chExt cx="0" cy="0"/>
        </a:xfrm>
      </p:grpSpPr>
      <p:sp>
        <p:nvSpPr>
          <p:cNvPr id="161" name="Google Shape;161;p12"/>
          <p:cNvSpPr/>
          <p:nvPr/>
        </p:nvSpPr>
        <p:spPr>
          <a:xfrm>
            <a:off x="0" y="0"/>
            <a:ext cx="4182900" cy="6858000"/>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2" name="Google Shape;162;p12"/>
          <p:cNvSpPr txBox="1">
            <a:spLocks noGrp="1"/>
          </p:cNvSpPr>
          <p:nvPr>
            <p:ph type="title"/>
          </p:nvPr>
        </p:nvSpPr>
        <p:spPr>
          <a:xfrm>
            <a:off x="408561" y="428017"/>
            <a:ext cx="3540900" cy="5906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3" name="Google Shape;163;p12"/>
          <p:cNvSpPr txBox="1">
            <a:spLocks noGrp="1"/>
          </p:cNvSpPr>
          <p:nvPr>
            <p:ph type="body" idx="1"/>
          </p:nvPr>
        </p:nvSpPr>
        <p:spPr>
          <a:xfrm>
            <a:off x="4591454" y="428017"/>
            <a:ext cx="7017300" cy="5906400"/>
          </a:xfrm>
          <a:prstGeom prst="rect">
            <a:avLst/>
          </a:prstGeom>
          <a:noFill/>
          <a:ln>
            <a:noFill/>
          </a:ln>
        </p:spPr>
        <p:txBody>
          <a:bodyPr spcFirstLastPara="1" wrap="square" lIns="91425" tIns="45700" rIns="91425" bIns="45700" anchor="ctr" anchorCtr="0">
            <a:normAutofit/>
          </a:bodyPr>
          <a:lstStyle>
            <a:lvl1pPr marL="457200" lvl="0" indent="-406400" algn="l">
              <a:lnSpc>
                <a:spcPct val="90000"/>
              </a:lnSpc>
              <a:spcBef>
                <a:spcPts val="750"/>
              </a:spcBef>
              <a:spcAft>
                <a:spcPts val="0"/>
              </a:spcAft>
              <a:buClr>
                <a:schemeClr val="dk1"/>
              </a:buClr>
              <a:buSzPts val="2800"/>
              <a:buChar char="•"/>
              <a:defRPr sz="2800"/>
            </a:lvl1pPr>
            <a:lvl2pPr marL="914400" lvl="1" indent="-381000" algn="l">
              <a:lnSpc>
                <a:spcPct val="90000"/>
              </a:lnSpc>
              <a:spcBef>
                <a:spcPts val="375"/>
              </a:spcBef>
              <a:spcAft>
                <a:spcPts val="0"/>
              </a:spcAft>
              <a:buClr>
                <a:schemeClr val="dk1"/>
              </a:buClr>
              <a:buSzPts val="2400"/>
              <a:buChar char="•"/>
              <a:defRPr sz="2400"/>
            </a:lvl2pPr>
            <a:lvl3pPr marL="1371600" lvl="2" indent="-330200" algn="l">
              <a:lnSpc>
                <a:spcPct val="90000"/>
              </a:lnSpc>
              <a:spcBef>
                <a:spcPts val="375"/>
              </a:spcBef>
              <a:spcAft>
                <a:spcPts val="0"/>
              </a:spcAft>
              <a:buClr>
                <a:schemeClr val="dk1"/>
              </a:buClr>
              <a:buSzPts val="1600"/>
              <a:buChar char="•"/>
              <a:defRPr sz="160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1">
  <p:cSld name="1_Title and Content_1">
    <p:spTree>
      <p:nvGrpSpPr>
        <p:cNvPr id="1" name="Shape 164"/>
        <p:cNvGrpSpPr/>
        <p:nvPr/>
      </p:nvGrpSpPr>
      <p:grpSpPr>
        <a:xfrm>
          <a:off x="0" y="0"/>
          <a:ext cx="0" cy="0"/>
          <a:chOff x="0" y="0"/>
          <a:chExt cx="0" cy="0"/>
        </a:xfrm>
      </p:grpSpPr>
      <p:sp>
        <p:nvSpPr>
          <p:cNvPr id="165" name="Google Shape;165;p13"/>
          <p:cNvSpPr/>
          <p:nvPr/>
        </p:nvSpPr>
        <p:spPr>
          <a:xfrm>
            <a:off x="0" y="0"/>
            <a:ext cx="2845500" cy="6858000"/>
          </a:xfrm>
          <a:prstGeom prst="rect">
            <a:avLst/>
          </a:prstGeom>
          <a:solidFill>
            <a:srgbClr val="D3D3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6" name="Google Shape;166;p13"/>
          <p:cNvSpPr txBox="1">
            <a:spLocks noGrp="1"/>
          </p:cNvSpPr>
          <p:nvPr>
            <p:ph type="title"/>
          </p:nvPr>
        </p:nvSpPr>
        <p:spPr>
          <a:xfrm>
            <a:off x="408554" y="428025"/>
            <a:ext cx="2186100" cy="5906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3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13"/>
          <p:cNvSpPr txBox="1">
            <a:spLocks noGrp="1"/>
          </p:cNvSpPr>
          <p:nvPr>
            <p:ph type="body" idx="1"/>
          </p:nvPr>
        </p:nvSpPr>
        <p:spPr>
          <a:xfrm>
            <a:off x="3373000" y="428025"/>
            <a:ext cx="8235900" cy="5906400"/>
          </a:xfrm>
          <a:prstGeom prst="rect">
            <a:avLst/>
          </a:prstGeom>
          <a:noFill/>
          <a:ln>
            <a:noFill/>
          </a:ln>
        </p:spPr>
        <p:txBody>
          <a:bodyPr spcFirstLastPara="1" wrap="square" lIns="91425" tIns="45700" rIns="91425" bIns="45700" anchor="ctr" anchorCtr="0">
            <a:normAutofit/>
          </a:bodyPr>
          <a:lstStyle>
            <a:lvl1pPr marL="457200" lvl="0" indent="-406400" algn="l">
              <a:lnSpc>
                <a:spcPct val="90000"/>
              </a:lnSpc>
              <a:spcBef>
                <a:spcPts val="750"/>
              </a:spcBef>
              <a:spcAft>
                <a:spcPts val="0"/>
              </a:spcAft>
              <a:buClr>
                <a:schemeClr val="dk1"/>
              </a:buClr>
              <a:buSzPts val="2800"/>
              <a:buChar char="•"/>
              <a:defRPr sz="2800"/>
            </a:lvl1pPr>
            <a:lvl2pPr marL="914400" lvl="1" indent="-381000" algn="l">
              <a:lnSpc>
                <a:spcPct val="90000"/>
              </a:lnSpc>
              <a:spcBef>
                <a:spcPts val="375"/>
              </a:spcBef>
              <a:spcAft>
                <a:spcPts val="0"/>
              </a:spcAft>
              <a:buClr>
                <a:schemeClr val="dk1"/>
              </a:buClr>
              <a:buSzPts val="2400"/>
              <a:buChar char="•"/>
              <a:defRPr sz="2400"/>
            </a:lvl2pPr>
            <a:lvl3pPr marL="1371600" lvl="2" indent="-330200" algn="l">
              <a:lnSpc>
                <a:spcPct val="90000"/>
              </a:lnSpc>
              <a:spcBef>
                <a:spcPts val="375"/>
              </a:spcBef>
              <a:spcAft>
                <a:spcPts val="0"/>
              </a:spcAft>
              <a:buClr>
                <a:schemeClr val="dk1"/>
              </a:buClr>
              <a:buSzPts val="1600"/>
              <a:buChar char="•"/>
              <a:defRPr sz="1600"/>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8"/>
        <p:cNvGrpSpPr/>
        <p:nvPr/>
      </p:nvGrpSpPr>
      <p:grpSpPr>
        <a:xfrm>
          <a:off x="0" y="0"/>
          <a:ext cx="0" cy="0"/>
          <a:chOff x="0" y="0"/>
          <a:chExt cx="0" cy="0"/>
        </a:xfrm>
      </p:grpSpPr>
      <p:sp>
        <p:nvSpPr>
          <p:cNvPr id="169" name="Google Shape;169;p14"/>
          <p:cNvSpPr/>
          <p:nvPr/>
        </p:nvSpPr>
        <p:spPr>
          <a:xfrm>
            <a:off x="0" y="0"/>
            <a:ext cx="12192000" cy="1192800"/>
          </a:xfrm>
          <a:prstGeom prst="rect">
            <a:avLst/>
          </a:prstGeom>
          <a:solidFill>
            <a:srgbClr val="03617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0" name="Google Shape;170;p14"/>
          <p:cNvSpPr txBox="1">
            <a:spLocks noGrp="1"/>
          </p:cNvSpPr>
          <p:nvPr>
            <p:ph type="title"/>
          </p:nvPr>
        </p:nvSpPr>
        <p:spPr>
          <a:xfrm>
            <a:off x="892797" y="1"/>
            <a:ext cx="10515600" cy="11928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14"/>
          <p:cNvSpPr txBox="1">
            <a:spLocks noGrp="1"/>
          </p:cNvSpPr>
          <p:nvPr>
            <p:ph type="body" idx="1"/>
          </p:nvPr>
        </p:nvSpPr>
        <p:spPr>
          <a:xfrm>
            <a:off x="892799" y="1548641"/>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72" name="Google Shape;172;p14"/>
          <p:cNvSpPr txBox="1">
            <a:spLocks noGrp="1"/>
          </p:cNvSpPr>
          <p:nvPr>
            <p:ph type="body" idx="2"/>
          </p:nvPr>
        </p:nvSpPr>
        <p:spPr>
          <a:xfrm>
            <a:off x="892799" y="2372553"/>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73" name="Google Shape;173;p14"/>
          <p:cNvSpPr txBox="1">
            <a:spLocks noGrp="1"/>
          </p:cNvSpPr>
          <p:nvPr>
            <p:ph type="body" idx="3"/>
          </p:nvPr>
        </p:nvSpPr>
        <p:spPr>
          <a:xfrm>
            <a:off x="6225210" y="1548641"/>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174" name="Google Shape;174;p14"/>
          <p:cNvSpPr txBox="1">
            <a:spLocks noGrp="1"/>
          </p:cNvSpPr>
          <p:nvPr>
            <p:ph type="body" idx="4"/>
          </p:nvPr>
        </p:nvSpPr>
        <p:spPr>
          <a:xfrm>
            <a:off x="6225210" y="2372553"/>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5"/>
        <p:cNvGrpSpPr/>
        <p:nvPr/>
      </p:nvGrpSpPr>
      <p:grpSpPr>
        <a:xfrm>
          <a:off x="0" y="0"/>
          <a:ext cx="0" cy="0"/>
          <a:chOff x="0" y="0"/>
          <a:chExt cx="0" cy="0"/>
        </a:xfrm>
      </p:grpSpPr>
      <p:sp>
        <p:nvSpPr>
          <p:cNvPr id="176" name="Google Shape;176;p15"/>
          <p:cNvSpPr txBox="1">
            <a:spLocks noGrp="1"/>
          </p:cNvSpPr>
          <p:nvPr>
            <p:ph type="sldNum" idx="12"/>
          </p:nvPr>
        </p:nvSpPr>
        <p:spPr>
          <a:xfrm>
            <a:off x="11381736" y="6333134"/>
            <a:ext cx="731700" cy="5247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95128" y="1"/>
            <a:ext cx="10813800" cy="11661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3300"/>
              <a:buFont typeface="Arial"/>
              <a:buNone/>
              <a:defRPr sz="33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795128" y="1460499"/>
            <a:ext cx="10813800" cy="4351200"/>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tags" Target="../tags/tag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8.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9.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1.xml"/><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4.xml"/><Relationship Id="rId1" Type="http://schemas.openxmlformats.org/officeDocument/2006/relationships/tags" Target="../tags/tag15.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4.xml"/><Relationship Id="rId1" Type="http://schemas.openxmlformats.org/officeDocument/2006/relationships/tags" Target="../tags/tag16.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4.xml"/><Relationship Id="rId1" Type="http://schemas.openxmlformats.org/officeDocument/2006/relationships/tags" Target="../tags/tag17.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4.xml"/><Relationship Id="rId1" Type="http://schemas.openxmlformats.org/officeDocument/2006/relationships/tags" Target="../tags/tag18.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4.xml"/><Relationship Id="rId1" Type="http://schemas.openxmlformats.org/officeDocument/2006/relationships/tags" Target="../tags/tag19.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8" Type="http://schemas.openxmlformats.org/officeDocument/2006/relationships/hyperlink" Target="https://www.legis.iowa.gov/docs/iac/rule/04-17-2024.281.41.114.pdf" TargetMode="External"/><Relationship Id="rId13" Type="http://schemas.openxmlformats.org/officeDocument/2006/relationships/hyperlink" Target="https://www.legis.iowa.gov/docs/iac/rule/10-10-2007.281.41.176.pdf" TargetMode="External"/><Relationship Id="rId3" Type="http://schemas.openxmlformats.org/officeDocument/2006/relationships/image" Target="../media/image12.png"/><Relationship Id="rId7" Type="http://schemas.openxmlformats.org/officeDocument/2006/relationships/hyperlink" Target="https://sites.ed.gov/idea/files/policy_speced_guid_idea_memosdcltrs_preschool-lre-dcl-1-10-17.pdf" TargetMode="External"/><Relationship Id="rId12" Type="http://schemas.openxmlformats.org/officeDocument/2006/relationships/hyperlink" Target="https://www.legis.iowa.gov/docs/iac/rule/12-16-2009.281.41.117.pdf" TargetMode="External"/><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hyperlink" Target="https://www.askresource.org/resources/least-restrictive-environment" TargetMode="External"/><Relationship Id="rId11" Type="http://schemas.openxmlformats.org/officeDocument/2006/relationships/hyperlink" Target="https://www.legis.iowa.gov/docs/iac/rule/12-16-2009.281.41.116.pdf" TargetMode="External"/><Relationship Id="rId5" Type="http://schemas.openxmlformats.org/officeDocument/2006/relationships/hyperlink" Target="https://iowaideainformation.org/special-education/individualized-education-programs/components-of-an-iep/" TargetMode="External"/><Relationship Id="rId10" Type="http://schemas.openxmlformats.org/officeDocument/2006/relationships/hyperlink" Target="https://www.legis.iowa.gov/docs/iac/rule/12-16-2009.281.41.115.pdf" TargetMode="External"/><Relationship Id="rId4" Type="http://schemas.openxmlformats.org/officeDocument/2006/relationships/hyperlink" Target="https://educate.iowa.gov/media/11215/download?inline" TargetMode="External"/><Relationship Id="rId9" Type="http://schemas.openxmlformats.org/officeDocument/2006/relationships/hyperlink" Target="https://www.legis.iowa.gov/docs/iac/rule/10-10-2007.281.41.107.pdf"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6"/>
          <p:cNvSpPr txBox="1">
            <a:spLocks noGrp="1"/>
          </p:cNvSpPr>
          <p:nvPr>
            <p:ph type="ctrTitle"/>
          </p:nvPr>
        </p:nvSpPr>
        <p:spPr>
          <a:xfrm>
            <a:off x="3675750" y="699126"/>
            <a:ext cx="4840500" cy="2319600"/>
          </a:xfrm>
          <a:prstGeom prst="rect">
            <a:avLst/>
          </a:prstGeom>
          <a:noFill/>
          <a:ln>
            <a:noFill/>
          </a:ln>
        </p:spPr>
        <p:txBody>
          <a:bodyPr spcFirstLastPara="1" wrap="square" lIns="91425" tIns="45700" rIns="91425" bIns="45700" anchor="b" anchorCtr="0">
            <a:noAutofit/>
          </a:bodyPr>
          <a:lstStyle/>
          <a:p>
            <a:pPr marL="0" lvl="0" indent="0" algn="ctr" rtl="0">
              <a:lnSpc>
                <a:spcPct val="115000"/>
              </a:lnSpc>
              <a:spcBef>
                <a:spcPts val="0"/>
              </a:spcBef>
              <a:spcAft>
                <a:spcPts val="0"/>
              </a:spcAft>
              <a:buClr>
                <a:schemeClr val="lt1"/>
              </a:buClr>
              <a:buSzPts val="4500"/>
              <a:buFont typeface="Arial"/>
              <a:buNone/>
            </a:pPr>
            <a:r>
              <a:rPr lang="en-US" sz="4500" dirty="0"/>
              <a:t>Least Restrictive Environment</a:t>
            </a:r>
            <a:endParaRPr sz="4500" dirty="0"/>
          </a:p>
          <a:p>
            <a:pPr marL="0" lvl="0" indent="0" algn="ctr" rtl="0">
              <a:lnSpc>
                <a:spcPct val="115000"/>
              </a:lnSpc>
              <a:spcBef>
                <a:spcPts val="0"/>
              </a:spcBef>
              <a:spcAft>
                <a:spcPts val="0"/>
              </a:spcAft>
              <a:buClr>
                <a:schemeClr val="lt1"/>
              </a:buClr>
              <a:buSzPts val="4500"/>
              <a:buFont typeface="Arial"/>
              <a:buNone/>
            </a:pPr>
            <a:r>
              <a:rPr lang="en-US" sz="4500" dirty="0"/>
              <a:t>(LRE)</a:t>
            </a:r>
            <a:endParaRPr sz="4500" dirty="0"/>
          </a:p>
        </p:txBody>
      </p:sp>
      <p:sp>
        <p:nvSpPr>
          <p:cNvPr id="182" name="Google Shape;182;p16"/>
          <p:cNvSpPr txBox="1">
            <a:spLocks noGrp="1"/>
          </p:cNvSpPr>
          <p:nvPr>
            <p:ph type="subTitle" idx="1"/>
          </p:nvPr>
        </p:nvSpPr>
        <p:spPr>
          <a:xfrm>
            <a:off x="277650" y="6032876"/>
            <a:ext cx="11636700" cy="760800"/>
          </a:xfrm>
          <a:prstGeom prst="rect">
            <a:avLst/>
          </a:prstGeom>
          <a:noFill/>
          <a:ln>
            <a:noFill/>
          </a:ln>
        </p:spPr>
        <p:txBody>
          <a:bodyPr spcFirstLastPara="1" wrap="square" lIns="91425" tIns="45700" rIns="91425" bIns="45700" anchor="t" anchorCtr="0">
            <a:normAutofit/>
          </a:bodyPr>
          <a:lstStyle/>
          <a:p>
            <a:pPr marL="0" lvl="0" indent="0" algn="ctr" rtl="0">
              <a:lnSpc>
                <a:spcPct val="115000"/>
              </a:lnSpc>
              <a:spcBef>
                <a:spcPts val="0"/>
              </a:spcBef>
              <a:spcAft>
                <a:spcPts val="0"/>
              </a:spcAft>
              <a:buClr>
                <a:schemeClr val="lt1"/>
              </a:buClr>
              <a:buSzPts val="1800"/>
              <a:buFont typeface="Arial"/>
              <a:buNone/>
            </a:pPr>
            <a:r>
              <a:rPr lang="en-US" b="0"/>
              <a:t>Training for IEP Teams to Meet Requirements of SF 2428</a:t>
            </a:r>
            <a:endParaRPr b="0"/>
          </a:p>
          <a:p>
            <a:pPr marL="0" lvl="0" indent="0" algn="ctr" rtl="0">
              <a:lnSpc>
                <a:spcPct val="90000"/>
              </a:lnSpc>
              <a:spcBef>
                <a:spcPts val="0"/>
              </a:spcBef>
              <a:spcAft>
                <a:spcPts val="0"/>
              </a:spcAft>
              <a:buClr>
                <a:schemeClr val="lt1"/>
              </a:buClr>
              <a:buSzPts val="24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7"/>
          <p:cNvSpPr txBox="1">
            <a:spLocks noGrp="1"/>
          </p:cNvSpPr>
          <p:nvPr>
            <p:ph type="title"/>
          </p:nvPr>
        </p:nvSpPr>
        <p:spPr>
          <a:xfrm>
            <a:off x="457202" y="507318"/>
            <a:ext cx="3396300" cy="1484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sz="3600">
                <a:solidFill>
                  <a:srgbClr val="1A1A1A"/>
                </a:solidFill>
              </a:rPr>
              <a:t>Objectives</a:t>
            </a:r>
            <a:endParaRPr sz="3600">
              <a:solidFill>
                <a:srgbClr val="1A1A1A"/>
              </a:solidFill>
            </a:endParaRPr>
          </a:p>
        </p:txBody>
      </p:sp>
      <p:pic>
        <p:nvPicPr>
          <p:cNvPr id="188" name="Google Shape;188;p17" descr="Decorative" title="List Clipboard Icon.png"/>
          <p:cNvPicPr preferRelativeResize="0"/>
          <p:nvPr/>
        </p:nvPicPr>
        <p:blipFill>
          <a:blip r:embed="rId3">
            <a:alphaModFix/>
          </a:blip>
          <a:stretch>
            <a:fillRect/>
          </a:stretch>
        </p:blipFill>
        <p:spPr>
          <a:xfrm>
            <a:off x="292563" y="2215638"/>
            <a:ext cx="3725576" cy="3725576"/>
          </a:xfrm>
          <a:prstGeom prst="rect">
            <a:avLst/>
          </a:prstGeom>
          <a:noFill/>
          <a:ln>
            <a:noFill/>
          </a:ln>
        </p:spPr>
      </p:pic>
      <p:sp>
        <p:nvSpPr>
          <p:cNvPr id="189" name="Google Shape;189;p17"/>
          <p:cNvSpPr txBox="1">
            <a:spLocks noGrp="1"/>
          </p:cNvSpPr>
          <p:nvPr>
            <p:ph type="body" idx="5"/>
          </p:nvPr>
        </p:nvSpPr>
        <p:spPr>
          <a:xfrm>
            <a:off x="5045445" y="1193093"/>
            <a:ext cx="1368300" cy="1201200"/>
          </a:xfrm>
          <a:prstGeom prst="rect">
            <a:avLst/>
          </a:prstGeom>
        </p:spPr>
        <p:txBody>
          <a:bodyPr spcFirstLastPara="1" wrap="square" lIns="91425" tIns="45700" rIns="91425" bIns="45700" anchor="ctr" anchorCtr="0">
            <a:noAutofit/>
          </a:bodyPr>
          <a:lstStyle/>
          <a:p>
            <a:pPr marL="0" lvl="0" indent="0" algn="ctr" rtl="0">
              <a:spcBef>
                <a:spcPts val="750"/>
              </a:spcBef>
              <a:spcAft>
                <a:spcPts val="0"/>
              </a:spcAft>
              <a:buNone/>
            </a:pPr>
            <a:r>
              <a:rPr lang="en-US"/>
              <a:t>1.</a:t>
            </a:r>
            <a:endParaRPr/>
          </a:p>
        </p:txBody>
      </p:sp>
      <p:sp>
        <p:nvSpPr>
          <p:cNvPr id="190" name="Google Shape;190;p17"/>
          <p:cNvSpPr txBox="1">
            <a:spLocks noGrp="1"/>
          </p:cNvSpPr>
          <p:nvPr>
            <p:ph type="body" idx="3"/>
          </p:nvPr>
        </p:nvSpPr>
        <p:spPr>
          <a:xfrm>
            <a:off x="6705850" y="999300"/>
            <a:ext cx="5166300" cy="1463100"/>
          </a:xfrm>
          <a:prstGeom prst="rect">
            <a:avLst/>
          </a:prstGeom>
        </p:spPr>
        <p:txBody>
          <a:bodyPr spcFirstLastPara="1" wrap="square" lIns="91425" tIns="45700" rIns="91425" bIns="45700" anchor="ctr" anchorCtr="0">
            <a:noAutofit/>
          </a:bodyPr>
          <a:lstStyle/>
          <a:p>
            <a:pPr marL="0" lvl="0" indent="0" algn="l" rtl="0">
              <a:lnSpc>
                <a:spcPct val="115000"/>
              </a:lnSpc>
              <a:spcBef>
                <a:spcPts val="750"/>
              </a:spcBef>
              <a:spcAft>
                <a:spcPts val="0"/>
              </a:spcAft>
              <a:buNone/>
            </a:pPr>
            <a:r>
              <a:rPr lang="en-US"/>
              <a:t>Understand the definition of Least Restrictive Environment (LRE), including the state and federal legal requirements</a:t>
            </a:r>
            <a:endParaRPr/>
          </a:p>
        </p:txBody>
      </p:sp>
      <p:sp>
        <p:nvSpPr>
          <p:cNvPr id="191" name="Google Shape;191;p17"/>
          <p:cNvSpPr txBox="1">
            <a:spLocks noGrp="1"/>
          </p:cNvSpPr>
          <p:nvPr>
            <p:ph type="body" idx="6"/>
          </p:nvPr>
        </p:nvSpPr>
        <p:spPr>
          <a:xfrm>
            <a:off x="5045444" y="3062573"/>
            <a:ext cx="1366800" cy="1201200"/>
          </a:xfrm>
          <a:prstGeom prst="rect">
            <a:avLst/>
          </a:prstGeom>
        </p:spPr>
        <p:txBody>
          <a:bodyPr spcFirstLastPara="1" wrap="square" lIns="91425" tIns="45700" rIns="91425" bIns="45700" anchor="ctr" anchorCtr="0">
            <a:noAutofit/>
          </a:bodyPr>
          <a:lstStyle/>
          <a:p>
            <a:pPr marL="0" lvl="0" indent="0" algn="ctr" rtl="0">
              <a:spcBef>
                <a:spcPts val="750"/>
              </a:spcBef>
              <a:spcAft>
                <a:spcPts val="0"/>
              </a:spcAft>
              <a:buNone/>
            </a:pPr>
            <a:r>
              <a:rPr lang="en-US"/>
              <a:t>2.</a:t>
            </a:r>
            <a:endParaRPr/>
          </a:p>
        </p:txBody>
      </p:sp>
      <p:sp>
        <p:nvSpPr>
          <p:cNvPr id="192" name="Google Shape;192;p17"/>
          <p:cNvSpPr txBox="1">
            <a:spLocks noGrp="1"/>
          </p:cNvSpPr>
          <p:nvPr>
            <p:ph type="body" idx="3"/>
          </p:nvPr>
        </p:nvSpPr>
        <p:spPr>
          <a:xfrm>
            <a:off x="6705850" y="2983450"/>
            <a:ext cx="5166300" cy="1201200"/>
          </a:xfrm>
          <a:prstGeom prst="rect">
            <a:avLst/>
          </a:prstGeom>
        </p:spPr>
        <p:txBody>
          <a:bodyPr spcFirstLastPara="1" wrap="square" lIns="91425" tIns="45700" rIns="91425" bIns="45700" anchor="ctr" anchorCtr="0">
            <a:noAutofit/>
          </a:bodyPr>
          <a:lstStyle/>
          <a:p>
            <a:pPr marL="0" lvl="0" indent="0" algn="l" rtl="0">
              <a:lnSpc>
                <a:spcPct val="115000"/>
              </a:lnSpc>
              <a:spcBef>
                <a:spcPts val="750"/>
              </a:spcBef>
              <a:spcAft>
                <a:spcPts val="0"/>
              </a:spcAft>
              <a:buNone/>
            </a:pPr>
            <a:r>
              <a:rPr lang="en-US"/>
              <a:t>Examine the role of the IEP team in LRE decisions</a:t>
            </a:r>
            <a:endParaRPr/>
          </a:p>
        </p:txBody>
      </p:sp>
      <p:sp>
        <p:nvSpPr>
          <p:cNvPr id="193" name="Google Shape;193;p17"/>
          <p:cNvSpPr txBox="1">
            <a:spLocks noGrp="1"/>
          </p:cNvSpPr>
          <p:nvPr>
            <p:ph type="body" idx="7"/>
          </p:nvPr>
        </p:nvSpPr>
        <p:spPr>
          <a:xfrm>
            <a:off x="5040002" y="4990051"/>
            <a:ext cx="1368300" cy="1201200"/>
          </a:xfrm>
          <a:prstGeom prst="rect">
            <a:avLst/>
          </a:prstGeom>
        </p:spPr>
        <p:txBody>
          <a:bodyPr spcFirstLastPara="1" wrap="square" lIns="91425" tIns="45700" rIns="91425" bIns="45700" anchor="ctr" anchorCtr="0">
            <a:noAutofit/>
          </a:bodyPr>
          <a:lstStyle/>
          <a:p>
            <a:pPr marL="0" lvl="0" indent="0" algn="ctr" rtl="0">
              <a:spcBef>
                <a:spcPts val="750"/>
              </a:spcBef>
              <a:spcAft>
                <a:spcPts val="0"/>
              </a:spcAft>
              <a:buNone/>
            </a:pPr>
            <a:r>
              <a:rPr lang="en-US"/>
              <a:t>3. </a:t>
            </a:r>
            <a:endParaRPr/>
          </a:p>
        </p:txBody>
      </p:sp>
      <p:sp>
        <p:nvSpPr>
          <p:cNvPr id="194" name="Google Shape;194;p17"/>
          <p:cNvSpPr txBox="1">
            <a:spLocks noGrp="1"/>
          </p:cNvSpPr>
          <p:nvPr>
            <p:ph type="body" idx="4"/>
          </p:nvPr>
        </p:nvSpPr>
        <p:spPr>
          <a:xfrm>
            <a:off x="6705850" y="4625950"/>
            <a:ext cx="5166300" cy="1428300"/>
          </a:xfrm>
          <a:prstGeom prst="rect">
            <a:avLst/>
          </a:prstGeom>
        </p:spPr>
        <p:txBody>
          <a:bodyPr spcFirstLastPara="1" wrap="square" lIns="91425" tIns="45700" rIns="91425" bIns="45700" anchor="ctr" anchorCtr="0">
            <a:noAutofit/>
          </a:bodyPr>
          <a:lstStyle/>
          <a:p>
            <a:pPr marL="0" lvl="0" indent="0" algn="l" rtl="0">
              <a:lnSpc>
                <a:spcPct val="115000"/>
              </a:lnSpc>
              <a:spcBef>
                <a:spcPts val="750"/>
              </a:spcBef>
              <a:spcAft>
                <a:spcPts val="0"/>
              </a:spcAft>
              <a:buNone/>
            </a:pPr>
            <a:r>
              <a:rPr lang="en-US"/>
              <a:t>Review specific examples of services and placements that support students with IEPs in various educational settings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8"/>
          <p:cNvSpPr txBox="1">
            <a:spLocks noGrp="1"/>
          </p:cNvSpPr>
          <p:nvPr>
            <p:ph type="title"/>
          </p:nvPr>
        </p:nvSpPr>
        <p:spPr>
          <a:xfrm>
            <a:off x="831851" y="1709740"/>
            <a:ext cx="10515600" cy="2852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Definition of Least Restrictive Environment</a:t>
            </a:r>
            <a:endParaRPr/>
          </a:p>
        </p:txBody>
      </p:sp>
      <p:sp>
        <p:nvSpPr>
          <p:cNvPr id="200" name="Google Shape;200;p18"/>
          <p:cNvSpPr txBox="1">
            <a:spLocks noGrp="1"/>
          </p:cNvSpPr>
          <p:nvPr>
            <p:ph type="body" idx="1"/>
          </p:nvPr>
        </p:nvSpPr>
        <p:spPr>
          <a:xfrm>
            <a:off x="831851" y="4589465"/>
            <a:ext cx="10515600" cy="15003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US" sz="2100"/>
              <a:t>State and Federal Legal Requirements</a:t>
            </a:r>
            <a:endParaRPr sz="2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9"/>
          <p:cNvSpPr txBox="1">
            <a:spLocks noGrp="1"/>
          </p:cNvSpPr>
          <p:nvPr>
            <p:ph type="title"/>
          </p:nvPr>
        </p:nvSpPr>
        <p:spPr>
          <a:xfrm>
            <a:off x="408575" y="428028"/>
            <a:ext cx="3597300" cy="40827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a:t>The Importance of LRE</a:t>
            </a:r>
            <a:endParaRPr sz="3600"/>
          </a:p>
        </p:txBody>
      </p:sp>
      <p:pic>
        <p:nvPicPr>
          <p:cNvPr id="206" name="Google Shape;206;p19">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79300" y="4111200"/>
            <a:ext cx="2619648" cy="2619648"/>
          </a:xfrm>
          <a:prstGeom prst="rect">
            <a:avLst/>
          </a:prstGeom>
          <a:noFill/>
          <a:ln>
            <a:noFill/>
          </a:ln>
        </p:spPr>
      </p:pic>
      <p:sp>
        <p:nvSpPr>
          <p:cNvPr id="207" name="Google Shape;207;p19"/>
          <p:cNvSpPr txBox="1">
            <a:spLocks noGrp="1"/>
          </p:cNvSpPr>
          <p:nvPr>
            <p:ph type="body" idx="1"/>
          </p:nvPr>
        </p:nvSpPr>
        <p:spPr>
          <a:xfrm>
            <a:off x="4605833" y="264767"/>
            <a:ext cx="7257600" cy="6069600"/>
          </a:xfrm>
          <a:prstGeom prst="rect">
            <a:avLst/>
          </a:prstGeom>
          <a:noFill/>
          <a:ln>
            <a:noFill/>
          </a:ln>
        </p:spPr>
        <p:txBody>
          <a:bodyPr spcFirstLastPara="1" wrap="square" lIns="91425" tIns="45700" rIns="91425" bIns="45700" anchor="ctr" anchorCtr="0">
            <a:noAutofit/>
          </a:bodyPr>
          <a:lstStyle/>
          <a:p>
            <a:pPr marL="609600" lvl="0" indent="-457200" algn="l" rtl="0">
              <a:lnSpc>
                <a:spcPct val="115000"/>
              </a:lnSpc>
              <a:spcBef>
                <a:spcPts val="750"/>
              </a:spcBef>
              <a:spcAft>
                <a:spcPts val="0"/>
              </a:spcAft>
              <a:buClr>
                <a:srgbClr val="1A1A1A"/>
              </a:buClr>
              <a:buSzPts val="2400"/>
              <a:buChar char="●"/>
            </a:pPr>
            <a:r>
              <a:rPr lang="en-US" sz="2400">
                <a:solidFill>
                  <a:srgbClr val="1A1A1A"/>
                </a:solidFill>
              </a:rPr>
              <a:t>“LRE” stands for Least Restrictive Environment</a:t>
            </a:r>
            <a:endParaRPr sz="2400">
              <a:solidFill>
                <a:srgbClr val="1A1A1A"/>
              </a:solidFill>
            </a:endParaRPr>
          </a:p>
          <a:p>
            <a:pPr marL="609600" lvl="0" indent="-457200" algn="l" rtl="0">
              <a:lnSpc>
                <a:spcPct val="115000"/>
              </a:lnSpc>
              <a:spcBef>
                <a:spcPts val="1000"/>
              </a:spcBef>
              <a:spcAft>
                <a:spcPts val="0"/>
              </a:spcAft>
              <a:buClr>
                <a:srgbClr val="1A1A1A"/>
              </a:buClr>
              <a:buSzPts val="2400"/>
              <a:buChar char="●"/>
            </a:pPr>
            <a:r>
              <a:rPr lang="en-US" sz="2400">
                <a:solidFill>
                  <a:srgbClr val="1A1A1A"/>
                </a:solidFill>
              </a:rPr>
              <a:t>LRE is a legal requirement under Individuals with Disabilities Education Act. It ensures that students with disabilities are educated alongside their peers to the maximum extent </a:t>
            </a:r>
            <a:r>
              <a:rPr lang="en-US" sz="2400"/>
              <a:t>appropriate </a:t>
            </a:r>
            <a:endParaRPr sz="2400"/>
          </a:p>
          <a:p>
            <a:pPr marL="609600" lvl="0" indent="-457200" algn="l" rtl="0">
              <a:lnSpc>
                <a:spcPct val="115000"/>
              </a:lnSpc>
              <a:spcBef>
                <a:spcPts val="1000"/>
              </a:spcBef>
              <a:spcAft>
                <a:spcPts val="0"/>
              </a:spcAft>
              <a:buClr>
                <a:srgbClr val="1A1A1A"/>
              </a:buClr>
              <a:buSzPts val="2400"/>
              <a:buChar char="●"/>
            </a:pPr>
            <a:r>
              <a:rPr lang="en-US" sz="2400">
                <a:solidFill>
                  <a:srgbClr val="1A1A1A"/>
                </a:solidFill>
              </a:rPr>
              <a:t>LRE directly impacts where and how students with Individualized Education Programs (IEP) receive instruction and supports</a:t>
            </a:r>
            <a:endParaRPr sz="2000" i="1">
              <a:highlight>
                <a:srgbClr val="FFFFFF"/>
              </a:highlight>
            </a:endParaRPr>
          </a:p>
          <a:p>
            <a:pPr marL="0" lvl="0" indent="0" algn="l" rtl="0">
              <a:lnSpc>
                <a:spcPct val="105000"/>
              </a:lnSpc>
              <a:spcBef>
                <a:spcPts val="1000"/>
              </a:spcBef>
              <a:spcAft>
                <a:spcPts val="0"/>
              </a:spcAft>
              <a:buSzPts val="2800"/>
              <a:buNone/>
            </a:pPr>
            <a:endParaRPr sz="1600"/>
          </a:p>
          <a:p>
            <a:pPr marL="0" lvl="0" indent="0" algn="l" rtl="0">
              <a:lnSpc>
                <a:spcPct val="105000"/>
              </a:lnSpc>
              <a:spcBef>
                <a:spcPts val="0"/>
              </a:spcBef>
              <a:spcAft>
                <a:spcPts val="0"/>
              </a:spcAft>
              <a:buSzPts val="2800"/>
              <a:buNone/>
            </a:pPr>
            <a:endParaRPr sz="160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0"/>
          <p:cNvSpPr txBox="1">
            <a:spLocks noGrp="1"/>
          </p:cNvSpPr>
          <p:nvPr>
            <p:ph type="title"/>
          </p:nvPr>
        </p:nvSpPr>
        <p:spPr>
          <a:xfrm>
            <a:off x="408561" y="428017"/>
            <a:ext cx="3540900" cy="59064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chemeClr val="lt1"/>
              </a:buClr>
              <a:buSzPts val="3300"/>
              <a:buFont typeface="Arial"/>
              <a:buNone/>
            </a:pPr>
            <a:r>
              <a:rPr lang="en-US" sz="3600"/>
              <a:t>Least Restrictive Environment </a:t>
            </a:r>
            <a:endParaRPr sz="2800" i="1"/>
          </a:p>
          <a:p>
            <a:pPr marL="0" lvl="0" indent="0" algn="l" rtl="0">
              <a:lnSpc>
                <a:spcPct val="115000"/>
              </a:lnSpc>
              <a:spcBef>
                <a:spcPts val="1000"/>
              </a:spcBef>
              <a:spcAft>
                <a:spcPts val="0"/>
              </a:spcAft>
              <a:buClr>
                <a:schemeClr val="lt1"/>
              </a:buClr>
              <a:buSzPts val="3300"/>
              <a:buFont typeface="Arial"/>
              <a:buNone/>
            </a:pPr>
            <a:r>
              <a:rPr lang="en-US" sz="2800" i="1"/>
              <a:t>IDEA 34 C.F.R. 300.114(a)(2)</a:t>
            </a:r>
            <a:endParaRPr sz="2800" i="1"/>
          </a:p>
          <a:p>
            <a:pPr marL="0" lvl="0" indent="0" algn="l" rtl="0">
              <a:lnSpc>
                <a:spcPct val="115000"/>
              </a:lnSpc>
              <a:spcBef>
                <a:spcPts val="1000"/>
              </a:spcBef>
              <a:spcAft>
                <a:spcPts val="0"/>
              </a:spcAft>
              <a:buClr>
                <a:schemeClr val="lt1"/>
              </a:buClr>
              <a:buSzPts val="3300"/>
              <a:buFont typeface="Arial"/>
              <a:buNone/>
            </a:pPr>
            <a:r>
              <a:rPr lang="en-US" sz="2800" i="1"/>
              <a:t>IAC 281—41.114(2)</a:t>
            </a:r>
            <a:endParaRPr sz="2800" i="1"/>
          </a:p>
        </p:txBody>
      </p:sp>
      <p:sp>
        <p:nvSpPr>
          <p:cNvPr id="213" name="Google Shape;213;p20"/>
          <p:cNvSpPr txBox="1">
            <a:spLocks noGrp="1"/>
          </p:cNvSpPr>
          <p:nvPr>
            <p:ph type="body" idx="1"/>
          </p:nvPr>
        </p:nvSpPr>
        <p:spPr>
          <a:xfrm>
            <a:off x="4591475" y="428025"/>
            <a:ext cx="73692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500"/>
              <a:buNone/>
            </a:pPr>
            <a:r>
              <a:rPr lang="en-US" sz="2500" i="1">
                <a:solidFill>
                  <a:schemeClr val="dk2"/>
                </a:solidFill>
                <a:highlight>
                  <a:srgbClr val="FFFFFF"/>
                </a:highlight>
                <a:latin typeface="Arial"/>
                <a:ea typeface="Arial"/>
                <a:cs typeface="Arial"/>
                <a:sym typeface="Arial"/>
              </a:rPr>
              <a:t>To the maximum extent appropriate, </a:t>
            </a:r>
            <a:endParaRPr sz="2500" i="1">
              <a:solidFill>
                <a:schemeClr val="dk2"/>
              </a:solidFill>
              <a:highlight>
                <a:srgbClr val="FFFFFF"/>
              </a:highlight>
            </a:endParaRPr>
          </a:p>
          <a:p>
            <a:pPr marL="0" lvl="0" indent="0" algn="l" rtl="0">
              <a:lnSpc>
                <a:spcPct val="115000"/>
              </a:lnSpc>
              <a:spcBef>
                <a:spcPts val="0"/>
              </a:spcBef>
              <a:spcAft>
                <a:spcPts val="0"/>
              </a:spcAft>
              <a:buClr>
                <a:schemeClr val="dk1"/>
              </a:buClr>
              <a:buSzPts val="1500"/>
              <a:buNone/>
            </a:pPr>
            <a:r>
              <a:rPr lang="en-US" sz="2500" i="1">
                <a:solidFill>
                  <a:schemeClr val="dk2"/>
                </a:solidFill>
                <a:highlight>
                  <a:srgbClr val="FFFFFF"/>
                </a:highlight>
                <a:latin typeface="Arial"/>
                <a:ea typeface="Arial"/>
                <a:cs typeface="Arial"/>
                <a:sym typeface="Arial"/>
              </a:rPr>
              <a:t>children with disabilities, including children in public or private institutions or other care facilities, are educated with children who are nondisabled; and</a:t>
            </a:r>
            <a:endParaRPr sz="2500" i="1">
              <a:solidFill>
                <a:schemeClr val="dk2"/>
              </a:solidFill>
              <a:highlight>
                <a:srgbClr val="FFFFFF"/>
              </a:highlight>
              <a:latin typeface="Arial"/>
              <a:ea typeface="Arial"/>
              <a:cs typeface="Arial"/>
              <a:sym typeface="Arial"/>
            </a:endParaRPr>
          </a:p>
          <a:p>
            <a:pPr marL="0" lvl="0" indent="0" algn="l" rtl="0">
              <a:lnSpc>
                <a:spcPct val="115000"/>
              </a:lnSpc>
              <a:spcBef>
                <a:spcPts val="0"/>
              </a:spcBef>
              <a:spcAft>
                <a:spcPts val="0"/>
              </a:spcAft>
              <a:buClr>
                <a:schemeClr val="dk1"/>
              </a:buClr>
              <a:buSzPts val="1500"/>
              <a:buNone/>
            </a:pPr>
            <a:endParaRPr sz="2500" i="1">
              <a:solidFill>
                <a:schemeClr val="dk2"/>
              </a:solidFill>
              <a:highlight>
                <a:srgbClr val="FFFFFF"/>
              </a:highlight>
              <a:latin typeface="Arial"/>
              <a:ea typeface="Arial"/>
              <a:cs typeface="Arial"/>
              <a:sym typeface="Arial"/>
            </a:endParaRPr>
          </a:p>
          <a:p>
            <a:pPr marL="0" lvl="0" indent="0" algn="l" rtl="0">
              <a:lnSpc>
                <a:spcPct val="115000"/>
              </a:lnSpc>
              <a:spcBef>
                <a:spcPts val="0"/>
              </a:spcBef>
              <a:spcAft>
                <a:spcPts val="0"/>
              </a:spcAft>
              <a:buClr>
                <a:schemeClr val="dk1"/>
              </a:buClr>
              <a:buSzPts val="1500"/>
              <a:buNone/>
            </a:pPr>
            <a:r>
              <a:rPr lang="en-US" sz="2500" i="1">
                <a:solidFill>
                  <a:schemeClr val="dk2"/>
                </a:solidFill>
                <a:highlight>
                  <a:srgbClr val="FFFFFF"/>
                </a:highlight>
                <a:latin typeface="Arial"/>
                <a:ea typeface="Arial"/>
                <a:cs typeface="Arial"/>
                <a:sym typeface="Arial"/>
              </a:rPr>
              <a:t>Special classes, separate schooling, or other removal of children with disabilities from the general education environment occurs only if the nature or severity of the disability is such that education in regular classes with the use of supplementary aids and services cannot be achieved satisfactorily.</a:t>
            </a:r>
            <a:endParaRPr sz="2500" i="1">
              <a:solidFill>
                <a:schemeClr val="dk2"/>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1"/>
          <p:cNvSpPr txBox="1">
            <a:spLocks noGrp="1"/>
          </p:cNvSpPr>
          <p:nvPr>
            <p:ph type="title"/>
          </p:nvPr>
        </p:nvSpPr>
        <p:spPr>
          <a:xfrm>
            <a:off x="220900" y="428025"/>
            <a:ext cx="23736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a:solidFill>
                  <a:schemeClr val="dk1"/>
                </a:solidFill>
              </a:rPr>
              <a:t>Diving into the definition</a:t>
            </a:r>
            <a:endParaRPr sz="360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a:solidFill>
                  <a:schemeClr val="dk1"/>
                </a:solidFill>
              </a:rPr>
              <a:t>(Part 1)</a:t>
            </a:r>
            <a:endParaRPr sz="2200">
              <a:solidFill>
                <a:schemeClr val="dk1"/>
              </a:solidFill>
            </a:endParaRPr>
          </a:p>
        </p:txBody>
      </p:sp>
      <p:pic>
        <p:nvPicPr>
          <p:cNvPr id="219" name="Google Shape;219;p21"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20" name="Google Shape;220;p21">
            <a:extLst>
              <a:ext uri="{C183D7F6-B498-43B3-948B-1728B52AA6E4}">
                <adec:decorative xmlns:adec="http://schemas.microsoft.com/office/drawing/2017/decorative" val="1"/>
              </a:ext>
            </a:extLst>
          </p:cNvPr>
          <p:cNvSpPr/>
          <p:nvPr/>
        </p:nvSpPr>
        <p:spPr>
          <a:xfrm>
            <a:off x="3359650" y="794775"/>
            <a:ext cx="8235900" cy="70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1" name="Google Shape;221;p21"/>
          <p:cNvSpPr txBox="1">
            <a:spLocks noGrp="1"/>
          </p:cNvSpPr>
          <p:nvPr>
            <p:ph type="body" idx="1"/>
          </p:nvPr>
        </p:nvSpPr>
        <p:spPr>
          <a:xfrm>
            <a:off x="3359650" y="475788"/>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1000"/>
              </a:spcBef>
              <a:spcAft>
                <a:spcPts val="0"/>
              </a:spcAft>
              <a:buClr>
                <a:schemeClr val="dk1"/>
              </a:buClr>
              <a:buSzPts val="1500"/>
              <a:buNone/>
            </a:pPr>
            <a:r>
              <a:rPr lang="en-US" sz="2600" b="1"/>
              <a:t>To the maximum extent appropriate, </a:t>
            </a:r>
            <a:endParaRPr sz="2600" b="1" u="sng">
              <a:highlight>
                <a:srgbClr val="FEF8EF"/>
              </a:highlight>
            </a:endParaRPr>
          </a:p>
          <a:p>
            <a:pPr marL="0" lvl="0" indent="0" algn="l" rtl="0">
              <a:lnSpc>
                <a:spcPct val="115000"/>
              </a:lnSpc>
              <a:spcBef>
                <a:spcPts val="2000"/>
              </a:spcBef>
              <a:spcAft>
                <a:spcPts val="0"/>
              </a:spcAft>
              <a:buClr>
                <a:schemeClr val="dk1"/>
              </a:buClr>
              <a:buSzPts val="1500"/>
              <a:buNone/>
            </a:pPr>
            <a:r>
              <a:rPr lang="en-US" sz="2600">
                <a:solidFill>
                  <a:srgbClr val="000000"/>
                </a:solidFill>
                <a:highlight>
                  <a:srgbClr val="FFFFFF"/>
                </a:highlight>
              </a:rPr>
              <a:t>children with disabilities, including children in public or private institutions or other care facilities, are educated with children who are nondisabled; and</a:t>
            </a:r>
            <a:endParaRPr sz="2600">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sz="2600">
                <a:solidFill>
                  <a:srgbClr val="000000"/>
                </a:solidFill>
                <a:highlight>
                  <a:srgbClr val="FFFFFF"/>
                </a:highlight>
              </a:rPr>
              <a:t>Special classes, separate schooling, or other removal of children with disabilities from the general education environment occurs only if the nature or severity of the disability is such that education in regular classes with the use of supplementary aids and services cannot be achieved satisfactorily.</a:t>
            </a:r>
            <a:endParaRPr sz="2600">
              <a:solidFill>
                <a:srgbClr val="000000"/>
              </a:solidFill>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2"/>
          <p:cNvSpPr txBox="1">
            <a:spLocks noGrp="1"/>
          </p:cNvSpPr>
          <p:nvPr>
            <p:ph type="title"/>
          </p:nvPr>
        </p:nvSpPr>
        <p:spPr>
          <a:xfrm>
            <a:off x="180700" y="428025"/>
            <a:ext cx="24138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a:solidFill>
                  <a:schemeClr val="dk1"/>
                </a:solidFill>
              </a:rPr>
              <a:t>Diving into the definition</a:t>
            </a:r>
            <a:endParaRPr sz="360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a:solidFill>
                  <a:schemeClr val="dk1"/>
                </a:solidFill>
              </a:rPr>
              <a:t>(Part 2)</a:t>
            </a:r>
            <a:endParaRPr sz="2200">
              <a:solidFill>
                <a:schemeClr val="dk1"/>
              </a:solidFill>
            </a:endParaRPr>
          </a:p>
        </p:txBody>
      </p:sp>
      <p:pic>
        <p:nvPicPr>
          <p:cNvPr id="227" name="Google Shape;227;p22"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28" name="Google Shape;228;p22">
            <a:extLst>
              <a:ext uri="{C183D7F6-B498-43B3-948B-1728B52AA6E4}">
                <adec:decorative xmlns:adec="http://schemas.microsoft.com/office/drawing/2017/decorative" val="1"/>
              </a:ext>
            </a:extLst>
          </p:cNvPr>
          <p:cNvSpPr/>
          <p:nvPr/>
        </p:nvSpPr>
        <p:spPr>
          <a:xfrm>
            <a:off x="3373000" y="1248200"/>
            <a:ext cx="8235900" cy="1353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9" name="Google Shape;229;p22"/>
          <p:cNvSpPr txBox="1">
            <a:spLocks noGrp="1"/>
          </p:cNvSpPr>
          <p:nvPr>
            <p:ph type="body" idx="1"/>
          </p:nvPr>
        </p:nvSpPr>
        <p:spPr>
          <a:xfrm>
            <a:off x="3373000" y="305750"/>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500"/>
              <a:buNone/>
            </a:pPr>
            <a:r>
              <a:rPr lang="en-US" sz="2600">
                <a:highlight>
                  <a:schemeClr val="lt1"/>
                </a:highlight>
              </a:rPr>
              <a:t>To the maximum extent appropriate,</a:t>
            </a:r>
            <a:r>
              <a:rPr lang="en-US" sz="2600">
                <a:highlight>
                  <a:srgbClr val="FEF8EF"/>
                </a:highlight>
              </a:rPr>
              <a:t> </a:t>
            </a:r>
            <a:endParaRPr sz="2600">
              <a:highlight>
                <a:srgbClr val="FEF8EF"/>
              </a:highlight>
            </a:endParaRPr>
          </a:p>
          <a:p>
            <a:pPr marL="0" lvl="0" indent="0" algn="l" rtl="0">
              <a:lnSpc>
                <a:spcPct val="115000"/>
              </a:lnSpc>
              <a:spcBef>
                <a:spcPts val="2000"/>
              </a:spcBef>
              <a:spcAft>
                <a:spcPts val="0"/>
              </a:spcAft>
              <a:buClr>
                <a:schemeClr val="dk1"/>
              </a:buClr>
              <a:buSzPts val="1500"/>
              <a:buNone/>
            </a:pPr>
            <a:r>
              <a:rPr lang="en-US" sz="2600" b="1"/>
              <a:t>children with disabilities, including children in public or private institutions or other care facilities, </a:t>
            </a:r>
            <a:endParaRPr sz="2600" b="1">
              <a:highlight>
                <a:srgbClr val="FFFFFF"/>
              </a:highlight>
            </a:endParaRPr>
          </a:p>
          <a:p>
            <a:pPr marL="0" lvl="0" indent="0" algn="l" rtl="0">
              <a:lnSpc>
                <a:spcPct val="115000"/>
              </a:lnSpc>
              <a:spcBef>
                <a:spcPts val="2000"/>
              </a:spcBef>
              <a:spcAft>
                <a:spcPts val="0"/>
              </a:spcAft>
              <a:buClr>
                <a:schemeClr val="dk1"/>
              </a:buClr>
              <a:buSzPts val="1500"/>
              <a:buNone/>
            </a:pPr>
            <a:r>
              <a:rPr lang="en-US" sz="2600">
                <a:highlight>
                  <a:srgbClr val="FFFFFF"/>
                </a:highlight>
              </a:rPr>
              <a:t>are educated with children who are nondisabled; </a:t>
            </a:r>
            <a:endParaRPr sz="2600">
              <a:highlight>
                <a:srgbClr val="FFFFFF"/>
              </a:highlight>
            </a:endParaRPr>
          </a:p>
          <a:p>
            <a:pPr marL="0" lvl="0" indent="0" algn="l" rtl="0">
              <a:lnSpc>
                <a:spcPct val="115000"/>
              </a:lnSpc>
              <a:spcBef>
                <a:spcPts val="1000"/>
              </a:spcBef>
              <a:spcAft>
                <a:spcPts val="1000"/>
              </a:spcAft>
              <a:buClr>
                <a:schemeClr val="dk1"/>
              </a:buClr>
              <a:buSzPts val="1500"/>
              <a:buNone/>
            </a:pPr>
            <a:r>
              <a:rPr lang="en-US" sz="2600">
                <a:highlight>
                  <a:srgbClr val="FFFFFF"/>
                </a:highlight>
              </a:rPr>
              <a:t>and Special classes, separate schooling, or other removal of children with disabilities from the general education environment occurs only if the nature or severity of the disability is such that education in regular classes with the use of supplementary aids and services cannot be achieved satisfactorily.</a:t>
            </a:r>
            <a:endParaRPr sz="260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3"/>
          <p:cNvSpPr txBox="1">
            <a:spLocks noGrp="1"/>
          </p:cNvSpPr>
          <p:nvPr>
            <p:ph type="title"/>
          </p:nvPr>
        </p:nvSpPr>
        <p:spPr>
          <a:xfrm>
            <a:off x="220900" y="428025"/>
            <a:ext cx="23736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a:solidFill>
                  <a:schemeClr val="dk1"/>
                </a:solidFill>
              </a:rPr>
              <a:t>Diving into the definition</a:t>
            </a:r>
            <a:endParaRPr sz="360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a:solidFill>
                  <a:schemeClr val="dk1"/>
                </a:solidFill>
              </a:rPr>
              <a:t>(Part 3)</a:t>
            </a:r>
            <a:endParaRPr sz="2200">
              <a:solidFill>
                <a:schemeClr val="dk1"/>
              </a:solidFill>
            </a:endParaRPr>
          </a:p>
        </p:txBody>
      </p:sp>
      <p:pic>
        <p:nvPicPr>
          <p:cNvPr id="235" name="Google Shape;235;p23"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36" name="Google Shape;236;p23">
            <a:extLst>
              <a:ext uri="{C183D7F6-B498-43B3-948B-1728B52AA6E4}">
                <adec:decorative xmlns:adec="http://schemas.microsoft.com/office/drawing/2017/decorative" val="1"/>
              </a:ext>
            </a:extLst>
          </p:cNvPr>
          <p:cNvSpPr/>
          <p:nvPr/>
        </p:nvSpPr>
        <p:spPr>
          <a:xfrm>
            <a:off x="3335225" y="2323225"/>
            <a:ext cx="8235900" cy="1110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7" name="Google Shape;237;p23"/>
          <p:cNvSpPr txBox="1">
            <a:spLocks noGrp="1"/>
          </p:cNvSpPr>
          <p:nvPr>
            <p:ph type="body" idx="1"/>
          </p:nvPr>
        </p:nvSpPr>
        <p:spPr>
          <a:xfrm>
            <a:off x="3335225" y="475800"/>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500"/>
              <a:buNone/>
            </a:pPr>
            <a:r>
              <a:rPr lang="en-US" sz="2600">
                <a:solidFill>
                  <a:srgbClr val="000000"/>
                </a:solidFill>
                <a:highlight>
                  <a:schemeClr val="lt1"/>
                </a:highlight>
              </a:rPr>
              <a:t>To the maximum extent appropriate,</a:t>
            </a:r>
            <a:r>
              <a:rPr lang="en-US" sz="2600">
                <a:solidFill>
                  <a:srgbClr val="000000"/>
                </a:solidFill>
                <a:highlight>
                  <a:srgbClr val="FEF8EF"/>
                </a:highlight>
              </a:rPr>
              <a:t> </a:t>
            </a:r>
            <a:endParaRPr sz="2600">
              <a:solidFill>
                <a:srgbClr val="000000"/>
              </a:solidFill>
              <a:highlight>
                <a:srgbClr val="FEF8EF"/>
              </a:highlight>
            </a:endParaRPr>
          </a:p>
          <a:p>
            <a:pPr marL="0" lvl="0" indent="0" algn="l" rtl="0">
              <a:lnSpc>
                <a:spcPct val="115000"/>
              </a:lnSpc>
              <a:spcBef>
                <a:spcPts val="1000"/>
              </a:spcBef>
              <a:spcAft>
                <a:spcPts val="0"/>
              </a:spcAft>
              <a:buClr>
                <a:schemeClr val="dk1"/>
              </a:buClr>
              <a:buSzPts val="1500"/>
              <a:buNone/>
            </a:pPr>
            <a:r>
              <a:rPr lang="en-US" sz="2600">
                <a:solidFill>
                  <a:srgbClr val="000000"/>
                </a:solidFill>
                <a:highlight>
                  <a:srgbClr val="FFFFFF"/>
                </a:highlight>
              </a:rPr>
              <a:t>children with disabilities, including children in public or private institutions or other care facilities, </a:t>
            </a:r>
            <a:endParaRPr sz="2600">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b="1"/>
              <a:t>are educated with children who are nondisabled; and</a:t>
            </a:r>
            <a:endParaRPr b="1"/>
          </a:p>
          <a:p>
            <a:pPr marL="0" lvl="0" indent="0" algn="l" rtl="0">
              <a:lnSpc>
                <a:spcPct val="115000"/>
              </a:lnSpc>
              <a:spcBef>
                <a:spcPts val="2000"/>
              </a:spcBef>
              <a:spcAft>
                <a:spcPts val="0"/>
              </a:spcAft>
              <a:buClr>
                <a:schemeClr val="dk1"/>
              </a:buClr>
              <a:buSzPts val="1500"/>
              <a:buNone/>
            </a:pPr>
            <a:r>
              <a:rPr lang="en-US" sz="2600">
                <a:solidFill>
                  <a:srgbClr val="000000"/>
                </a:solidFill>
                <a:highlight>
                  <a:srgbClr val="FFFFFF"/>
                </a:highlight>
              </a:rPr>
              <a:t>Special classes, separate schooling, or other removal of children with disabilities from the general education environment occurs only if the nature or severity of the disability is such that education in regular classes with the use of supplementary aids and services cannot be achieved satisfactorily.</a:t>
            </a:r>
            <a:endParaRPr sz="2600">
              <a:solidFill>
                <a:srgbClr val="000000"/>
              </a:solidFill>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4"/>
          <p:cNvSpPr txBox="1">
            <a:spLocks noGrp="1"/>
          </p:cNvSpPr>
          <p:nvPr>
            <p:ph type="title"/>
          </p:nvPr>
        </p:nvSpPr>
        <p:spPr>
          <a:xfrm>
            <a:off x="220900" y="428025"/>
            <a:ext cx="23736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a:solidFill>
                  <a:schemeClr val="dk1"/>
                </a:solidFill>
              </a:rPr>
              <a:t>Diving into the definition</a:t>
            </a:r>
            <a:endParaRPr sz="360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a:solidFill>
                  <a:schemeClr val="dk1"/>
                </a:solidFill>
              </a:rPr>
              <a:t>(Part 4)</a:t>
            </a:r>
            <a:endParaRPr sz="2200">
              <a:solidFill>
                <a:schemeClr val="dk1"/>
              </a:solidFill>
            </a:endParaRPr>
          </a:p>
        </p:txBody>
      </p:sp>
      <p:pic>
        <p:nvPicPr>
          <p:cNvPr id="243" name="Google Shape;243;p2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44" name="Google Shape;244;p24">
            <a:extLst>
              <a:ext uri="{C183D7F6-B498-43B3-948B-1728B52AA6E4}">
                <adec:decorative xmlns:adec="http://schemas.microsoft.com/office/drawing/2017/decorative" val="1"/>
              </a:ext>
            </a:extLst>
          </p:cNvPr>
          <p:cNvSpPr/>
          <p:nvPr/>
        </p:nvSpPr>
        <p:spPr>
          <a:xfrm>
            <a:off x="3373000" y="2695675"/>
            <a:ext cx="8235900" cy="1493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5" name="Google Shape;245;p24"/>
          <p:cNvSpPr txBox="1">
            <a:spLocks noGrp="1"/>
          </p:cNvSpPr>
          <p:nvPr>
            <p:ph type="body" idx="1"/>
          </p:nvPr>
        </p:nvSpPr>
        <p:spPr>
          <a:xfrm>
            <a:off x="3373000" y="428025"/>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750"/>
              </a:spcBef>
              <a:spcAft>
                <a:spcPts val="0"/>
              </a:spcAft>
              <a:buClr>
                <a:schemeClr val="dk1"/>
              </a:buClr>
              <a:buSzPts val="1500"/>
              <a:buNone/>
            </a:pPr>
            <a:r>
              <a:rPr lang="en-US" sz="2600"/>
              <a:t>To the maximum extent appropriate, </a:t>
            </a:r>
            <a:endParaRPr sz="2600"/>
          </a:p>
          <a:p>
            <a:pPr marL="0" lvl="0" indent="0" algn="l" rtl="0">
              <a:lnSpc>
                <a:spcPct val="115000"/>
              </a:lnSpc>
              <a:spcBef>
                <a:spcPts val="1000"/>
              </a:spcBef>
              <a:spcAft>
                <a:spcPts val="0"/>
              </a:spcAft>
              <a:buClr>
                <a:schemeClr val="dk1"/>
              </a:buClr>
              <a:buSzPts val="1500"/>
              <a:buNone/>
            </a:pPr>
            <a:r>
              <a:rPr lang="en-US" sz="2600"/>
              <a:t>children with disabilities, including children in public or private institutions or other care facilities, are educated with children who are nondisabled; and</a:t>
            </a:r>
            <a:endParaRPr sz="2600">
              <a:solidFill>
                <a:srgbClr val="666666"/>
              </a:solidFill>
              <a:highlight>
                <a:srgbClr val="FFFFFF"/>
              </a:highlight>
            </a:endParaRPr>
          </a:p>
          <a:p>
            <a:pPr marL="0" lvl="0" indent="0" algn="l" rtl="0">
              <a:lnSpc>
                <a:spcPct val="115000"/>
              </a:lnSpc>
              <a:spcBef>
                <a:spcPts val="2000"/>
              </a:spcBef>
              <a:spcAft>
                <a:spcPts val="0"/>
              </a:spcAft>
              <a:buClr>
                <a:schemeClr val="dk1"/>
              </a:buClr>
              <a:buSzPts val="1500"/>
              <a:buNone/>
            </a:pPr>
            <a:r>
              <a:rPr lang="en-US" sz="2600" b="1"/>
              <a:t>Special classes, separate schooling, or other removal of children with disabilities from the general education environment </a:t>
            </a:r>
            <a:endParaRPr sz="2600" b="1">
              <a:solidFill>
                <a:srgbClr val="999999"/>
              </a:solidFill>
              <a:highlight>
                <a:srgbClr val="FFFFFF"/>
              </a:highlight>
            </a:endParaRPr>
          </a:p>
          <a:p>
            <a:pPr marL="0" lvl="0" indent="0" algn="l" rtl="0">
              <a:lnSpc>
                <a:spcPct val="115000"/>
              </a:lnSpc>
              <a:spcBef>
                <a:spcPts val="2000"/>
              </a:spcBef>
              <a:spcAft>
                <a:spcPts val="0"/>
              </a:spcAft>
              <a:buClr>
                <a:schemeClr val="dk1"/>
              </a:buClr>
              <a:buSzPts val="1500"/>
              <a:buNone/>
            </a:pPr>
            <a:r>
              <a:rPr lang="en-US" sz="2600"/>
              <a:t>occurs only if the nature or severity of the disability is such that education in regular classes with the use of supplementary aids and services cannot be achieved satisfactorily.</a:t>
            </a:r>
            <a:endParaRPr sz="2600">
              <a:solidFill>
                <a:srgbClr val="666666"/>
              </a:solidFill>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25"/>
          <p:cNvSpPr txBox="1">
            <a:spLocks noGrp="1"/>
          </p:cNvSpPr>
          <p:nvPr>
            <p:ph type="title"/>
          </p:nvPr>
        </p:nvSpPr>
        <p:spPr>
          <a:xfrm>
            <a:off x="233725" y="428025"/>
            <a:ext cx="23610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a:solidFill>
                  <a:schemeClr val="dk1"/>
                </a:solidFill>
              </a:rPr>
              <a:t>Diving into the definition</a:t>
            </a:r>
            <a:endParaRPr sz="360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a:solidFill>
                  <a:schemeClr val="dk1"/>
                </a:solidFill>
              </a:rPr>
              <a:t>(Part 5)</a:t>
            </a:r>
            <a:endParaRPr sz="2200">
              <a:solidFill>
                <a:schemeClr val="dk1"/>
              </a:solidFill>
            </a:endParaRPr>
          </a:p>
        </p:txBody>
      </p:sp>
      <p:pic>
        <p:nvPicPr>
          <p:cNvPr id="251" name="Google Shape;251;p25"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52" name="Google Shape;252;p25">
            <a:extLst>
              <a:ext uri="{C183D7F6-B498-43B3-948B-1728B52AA6E4}">
                <adec:decorative xmlns:adec="http://schemas.microsoft.com/office/drawing/2017/decorative" val="1"/>
              </a:ext>
            </a:extLst>
          </p:cNvPr>
          <p:cNvSpPr/>
          <p:nvPr/>
        </p:nvSpPr>
        <p:spPr>
          <a:xfrm>
            <a:off x="3354100" y="3921750"/>
            <a:ext cx="8235900" cy="70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3" name="Google Shape;253;p25"/>
          <p:cNvSpPr txBox="1">
            <a:spLocks noGrp="1"/>
          </p:cNvSpPr>
          <p:nvPr>
            <p:ph type="body" idx="1"/>
          </p:nvPr>
        </p:nvSpPr>
        <p:spPr>
          <a:xfrm>
            <a:off x="3354100" y="551375"/>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1000"/>
              </a:spcBef>
              <a:spcAft>
                <a:spcPts val="0"/>
              </a:spcAft>
              <a:buClr>
                <a:schemeClr val="dk1"/>
              </a:buClr>
              <a:buSzPts val="1500"/>
              <a:buNone/>
            </a:pPr>
            <a:r>
              <a:rPr lang="en-US" sz="2600">
                <a:solidFill>
                  <a:srgbClr val="000000"/>
                </a:solidFill>
                <a:highlight>
                  <a:schemeClr val="lt1"/>
                </a:highlight>
              </a:rPr>
              <a:t>To the maximum extent appropriate,</a:t>
            </a:r>
            <a:r>
              <a:rPr lang="en-US" sz="2600">
                <a:solidFill>
                  <a:srgbClr val="000000"/>
                </a:solidFill>
                <a:highlight>
                  <a:srgbClr val="FEF8EF"/>
                </a:highlight>
              </a:rPr>
              <a:t> </a:t>
            </a:r>
            <a:endParaRPr sz="2600">
              <a:solidFill>
                <a:srgbClr val="000000"/>
              </a:solidFill>
              <a:highlight>
                <a:srgbClr val="FEF8EF"/>
              </a:highlight>
            </a:endParaRPr>
          </a:p>
          <a:p>
            <a:pPr marL="0" lvl="0" indent="0" algn="l" rtl="0">
              <a:lnSpc>
                <a:spcPct val="115000"/>
              </a:lnSpc>
              <a:spcBef>
                <a:spcPts val="1000"/>
              </a:spcBef>
              <a:spcAft>
                <a:spcPts val="0"/>
              </a:spcAft>
              <a:buClr>
                <a:schemeClr val="dk1"/>
              </a:buClr>
              <a:buSzPts val="1500"/>
              <a:buNone/>
            </a:pPr>
            <a:r>
              <a:rPr lang="en-US" sz="2600">
                <a:solidFill>
                  <a:srgbClr val="000000"/>
                </a:solidFill>
                <a:highlight>
                  <a:srgbClr val="FFFFFF"/>
                </a:highlight>
              </a:rPr>
              <a:t>children with disabilities, including children in public or private institutions or other care facilities, are educated with children who are nondisabled; and</a:t>
            </a:r>
            <a:endParaRPr sz="2600">
              <a:solidFill>
                <a:srgbClr val="000000"/>
              </a:solidFill>
              <a:highlight>
                <a:srgbClr val="FFFFFF"/>
              </a:highlight>
            </a:endParaRPr>
          </a:p>
          <a:p>
            <a:pPr marL="0" lvl="0" indent="0" algn="l" rtl="0">
              <a:lnSpc>
                <a:spcPct val="115000"/>
              </a:lnSpc>
              <a:spcBef>
                <a:spcPts val="1000"/>
              </a:spcBef>
              <a:spcAft>
                <a:spcPts val="0"/>
              </a:spcAft>
              <a:buClr>
                <a:schemeClr val="dk1"/>
              </a:buClr>
              <a:buSzPts val="1500"/>
              <a:buNone/>
            </a:pPr>
            <a:r>
              <a:rPr lang="en-US" sz="2600">
                <a:solidFill>
                  <a:srgbClr val="000000"/>
                </a:solidFill>
                <a:highlight>
                  <a:srgbClr val="FFFFFF"/>
                </a:highlight>
              </a:rPr>
              <a:t>Special classes, separate schooling, or other removal of children with disabilities from the general education environment </a:t>
            </a:r>
            <a:endParaRPr sz="2600">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b="1">
                <a:solidFill>
                  <a:srgbClr val="000000"/>
                </a:solidFill>
              </a:rPr>
              <a:t>occurs only if </a:t>
            </a:r>
            <a:endParaRPr sz="2600" b="1">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sz="2600">
                <a:solidFill>
                  <a:srgbClr val="000000"/>
                </a:solidFill>
                <a:highlight>
                  <a:srgbClr val="FFFFFF"/>
                </a:highlight>
              </a:rPr>
              <a:t>the nature or severity of the disability is such that education in regular classes with the use of supplementary aids and services cannot be achieved satisfactorily.</a:t>
            </a:r>
            <a:endParaRPr sz="2600">
              <a:solidFill>
                <a:srgbClr val="000000"/>
              </a:solidFill>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6"/>
          <p:cNvSpPr txBox="1">
            <a:spLocks noGrp="1"/>
          </p:cNvSpPr>
          <p:nvPr>
            <p:ph type="title"/>
          </p:nvPr>
        </p:nvSpPr>
        <p:spPr>
          <a:xfrm>
            <a:off x="259425" y="428025"/>
            <a:ext cx="24381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a:solidFill>
                  <a:schemeClr val="dk1"/>
                </a:solidFill>
              </a:rPr>
              <a:t>Diving into the definition</a:t>
            </a:r>
            <a:endParaRPr sz="360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a:solidFill>
                  <a:schemeClr val="dk1"/>
                </a:solidFill>
              </a:rPr>
              <a:t>(Part 6)</a:t>
            </a:r>
            <a:endParaRPr sz="2200">
              <a:solidFill>
                <a:schemeClr val="dk1"/>
              </a:solidFill>
            </a:endParaRPr>
          </a:p>
        </p:txBody>
      </p:sp>
      <p:pic>
        <p:nvPicPr>
          <p:cNvPr id="259" name="Google Shape;259;p26"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60" name="Google Shape;260;p26">
            <a:extLst>
              <a:ext uri="{C183D7F6-B498-43B3-948B-1728B52AA6E4}">
                <adec:decorative xmlns:adec="http://schemas.microsoft.com/office/drawing/2017/decorative" val="1"/>
              </a:ext>
            </a:extLst>
          </p:cNvPr>
          <p:cNvSpPr/>
          <p:nvPr/>
        </p:nvSpPr>
        <p:spPr>
          <a:xfrm>
            <a:off x="3373000" y="4110700"/>
            <a:ext cx="8235900" cy="70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1" name="Google Shape;261;p26"/>
          <p:cNvSpPr txBox="1">
            <a:spLocks noGrp="1"/>
          </p:cNvSpPr>
          <p:nvPr>
            <p:ph type="body" idx="1"/>
          </p:nvPr>
        </p:nvSpPr>
        <p:spPr>
          <a:xfrm>
            <a:off x="3373000" y="428025"/>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500"/>
              <a:buNone/>
            </a:pPr>
            <a:r>
              <a:rPr lang="en-US" sz="2600">
                <a:solidFill>
                  <a:srgbClr val="000000"/>
                </a:solidFill>
                <a:highlight>
                  <a:schemeClr val="lt1"/>
                </a:highlight>
              </a:rPr>
              <a:t>To the maximum extent appropriate,</a:t>
            </a:r>
            <a:r>
              <a:rPr lang="en-US" sz="2600">
                <a:solidFill>
                  <a:srgbClr val="000000"/>
                </a:solidFill>
                <a:highlight>
                  <a:srgbClr val="FEF8EF"/>
                </a:highlight>
              </a:rPr>
              <a:t> </a:t>
            </a:r>
            <a:endParaRPr sz="2600">
              <a:solidFill>
                <a:srgbClr val="000000"/>
              </a:solidFill>
              <a:highlight>
                <a:srgbClr val="FEF8EF"/>
              </a:highlight>
            </a:endParaRPr>
          </a:p>
          <a:p>
            <a:pPr marL="0" lvl="0" indent="0" algn="l" rtl="0">
              <a:lnSpc>
                <a:spcPct val="115000"/>
              </a:lnSpc>
              <a:spcBef>
                <a:spcPts val="1000"/>
              </a:spcBef>
              <a:spcAft>
                <a:spcPts val="0"/>
              </a:spcAft>
              <a:buClr>
                <a:schemeClr val="dk1"/>
              </a:buClr>
              <a:buSzPts val="1500"/>
              <a:buNone/>
            </a:pPr>
            <a:r>
              <a:rPr lang="en-US" sz="2600">
                <a:solidFill>
                  <a:srgbClr val="000000"/>
                </a:solidFill>
                <a:highlight>
                  <a:srgbClr val="FFFFFF"/>
                </a:highlight>
              </a:rPr>
              <a:t>children with disabilities, including children in public or private institutions or other care facilities, are educated with children who are nondisabled; and</a:t>
            </a:r>
            <a:endParaRPr sz="2600">
              <a:solidFill>
                <a:srgbClr val="000000"/>
              </a:solidFill>
              <a:highlight>
                <a:srgbClr val="FFFFFF"/>
              </a:highlight>
            </a:endParaRPr>
          </a:p>
          <a:p>
            <a:pPr marL="0" lvl="0" indent="0" algn="l" rtl="0">
              <a:lnSpc>
                <a:spcPct val="115000"/>
              </a:lnSpc>
              <a:spcBef>
                <a:spcPts val="1000"/>
              </a:spcBef>
              <a:spcAft>
                <a:spcPts val="0"/>
              </a:spcAft>
              <a:buClr>
                <a:schemeClr val="dk1"/>
              </a:buClr>
              <a:buSzPts val="1500"/>
              <a:buNone/>
            </a:pPr>
            <a:r>
              <a:rPr lang="en-US" sz="2600">
                <a:solidFill>
                  <a:srgbClr val="000000"/>
                </a:solidFill>
                <a:highlight>
                  <a:srgbClr val="FFFFFF"/>
                </a:highlight>
              </a:rPr>
              <a:t>Special classes, separate schooling, or other removal of children with disabilities from the general education environment occurs only if </a:t>
            </a:r>
            <a:endParaRPr sz="2600">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b="1"/>
              <a:t>the nature or severity of the disability </a:t>
            </a:r>
            <a:endParaRPr sz="2600" b="1">
              <a:solidFill>
                <a:srgbClr val="000000"/>
              </a:solidFill>
              <a:highlight>
                <a:srgbClr val="FFFFFF"/>
              </a:highlight>
            </a:endParaRPr>
          </a:p>
          <a:p>
            <a:pPr marL="0" lvl="0" indent="0" algn="l" rtl="0">
              <a:lnSpc>
                <a:spcPct val="115000"/>
              </a:lnSpc>
              <a:spcBef>
                <a:spcPts val="2000"/>
              </a:spcBef>
              <a:spcAft>
                <a:spcPts val="0"/>
              </a:spcAft>
              <a:buClr>
                <a:schemeClr val="dk1"/>
              </a:buClr>
              <a:buSzPts val="1500"/>
              <a:buNone/>
            </a:pPr>
            <a:r>
              <a:rPr lang="en-US" sz="2600">
                <a:solidFill>
                  <a:srgbClr val="000000"/>
                </a:solidFill>
                <a:highlight>
                  <a:srgbClr val="FFFFFF"/>
                </a:highlight>
              </a:rPr>
              <a:t>is such that education in regular classes with the use of supplementary aids and services cannot be achieved satisfactorily.</a:t>
            </a:r>
            <a:endParaRPr sz="2600">
              <a:solidFill>
                <a:srgbClr val="000000"/>
              </a:solidFill>
            </a:endParaRP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27"/>
          <p:cNvSpPr txBox="1">
            <a:spLocks noGrp="1"/>
          </p:cNvSpPr>
          <p:nvPr>
            <p:ph type="title"/>
          </p:nvPr>
        </p:nvSpPr>
        <p:spPr>
          <a:xfrm>
            <a:off x="220900" y="428025"/>
            <a:ext cx="2420100" cy="3274500"/>
          </a:xfrm>
          <a:prstGeom prst="rect">
            <a:avLst/>
          </a:prstGeom>
          <a:noFill/>
          <a:ln>
            <a:noFill/>
          </a:ln>
        </p:spPr>
        <p:txBody>
          <a:bodyPr spcFirstLastPara="1" wrap="square" lIns="91425" tIns="45700" rIns="91425" bIns="45700" anchor="ctr" anchorCtr="0">
            <a:normAutofit/>
          </a:bodyPr>
          <a:lstStyle/>
          <a:p>
            <a:pPr marL="0" lvl="0" indent="0" algn="ctr" rtl="0">
              <a:lnSpc>
                <a:spcPct val="115000"/>
              </a:lnSpc>
              <a:spcBef>
                <a:spcPts val="0"/>
              </a:spcBef>
              <a:spcAft>
                <a:spcPts val="0"/>
              </a:spcAft>
              <a:buClr>
                <a:schemeClr val="lt1"/>
              </a:buClr>
              <a:buSzPts val="3300"/>
              <a:buFont typeface="Arial"/>
              <a:buNone/>
            </a:pPr>
            <a:r>
              <a:rPr lang="en-US" sz="3600">
                <a:solidFill>
                  <a:schemeClr val="dk1"/>
                </a:solidFill>
              </a:rPr>
              <a:t>Diving into the definition</a:t>
            </a:r>
            <a:endParaRPr sz="3600">
              <a:solidFill>
                <a:schemeClr val="dk1"/>
              </a:solidFill>
            </a:endParaRPr>
          </a:p>
          <a:p>
            <a:pPr marL="0" lvl="0" indent="0" algn="ctr" rtl="0">
              <a:lnSpc>
                <a:spcPct val="115000"/>
              </a:lnSpc>
              <a:spcBef>
                <a:spcPts val="0"/>
              </a:spcBef>
              <a:spcAft>
                <a:spcPts val="0"/>
              </a:spcAft>
              <a:buClr>
                <a:schemeClr val="lt1"/>
              </a:buClr>
              <a:buSzPts val="3300"/>
              <a:buFont typeface="Arial"/>
              <a:buNone/>
            </a:pPr>
            <a:r>
              <a:rPr lang="en-US" sz="2200">
                <a:solidFill>
                  <a:schemeClr val="dk1"/>
                </a:solidFill>
              </a:rPr>
              <a:t>(Part 7)</a:t>
            </a:r>
            <a:endParaRPr sz="2200">
              <a:solidFill>
                <a:schemeClr val="dk1"/>
              </a:solidFill>
            </a:endParaRPr>
          </a:p>
        </p:txBody>
      </p:sp>
      <p:pic>
        <p:nvPicPr>
          <p:cNvPr id="267" name="Google Shape;267;p27" descr="Decorative" title="Book Icon.png"/>
          <p:cNvPicPr preferRelativeResize="0"/>
          <p:nvPr/>
        </p:nvPicPr>
        <p:blipFill>
          <a:blip r:embed="rId4">
            <a:alphaModFix/>
          </a:blip>
          <a:stretch>
            <a:fillRect/>
          </a:stretch>
        </p:blipFill>
        <p:spPr>
          <a:xfrm>
            <a:off x="362349" y="3702525"/>
            <a:ext cx="2278525" cy="2278525"/>
          </a:xfrm>
          <a:prstGeom prst="rect">
            <a:avLst/>
          </a:prstGeom>
          <a:noFill/>
          <a:ln>
            <a:noFill/>
          </a:ln>
        </p:spPr>
      </p:pic>
      <p:sp>
        <p:nvSpPr>
          <p:cNvPr id="268" name="Google Shape;268;p27">
            <a:extLst>
              <a:ext uri="{C183D7F6-B498-43B3-948B-1728B52AA6E4}">
                <adec:decorative xmlns:adec="http://schemas.microsoft.com/office/drawing/2017/decorative" val="1"/>
              </a:ext>
            </a:extLst>
          </p:cNvPr>
          <p:cNvSpPr/>
          <p:nvPr/>
        </p:nvSpPr>
        <p:spPr>
          <a:xfrm>
            <a:off x="3373000" y="4760350"/>
            <a:ext cx="8235900" cy="15741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9" name="Google Shape;269;p27"/>
          <p:cNvSpPr txBox="1">
            <a:spLocks noGrp="1"/>
          </p:cNvSpPr>
          <p:nvPr>
            <p:ph type="body" idx="1"/>
          </p:nvPr>
        </p:nvSpPr>
        <p:spPr>
          <a:xfrm>
            <a:off x="3373000" y="428025"/>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1000"/>
              </a:spcBef>
              <a:spcAft>
                <a:spcPts val="0"/>
              </a:spcAft>
              <a:buClr>
                <a:schemeClr val="dk1"/>
              </a:buClr>
              <a:buSzPts val="1500"/>
              <a:buNone/>
            </a:pPr>
            <a:r>
              <a:rPr lang="en-US" sz="2600">
                <a:highlight>
                  <a:schemeClr val="lt1"/>
                </a:highlight>
              </a:rPr>
              <a:t>To the maximum extent appropriate,</a:t>
            </a:r>
            <a:r>
              <a:rPr lang="en-US" sz="2600">
                <a:highlight>
                  <a:srgbClr val="FEF8EF"/>
                </a:highlight>
              </a:rPr>
              <a:t> </a:t>
            </a:r>
            <a:endParaRPr sz="2600">
              <a:highlight>
                <a:srgbClr val="FEF8EF"/>
              </a:highlight>
            </a:endParaRPr>
          </a:p>
          <a:p>
            <a:pPr marL="0" lvl="0" indent="0" algn="l" rtl="0">
              <a:lnSpc>
                <a:spcPct val="115000"/>
              </a:lnSpc>
              <a:spcBef>
                <a:spcPts val="2000"/>
              </a:spcBef>
              <a:spcAft>
                <a:spcPts val="0"/>
              </a:spcAft>
              <a:buClr>
                <a:schemeClr val="dk1"/>
              </a:buClr>
              <a:buSzPts val="1500"/>
              <a:buNone/>
            </a:pPr>
            <a:r>
              <a:rPr lang="en-US" sz="2600">
                <a:highlight>
                  <a:srgbClr val="FFFFFF"/>
                </a:highlight>
              </a:rPr>
              <a:t>children with disabilities, including children in public or private institutions or other care facilities, are educated with children who are nondisabled; and</a:t>
            </a:r>
            <a:endParaRPr sz="2600">
              <a:highlight>
                <a:srgbClr val="FFFFFF"/>
              </a:highlight>
            </a:endParaRPr>
          </a:p>
          <a:p>
            <a:pPr marL="0" lvl="0" indent="0" algn="l" rtl="0">
              <a:lnSpc>
                <a:spcPct val="115000"/>
              </a:lnSpc>
              <a:spcBef>
                <a:spcPts val="2000"/>
              </a:spcBef>
              <a:spcAft>
                <a:spcPts val="0"/>
              </a:spcAft>
              <a:buClr>
                <a:schemeClr val="dk1"/>
              </a:buClr>
              <a:buSzPts val="1500"/>
              <a:buNone/>
            </a:pPr>
            <a:r>
              <a:rPr lang="en-US" sz="2600">
                <a:highlight>
                  <a:srgbClr val="FFFFFF"/>
                </a:highlight>
              </a:rPr>
              <a:t>Special classes, separate schooling, or other removal of children with disabilities from the general education environment occurs only if the nature or severity of the disability </a:t>
            </a:r>
            <a:endParaRPr sz="2600">
              <a:highlight>
                <a:srgbClr val="FFFFFF"/>
              </a:highlight>
            </a:endParaRPr>
          </a:p>
          <a:p>
            <a:pPr marL="0" lvl="0" indent="0" algn="l" rtl="0">
              <a:lnSpc>
                <a:spcPct val="115000"/>
              </a:lnSpc>
              <a:spcBef>
                <a:spcPts val="2000"/>
              </a:spcBef>
              <a:spcAft>
                <a:spcPts val="2000"/>
              </a:spcAft>
              <a:buClr>
                <a:schemeClr val="dk1"/>
              </a:buClr>
              <a:buSzPts val="1500"/>
              <a:buNone/>
            </a:pPr>
            <a:r>
              <a:rPr lang="en-US" sz="2600" b="1"/>
              <a:t>is such that education in regular classes with the use of supplementary aids and services cannot be achieved satisfactorily.</a:t>
            </a:r>
            <a:endParaRPr sz="2600" b="1"/>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3" name="Title 2">
            <a:extLst>
              <a:ext uri="{FF2B5EF4-FFF2-40B4-BE49-F238E27FC236}">
                <a16:creationId xmlns:a16="http://schemas.microsoft.com/office/drawing/2014/main" id="{C5F0D340-5171-1015-9313-1FBEB23AF8CF}"/>
              </a:ext>
            </a:extLst>
          </p:cNvPr>
          <p:cNvSpPr>
            <a:spLocks noGrp="1"/>
          </p:cNvSpPr>
          <p:nvPr>
            <p:ph type="title"/>
          </p:nvPr>
        </p:nvSpPr>
        <p:spPr/>
        <p:txBody>
          <a:bodyPr/>
          <a:lstStyle/>
          <a:p>
            <a:r>
              <a:rPr lang="en-US" dirty="0"/>
              <a:t>LRE Key Concepts</a:t>
            </a:r>
          </a:p>
        </p:txBody>
      </p:sp>
      <p:sp>
        <p:nvSpPr>
          <p:cNvPr id="275" name="Google Shape;275;p28"/>
          <p:cNvSpPr txBox="1">
            <a:spLocks noGrp="1"/>
          </p:cNvSpPr>
          <p:nvPr>
            <p:ph type="body" idx="1"/>
          </p:nvPr>
        </p:nvSpPr>
        <p:spPr>
          <a:xfrm>
            <a:off x="1928975" y="2737825"/>
            <a:ext cx="2453100" cy="3133800"/>
          </a:xfrm>
          <a:prstGeom prst="rect">
            <a:avLst/>
          </a:prstGeom>
        </p:spPr>
        <p:txBody>
          <a:bodyPr spcFirstLastPara="1" wrap="square" lIns="91425" tIns="45700" rIns="91425" bIns="45700" anchor="ctr" anchorCtr="0">
            <a:noAutofit/>
          </a:bodyPr>
          <a:lstStyle/>
          <a:p>
            <a:pPr marL="0" lvl="0" indent="0" algn="ctr" rtl="0">
              <a:spcBef>
                <a:spcPts val="750"/>
              </a:spcBef>
              <a:spcAft>
                <a:spcPts val="0"/>
              </a:spcAft>
              <a:buNone/>
            </a:pPr>
            <a:r>
              <a:rPr lang="en-US" sz="2000"/>
              <a:t>LRE is unique to each individual student, based on their disability-related needs and applies to all eligible students with disabilities.</a:t>
            </a:r>
            <a:r>
              <a:rPr lang="en-US" sz="1900"/>
              <a:t> </a:t>
            </a:r>
            <a:endParaRPr sz="1900"/>
          </a:p>
        </p:txBody>
      </p:sp>
      <p:sp>
        <p:nvSpPr>
          <p:cNvPr id="276" name="Google Shape;276;p28"/>
          <p:cNvSpPr txBox="1">
            <a:spLocks noGrp="1"/>
          </p:cNvSpPr>
          <p:nvPr>
            <p:ph type="body" idx="3"/>
          </p:nvPr>
        </p:nvSpPr>
        <p:spPr>
          <a:xfrm>
            <a:off x="5186375" y="2737825"/>
            <a:ext cx="2534400" cy="3133800"/>
          </a:xfrm>
          <a:prstGeom prst="rect">
            <a:avLst/>
          </a:prstGeom>
        </p:spPr>
        <p:txBody>
          <a:bodyPr spcFirstLastPara="1" wrap="square" lIns="91425" tIns="45700" rIns="91425" bIns="45700" anchor="ctr" anchorCtr="0">
            <a:noAutofit/>
          </a:bodyPr>
          <a:lstStyle/>
          <a:p>
            <a:pPr marL="0" lvl="0" indent="0" algn="ctr" rtl="0">
              <a:lnSpc>
                <a:spcPct val="100000"/>
              </a:lnSpc>
              <a:spcBef>
                <a:spcPts val="750"/>
              </a:spcBef>
              <a:spcAft>
                <a:spcPts val="0"/>
              </a:spcAft>
              <a:buClr>
                <a:schemeClr val="dk1"/>
              </a:buClr>
              <a:buSzPts val="1100"/>
              <a:buFont typeface="Arial"/>
              <a:buNone/>
            </a:pPr>
            <a:r>
              <a:rPr lang="en-US" sz="2000">
                <a:solidFill>
                  <a:srgbClr val="1A1A1A"/>
                </a:solidFill>
              </a:rPr>
              <a:t>General education settings are the default, or starting point, for the discussion.</a:t>
            </a:r>
            <a:endParaRPr sz="2000"/>
          </a:p>
        </p:txBody>
      </p:sp>
      <p:sp>
        <p:nvSpPr>
          <p:cNvPr id="277" name="Google Shape;277;p28"/>
          <p:cNvSpPr txBox="1">
            <a:spLocks noGrp="1"/>
          </p:cNvSpPr>
          <p:nvPr>
            <p:ph type="body" idx="4"/>
          </p:nvPr>
        </p:nvSpPr>
        <p:spPr>
          <a:xfrm>
            <a:off x="8409675" y="2737825"/>
            <a:ext cx="2534400" cy="3133800"/>
          </a:xfrm>
          <a:prstGeom prst="rect">
            <a:avLst/>
          </a:prstGeom>
        </p:spPr>
        <p:txBody>
          <a:bodyPr spcFirstLastPara="1" wrap="square" lIns="91425" tIns="45700" rIns="91425" bIns="45700" anchor="t" anchorCtr="0">
            <a:noAutofit/>
          </a:bodyPr>
          <a:lstStyle/>
          <a:p>
            <a:pPr marL="0" lvl="0" indent="0" algn="ctr" rtl="0">
              <a:spcBef>
                <a:spcPts val="750"/>
              </a:spcBef>
              <a:spcAft>
                <a:spcPts val="0"/>
              </a:spcAft>
              <a:buNone/>
            </a:pPr>
            <a:r>
              <a:rPr lang="en-US" sz="2000"/>
              <a:t>Removal to more segregated settings can be appropriate for some students but…</a:t>
            </a:r>
            <a:endParaRPr sz="2000"/>
          </a:p>
          <a:p>
            <a:pPr marL="0" lvl="0" indent="0" algn="ctr" rtl="0">
              <a:spcBef>
                <a:spcPts val="750"/>
              </a:spcBef>
              <a:spcAft>
                <a:spcPts val="0"/>
              </a:spcAft>
              <a:buNone/>
            </a:pPr>
            <a:r>
              <a:rPr lang="en-US" sz="2000"/>
              <a:t>only when providing services and support in general education is NOT successful.</a:t>
            </a:r>
            <a:endParaRPr sz="2000"/>
          </a:p>
          <a:p>
            <a:pPr marL="0" lvl="0" indent="0" algn="ctr" rtl="0">
              <a:spcBef>
                <a:spcPts val="750"/>
              </a:spcBef>
              <a:spcAft>
                <a:spcPts val="0"/>
              </a:spcAft>
              <a:buNone/>
            </a:pPr>
            <a:endParaRPr sz="1900"/>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9"/>
          <p:cNvSpPr txBox="1">
            <a:spLocks noGrp="1"/>
          </p:cNvSpPr>
          <p:nvPr>
            <p:ph type="title"/>
          </p:nvPr>
        </p:nvSpPr>
        <p:spPr>
          <a:xfrm>
            <a:off x="317925" y="349155"/>
            <a:ext cx="4077600" cy="911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a:solidFill>
                  <a:schemeClr val="dk1"/>
                </a:solidFill>
              </a:rPr>
              <a:t>Check for Understanding:</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US" sz="3600">
                <a:solidFill>
                  <a:schemeClr val="dk1"/>
                </a:solidFill>
              </a:rPr>
              <a:t>True or False</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US" sz="2700">
                <a:solidFill>
                  <a:schemeClr val="dk1"/>
                </a:solidFill>
              </a:rPr>
              <a:t>Question 1</a:t>
            </a:r>
            <a:endParaRPr sz="2700">
              <a:solidFill>
                <a:schemeClr val="dk1"/>
              </a:solidFill>
            </a:endParaRPr>
          </a:p>
        </p:txBody>
      </p:sp>
      <p:sp>
        <p:nvSpPr>
          <p:cNvPr id="283" name="Google Shape;283;p29"/>
          <p:cNvSpPr txBox="1">
            <a:spLocks noGrp="1"/>
          </p:cNvSpPr>
          <p:nvPr>
            <p:ph type="body" idx="1"/>
          </p:nvPr>
        </p:nvSpPr>
        <p:spPr>
          <a:xfrm>
            <a:off x="5398025" y="1110375"/>
            <a:ext cx="6181800" cy="3199200"/>
          </a:xfrm>
          <a:prstGeom prst="rect">
            <a:avLst/>
          </a:prstGeom>
        </p:spPr>
        <p:txBody>
          <a:bodyPr spcFirstLastPara="1" wrap="square" lIns="91425" tIns="45700" rIns="91425" bIns="45700" anchor="t" anchorCtr="0">
            <a:noAutofit/>
          </a:bodyPr>
          <a:lstStyle/>
          <a:p>
            <a:pPr marL="0" lvl="0" indent="0" algn="ctr" rtl="0">
              <a:lnSpc>
                <a:spcPct val="115000"/>
              </a:lnSpc>
              <a:spcBef>
                <a:spcPts val="750"/>
              </a:spcBef>
              <a:spcAft>
                <a:spcPts val="0"/>
              </a:spcAft>
              <a:buNone/>
            </a:pPr>
            <a:r>
              <a:rPr lang="en-US" sz="2600" b="1">
                <a:solidFill>
                  <a:srgbClr val="1A1A1A"/>
                </a:solidFill>
              </a:rPr>
              <a:t>General education settings are always the least restrictive environment.</a:t>
            </a:r>
            <a:endParaRPr sz="2600" b="1">
              <a:solidFill>
                <a:srgbClr val="1A1A1A"/>
              </a:solidFill>
            </a:endParaRPr>
          </a:p>
        </p:txBody>
      </p:sp>
      <p:sp>
        <p:nvSpPr>
          <p:cNvPr id="284" name="Google Shape;284;p29"/>
          <p:cNvSpPr txBox="1"/>
          <p:nvPr/>
        </p:nvSpPr>
        <p:spPr>
          <a:xfrm>
            <a:off x="5830600" y="2935525"/>
            <a:ext cx="5957700" cy="2970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b="1">
                <a:solidFill>
                  <a:schemeClr val="accent1"/>
                </a:solidFill>
              </a:rPr>
              <a:t>False.</a:t>
            </a:r>
            <a:r>
              <a:rPr lang="en-US" sz="2000">
                <a:solidFill>
                  <a:schemeClr val="accent1"/>
                </a:solidFill>
              </a:rPr>
              <a:t> A student’s least restrictive environment is individualized based on their disability-related needs. While the general education setting is the starting point, for some students, it may not be their least restrictive environment because even with supplementary aids and supports, they are not receiving an appropriate education and therefore need a different environment.</a:t>
            </a:r>
            <a:endParaRPr sz="200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0"/>
          <p:cNvSpPr txBox="1">
            <a:spLocks noGrp="1"/>
          </p:cNvSpPr>
          <p:nvPr>
            <p:ph type="title"/>
          </p:nvPr>
        </p:nvSpPr>
        <p:spPr>
          <a:xfrm>
            <a:off x="317925" y="349155"/>
            <a:ext cx="4077600" cy="911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a:solidFill>
                  <a:schemeClr val="dk1"/>
                </a:solidFill>
              </a:rPr>
              <a:t>Check for Understanding:</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US" sz="3600">
                <a:solidFill>
                  <a:schemeClr val="dk1"/>
                </a:solidFill>
              </a:rPr>
              <a:t>True or False</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US" sz="2700">
                <a:solidFill>
                  <a:schemeClr val="dk1"/>
                </a:solidFill>
              </a:rPr>
              <a:t>Question 2</a:t>
            </a:r>
            <a:endParaRPr sz="2700">
              <a:solidFill>
                <a:schemeClr val="dk1"/>
              </a:solidFill>
            </a:endParaRPr>
          </a:p>
        </p:txBody>
      </p:sp>
      <p:sp>
        <p:nvSpPr>
          <p:cNvPr id="290" name="Google Shape;290;p30"/>
          <p:cNvSpPr txBox="1">
            <a:spLocks noGrp="1"/>
          </p:cNvSpPr>
          <p:nvPr>
            <p:ph type="body" idx="1"/>
          </p:nvPr>
        </p:nvSpPr>
        <p:spPr>
          <a:xfrm>
            <a:off x="5401500" y="937800"/>
            <a:ext cx="6181800" cy="3199200"/>
          </a:xfrm>
          <a:prstGeom prst="rect">
            <a:avLst/>
          </a:prstGeom>
        </p:spPr>
        <p:txBody>
          <a:bodyPr spcFirstLastPara="1" wrap="square" lIns="91425" tIns="45700" rIns="91425" bIns="45700" anchor="t" anchorCtr="0">
            <a:noAutofit/>
          </a:bodyPr>
          <a:lstStyle/>
          <a:p>
            <a:pPr marL="0" lvl="0" indent="0" algn="ctr" rtl="0">
              <a:lnSpc>
                <a:spcPct val="115000"/>
              </a:lnSpc>
              <a:spcBef>
                <a:spcPts val="750"/>
              </a:spcBef>
              <a:spcAft>
                <a:spcPts val="0"/>
              </a:spcAft>
              <a:buNone/>
            </a:pPr>
            <a:r>
              <a:rPr lang="en-US" sz="2600" b="1">
                <a:solidFill>
                  <a:srgbClr val="1A1A1A"/>
                </a:solidFill>
              </a:rPr>
              <a:t>A student’s LRE could include part of the day in general education and part of the day in a special education setting.</a:t>
            </a:r>
            <a:endParaRPr sz="2600" b="1">
              <a:solidFill>
                <a:srgbClr val="1A1A1A"/>
              </a:solidFill>
            </a:endParaRPr>
          </a:p>
          <a:p>
            <a:pPr marL="0" lvl="0" indent="0" algn="ctr" rtl="0">
              <a:lnSpc>
                <a:spcPct val="115000"/>
              </a:lnSpc>
              <a:spcBef>
                <a:spcPts val="750"/>
              </a:spcBef>
              <a:spcAft>
                <a:spcPts val="0"/>
              </a:spcAft>
              <a:buNone/>
            </a:pPr>
            <a:endParaRPr sz="2600" b="1">
              <a:solidFill>
                <a:srgbClr val="1A1A1A"/>
              </a:solidFill>
            </a:endParaRPr>
          </a:p>
        </p:txBody>
      </p:sp>
      <p:sp>
        <p:nvSpPr>
          <p:cNvPr id="291" name="Google Shape;291;p30"/>
          <p:cNvSpPr txBox="1"/>
          <p:nvPr/>
        </p:nvSpPr>
        <p:spPr>
          <a:xfrm>
            <a:off x="5329950" y="3278600"/>
            <a:ext cx="6324900" cy="1554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b="1">
                <a:solidFill>
                  <a:schemeClr val="accent1"/>
                </a:solidFill>
              </a:rPr>
              <a:t>True. </a:t>
            </a:r>
            <a:r>
              <a:rPr lang="en-US" sz="2000">
                <a:solidFill>
                  <a:schemeClr val="accent1"/>
                </a:solidFill>
              </a:rPr>
              <a:t>A student’s LRE can include multiple environments throughout the day, depending on their unique circumstances and needs. </a:t>
            </a:r>
            <a:endParaRPr sz="2000">
              <a:solidFill>
                <a:schemeClr val="accent1"/>
              </a:solidFill>
            </a:endParaRPr>
          </a:p>
          <a:p>
            <a:pPr marL="0" lvl="0" indent="0" algn="l" rtl="0">
              <a:lnSpc>
                <a:spcPct val="115000"/>
              </a:lnSpc>
              <a:spcBef>
                <a:spcPts val="0"/>
              </a:spcBef>
              <a:spcAft>
                <a:spcPts val="0"/>
              </a:spcAft>
              <a:buNone/>
            </a:pPr>
            <a:endParaRPr sz="200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1"/>
          <p:cNvSpPr txBox="1">
            <a:spLocks noGrp="1"/>
          </p:cNvSpPr>
          <p:nvPr>
            <p:ph type="title"/>
          </p:nvPr>
        </p:nvSpPr>
        <p:spPr>
          <a:xfrm>
            <a:off x="317925" y="349155"/>
            <a:ext cx="4077600" cy="911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600">
                <a:solidFill>
                  <a:schemeClr val="dk1"/>
                </a:solidFill>
              </a:rPr>
              <a:t>Check for Understanding:</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US" sz="3600">
                <a:solidFill>
                  <a:schemeClr val="dk1"/>
                </a:solidFill>
              </a:rPr>
              <a:t>True or False</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US" sz="2700">
                <a:solidFill>
                  <a:schemeClr val="dk1"/>
                </a:solidFill>
              </a:rPr>
              <a:t>Question 3</a:t>
            </a:r>
            <a:endParaRPr sz="2700">
              <a:solidFill>
                <a:schemeClr val="dk1"/>
              </a:solidFill>
            </a:endParaRPr>
          </a:p>
        </p:txBody>
      </p:sp>
      <p:sp>
        <p:nvSpPr>
          <p:cNvPr id="297" name="Google Shape;297;p31"/>
          <p:cNvSpPr txBox="1">
            <a:spLocks noGrp="1"/>
          </p:cNvSpPr>
          <p:nvPr>
            <p:ph type="body" idx="1"/>
          </p:nvPr>
        </p:nvSpPr>
        <p:spPr>
          <a:xfrm>
            <a:off x="5507000" y="756130"/>
            <a:ext cx="6181800" cy="3199200"/>
          </a:xfrm>
          <a:prstGeom prst="rect">
            <a:avLst/>
          </a:prstGeom>
        </p:spPr>
        <p:txBody>
          <a:bodyPr spcFirstLastPara="1" wrap="square" lIns="91425" tIns="45700" rIns="91425" bIns="45700" anchor="t" anchorCtr="0">
            <a:noAutofit/>
          </a:bodyPr>
          <a:lstStyle/>
          <a:p>
            <a:pPr marL="0" lvl="0" indent="0" algn="ctr" rtl="0">
              <a:lnSpc>
                <a:spcPct val="115000"/>
              </a:lnSpc>
              <a:spcBef>
                <a:spcPts val="750"/>
              </a:spcBef>
              <a:spcAft>
                <a:spcPts val="0"/>
              </a:spcAft>
              <a:buNone/>
            </a:pPr>
            <a:r>
              <a:rPr lang="en-US" sz="2600" b="1">
                <a:solidFill>
                  <a:srgbClr val="1A1A1A"/>
                </a:solidFill>
              </a:rPr>
              <a:t>A student cannot attend lunch, field trips, extracurricular activities or work-based learning with their same age peers if they receive their IEP services in a special education classroom.</a:t>
            </a:r>
            <a:endParaRPr sz="2600" b="1">
              <a:solidFill>
                <a:srgbClr val="1A1A1A"/>
              </a:solidFill>
            </a:endParaRPr>
          </a:p>
          <a:p>
            <a:pPr marL="0" lvl="0" indent="0" algn="ctr" rtl="0">
              <a:lnSpc>
                <a:spcPct val="115000"/>
              </a:lnSpc>
              <a:spcBef>
                <a:spcPts val="750"/>
              </a:spcBef>
              <a:spcAft>
                <a:spcPts val="0"/>
              </a:spcAft>
              <a:buNone/>
            </a:pPr>
            <a:endParaRPr sz="2600" b="1">
              <a:solidFill>
                <a:srgbClr val="1A1A1A"/>
              </a:solidFill>
            </a:endParaRPr>
          </a:p>
          <a:p>
            <a:pPr marL="0" lvl="0" indent="0" algn="ctr" rtl="0">
              <a:lnSpc>
                <a:spcPct val="115000"/>
              </a:lnSpc>
              <a:spcBef>
                <a:spcPts val="750"/>
              </a:spcBef>
              <a:spcAft>
                <a:spcPts val="0"/>
              </a:spcAft>
              <a:buNone/>
            </a:pPr>
            <a:endParaRPr sz="2600" b="1">
              <a:solidFill>
                <a:srgbClr val="1A1A1A"/>
              </a:solidFill>
            </a:endParaRPr>
          </a:p>
        </p:txBody>
      </p:sp>
      <p:sp>
        <p:nvSpPr>
          <p:cNvPr id="298" name="Google Shape;298;p31"/>
          <p:cNvSpPr txBox="1"/>
          <p:nvPr/>
        </p:nvSpPr>
        <p:spPr>
          <a:xfrm>
            <a:off x="5352950" y="3642705"/>
            <a:ext cx="6489900" cy="2616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b="1">
                <a:solidFill>
                  <a:schemeClr val="accent1"/>
                </a:solidFill>
              </a:rPr>
              <a:t>False. </a:t>
            </a:r>
            <a:r>
              <a:rPr lang="en-US" sz="2000">
                <a:solidFill>
                  <a:schemeClr val="accent1"/>
                </a:solidFill>
              </a:rPr>
              <a:t>LRE applies to all activities and settings, including meals, field trips, extracurricular activities, and work-based learning. While a student may receive instruction in a special education classroom for part of their day, if they can be successful at lunch with their same age peers, then that is the LRE for that part of the day. </a:t>
            </a:r>
            <a:endParaRPr sz="200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2"/>
          <p:cNvSpPr txBox="1">
            <a:spLocks noGrp="1"/>
          </p:cNvSpPr>
          <p:nvPr>
            <p:ph type="title"/>
          </p:nvPr>
        </p:nvSpPr>
        <p:spPr>
          <a:xfrm>
            <a:off x="831851" y="1709740"/>
            <a:ext cx="10515600" cy="2852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Role of the IEP Team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a:spLocks noGrp="1"/>
          </p:cNvSpPr>
          <p:nvPr>
            <p:ph type="title"/>
          </p:nvPr>
        </p:nvSpPr>
        <p:spPr>
          <a:xfrm>
            <a:off x="420475" y="362975"/>
            <a:ext cx="3528900" cy="5971500"/>
          </a:xfrm>
          <a:prstGeom prst="rect">
            <a:avLst/>
          </a:prstGeom>
          <a:solidFill>
            <a:srgbClr val="03617A"/>
          </a:solid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None/>
            </a:pPr>
            <a:r>
              <a:rPr lang="en-US" sz="3600"/>
              <a:t>When is LRE addressed in the IEP process?</a:t>
            </a:r>
            <a:endParaRPr sz="3600"/>
          </a:p>
        </p:txBody>
      </p:sp>
      <p:sp>
        <p:nvSpPr>
          <p:cNvPr id="309" name="Google Shape;309;p33"/>
          <p:cNvSpPr txBox="1">
            <a:spLocks noGrp="1"/>
          </p:cNvSpPr>
          <p:nvPr>
            <p:ph type="body" idx="1"/>
          </p:nvPr>
        </p:nvSpPr>
        <p:spPr>
          <a:xfrm>
            <a:off x="4591450" y="362975"/>
            <a:ext cx="7270800" cy="62733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400">
                <a:solidFill>
                  <a:schemeClr val="dk2"/>
                </a:solidFill>
                <a:highlight>
                  <a:srgbClr val="FFFFFF"/>
                </a:highlight>
                <a:latin typeface="Arial"/>
                <a:ea typeface="Arial"/>
                <a:cs typeface="Arial"/>
                <a:sym typeface="Arial"/>
              </a:rPr>
              <a:t>The IEP team will:</a:t>
            </a:r>
            <a:endParaRPr sz="2400">
              <a:solidFill>
                <a:schemeClr val="dk2"/>
              </a:solidFill>
              <a:highlight>
                <a:srgbClr val="FFFFFF"/>
              </a:highlight>
              <a:latin typeface="Arial"/>
              <a:ea typeface="Arial"/>
              <a:cs typeface="Arial"/>
              <a:sym typeface="Arial"/>
            </a:endParaRPr>
          </a:p>
          <a:p>
            <a:pPr marL="0" lvl="0" indent="0" algn="l" rtl="0">
              <a:lnSpc>
                <a:spcPct val="105000"/>
              </a:lnSpc>
              <a:spcBef>
                <a:spcPts val="0"/>
              </a:spcBef>
              <a:spcAft>
                <a:spcPts val="0"/>
              </a:spcAft>
              <a:buNone/>
            </a:pPr>
            <a:endParaRPr sz="2400">
              <a:solidFill>
                <a:schemeClr val="dk2"/>
              </a:solidFill>
              <a:highlight>
                <a:srgbClr val="FFFFFF"/>
              </a:highlight>
              <a:latin typeface="Arial"/>
              <a:ea typeface="Arial"/>
              <a:cs typeface="Arial"/>
              <a:sym typeface="Arial"/>
            </a:endParaRPr>
          </a:p>
          <a:p>
            <a:pPr marL="457200" lvl="0" indent="-381000" algn="l" rtl="0">
              <a:lnSpc>
                <a:spcPct val="100000"/>
              </a:lnSpc>
              <a:spcBef>
                <a:spcPts val="0"/>
              </a:spcBef>
              <a:spcAft>
                <a:spcPts val="0"/>
              </a:spcAft>
              <a:buClr>
                <a:schemeClr val="dk2"/>
              </a:buClr>
              <a:buSzPts val="2400"/>
              <a:buFont typeface="Arial"/>
              <a:buAutoNum type="arabicPeriod"/>
            </a:pPr>
            <a:r>
              <a:rPr lang="en-US" sz="2400">
                <a:solidFill>
                  <a:schemeClr val="dk2"/>
                </a:solidFill>
                <a:highlight>
                  <a:srgbClr val="FFFFFF"/>
                </a:highlight>
                <a:latin typeface="Arial"/>
                <a:ea typeface="Arial"/>
                <a:cs typeface="Arial"/>
                <a:sym typeface="Arial"/>
              </a:rPr>
              <a:t>identify present levels of academic achievement and functional performance (PLAAFP).</a:t>
            </a:r>
            <a:endParaRPr sz="2400">
              <a:solidFill>
                <a:schemeClr val="dk2"/>
              </a:solidFill>
              <a:highlight>
                <a:srgbClr val="FFFFFF"/>
              </a:highlight>
              <a:latin typeface="Arial"/>
              <a:ea typeface="Arial"/>
              <a:cs typeface="Arial"/>
              <a:sym typeface="Arial"/>
            </a:endParaRPr>
          </a:p>
          <a:p>
            <a:pPr marL="457200" lvl="0" indent="-381000" algn="l" rtl="0">
              <a:lnSpc>
                <a:spcPct val="100000"/>
              </a:lnSpc>
              <a:spcBef>
                <a:spcPts val="1000"/>
              </a:spcBef>
              <a:spcAft>
                <a:spcPts val="0"/>
              </a:spcAft>
              <a:buClr>
                <a:schemeClr val="dk2"/>
              </a:buClr>
              <a:buSzPts val="2400"/>
              <a:buFont typeface="Arial"/>
              <a:buAutoNum type="arabicPeriod"/>
            </a:pPr>
            <a:r>
              <a:rPr lang="en-US" sz="2400">
                <a:solidFill>
                  <a:schemeClr val="dk2"/>
                </a:solidFill>
                <a:highlight>
                  <a:srgbClr val="FFFFFF"/>
                </a:highlight>
                <a:latin typeface="Arial"/>
                <a:ea typeface="Arial"/>
                <a:cs typeface="Arial"/>
                <a:sym typeface="Arial"/>
              </a:rPr>
              <a:t>develop measurable annual goals and determine effective progress monitoring strategies.</a:t>
            </a:r>
            <a:endParaRPr sz="2400">
              <a:solidFill>
                <a:schemeClr val="dk2"/>
              </a:solidFill>
              <a:highlight>
                <a:srgbClr val="FFFFFF"/>
              </a:highlight>
              <a:latin typeface="Arial"/>
              <a:ea typeface="Arial"/>
              <a:cs typeface="Arial"/>
              <a:sym typeface="Arial"/>
            </a:endParaRPr>
          </a:p>
          <a:p>
            <a:pPr marL="457200" lvl="0" indent="-381000" algn="l" rtl="0">
              <a:lnSpc>
                <a:spcPct val="100000"/>
              </a:lnSpc>
              <a:spcBef>
                <a:spcPts val="1000"/>
              </a:spcBef>
              <a:spcAft>
                <a:spcPts val="0"/>
              </a:spcAft>
              <a:buClr>
                <a:schemeClr val="dk2"/>
              </a:buClr>
              <a:buSzPts val="2400"/>
              <a:buFont typeface="Arial"/>
              <a:buAutoNum type="arabicPeriod"/>
            </a:pPr>
            <a:r>
              <a:rPr lang="en-US" sz="2400">
                <a:solidFill>
                  <a:schemeClr val="dk2"/>
                </a:solidFill>
                <a:latin typeface="Arial"/>
                <a:ea typeface="Arial"/>
                <a:cs typeface="Arial"/>
                <a:sym typeface="Arial"/>
              </a:rPr>
              <a:t>determine </a:t>
            </a:r>
            <a:r>
              <a:rPr lang="en-US" sz="2400">
                <a:solidFill>
                  <a:schemeClr val="dk2"/>
                </a:solidFill>
                <a:highlight>
                  <a:srgbClr val="FFFFFF"/>
                </a:highlight>
                <a:latin typeface="Arial"/>
                <a:ea typeface="Arial"/>
                <a:cs typeface="Arial"/>
                <a:sym typeface="Arial"/>
              </a:rPr>
              <a:t>how progress will be reported to parents.</a:t>
            </a:r>
            <a:endParaRPr sz="2400">
              <a:solidFill>
                <a:schemeClr val="dk2"/>
              </a:solidFill>
              <a:highlight>
                <a:srgbClr val="FFFFFF"/>
              </a:highlight>
              <a:latin typeface="Arial"/>
              <a:ea typeface="Arial"/>
              <a:cs typeface="Arial"/>
              <a:sym typeface="Arial"/>
            </a:endParaRPr>
          </a:p>
          <a:p>
            <a:pPr marL="457200" lvl="0" indent="-381000" algn="l" rtl="0">
              <a:lnSpc>
                <a:spcPct val="100000"/>
              </a:lnSpc>
              <a:spcBef>
                <a:spcPts val="1000"/>
              </a:spcBef>
              <a:spcAft>
                <a:spcPts val="0"/>
              </a:spcAft>
              <a:buClr>
                <a:schemeClr val="dk2"/>
              </a:buClr>
              <a:buSzPts val="2400"/>
              <a:buFont typeface="Arial"/>
              <a:buAutoNum type="arabicPeriod"/>
            </a:pPr>
            <a:r>
              <a:rPr lang="en-US" sz="2400">
                <a:solidFill>
                  <a:schemeClr val="dk2"/>
                </a:solidFill>
                <a:highlight>
                  <a:srgbClr val="FFFFFF"/>
                </a:highlight>
                <a:latin typeface="Arial"/>
                <a:ea typeface="Arial"/>
                <a:cs typeface="Arial"/>
                <a:sym typeface="Arial"/>
              </a:rPr>
              <a:t>d</a:t>
            </a:r>
            <a:r>
              <a:rPr lang="en-US" sz="2400">
                <a:solidFill>
                  <a:schemeClr val="dk2"/>
                </a:solidFill>
                <a:latin typeface="Arial"/>
                <a:ea typeface="Arial"/>
                <a:cs typeface="Arial"/>
                <a:sym typeface="Arial"/>
              </a:rPr>
              <a:t>etermine all special education services, activities, and supports.</a:t>
            </a:r>
            <a:endParaRPr sz="2400">
              <a:solidFill>
                <a:schemeClr val="dk2"/>
              </a:solidFill>
              <a:highlight>
                <a:srgbClr val="FFFFFF"/>
              </a:highlight>
              <a:latin typeface="Arial"/>
              <a:ea typeface="Arial"/>
              <a:cs typeface="Arial"/>
              <a:sym typeface="Arial"/>
            </a:endParaRPr>
          </a:p>
          <a:p>
            <a:pPr marL="457200" lvl="0" indent="-381000" algn="l" rtl="0">
              <a:lnSpc>
                <a:spcPct val="100000"/>
              </a:lnSpc>
              <a:spcBef>
                <a:spcPts val="1000"/>
              </a:spcBef>
              <a:spcAft>
                <a:spcPts val="0"/>
              </a:spcAft>
              <a:buClr>
                <a:schemeClr val="dk2"/>
              </a:buClr>
              <a:buSzPts val="2400"/>
              <a:buFont typeface="Arial"/>
              <a:buAutoNum type="arabicPeriod"/>
            </a:pPr>
            <a:r>
              <a:rPr lang="en-US" sz="2400" b="1">
                <a:solidFill>
                  <a:schemeClr val="dk2"/>
                </a:solidFill>
                <a:highlight>
                  <a:srgbClr val="FFFF00"/>
                </a:highlight>
                <a:latin typeface="Arial"/>
                <a:ea typeface="Arial"/>
                <a:cs typeface="Arial"/>
                <a:sym typeface="Arial"/>
              </a:rPr>
              <a:t>determine placement in the least restrictive environment (LRE).</a:t>
            </a:r>
            <a:endParaRPr sz="2400">
              <a:solidFill>
                <a:schemeClr val="dk2"/>
              </a:solidFill>
              <a:highlight>
                <a:srgbClr val="FFFFFF"/>
              </a:highlight>
              <a:latin typeface="Arial"/>
              <a:ea typeface="Arial"/>
              <a:cs typeface="Arial"/>
              <a:sym typeface="Arial"/>
            </a:endParaRPr>
          </a:p>
          <a:p>
            <a:pPr marL="0" lvl="0" indent="0" algn="l" rtl="0">
              <a:lnSpc>
                <a:spcPct val="100000"/>
              </a:lnSpc>
              <a:spcBef>
                <a:spcPts val="1000"/>
              </a:spcBef>
              <a:spcAft>
                <a:spcPts val="0"/>
              </a:spcAft>
              <a:buNone/>
            </a:pPr>
            <a:endParaRPr sz="2400">
              <a:solidFill>
                <a:schemeClr val="dk2"/>
              </a:solidFill>
              <a:highlight>
                <a:srgbClr val="FFFFFF"/>
              </a:highlight>
              <a:latin typeface="Arial"/>
              <a:ea typeface="Arial"/>
              <a:cs typeface="Arial"/>
              <a:sym typeface="Arial"/>
            </a:endParaRPr>
          </a:p>
          <a:p>
            <a:pPr marL="0" lvl="0" indent="0" algn="l" rtl="0">
              <a:lnSpc>
                <a:spcPct val="100000"/>
              </a:lnSpc>
              <a:spcBef>
                <a:spcPts val="0"/>
              </a:spcBef>
              <a:spcAft>
                <a:spcPts val="0"/>
              </a:spcAft>
              <a:buNone/>
            </a:pPr>
            <a:endParaRPr sz="2400">
              <a:solidFill>
                <a:schemeClr val="dk2"/>
              </a:solidFill>
              <a:highlight>
                <a:srgbClr val="FFFFFF"/>
              </a:highlight>
              <a:latin typeface="Arial"/>
              <a:ea typeface="Arial"/>
              <a:cs typeface="Arial"/>
              <a:sym typeface="Arial"/>
            </a:endParaRPr>
          </a:p>
          <a:p>
            <a:pPr marL="0" lvl="0" indent="0" algn="l" rtl="0">
              <a:lnSpc>
                <a:spcPct val="150000"/>
              </a:lnSpc>
              <a:spcBef>
                <a:spcPts val="0"/>
              </a:spcBef>
              <a:spcAft>
                <a:spcPts val="0"/>
              </a:spcAft>
              <a:buNone/>
            </a:pPr>
            <a:endParaRPr sz="1400">
              <a:solidFill>
                <a:schemeClr val="dk2"/>
              </a:solidFill>
              <a:highlight>
                <a:srgbClr val="FFFFFF"/>
              </a:highlight>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4"/>
          <p:cNvSpPr txBox="1">
            <a:spLocks noGrp="1"/>
          </p:cNvSpPr>
          <p:nvPr>
            <p:ph type="title"/>
          </p:nvPr>
        </p:nvSpPr>
        <p:spPr>
          <a:xfrm>
            <a:off x="892797" y="1"/>
            <a:ext cx="10515600" cy="1192800"/>
          </a:xfrm>
          <a:prstGeom prst="rect">
            <a:avLst/>
          </a:prstGeom>
        </p:spPr>
        <p:txBody>
          <a:bodyPr spcFirstLastPara="1" wrap="square" lIns="91425" tIns="45700" rIns="91425" bIns="45700" anchor="ctr" anchorCtr="0">
            <a:normAutofit/>
          </a:bodyPr>
          <a:lstStyle/>
          <a:p>
            <a:pPr marL="0" lvl="0" indent="0" algn="ctr" rtl="0">
              <a:lnSpc>
                <a:spcPct val="115000"/>
              </a:lnSpc>
              <a:spcBef>
                <a:spcPts val="0"/>
              </a:spcBef>
              <a:spcAft>
                <a:spcPts val="0"/>
              </a:spcAft>
              <a:buNone/>
            </a:pPr>
            <a:r>
              <a:rPr lang="en-US" sz="3600" dirty="0"/>
              <a:t>Key LRE Questions to Consider </a:t>
            </a:r>
            <a:endParaRPr sz="3600" dirty="0"/>
          </a:p>
        </p:txBody>
      </p:sp>
      <p:sp>
        <p:nvSpPr>
          <p:cNvPr id="315" name="Google Shape;315;p34"/>
          <p:cNvSpPr txBox="1"/>
          <p:nvPr/>
        </p:nvSpPr>
        <p:spPr>
          <a:xfrm>
            <a:off x="503850" y="1440825"/>
            <a:ext cx="11184300" cy="5096100"/>
          </a:xfrm>
          <a:prstGeom prst="rect">
            <a:avLst/>
          </a:prstGeom>
          <a:noFill/>
          <a:ln>
            <a:noFill/>
          </a:ln>
        </p:spPr>
        <p:txBody>
          <a:bodyPr spcFirstLastPara="1" wrap="square" lIns="91425" tIns="91425" rIns="91425" bIns="91425" anchor="t" anchorCtr="0">
            <a:noAutofit/>
          </a:bodyPr>
          <a:lstStyle/>
          <a:p>
            <a:pPr marL="457200" lvl="0" indent="-368300" algn="l" rtl="0">
              <a:lnSpc>
                <a:spcPct val="100000"/>
              </a:lnSpc>
              <a:spcBef>
                <a:spcPts val="1000"/>
              </a:spcBef>
              <a:spcAft>
                <a:spcPts val="0"/>
              </a:spcAft>
              <a:buSzPts val="2200"/>
              <a:buChar char="●"/>
            </a:pPr>
            <a:r>
              <a:rPr lang="en-US" sz="2200"/>
              <a:t>What specific needs can and cannot be met in the general education environment? </a:t>
            </a:r>
            <a:endParaRPr sz="2200"/>
          </a:p>
          <a:p>
            <a:pPr marL="457200" lvl="0" indent="-368300" algn="l" rtl="0">
              <a:lnSpc>
                <a:spcPct val="100000"/>
              </a:lnSpc>
              <a:spcBef>
                <a:spcPts val="1000"/>
              </a:spcBef>
              <a:spcAft>
                <a:spcPts val="0"/>
              </a:spcAft>
              <a:buSzPts val="2200"/>
              <a:buChar char="●"/>
            </a:pPr>
            <a:r>
              <a:rPr lang="en-US" sz="2200"/>
              <a:t>What data supports the decision for a more restrictive or less restrictive environment?</a:t>
            </a:r>
            <a:endParaRPr sz="2200"/>
          </a:p>
          <a:p>
            <a:pPr marL="457200" lvl="0" indent="-368300" algn="l" rtl="0">
              <a:lnSpc>
                <a:spcPct val="100000"/>
              </a:lnSpc>
              <a:spcBef>
                <a:spcPts val="1000"/>
              </a:spcBef>
              <a:spcAft>
                <a:spcPts val="0"/>
              </a:spcAft>
              <a:buSzPts val="2200"/>
              <a:buChar char="●"/>
            </a:pPr>
            <a:r>
              <a:rPr lang="en-US" sz="2200"/>
              <a:t>Have all potential supplementary aids/services within the general education setting been thoroughly explored? </a:t>
            </a:r>
            <a:endParaRPr sz="2200"/>
          </a:p>
          <a:p>
            <a:pPr marL="457200" lvl="0" indent="-368300" algn="l" rtl="0">
              <a:lnSpc>
                <a:spcPct val="100000"/>
              </a:lnSpc>
              <a:spcBef>
                <a:spcPts val="1000"/>
              </a:spcBef>
              <a:spcAft>
                <a:spcPts val="0"/>
              </a:spcAft>
              <a:buSzPts val="2200"/>
              <a:buChar char="●"/>
            </a:pPr>
            <a:r>
              <a:rPr lang="en-US" sz="2200"/>
              <a:t>What strategies will be put in place to facilitate a smooth transition back to general education, if appropriate? </a:t>
            </a:r>
            <a:endParaRPr sz="2200"/>
          </a:p>
          <a:p>
            <a:pPr marL="457200" lvl="0" indent="-368300" algn="l" rtl="0">
              <a:lnSpc>
                <a:spcPct val="100000"/>
              </a:lnSpc>
              <a:spcBef>
                <a:spcPts val="1000"/>
              </a:spcBef>
              <a:spcAft>
                <a:spcPts val="0"/>
              </a:spcAft>
              <a:buSzPts val="2200"/>
              <a:buChar char="●"/>
            </a:pPr>
            <a:r>
              <a:rPr lang="en-US" sz="2200"/>
              <a:t>How will progress be monitored in the chosen setting? </a:t>
            </a:r>
            <a:endParaRPr sz="2200"/>
          </a:p>
          <a:p>
            <a:pPr marL="457200" lvl="0" indent="-368300" algn="l" rtl="0">
              <a:lnSpc>
                <a:spcPct val="100000"/>
              </a:lnSpc>
              <a:spcBef>
                <a:spcPts val="1000"/>
              </a:spcBef>
              <a:spcAft>
                <a:spcPts val="0"/>
              </a:spcAft>
              <a:buSzPts val="2200"/>
              <a:buChar char="●"/>
            </a:pPr>
            <a:r>
              <a:rPr lang="en-US" sz="2200"/>
              <a:t>Could the placement have an adverse effect on the student or the quality of services the student needs to be successful?</a:t>
            </a:r>
            <a:endParaRPr sz="2200"/>
          </a:p>
          <a:p>
            <a:pPr marL="457200" lvl="0" indent="-368300" algn="l" rtl="0">
              <a:lnSpc>
                <a:spcPct val="115000"/>
              </a:lnSpc>
              <a:spcBef>
                <a:spcPts val="1000"/>
              </a:spcBef>
              <a:spcAft>
                <a:spcPts val="1000"/>
              </a:spcAft>
              <a:buSzPts val="2200"/>
              <a:buChar char="●"/>
            </a:pPr>
            <a:r>
              <a:rPr lang="en-US" sz="2200">
                <a:solidFill>
                  <a:schemeClr val="dk1"/>
                </a:solidFill>
              </a:rPr>
              <a:t>How will providing the student’s services and supports affect the learning environment for other students?</a:t>
            </a:r>
            <a:endParaRPr sz="2200">
              <a:solidFill>
                <a:schemeClr val="accent1"/>
              </a:solidFill>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2" name="Title 1">
            <a:extLst>
              <a:ext uri="{FF2B5EF4-FFF2-40B4-BE49-F238E27FC236}">
                <a16:creationId xmlns:a16="http://schemas.microsoft.com/office/drawing/2014/main" id="{FB9A8C01-675D-D8C0-FA51-78873491E2B8}"/>
              </a:ext>
            </a:extLst>
          </p:cNvPr>
          <p:cNvSpPr>
            <a:spLocks noGrp="1"/>
          </p:cNvSpPr>
          <p:nvPr>
            <p:ph type="title"/>
          </p:nvPr>
        </p:nvSpPr>
        <p:spPr>
          <a:xfrm>
            <a:off x="0" y="3208625"/>
            <a:ext cx="4238366" cy="1484700"/>
          </a:xfrm>
        </p:spPr>
        <p:txBody>
          <a:bodyPr/>
          <a:lstStyle/>
          <a:p>
            <a:r>
              <a:rPr lang="en-US" sz="3100" dirty="0"/>
              <a:t>Common Pitfalls or Misunderstandings</a:t>
            </a:r>
          </a:p>
        </p:txBody>
      </p:sp>
      <p:sp>
        <p:nvSpPr>
          <p:cNvPr id="322" name="Google Shape;322;p35"/>
          <p:cNvSpPr txBox="1">
            <a:spLocks noGrp="1"/>
          </p:cNvSpPr>
          <p:nvPr>
            <p:ph type="body" idx="4294967295"/>
          </p:nvPr>
        </p:nvSpPr>
        <p:spPr>
          <a:xfrm>
            <a:off x="4950200" y="891700"/>
            <a:ext cx="6813600" cy="4932300"/>
          </a:xfrm>
          <a:prstGeom prst="rect">
            <a:avLst/>
          </a:prstGeom>
        </p:spPr>
        <p:txBody>
          <a:bodyPr spcFirstLastPara="1" wrap="square" lIns="91425" tIns="45700" rIns="91425" bIns="45700" anchor="t" anchorCtr="0">
            <a:normAutofit fontScale="77500" lnSpcReduction="20000"/>
          </a:bodyPr>
          <a:lstStyle/>
          <a:p>
            <a:pPr marL="457200" lvl="0" indent="-346710" algn="l" rtl="0">
              <a:lnSpc>
                <a:spcPct val="115000"/>
              </a:lnSpc>
              <a:spcBef>
                <a:spcPts val="0"/>
              </a:spcBef>
              <a:spcAft>
                <a:spcPts val="0"/>
              </a:spcAft>
              <a:buSzPct val="100000"/>
              <a:buChar char="●"/>
            </a:pPr>
            <a:r>
              <a:rPr lang="en-US" sz="2400" dirty="0"/>
              <a:t>LRE is </a:t>
            </a:r>
            <a:r>
              <a:rPr lang="en-US" sz="2400" b="1" dirty="0"/>
              <a:t>not necessarily</a:t>
            </a:r>
            <a:r>
              <a:rPr lang="en-US" sz="2400" dirty="0"/>
              <a:t> the general education setting</a:t>
            </a:r>
            <a:endParaRPr sz="2400" dirty="0"/>
          </a:p>
          <a:p>
            <a:pPr marL="457200" lvl="0" indent="-346710" algn="l" rtl="0">
              <a:lnSpc>
                <a:spcPct val="115000"/>
              </a:lnSpc>
              <a:spcBef>
                <a:spcPts val="1000"/>
              </a:spcBef>
              <a:spcAft>
                <a:spcPts val="0"/>
              </a:spcAft>
              <a:buSzPct val="100000"/>
              <a:buChar char="●"/>
            </a:pPr>
            <a:r>
              <a:rPr lang="en-US" sz="2400" dirty="0"/>
              <a:t>Cost, staffing, space, are </a:t>
            </a:r>
            <a:r>
              <a:rPr lang="en-US" sz="2400" b="1" dirty="0"/>
              <a:t>not</a:t>
            </a:r>
            <a:r>
              <a:rPr lang="en-US" sz="2400" dirty="0"/>
              <a:t> considerations</a:t>
            </a:r>
            <a:endParaRPr sz="2400" dirty="0"/>
          </a:p>
          <a:p>
            <a:pPr marL="457200" lvl="0" indent="-346710" algn="l" rtl="0">
              <a:lnSpc>
                <a:spcPct val="115000"/>
              </a:lnSpc>
              <a:spcBef>
                <a:spcPts val="1000"/>
              </a:spcBef>
              <a:spcAft>
                <a:spcPts val="0"/>
              </a:spcAft>
              <a:buSzPct val="100000"/>
              <a:buChar char="●"/>
            </a:pPr>
            <a:r>
              <a:rPr lang="en-US" sz="2400" dirty="0"/>
              <a:t>Student does </a:t>
            </a:r>
            <a:r>
              <a:rPr lang="en-US" sz="2400" b="1" dirty="0"/>
              <a:t>not have to ‘fail’</a:t>
            </a:r>
            <a:r>
              <a:rPr lang="en-US" sz="2400" dirty="0"/>
              <a:t> in the general education setting prior to the team considering a more restrictive placement</a:t>
            </a:r>
            <a:endParaRPr sz="2400" dirty="0"/>
          </a:p>
          <a:p>
            <a:pPr marL="457200" lvl="0" indent="-346710" algn="l" rtl="0">
              <a:lnSpc>
                <a:spcPct val="115000"/>
              </a:lnSpc>
              <a:spcBef>
                <a:spcPts val="1000"/>
              </a:spcBef>
              <a:spcAft>
                <a:spcPts val="0"/>
              </a:spcAft>
              <a:buSzPct val="100000"/>
              <a:buChar char="●"/>
            </a:pPr>
            <a:r>
              <a:rPr lang="en-US" sz="2400" dirty="0"/>
              <a:t>Academic and social benefits should </a:t>
            </a:r>
            <a:r>
              <a:rPr lang="en-US" sz="2400" b="1" dirty="0"/>
              <a:t>both</a:t>
            </a:r>
            <a:r>
              <a:rPr lang="en-US" sz="2400" dirty="0"/>
              <a:t> be considered</a:t>
            </a:r>
            <a:endParaRPr sz="2400" dirty="0"/>
          </a:p>
          <a:p>
            <a:pPr marL="457200" lvl="0" indent="-346710" algn="l" rtl="0">
              <a:lnSpc>
                <a:spcPct val="115000"/>
              </a:lnSpc>
              <a:spcBef>
                <a:spcPts val="1000"/>
              </a:spcBef>
              <a:spcAft>
                <a:spcPts val="0"/>
              </a:spcAft>
              <a:buSzPct val="100000"/>
              <a:buChar char="●"/>
            </a:pPr>
            <a:r>
              <a:rPr lang="en-US" sz="2400" dirty="0"/>
              <a:t>Placing a child based on category of disability is a </a:t>
            </a:r>
            <a:r>
              <a:rPr lang="en-US" sz="2400" b="1" dirty="0"/>
              <a:t>violation</a:t>
            </a:r>
            <a:r>
              <a:rPr lang="en-US" sz="2400" dirty="0"/>
              <a:t> of IDEA (34 C.F.R. 300.116(b)(2))</a:t>
            </a:r>
            <a:endParaRPr sz="2400" dirty="0"/>
          </a:p>
          <a:p>
            <a:pPr marL="457200" lvl="0" indent="-346710" algn="l" rtl="0">
              <a:lnSpc>
                <a:spcPct val="115000"/>
              </a:lnSpc>
              <a:spcBef>
                <a:spcPts val="1000"/>
              </a:spcBef>
              <a:spcAft>
                <a:spcPts val="0"/>
              </a:spcAft>
              <a:buSzPct val="100000"/>
              <a:buChar char="●"/>
            </a:pPr>
            <a:r>
              <a:rPr lang="en-US" sz="2400" dirty="0"/>
              <a:t>Do not use </a:t>
            </a:r>
            <a:r>
              <a:rPr lang="en-US" sz="2400" b="1" dirty="0"/>
              <a:t>boilerplate language</a:t>
            </a:r>
            <a:r>
              <a:rPr lang="en-US" sz="2400" dirty="0"/>
              <a:t> when describing the reason a student cannot be educated in the general education environment</a:t>
            </a:r>
            <a:endParaRPr sz="2400" dirty="0"/>
          </a:p>
          <a:p>
            <a:pPr marL="457200" lvl="0" indent="-346710" algn="l" rtl="0">
              <a:lnSpc>
                <a:spcPct val="115000"/>
              </a:lnSpc>
              <a:spcBef>
                <a:spcPts val="1000"/>
              </a:spcBef>
              <a:spcAft>
                <a:spcPts val="1000"/>
              </a:spcAft>
              <a:buSzPct val="100000"/>
              <a:buChar char="●"/>
            </a:pPr>
            <a:r>
              <a:rPr lang="en-US" sz="2400" dirty="0"/>
              <a:t>LRE is an </a:t>
            </a:r>
            <a:r>
              <a:rPr lang="en-US" sz="2400" b="1" dirty="0"/>
              <a:t>annual decision</a:t>
            </a:r>
            <a:r>
              <a:rPr lang="en-US" sz="2400" dirty="0"/>
              <a:t>, at minimum, and should be discussed more frequently if the IEP is being amended.</a:t>
            </a:r>
            <a:endParaRPr sz="1800" dirty="0"/>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36"/>
          <p:cNvSpPr txBox="1">
            <a:spLocks noGrp="1"/>
          </p:cNvSpPr>
          <p:nvPr>
            <p:ph type="title"/>
          </p:nvPr>
        </p:nvSpPr>
        <p:spPr>
          <a:xfrm>
            <a:off x="420475" y="362975"/>
            <a:ext cx="3528900" cy="5971500"/>
          </a:xfrm>
          <a:prstGeom prst="rect">
            <a:avLst/>
          </a:prstGeom>
          <a:solidFill>
            <a:srgbClr val="03617A"/>
          </a:solid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None/>
            </a:pPr>
            <a:r>
              <a:rPr lang="en-US" sz="3600" dirty="0"/>
              <a:t>What are the options?</a:t>
            </a:r>
            <a:endParaRPr sz="3600" dirty="0"/>
          </a:p>
        </p:txBody>
      </p:sp>
      <p:sp>
        <p:nvSpPr>
          <p:cNvPr id="328" name="Google Shape;328;p36"/>
          <p:cNvSpPr txBox="1">
            <a:spLocks noGrp="1"/>
          </p:cNvSpPr>
          <p:nvPr>
            <p:ph type="body" idx="1"/>
          </p:nvPr>
        </p:nvSpPr>
        <p:spPr>
          <a:xfrm>
            <a:off x="4591450" y="362975"/>
            <a:ext cx="7270800" cy="6273300"/>
          </a:xfrm>
          <a:prstGeom prst="rect">
            <a:avLst/>
          </a:prstGeom>
        </p:spPr>
        <p:txBody>
          <a:bodyPr spcFirstLastPara="1" wrap="square" lIns="91425" tIns="45700" rIns="91425" bIns="45700" anchor="ctr" anchorCtr="0">
            <a:noAutofit/>
          </a:bodyPr>
          <a:lstStyle/>
          <a:p>
            <a:pPr marL="0" lvl="0" indent="0" algn="l" rtl="0">
              <a:lnSpc>
                <a:spcPct val="115000"/>
              </a:lnSpc>
              <a:spcBef>
                <a:spcPts val="0"/>
              </a:spcBef>
              <a:spcAft>
                <a:spcPts val="0"/>
              </a:spcAft>
              <a:buNone/>
            </a:pPr>
            <a:r>
              <a:rPr lang="en-US" sz="2400" i="1">
                <a:solidFill>
                  <a:schemeClr val="dk2"/>
                </a:solidFill>
                <a:highlight>
                  <a:srgbClr val="FFFFFF"/>
                </a:highlight>
                <a:latin typeface="Arial"/>
                <a:ea typeface="Arial"/>
                <a:cs typeface="Arial"/>
                <a:sym typeface="Arial"/>
              </a:rPr>
              <a:t>Each public agency must ensure that a continuum of alternative services and placements is available to meet the needs of children with disabilities for special education and related services.</a:t>
            </a:r>
            <a:endParaRPr sz="2400">
              <a:solidFill>
                <a:schemeClr val="dk2"/>
              </a:solidFill>
              <a:highlight>
                <a:srgbClr val="FFFFFF"/>
              </a:highlight>
              <a:latin typeface="Arial"/>
              <a:ea typeface="Arial"/>
              <a:cs typeface="Arial"/>
              <a:sym typeface="Arial"/>
            </a:endParaRPr>
          </a:p>
          <a:p>
            <a:pPr marL="0" lvl="0" indent="0" algn="l" rtl="0">
              <a:lnSpc>
                <a:spcPct val="115000"/>
              </a:lnSpc>
              <a:spcBef>
                <a:spcPts val="1000"/>
              </a:spcBef>
              <a:spcAft>
                <a:spcPts val="0"/>
              </a:spcAft>
              <a:buNone/>
            </a:pPr>
            <a:r>
              <a:rPr lang="en-US" sz="2400">
                <a:solidFill>
                  <a:schemeClr val="dk2"/>
                </a:solidFill>
                <a:highlight>
                  <a:srgbClr val="FFFFFF"/>
                </a:highlight>
                <a:latin typeface="Arial"/>
                <a:ea typeface="Arial"/>
                <a:cs typeface="Arial"/>
                <a:sym typeface="Arial"/>
              </a:rPr>
              <a:t>Examples include:</a:t>
            </a:r>
            <a:endParaRPr sz="2400">
              <a:solidFill>
                <a:schemeClr val="dk2"/>
              </a:solidFill>
              <a:highlight>
                <a:srgbClr val="FFFFFF"/>
              </a:highlight>
              <a:latin typeface="Arial"/>
              <a:ea typeface="Arial"/>
              <a:cs typeface="Arial"/>
              <a:sym typeface="Arial"/>
            </a:endParaRPr>
          </a:p>
          <a:p>
            <a:pPr marL="457200" lvl="0" indent="-381000" algn="l" rtl="0">
              <a:lnSpc>
                <a:spcPct val="115000"/>
              </a:lnSpc>
              <a:spcBef>
                <a:spcPts val="0"/>
              </a:spcBef>
              <a:spcAft>
                <a:spcPts val="0"/>
              </a:spcAft>
              <a:buClr>
                <a:schemeClr val="dk2"/>
              </a:buClr>
              <a:buSzPts val="2400"/>
              <a:buFont typeface="Arial"/>
              <a:buChar char="•"/>
            </a:pPr>
            <a:r>
              <a:rPr lang="en-US" sz="2400">
                <a:solidFill>
                  <a:schemeClr val="dk2"/>
                </a:solidFill>
                <a:highlight>
                  <a:srgbClr val="FFFFFF"/>
                </a:highlight>
                <a:latin typeface="Arial"/>
                <a:ea typeface="Arial"/>
                <a:cs typeface="Arial"/>
                <a:sym typeface="Arial"/>
              </a:rPr>
              <a:t>General education</a:t>
            </a:r>
            <a:endParaRPr sz="2400">
              <a:solidFill>
                <a:schemeClr val="dk2"/>
              </a:solidFill>
              <a:highlight>
                <a:srgbClr val="FFFFFF"/>
              </a:highlight>
              <a:latin typeface="Arial"/>
              <a:ea typeface="Arial"/>
              <a:cs typeface="Arial"/>
              <a:sym typeface="Arial"/>
            </a:endParaRPr>
          </a:p>
          <a:p>
            <a:pPr marL="457200" lvl="0" indent="-381000" algn="l" rtl="0">
              <a:lnSpc>
                <a:spcPct val="115000"/>
              </a:lnSpc>
              <a:spcBef>
                <a:spcPts val="0"/>
              </a:spcBef>
              <a:spcAft>
                <a:spcPts val="0"/>
              </a:spcAft>
              <a:buClr>
                <a:schemeClr val="dk2"/>
              </a:buClr>
              <a:buSzPts val="2400"/>
              <a:buFont typeface="Arial"/>
              <a:buChar char="•"/>
            </a:pPr>
            <a:r>
              <a:rPr lang="en-US" sz="2400">
                <a:solidFill>
                  <a:schemeClr val="dk2"/>
                </a:solidFill>
                <a:highlight>
                  <a:srgbClr val="FFFFFF"/>
                </a:highlight>
                <a:latin typeface="Arial"/>
                <a:ea typeface="Arial"/>
                <a:cs typeface="Arial"/>
                <a:sym typeface="Arial"/>
              </a:rPr>
              <a:t>Special education </a:t>
            </a:r>
            <a:endParaRPr sz="2400">
              <a:solidFill>
                <a:schemeClr val="dk2"/>
              </a:solidFill>
              <a:highlight>
                <a:srgbClr val="FFFFFF"/>
              </a:highlight>
              <a:latin typeface="Arial"/>
              <a:ea typeface="Arial"/>
              <a:cs typeface="Arial"/>
              <a:sym typeface="Arial"/>
            </a:endParaRPr>
          </a:p>
          <a:p>
            <a:pPr marL="457200" lvl="0" indent="-381000" algn="l" rtl="0">
              <a:lnSpc>
                <a:spcPct val="115000"/>
              </a:lnSpc>
              <a:spcBef>
                <a:spcPts val="0"/>
              </a:spcBef>
              <a:spcAft>
                <a:spcPts val="0"/>
              </a:spcAft>
              <a:buClr>
                <a:schemeClr val="dk2"/>
              </a:buClr>
              <a:buSzPts val="2400"/>
              <a:buFont typeface="Arial"/>
              <a:buChar char="•"/>
            </a:pPr>
            <a:r>
              <a:rPr lang="en-US" sz="2400">
                <a:solidFill>
                  <a:schemeClr val="dk2"/>
                </a:solidFill>
                <a:highlight>
                  <a:srgbClr val="FFFFFF"/>
                </a:highlight>
                <a:latin typeface="Arial"/>
                <a:ea typeface="Arial"/>
                <a:cs typeface="Arial"/>
                <a:sym typeface="Arial"/>
              </a:rPr>
              <a:t>Special schools</a:t>
            </a:r>
            <a:endParaRPr sz="2400">
              <a:solidFill>
                <a:schemeClr val="dk2"/>
              </a:solidFill>
              <a:highlight>
                <a:srgbClr val="FFFFFF"/>
              </a:highlight>
              <a:latin typeface="Arial"/>
              <a:ea typeface="Arial"/>
              <a:cs typeface="Arial"/>
              <a:sym typeface="Arial"/>
            </a:endParaRPr>
          </a:p>
          <a:p>
            <a:pPr marL="457200" lvl="0" indent="-381000" algn="l" rtl="0">
              <a:lnSpc>
                <a:spcPct val="115000"/>
              </a:lnSpc>
              <a:spcBef>
                <a:spcPts val="0"/>
              </a:spcBef>
              <a:spcAft>
                <a:spcPts val="0"/>
              </a:spcAft>
              <a:buClr>
                <a:schemeClr val="dk2"/>
              </a:buClr>
              <a:buSzPts val="2400"/>
              <a:buFont typeface="Arial"/>
              <a:buChar char="•"/>
            </a:pPr>
            <a:r>
              <a:rPr lang="en-US" sz="2400">
                <a:solidFill>
                  <a:schemeClr val="dk2"/>
                </a:solidFill>
                <a:highlight>
                  <a:srgbClr val="FFFFFF"/>
                </a:highlight>
                <a:latin typeface="Arial"/>
                <a:ea typeface="Arial"/>
                <a:cs typeface="Arial"/>
                <a:sym typeface="Arial"/>
              </a:rPr>
              <a:t>Homebound</a:t>
            </a:r>
            <a:endParaRPr sz="2400">
              <a:solidFill>
                <a:schemeClr val="dk2"/>
              </a:solidFill>
              <a:highlight>
                <a:srgbClr val="FFFFFF"/>
              </a:highlight>
              <a:latin typeface="Arial"/>
              <a:ea typeface="Arial"/>
              <a:cs typeface="Arial"/>
              <a:sym typeface="Arial"/>
            </a:endParaRPr>
          </a:p>
          <a:p>
            <a:pPr marL="457200" lvl="0" indent="-381000" algn="l" rtl="0">
              <a:lnSpc>
                <a:spcPct val="115000"/>
              </a:lnSpc>
              <a:spcBef>
                <a:spcPts val="0"/>
              </a:spcBef>
              <a:spcAft>
                <a:spcPts val="0"/>
              </a:spcAft>
              <a:buClr>
                <a:schemeClr val="dk2"/>
              </a:buClr>
              <a:buSzPts val="2400"/>
              <a:buFont typeface="Arial"/>
              <a:buChar char="•"/>
            </a:pPr>
            <a:r>
              <a:rPr lang="en-US" sz="2400">
                <a:solidFill>
                  <a:schemeClr val="dk2"/>
                </a:solidFill>
                <a:highlight>
                  <a:srgbClr val="FFFFFF"/>
                </a:highlight>
                <a:latin typeface="Arial"/>
                <a:ea typeface="Arial"/>
                <a:cs typeface="Arial"/>
                <a:sym typeface="Arial"/>
              </a:rPr>
              <a:t>Hospitals and institutions</a:t>
            </a:r>
            <a:endParaRPr sz="2400">
              <a:solidFill>
                <a:schemeClr val="dk2"/>
              </a:solidFill>
              <a:highlight>
                <a:srgbClr val="FFFFFF"/>
              </a:highlight>
              <a:latin typeface="Arial"/>
              <a:ea typeface="Arial"/>
              <a:cs typeface="Arial"/>
              <a:sym typeface="Arial"/>
            </a:endParaRPr>
          </a:p>
          <a:p>
            <a:pPr marL="0" lvl="0" indent="0" algn="l" rtl="0">
              <a:lnSpc>
                <a:spcPct val="150000"/>
              </a:lnSpc>
              <a:spcBef>
                <a:spcPts val="1000"/>
              </a:spcBef>
              <a:spcAft>
                <a:spcPts val="0"/>
              </a:spcAft>
              <a:buNone/>
            </a:pPr>
            <a:r>
              <a:rPr lang="en-US" sz="2200" i="1">
                <a:solidFill>
                  <a:schemeClr val="dk2"/>
                </a:solidFill>
                <a:highlight>
                  <a:srgbClr val="FFFFFF"/>
                </a:highlight>
                <a:latin typeface="Arial"/>
                <a:ea typeface="Arial"/>
                <a:cs typeface="Arial"/>
                <a:sym typeface="Arial"/>
              </a:rPr>
              <a:t>IDEA 34 C.F.R. 300.115 and IAC 281—41.115</a:t>
            </a:r>
            <a:endParaRPr sz="2400">
              <a:solidFill>
                <a:schemeClr val="dk2"/>
              </a:solidFill>
              <a:highlight>
                <a:srgbClr val="FFFFFF"/>
              </a:highlight>
              <a:latin typeface="Arial"/>
              <a:ea typeface="Arial"/>
              <a:cs typeface="Arial"/>
              <a:sym typeface="Arial"/>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37"/>
          <p:cNvSpPr txBox="1">
            <a:spLocks noGrp="1"/>
          </p:cNvSpPr>
          <p:nvPr>
            <p:ph type="title"/>
          </p:nvPr>
        </p:nvSpPr>
        <p:spPr>
          <a:xfrm>
            <a:off x="831851" y="1709740"/>
            <a:ext cx="10515600" cy="2852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dirty="0"/>
              <a:t>Continuum of Placements</a:t>
            </a:r>
            <a:endParaRPr dirty="0"/>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3617A"/>
        </a:solidFill>
        <a:effectLst/>
      </p:bgPr>
    </p:bg>
    <p:spTree>
      <p:nvGrpSpPr>
        <p:cNvPr id="1" name="Shape 337"/>
        <p:cNvGrpSpPr/>
        <p:nvPr/>
      </p:nvGrpSpPr>
      <p:grpSpPr>
        <a:xfrm>
          <a:off x="0" y="0"/>
          <a:ext cx="0" cy="0"/>
          <a:chOff x="0" y="0"/>
          <a:chExt cx="0" cy="0"/>
        </a:xfrm>
      </p:grpSpPr>
      <p:sp>
        <p:nvSpPr>
          <p:cNvPr id="2" name="Title 1">
            <a:extLst>
              <a:ext uri="{FF2B5EF4-FFF2-40B4-BE49-F238E27FC236}">
                <a16:creationId xmlns:a16="http://schemas.microsoft.com/office/drawing/2014/main" id="{634107B8-3081-4221-43DD-F03D0F531518}"/>
              </a:ext>
            </a:extLst>
          </p:cNvPr>
          <p:cNvSpPr>
            <a:spLocks noGrp="1"/>
          </p:cNvSpPr>
          <p:nvPr>
            <p:ph type="title" idx="4294967295"/>
          </p:nvPr>
        </p:nvSpPr>
        <p:spPr>
          <a:xfrm>
            <a:off x="739875" y="1155675"/>
            <a:ext cx="10813800" cy="1166100"/>
          </a:xfrm>
        </p:spPr>
        <p:txBody>
          <a:bodyPr/>
          <a:lstStyle/>
          <a:p>
            <a:pPr algn="ctr"/>
            <a:r>
              <a:rPr lang="en-US" dirty="0"/>
              <a:t>General Education</a:t>
            </a:r>
            <a:r>
              <a:rPr lang="en-US" baseline="0" dirty="0"/>
              <a:t> Setting</a:t>
            </a:r>
            <a:endParaRPr lang="en-US" dirty="0"/>
          </a:p>
        </p:txBody>
      </p:sp>
      <p:pic>
        <p:nvPicPr>
          <p:cNvPr id="338" name="Google Shape;338;p38" descr="One Blue Arrow indicating the progression of the continuum of placement"/>
          <p:cNvPicPr preferRelativeResize="0"/>
          <p:nvPr/>
        </p:nvPicPr>
        <p:blipFill>
          <a:blip r:embed="rId4">
            <a:alphaModFix/>
          </a:blip>
          <a:stretch>
            <a:fillRect/>
          </a:stretch>
        </p:blipFill>
        <p:spPr>
          <a:xfrm flipH="1">
            <a:off x="659667" y="114101"/>
            <a:ext cx="2260720" cy="1326636"/>
          </a:xfrm>
          <a:prstGeom prst="rect">
            <a:avLst/>
          </a:prstGeom>
          <a:noFill/>
          <a:ln>
            <a:noFill/>
          </a:ln>
        </p:spPr>
      </p:pic>
      <p:sp>
        <p:nvSpPr>
          <p:cNvPr id="340" name="Google Shape;340;p38"/>
          <p:cNvSpPr txBox="1"/>
          <p:nvPr/>
        </p:nvSpPr>
        <p:spPr>
          <a:xfrm>
            <a:off x="1122225" y="2321775"/>
            <a:ext cx="10049100" cy="4150200"/>
          </a:xfrm>
          <a:prstGeom prst="rect">
            <a:avLst/>
          </a:prstGeom>
          <a:noFill/>
          <a:ln>
            <a:noFill/>
          </a:ln>
        </p:spPr>
        <p:txBody>
          <a:bodyPr spcFirstLastPara="1" wrap="square" lIns="91425" tIns="91425" rIns="91425" bIns="91425" anchor="t" anchorCtr="0">
            <a:noAutofit/>
          </a:bodyPr>
          <a:lstStyle/>
          <a:p>
            <a:pPr marL="457200" lvl="0" indent="-381000" algn="l" rtl="0">
              <a:lnSpc>
                <a:spcPct val="100000"/>
              </a:lnSpc>
              <a:spcBef>
                <a:spcPts val="0"/>
              </a:spcBef>
              <a:spcAft>
                <a:spcPts val="0"/>
              </a:spcAft>
              <a:buClr>
                <a:schemeClr val="lt1"/>
              </a:buClr>
              <a:buSzPts val="2400"/>
              <a:buChar char="●"/>
            </a:pPr>
            <a:r>
              <a:rPr lang="en-US" sz="2400">
                <a:solidFill>
                  <a:schemeClr val="lt1"/>
                </a:solidFill>
              </a:rPr>
              <a:t>Any class, activity, or setting that is available to any student (K-12)</a:t>
            </a:r>
            <a:endParaRPr sz="2400">
              <a:solidFill>
                <a:schemeClr val="lt1"/>
              </a:solidFill>
            </a:endParaRPr>
          </a:p>
          <a:p>
            <a:pPr marL="457200" lvl="0" indent="-381000" algn="l" rtl="0">
              <a:lnSpc>
                <a:spcPct val="100000"/>
              </a:lnSpc>
              <a:spcBef>
                <a:spcPts val="1000"/>
              </a:spcBef>
              <a:spcAft>
                <a:spcPts val="0"/>
              </a:spcAft>
              <a:buClr>
                <a:schemeClr val="lt1"/>
              </a:buClr>
              <a:buSzPts val="2400"/>
              <a:buChar char="●"/>
            </a:pPr>
            <a:r>
              <a:rPr lang="en-US" sz="2400">
                <a:solidFill>
                  <a:schemeClr val="lt1"/>
                </a:solidFill>
              </a:rPr>
              <a:t>For preschool, general education is any class where 50% or more of the students are students who do not have an IEP</a:t>
            </a:r>
            <a:endParaRPr sz="2400">
              <a:solidFill>
                <a:schemeClr val="lt1"/>
              </a:solidFill>
            </a:endParaRPr>
          </a:p>
          <a:p>
            <a:pPr marL="457200" lvl="0" indent="-381000" algn="l" rtl="0">
              <a:lnSpc>
                <a:spcPct val="100000"/>
              </a:lnSpc>
              <a:spcBef>
                <a:spcPts val="1000"/>
              </a:spcBef>
              <a:spcAft>
                <a:spcPts val="0"/>
              </a:spcAft>
              <a:buClr>
                <a:schemeClr val="lt1"/>
              </a:buClr>
              <a:buSzPts val="2400"/>
              <a:buChar char="●"/>
            </a:pPr>
            <a:r>
              <a:rPr lang="en-US" sz="2400">
                <a:solidFill>
                  <a:schemeClr val="lt1"/>
                </a:solidFill>
              </a:rPr>
              <a:t>Services could be provided by the general education teacher or the special education teacher through co-teaching, consultation and/or collaboration with the general education teacher</a:t>
            </a:r>
            <a:endParaRPr sz="2400">
              <a:solidFill>
                <a:schemeClr val="lt1"/>
              </a:solidFill>
            </a:endParaRPr>
          </a:p>
          <a:p>
            <a:pPr marL="457200" lvl="0" indent="-381000" algn="l" rtl="0">
              <a:lnSpc>
                <a:spcPct val="100000"/>
              </a:lnSpc>
              <a:spcBef>
                <a:spcPts val="1000"/>
              </a:spcBef>
              <a:spcAft>
                <a:spcPts val="0"/>
              </a:spcAft>
              <a:buClr>
                <a:schemeClr val="lt1"/>
              </a:buClr>
              <a:buSzPts val="2400"/>
              <a:buChar char="●"/>
            </a:pPr>
            <a:r>
              <a:rPr lang="en-US" sz="2400">
                <a:solidFill>
                  <a:schemeClr val="lt1"/>
                </a:solidFill>
              </a:rPr>
              <a:t>Instruction is supported with specialized materials, equipment, instructional methods, etc. </a:t>
            </a:r>
            <a:endParaRPr sz="2400">
              <a:solidFill>
                <a:schemeClr val="lt1"/>
              </a:solidFill>
            </a:endParaRPr>
          </a:p>
          <a:p>
            <a:pPr marL="457200" lvl="0" indent="-381000" algn="l" rtl="0">
              <a:lnSpc>
                <a:spcPct val="100000"/>
              </a:lnSpc>
              <a:spcBef>
                <a:spcPts val="1000"/>
              </a:spcBef>
              <a:spcAft>
                <a:spcPts val="0"/>
              </a:spcAft>
              <a:buClr>
                <a:schemeClr val="lt1"/>
              </a:buClr>
              <a:buSzPts val="2400"/>
              <a:buChar char="●"/>
            </a:pPr>
            <a:r>
              <a:rPr lang="en-US" sz="2400">
                <a:solidFill>
                  <a:schemeClr val="lt1"/>
                </a:solidFill>
              </a:rPr>
              <a:t>Special education teachers may provide individual/small group instruction within the general education setting</a:t>
            </a:r>
            <a:endParaRPr sz="2400">
              <a:solidFill>
                <a:schemeClr val="lt1"/>
              </a:solidFill>
            </a:endParaRPr>
          </a:p>
          <a:p>
            <a:pPr marL="0" lvl="0" indent="0" algn="l" rtl="0">
              <a:lnSpc>
                <a:spcPct val="100000"/>
              </a:lnSpc>
              <a:spcBef>
                <a:spcPts val="1000"/>
              </a:spcBef>
              <a:spcAft>
                <a:spcPts val="0"/>
              </a:spcAft>
              <a:buNone/>
            </a:pPr>
            <a:endParaRPr sz="2400">
              <a:solidFill>
                <a:schemeClr val="lt1"/>
              </a:solidFill>
            </a:endParaRPr>
          </a:p>
          <a:p>
            <a:pPr marL="0" lvl="0" indent="0" algn="l" rtl="0">
              <a:spcBef>
                <a:spcPts val="1000"/>
              </a:spcBef>
              <a:spcAft>
                <a:spcPts val="1000"/>
              </a:spcAft>
              <a:buNone/>
            </a:pPr>
            <a:endParaRPr sz="2400">
              <a:solidFill>
                <a:schemeClr val="lt1"/>
              </a:solidFill>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3617A"/>
        </a:solidFill>
        <a:effectLst/>
      </p:bgPr>
    </p:bg>
    <p:spTree>
      <p:nvGrpSpPr>
        <p:cNvPr id="1" name="Shape 344"/>
        <p:cNvGrpSpPr/>
        <p:nvPr/>
      </p:nvGrpSpPr>
      <p:grpSpPr>
        <a:xfrm>
          <a:off x="0" y="0"/>
          <a:ext cx="0" cy="0"/>
          <a:chOff x="0" y="0"/>
          <a:chExt cx="0" cy="0"/>
        </a:xfrm>
      </p:grpSpPr>
      <p:sp>
        <p:nvSpPr>
          <p:cNvPr id="2" name="Title 1">
            <a:extLst>
              <a:ext uri="{FF2B5EF4-FFF2-40B4-BE49-F238E27FC236}">
                <a16:creationId xmlns:a16="http://schemas.microsoft.com/office/drawing/2014/main" id="{ABF86A49-1D09-E494-BEBB-B0E36604E05C}"/>
              </a:ext>
            </a:extLst>
          </p:cNvPr>
          <p:cNvSpPr>
            <a:spLocks noGrp="1"/>
          </p:cNvSpPr>
          <p:nvPr>
            <p:ph type="title" idx="4294967295"/>
          </p:nvPr>
        </p:nvSpPr>
        <p:spPr>
          <a:xfrm>
            <a:off x="800890" y="1440737"/>
            <a:ext cx="10496820" cy="1475020"/>
          </a:xfrm>
        </p:spPr>
        <p:txBody>
          <a:bodyPr>
            <a:normAutofit/>
          </a:bodyPr>
          <a:lstStyle/>
          <a:p>
            <a:pPr algn="ctr"/>
            <a:r>
              <a:rPr lang="en-US" dirty="0"/>
              <a:t>Special Education</a:t>
            </a:r>
            <a:r>
              <a:rPr lang="en-US" baseline="0" dirty="0"/>
              <a:t> Setting</a:t>
            </a:r>
            <a:endParaRPr lang="en-US" dirty="0"/>
          </a:p>
        </p:txBody>
      </p:sp>
      <p:grpSp>
        <p:nvGrpSpPr>
          <p:cNvPr id="345" name="Google Shape;345;p39">
            <a:extLst>
              <a:ext uri="{C183D7F6-B498-43B3-948B-1728B52AA6E4}">
                <adec:decorative xmlns:adec="http://schemas.microsoft.com/office/drawing/2017/decorative" val="1"/>
              </a:ext>
            </a:extLst>
          </p:cNvPr>
          <p:cNvGrpSpPr/>
          <p:nvPr/>
        </p:nvGrpSpPr>
        <p:grpSpPr>
          <a:xfrm>
            <a:off x="659667" y="114101"/>
            <a:ext cx="4505153" cy="1326636"/>
            <a:chOff x="-364275" y="63388"/>
            <a:chExt cx="5383787" cy="2140426"/>
          </a:xfrm>
        </p:grpSpPr>
        <p:pic>
          <p:nvPicPr>
            <p:cNvPr id="346" name="Google Shape;346;p39" descr="One of two blue arrows indicating the progression of the continuum of placement"/>
            <p:cNvPicPr preferRelativeResize="0"/>
            <p:nvPr/>
          </p:nvPicPr>
          <p:blipFill>
            <a:blip r:embed="rId4">
              <a:alphaModFix/>
            </a:blip>
            <a:stretch>
              <a:fillRect/>
            </a:stretch>
          </p:blipFill>
          <p:spPr>
            <a:xfrm flipH="1">
              <a:off x="-364275" y="63388"/>
              <a:ext cx="2701625" cy="2140426"/>
            </a:xfrm>
            <a:prstGeom prst="rect">
              <a:avLst/>
            </a:prstGeom>
            <a:noFill/>
            <a:ln>
              <a:noFill/>
            </a:ln>
          </p:spPr>
        </p:pic>
        <p:pic>
          <p:nvPicPr>
            <p:cNvPr id="347" name="Google Shape;347;p39" descr="Two of Two blue arrows indicating the progression of the continuum of placement"/>
            <p:cNvPicPr preferRelativeResize="0"/>
            <p:nvPr/>
          </p:nvPicPr>
          <p:blipFill>
            <a:blip r:embed="rId4">
              <a:alphaModFix/>
            </a:blip>
            <a:stretch>
              <a:fillRect/>
            </a:stretch>
          </p:blipFill>
          <p:spPr>
            <a:xfrm flipH="1">
              <a:off x="2317888" y="63388"/>
              <a:ext cx="2701625" cy="2140426"/>
            </a:xfrm>
            <a:prstGeom prst="rect">
              <a:avLst/>
            </a:prstGeom>
            <a:noFill/>
            <a:ln>
              <a:noFill/>
            </a:ln>
          </p:spPr>
        </p:pic>
      </p:grpSp>
      <p:sp>
        <p:nvSpPr>
          <p:cNvPr id="349" name="Google Shape;349;p39"/>
          <p:cNvSpPr txBox="1"/>
          <p:nvPr/>
        </p:nvSpPr>
        <p:spPr>
          <a:xfrm>
            <a:off x="872650" y="2522519"/>
            <a:ext cx="10353300" cy="40071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chemeClr val="lt1"/>
              </a:buClr>
              <a:buSzPts val="2400"/>
              <a:buChar char="●"/>
            </a:pPr>
            <a:r>
              <a:rPr lang="en-US" sz="2400">
                <a:solidFill>
                  <a:schemeClr val="lt1"/>
                </a:solidFill>
              </a:rPr>
              <a:t>A setting only available to students with IEPs (K-12)</a:t>
            </a:r>
            <a:endParaRPr sz="2400">
              <a:solidFill>
                <a:schemeClr val="lt1"/>
              </a:solidFill>
            </a:endParaRPr>
          </a:p>
          <a:p>
            <a:pPr marL="457200" lvl="0" indent="-381000" algn="l" rtl="0">
              <a:spcBef>
                <a:spcPts val="1000"/>
              </a:spcBef>
              <a:spcAft>
                <a:spcPts val="0"/>
              </a:spcAft>
              <a:buClr>
                <a:schemeClr val="lt1"/>
              </a:buClr>
              <a:buSzPts val="2400"/>
              <a:buChar char="●"/>
            </a:pPr>
            <a:r>
              <a:rPr lang="en-US" sz="2400">
                <a:solidFill>
                  <a:schemeClr val="lt1"/>
                </a:solidFill>
              </a:rPr>
              <a:t>For preschool, a special education setting is any class where 51% or more of the students are students with an IEP</a:t>
            </a:r>
            <a:endParaRPr sz="2400">
              <a:solidFill>
                <a:schemeClr val="lt1"/>
              </a:solidFill>
            </a:endParaRPr>
          </a:p>
          <a:p>
            <a:pPr marL="457200" lvl="0" indent="-381000" algn="l" rtl="0">
              <a:spcBef>
                <a:spcPts val="1000"/>
              </a:spcBef>
              <a:spcAft>
                <a:spcPts val="0"/>
              </a:spcAft>
              <a:buClr>
                <a:schemeClr val="lt1"/>
              </a:buClr>
              <a:buSzPts val="2400"/>
              <a:buChar char="●"/>
            </a:pPr>
            <a:r>
              <a:rPr lang="en-US" sz="2400">
                <a:solidFill>
                  <a:schemeClr val="lt1"/>
                </a:solidFill>
              </a:rPr>
              <a:t>Services are provided by a special education teacher/service provider</a:t>
            </a:r>
            <a:endParaRPr sz="2400">
              <a:solidFill>
                <a:schemeClr val="lt1"/>
              </a:solidFill>
            </a:endParaRPr>
          </a:p>
          <a:p>
            <a:pPr marL="914400" lvl="1" indent="-381000" algn="l" rtl="0">
              <a:spcBef>
                <a:spcPts val="1000"/>
              </a:spcBef>
              <a:spcAft>
                <a:spcPts val="0"/>
              </a:spcAft>
              <a:buClr>
                <a:schemeClr val="lt1"/>
              </a:buClr>
              <a:buSzPts val="2400"/>
              <a:buChar char="○"/>
            </a:pPr>
            <a:r>
              <a:rPr lang="en-US" sz="2400">
                <a:solidFill>
                  <a:schemeClr val="lt1"/>
                </a:solidFill>
              </a:rPr>
              <a:t>Under the direction of the appropriately licensed teacher, services may be provided by other professionals throughout the day</a:t>
            </a:r>
            <a:endParaRPr sz="2400">
              <a:solidFill>
                <a:schemeClr val="lt1"/>
              </a:solidFill>
            </a:endParaRPr>
          </a:p>
          <a:p>
            <a:pPr marL="457200" lvl="0" indent="-381000" algn="l" rtl="0">
              <a:spcBef>
                <a:spcPts val="1000"/>
              </a:spcBef>
              <a:spcAft>
                <a:spcPts val="0"/>
              </a:spcAft>
              <a:buClr>
                <a:schemeClr val="lt1"/>
              </a:buClr>
              <a:buSzPts val="2400"/>
              <a:buChar char="●"/>
            </a:pPr>
            <a:r>
              <a:rPr lang="en-US" sz="2400">
                <a:solidFill>
                  <a:schemeClr val="lt1"/>
                </a:solidFill>
              </a:rPr>
              <a:t>Instruction may be provided individually or in small-group </a:t>
            </a:r>
            <a:endParaRPr sz="2400">
              <a:solidFill>
                <a:schemeClr val="lt1"/>
              </a:solidFill>
            </a:endParaRPr>
          </a:p>
          <a:p>
            <a:pPr marL="914400" lvl="1" indent="-381000" algn="l" rtl="0">
              <a:spcBef>
                <a:spcPts val="1000"/>
              </a:spcBef>
              <a:spcAft>
                <a:spcPts val="0"/>
              </a:spcAft>
              <a:buClr>
                <a:schemeClr val="lt1"/>
              </a:buClr>
              <a:buSzPts val="2400"/>
              <a:buChar char="○"/>
            </a:pPr>
            <a:r>
              <a:rPr lang="en-US" sz="2400">
                <a:solidFill>
                  <a:schemeClr val="lt1"/>
                </a:solidFill>
              </a:rPr>
              <a:t>A child may attend only one class in the special education setting, multiple classes or all classes in the special education setting</a:t>
            </a:r>
            <a:endParaRPr sz="2400">
              <a:solidFill>
                <a:schemeClr val="lt1"/>
              </a:solidFill>
            </a:endParaRPr>
          </a:p>
          <a:p>
            <a:pPr marL="0" lvl="0" indent="0" algn="l" rtl="0">
              <a:spcBef>
                <a:spcPts val="1000"/>
              </a:spcBef>
              <a:spcAft>
                <a:spcPts val="0"/>
              </a:spcAft>
              <a:buNone/>
            </a:pPr>
            <a:endParaRPr sz="2400">
              <a:solidFill>
                <a:schemeClr val="lt1"/>
              </a:solidFill>
              <a:highlight>
                <a:srgbClr val="FEF8EF"/>
              </a:highlight>
            </a:endParaRPr>
          </a:p>
          <a:p>
            <a:pPr marL="457200" lvl="0" indent="0" algn="l" rtl="0">
              <a:spcBef>
                <a:spcPts val="1000"/>
              </a:spcBef>
              <a:spcAft>
                <a:spcPts val="1000"/>
              </a:spcAft>
              <a:buNone/>
            </a:pPr>
            <a:endParaRPr sz="2400">
              <a:solidFill>
                <a:schemeClr val="lt1"/>
              </a:solidFill>
            </a:endParaRP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3617A"/>
        </a:solidFill>
        <a:effectLst/>
      </p:bgPr>
    </p:bg>
    <p:spTree>
      <p:nvGrpSpPr>
        <p:cNvPr id="1" name="Shape 353"/>
        <p:cNvGrpSpPr/>
        <p:nvPr/>
      </p:nvGrpSpPr>
      <p:grpSpPr>
        <a:xfrm>
          <a:off x="0" y="0"/>
          <a:ext cx="0" cy="0"/>
          <a:chOff x="0" y="0"/>
          <a:chExt cx="0" cy="0"/>
        </a:xfrm>
      </p:grpSpPr>
      <p:grpSp>
        <p:nvGrpSpPr>
          <p:cNvPr id="354" name="Google Shape;354;p40">
            <a:extLst>
              <a:ext uri="{C183D7F6-B498-43B3-948B-1728B52AA6E4}">
                <adec:decorative xmlns:adec="http://schemas.microsoft.com/office/drawing/2017/decorative" val="1"/>
              </a:ext>
            </a:extLst>
          </p:cNvPr>
          <p:cNvGrpSpPr/>
          <p:nvPr/>
        </p:nvGrpSpPr>
        <p:grpSpPr>
          <a:xfrm>
            <a:off x="694919" y="0"/>
            <a:ext cx="6749587" cy="1326636"/>
            <a:chOff x="-364275" y="63388"/>
            <a:chExt cx="8065950" cy="2140426"/>
          </a:xfrm>
        </p:grpSpPr>
        <p:pic>
          <p:nvPicPr>
            <p:cNvPr id="355" name="Google Shape;355;p40" descr="Three of Three blue arrows indicating the progression of the continuum of placement."/>
            <p:cNvPicPr preferRelativeResize="0"/>
            <p:nvPr/>
          </p:nvPicPr>
          <p:blipFill>
            <a:blip r:embed="rId4">
              <a:alphaModFix/>
            </a:blip>
            <a:stretch>
              <a:fillRect/>
            </a:stretch>
          </p:blipFill>
          <p:spPr>
            <a:xfrm flipH="1">
              <a:off x="5000050" y="63388"/>
              <a:ext cx="2701625" cy="2140426"/>
            </a:xfrm>
            <a:prstGeom prst="rect">
              <a:avLst/>
            </a:prstGeom>
            <a:noFill/>
            <a:ln>
              <a:noFill/>
            </a:ln>
          </p:spPr>
        </p:pic>
        <p:pic>
          <p:nvPicPr>
            <p:cNvPr id="356" name="Google Shape;356;p40" descr="One of Three blue arrows indicating the progression of the continuum of placement."/>
            <p:cNvPicPr preferRelativeResize="0"/>
            <p:nvPr/>
          </p:nvPicPr>
          <p:blipFill>
            <a:blip r:embed="rId4">
              <a:alphaModFix/>
            </a:blip>
            <a:stretch>
              <a:fillRect/>
            </a:stretch>
          </p:blipFill>
          <p:spPr>
            <a:xfrm flipH="1">
              <a:off x="-364275" y="63388"/>
              <a:ext cx="2701625" cy="2140426"/>
            </a:xfrm>
            <a:prstGeom prst="rect">
              <a:avLst/>
            </a:prstGeom>
            <a:noFill/>
            <a:ln>
              <a:noFill/>
            </a:ln>
          </p:spPr>
        </p:pic>
        <p:pic>
          <p:nvPicPr>
            <p:cNvPr id="357" name="Google Shape;357;p40" descr="Two of Three blue arrows indicating the progression of the continuum of placement."/>
            <p:cNvPicPr preferRelativeResize="0"/>
            <p:nvPr/>
          </p:nvPicPr>
          <p:blipFill>
            <a:blip r:embed="rId4">
              <a:alphaModFix/>
            </a:blip>
            <a:stretch>
              <a:fillRect/>
            </a:stretch>
          </p:blipFill>
          <p:spPr>
            <a:xfrm flipH="1">
              <a:off x="2317888" y="63388"/>
              <a:ext cx="2701625" cy="2140426"/>
            </a:xfrm>
            <a:prstGeom prst="rect">
              <a:avLst/>
            </a:prstGeom>
            <a:noFill/>
            <a:ln>
              <a:noFill/>
            </a:ln>
          </p:spPr>
        </p:pic>
      </p:grpSp>
      <p:sp>
        <p:nvSpPr>
          <p:cNvPr id="359" name="Google Shape;359;p40"/>
          <p:cNvSpPr txBox="1"/>
          <p:nvPr/>
        </p:nvSpPr>
        <p:spPr>
          <a:xfrm>
            <a:off x="1357700" y="2829775"/>
            <a:ext cx="9330300" cy="35670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chemeClr val="lt1"/>
              </a:buClr>
              <a:buSzPts val="2400"/>
              <a:buChar char="●"/>
            </a:pPr>
            <a:r>
              <a:rPr lang="en-US" sz="2400" dirty="0">
                <a:solidFill>
                  <a:schemeClr val="lt1"/>
                </a:solidFill>
              </a:rPr>
              <a:t>Majority of the school day in a separate public or private facility for students with IEPs</a:t>
            </a:r>
            <a:endParaRPr sz="2400" dirty="0">
              <a:solidFill>
                <a:schemeClr val="lt1"/>
              </a:solidFill>
            </a:endParaRPr>
          </a:p>
          <a:p>
            <a:pPr marL="457200" lvl="0" indent="-381000" algn="l" rtl="0">
              <a:lnSpc>
                <a:spcPct val="115000"/>
              </a:lnSpc>
              <a:spcBef>
                <a:spcPts val="1000"/>
              </a:spcBef>
              <a:spcAft>
                <a:spcPts val="0"/>
              </a:spcAft>
              <a:buClr>
                <a:schemeClr val="lt1"/>
              </a:buClr>
              <a:buSzPts val="2400"/>
              <a:buChar char="●"/>
            </a:pPr>
            <a:r>
              <a:rPr lang="en-US" sz="2400" dirty="0">
                <a:solidFill>
                  <a:schemeClr val="lt1"/>
                </a:solidFill>
              </a:rPr>
              <a:t>Designed, staffed and resourced for the education of students with additional disability-related needs that cannot be met in the general education setting</a:t>
            </a:r>
            <a:endParaRPr sz="2400" dirty="0">
              <a:solidFill>
                <a:schemeClr val="lt1"/>
              </a:solidFill>
            </a:endParaRPr>
          </a:p>
          <a:p>
            <a:pPr marL="0" lvl="0" indent="0" algn="l" rtl="0">
              <a:spcBef>
                <a:spcPts val="1000"/>
              </a:spcBef>
              <a:spcAft>
                <a:spcPts val="0"/>
              </a:spcAft>
              <a:buNone/>
            </a:pPr>
            <a:endParaRPr sz="2400" dirty="0">
              <a:solidFill>
                <a:schemeClr val="lt1"/>
              </a:solidFill>
            </a:endParaRPr>
          </a:p>
          <a:p>
            <a:pPr marL="0" lvl="0" indent="0" algn="l" rtl="0">
              <a:spcBef>
                <a:spcPts val="0"/>
              </a:spcBef>
              <a:spcAft>
                <a:spcPts val="0"/>
              </a:spcAft>
              <a:buNone/>
            </a:pPr>
            <a:endParaRPr sz="2400" dirty="0">
              <a:solidFill>
                <a:schemeClr val="lt1"/>
              </a:solidFill>
            </a:endParaRPr>
          </a:p>
        </p:txBody>
      </p:sp>
      <p:sp>
        <p:nvSpPr>
          <p:cNvPr id="8" name="Title 7">
            <a:extLst>
              <a:ext uri="{FF2B5EF4-FFF2-40B4-BE49-F238E27FC236}">
                <a16:creationId xmlns:a16="http://schemas.microsoft.com/office/drawing/2014/main" id="{997231FC-DFD9-2A44-F6E7-A8471FBF2B2F}"/>
              </a:ext>
            </a:extLst>
          </p:cNvPr>
          <p:cNvSpPr>
            <a:spLocks noGrp="1"/>
          </p:cNvSpPr>
          <p:nvPr>
            <p:ph type="title" idx="4294967295"/>
          </p:nvPr>
        </p:nvSpPr>
        <p:spPr>
          <a:xfrm>
            <a:off x="694919" y="1663675"/>
            <a:ext cx="10813800" cy="1166100"/>
          </a:xfrm>
        </p:spPr>
        <p:txBody>
          <a:bodyPr/>
          <a:lstStyle/>
          <a:p>
            <a:pPr algn="ctr"/>
            <a:r>
              <a:rPr lang="en-US" dirty="0"/>
              <a:t>Special School</a:t>
            </a:r>
            <a:r>
              <a:rPr lang="en-US" baseline="0" dirty="0"/>
              <a:t> Setting</a:t>
            </a:r>
            <a:endParaRPr lang="en-US" dirty="0"/>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3617A"/>
        </a:solidFill>
        <a:effectLst/>
      </p:bgPr>
    </p:bg>
    <p:spTree>
      <p:nvGrpSpPr>
        <p:cNvPr id="1" name="Shape 363"/>
        <p:cNvGrpSpPr/>
        <p:nvPr/>
      </p:nvGrpSpPr>
      <p:grpSpPr>
        <a:xfrm>
          <a:off x="0" y="0"/>
          <a:ext cx="0" cy="0"/>
          <a:chOff x="0" y="0"/>
          <a:chExt cx="0" cy="0"/>
        </a:xfrm>
      </p:grpSpPr>
      <p:sp>
        <p:nvSpPr>
          <p:cNvPr id="2" name="Title 1">
            <a:extLst>
              <a:ext uri="{FF2B5EF4-FFF2-40B4-BE49-F238E27FC236}">
                <a16:creationId xmlns:a16="http://schemas.microsoft.com/office/drawing/2014/main" id="{951E3AAA-5B83-8E00-7381-AC66E5877BA0}"/>
              </a:ext>
            </a:extLst>
          </p:cNvPr>
          <p:cNvSpPr>
            <a:spLocks noGrp="1"/>
          </p:cNvSpPr>
          <p:nvPr>
            <p:ph type="title" idx="4294967295"/>
          </p:nvPr>
        </p:nvSpPr>
        <p:spPr>
          <a:xfrm>
            <a:off x="689100" y="1701742"/>
            <a:ext cx="10813800" cy="1166100"/>
          </a:xfrm>
        </p:spPr>
        <p:txBody>
          <a:bodyPr>
            <a:normAutofit/>
          </a:bodyPr>
          <a:lstStyle/>
          <a:p>
            <a:pPr algn="ctr"/>
            <a:r>
              <a:rPr lang="en-US" sz="3200" dirty="0"/>
              <a:t>Homebound</a:t>
            </a:r>
            <a:r>
              <a:rPr lang="en-US" sz="3200" baseline="0" dirty="0"/>
              <a:t> Instruction Setting</a:t>
            </a:r>
            <a:endParaRPr lang="en-US" sz="3200" dirty="0"/>
          </a:p>
        </p:txBody>
      </p:sp>
      <p:grpSp>
        <p:nvGrpSpPr>
          <p:cNvPr id="364" name="Google Shape;364;p41">
            <a:extLst>
              <a:ext uri="{C183D7F6-B498-43B3-948B-1728B52AA6E4}">
                <adec:decorative xmlns:adec="http://schemas.microsoft.com/office/drawing/2017/decorative" val="1"/>
              </a:ext>
            </a:extLst>
          </p:cNvPr>
          <p:cNvGrpSpPr/>
          <p:nvPr/>
        </p:nvGrpSpPr>
        <p:grpSpPr>
          <a:xfrm>
            <a:off x="932914" y="138467"/>
            <a:ext cx="8994020" cy="1326636"/>
            <a:chOff x="-364275" y="63388"/>
            <a:chExt cx="10748112" cy="2140426"/>
          </a:xfrm>
        </p:grpSpPr>
        <p:pic>
          <p:nvPicPr>
            <p:cNvPr id="365" name="Google Shape;365;p41" descr="Three of Four blue arrows indicating the progression of the continuum of placement."/>
            <p:cNvPicPr preferRelativeResize="0"/>
            <p:nvPr/>
          </p:nvPicPr>
          <p:blipFill>
            <a:blip r:embed="rId4">
              <a:alphaModFix/>
            </a:blip>
            <a:stretch>
              <a:fillRect/>
            </a:stretch>
          </p:blipFill>
          <p:spPr>
            <a:xfrm flipH="1">
              <a:off x="5000050" y="63388"/>
              <a:ext cx="2701625" cy="2140426"/>
            </a:xfrm>
            <a:prstGeom prst="rect">
              <a:avLst/>
            </a:prstGeom>
            <a:noFill/>
            <a:ln>
              <a:noFill/>
            </a:ln>
          </p:spPr>
        </p:pic>
        <p:pic>
          <p:nvPicPr>
            <p:cNvPr id="366" name="Google Shape;366;p41" descr="One of Four blue arrows indicating the progression of the continuum of placement."/>
            <p:cNvPicPr preferRelativeResize="0"/>
            <p:nvPr/>
          </p:nvPicPr>
          <p:blipFill>
            <a:blip r:embed="rId4">
              <a:alphaModFix/>
            </a:blip>
            <a:stretch>
              <a:fillRect/>
            </a:stretch>
          </p:blipFill>
          <p:spPr>
            <a:xfrm flipH="1">
              <a:off x="-364275" y="63388"/>
              <a:ext cx="2701625" cy="2140426"/>
            </a:xfrm>
            <a:prstGeom prst="rect">
              <a:avLst/>
            </a:prstGeom>
            <a:noFill/>
            <a:ln>
              <a:noFill/>
            </a:ln>
          </p:spPr>
        </p:pic>
        <p:pic>
          <p:nvPicPr>
            <p:cNvPr id="367" name="Google Shape;367;p41" descr="Two of Four blue arrows indicating the progression of the continuum of placement."/>
            <p:cNvPicPr preferRelativeResize="0"/>
            <p:nvPr/>
          </p:nvPicPr>
          <p:blipFill>
            <a:blip r:embed="rId4">
              <a:alphaModFix/>
            </a:blip>
            <a:stretch>
              <a:fillRect/>
            </a:stretch>
          </p:blipFill>
          <p:spPr>
            <a:xfrm flipH="1">
              <a:off x="2317888" y="63388"/>
              <a:ext cx="2701625" cy="2140426"/>
            </a:xfrm>
            <a:prstGeom prst="rect">
              <a:avLst/>
            </a:prstGeom>
            <a:noFill/>
            <a:ln>
              <a:noFill/>
            </a:ln>
          </p:spPr>
        </p:pic>
        <p:pic>
          <p:nvPicPr>
            <p:cNvPr id="368" name="Google Shape;368;p41" descr="Four of Four blue arrows indicating the progression of the continuum of placement."/>
            <p:cNvPicPr preferRelativeResize="0"/>
            <p:nvPr/>
          </p:nvPicPr>
          <p:blipFill>
            <a:blip r:embed="rId4">
              <a:alphaModFix/>
            </a:blip>
            <a:stretch>
              <a:fillRect/>
            </a:stretch>
          </p:blipFill>
          <p:spPr>
            <a:xfrm flipH="1">
              <a:off x="7682213" y="63388"/>
              <a:ext cx="2701625" cy="2140426"/>
            </a:xfrm>
            <a:prstGeom prst="rect">
              <a:avLst/>
            </a:prstGeom>
            <a:noFill/>
            <a:ln>
              <a:noFill/>
            </a:ln>
          </p:spPr>
        </p:pic>
      </p:grpSp>
      <p:sp>
        <p:nvSpPr>
          <p:cNvPr id="370" name="Google Shape;370;p41"/>
          <p:cNvSpPr txBox="1"/>
          <p:nvPr/>
        </p:nvSpPr>
        <p:spPr>
          <a:xfrm>
            <a:off x="1209150" y="2728700"/>
            <a:ext cx="9773700" cy="34320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chemeClr val="lt1"/>
              </a:buClr>
              <a:buSzPts val="2400"/>
              <a:buChar char="●"/>
            </a:pPr>
            <a:r>
              <a:rPr lang="en-US" sz="2400">
                <a:solidFill>
                  <a:schemeClr val="lt1"/>
                </a:solidFill>
              </a:rPr>
              <a:t>Instruction at home </a:t>
            </a:r>
            <a:endParaRPr sz="2400">
              <a:solidFill>
                <a:schemeClr val="lt1"/>
              </a:solidFill>
            </a:endParaRPr>
          </a:p>
          <a:p>
            <a:pPr marL="457200" lvl="0" indent="-381000" algn="l" rtl="0">
              <a:lnSpc>
                <a:spcPct val="115000"/>
              </a:lnSpc>
              <a:spcBef>
                <a:spcPts val="1000"/>
              </a:spcBef>
              <a:spcAft>
                <a:spcPts val="0"/>
              </a:spcAft>
              <a:buClr>
                <a:schemeClr val="lt1"/>
              </a:buClr>
              <a:buSzPts val="2400"/>
              <a:buChar char="●"/>
            </a:pPr>
            <a:r>
              <a:rPr lang="en-US" sz="2400">
                <a:solidFill>
                  <a:schemeClr val="lt1"/>
                </a:solidFill>
              </a:rPr>
              <a:t>Provided by homebound teacher</a:t>
            </a:r>
            <a:endParaRPr sz="2400">
              <a:solidFill>
                <a:schemeClr val="lt1"/>
              </a:solidFill>
            </a:endParaRPr>
          </a:p>
          <a:p>
            <a:pPr marL="457200" lvl="0" indent="-381000" algn="l" rtl="0">
              <a:lnSpc>
                <a:spcPct val="115000"/>
              </a:lnSpc>
              <a:spcBef>
                <a:spcPts val="1000"/>
              </a:spcBef>
              <a:spcAft>
                <a:spcPts val="0"/>
              </a:spcAft>
              <a:buClr>
                <a:schemeClr val="lt1"/>
              </a:buClr>
              <a:buSzPts val="2400"/>
              <a:buChar char="●"/>
            </a:pPr>
            <a:r>
              <a:rPr lang="en-US" sz="2400">
                <a:solidFill>
                  <a:schemeClr val="lt1"/>
                </a:solidFill>
              </a:rPr>
              <a:t>Services may include:</a:t>
            </a:r>
            <a:endParaRPr sz="2400">
              <a:solidFill>
                <a:schemeClr val="lt1"/>
              </a:solidFill>
            </a:endParaRPr>
          </a:p>
          <a:p>
            <a:pPr marL="914400" lvl="1" indent="-381000" algn="l" rtl="0">
              <a:lnSpc>
                <a:spcPct val="115000"/>
              </a:lnSpc>
              <a:spcBef>
                <a:spcPts val="1000"/>
              </a:spcBef>
              <a:spcAft>
                <a:spcPts val="0"/>
              </a:spcAft>
              <a:buClr>
                <a:schemeClr val="lt1"/>
              </a:buClr>
              <a:buSzPts val="2400"/>
              <a:buChar char="○"/>
            </a:pPr>
            <a:r>
              <a:rPr lang="en-US" sz="2400">
                <a:solidFill>
                  <a:schemeClr val="lt1"/>
                </a:solidFill>
              </a:rPr>
              <a:t>Consultation and collaboration with general and special education teachers</a:t>
            </a:r>
            <a:endParaRPr sz="2400">
              <a:solidFill>
                <a:schemeClr val="lt1"/>
              </a:solidFill>
            </a:endParaRPr>
          </a:p>
          <a:p>
            <a:pPr marL="914400" lvl="1" indent="-381000" algn="l" rtl="0">
              <a:lnSpc>
                <a:spcPct val="115000"/>
              </a:lnSpc>
              <a:spcBef>
                <a:spcPts val="1000"/>
              </a:spcBef>
              <a:spcAft>
                <a:spcPts val="0"/>
              </a:spcAft>
              <a:buClr>
                <a:schemeClr val="lt1"/>
              </a:buClr>
              <a:buSzPts val="2400"/>
              <a:buChar char="○"/>
            </a:pPr>
            <a:r>
              <a:rPr lang="en-US" sz="2400">
                <a:solidFill>
                  <a:schemeClr val="lt1"/>
                </a:solidFill>
              </a:rPr>
              <a:t>Convenient schedule for the student</a:t>
            </a:r>
            <a:endParaRPr sz="2400">
              <a:solidFill>
                <a:schemeClr val="lt1"/>
              </a:solidFill>
            </a:endParaRPr>
          </a:p>
          <a:p>
            <a:pPr marL="0" lvl="0" indent="0" algn="l" rtl="0">
              <a:spcBef>
                <a:spcPts val="1000"/>
              </a:spcBef>
              <a:spcAft>
                <a:spcPts val="0"/>
              </a:spcAft>
              <a:buNone/>
            </a:pPr>
            <a:endParaRPr sz="2400">
              <a:solidFill>
                <a:schemeClr val="lt1"/>
              </a:solidFill>
            </a:endParaRP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3617A"/>
        </a:solidFill>
        <a:effectLst/>
      </p:bgPr>
    </p:bg>
    <p:spTree>
      <p:nvGrpSpPr>
        <p:cNvPr id="1" name="Shape 374"/>
        <p:cNvGrpSpPr/>
        <p:nvPr/>
      </p:nvGrpSpPr>
      <p:grpSpPr>
        <a:xfrm>
          <a:off x="0" y="0"/>
          <a:ext cx="0" cy="0"/>
          <a:chOff x="0" y="0"/>
          <a:chExt cx="0" cy="0"/>
        </a:xfrm>
      </p:grpSpPr>
      <p:sp>
        <p:nvSpPr>
          <p:cNvPr id="2" name="Title 1">
            <a:extLst>
              <a:ext uri="{FF2B5EF4-FFF2-40B4-BE49-F238E27FC236}">
                <a16:creationId xmlns:a16="http://schemas.microsoft.com/office/drawing/2014/main" id="{26CF29C3-4638-4EB5-0B09-A8A79E52C130}"/>
              </a:ext>
            </a:extLst>
          </p:cNvPr>
          <p:cNvSpPr>
            <a:spLocks noGrp="1"/>
          </p:cNvSpPr>
          <p:nvPr>
            <p:ph type="title" idx="4294967295"/>
          </p:nvPr>
        </p:nvSpPr>
        <p:spPr>
          <a:xfrm>
            <a:off x="640396" y="1772965"/>
            <a:ext cx="10813800" cy="1166100"/>
          </a:xfrm>
        </p:spPr>
        <p:txBody>
          <a:bodyPr/>
          <a:lstStyle/>
          <a:p>
            <a:pPr algn="ctr"/>
            <a:r>
              <a:rPr lang="en-US" dirty="0"/>
              <a:t>Hospital and Institution</a:t>
            </a:r>
            <a:r>
              <a:rPr lang="en-US" baseline="0" dirty="0"/>
              <a:t> Setting</a:t>
            </a:r>
            <a:endParaRPr lang="en-US" dirty="0"/>
          </a:p>
        </p:txBody>
      </p:sp>
      <p:sp>
        <p:nvSpPr>
          <p:cNvPr id="376" name="Google Shape;376;p42"/>
          <p:cNvSpPr txBox="1"/>
          <p:nvPr/>
        </p:nvSpPr>
        <p:spPr>
          <a:xfrm>
            <a:off x="1261800" y="2751175"/>
            <a:ext cx="9668400" cy="3140100"/>
          </a:xfrm>
          <a:prstGeom prst="rect">
            <a:avLst/>
          </a:prstGeom>
          <a:noFill/>
          <a:ln>
            <a:noFill/>
          </a:ln>
        </p:spPr>
        <p:txBody>
          <a:bodyPr spcFirstLastPara="1" wrap="square" lIns="91425" tIns="91425" rIns="91425" bIns="91425" anchor="t" anchorCtr="0">
            <a:noAutofit/>
          </a:bodyPr>
          <a:lstStyle/>
          <a:p>
            <a:pPr marL="457200" lvl="0" indent="-381000" algn="l" rtl="0">
              <a:lnSpc>
                <a:spcPct val="115000"/>
              </a:lnSpc>
              <a:spcBef>
                <a:spcPts val="1000"/>
              </a:spcBef>
              <a:spcAft>
                <a:spcPts val="0"/>
              </a:spcAft>
              <a:buClr>
                <a:schemeClr val="lt1"/>
              </a:buClr>
              <a:buSzPts val="2400"/>
              <a:buChar char="●"/>
            </a:pPr>
            <a:r>
              <a:rPr lang="en-US" sz="2400">
                <a:solidFill>
                  <a:schemeClr val="lt1"/>
                </a:solidFill>
              </a:rPr>
              <a:t>Instruction in a hospital, public or private residential facility</a:t>
            </a:r>
            <a:endParaRPr sz="2400">
              <a:solidFill>
                <a:schemeClr val="lt1"/>
              </a:solidFill>
            </a:endParaRPr>
          </a:p>
          <a:p>
            <a:pPr marL="457200" lvl="0" indent="-381000" algn="l" rtl="0">
              <a:lnSpc>
                <a:spcPct val="115000"/>
              </a:lnSpc>
              <a:spcBef>
                <a:spcPts val="1000"/>
              </a:spcBef>
              <a:spcAft>
                <a:spcPts val="0"/>
              </a:spcAft>
              <a:buClr>
                <a:schemeClr val="lt1"/>
              </a:buClr>
              <a:buSzPts val="2400"/>
              <a:buChar char="●"/>
            </a:pPr>
            <a:r>
              <a:rPr lang="en-US" sz="2400">
                <a:solidFill>
                  <a:schemeClr val="lt1"/>
                </a:solidFill>
              </a:rPr>
              <a:t>Provided by an educational professional</a:t>
            </a:r>
            <a:endParaRPr sz="2400">
              <a:solidFill>
                <a:schemeClr val="lt1"/>
              </a:solidFill>
            </a:endParaRPr>
          </a:p>
          <a:p>
            <a:pPr marL="457200" lvl="0" indent="-381000" algn="l" rtl="0">
              <a:lnSpc>
                <a:spcPct val="115000"/>
              </a:lnSpc>
              <a:spcBef>
                <a:spcPts val="1000"/>
              </a:spcBef>
              <a:spcAft>
                <a:spcPts val="0"/>
              </a:spcAft>
              <a:buClr>
                <a:schemeClr val="lt1"/>
              </a:buClr>
              <a:buSzPts val="2400"/>
              <a:buChar char="●"/>
            </a:pPr>
            <a:r>
              <a:rPr lang="en-US" sz="2400">
                <a:solidFill>
                  <a:schemeClr val="lt1"/>
                </a:solidFill>
              </a:rPr>
              <a:t>Services may include consultation and collaboration with the general and special education teachers </a:t>
            </a:r>
            <a:endParaRPr sz="2400">
              <a:solidFill>
                <a:schemeClr val="lt1"/>
              </a:solidFill>
            </a:endParaRPr>
          </a:p>
          <a:p>
            <a:pPr marL="0" lvl="0" indent="0" algn="l" rtl="0">
              <a:spcBef>
                <a:spcPts val="1000"/>
              </a:spcBef>
              <a:spcAft>
                <a:spcPts val="0"/>
              </a:spcAft>
              <a:buNone/>
            </a:pPr>
            <a:endParaRPr sz="2400">
              <a:solidFill>
                <a:schemeClr val="lt1"/>
              </a:solidFill>
            </a:endParaRPr>
          </a:p>
          <a:p>
            <a:pPr marL="0" lvl="0" indent="0" algn="l" rtl="0">
              <a:spcBef>
                <a:spcPts val="0"/>
              </a:spcBef>
              <a:spcAft>
                <a:spcPts val="0"/>
              </a:spcAft>
              <a:buNone/>
            </a:pPr>
            <a:endParaRPr sz="2400">
              <a:solidFill>
                <a:schemeClr val="lt1"/>
              </a:solidFill>
            </a:endParaRPr>
          </a:p>
        </p:txBody>
      </p:sp>
      <p:grpSp>
        <p:nvGrpSpPr>
          <p:cNvPr id="377" name="Google Shape;377;p42">
            <a:extLst>
              <a:ext uri="{C183D7F6-B498-43B3-948B-1728B52AA6E4}">
                <adec:decorative xmlns:adec="http://schemas.microsoft.com/office/drawing/2017/decorative" val="1"/>
              </a:ext>
            </a:extLst>
          </p:cNvPr>
          <p:cNvGrpSpPr/>
          <p:nvPr/>
        </p:nvGrpSpPr>
        <p:grpSpPr>
          <a:xfrm>
            <a:off x="640396" y="178171"/>
            <a:ext cx="11238454" cy="1326636"/>
            <a:chOff x="-364275" y="63388"/>
            <a:chExt cx="13430275" cy="2140426"/>
          </a:xfrm>
        </p:grpSpPr>
        <p:pic>
          <p:nvPicPr>
            <p:cNvPr id="378" name="Google Shape;378;p42" descr="Three of Five blue arrows indicating the progression of the continuum of placement."/>
            <p:cNvPicPr preferRelativeResize="0"/>
            <p:nvPr/>
          </p:nvPicPr>
          <p:blipFill>
            <a:blip r:embed="rId4">
              <a:alphaModFix/>
            </a:blip>
            <a:stretch>
              <a:fillRect/>
            </a:stretch>
          </p:blipFill>
          <p:spPr>
            <a:xfrm flipH="1">
              <a:off x="5000050" y="63388"/>
              <a:ext cx="2701625" cy="2140426"/>
            </a:xfrm>
            <a:prstGeom prst="rect">
              <a:avLst/>
            </a:prstGeom>
            <a:noFill/>
            <a:ln>
              <a:noFill/>
            </a:ln>
          </p:spPr>
        </p:pic>
        <p:pic>
          <p:nvPicPr>
            <p:cNvPr id="379" name="Google Shape;379;p42" descr="One of Five blue arrows indicating the progression of the continuum of placement."/>
            <p:cNvPicPr preferRelativeResize="0"/>
            <p:nvPr/>
          </p:nvPicPr>
          <p:blipFill>
            <a:blip r:embed="rId4">
              <a:alphaModFix/>
            </a:blip>
            <a:stretch>
              <a:fillRect/>
            </a:stretch>
          </p:blipFill>
          <p:spPr>
            <a:xfrm flipH="1">
              <a:off x="-364275" y="63388"/>
              <a:ext cx="2701625" cy="2140426"/>
            </a:xfrm>
            <a:prstGeom prst="rect">
              <a:avLst/>
            </a:prstGeom>
            <a:noFill/>
            <a:ln>
              <a:noFill/>
            </a:ln>
          </p:spPr>
        </p:pic>
        <p:pic>
          <p:nvPicPr>
            <p:cNvPr id="380" name="Google Shape;380;p42" descr="Two of Five blue arrows indicating the progression of the continuum of placement."/>
            <p:cNvPicPr preferRelativeResize="0"/>
            <p:nvPr/>
          </p:nvPicPr>
          <p:blipFill>
            <a:blip r:embed="rId4">
              <a:alphaModFix/>
            </a:blip>
            <a:stretch>
              <a:fillRect/>
            </a:stretch>
          </p:blipFill>
          <p:spPr>
            <a:xfrm flipH="1">
              <a:off x="2317888" y="63388"/>
              <a:ext cx="2701625" cy="2140426"/>
            </a:xfrm>
            <a:prstGeom prst="rect">
              <a:avLst/>
            </a:prstGeom>
            <a:noFill/>
            <a:ln>
              <a:noFill/>
            </a:ln>
          </p:spPr>
        </p:pic>
        <p:pic>
          <p:nvPicPr>
            <p:cNvPr id="381" name="Google Shape;381;p42" descr="Four of Five blue arrows indicating the progression of the continuum of placement."/>
            <p:cNvPicPr preferRelativeResize="0"/>
            <p:nvPr/>
          </p:nvPicPr>
          <p:blipFill>
            <a:blip r:embed="rId4">
              <a:alphaModFix/>
            </a:blip>
            <a:stretch>
              <a:fillRect/>
            </a:stretch>
          </p:blipFill>
          <p:spPr>
            <a:xfrm flipH="1">
              <a:off x="7682213" y="63388"/>
              <a:ext cx="2701625" cy="2140426"/>
            </a:xfrm>
            <a:prstGeom prst="rect">
              <a:avLst/>
            </a:prstGeom>
            <a:noFill/>
            <a:ln>
              <a:noFill/>
            </a:ln>
          </p:spPr>
        </p:pic>
        <p:pic>
          <p:nvPicPr>
            <p:cNvPr id="382" name="Google Shape;382;p42" descr="Five of Five blue arrows indicating the progression of the continuum of placement."/>
            <p:cNvPicPr preferRelativeResize="0"/>
            <p:nvPr/>
          </p:nvPicPr>
          <p:blipFill>
            <a:blip r:embed="rId4">
              <a:alphaModFix/>
            </a:blip>
            <a:stretch>
              <a:fillRect/>
            </a:stretch>
          </p:blipFill>
          <p:spPr>
            <a:xfrm flipH="1">
              <a:off x="10364375" y="63388"/>
              <a:ext cx="2701625" cy="2140426"/>
            </a:xfrm>
            <a:prstGeom prst="rect">
              <a:avLst/>
            </a:prstGeom>
            <a:noFill/>
            <a:ln>
              <a:noFill/>
            </a:ln>
          </p:spPr>
        </p:pic>
      </p:gr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43"/>
          <p:cNvSpPr txBox="1">
            <a:spLocks noGrp="1"/>
          </p:cNvSpPr>
          <p:nvPr>
            <p:ph type="title"/>
          </p:nvPr>
        </p:nvSpPr>
        <p:spPr>
          <a:xfrm>
            <a:off x="892797" y="1"/>
            <a:ext cx="10515600" cy="11928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600" dirty="0">
                <a:solidFill>
                  <a:schemeClr val="lt1"/>
                </a:solidFill>
              </a:rPr>
              <a:t>Nonacademic Settings</a:t>
            </a:r>
            <a:endParaRPr sz="3600" dirty="0">
              <a:solidFill>
                <a:schemeClr val="lt1"/>
              </a:solidFill>
            </a:endParaRPr>
          </a:p>
        </p:txBody>
      </p:sp>
      <p:sp>
        <p:nvSpPr>
          <p:cNvPr id="388" name="Google Shape;388;p43"/>
          <p:cNvSpPr txBox="1">
            <a:spLocks noGrp="1"/>
          </p:cNvSpPr>
          <p:nvPr>
            <p:ph type="body" idx="1"/>
          </p:nvPr>
        </p:nvSpPr>
        <p:spPr>
          <a:xfrm>
            <a:off x="449350" y="1548650"/>
            <a:ext cx="11215800" cy="4976100"/>
          </a:xfrm>
          <a:prstGeom prst="rect">
            <a:avLst/>
          </a:prstGeom>
        </p:spPr>
        <p:txBody>
          <a:bodyPr spcFirstLastPara="1" wrap="square" lIns="91425" tIns="45700" rIns="91425" bIns="45700" anchor="b" anchorCtr="0">
            <a:noAutofit/>
          </a:bodyPr>
          <a:lstStyle/>
          <a:p>
            <a:pPr marL="0" lvl="0" indent="0" algn="l" rtl="0">
              <a:lnSpc>
                <a:spcPct val="115000"/>
              </a:lnSpc>
              <a:spcBef>
                <a:spcPts val="1000"/>
              </a:spcBef>
              <a:spcAft>
                <a:spcPts val="0"/>
              </a:spcAft>
              <a:buNone/>
            </a:pPr>
            <a:r>
              <a:rPr lang="en-US" sz="2200" b="1">
                <a:solidFill>
                  <a:schemeClr val="dk2"/>
                </a:solidFill>
                <a:latin typeface="Arial"/>
                <a:ea typeface="Arial"/>
                <a:cs typeface="Arial"/>
                <a:sym typeface="Arial"/>
              </a:rPr>
              <a:t>LRE applies to nonacademic settings too!</a:t>
            </a:r>
            <a:r>
              <a:rPr lang="en-US" sz="2200">
                <a:solidFill>
                  <a:schemeClr val="dk2"/>
                </a:solidFill>
                <a:latin typeface="Arial"/>
                <a:ea typeface="Arial"/>
                <a:cs typeface="Arial"/>
                <a:sym typeface="Arial"/>
              </a:rPr>
              <a:t> </a:t>
            </a:r>
            <a:r>
              <a:rPr lang="en-US" sz="2200" b="0" i="1">
                <a:solidFill>
                  <a:schemeClr val="dk2"/>
                </a:solidFill>
              </a:rPr>
              <a:t>(34 CFR 300.107)</a:t>
            </a:r>
            <a:endParaRPr sz="2200" b="0" i="1">
              <a:solidFill>
                <a:schemeClr val="dk2"/>
              </a:solidFill>
            </a:endParaRPr>
          </a:p>
          <a:p>
            <a:pPr marL="914400" lvl="0" indent="-368300" algn="l" rtl="0">
              <a:lnSpc>
                <a:spcPct val="115000"/>
              </a:lnSpc>
              <a:spcBef>
                <a:spcPts val="1000"/>
              </a:spcBef>
              <a:spcAft>
                <a:spcPts val="0"/>
              </a:spcAft>
              <a:buSzPts val="2200"/>
              <a:buChar char="●"/>
            </a:pPr>
            <a:r>
              <a:rPr lang="en-US" sz="2200" b="0"/>
              <a:t>Meals, recess, transportation, extracurricular activities </a:t>
            </a:r>
            <a:endParaRPr sz="2200" b="0"/>
          </a:p>
          <a:p>
            <a:pPr marL="914400" lvl="0" indent="-368300" algn="l" rtl="0">
              <a:lnSpc>
                <a:spcPct val="115000"/>
              </a:lnSpc>
              <a:spcBef>
                <a:spcPts val="1000"/>
              </a:spcBef>
              <a:spcAft>
                <a:spcPts val="0"/>
              </a:spcAft>
              <a:buClr>
                <a:schemeClr val="dk2"/>
              </a:buClr>
              <a:buSzPts val="2200"/>
              <a:buChar char="●"/>
            </a:pPr>
            <a:r>
              <a:rPr lang="en-US" sz="2200" b="0">
                <a:solidFill>
                  <a:srgbClr val="000000"/>
                </a:solidFill>
              </a:rPr>
              <a:t>Teams must ensure that each child with a disability has the supplementary aids and services determined by the child's IEP team to be appropriate and necessary for the child to participate in nonacademic settings</a:t>
            </a:r>
            <a:endParaRPr sz="2200">
              <a:solidFill>
                <a:srgbClr val="000000"/>
              </a:solidFill>
              <a:latin typeface="Arial"/>
              <a:ea typeface="Arial"/>
              <a:cs typeface="Arial"/>
              <a:sym typeface="Arial"/>
            </a:endParaRPr>
          </a:p>
          <a:p>
            <a:pPr marL="0" lvl="0" indent="0" algn="l" rtl="0">
              <a:lnSpc>
                <a:spcPct val="115000"/>
              </a:lnSpc>
              <a:spcBef>
                <a:spcPts val="1000"/>
              </a:spcBef>
              <a:spcAft>
                <a:spcPts val="0"/>
              </a:spcAft>
              <a:buSzPts val="1018"/>
              <a:buNone/>
            </a:pPr>
            <a:r>
              <a:rPr lang="en-US" sz="2200" b="1">
                <a:solidFill>
                  <a:schemeClr val="dk2"/>
                </a:solidFill>
                <a:latin typeface="Arial"/>
                <a:ea typeface="Arial"/>
                <a:cs typeface="Arial"/>
                <a:sym typeface="Arial"/>
              </a:rPr>
              <a:t>Postsecondary Transition</a:t>
            </a:r>
            <a:r>
              <a:rPr lang="en-US" sz="2200">
                <a:solidFill>
                  <a:schemeClr val="dk2"/>
                </a:solidFill>
                <a:latin typeface="Arial"/>
                <a:ea typeface="Arial"/>
                <a:cs typeface="Arial"/>
                <a:sym typeface="Arial"/>
              </a:rPr>
              <a:t> </a:t>
            </a:r>
            <a:r>
              <a:rPr lang="en-US" sz="2200" b="0">
                <a:solidFill>
                  <a:schemeClr val="dk2"/>
                </a:solidFill>
              </a:rPr>
              <a:t>(</a:t>
            </a:r>
            <a:r>
              <a:rPr lang="en-US" sz="2200" b="0" i="1">
                <a:solidFill>
                  <a:srgbClr val="000000"/>
                </a:solidFill>
              </a:rPr>
              <a:t>Letter to Spitzer-Resnick, Swedeen, and Pugh</a:t>
            </a:r>
            <a:r>
              <a:rPr lang="en-US" sz="2200" b="0">
                <a:solidFill>
                  <a:srgbClr val="000000"/>
                </a:solidFill>
              </a:rPr>
              <a:t>, 59 IDELR 230 (Office of Special Education Programs, 2012))</a:t>
            </a:r>
            <a:endParaRPr sz="2200" b="0">
              <a:solidFill>
                <a:schemeClr val="dk2"/>
              </a:solidFill>
            </a:endParaRPr>
          </a:p>
          <a:p>
            <a:pPr marL="914400" lvl="0" indent="-368300" algn="l" rtl="0">
              <a:lnSpc>
                <a:spcPct val="115000"/>
              </a:lnSpc>
              <a:spcBef>
                <a:spcPts val="1000"/>
              </a:spcBef>
              <a:spcAft>
                <a:spcPts val="0"/>
              </a:spcAft>
              <a:buClr>
                <a:srgbClr val="000000"/>
              </a:buClr>
              <a:buSzPts val="2200"/>
              <a:buChar char="●"/>
            </a:pPr>
            <a:r>
              <a:rPr lang="en-US" sz="2200" b="0">
                <a:solidFill>
                  <a:srgbClr val="000000"/>
                </a:solidFill>
              </a:rPr>
              <a:t>A postsecondary transition placement, including a work placement, is no different than any other educational placement</a:t>
            </a:r>
            <a:endParaRPr sz="2200" b="0">
              <a:solidFill>
                <a:srgbClr val="000000"/>
              </a:solidFill>
            </a:endParaRPr>
          </a:p>
          <a:p>
            <a:pPr marL="914400" lvl="0" indent="-368300" algn="l" rtl="0">
              <a:lnSpc>
                <a:spcPct val="115000"/>
              </a:lnSpc>
              <a:spcBef>
                <a:spcPts val="1000"/>
              </a:spcBef>
              <a:spcAft>
                <a:spcPts val="1000"/>
              </a:spcAft>
              <a:buClr>
                <a:srgbClr val="000000"/>
              </a:buClr>
              <a:buSzPts val="2200"/>
              <a:buChar char="●"/>
            </a:pPr>
            <a:r>
              <a:rPr lang="en-US" sz="2200" b="0">
                <a:solidFill>
                  <a:srgbClr val="000000"/>
                </a:solidFill>
              </a:rPr>
              <a:t>IEP team must look at whether there are steps it could take that would enable the student to work alongside nondisabled individuals</a:t>
            </a:r>
            <a:endParaRPr sz="2200">
              <a:latin typeface="Arial"/>
              <a:ea typeface="Arial"/>
              <a:cs typeface="Arial"/>
              <a:sym typeface="Arial"/>
            </a:endParaRP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44"/>
          <p:cNvSpPr txBox="1">
            <a:spLocks noGrp="1"/>
          </p:cNvSpPr>
          <p:nvPr>
            <p:ph type="title"/>
          </p:nvPr>
        </p:nvSpPr>
        <p:spPr>
          <a:xfrm>
            <a:off x="408561" y="428017"/>
            <a:ext cx="3540900" cy="5906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Case Law</a:t>
            </a:r>
            <a:endParaRPr/>
          </a:p>
        </p:txBody>
      </p:sp>
      <p:sp>
        <p:nvSpPr>
          <p:cNvPr id="394" name="Google Shape;394;p44"/>
          <p:cNvSpPr txBox="1">
            <a:spLocks noGrp="1"/>
          </p:cNvSpPr>
          <p:nvPr>
            <p:ph type="body" idx="1"/>
          </p:nvPr>
        </p:nvSpPr>
        <p:spPr>
          <a:xfrm>
            <a:off x="4591454" y="428017"/>
            <a:ext cx="7017300" cy="5906400"/>
          </a:xfrm>
          <a:prstGeom prst="rect">
            <a:avLst/>
          </a:prstGeom>
        </p:spPr>
        <p:txBody>
          <a:bodyPr spcFirstLastPara="1" wrap="square" lIns="91425" tIns="45700" rIns="91425" bIns="45700" anchor="t" anchorCtr="0">
            <a:normAutofit fontScale="92500" lnSpcReduction="10000"/>
          </a:bodyPr>
          <a:lstStyle/>
          <a:p>
            <a:pPr marL="0" lvl="0" indent="0" algn="l" rtl="0">
              <a:lnSpc>
                <a:spcPct val="115000"/>
              </a:lnSpc>
              <a:spcBef>
                <a:spcPts val="750"/>
              </a:spcBef>
              <a:spcAft>
                <a:spcPts val="0"/>
              </a:spcAft>
              <a:buNone/>
            </a:pPr>
            <a:r>
              <a:rPr lang="en-US" sz="2200"/>
              <a:t>A.W. v. Northwest R-1 School District, 813 F.2d 158 (8th Cir. 1987)</a:t>
            </a:r>
            <a:endParaRPr sz="2200"/>
          </a:p>
          <a:p>
            <a:pPr marL="0" lvl="0" indent="0" algn="l" rtl="0">
              <a:lnSpc>
                <a:spcPct val="115000"/>
              </a:lnSpc>
              <a:spcBef>
                <a:spcPts val="750"/>
              </a:spcBef>
              <a:spcAft>
                <a:spcPts val="0"/>
              </a:spcAft>
              <a:buNone/>
            </a:pPr>
            <a:endParaRPr sz="2200"/>
          </a:p>
          <a:p>
            <a:pPr marL="0" lvl="0" indent="0" algn="l" rtl="0">
              <a:lnSpc>
                <a:spcPct val="115000"/>
              </a:lnSpc>
              <a:spcBef>
                <a:spcPts val="750"/>
              </a:spcBef>
              <a:spcAft>
                <a:spcPts val="0"/>
              </a:spcAft>
              <a:buNone/>
            </a:pPr>
            <a:r>
              <a:rPr lang="en-US" sz="2200"/>
              <a:t>The court recognized that</a:t>
            </a:r>
            <a:endParaRPr sz="2200"/>
          </a:p>
          <a:p>
            <a:pPr marL="457200" lvl="0" indent="-368300" algn="l" rtl="0">
              <a:lnSpc>
                <a:spcPct val="115000"/>
              </a:lnSpc>
              <a:spcBef>
                <a:spcPts val="750"/>
              </a:spcBef>
              <a:spcAft>
                <a:spcPts val="0"/>
              </a:spcAft>
              <a:buSzPts val="2200"/>
              <a:buChar char="•"/>
            </a:pPr>
            <a:r>
              <a:rPr lang="en-US" sz="2200"/>
              <a:t>IDEA has a strong preference for inclusion (“maximum extent appropriate”)</a:t>
            </a:r>
            <a:endParaRPr sz="2200"/>
          </a:p>
          <a:p>
            <a:pPr marL="457200" lvl="0" indent="-368300" algn="l" rtl="0">
              <a:lnSpc>
                <a:spcPct val="115000"/>
              </a:lnSpc>
              <a:spcBef>
                <a:spcPts val="0"/>
              </a:spcBef>
              <a:spcAft>
                <a:spcPts val="0"/>
              </a:spcAft>
              <a:buSzPts val="2200"/>
              <a:buChar char="•"/>
            </a:pPr>
            <a:r>
              <a:rPr lang="en-US" sz="2200"/>
              <a:t>LRE decisions must consider the individual student</a:t>
            </a:r>
            <a:endParaRPr sz="2200"/>
          </a:p>
          <a:p>
            <a:pPr marL="457200" lvl="0" indent="-368300" algn="l" rtl="0">
              <a:lnSpc>
                <a:spcPct val="115000"/>
              </a:lnSpc>
              <a:spcBef>
                <a:spcPts val="0"/>
              </a:spcBef>
              <a:spcAft>
                <a:spcPts val="0"/>
              </a:spcAft>
              <a:buSzPts val="2200"/>
              <a:buChar char="•"/>
            </a:pPr>
            <a:r>
              <a:rPr lang="en-US" sz="2200"/>
              <a:t>IEP team considers the educational benefit of different environments on the continuum</a:t>
            </a:r>
            <a:endParaRPr sz="2200"/>
          </a:p>
          <a:p>
            <a:pPr marL="457200" lvl="0" indent="-368300" algn="l" rtl="0">
              <a:lnSpc>
                <a:spcPct val="115000"/>
              </a:lnSpc>
              <a:spcBef>
                <a:spcPts val="0"/>
              </a:spcBef>
              <a:spcAft>
                <a:spcPts val="0"/>
              </a:spcAft>
              <a:buSzPts val="2200"/>
              <a:buChar char="•"/>
            </a:pPr>
            <a:r>
              <a:rPr lang="en-US" sz="2200"/>
              <a:t>Placement decisions should be reviewed as a student’s needs and progress change</a:t>
            </a:r>
            <a:endParaRPr sz="2200"/>
          </a:p>
          <a:p>
            <a:pPr marL="0" lvl="0" indent="0" algn="l" rtl="0">
              <a:lnSpc>
                <a:spcPct val="115000"/>
              </a:lnSpc>
              <a:spcBef>
                <a:spcPts val="750"/>
              </a:spcBef>
              <a:spcAft>
                <a:spcPts val="0"/>
              </a:spcAft>
              <a:buNone/>
            </a:pPr>
            <a:endParaRPr sz="2200"/>
          </a:p>
          <a:p>
            <a:pPr marL="0" lvl="0" indent="0" algn="l" rtl="0">
              <a:lnSpc>
                <a:spcPct val="115000"/>
              </a:lnSpc>
              <a:spcBef>
                <a:spcPts val="750"/>
              </a:spcBef>
              <a:spcAft>
                <a:spcPts val="0"/>
              </a:spcAft>
              <a:buNone/>
            </a:pPr>
            <a:r>
              <a:rPr lang="en-US" sz="2200"/>
              <a:t>“Portability test”</a:t>
            </a:r>
            <a:endParaRPr sz="2200"/>
          </a:p>
          <a:p>
            <a:pPr marL="457200" lvl="0" indent="-368300" algn="l" rtl="0">
              <a:lnSpc>
                <a:spcPct val="115000"/>
              </a:lnSpc>
              <a:spcBef>
                <a:spcPts val="750"/>
              </a:spcBef>
              <a:spcAft>
                <a:spcPts val="0"/>
              </a:spcAft>
              <a:buSzPts val="2200"/>
              <a:buChar char="•"/>
            </a:pPr>
            <a:r>
              <a:rPr lang="en-US" sz="2200"/>
              <a:t>Can the benefits of the specialized setting be provided (“ported”) to general education setting?</a:t>
            </a:r>
            <a:endParaRPr sz="22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45"/>
          <p:cNvSpPr txBox="1">
            <a:spLocks noGrp="1"/>
          </p:cNvSpPr>
          <p:nvPr>
            <p:ph type="title"/>
          </p:nvPr>
        </p:nvSpPr>
        <p:spPr>
          <a:xfrm>
            <a:off x="892797" y="1"/>
            <a:ext cx="10515600" cy="11928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600">
                <a:latin typeface="Raleway"/>
                <a:ea typeface="Raleway"/>
                <a:cs typeface="Raleway"/>
                <a:sym typeface="Raleway"/>
              </a:rPr>
              <a:t>LRE and Preschool</a:t>
            </a:r>
            <a:endParaRPr sz="3600">
              <a:latin typeface="Raleway"/>
              <a:ea typeface="Raleway"/>
              <a:cs typeface="Raleway"/>
              <a:sym typeface="Raleway"/>
            </a:endParaRPr>
          </a:p>
        </p:txBody>
      </p:sp>
      <p:sp>
        <p:nvSpPr>
          <p:cNvPr id="400" name="Google Shape;400;p45"/>
          <p:cNvSpPr txBox="1">
            <a:spLocks noGrp="1"/>
          </p:cNvSpPr>
          <p:nvPr>
            <p:ph type="body" idx="1"/>
          </p:nvPr>
        </p:nvSpPr>
        <p:spPr>
          <a:xfrm>
            <a:off x="254325" y="1381475"/>
            <a:ext cx="11415900" cy="51192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900" b="0"/>
              <a:t>The LRE requirements in IDEA apply to all children with disabilities who are served under Part B of the IDEA,</a:t>
            </a:r>
            <a:r>
              <a:rPr lang="en-US" sz="1900" b="0" i="1"/>
              <a:t> </a:t>
            </a:r>
            <a:r>
              <a:rPr lang="en-US" sz="1900" i="1"/>
              <a:t>including preschool children with disabilities aged three through five</a:t>
            </a:r>
            <a:endParaRPr sz="1900" b="0" i="1"/>
          </a:p>
          <a:p>
            <a:pPr marL="0" lvl="0" indent="0" algn="l" rtl="0">
              <a:lnSpc>
                <a:spcPct val="115000"/>
              </a:lnSpc>
              <a:spcBef>
                <a:spcPts val="1000"/>
              </a:spcBef>
              <a:spcAft>
                <a:spcPts val="0"/>
              </a:spcAft>
              <a:buClr>
                <a:schemeClr val="dk1"/>
              </a:buClr>
              <a:buSzPts val="2300"/>
              <a:buFont typeface="Arial"/>
              <a:buNone/>
            </a:pPr>
            <a:r>
              <a:rPr lang="en-US" sz="1900" b="0"/>
              <a:t>Requirements apply when determining placement options for a child with a disability who already participates in a regular public preschool program,</a:t>
            </a:r>
            <a:r>
              <a:rPr lang="en-US" sz="1900" i="1"/>
              <a:t> including a community-based regular public preschool program </a:t>
            </a:r>
            <a:r>
              <a:rPr lang="en-US" sz="1900" b="0"/>
              <a:t>operated by a public agency other than the LEA</a:t>
            </a:r>
            <a:endParaRPr sz="1900" b="0"/>
          </a:p>
          <a:p>
            <a:pPr marL="0" lvl="0" indent="0" algn="l" rtl="0">
              <a:lnSpc>
                <a:spcPct val="115000"/>
              </a:lnSpc>
              <a:spcBef>
                <a:spcPts val="1000"/>
              </a:spcBef>
              <a:spcAft>
                <a:spcPts val="0"/>
              </a:spcAft>
              <a:buClr>
                <a:schemeClr val="dk1"/>
              </a:buClr>
              <a:buSzPts val="2300"/>
              <a:buFont typeface="Arial"/>
              <a:buNone/>
            </a:pPr>
            <a:r>
              <a:rPr lang="en-US" sz="1900" b="0"/>
              <a:t>Unless the child’s IEP requires some other arrangement, the </a:t>
            </a:r>
            <a:r>
              <a:rPr lang="en-US" sz="1900" i="1"/>
              <a:t>child is educated in the school that he or she would attend if nondisabled</a:t>
            </a:r>
            <a:r>
              <a:rPr lang="en-US" sz="1900" b="0"/>
              <a:t> (34 CFR §300.116(c)) </a:t>
            </a:r>
            <a:endParaRPr sz="1900" b="0"/>
          </a:p>
          <a:p>
            <a:pPr marL="0" lvl="0" indent="0" algn="l" rtl="0">
              <a:lnSpc>
                <a:spcPct val="115000"/>
              </a:lnSpc>
              <a:spcBef>
                <a:spcPts val="1000"/>
              </a:spcBef>
              <a:spcAft>
                <a:spcPts val="0"/>
              </a:spcAft>
              <a:buNone/>
            </a:pPr>
            <a:r>
              <a:rPr lang="en-US" sz="1900" b="0"/>
              <a:t>The placement team, which includes the child’s parent and may include the child’s current teacher, </a:t>
            </a:r>
            <a:r>
              <a:rPr lang="en-US" sz="1900" i="1"/>
              <a:t>must consider any potential harmful effect on the child and on the quality of services that </a:t>
            </a:r>
            <a:endParaRPr sz="1900" i="1"/>
          </a:p>
          <a:p>
            <a:pPr marL="0" lvl="0" indent="0" algn="l" rtl="0">
              <a:lnSpc>
                <a:spcPct val="115000"/>
              </a:lnSpc>
              <a:spcBef>
                <a:spcPts val="0"/>
              </a:spcBef>
              <a:spcAft>
                <a:spcPts val="0"/>
              </a:spcAft>
              <a:buNone/>
            </a:pPr>
            <a:r>
              <a:rPr lang="en-US" sz="1900" i="1"/>
              <a:t>he or she needs before removing the child</a:t>
            </a:r>
            <a:r>
              <a:rPr lang="en-US" sz="1900" b="0"/>
              <a:t> from the current regular public preschool </a:t>
            </a:r>
            <a:endParaRPr sz="1900" b="0"/>
          </a:p>
          <a:p>
            <a:pPr marL="0" lvl="0" indent="0" algn="l" rtl="0">
              <a:lnSpc>
                <a:spcPct val="115000"/>
              </a:lnSpc>
              <a:spcBef>
                <a:spcPts val="0"/>
              </a:spcBef>
              <a:spcAft>
                <a:spcPts val="0"/>
              </a:spcAft>
              <a:buNone/>
            </a:pPr>
            <a:r>
              <a:rPr lang="en-US" sz="1900" b="0"/>
              <a:t>setting to another more restrictive setting. (34 CFR §300.116(d))</a:t>
            </a:r>
            <a:endParaRPr sz="1900" b="0"/>
          </a:p>
          <a:p>
            <a:pPr marL="0" lvl="0" indent="0" algn="l" rtl="0">
              <a:lnSpc>
                <a:spcPct val="115000"/>
              </a:lnSpc>
              <a:spcBef>
                <a:spcPts val="1000"/>
              </a:spcBef>
              <a:spcAft>
                <a:spcPts val="0"/>
              </a:spcAft>
              <a:buNone/>
            </a:pPr>
            <a:r>
              <a:rPr lang="en-US" sz="1900" b="0" i="1"/>
              <a:t>OSEP Dear Colleague Letter on Preschool LRE, 2017</a:t>
            </a:r>
            <a:endParaRPr sz="1900" b="0" i="1"/>
          </a:p>
        </p:txBody>
      </p:sp>
      <p:pic>
        <p:nvPicPr>
          <p:cNvPr id="401" name="Google Shape;401;p45" descr="Decorative" title="Preschooler Icon.png"/>
          <p:cNvPicPr preferRelativeResize="0"/>
          <p:nvPr/>
        </p:nvPicPr>
        <p:blipFill>
          <a:blip r:embed="rId3">
            <a:alphaModFix/>
          </a:blip>
          <a:stretch>
            <a:fillRect/>
          </a:stretch>
        </p:blipFill>
        <p:spPr>
          <a:xfrm>
            <a:off x="10154300" y="4916725"/>
            <a:ext cx="1941273" cy="194127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46"/>
          <p:cNvSpPr txBox="1">
            <a:spLocks noGrp="1"/>
          </p:cNvSpPr>
          <p:nvPr>
            <p:ph type="title"/>
          </p:nvPr>
        </p:nvSpPr>
        <p:spPr>
          <a:xfrm>
            <a:off x="308850" y="111875"/>
            <a:ext cx="4368300" cy="911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000" dirty="0">
                <a:solidFill>
                  <a:schemeClr val="dk1"/>
                </a:solidFill>
              </a:rPr>
              <a:t>Check for Understanding Case:</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r>
              <a:rPr lang="en-US" sz="2700" b="0" i="1" dirty="0">
                <a:solidFill>
                  <a:schemeClr val="dk1"/>
                </a:solidFill>
              </a:rPr>
              <a:t>What did the team do well in determining LRE? </a:t>
            </a:r>
            <a:endParaRPr sz="2700" b="0" i="1" dirty="0">
              <a:solidFill>
                <a:schemeClr val="dk1"/>
              </a:solidFill>
            </a:endParaRPr>
          </a:p>
          <a:p>
            <a:pPr marL="0" lvl="0" indent="0" algn="l" rtl="0">
              <a:spcBef>
                <a:spcPts val="0"/>
              </a:spcBef>
              <a:spcAft>
                <a:spcPts val="0"/>
              </a:spcAft>
              <a:buNone/>
            </a:pPr>
            <a:endParaRPr sz="2700" b="0" i="1" dirty="0">
              <a:solidFill>
                <a:schemeClr val="dk1"/>
              </a:solidFill>
            </a:endParaRPr>
          </a:p>
          <a:p>
            <a:pPr marL="0" lvl="0" indent="0" algn="l" rtl="0">
              <a:spcBef>
                <a:spcPts val="0"/>
              </a:spcBef>
              <a:spcAft>
                <a:spcPts val="0"/>
              </a:spcAft>
              <a:buNone/>
            </a:pPr>
            <a:r>
              <a:rPr lang="en-US" sz="2700" b="0" i="1" dirty="0">
                <a:solidFill>
                  <a:schemeClr val="dk1"/>
                </a:solidFill>
              </a:rPr>
              <a:t>Where did the team go astray?</a:t>
            </a:r>
            <a:endParaRPr sz="2700" b="0" i="1" dirty="0">
              <a:solidFill>
                <a:schemeClr val="dk1"/>
              </a:solidFill>
            </a:endParaRPr>
          </a:p>
        </p:txBody>
      </p:sp>
      <p:sp>
        <p:nvSpPr>
          <p:cNvPr id="407" name="Google Shape;407;p46"/>
          <p:cNvSpPr txBox="1">
            <a:spLocks noGrp="1"/>
          </p:cNvSpPr>
          <p:nvPr>
            <p:ph type="body" idx="1"/>
          </p:nvPr>
        </p:nvSpPr>
        <p:spPr>
          <a:xfrm>
            <a:off x="5294675" y="713950"/>
            <a:ext cx="6776400" cy="5762100"/>
          </a:xfrm>
          <a:prstGeom prst="rect">
            <a:avLst/>
          </a:prstGeom>
        </p:spPr>
        <p:txBody>
          <a:bodyPr spcFirstLastPara="1" wrap="square" lIns="91425" tIns="45700" rIns="91425" bIns="45700" anchor="t" anchorCtr="0">
            <a:noAutofit/>
          </a:bodyPr>
          <a:lstStyle/>
          <a:p>
            <a:pPr marL="0" lvl="0" indent="0" algn="l" rtl="0">
              <a:lnSpc>
                <a:spcPct val="115000"/>
              </a:lnSpc>
              <a:spcBef>
                <a:spcPts val="750"/>
              </a:spcBef>
              <a:spcAft>
                <a:spcPts val="0"/>
              </a:spcAft>
              <a:buNone/>
            </a:pPr>
            <a:r>
              <a:rPr lang="en-US" sz="2000">
                <a:solidFill>
                  <a:srgbClr val="000000"/>
                </a:solidFill>
              </a:rPr>
              <a:t>Aiden is in 3rd grade and has an IEP with needs in literacy. At his annual meeting, the IEP team reviews his recent reading data and agrees he needs more intensive specially designed instruction in literacy. The special education teacher explains that Aiden has made progress but needs additional support.</a:t>
            </a:r>
            <a:endParaRPr sz="2000">
              <a:solidFill>
                <a:srgbClr val="000000"/>
              </a:solidFill>
            </a:endParaRPr>
          </a:p>
          <a:p>
            <a:pPr marL="0" lvl="0" indent="0" algn="l" rtl="0">
              <a:lnSpc>
                <a:spcPct val="115000"/>
              </a:lnSpc>
              <a:spcBef>
                <a:spcPts val="750"/>
              </a:spcBef>
              <a:spcAft>
                <a:spcPts val="0"/>
              </a:spcAft>
              <a:buNone/>
            </a:pPr>
            <a:r>
              <a:rPr lang="en-US" sz="2000">
                <a:solidFill>
                  <a:srgbClr val="000000"/>
                </a:solidFill>
              </a:rPr>
              <a:t>The team discusses several options and agree to increase his SDI from 30 to 60 minutes each day. The special education teacher recommends changing his LRE and providing the instruction in the resource room because Aiden's needs are "too significant to be addressed in the general education classroom." The parent asks if it would be possible for him to receive that instruction in his general education classroom with his peers and the team states, no, this type of instruction is only available in the resource room.</a:t>
            </a:r>
            <a:endParaRPr sz="2000">
              <a:solidFill>
                <a:srgbClr val="000000"/>
              </a:solidFill>
            </a:endParaRPr>
          </a:p>
          <a:p>
            <a:pPr marL="0" lvl="0" indent="0" algn="ctr" rtl="0">
              <a:lnSpc>
                <a:spcPct val="115000"/>
              </a:lnSpc>
              <a:spcBef>
                <a:spcPts val="750"/>
              </a:spcBef>
              <a:spcAft>
                <a:spcPts val="0"/>
              </a:spcAft>
              <a:buNone/>
            </a:pPr>
            <a:endParaRPr sz="1900">
              <a:solidFill>
                <a:srgbClr val="000000"/>
              </a:solidFill>
            </a:endParaRP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47"/>
          <p:cNvSpPr txBox="1">
            <a:spLocks noGrp="1"/>
          </p:cNvSpPr>
          <p:nvPr>
            <p:ph type="title"/>
          </p:nvPr>
        </p:nvSpPr>
        <p:spPr>
          <a:xfrm>
            <a:off x="308850" y="111875"/>
            <a:ext cx="4368300" cy="911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3000" dirty="0">
                <a:solidFill>
                  <a:schemeClr val="dk1"/>
                </a:solidFill>
              </a:rPr>
              <a:t>Check for Understanding:</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r>
              <a:rPr lang="en-US" sz="2700" b="0" i="1" dirty="0">
                <a:solidFill>
                  <a:schemeClr val="dk1"/>
                </a:solidFill>
              </a:rPr>
              <a:t>What did the team do well in determining LRE? </a:t>
            </a:r>
            <a:endParaRPr sz="2700" b="0" i="1" dirty="0">
              <a:solidFill>
                <a:schemeClr val="dk1"/>
              </a:solidFill>
            </a:endParaRPr>
          </a:p>
          <a:p>
            <a:pPr marL="0" lvl="0" indent="0" algn="l" rtl="0">
              <a:spcBef>
                <a:spcPts val="0"/>
              </a:spcBef>
              <a:spcAft>
                <a:spcPts val="0"/>
              </a:spcAft>
              <a:buNone/>
            </a:pPr>
            <a:endParaRPr sz="2700" b="0" i="1" dirty="0">
              <a:solidFill>
                <a:schemeClr val="dk1"/>
              </a:solidFill>
            </a:endParaRPr>
          </a:p>
          <a:p>
            <a:pPr marL="0" lvl="0" indent="0" algn="l" rtl="0">
              <a:spcBef>
                <a:spcPts val="0"/>
              </a:spcBef>
              <a:spcAft>
                <a:spcPts val="0"/>
              </a:spcAft>
              <a:buNone/>
            </a:pPr>
            <a:r>
              <a:rPr lang="en-US" sz="2700" b="0" i="1" dirty="0">
                <a:solidFill>
                  <a:schemeClr val="dk1"/>
                </a:solidFill>
              </a:rPr>
              <a:t>Where did the team go astray?</a:t>
            </a:r>
            <a:endParaRPr sz="2700" b="0" i="1" dirty="0">
              <a:solidFill>
                <a:schemeClr val="dk1"/>
              </a:solidFill>
            </a:endParaRPr>
          </a:p>
        </p:txBody>
      </p:sp>
      <p:sp>
        <p:nvSpPr>
          <p:cNvPr id="413" name="Google Shape;413;p47"/>
          <p:cNvSpPr txBox="1">
            <a:spLocks noGrp="1"/>
          </p:cNvSpPr>
          <p:nvPr>
            <p:ph type="body" idx="1"/>
          </p:nvPr>
        </p:nvSpPr>
        <p:spPr>
          <a:xfrm>
            <a:off x="5294675" y="841900"/>
            <a:ext cx="6776400" cy="4908300"/>
          </a:xfrm>
          <a:prstGeom prst="rect">
            <a:avLst/>
          </a:prstGeom>
        </p:spPr>
        <p:txBody>
          <a:bodyPr spcFirstLastPara="1" wrap="square" lIns="91425" tIns="45700" rIns="91425" bIns="45700" anchor="t" anchorCtr="0">
            <a:noAutofit/>
          </a:bodyPr>
          <a:lstStyle/>
          <a:p>
            <a:pPr marL="457200" lvl="0" indent="-349250" algn="l" rtl="0">
              <a:lnSpc>
                <a:spcPct val="115000"/>
              </a:lnSpc>
              <a:spcBef>
                <a:spcPts val="750"/>
              </a:spcBef>
              <a:spcAft>
                <a:spcPts val="0"/>
              </a:spcAft>
              <a:buClr>
                <a:srgbClr val="000000"/>
              </a:buClr>
              <a:buSzPts val="1900"/>
              <a:buChar char="✓"/>
            </a:pPr>
            <a:r>
              <a:rPr lang="en-US" sz="1900">
                <a:solidFill>
                  <a:srgbClr val="000000"/>
                </a:solidFill>
              </a:rPr>
              <a:t>The team reviewed current student data</a:t>
            </a:r>
            <a:endParaRPr sz="1900">
              <a:solidFill>
                <a:srgbClr val="000000"/>
              </a:solidFill>
            </a:endParaRPr>
          </a:p>
          <a:p>
            <a:pPr marL="457200" lvl="0" indent="-349250" algn="l" rtl="0">
              <a:lnSpc>
                <a:spcPct val="115000"/>
              </a:lnSpc>
              <a:spcBef>
                <a:spcPts val="1000"/>
              </a:spcBef>
              <a:spcAft>
                <a:spcPts val="0"/>
              </a:spcAft>
              <a:buClr>
                <a:srgbClr val="000000"/>
              </a:buClr>
              <a:buSzPts val="1900"/>
              <a:buChar char="✓"/>
            </a:pPr>
            <a:r>
              <a:rPr lang="en-US" sz="1900">
                <a:solidFill>
                  <a:srgbClr val="000000"/>
                </a:solidFill>
              </a:rPr>
              <a:t>The team discussed student need and services before discussing LRE</a:t>
            </a:r>
            <a:endParaRPr sz="1900">
              <a:solidFill>
                <a:srgbClr val="000000"/>
              </a:solidFill>
            </a:endParaRPr>
          </a:p>
          <a:p>
            <a:pPr marL="457200" lvl="0" indent="-349250" algn="l" rtl="0">
              <a:lnSpc>
                <a:spcPct val="115000"/>
              </a:lnSpc>
              <a:spcBef>
                <a:spcPts val="1000"/>
              </a:spcBef>
              <a:spcAft>
                <a:spcPts val="0"/>
              </a:spcAft>
              <a:buClr>
                <a:srgbClr val="000000"/>
              </a:buClr>
              <a:buSzPts val="1900"/>
              <a:buChar char="✓"/>
            </a:pPr>
            <a:r>
              <a:rPr lang="en-US" sz="1900">
                <a:solidFill>
                  <a:srgbClr val="000000"/>
                </a:solidFill>
              </a:rPr>
              <a:t>The team discussed more than one option</a:t>
            </a:r>
            <a:endParaRPr sz="1900">
              <a:solidFill>
                <a:srgbClr val="000000"/>
              </a:solidFill>
            </a:endParaRPr>
          </a:p>
          <a:p>
            <a:pPr marL="457200" lvl="0" indent="-349250" algn="l" rtl="0">
              <a:lnSpc>
                <a:spcPct val="115000"/>
              </a:lnSpc>
              <a:spcBef>
                <a:spcPts val="1000"/>
              </a:spcBef>
              <a:spcAft>
                <a:spcPts val="0"/>
              </a:spcAft>
              <a:buClr>
                <a:srgbClr val="000000"/>
              </a:buClr>
              <a:buSzPts val="1900"/>
              <a:buChar char="🚩"/>
            </a:pPr>
            <a:r>
              <a:rPr lang="en-US" sz="1900">
                <a:solidFill>
                  <a:srgbClr val="000000"/>
                </a:solidFill>
              </a:rPr>
              <a:t>The team did not meaningfully consider how supplementary aids and services could be provided so that the student continued to access rigorous core instruction </a:t>
            </a:r>
            <a:r>
              <a:rPr lang="en-US" sz="1900"/>
              <a:t>in the general education environment</a:t>
            </a:r>
            <a:endParaRPr sz="1900">
              <a:solidFill>
                <a:srgbClr val="000000"/>
              </a:solidFill>
              <a:highlight>
                <a:srgbClr val="FFFF00"/>
              </a:highlight>
            </a:endParaRPr>
          </a:p>
          <a:p>
            <a:pPr marL="457200" lvl="0" indent="-349250" algn="l" rtl="0">
              <a:lnSpc>
                <a:spcPct val="115000"/>
              </a:lnSpc>
              <a:spcBef>
                <a:spcPts val="1000"/>
              </a:spcBef>
              <a:spcAft>
                <a:spcPts val="0"/>
              </a:spcAft>
              <a:buClr>
                <a:srgbClr val="000000"/>
              </a:buClr>
              <a:buSzPts val="1900"/>
              <a:buChar char="🚩"/>
            </a:pPr>
            <a:r>
              <a:rPr lang="en-US" sz="1900">
                <a:solidFill>
                  <a:srgbClr val="000000"/>
                </a:solidFill>
              </a:rPr>
              <a:t>The team’s response to the parent’s request suggests the placement in the resource room was predetermined based on the type of instruction</a:t>
            </a:r>
            <a:endParaRPr sz="1900">
              <a:solidFill>
                <a:srgbClr val="000000"/>
              </a:solidFill>
            </a:endParaRPr>
          </a:p>
          <a:p>
            <a:pPr marL="457200" lvl="0" indent="-349250" algn="l" rtl="0">
              <a:lnSpc>
                <a:spcPct val="115000"/>
              </a:lnSpc>
              <a:spcBef>
                <a:spcPts val="1000"/>
              </a:spcBef>
              <a:spcAft>
                <a:spcPts val="0"/>
              </a:spcAft>
              <a:buClr>
                <a:srgbClr val="000000"/>
              </a:buClr>
              <a:buSzPts val="1900"/>
              <a:buChar char="🚩"/>
            </a:pPr>
            <a:r>
              <a:rPr lang="en-US" sz="1900">
                <a:solidFill>
                  <a:srgbClr val="000000"/>
                </a:solidFill>
              </a:rPr>
              <a:t>LRE was not individualized to the student</a:t>
            </a:r>
            <a:endParaRPr sz="1900">
              <a:solidFill>
                <a:srgbClr val="000000"/>
              </a:solidFill>
            </a:endParaRPr>
          </a:p>
          <a:p>
            <a:pPr marL="0" lvl="0" indent="0" algn="ctr" rtl="0">
              <a:lnSpc>
                <a:spcPct val="115000"/>
              </a:lnSpc>
              <a:spcBef>
                <a:spcPts val="1000"/>
              </a:spcBef>
              <a:spcAft>
                <a:spcPts val="1000"/>
              </a:spcAft>
              <a:buNone/>
            </a:pPr>
            <a:endParaRPr sz="1900">
              <a:solidFill>
                <a:srgbClr val="000000"/>
              </a:solidFill>
            </a:endParaRP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8"/>
          <p:cNvSpPr txBox="1">
            <a:spLocks noGrp="1"/>
          </p:cNvSpPr>
          <p:nvPr>
            <p:ph type="title"/>
          </p:nvPr>
        </p:nvSpPr>
        <p:spPr>
          <a:xfrm>
            <a:off x="408561" y="428017"/>
            <a:ext cx="3540900" cy="59064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SzPts val="3300"/>
              <a:buNone/>
            </a:pPr>
            <a:r>
              <a:rPr lang="en-US" sz="3600">
                <a:solidFill>
                  <a:schemeClr val="lt1"/>
                </a:solidFill>
              </a:rPr>
              <a:t>Wrap-Up/Key Takeaways</a:t>
            </a:r>
            <a:endParaRPr sz="3600">
              <a:solidFill>
                <a:schemeClr val="lt1"/>
              </a:solidFill>
            </a:endParaRPr>
          </a:p>
        </p:txBody>
      </p:sp>
      <p:sp>
        <p:nvSpPr>
          <p:cNvPr id="420" name="Google Shape;420;p48"/>
          <p:cNvSpPr txBox="1">
            <a:spLocks noGrp="1"/>
          </p:cNvSpPr>
          <p:nvPr>
            <p:ph type="body" idx="1"/>
          </p:nvPr>
        </p:nvSpPr>
        <p:spPr>
          <a:xfrm>
            <a:off x="4591454" y="428017"/>
            <a:ext cx="7017300" cy="5906400"/>
          </a:xfrm>
          <a:prstGeom prst="rect">
            <a:avLst/>
          </a:prstGeom>
          <a:noFill/>
          <a:ln>
            <a:noFill/>
          </a:ln>
        </p:spPr>
        <p:txBody>
          <a:bodyPr spcFirstLastPara="1" wrap="square" lIns="91425" tIns="45700" rIns="91425" bIns="45700" anchor="t" anchorCtr="0">
            <a:noAutofit/>
          </a:bodyPr>
          <a:lstStyle/>
          <a:p>
            <a:pPr marL="609600" lvl="0" indent="-444500" algn="l" rtl="0">
              <a:lnSpc>
                <a:spcPct val="100000"/>
              </a:lnSpc>
              <a:spcBef>
                <a:spcPts val="0"/>
              </a:spcBef>
              <a:spcAft>
                <a:spcPts val="0"/>
              </a:spcAft>
              <a:buClr>
                <a:srgbClr val="1A1A1A"/>
              </a:buClr>
              <a:buSzPts val="2200"/>
              <a:buChar char="➢"/>
            </a:pPr>
            <a:r>
              <a:rPr lang="en-US" sz="2200">
                <a:solidFill>
                  <a:srgbClr val="1A1A1A"/>
                </a:solidFill>
                <a:latin typeface="Arial"/>
                <a:ea typeface="Arial"/>
                <a:cs typeface="Arial"/>
                <a:sym typeface="Arial"/>
              </a:rPr>
              <a:t>LRE is the setting </a:t>
            </a:r>
            <a:r>
              <a:rPr lang="en-US" sz="2200" b="1">
                <a:solidFill>
                  <a:srgbClr val="1A1A1A"/>
                </a:solidFill>
                <a:latin typeface="Arial"/>
                <a:ea typeface="Arial"/>
                <a:cs typeface="Arial"/>
                <a:sym typeface="Arial"/>
              </a:rPr>
              <a:t>closest </a:t>
            </a:r>
            <a:r>
              <a:rPr lang="en-US" sz="2200">
                <a:solidFill>
                  <a:srgbClr val="1A1A1A"/>
                </a:solidFill>
                <a:latin typeface="Arial"/>
                <a:ea typeface="Arial"/>
                <a:cs typeface="Arial"/>
                <a:sym typeface="Arial"/>
              </a:rPr>
              <a:t>to the general education setting that allows the student to access and progress through instruction</a:t>
            </a:r>
            <a:endParaRPr sz="2200">
              <a:solidFill>
                <a:srgbClr val="1A1A1A"/>
              </a:solidFill>
              <a:latin typeface="Arial"/>
              <a:ea typeface="Arial"/>
              <a:cs typeface="Arial"/>
              <a:sym typeface="Arial"/>
            </a:endParaRPr>
          </a:p>
          <a:p>
            <a:pPr marL="609600" lvl="0" indent="-444500" algn="l" rtl="0">
              <a:lnSpc>
                <a:spcPct val="100000"/>
              </a:lnSpc>
              <a:spcBef>
                <a:spcPts val="1000"/>
              </a:spcBef>
              <a:spcAft>
                <a:spcPts val="0"/>
              </a:spcAft>
              <a:buClr>
                <a:srgbClr val="1A1A1A"/>
              </a:buClr>
              <a:buSzPts val="2200"/>
              <a:buChar char="➢"/>
            </a:pPr>
            <a:r>
              <a:rPr lang="en-US" sz="2200">
                <a:solidFill>
                  <a:srgbClr val="1A1A1A"/>
                </a:solidFill>
                <a:latin typeface="Arial"/>
                <a:ea typeface="Arial"/>
                <a:cs typeface="Arial"/>
                <a:sym typeface="Arial"/>
              </a:rPr>
              <a:t>LRE discussions/decisions should reflect the </a:t>
            </a:r>
            <a:r>
              <a:rPr lang="en-US" sz="2200" b="1">
                <a:solidFill>
                  <a:srgbClr val="1A1A1A"/>
                </a:solidFill>
                <a:latin typeface="Arial"/>
                <a:ea typeface="Arial"/>
                <a:cs typeface="Arial"/>
                <a:sym typeface="Arial"/>
              </a:rPr>
              <a:t>unique needs</a:t>
            </a:r>
            <a:r>
              <a:rPr lang="en-US" sz="2200">
                <a:solidFill>
                  <a:srgbClr val="1A1A1A"/>
                </a:solidFill>
                <a:latin typeface="Arial"/>
                <a:ea typeface="Arial"/>
                <a:cs typeface="Arial"/>
                <a:sym typeface="Arial"/>
              </a:rPr>
              <a:t> of each student</a:t>
            </a:r>
            <a:endParaRPr sz="2200">
              <a:solidFill>
                <a:srgbClr val="1A1A1A"/>
              </a:solidFill>
              <a:latin typeface="Arial"/>
              <a:ea typeface="Arial"/>
              <a:cs typeface="Arial"/>
              <a:sym typeface="Arial"/>
            </a:endParaRPr>
          </a:p>
          <a:p>
            <a:pPr marL="609600" lvl="0" indent="-444500" algn="l" rtl="0">
              <a:lnSpc>
                <a:spcPct val="100000"/>
              </a:lnSpc>
              <a:spcBef>
                <a:spcPts val="1000"/>
              </a:spcBef>
              <a:spcAft>
                <a:spcPts val="0"/>
              </a:spcAft>
              <a:buClr>
                <a:srgbClr val="1A1A1A"/>
              </a:buClr>
              <a:buSzPts val="2200"/>
              <a:buChar char="➢"/>
            </a:pPr>
            <a:r>
              <a:rPr lang="en-US" sz="2200" b="1">
                <a:solidFill>
                  <a:srgbClr val="1A1A1A"/>
                </a:solidFill>
                <a:latin typeface="Arial"/>
                <a:ea typeface="Arial"/>
                <a:cs typeface="Arial"/>
                <a:sym typeface="Arial"/>
              </a:rPr>
              <a:t>Discussions</a:t>
            </a:r>
            <a:r>
              <a:rPr lang="en-US" sz="2200">
                <a:solidFill>
                  <a:srgbClr val="1A1A1A"/>
                </a:solidFill>
                <a:latin typeface="Arial"/>
                <a:ea typeface="Arial"/>
                <a:cs typeface="Arial"/>
                <a:sym typeface="Arial"/>
              </a:rPr>
              <a:t> guiding LRE and the role of the IEP teams in placement decisions </a:t>
            </a:r>
            <a:r>
              <a:rPr lang="en-US" sz="2200" b="1">
                <a:solidFill>
                  <a:srgbClr val="1A1A1A"/>
                </a:solidFill>
                <a:latin typeface="Arial"/>
                <a:ea typeface="Arial"/>
                <a:cs typeface="Arial"/>
                <a:sym typeface="Arial"/>
              </a:rPr>
              <a:t>should reflect</a:t>
            </a:r>
            <a:r>
              <a:rPr lang="en-US" sz="2200">
                <a:solidFill>
                  <a:srgbClr val="1A1A1A"/>
                </a:solidFill>
                <a:latin typeface="Arial"/>
                <a:ea typeface="Arial"/>
                <a:cs typeface="Arial"/>
                <a:sym typeface="Arial"/>
              </a:rPr>
              <a:t>:</a:t>
            </a:r>
            <a:endParaRPr sz="2200">
              <a:solidFill>
                <a:srgbClr val="1A1A1A"/>
              </a:solidFill>
              <a:latin typeface="Arial"/>
              <a:ea typeface="Arial"/>
              <a:cs typeface="Arial"/>
              <a:sym typeface="Arial"/>
            </a:endParaRPr>
          </a:p>
          <a:p>
            <a:pPr marL="1219200" lvl="1" indent="-444500" algn="l" rtl="0">
              <a:lnSpc>
                <a:spcPct val="100000"/>
              </a:lnSpc>
              <a:spcBef>
                <a:spcPts val="1000"/>
              </a:spcBef>
              <a:spcAft>
                <a:spcPts val="0"/>
              </a:spcAft>
              <a:buClr>
                <a:srgbClr val="1A1A1A"/>
              </a:buClr>
              <a:buSzPts val="2200"/>
              <a:buFont typeface="Arial"/>
              <a:buChar char="○"/>
            </a:pPr>
            <a:r>
              <a:rPr lang="en-US" sz="2200">
                <a:solidFill>
                  <a:srgbClr val="1A1A1A"/>
                </a:solidFill>
                <a:latin typeface="Arial"/>
                <a:ea typeface="Arial"/>
                <a:cs typeface="Arial"/>
                <a:sym typeface="Arial"/>
              </a:rPr>
              <a:t>Consideration of a continuum of services</a:t>
            </a:r>
            <a:endParaRPr sz="2200">
              <a:solidFill>
                <a:srgbClr val="1A1A1A"/>
              </a:solidFill>
              <a:latin typeface="Arial"/>
              <a:ea typeface="Arial"/>
              <a:cs typeface="Arial"/>
              <a:sym typeface="Arial"/>
            </a:endParaRPr>
          </a:p>
          <a:p>
            <a:pPr marL="1219200" lvl="1" indent="-444500" algn="l" rtl="0">
              <a:lnSpc>
                <a:spcPct val="100000"/>
              </a:lnSpc>
              <a:spcBef>
                <a:spcPts val="1000"/>
              </a:spcBef>
              <a:spcAft>
                <a:spcPts val="0"/>
              </a:spcAft>
              <a:buClr>
                <a:srgbClr val="1A1A1A"/>
              </a:buClr>
              <a:buSzPts val="2200"/>
              <a:buFont typeface="Arial"/>
              <a:buChar char="○"/>
            </a:pPr>
            <a:r>
              <a:rPr lang="en-US" sz="2200">
                <a:solidFill>
                  <a:srgbClr val="1A1A1A"/>
                </a:solidFill>
                <a:latin typeface="Arial"/>
                <a:ea typeface="Arial"/>
                <a:cs typeface="Arial"/>
                <a:sym typeface="Arial"/>
              </a:rPr>
              <a:t>A decision made by the full team-not just the school team</a:t>
            </a:r>
            <a:endParaRPr sz="2200">
              <a:solidFill>
                <a:srgbClr val="1A1A1A"/>
              </a:solidFill>
              <a:latin typeface="Arial"/>
              <a:ea typeface="Arial"/>
              <a:cs typeface="Arial"/>
              <a:sym typeface="Arial"/>
            </a:endParaRPr>
          </a:p>
          <a:p>
            <a:pPr marL="1219200" lvl="1" indent="-444500" algn="l" rtl="0">
              <a:lnSpc>
                <a:spcPct val="100000"/>
              </a:lnSpc>
              <a:spcBef>
                <a:spcPts val="1000"/>
              </a:spcBef>
              <a:spcAft>
                <a:spcPts val="0"/>
              </a:spcAft>
              <a:buClr>
                <a:srgbClr val="1A1A1A"/>
              </a:buClr>
              <a:buSzPts val="2200"/>
              <a:buFont typeface="Arial"/>
              <a:buChar char="○"/>
            </a:pPr>
            <a:r>
              <a:rPr lang="en-US" sz="2200">
                <a:solidFill>
                  <a:srgbClr val="1A1A1A"/>
                </a:solidFill>
                <a:latin typeface="Arial"/>
                <a:ea typeface="Arial"/>
                <a:cs typeface="Arial"/>
                <a:sym typeface="Arial"/>
              </a:rPr>
              <a:t>Impact/need for services, supports, accommodations to help support LRE access</a:t>
            </a:r>
            <a:endParaRPr sz="2200">
              <a:solidFill>
                <a:srgbClr val="1A1A1A"/>
              </a:solidFill>
              <a:latin typeface="Arial"/>
              <a:ea typeface="Arial"/>
              <a:cs typeface="Arial"/>
              <a:sym typeface="Arial"/>
            </a:endParaRPr>
          </a:p>
          <a:p>
            <a:pPr marL="609600" lvl="0" indent="-444500" algn="l" rtl="0">
              <a:lnSpc>
                <a:spcPct val="100000"/>
              </a:lnSpc>
              <a:spcBef>
                <a:spcPts val="1000"/>
              </a:spcBef>
              <a:spcAft>
                <a:spcPts val="0"/>
              </a:spcAft>
              <a:buClr>
                <a:srgbClr val="1A1A1A"/>
              </a:buClr>
              <a:buSzPts val="2200"/>
              <a:buFont typeface="Arial"/>
              <a:buChar char="➢"/>
            </a:pPr>
            <a:r>
              <a:rPr lang="en-US" sz="2200">
                <a:solidFill>
                  <a:srgbClr val="1A1A1A"/>
                </a:solidFill>
                <a:latin typeface="Arial"/>
                <a:ea typeface="Arial"/>
                <a:cs typeface="Arial"/>
                <a:sym typeface="Arial"/>
              </a:rPr>
              <a:t>Consider: </a:t>
            </a:r>
            <a:endParaRPr sz="2200">
              <a:solidFill>
                <a:srgbClr val="1A1A1A"/>
              </a:solidFill>
              <a:latin typeface="Arial"/>
              <a:ea typeface="Arial"/>
              <a:cs typeface="Arial"/>
              <a:sym typeface="Arial"/>
            </a:endParaRPr>
          </a:p>
          <a:p>
            <a:pPr marL="1219200" lvl="1" indent="-444500" algn="l" rtl="0">
              <a:lnSpc>
                <a:spcPct val="100000"/>
              </a:lnSpc>
              <a:spcBef>
                <a:spcPts val="1000"/>
              </a:spcBef>
              <a:spcAft>
                <a:spcPts val="0"/>
              </a:spcAft>
              <a:buClr>
                <a:srgbClr val="1A1A1A"/>
              </a:buClr>
              <a:buSzPts val="2200"/>
              <a:buFont typeface="Arial"/>
              <a:buChar char="○"/>
            </a:pPr>
            <a:r>
              <a:rPr lang="en-US" sz="2200">
                <a:solidFill>
                  <a:srgbClr val="1A1A1A"/>
                </a:solidFill>
                <a:latin typeface="Arial"/>
                <a:ea typeface="Arial"/>
                <a:cs typeface="Arial"/>
                <a:sym typeface="Arial"/>
              </a:rPr>
              <a:t>How might your team use this information to improve or enhance your current practices?</a:t>
            </a:r>
            <a:endParaRPr sz="2200">
              <a:solidFill>
                <a:srgbClr val="1A1A1A"/>
              </a:solidFill>
              <a:latin typeface="Arial"/>
              <a:ea typeface="Arial"/>
              <a:cs typeface="Arial"/>
              <a:sym typeface="Arial"/>
            </a:endParaRPr>
          </a:p>
          <a:p>
            <a:pPr marL="609600" lvl="0" indent="0" algn="l" rtl="0">
              <a:lnSpc>
                <a:spcPct val="100000"/>
              </a:lnSpc>
              <a:spcBef>
                <a:spcPts val="1000"/>
              </a:spcBef>
              <a:spcAft>
                <a:spcPts val="0"/>
              </a:spcAft>
              <a:buSzPts val="1900"/>
              <a:buNone/>
            </a:pPr>
            <a:endParaRPr sz="2200">
              <a:solidFill>
                <a:srgbClr val="1A1A1A"/>
              </a:solidFill>
              <a:latin typeface="Arial"/>
              <a:ea typeface="Arial"/>
              <a:cs typeface="Arial"/>
              <a:sym typeface="Arial"/>
            </a:endParaRPr>
          </a:p>
          <a:p>
            <a:pPr marL="0" lvl="0" indent="0" algn="l" rtl="0">
              <a:lnSpc>
                <a:spcPct val="100000"/>
              </a:lnSpc>
              <a:spcBef>
                <a:spcPts val="1000"/>
              </a:spcBef>
              <a:spcAft>
                <a:spcPts val="1000"/>
              </a:spcAft>
              <a:buSzPts val="1900"/>
              <a:buNone/>
            </a:pPr>
            <a:endParaRPr sz="2200">
              <a:solidFill>
                <a:srgbClr val="1A1A1A"/>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49"/>
          <p:cNvSpPr txBox="1">
            <a:spLocks noGrp="1"/>
          </p:cNvSpPr>
          <p:nvPr>
            <p:ph type="title"/>
          </p:nvPr>
        </p:nvSpPr>
        <p:spPr>
          <a:xfrm>
            <a:off x="170725" y="428025"/>
            <a:ext cx="2670000" cy="4046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Arial"/>
              <a:buNone/>
            </a:pPr>
            <a:r>
              <a:rPr lang="en-US" sz="3600">
                <a:solidFill>
                  <a:schemeClr val="dk1"/>
                </a:solidFill>
              </a:rPr>
              <a:t>Resources and References</a:t>
            </a:r>
            <a:endParaRPr sz="3600">
              <a:solidFill>
                <a:schemeClr val="dk1"/>
              </a:solidFill>
            </a:endParaRPr>
          </a:p>
        </p:txBody>
      </p:sp>
      <p:pic>
        <p:nvPicPr>
          <p:cNvPr id="426" name="Google Shape;426;p49" descr="Decorative&#10;" title="Laptop-Icon.png"/>
          <p:cNvPicPr preferRelativeResize="0"/>
          <p:nvPr/>
        </p:nvPicPr>
        <p:blipFill>
          <a:blip r:embed="rId3">
            <a:alphaModFix/>
          </a:blip>
          <a:stretch>
            <a:fillRect/>
          </a:stretch>
        </p:blipFill>
        <p:spPr>
          <a:xfrm>
            <a:off x="466338" y="4255650"/>
            <a:ext cx="2078775" cy="2078775"/>
          </a:xfrm>
          <a:prstGeom prst="rect">
            <a:avLst/>
          </a:prstGeom>
          <a:noFill/>
          <a:ln>
            <a:noFill/>
          </a:ln>
        </p:spPr>
      </p:pic>
      <p:sp>
        <p:nvSpPr>
          <p:cNvPr id="427" name="Google Shape;427;p49"/>
          <p:cNvSpPr txBox="1">
            <a:spLocks noGrp="1"/>
          </p:cNvSpPr>
          <p:nvPr>
            <p:ph type="body" idx="1"/>
          </p:nvPr>
        </p:nvSpPr>
        <p:spPr>
          <a:xfrm>
            <a:off x="3373000" y="428025"/>
            <a:ext cx="8235900" cy="5906400"/>
          </a:xfrm>
          <a:prstGeom prst="rect">
            <a:avLst/>
          </a:prstGeom>
          <a:noFill/>
          <a:ln>
            <a:noFill/>
          </a:ln>
        </p:spPr>
        <p:txBody>
          <a:bodyPr spcFirstLastPara="1" wrap="square" lIns="91425" tIns="45700" rIns="91425" bIns="45700" anchor="ctr" anchorCtr="0">
            <a:noAutofit/>
          </a:bodyPr>
          <a:lstStyle/>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LRE Checklist</a:t>
            </a:r>
            <a:endParaRPr sz="2000">
              <a:solidFill>
                <a:srgbClr val="1155CC"/>
              </a:solidFill>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I3 - Components of an IEP - Identifying the Least Restrictive Environment</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6">
                  <a:extLst>
                    <a:ext uri="{A12FA001-AC4F-418D-AE19-62706E023703}">
                      <ahyp:hlinkClr xmlns:ahyp="http://schemas.microsoft.com/office/drawing/2018/hyperlinkcolor" val="tx"/>
                    </a:ext>
                  </a:extLst>
                </a:hlinkClick>
              </a:rPr>
              <a:t>ASK resource - LRE</a:t>
            </a:r>
            <a:endParaRPr sz="2000" b="1">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7">
                  <a:extLst>
                    <a:ext uri="{A12FA001-AC4F-418D-AE19-62706E023703}">
                      <ahyp:hlinkClr xmlns:ahyp="http://schemas.microsoft.com/office/drawing/2018/hyperlinkcolor" val="tx"/>
                    </a:ext>
                  </a:extLst>
                </a:hlinkClick>
              </a:rPr>
              <a:t>Dear Colleague Letter on LRE and Preschool (2017)</a:t>
            </a:r>
            <a:endParaRPr sz="2000" b="1">
              <a:latin typeface="Arial"/>
              <a:ea typeface="Arial"/>
              <a:cs typeface="Arial"/>
              <a:sym typeface="Arial"/>
            </a:endParaRPr>
          </a:p>
          <a:p>
            <a:pPr marL="0" lvl="0" indent="0" algn="l" rtl="0">
              <a:lnSpc>
                <a:spcPct val="150000"/>
              </a:lnSpc>
              <a:spcBef>
                <a:spcPts val="1000"/>
              </a:spcBef>
              <a:spcAft>
                <a:spcPts val="0"/>
              </a:spcAft>
              <a:buNone/>
            </a:pPr>
            <a:r>
              <a:rPr lang="en-US" sz="2000" b="1">
                <a:latin typeface="Arial"/>
                <a:ea typeface="Arial"/>
                <a:cs typeface="Arial"/>
                <a:sym typeface="Arial"/>
              </a:rPr>
              <a:t>Code Sections: </a:t>
            </a:r>
            <a:endParaRPr sz="2000" b="1">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8">
                  <a:extLst>
                    <a:ext uri="{A12FA001-AC4F-418D-AE19-62706E023703}">
                      <ahyp:hlinkClr xmlns:ahyp="http://schemas.microsoft.com/office/drawing/2018/hyperlinkcolor" val="tx"/>
                    </a:ext>
                  </a:extLst>
                </a:hlinkClick>
              </a:rPr>
              <a:t>281—41.114(256B,34CFR300) Least restrictive environment (LRE)</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9">
                  <a:extLst>
                    <a:ext uri="{A12FA001-AC4F-418D-AE19-62706E023703}">
                      <ahyp:hlinkClr xmlns:ahyp="http://schemas.microsoft.com/office/drawing/2018/hyperlinkcolor" val="tx"/>
                    </a:ext>
                  </a:extLst>
                </a:hlinkClick>
              </a:rPr>
              <a:t>281—41.107(256B,34CFR300) Non Academic services</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10">
                  <a:extLst>
                    <a:ext uri="{A12FA001-AC4F-418D-AE19-62706E023703}">
                      <ahyp:hlinkClr xmlns:ahyp="http://schemas.microsoft.com/office/drawing/2018/hyperlinkcolor" val="tx"/>
                    </a:ext>
                  </a:extLst>
                </a:hlinkClick>
              </a:rPr>
              <a:t>281—41.115 (256B,34CFR300) Continuum of alternative services and placements.</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11">
                  <a:extLst>
                    <a:ext uri="{A12FA001-AC4F-418D-AE19-62706E023703}">
                      <ahyp:hlinkClr xmlns:ahyp="http://schemas.microsoft.com/office/drawing/2018/hyperlinkcolor" val="tx"/>
                    </a:ext>
                  </a:extLst>
                </a:hlinkClick>
              </a:rPr>
              <a:t>281—41.116 (256B,34CFR300) Placements</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12">
                  <a:extLst>
                    <a:ext uri="{A12FA001-AC4F-418D-AE19-62706E023703}">
                      <ahyp:hlinkClr xmlns:ahyp="http://schemas.microsoft.com/office/drawing/2018/hyperlinkcolor" val="tx"/>
                    </a:ext>
                  </a:extLst>
                </a:hlinkClick>
              </a:rPr>
              <a:t>281—41.117(256B,34CFR300) Nonacademic settings</a:t>
            </a:r>
            <a:endParaRPr sz="2000">
              <a:latin typeface="Arial"/>
              <a:ea typeface="Arial"/>
              <a:cs typeface="Arial"/>
              <a:sym typeface="Arial"/>
            </a:endParaRPr>
          </a:p>
          <a:p>
            <a:pPr marL="0" lvl="0" indent="0" algn="l" rtl="0">
              <a:lnSpc>
                <a:spcPct val="150000"/>
              </a:lnSpc>
              <a:spcBef>
                <a:spcPts val="0"/>
              </a:spcBef>
              <a:spcAft>
                <a:spcPts val="0"/>
              </a:spcAft>
              <a:buNone/>
            </a:pPr>
            <a:r>
              <a:rPr lang="en-US" sz="2000" u="sng">
                <a:solidFill>
                  <a:srgbClr val="1155CC"/>
                </a:solidFill>
                <a:latin typeface="Arial"/>
                <a:ea typeface="Arial"/>
                <a:cs typeface="Arial"/>
                <a:sym typeface="Arial"/>
                <a:hlinkClick r:id="rId13">
                  <a:extLst>
                    <a:ext uri="{A12FA001-AC4F-418D-AE19-62706E023703}">
                      <ahyp:hlinkClr xmlns:ahyp="http://schemas.microsoft.com/office/drawing/2018/hyperlinkcolor" val="tx"/>
                    </a:ext>
                  </a:extLst>
                </a:hlinkClick>
              </a:rPr>
              <a:t>281—41.176(256B) Special school provisions</a:t>
            </a:r>
            <a:endParaRPr sz="2000">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50"/>
          <p:cNvSpPr txBox="1">
            <a:spLocks noGrp="1"/>
          </p:cNvSpPr>
          <p:nvPr>
            <p:ph type="title"/>
          </p:nvPr>
        </p:nvSpPr>
        <p:spPr>
          <a:xfrm>
            <a:off x="838208" y="2526751"/>
            <a:ext cx="10515600" cy="18045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500"/>
              <a:buFont typeface="Arial"/>
              <a:buNone/>
            </a:pPr>
            <a:r>
              <a:rPr lang="en-US"/>
              <a:t>Thank You!!</a:t>
            </a:r>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IowaBrandColors">
      <a:dk1>
        <a:srgbClr val="000000"/>
      </a:dk1>
      <a:lt1>
        <a:srgbClr val="FFFFFF"/>
      </a:lt1>
      <a:dk2>
        <a:srgbClr val="19405B"/>
      </a:dk2>
      <a:lt2>
        <a:srgbClr val="EBEBEB"/>
      </a:lt2>
      <a:accent1>
        <a:srgbClr val="03617A"/>
      </a:accent1>
      <a:accent2>
        <a:srgbClr val="C6D667"/>
      </a:accent2>
      <a:accent3>
        <a:srgbClr val="E0A624"/>
      </a:accent3>
      <a:accent4>
        <a:srgbClr val="70C8B8"/>
      </a:accent4>
      <a:accent5>
        <a:srgbClr val="2A6357"/>
      </a:accent5>
      <a:accent6>
        <a:srgbClr val="19405B"/>
      </a:accent6>
      <a:hlink>
        <a:srgbClr val="C6D667"/>
      </a:hlink>
      <a:folHlink>
        <a:srgbClr val="70C8B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2657</Words>
  <Application>Microsoft Office PowerPoint</Application>
  <PresentationFormat>Widescreen</PresentationFormat>
  <Paragraphs>222</Paragraphs>
  <Slides>35</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Calibri</vt:lpstr>
      <vt:lpstr>Arial</vt:lpstr>
      <vt:lpstr>Raleway</vt:lpstr>
      <vt:lpstr>Theme1</vt:lpstr>
      <vt:lpstr>Least Restrictive Environment (LRE)</vt:lpstr>
      <vt:lpstr>Objectives</vt:lpstr>
      <vt:lpstr>Definition of Least Restrictive Environment</vt:lpstr>
      <vt:lpstr>The Importance of LRE</vt:lpstr>
      <vt:lpstr>Least Restrictive Environment  IDEA 34 C.F.R. 300.114(a)(2) IAC 281—41.114(2)</vt:lpstr>
      <vt:lpstr>Diving into the definition (Part 1)</vt:lpstr>
      <vt:lpstr>Diving into the definition (Part 2)</vt:lpstr>
      <vt:lpstr>Diving into the definition (Part 3)</vt:lpstr>
      <vt:lpstr>Diving into the definition (Part 4)</vt:lpstr>
      <vt:lpstr>Diving into the definition (Part 5)</vt:lpstr>
      <vt:lpstr>Diving into the definition (Part 6)</vt:lpstr>
      <vt:lpstr>Diving into the definition (Part 7)</vt:lpstr>
      <vt:lpstr>LRE Key Concepts</vt:lpstr>
      <vt:lpstr>Check for Understanding:  True or False  Question 1</vt:lpstr>
      <vt:lpstr>Check for Understanding:  True or False  Question 2</vt:lpstr>
      <vt:lpstr>Check for Understanding:  True or False  Question 3</vt:lpstr>
      <vt:lpstr>Role of the IEP Team</vt:lpstr>
      <vt:lpstr>When is LRE addressed in the IEP process?</vt:lpstr>
      <vt:lpstr>Key LRE Questions to Consider </vt:lpstr>
      <vt:lpstr>Common Pitfalls or Misunderstandings</vt:lpstr>
      <vt:lpstr>What are the options?</vt:lpstr>
      <vt:lpstr>Continuum of Placements</vt:lpstr>
      <vt:lpstr>General Education Setting</vt:lpstr>
      <vt:lpstr>Special Education Setting</vt:lpstr>
      <vt:lpstr>Special School Setting</vt:lpstr>
      <vt:lpstr>Homebound Instruction Setting</vt:lpstr>
      <vt:lpstr>Hospital and Institution Setting</vt:lpstr>
      <vt:lpstr>Nonacademic Settings</vt:lpstr>
      <vt:lpstr>Case Law</vt:lpstr>
      <vt:lpstr>LRE and Preschool</vt:lpstr>
      <vt:lpstr>Check for Understanding Case:  What did the team do well in determining LRE?   Where did the team go astray?</vt:lpstr>
      <vt:lpstr>Check for Understanding:  What did the team do well in determining LRE?   Where did the team go astray?</vt:lpstr>
      <vt:lpstr>Wrap-Up/Key Takeaways</vt:lpstr>
      <vt:lpstr>Resources and 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Albers, Lisa [IDOE]</dc:creator>
  <cp:lastModifiedBy>Albers, Lisa [IDOE]</cp:lastModifiedBy>
  <cp:revision>5</cp:revision>
  <dcterms:modified xsi:type="dcterms:W3CDTF">2026-09-29T20:49:14Z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86F3AE13-A29B-4675-AEF0-51CE61677184</vt:lpwstr>
  </property>
  <property fmtid="{D5CDD505-2E9C-101B-9397-08002B2CF9AE}" pid="3" name="ArticulatePath">
    <vt:lpwstr>LRE Training (SF 2428) (5)</vt:lpwstr>
  </property>
</Properties>
</file>