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
  </p:handoutMasterIdLst>
  <p:sldIdLst>
    <p:sldId id="264" r:id="rId2"/>
    <p:sldId id="265" r:id="rId3"/>
    <p:sldId id="269" r:id="rId4"/>
    <p:sldId id="270" r:id="rId5"/>
    <p:sldId id="272" r:id="rId6"/>
    <p:sldId id="271" r:id="rId7"/>
    <p:sldId id="26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17A"/>
    <a:srgbClr val="002C50"/>
    <a:srgbClr val="005BA3"/>
    <a:srgbClr val="002A4B"/>
    <a:srgbClr val="FFC200"/>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97" d="100"/>
          <a:sy n="97" d="100"/>
        </p:scale>
        <p:origin x="102" y="384"/>
      </p:cViewPr>
      <p:guideLst/>
    </p:cSldViewPr>
  </p:slideViewPr>
  <p:notesTextViewPr>
    <p:cViewPr>
      <p:scale>
        <a:sx n="1" d="1"/>
        <a:sy n="1" d="1"/>
      </p:scale>
      <p:origin x="0" y="0"/>
    </p:cViewPr>
  </p:notesTextViewPr>
  <p:notesViewPr>
    <p:cSldViewPr snapToGrid="0">
      <p:cViewPr varScale="1">
        <p:scale>
          <a:sx n="131" d="100"/>
          <a:sy n="131" d="100"/>
        </p:scale>
        <p:origin x="120" y="248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C305F5-F0DD-4300-8F2D-570062903B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174C44F-0A5B-40B1-AAC2-735C4F1F0B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AF9197-5DDD-4AE4-95A0-BF30D5F3130D}" type="datetimeFigureOut">
              <a:rPr lang="en-US" smtClean="0"/>
              <a:t>9/25/2026</a:t>
            </a:fld>
            <a:endParaRPr lang="en-US"/>
          </a:p>
        </p:txBody>
      </p:sp>
      <p:sp>
        <p:nvSpPr>
          <p:cNvPr id="4" name="Footer Placeholder 3">
            <a:extLst>
              <a:ext uri="{FF2B5EF4-FFF2-40B4-BE49-F238E27FC236}">
                <a16:creationId xmlns:a16="http://schemas.microsoft.com/office/drawing/2014/main" id="{58D3E2B1-4E03-4462-80FA-87624E50F8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46FC4EE-A805-4114-8480-925C907E5B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5A2215-B781-43D0-B5B5-C2C79FDCC25A}" type="slidenum">
              <a:rPr lang="en-US" smtClean="0"/>
              <a:t>‹#›</a:t>
            </a:fld>
            <a:endParaRPr lang="en-US"/>
          </a:p>
        </p:txBody>
      </p:sp>
    </p:spTree>
    <p:extLst>
      <p:ext uri="{BB962C8B-B14F-4D97-AF65-F5344CB8AC3E}">
        <p14:creationId xmlns:p14="http://schemas.microsoft.com/office/powerpoint/2010/main" val="14868467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3617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9270" y="1074695"/>
            <a:ext cx="11636841" cy="2160104"/>
          </a:xfrm>
        </p:spPr>
        <p:txBody>
          <a:bodyPr anchor="b"/>
          <a:lstStyle>
            <a:lvl1pPr algn="ctr">
              <a:defRPr sz="45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289270" y="3838162"/>
            <a:ext cx="11636841" cy="1282148"/>
          </a:xfrm>
        </p:spPr>
        <p:txBody>
          <a:bodyPr>
            <a:normAutofit/>
          </a:bodyPr>
          <a:lstStyle>
            <a:lvl1pPr marL="0" indent="0" algn="ctr">
              <a:buNone/>
              <a:defRPr sz="24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9E449C12-D024-40FB-BD36-751317A1B6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9884" y="5866793"/>
            <a:ext cx="4996116" cy="458004"/>
          </a:xfrm>
          <a:prstGeom prst="rect">
            <a:avLst/>
          </a:prstGeom>
        </p:spPr>
      </p:pic>
    </p:spTree>
    <p:extLst>
      <p:ext uri="{BB962C8B-B14F-4D97-AF65-F5344CB8AC3E}">
        <p14:creationId xmlns:p14="http://schemas.microsoft.com/office/powerpoint/2010/main" val="60800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374E76C-7E8E-4A34-94C9-4F7AB65D5B60}"/>
              </a:ext>
            </a:extLst>
          </p:cNvPr>
          <p:cNvSpPr/>
          <p:nvPr userDrawn="1"/>
        </p:nvSpPr>
        <p:spPr>
          <a:xfrm>
            <a:off x="0" y="0"/>
            <a:ext cx="12192000" cy="737419"/>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9213" y="2"/>
            <a:ext cx="11269691" cy="737417"/>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689112" y="1460499"/>
            <a:ext cx="108137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60042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B20607-4DEF-431C-A44B-C8511C6D22E3}"/>
              </a:ext>
            </a:extLst>
          </p:cNvPr>
          <p:cNvSpPr/>
          <p:nvPr userDrawn="1"/>
        </p:nvSpPr>
        <p:spPr>
          <a:xfrm>
            <a:off x="0" y="0"/>
            <a:ext cx="4182894" cy="6858000"/>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08561" y="428017"/>
            <a:ext cx="3540869" cy="5906522"/>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591454" y="428017"/>
            <a:ext cx="7017449" cy="5906522"/>
          </a:xfrm>
        </p:spPr>
        <p:txBody>
          <a:bodyPr anchor="ctr"/>
          <a:lstStyle>
            <a:lvl1pPr>
              <a:defRPr sz="2800"/>
            </a:lvl1pPr>
            <a:lvl2pPr>
              <a:defRPr sz="2400"/>
            </a:lvl2pPr>
            <a:lvl3pPr>
              <a:defRPr sz="16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25409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3A049F-0AA7-42BB-B95E-DA2BBB2C9B46}"/>
              </a:ext>
            </a:extLst>
          </p:cNvPr>
          <p:cNvSpPr/>
          <p:nvPr userDrawn="1"/>
        </p:nvSpPr>
        <p:spPr>
          <a:xfrm>
            <a:off x="0" y="2268535"/>
            <a:ext cx="12192000" cy="3275783"/>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1" y="1709740"/>
            <a:ext cx="10515600" cy="2852737"/>
          </a:xfrm>
        </p:spPr>
        <p:txBody>
          <a:bodyPr anchor="b"/>
          <a:lstStyle>
            <a:lvl1pPr>
              <a:defRPr sz="45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4157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0679B5E-A9C9-4BC4-A0E5-5A7B616E1B2A}"/>
              </a:ext>
            </a:extLst>
          </p:cNvPr>
          <p:cNvSpPr/>
          <p:nvPr userDrawn="1"/>
        </p:nvSpPr>
        <p:spPr>
          <a:xfrm>
            <a:off x="0" y="0"/>
            <a:ext cx="12192000" cy="1192696"/>
          </a:xfrm>
          <a:prstGeom prst="rect">
            <a:avLst/>
          </a:prstGeom>
          <a:solidFill>
            <a:srgbClr val="0361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2797" y="1"/>
            <a:ext cx="10515600" cy="1192696"/>
          </a:xfrm>
        </p:spPr>
        <p:txBody>
          <a:bodyPr/>
          <a:lstStyle/>
          <a:p>
            <a:r>
              <a:rPr lang="en-US"/>
              <a:t>Click to edit Master title style</a:t>
            </a:r>
          </a:p>
        </p:txBody>
      </p:sp>
      <p:sp>
        <p:nvSpPr>
          <p:cNvPr id="3" name="Text Placeholder 2"/>
          <p:cNvSpPr>
            <a:spLocks noGrp="1"/>
          </p:cNvSpPr>
          <p:nvPr>
            <p:ph type="body" idx="1"/>
          </p:nvPr>
        </p:nvSpPr>
        <p:spPr>
          <a:xfrm>
            <a:off x="892799" y="1548641"/>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92799" y="2372553"/>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225210" y="1548641"/>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25210" y="2372553"/>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472771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5128" y="1"/>
            <a:ext cx="10813776" cy="116619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95128" y="1460499"/>
            <a:ext cx="10813776"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946340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3" r:id="rId5"/>
  </p:sldLayoutIdLst>
  <p:txStyles>
    <p:titleStyle>
      <a:lvl1pPr algn="l" defTabSz="685800" rtl="0" eaLnBrk="1" latinLnBrk="0" hangingPunct="1">
        <a:lnSpc>
          <a:spcPct val="90000"/>
        </a:lnSpc>
        <a:spcBef>
          <a:spcPct val="0"/>
        </a:spcBef>
        <a:buNone/>
        <a:defRPr sz="3300" b="1"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ducate.iowa.gov/pk-12/standards/instruction/civic-excellenc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4660-1ACE-4DA1-82E3-FB71D75C282A}"/>
              </a:ext>
            </a:extLst>
          </p:cNvPr>
          <p:cNvSpPr>
            <a:spLocks noGrp="1"/>
          </p:cNvSpPr>
          <p:nvPr>
            <p:ph type="ctrTitle"/>
          </p:nvPr>
        </p:nvSpPr>
        <p:spPr/>
        <p:txBody>
          <a:bodyPr/>
          <a:lstStyle/>
          <a:p>
            <a:r>
              <a:rPr lang="en-US" dirty="0"/>
              <a:t>Fall BEDS</a:t>
            </a:r>
          </a:p>
        </p:txBody>
      </p:sp>
      <p:sp>
        <p:nvSpPr>
          <p:cNvPr id="3" name="Subtitle 2">
            <a:extLst>
              <a:ext uri="{FF2B5EF4-FFF2-40B4-BE49-F238E27FC236}">
                <a16:creationId xmlns:a16="http://schemas.microsoft.com/office/drawing/2014/main" id="{57B61A98-2BF3-417C-A882-51BFC7A4D869}"/>
              </a:ext>
            </a:extLst>
          </p:cNvPr>
          <p:cNvSpPr>
            <a:spLocks noGrp="1"/>
          </p:cNvSpPr>
          <p:nvPr>
            <p:ph type="subTitle" idx="1"/>
          </p:nvPr>
        </p:nvSpPr>
        <p:spPr/>
        <p:txBody>
          <a:bodyPr/>
          <a:lstStyle/>
          <a:p>
            <a:r>
              <a:rPr lang="en-US" dirty="0"/>
              <a:t>Shelly Wolterman</a:t>
            </a:r>
          </a:p>
          <a:p>
            <a:r>
              <a:rPr lang="en-US" dirty="0"/>
              <a:t>Bureau of Performance and Analytics</a:t>
            </a:r>
          </a:p>
        </p:txBody>
      </p:sp>
    </p:spTree>
    <p:extLst>
      <p:ext uri="{BB962C8B-B14F-4D97-AF65-F5344CB8AC3E}">
        <p14:creationId xmlns:p14="http://schemas.microsoft.com/office/powerpoint/2010/main" val="790443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75041-7097-4BFA-B9A3-1880498EDC84}"/>
              </a:ext>
            </a:extLst>
          </p:cNvPr>
          <p:cNvSpPr>
            <a:spLocks noGrp="1"/>
          </p:cNvSpPr>
          <p:nvPr>
            <p:ph type="title"/>
          </p:nvPr>
        </p:nvSpPr>
        <p:spPr/>
        <p:txBody>
          <a:bodyPr/>
          <a:lstStyle/>
          <a:p>
            <a:r>
              <a:rPr lang="en-US" dirty="0"/>
              <a:t>Annual Data Collection</a:t>
            </a:r>
          </a:p>
        </p:txBody>
      </p:sp>
      <p:sp>
        <p:nvSpPr>
          <p:cNvPr id="3" name="Content Placeholder 2">
            <a:extLst>
              <a:ext uri="{FF2B5EF4-FFF2-40B4-BE49-F238E27FC236}">
                <a16:creationId xmlns:a16="http://schemas.microsoft.com/office/drawing/2014/main" id="{0F5D91DC-8845-4CDF-B056-8E5B21605BBA}"/>
              </a:ext>
            </a:extLst>
          </p:cNvPr>
          <p:cNvSpPr>
            <a:spLocks noGrp="1"/>
          </p:cNvSpPr>
          <p:nvPr>
            <p:ph idx="1"/>
          </p:nvPr>
        </p:nvSpPr>
        <p:spPr/>
        <p:txBody>
          <a:bodyPr/>
          <a:lstStyle/>
          <a:p>
            <a:pPr marL="0" indent="0">
              <a:buNone/>
            </a:pPr>
            <a:r>
              <a:rPr lang="en-US" dirty="0">
                <a:latin typeface="+mn-lt"/>
                <a:cs typeface="Arial" panose="020B0604020202020204" pitchFamily="34" charset="0"/>
              </a:rPr>
              <a:t>Data is used for a variety of state and federal reporting purposes.</a:t>
            </a:r>
          </a:p>
          <a:p>
            <a:pPr marL="0" indent="0">
              <a:buNone/>
            </a:pPr>
            <a:endParaRPr lang="en-US" dirty="0">
              <a:latin typeface="+mn-lt"/>
              <a:cs typeface="Arial" panose="020B0604020202020204" pitchFamily="34" charset="0"/>
            </a:endParaRPr>
          </a:p>
          <a:p>
            <a:pPr marL="0" indent="0">
              <a:buNone/>
            </a:pPr>
            <a:r>
              <a:rPr lang="en-US" dirty="0">
                <a:latin typeface="+mn-lt"/>
                <a:cs typeface="Arial" panose="020B0604020202020204" pitchFamily="34" charset="0"/>
              </a:rPr>
              <a:t>Public district, charter schools and state accredited nonpublic schools – variety of forms under District Forms menu</a:t>
            </a:r>
          </a:p>
          <a:p>
            <a:pPr marL="0" indent="0">
              <a:buNone/>
            </a:pPr>
            <a:r>
              <a:rPr lang="en-US" dirty="0">
                <a:latin typeface="+mn-lt"/>
                <a:cs typeface="Arial" panose="020B0604020202020204" pitchFamily="34" charset="0"/>
              </a:rPr>
              <a:t>Nonpublic High Schools – only forms are Biliteracy Seal participation and Civic Excellence participation</a:t>
            </a:r>
          </a:p>
          <a:p>
            <a:pPr marL="0" indent="0">
              <a:buNone/>
            </a:pPr>
            <a:r>
              <a:rPr lang="en-US" dirty="0">
                <a:latin typeface="+mn-lt"/>
                <a:cs typeface="Arial" panose="020B0604020202020204" pitchFamily="34" charset="0"/>
              </a:rPr>
              <a:t>Nonpublic elementary or middle school– no forms to complete</a:t>
            </a:r>
          </a:p>
          <a:p>
            <a:pPr marL="0" indent="0">
              <a:buNone/>
            </a:pPr>
            <a:r>
              <a:rPr lang="en-US" dirty="0">
                <a:latin typeface="+mn-lt"/>
                <a:cs typeface="Arial" panose="020B0604020202020204" pitchFamily="34" charset="0"/>
              </a:rPr>
              <a:t>District building level access only – no forms to complete</a:t>
            </a:r>
          </a:p>
          <a:p>
            <a:pPr marL="0" indent="0">
              <a:buNone/>
            </a:pPr>
            <a:endParaRPr lang="en-US" dirty="0">
              <a:latin typeface="+mn-lt"/>
              <a:cs typeface="Arial" panose="020B0604020202020204" pitchFamily="34" charset="0"/>
            </a:endParaRPr>
          </a:p>
          <a:p>
            <a:pPr marL="0" indent="0">
              <a:buNone/>
            </a:pPr>
            <a:r>
              <a:rPr lang="en-US" dirty="0">
                <a:latin typeface="+mn-lt"/>
                <a:cs typeface="Arial" panose="020B0604020202020204" pitchFamily="34" charset="0"/>
              </a:rPr>
              <a:t>Spring BEDS - requires separate access and has different forms</a:t>
            </a:r>
          </a:p>
          <a:p>
            <a:endParaRPr lang="en-US" dirty="0"/>
          </a:p>
        </p:txBody>
      </p:sp>
    </p:spTree>
    <p:extLst>
      <p:ext uri="{BB962C8B-B14F-4D97-AF65-F5344CB8AC3E}">
        <p14:creationId xmlns:p14="http://schemas.microsoft.com/office/powerpoint/2010/main" val="2567584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4AFC6-6DD8-948D-3D1D-52163BC493BE}"/>
              </a:ext>
            </a:extLst>
          </p:cNvPr>
          <p:cNvSpPr>
            <a:spLocks noGrp="1"/>
          </p:cNvSpPr>
          <p:nvPr>
            <p:ph type="title"/>
          </p:nvPr>
        </p:nvSpPr>
        <p:spPr/>
        <p:txBody>
          <a:bodyPr/>
          <a:lstStyle/>
          <a:p>
            <a:r>
              <a:rPr lang="en-US" dirty="0"/>
              <a:t>Reporting requirements</a:t>
            </a:r>
          </a:p>
        </p:txBody>
      </p:sp>
      <p:pic>
        <p:nvPicPr>
          <p:cNvPr id="5" name="Content Placeholder 4" descr="report grid">
            <a:extLst>
              <a:ext uri="{FF2B5EF4-FFF2-40B4-BE49-F238E27FC236}">
                <a16:creationId xmlns:a16="http://schemas.microsoft.com/office/drawing/2014/main" id="{AAB30E8F-4A8B-AD38-26B8-9FD198FCDADA}"/>
              </a:ext>
            </a:extLst>
          </p:cNvPr>
          <p:cNvPicPr>
            <a:picLocks noGrp="1" noChangeAspect="1"/>
          </p:cNvPicPr>
          <p:nvPr>
            <p:ph idx="1"/>
          </p:nvPr>
        </p:nvPicPr>
        <p:blipFill>
          <a:blip r:embed="rId2"/>
          <a:stretch>
            <a:fillRect/>
          </a:stretch>
        </p:blipFill>
        <p:spPr>
          <a:xfrm>
            <a:off x="224589" y="951091"/>
            <a:ext cx="11063432" cy="5369497"/>
          </a:xfrm>
        </p:spPr>
      </p:pic>
    </p:spTree>
    <p:extLst>
      <p:ext uri="{BB962C8B-B14F-4D97-AF65-F5344CB8AC3E}">
        <p14:creationId xmlns:p14="http://schemas.microsoft.com/office/powerpoint/2010/main" val="916236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5A75E-579C-1F4E-3B86-1CE1E921B604}"/>
              </a:ext>
            </a:extLst>
          </p:cNvPr>
          <p:cNvSpPr>
            <a:spLocks noGrp="1"/>
          </p:cNvSpPr>
          <p:nvPr>
            <p:ph type="title"/>
          </p:nvPr>
        </p:nvSpPr>
        <p:spPr/>
        <p:txBody>
          <a:bodyPr/>
          <a:lstStyle/>
          <a:p>
            <a:r>
              <a:rPr lang="en-US" dirty="0"/>
              <a:t>Form information</a:t>
            </a:r>
          </a:p>
        </p:txBody>
      </p:sp>
      <p:sp>
        <p:nvSpPr>
          <p:cNvPr id="3" name="Content Placeholder 2">
            <a:extLst>
              <a:ext uri="{FF2B5EF4-FFF2-40B4-BE49-F238E27FC236}">
                <a16:creationId xmlns:a16="http://schemas.microsoft.com/office/drawing/2014/main" id="{791E7984-FC4B-5484-EC58-09E2C2E5068C}"/>
              </a:ext>
            </a:extLst>
          </p:cNvPr>
          <p:cNvSpPr>
            <a:spLocks noGrp="1"/>
          </p:cNvSpPr>
          <p:nvPr>
            <p:ph idx="1"/>
          </p:nvPr>
        </p:nvSpPr>
        <p:spPr>
          <a:xfrm>
            <a:off x="689112" y="1043190"/>
            <a:ext cx="10813776" cy="6288052"/>
          </a:xfrm>
        </p:spPr>
        <p:txBody>
          <a:bodyPr/>
          <a:lstStyle/>
          <a:p>
            <a:r>
              <a:rPr lang="en-US" dirty="0">
                <a:latin typeface="Arial" panose="020B0604020202020204" pitchFamily="34" charset="0"/>
                <a:cs typeface="Arial" panose="020B0604020202020204" pitchFamily="34" charset="0"/>
              </a:rPr>
              <a:t>Professional development</a:t>
            </a:r>
          </a:p>
          <a:p>
            <a:pPr lvl="1"/>
            <a:r>
              <a:rPr lang="en-US" dirty="0">
                <a:latin typeface="Arial" panose="020B0604020202020204" pitchFamily="34" charset="0"/>
                <a:cs typeface="Arial" panose="020B0604020202020204" pitchFamily="34" charset="0"/>
              </a:rPr>
              <a:t>Make sure amount add appropriately to see save button</a:t>
            </a:r>
          </a:p>
          <a:p>
            <a:r>
              <a:rPr lang="en-US" dirty="0">
                <a:latin typeface="Arial" panose="020B0604020202020204" pitchFamily="34" charset="0"/>
                <a:cs typeface="Arial" panose="020B0604020202020204" pitchFamily="34" charset="0"/>
              </a:rPr>
              <a:t>Kindergarten programs</a:t>
            </a:r>
          </a:p>
          <a:p>
            <a:pPr lvl="1"/>
            <a:r>
              <a:rPr lang="en-US" dirty="0"/>
              <a:t>Report the number of buildings offering the specific type of kindergarten program within the district for the current school year.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Biliteracy seal program participation</a:t>
            </a:r>
          </a:p>
          <a:p>
            <a:pPr lvl="1"/>
            <a:r>
              <a:rPr lang="en-US" dirty="0">
                <a:latin typeface="Arial" panose="020B0604020202020204" pitchFamily="34" charset="0"/>
                <a:cs typeface="Arial" panose="020B0604020202020204" pitchFamily="34" charset="0"/>
              </a:rPr>
              <a:t>Students will be reported in SRI or Grad Verification</a:t>
            </a:r>
          </a:p>
          <a:p>
            <a:pPr lvl="1"/>
            <a:r>
              <a:rPr lang="en-US" dirty="0"/>
              <a:t>If not using SRI, student data is reported in Spring BEDS</a:t>
            </a:r>
            <a:endParaRPr lang="en-US" dirty="0">
              <a:latin typeface="Arial" panose="020B0604020202020204" pitchFamily="34" charset="0"/>
              <a:cs typeface="Arial" panose="020B0604020202020204" pitchFamily="34" charset="0"/>
            </a:endParaRPr>
          </a:p>
          <a:p>
            <a:r>
              <a:rPr lang="en-US" dirty="0"/>
              <a:t>Civic Excellence seal program participation </a:t>
            </a:r>
            <a:r>
              <a:rPr lang="en-US" b="1" dirty="0"/>
              <a:t>NEW</a:t>
            </a:r>
          </a:p>
          <a:p>
            <a:pPr marL="342900" lvl="1" indent="0">
              <a:buNone/>
            </a:pPr>
            <a:r>
              <a:rPr lang="en-US" b="0" i="0" dirty="0">
                <a:solidFill>
                  <a:srgbClr val="262828"/>
                </a:solidFill>
                <a:effectLst/>
                <a:latin typeface="+mn-lt"/>
              </a:rPr>
              <a:t>The Iowa Seal of Civic Excellence is intended to recognize and honor high school students who have attained and demonstrated a high level of knowledge, skills, and dispositions in civics. The seal also helps recognize a student’s readiness for college, career and civic life.</a:t>
            </a:r>
          </a:p>
          <a:p>
            <a:pPr marL="342900" lvl="1" indent="0">
              <a:buNone/>
            </a:pPr>
            <a:r>
              <a:rPr lang="en-US" b="1" dirty="0">
                <a:latin typeface="+mn-lt"/>
                <a:hlinkClick r:id="rId2"/>
              </a:rPr>
              <a:t>https://educate.iowa.gov/pk-12/standards/instruction/civic-excellence</a:t>
            </a:r>
            <a:endParaRPr lang="en-US" b="1" dirty="0">
              <a:latin typeface="+mn-lt"/>
            </a:endParaRPr>
          </a:p>
          <a:p>
            <a:pPr marL="342900" lvl="1" indent="0">
              <a:buNone/>
            </a:pPr>
            <a:endParaRPr lang="en-US" b="1" dirty="0">
              <a:latin typeface="+mn-lt"/>
            </a:endParaRPr>
          </a:p>
          <a:p>
            <a:pPr lvl="1"/>
            <a:r>
              <a:rPr lang="en-US" dirty="0"/>
              <a:t>If not participating, check the box.</a:t>
            </a:r>
          </a:p>
          <a:p>
            <a:pPr lvl="1"/>
            <a:r>
              <a:rPr lang="en-US" dirty="0"/>
              <a:t>If participating, complete the contact information.</a:t>
            </a:r>
          </a:p>
          <a:p>
            <a:pPr lvl="1"/>
            <a:r>
              <a:rPr lang="en-US" dirty="0">
                <a:latin typeface="Arial" panose="020B0604020202020204" pitchFamily="34" charset="0"/>
                <a:cs typeface="Arial" panose="020B0604020202020204" pitchFamily="34" charset="0"/>
              </a:rPr>
              <a:t>Students will be reported in Spring BEDS this year</a:t>
            </a:r>
          </a:p>
          <a:p>
            <a:pPr lvl="1"/>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013590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8A31-3D8F-E6D0-5A28-E8F325D79E30}"/>
              </a:ext>
            </a:extLst>
          </p:cNvPr>
          <p:cNvSpPr>
            <a:spLocks noGrp="1"/>
          </p:cNvSpPr>
          <p:nvPr>
            <p:ph type="title"/>
          </p:nvPr>
        </p:nvSpPr>
        <p:spPr/>
        <p:txBody>
          <a:bodyPr>
            <a:normAutofit/>
          </a:bodyPr>
          <a:lstStyle/>
          <a:p>
            <a:r>
              <a:rPr lang="en-US" dirty="0"/>
              <a:t>Cardiac Plan &amp; AEDs - </a:t>
            </a:r>
            <a:r>
              <a:rPr lang="en-US" b="1" dirty="0"/>
              <a:t>NEW</a:t>
            </a:r>
            <a:endParaRPr lang="en-US" dirty="0"/>
          </a:p>
        </p:txBody>
      </p:sp>
      <p:sp>
        <p:nvSpPr>
          <p:cNvPr id="3" name="Content Placeholder 2">
            <a:extLst>
              <a:ext uri="{FF2B5EF4-FFF2-40B4-BE49-F238E27FC236}">
                <a16:creationId xmlns:a16="http://schemas.microsoft.com/office/drawing/2014/main" id="{1EAC4438-D3A7-542D-3C10-E293655FEEFC}"/>
              </a:ext>
            </a:extLst>
          </p:cNvPr>
          <p:cNvSpPr>
            <a:spLocks noGrp="1"/>
          </p:cNvSpPr>
          <p:nvPr>
            <p:ph idx="1"/>
          </p:nvPr>
        </p:nvSpPr>
        <p:spPr>
          <a:xfrm>
            <a:off x="689112" y="1026696"/>
            <a:ext cx="10813776" cy="5831302"/>
          </a:xfrm>
        </p:spPr>
        <p:txBody>
          <a:bodyPr>
            <a:normAutofit/>
          </a:bodyPr>
          <a:lstStyle/>
          <a:p>
            <a:pPr marL="342900" lvl="1" indent="0">
              <a:buNone/>
            </a:pPr>
            <a:r>
              <a:rPr lang="en-US" dirty="0"/>
              <a:t>Senate File 2474 requires the Iowa Department of Education to report:</a:t>
            </a:r>
          </a:p>
          <a:p>
            <a:pPr marL="742950" marR="0" lvl="1" indent="-285750">
              <a:lnSpc>
                <a:spcPct val="107000"/>
              </a:lnSpc>
              <a:spcBef>
                <a:spcPts val="0"/>
              </a:spcBef>
              <a:spcAft>
                <a:spcPts val="0"/>
              </a:spcAft>
              <a:buFont typeface="+mj-lt"/>
              <a:buAutoNum type="alphaLcPeriod"/>
            </a:pPr>
            <a:r>
              <a:rPr lang="en-US" dirty="0">
                <a:solidFill>
                  <a:srgbClr val="404040"/>
                </a:solidFill>
                <a:effectLst/>
                <a:latin typeface="Arial" panose="020B0604020202020204" pitchFamily="34" charset="0"/>
                <a:ea typeface="Calibri" panose="020F0502020204030204" pitchFamily="34" charset="0"/>
              </a:rPr>
              <a:t>The number of districts/schools that have adopted and implemented a cardiac emergency response plan. </a:t>
            </a:r>
          </a:p>
          <a:p>
            <a:pPr marL="742950" marR="0" lvl="1" indent="-285750">
              <a:lnSpc>
                <a:spcPct val="107000"/>
              </a:lnSpc>
              <a:spcBef>
                <a:spcPts val="0"/>
              </a:spcBef>
              <a:spcAft>
                <a:spcPts val="800"/>
              </a:spcAft>
              <a:buFont typeface="+mj-lt"/>
              <a:buAutoNum type="alphaLcPeriod"/>
            </a:pPr>
            <a:r>
              <a:rPr lang="en-US" dirty="0">
                <a:solidFill>
                  <a:srgbClr val="404040"/>
                </a:solidFill>
                <a:effectLst/>
                <a:latin typeface="Arial" panose="020B0604020202020204" pitchFamily="34" charset="0"/>
                <a:ea typeface="Calibri" panose="020F0502020204030204" pitchFamily="34" charset="0"/>
              </a:rPr>
              <a:t>The number of automated external defibrillators owned by each district/school, regardless of whether any such automated external defibrillator is in good working order, and where each automated external defibrillator is located on the school’s property.</a:t>
            </a:r>
          </a:p>
          <a:p>
            <a:pPr marL="0" marR="0" indent="0">
              <a:spcBef>
                <a:spcPts val="600"/>
              </a:spcBef>
              <a:spcAft>
                <a:spcPts val="400"/>
              </a:spcAft>
              <a:buNone/>
            </a:pPr>
            <a:r>
              <a:rPr lang="en-US" sz="1800" b="1" dirty="0">
                <a:effectLst/>
                <a:latin typeface="Arial" panose="020B0604020202020204" pitchFamily="34" charset="0"/>
                <a:ea typeface="Times New Roman" panose="02020603050405020304" pitchFamily="18" charset="0"/>
                <a:cs typeface="Times New Roman" panose="02020603050405020304" pitchFamily="18" charset="0"/>
              </a:rPr>
              <a:t>Directions: </a:t>
            </a:r>
          </a:p>
          <a:p>
            <a:pPr marL="0" marR="0" lvl="0" indent="0">
              <a:spcBef>
                <a:spcPts val="0"/>
              </a:spcBef>
              <a:spcAft>
                <a:spcPts val="0"/>
              </a:spcAft>
              <a:buNone/>
            </a:pPr>
            <a:r>
              <a:rPr lang="en-US" sz="1800" dirty="0">
                <a:effectLst/>
                <a:latin typeface="Arial" panose="020B0604020202020204" pitchFamily="34" charset="0"/>
                <a:ea typeface="Calibri" panose="020F0502020204030204" pitchFamily="34" charset="0"/>
              </a:rPr>
              <a:t>Question 1: Has the district/school adopted and implemented a Cardiac Emergency Response Plan? Check Yes or No.</a:t>
            </a:r>
          </a:p>
          <a:p>
            <a:pPr marL="0" marR="0" lvl="0" indent="0">
              <a:lnSpc>
                <a:spcPct val="107000"/>
              </a:lnSpc>
              <a:spcBef>
                <a:spcPts val="0"/>
              </a:spcBef>
              <a:spcAft>
                <a:spcPts val="0"/>
              </a:spcAft>
              <a:buNone/>
            </a:pPr>
            <a:endParaRPr lang="en-US" sz="1800" dirty="0">
              <a:ea typeface="Calibri" panose="020F0502020204030204" pitchFamily="34" charset="0"/>
            </a:endParaRPr>
          </a:p>
          <a:p>
            <a:pPr marL="0" marR="0" lvl="0" indent="0">
              <a:lnSpc>
                <a:spcPct val="107000"/>
              </a:lnSpc>
              <a:spcBef>
                <a:spcPts val="0"/>
              </a:spcBef>
              <a:spcAft>
                <a:spcPts val="0"/>
              </a:spcAft>
              <a:buNone/>
            </a:pPr>
            <a:r>
              <a:rPr lang="en-US" sz="1800" dirty="0">
                <a:ea typeface="Calibri" panose="020F0502020204030204" pitchFamily="34" charset="0"/>
              </a:rPr>
              <a:t>I</a:t>
            </a:r>
            <a:r>
              <a:rPr lang="en-US" sz="1800" dirty="0">
                <a:effectLst/>
                <a:latin typeface="Arial" panose="020B0604020202020204" pitchFamily="34" charset="0"/>
                <a:ea typeface="Calibri" panose="020F0502020204030204" pitchFamily="34" charset="0"/>
              </a:rPr>
              <a:t>ndicate the number and location of each automated external defibrillator on the district’s property or school’s property by completing a row in the table for each device location.</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Type in the building name.</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Include a count for the number of AEDs in this location.</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Choose the location from the dropdown menu.</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Click </a:t>
            </a:r>
            <a:r>
              <a:rPr lang="en-US" u="sng" dirty="0">
                <a:effectLst/>
                <a:latin typeface="Arial" panose="020B0604020202020204" pitchFamily="34" charset="0"/>
                <a:ea typeface="Calibri" panose="020F0502020204030204" pitchFamily="34" charset="0"/>
              </a:rPr>
              <a:t>Add Row </a:t>
            </a:r>
            <a:r>
              <a:rPr lang="en-US" dirty="0">
                <a:effectLst/>
                <a:latin typeface="Arial" panose="020B0604020202020204" pitchFamily="34" charset="0"/>
                <a:ea typeface="Calibri" panose="020F0502020204030204" pitchFamily="34" charset="0"/>
              </a:rPr>
              <a:t>to add an additional posting. </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If Other is chosen as a location, please describe the location in the text box.</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Click the </a:t>
            </a:r>
            <a:r>
              <a:rPr lang="en-US" u="sng" dirty="0">
                <a:effectLst/>
                <a:latin typeface="Arial" panose="020B0604020202020204" pitchFamily="34" charset="0"/>
                <a:ea typeface="Calibri" panose="020F0502020204030204" pitchFamily="34" charset="0"/>
              </a:rPr>
              <a:t>Remove</a:t>
            </a:r>
            <a:r>
              <a:rPr lang="en-US" dirty="0">
                <a:effectLst/>
                <a:latin typeface="Arial" panose="020B0604020202020204" pitchFamily="34" charset="0"/>
                <a:ea typeface="Calibri" panose="020F0502020204030204" pitchFamily="34" charset="0"/>
              </a:rPr>
              <a:t> button if a data row needs to be deleted.</a:t>
            </a:r>
          </a:p>
          <a:p>
            <a:pPr marL="800100" marR="0" lvl="1" indent="-342900">
              <a:spcBef>
                <a:spcPts val="0"/>
              </a:spcBef>
              <a:spcAft>
                <a:spcPts val="0"/>
              </a:spcAft>
              <a:buFont typeface="+mj-lt"/>
              <a:buAutoNum type="arabicPeriod"/>
            </a:pPr>
            <a:r>
              <a:rPr lang="en-US" dirty="0">
                <a:effectLst/>
                <a:latin typeface="Arial" panose="020B0604020202020204" pitchFamily="34" charset="0"/>
                <a:ea typeface="Calibri" panose="020F0502020204030204" pitchFamily="34" charset="0"/>
              </a:rPr>
              <a:t>When done adding buildings and locations, click the </a:t>
            </a:r>
            <a:r>
              <a:rPr lang="en-US" u="sng" dirty="0">
                <a:effectLst/>
                <a:latin typeface="Arial" panose="020B0604020202020204" pitchFamily="34" charset="0"/>
                <a:ea typeface="Calibri" panose="020F0502020204030204" pitchFamily="34" charset="0"/>
              </a:rPr>
              <a:t>Save</a:t>
            </a:r>
            <a:r>
              <a:rPr lang="en-US" dirty="0">
                <a:effectLst/>
                <a:latin typeface="Arial" panose="020B0604020202020204" pitchFamily="34" charset="0"/>
                <a:ea typeface="Calibri" panose="020F0502020204030204" pitchFamily="34" charset="0"/>
              </a:rPr>
              <a:t> button.</a:t>
            </a:r>
          </a:p>
          <a:p>
            <a:pPr marL="457200" marR="0" lvl="1" indent="0">
              <a:lnSpc>
                <a:spcPct val="107000"/>
              </a:lnSpc>
              <a:spcBef>
                <a:spcPts val="0"/>
              </a:spcBef>
              <a:spcAft>
                <a:spcPts val="800"/>
              </a:spcAft>
              <a:buNone/>
            </a:pPr>
            <a:endParaRPr lang="en-US" dirty="0"/>
          </a:p>
          <a:p>
            <a:endParaRPr lang="en-US" dirty="0"/>
          </a:p>
        </p:txBody>
      </p:sp>
    </p:spTree>
    <p:extLst>
      <p:ext uri="{BB962C8B-B14F-4D97-AF65-F5344CB8AC3E}">
        <p14:creationId xmlns:p14="http://schemas.microsoft.com/office/powerpoint/2010/main" val="114360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206F-7E83-D171-0AC0-F7E68985D6A0}"/>
              </a:ext>
            </a:extLst>
          </p:cNvPr>
          <p:cNvSpPr>
            <a:spLocks noGrp="1"/>
          </p:cNvSpPr>
          <p:nvPr>
            <p:ph type="title"/>
          </p:nvPr>
        </p:nvSpPr>
        <p:spPr/>
        <p:txBody>
          <a:bodyPr/>
          <a:lstStyle/>
          <a:p>
            <a:r>
              <a:rPr lang="en-US" dirty="0"/>
              <a:t>Staffing form </a:t>
            </a:r>
          </a:p>
        </p:txBody>
      </p:sp>
      <p:sp>
        <p:nvSpPr>
          <p:cNvPr id="3" name="Content Placeholder 2">
            <a:extLst>
              <a:ext uri="{FF2B5EF4-FFF2-40B4-BE49-F238E27FC236}">
                <a16:creationId xmlns:a16="http://schemas.microsoft.com/office/drawing/2014/main" id="{5A09DD3B-0334-C952-2308-32FC748832BC}"/>
              </a:ext>
            </a:extLst>
          </p:cNvPr>
          <p:cNvSpPr>
            <a:spLocks noGrp="1"/>
          </p:cNvSpPr>
          <p:nvPr>
            <p:ph idx="1"/>
          </p:nvPr>
        </p:nvSpPr>
        <p:spPr>
          <a:xfrm>
            <a:off x="339213" y="914400"/>
            <a:ext cx="11163675" cy="5943597"/>
          </a:xfrm>
        </p:spPr>
        <p:txBody>
          <a:bodyPr>
            <a:noAutofit/>
          </a:bodyPr>
          <a:lstStyle/>
          <a:p>
            <a:pPr algn="l">
              <a:buFont typeface="+mj-lt"/>
              <a:buAutoNum type="arabicPeriod"/>
            </a:pPr>
            <a:r>
              <a:rPr lang="en-US" sz="1600" b="0" i="0" dirty="0">
                <a:solidFill>
                  <a:srgbClr val="212529"/>
                </a:solidFill>
                <a:effectLst/>
              </a:rPr>
              <a:t>Check the box if there were no unfilled positions for the duration of August 20, 2025 - August 20, 2026.</a:t>
            </a:r>
          </a:p>
          <a:p>
            <a:pPr algn="l">
              <a:buFont typeface="+mj-lt"/>
              <a:buAutoNum type="arabicPeriod"/>
            </a:pPr>
            <a:r>
              <a:rPr lang="en-US" sz="1600" b="0" i="0" dirty="0">
                <a:solidFill>
                  <a:srgbClr val="212529"/>
                </a:solidFill>
                <a:effectLst/>
              </a:rPr>
              <a:t>If there were unfilled positions, choose the position/grade level category from the first dropdown menu.</a:t>
            </a:r>
          </a:p>
          <a:p>
            <a:pPr algn="l">
              <a:buFont typeface="+mj-lt"/>
              <a:buAutoNum type="arabicPeriod"/>
            </a:pPr>
            <a:r>
              <a:rPr lang="en-US" sz="1600" b="0" i="0" dirty="0">
                <a:solidFill>
                  <a:srgbClr val="212529"/>
                </a:solidFill>
                <a:effectLst/>
              </a:rPr>
              <a:t>A second dropdown menu will be generated, depending on the selection of the first menu. Choose the corresponding position title or subject area.</a:t>
            </a:r>
          </a:p>
          <a:p>
            <a:pPr algn="l">
              <a:buFont typeface="+mj-lt"/>
              <a:buAutoNum type="arabicPeriod"/>
            </a:pPr>
            <a:r>
              <a:rPr lang="en-US" sz="1600" b="0" i="0" dirty="0">
                <a:solidFill>
                  <a:srgbClr val="212529"/>
                </a:solidFill>
                <a:effectLst/>
                <a:highlight>
                  <a:srgbClr val="FFFF00"/>
                </a:highlight>
              </a:rPr>
              <a:t>NEW - Choose an option from the Position Vacancy Status menu:</a:t>
            </a:r>
          </a:p>
          <a:p>
            <a:pPr marL="742950" lvl="1" indent="-285750"/>
            <a:r>
              <a:rPr lang="en-US" sz="1600" b="0" i="0" dirty="0">
                <a:solidFill>
                  <a:srgbClr val="212529"/>
                </a:solidFill>
                <a:effectLst/>
                <a:highlight>
                  <a:srgbClr val="FFFF00"/>
                </a:highlight>
              </a:rPr>
              <a:t>Position remains unfilled</a:t>
            </a:r>
          </a:p>
          <a:p>
            <a:pPr marL="742950" lvl="1" indent="-285750"/>
            <a:r>
              <a:rPr lang="en-US" sz="1600" b="0" i="0" dirty="0">
                <a:solidFill>
                  <a:srgbClr val="212529"/>
                </a:solidFill>
                <a:effectLst/>
                <a:highlight>
                  <a:srgbClr val="FFFF00"/>
                </a:highlight>
              </a:rPr>
              <a:t>Position filled by substitute teacher</a:t>
            </a:r>
          </a:p>
          <a:p>
            <a:pPr marL="742950" lvl="1" indent="-285750"/>
            <a:r>
              <a:rPr lang="en-US" sz="1600" b="0" i="0" dirty="0">
                <a:solidFill>
                  <a:srgbClr val="212529"/>
                </a:solidFill>
                <a:effectLst/>
                <a:highlight>
                  <a:srgbClr val="FFFF00"/>
                </a:highlight>
              </a:rPr>
              <a:t>Position filled by teacher with a conditional license</a:t>
            </a:r>
          </a:p>
          <a:p>
            <a:pPr algn="l">
              <a:buFont typeface="+mj-lt"/>
              <a:buAutoNum type="arabicPeriod"/>
            </a:pPr>
            <a:r>
              <a:rPr lang="en-US" sz="1600" b="0" i="0" dirty="0">
                <a:solidFill>
                  <a:srgbClr val="212529"/>
                </a:solidFill>
                <a:effectLst/>
              </a:rPr>
              <a:t>Include a count for the number of postings for this position.</a:t>
            </a:r>
          </a:p>
          <a:p>
            <a:pPr algn="l">
              <a:buFont typeface="+mj-lt"/>
              <a:buAutoNum type="arabicPeriod"/>
            </a:pPr>
            <a:r>
              <a:rPr lang="en-US" sz="1600" b="0" i="0" dirty="0">
                <a:solidFill>
                  <a:srgbClr val="212529"/>
                </a:solidFill>
                <a:effectLst/>
              </a:rPr>
              <a:t>Click Add Row to add an additional posting.</a:t>
            </a:r>
          </a:p>
          <a:p>
            <a:pPr algn="l">
              <a:buFont typeface="+mj-lt"/>
              <a:buAutoNum type="arabicPeriod"/>
            </a:pPr>
            <a:r>
              <a:rPr lang="en-US" sz="1600" b="0" i="0" dirty="0">
                <a:solidFill>
                  <a:srgbClr val="212529"/>
                </a:solidFill>
                <a:effectLst/>
              </a:rPr>
              <a:t>If advertised positions are not found in the menus, add them in the Other Not Listed Below text box. When done adding postings, click the Save button.</a:t>
            </a:r>
          </a:p>
          <a:p>
            <a:pPr algn="l">
              <a:lnSpc>
                <a:spcPct val="120000"/>
              </a:lnSpc>
              <a:buFont typeface="+mj-lt"/>
              <a:buAutoNum type="arabicPeriod"/>
            </a:pPr>
            <a:r>
              <a:rPr lang="en-US" sz="1600" b="0" i="0" dirty="0">
                <a:solidFill>
                  <a:srgbClr val="212529"/>
                </a:solidFill>
                <a:effectLst/>
              </a:rPr>
              <a:t>Editing:</a:t>
            </a:r>
            <a:br>
              <a:rPr lang="en-US" sz="1600" b="0" i="0" dirty="0">
                <a:solidFill>
                  <a:srgbClr val="212529"/>
                </a:solidFill>
                <a:effectLst/>
              </a:rPr>
            </a:br>
            <a:r>
              <a:rPr lang="en-US" sz="1600" b="0" i="0" dirty="0">
                <a:solidFill>
                  <a:srgbClr val="212529"/>
                </a:solidFill>
                <a:effectLst/>
              </a:rPr>
              <a:t>a. To delete a position or change the count, click the remove button. You many need to refresh the web page or click Home in the application menu box then open the Staffing form again in order to remove the row.</a:t>
            </a:r>
            <a:br>
              <a:rPr lang="en-US" sz="1600" b="0" i="0" dirty="0">
                <a:solidFill>
                  <a:srgbClr val="212529"/>
                </a:solidFill>
                <a:effectLst/>
              </a:rPr>
            </a:br>
            <a:r>
              <a:rPr lang="en-US" sz="1600" b="0" i="0" dirty="0">
                <a:solidFill>
                  <a:srgbClr val="212529"/>
                </a:solidFill>
                <a:effectLst/>
              </a:rPr>
              <a:t>b. To re-add a position, you may need to refresh the web page or click Home in the application menu box and open the Staffing form in order to see the title/subject again in the menu.</a:t>
            </a:r>
          </a:p>
          <a:p>
            <a:pPr marL="0" indent="0" algn="l">
              <a:buNone/>
            </a:pPr>
            <a:endParaRPr lang="en-US" sz="1600" b="0" i="0" dirty="0">
              <a:solidFill>
                <a:srgbClr val="212529"/>
              </a:solidFill>
              <a:effectLst/>
              <a:latin typeface="system-ui"/>
            </a:endParaRPr>
          </a:p>
          <a:p>
            <a:pPr marL="0" indent="0">
              <a:buNone/>
            </a:pPr>
            <a:r>
              <a:rPr lang="en-US" sz="1600" dirty="0"/>
              <a:t>AEAs – The staff vacancy form is similar but asks for a percentage of job areas</a:t>
            </a:r>
          </a:p>
        </p:txBody>
      </p:sp>
    </p:spTree>
    <p:extLst>
      <p:ext uri="{BB962C8B-B14F-4D97-AF65-F5344CB8AC3E}">
        <p14:creationId xmlns:p14="http://schemas.microsoft.com/office/powerpoint/2010/main" val="2337685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32A22-7A63-4FCF-8B14-29E97F05ED6F}"/>
              </a:ext>
            </a:extLst>
          </p:cNvPr>
          <p:cNvSpPr>
            <a:spLocks noGrp="1"/>
          </p:cNvSpPr>
          <p:nvPr>
            <p:ph type="title"/>
          </p:nvPr>
        </p:nvSpPr>
        <p:spPr/>
        <p:txBody>
          <a:bodyPr/>
          <a:lstStyle/>
          <a:p>
            <a:r>
              <a:rPr lang="en-US" dirty="0"/>
              <a:t>Need help?</a:t>
            </a:r>
          </a:p>
        </p:txBody>
      </p:sp>
      <p:sp>
        <p:nvSpPr>
          <p:cNvPr id="3" name="Content Placeholder 2">
            <a:extLst>
              <a:ext uri="{FF2B5EF4-FFF2-40B4-BE49-F238E27FC236}">
                <a16:creationId xmlns:a16="http://schemas.microsoft.com/office/drawing/2014/main" id="{34825F99-9D3D-40B1-AF01-CDA2AAB019F3}"/>
              </a:ext>
            </a:extLst>
          </p:cNvPr>
          <p:cNvSpPr>
            <a:spLocks noGrp="1"/>
          </p:cNvSpPr>
          <p:nvPr>
            <p:ph idx="1"/>
          </p:nvPr>
        </p:nvSpPr>
        <p:spPr/>
        <p:txBody>
          <a:bodyPr/>
          <a:lstStyle/>
          <a:p>
            <a:pPr marL="0" indent="0">
              <a:buNone/>
            </a:pPr>
            <a:r>
              <a:rPr lang="en-US" dirty="0"/>
              <a:t>Please see the reference manual for content contacts and directions.</a:t>
            </a:r>
          </a:p>
          <a:p>
            <a:endParaRPr lang="en-US" dirty="0"/>
          </a:p>
          <a:p>
            <a:pPr marL="0" indent="0">
              <a:buNone/>
            </a:pPr>
            <a:r>
              <a:rPr lang="en-US" dirty="0"/>
              <a:t>For application assistance, please contact me at</a:t>
            </a:r>
          </a:p>
          <a:p>
            <a:pPr lvl="1"/>
            <a:r>
              <a:rPr lang="en-US" dirty="0"/>
              <a:t>515-336-3859</a:t>
            </a:r>
          </a:p>
          <a:p>
            <a:pPr lvl="1"/>
            <a:r>
              <a:rPr lang="en-US" dirty="0"/>
              <a:t>Shelly.Neese@iowa.gov</a:t>
            </a:r>
          </a:p>
          <a:p>
            <a:endParaRPr lang="en-US" dirty="0"/>
          </a:p>
        </p:txBody>
      </p:sp>
    </p:spTree>
    <p:extLst>
      <p:ext uri="{BB962C8B-B14F-4D97-AF65-F5344CB8AC3E}">
        <p14:creationId xmlns:p14="http://schemas.microsoft.com/office/powerpoint/2010/main" val="2775882822"/>
      </p:ext>
    </p:extLst>
  </p:cSld>
  <p:clrMapOvr>
    <a:masterClrMapping/>
  </p:clrMapOvr>
</p:sld>
</file>

<file path=ppt/theme/theme1.xml><?xml version="1.0" encoding="utf-8"?>
<a:theme xmlns:a="http://schemas.openxmlformats.org/drawingml/2006/main" name="Theme1">
  <a:themeElements>
    <a:clrScheme name="Iowa Department of Education">
      <a:dk1>
        <a:sysClr val="windowText" lastClr="000000"/>
      </a:dk1>
      <a:lt1>
        <a:sysClr val="window" lastClr="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artment branded template.pptx" id="{0B40A654-340A-4A68-9D90-F00228971883}" vid="{24737E32-622D-436C-8DD0-DB597522B2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Department branded template (3)</Template>
  <TotalTime>1257</TotalTime>
  <Words>736</Words>
  <Application>Microsoft Office PowerPoint</Application>
  <PresentationFormat>Widescreen</PresentationFormat>
  <Paragraphs>63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system-ui</vt:lpstr>
      <vt:lpstr>Theme1</vt:lpstr>
      <vt:lpstr>Fall BEDS</vt:lpstr>
      <vt:lpstr>Annual Data Collection</vt:lpstr>
      <vt:lpstr>Reporting requirements</vt:lpstr>
      <vt:lpstr>Form information</vt:lpstr>
      <vt:lpstr>Cardiac Plan &amp; AEDs - NEW</vt:lpstr>
      <vt:lpstr>Staffing form </vt:lpstr>
      <vt:lpstr>Need help?</vt:lpstr>
    </vt:vector>
  </TitlesOfParts>
  <Company>State of Iowa IDOE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BEDS Training PowerPoint</dc:title>
  <dc:creator>Neese, Shelly [IDOE]</dc:creator>
  <cp:lastModifiedBy>Albers, Lisa [IDOE]</cp:lastModifiedBy>
  <cp:revision>8</cp:revision>
  <dcterms:created xsi:type="dcterms:W3CDTF">2026-09-23T17:44:53Z</dcterms:created>
  <dcterms:modified xsi:type="dcterms:W3CDTF">2026-09-25T18:48:55Z</dcterms:modified>
</cp:coreProperties>
</file>