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embeddedFontLst>
    <p:embeddedFont>
      <p:font typeface="Roboto" panose="02000000000000000000" pitchFamily="2" charset="0"/>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6" roundtripDataSignature="AMtx7mhW1JeFyqhlAM6sbENorDMVtC7kA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5F65AAE-D59B-4039-8F49-192EB28267DB}">
  <a:tblStyle styleId="{65F65AAE-D59B-4039-8F49-192EB28267DB}"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9F0"/>
          </a:solidFill>
        </a:fill>
      </a:tcStyle>
    </a:wholeTbl>
    <a:band1H>
      <a:tcTxStyle/>
      <a:tcStyle>
        <a:tcBdr/>
        <a:fill>
          <a:solidFill>
            <a:srgbClr val="CAD1E0"/>
          </a:solidFill>
        </a:fill>
      </a:tcStyle>
    </a:band1H>
    <a:band2H>
      <a:tcTxStyle/>
      <a:tcStyle>
        <a:tcBdr/>
      </a:tcStyle>
    </a:band2H>
    <a:band1V>
      <a:tcTxStyle/>
      <a:tcStyle>
        <a:tcBdr/>
        <a:fill>
          <a:solidFill>
            <a:srgbClr val="CAD1E0"/>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138"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customschemas.google.com/relationships/presentationmetadata" Target="metadata"/><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
        <p:cNvGrpSpPr/>
        <p:nvPr/>
      </p:nvGrpSpPr>
      <p:grpSpPr>
        <a:xfrm>
          <a:off x="0" y="0"/>
          <a:ext cx="0" cy="0"/>
          <a:chOff x="0" y="0"/>
          <a:chExt cx="0" cy="0"/>
        </a:xfrm>
      </p:grpSpPr>
      <p:sp>
        <p:nvSpPr>
          <p:cNvPr id="36" name="Google Shape;3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 name="Google Shape;3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Thank you for joining us today. My name is Jon Neas and I’m the School-Based Medicaid consultant for the department of education. Morgan Schultz and Tashina Hornaday are also joining today from Iowa HHS to discuss some Medicaid Policy updates. I know there were some issues with the registration process. Please confirm that your district allows access to zoom meetings and that your zoom app email is the same as what you are registered for here. The slides and a recording of this presentation will be available on the school-based Medicaid website in the near future. </a:t>
            </a:r>
            <a:endParaRPr/>
          </a:p>
        </p:txBody>
      </p:sp>
      <p:sp>
        <p:nvSpPr>
          <p:cNvPr id="38" name="Google Shape;38;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 name="Google Shape;4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On the agenda today we plan to review the payment process including LEA invoice, state share owed to Medicaid, payment questions, Medicaid payment accounting, and EFT setup. We will also discuss the claiming process with our focus on audit file set-up, parent consent to bill Medicaid, Monthly exclusions list check, and FY27 Cost Rates. At the end of our presentation Morgan and Tashina will provide Medicaid updates. </a:t>
            </a:r>
            <a:endParaRPr/>
          </a:p>
        </p:txBody>
      </p:sp>
      <p:sp>
        <p:nvSpPr>
          <p:cNvPr id="45" name="Google Shape;45;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 name="Google Shape;52;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en-US"/>
              <a:t>You can check on your district’s remittance advice (RA) each week at the Iowa Medicaid Portal Application (IMPA) site if you’d like, but payment information will be available at the end of each month on the LEA Invoice. Please make sure you have an account registered in IMPA, there is a link on this slide that is also available near the top of the IMPA website. Once you are registered you can navigate to the IMPA site and select LEA from the ‘Review’ dropdown menu, select the date range and enter your district’s tax ID number to search for you invoice. The last page will show the gross amount billed and the state share owed to HHS. </a:t>
            </a:r>
            <a:endParaRPr/>
          </a:p>
        </p:txBody>
      </p:sp>
      <p:sp>
        <p:nvSpPr>
          <p:cNvPr id="53" name="Google Shape;53;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 name="Google Shape;59;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050">
                <a:solidFill>
                  <a:srgbClr val="444746"/>
                </a:solidFill>
                <a:latin typeface="Roboto"/>
                <a:ea typeface="Roboto"/>
                <a:cs typeface="Roboto"/>
                <a:sym typeface="Roboto"/>
              </a:rPr>
              <a:t>Your monthly invoices don’t include over or under payments of state share due to payment adjustments or human error. I am working with the Iowa HHS financial team to notify districts when they have an aging over or under payment. </a:t>
            </a:r>
            <a:endParaRPr sz="1050">
              <a:solidFill>
                <a:srgbClr val="444746"/>
              </a:solidFill>
              <a:latin typeface="Roboto"/>
              <a:ea typeface="Roboto"/>
              <a:cs typeface="Roboto"/>
              <a:sym typeface="Roboto"/>
            </a:endParaRPr>
          </a:p>
        </p:txBody>
      </p:sp>
      <p:sp>
        <p:nvSpPr>
          <p:cNvPr id="60" name="Google Shape;60;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 name="Google Shape;66;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For Medicaid payment accounting you can go the the uniform financial accounting website, linked here, that will help you complete journal entries and will likely answer most of your questions about accounting for payments. If you have further questions, please contact me and I can connect you with the School Business Operations Bureau. </a:t>
            </a:r>
            <a:endParaRPr/>
          </a:p>
        </p:txBody>
      </p:sp>
      <p:sp>
        <p:nvSpPr>
          <p:cNvPr id="67" name="Google Shape;67;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 name="Google Shape;73;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Using electronic funds transfer is an efficient way to make state share payments and instructions for setting this up can be found on the IMPA site as well. </a:t>
            </a:r>
            <a:endParaRPr/>
          </a:p>
        </p:txBody>
      </p:sp>
      <p:sp>
        <p:nvSpPr>
          <p:cNvPr id="74" name="Google Shape;74;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3ac51203e60_2_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 name="Google Shape;80;g3ac51203e60_2_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Now let’s shift gears and talk about the audit file set-up. Documents that need to be included in the district’s audit file are the Parent/Guardian consent to bill Medicaid, Signed Diagnosis letter from the family’s physician including the ICD-10 number, IEP that covers the times that are being claimed…please make sure that the dates of the IEP in the file covers all dates that are being billed to Medicaid, care plan…either BIP or IHP depending on the services included in the student’s IEP, and the service documentation showing all required information in order to bill Medicaid. Examples of compliant documentation can be found on the DE Medicaid website. </a:t>
            </a:r>
            <a:endParaRPr/>
          </a:p>
        </p:txBody>
      </p:sp>
      <p:sp>
        <p:nvSpPr>
          <p:cNvPr id="81" name="Google Shape;81;g3ac51203e60_2_5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 name="Google Shape;8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Let’s talk a little more about the consent to bill Medicaid. This consent must be obtained prior to confirming Medicaid eligibility and documenting services. The most efficient way to complete this part of the process is to include it in the IEP team meeting. There is also a version of this consent on the Department of Education School-Based Medicaid page along with a one page guide that describes the need for the consent to parents. The one page guide can help the team have that conversation and explain the process to parents. We were hoping to have the Medicaid/IEP report in ACHIEVE working again at the start of the school year but there were some background details that needed to be worked out. At this time the report will be set up and tested between October and December so our goal is to have it operational for you shortly after that. </a:t>
            </a:r>
            <a:endParaRPr/>
          </a:p>
        </p:txBody>
      </p:sp>
      <p:sp>
        <p:nvSpPr>
          <p:cNvPr id="88" name="Google Shape;88;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ac51203e60_2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 name="Google Shape;94;g3ac51203e60_2_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Districts no longer need to submit exclusions checks to the department of education but should continue to complete this process monthly. This is part of the Medicaid provider agreement and is required to be in good standing as a Medicaid provider. Please feel free to contact me for more information about this and know that there are resources available at the DE School-based Medicaid page that walk you through this process. </a:t>
            </a:r>
            <a:endParaRPr/>
          </a:p>
        </p:txBody>
      </p:sp>
      <p:sp>
        <p:nvSpPr>
          <p:cNvPr id="95" name="Google Shape;95;g3ac51203e60_2_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3ac51203e60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g3ac51203e60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I appreciate your patience with me while we were completing the FY2027 cost rates this year. Our goal will be to get these going sooner for FY2028 so you have the rates by the start of July. The rates are now on the school-based Medicaid page. </a:t>
            </a:r>
            <a:endParaRPr/>
          </a:p>
        </p:txBody>
      </p:sp>
      <p:sp>
        <p:nvSpPr>
          <p:cNvPr id="102" name="Google Shape;102;g3ac51203e60_0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 name="Google Shape;108;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It’s our hope that this meeting format is helpful to you and that you have a chance to better understand the overall process and know what resources are available and where to find them. At this time we have four monthly sessions scheduled where LEA topics will be covered today and in November while AEA topics will be covered in October and December. The next three slides are Medicaid updates that Morgan and Tashina will talk through. </a:t>
            </a:r>
            <a:endParaRPr/>
          </a:p>
        </p:txBody>
      </p:sp>
      <p:sp>
        <p:nvSpPr>
          <p:cNvPr id="109" name="Google Shape;109;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Morgan/Tashina</a:t>
            </a:r>
            <a:endParaRPr/>
          </a:p>
        </p:txBody>
      </p:sp>
      <p:sp>
        <p:nvSpPr>
          <p:cNvPr id="115" name="Google Shape;11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Morgan/Tashina</a:t>
            </a:r>
            <a:endParaRPr/>
          </a:p>
        </p:txBody>
      </p:sp>
      <p:sp>
        <p:nvSpPr>
          <p:cNvPr id="123" name="Google Shape;12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Morgan/Tashina</a:t>
            </a:r>
            <a:endParaRPr/>
          </a:p>
        </p:txBody>
      </p:sp>
      <p:sp>
        <p:nvSpPr>
          <p:cNvPr id="129" name="Google Shape;129;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Google Shape;135;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Thank you so much for joining us today, please see the contact information for me at the DE along with the main ACHIEVE contacts. There is also a school based services email inbox that Tashina and Morgan monitor on a regular basis. </a:t>
            </a:r>
            <a:endParaRPr/>
          </a:p>
        </p:txBody>
      </p:sp>
      <p:sp>
        <p:nvSpPr>
          <p:cNvPr id="136" name="Google Shape;136;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Let’s take a look at the chat for any questions. </a:t>
            </a:r>
            <a:endParaRPr/>
          </a:p>
        </p:txBody>
      </p:sp>
      <p:sp>
        <p:nvSpPr>
          <p:cNvPr id="147" name="Google Shape;14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3"/>
        </a:solidFill>
        <a:effectLst/>
      </p:bgPr>
    </p:bg>
    <p:spTree>
      <p:nvGrpSpPr>
        <p:cNvPr id="1" name="Shape 12"/>
        <p:cNvGrpSpPr/>
        <p:nvPr/>
      </p:nvGrpSpPr>
      <p:grpSpPr>
        <a:xfrm>
          <a:off x="0" y="0"/>
          <a:ext cx="0" cy="0"/>
          <a:chOff x="0" y="0"/>
          <a:chExt cx="0" cy="0"/>
        </a:xfrm>
      </p:grpSpPr>
      <p:sp>
        <p:nvSpPr>
          <p:cNvPr id="13" name="Google Shape;13;p14"/>
          <p:cNvSpPr txBox="1">
            <a:spLocks noGrp="1"/>
          </p:cNvSpPr>
          <p:nvPr>
            <p:ph type="ctrTitle"/>
          </p:nvPr>
        </p:nvSpPr>
        <p:spPr>
          <a:xfrm>
            <a:off x="289270" y="1074695"/>
            <a:ext cx="11636700" cy="21600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4500"/>
              <a:buFont typeface="Arial"/>
              <a:buNone/>
              <a:defRPr sz="4500" b="1">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14"/>
          <p:cNvSpPr txBox="1">
            <a:spLocks noGrp="1"/>
          </p:cNvSpPr>
          <p:nvPr>
            <p:ph type="subTitle" idx="1"/>
          </p:nvPr>
        </p:nvSpPr>
        <p:spPr>
          <a:xfrm>
            <a:off x="289270" y="3838162"/>
            <a:ext cx="11636841" cy="1282148"/>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lt1"/>
              </a:buClr>
              <a:buSzPts val="2400"/>
              <a:buNone/>
              <a:defRPr sz="2400" b="1">
                <a:solidFill>
                  <a:schemeClr val="lt1"/>
                </a:solidFill>
              </a:defRPr>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pic>
        <p:nvPicPr>
          <p:cNvPr id="15" name="Google Shape;15;p14" title="HHS + DoEducation.png"/>
          <p:cNvPicPr preferRelativeResize="0"/>
          <p:nvPr/>
        </p:nvPicPr>
        <p:blipFill rotWithShape="1">
          <a:blip r:embed="rId2">
            <a:alphaModFix/>
          </a:blip>
          <a:srcRect/>
          <a:stretch/>
        </p:blipFill>
        <p:spPr>
          <a:xfrm>
            <a:off x="289263" y="4707025"/>
            <a:ext cx="5381625" cy="1905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bg>
      <p:bgPr>
        <a:solidFill>
          <a:schemeClr val="lt1"/>
        </a:solidFill>
        <a:effectLst/>
      </p:bgPr>
    </p:bg>
    <p:spTree>
      <p:nvGrpSpPr>
        <p:cNvPr id="1" name="Shape 16"/>
        <p:cNvGrpSpPr/>
        <p:nvPr/>
      </p:nvGrpSpPr>
      <p:grpSpPr>
        <a:xfrm>
          <a:off x="0" y="0"/>
          <a:ext cx="0" cy="0"/>
          <a:chOff x="0" y="0"/>
          <a:chExt cx="0" cy="0"/>
        </a:xfrm>
      </p:grpSpPr>
      <p:sp>
        <p:nvSpPr>
          <p:cNvPr id="17" name="Google Shape;17;p17"/>
          <p:cNvSpPr/>
          <p:nvPr/>
        </p:nvSpPr>
        <p:spPr>
          <a:xfrm>
            <a:off x="0" y="0"/>
            <a:ext cx="12192000" cy="1192696"/>
          </a:xfrm>
          <a:prstGeom prst="rect">
            <a:avLst/>
          </a:prstGeom>
          <a:solidFill>
            <a:srgbClr val="03617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8" name="Google Shape;18;p17"/>
          <p:cNvSpPr txBox="1">
            <a:spLocks noGrp="1"/>
          </p:cNvSpPr>
          <p:nvPr>
            <p:ph type="title"/>
          </p:nvPr>
        </p:nvSpPr>
        <p:spPr>
          <a:xfrm>
            <a:off x="892797" y="1"/>
            <a:ext cx="10515600" cy="119269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7"/>
          <p:cNvSpPr txBox="1">
            <a:spLocks noGrp="1"/>
          </p:cNvSpPr>
          <p:nvPr>
            <p:ph type="body" idx="1"/>
          </p:nvPr>
        </p:nvSpPr>
        <p:spPr>
          <a:xfrm>
            <a:off x="892799" y="1548641"/>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20" name="Google Shape;20;p17"/>
          <p:cNvSpPr txBox="1">
            <a:spLocks noGrp="1"/>
          </p:cNvSpPr>
          <p:nvPr>
            <p:ph type="body" idx="2"/>
          </p:nvPr>
        </p:nvSpPr>
        <p:spPr>
          <a:xfrm>
            <a:off x="892799" y="2372553"/>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1" name="Google Shape;21;p17"/>
          <p:cNvSpPr txBox="1">
            <a:spLocks noGrp="1"/>
          </p:cNvSpPr>
          <p:nvPr>
            <p:ph type="body" idx="3"/>
          </p:nvPr>
        </p:nvSpPr>
        <p:spPr>
          <a:xfrm>
            <a:off x="6225210" y="1548641"/>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22" name="Google Shape;22;p17"/>
          <p:cNvSpPr txBox="1">
            <a:spLocks noGrp="1"/>
          </p:cNvSpPr>
          <p:nvPr>
            <p:ph type="body" idx="4"/>
          </p:nvPr>
        </p:nvSpPr>
        <p:spPr>
          <a:xfrm>
            <a:off x="6225210" y="2372553"/>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bg>
      <p:bgPr>
        <a:solidFill>
          <a:schemeClr val="lt1"/>
        </a:solidFill>
        <a:effectLst/>
      </p:bgPr>
    </p:bg>
    <p:spTree>
      <p:nvGrpSpPr>
        <p:cNvPr id="1" name="Shape 23"/>
        <p:cNvGrpSpPr/>
        <p:nvPr/>
      </p:nvGrpSpPr>
      <p:grpSpPr>
        <a:xfrm>
          <a:off x="0" y="0"/>
          <a:ext cx="0" cy="0"/>
          <a:chOff x="0" y="0"/>
          <a:chExt cx="0" cy="0"/>
        </a:xfrm>
      </p:grpSpPr>
      <p:sp>
        <p:nvSpPr>
          <p:cNvPr id="24" name="Google Shape;24;p15"/>
          <p:cNvSpPr/>
          <p:nvPr/>
        </p:nvSpPr>
        <p:spPr>
          <a:xfrm>
            <a:off x="0" y="0"/>
            <a:ext cx="12192000" cy="737419"/>
          </a:xfrm>
          <a:prstGeom prst="rect">
            <a:avLst/>
          </a:prstGeom>
          <a:solidFill>
            <a:srgbClr val="03617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5" name="Google Shape;25;p15"/>
          <p:cNvSpPr txBox="1">
            <a:spLocks noGrp="1"/>
          </p:cNvSpPr>
          <p:nvPr>
            <p:ph type="title"/>
          </p:nvPr>
        </p:nvSpPr>
        <p:spPr>
          <a:xfrm>
            <a:off x="339213" y="2"/>
            <a:ext cx="11269691" cy="7374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3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5"/>
          <p:cNvSpPr txBox="1">
            <a:spLocks noGrp="1"/>
          </p:cNvSpPr>
          <p:nvPr>
            <p:ph type="body" idx="1"/>
          </p:nvPr>
        </p:nvSpPr>
        <p:spPr>
          <a:xfrm>
            <a:off x="689112" y="1460499"/>
            <a:ext cx="10813776"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lt1"/>
        </a:solidFill>
        <a:effectLst/>
      </p:bgPr>
    </p:bg>
    <p:spTree>
      <p:nvGrpSpPr>
        <p:cNvPr id="1" name="Shape 27"/>
        <p:cNvGrpSpPr/>
        <p:nvPr/>
      </p:nvGrpSpPr>
      <p:grpSpPr>
        <a:xfrm>
          <a:off x="0" y="0"/>
          <a:ext cx="0" cy="0"/>
          <a:chOff x="0" y="0"/>
          <a:chExt cx="0" cy="0"/>
        </a:xfrm>
      </p:grpSpPr>
      <p:sp>
        <p:nvSpPr>
          <p:cNvPr id="28" name="Google Shape;28;p18"/>
          <p:cNvSpPr/>
          <p:nvPr/>
        </p:nvSpPr>
        <p:spPr>
          <a:xfrm>
            <a:off x="0" y="2268535"/>
            <a:ext cx="12192000" cy="3275783"/>
          </a:xfrm>
          <a:prstGeom prst="rect">
            <a:avLst/>
          </a:prstGeom>
          <a:solidFill>
            <a:srgbClr val="03617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9" name="Google Shape;29;p18"/>
          <p:cNvSpPr txBox="1">
            <a:spLocks noGrp="1"/>
          </p:cNvSpPr>
          <p:nvPr>
            <p:ph type="title"/>
          </p:nvPr>
        </p:nvSpPr>
        <p:spPr>
          <a:xfrm>
            <a:off x="831851" y="1709740"/>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4500"/>
              <a:buFont typeface="Arial"/>
              <a:buNone/>
              <a:defRPr sz="4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8"/>
          <p:cNvSpPr txBox="1">
            <a:spLocks noGrp="1"/>
          </p:cNvSpPr>
          <p:nvPr>
            <p:ph type="body" idx="1"/>
          </p:nvPr>
        </p:nvSpPr>
        <p:spPr>
          <a:xfrm>
            <a:off x="831851" y="4589465"/>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lt1"/>
              </a:buClr>
              <a:buSzPts val="1800"/>
              <a:buNone/>
              <a:defRPr sz="1800">
                <a:solidFill>
                  <a:schemeClr val="lt1"/>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bg>
      <p:bgPr>
        <a:solidFill>
          <a:schemeClr val="lt1"/>
        </a:solidFill>
        <a:effectLst/>
      </p:bgPr>
    </p:bg>
    <p:spTree>
      <p:nvGrpSpPr>
        <p:cNvPr id="1" name="Shape 31"/>
        <p:cNvGrpSpPr/>
        <p:nvPr/>
      </p:nvGrpSpPr>
      <p:grpSpPr>
        <a:xfrm>
          <a:off x="0" y="0"/>
          <a:ext cx="0" cy="0"/>
          <a:chOff x="0" y="0"/>
          <a:chExt cx="0" cy="0"/>
        </a:xfrm>
      </p:grpSpPr>
      <p:sp>
        <p:nvSpPr>
          <p:cNvPr id="32" name="Google Shape;32;p16"/>
          <p:cNvSpPr/>
          <p:nvPr/>
        </p:nvSpPr>
        <p:spPr>
          <a:xfrm>
            <a:off x="0" y="0"/>
            <a:ext cx="4182894" cy="6858000"/>
          </a:xfrm>
          <a:prstGeom prst="rect">
            <a:avLst/>
          </a:prstGeom>
          <a:solidFill>
            <a:srgbClr val="03617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3" name="Google Shape;33;p16"/>
          <p:cNvSpPr txBox="1">
            <a:spLocks noGrp="1"/>
          </p:cNvSpPr>
          <p:nvPr>
            <p:ph type="title"/>
          </p:nvPr>
        </p:nvSpPr>
        <p:spPr>
          <a:xfrm>
            <a:off x="408561" y="428017"/>
            <a:ext cx="3540869" cy="590652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6"/>
          <p:cNvSpPr txBox="1">
            <a:spLocks noGrp="1"/>
          </p:cNvSpPr>
          <p:nvPr>
            <p:ph type="body" idx="1"/>
          </p:nvPr>
        </p:nvSpPr>
        <p:spPr>
          <a:xfrm>
            <a:off x="4591454" y="428017"/>
            <a:ext cx="7017449" cy="5906522"/>
          </a:xfrm>
          <a:prstGeom prst="rect">
            <a:avLst/>
          </a:prstGeom>
          <a:noFill/>
          <a:ln>
            <a:noFill/>
          </a:ln>
        </p:spPr>
        <p:txBody>
          <a:bodyPr spcFirstLastPara="1" wrap="square" lIns="91425" tIns="45700" rIns="91425" bIns="45700" anchor="ctr" anchorCtr="0">
            <a:normAutofit/>
          </a:bodyPr>
          <a:lstStyle>
            <a:lvl1pPr marL="457200" lvl="0" indent="-406400" algn="l">
              <a:lnSpc>
                <a:spcPct val="90000"/>
              </a:lnSpc>
              <a:spcBef>
                <a:spcPts val="750"/>
              </a:spcBef>
              <a:spcAft>
                <a:spcPts val="0"/>
              </a:spcAft>
              <a:buClr>
                <a:schemeClr val="dk1"/>
              </a:buClr>
              <a:buSzPts val="2800"/>
              <a:buChar char="•"/>
              <a:defRPr sz="2800"/>
            </a:lvl1pPr>
            <a:lvl2pPr marL="914400" lvl="1" indent="-381000" algn="l">
              <a:lnSpc>
                <a:spcPct val="90000"/>
              </a:lnSpc>
              <a:spcBef>
                <a:spcPts val="375"/>
              </a:spcBef>
              <a:spcAft>
                <a:spcPts val="0"/>
              </a:spcAft>
              <a:buClr>
                <a:schemeClr val="dk1"/>
              </a:buClr>
              <a:buSzPts val="2400"/>
              <a:buChar char="•"/>
              <a:defRPr sz="2400"/>
            </a:lvl2pPr>
            <a:lvl3pPr marL="1371600" lvl="2" indent="-330200" algn="l">
              <a:lnSpc>
                <a:spcPct val="90000"/>
              </a:lnSpc>
              <a:spcBef>
                <a:spcPts val="375"/>
              </a:spcBef>
              <a:spcAft>
                <a:spcPts val="0"/>
              </a:spcAft>
              <a:buClr>
                <a:schemeClr val="dk1"/>
              </a:buClr>
              <a:buSzPts val="1600"/>
              <a:buChar char="•"/>
              <a:defRPr sz="1600"/>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3"/>
          <p:cNvSpPr txBox="1">
            <a:spLocks noGrp="1"/>
          </p:cNvSpPr>
          <p:nvPr>
            <p:ph type="title"/>
          </p:nvPr>
        </p:nvSpPr>
        <p:spPr>
          <a:xfrm>
            <a:off x="795128" y="1"/>
            <a:ext cx="10813776" cy="1166191"/>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3300"/>
              <a:buFont typeface="Arial"/>
              <a:buNone/>
              <a:defRPr sz="33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3"/>
          <p:cNvSpPr txBox="1">
            <a:spLocks noGrp="1"/>
          </p:cNvSpPr>
          <p:nvPr>
            <p:ph type="body" idx="1"/>
          </p:nvPr>
        </p:nvSpPr>
        <p:spPr>
          <a:xfrm>
            <a:off x="795128" y="1460499"/>
            <a:ext cx="10813776" cy="4351338"/>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ducate.iowa.gov/pk-12/student-supports/specialized-support/medicaid"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secureapp.dhs.state.ia.us/impa/Default.aspx"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hyperlink" Target="https://secureapp.dhs.state.ia.us/HHSMedicaidFormsRegistrations/AEAandLEA"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educate.iowa.gov/pk-12/operation-support/business-finance/accounting-reporting/uniform-financial-accounting"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secureapp.dhs.state.ia.us/impa/Default.aspx"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educate.iowa.gov/pk-12/student-supports/specialized-support/medicaid"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educate.iowa.gov/pk-12/student-supports/specialized-support/medicaid"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educate.iowa.gov/pk-12/student-supports/specialized-support/medicaid"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mailto:jon.neas@iowa.gov"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mailto:MedicaidSchoolBasedServices@hhs.iowa.gov" TargetMode="External"/><Relationship Id="rId5" Type="http://schemas.openxmlformats.org/officeDocument/2006/relationships/hyperlink" Target="mailto:lisa.lohman@iowa.gov" TargetMode="External"/><Relationship Id="rId4" Type="http://schemas.openxmlformats.org/officeDocument/2006/relationships/hyperlink" Target="mailto:shannon.grundmeier@iowa.gov"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C8DDEF"/>
            </a:gs>
            <a:gs pos="100000">
              <a:srgbClr val="699ECB"/>
            </a:gs>
          </a:gsLst>
          <a:lin ang="16200038" scaled="0"/>
        </a:gradFill>
        <a:effectLst/>
      </p:bgPr>
    </p:bg>
    <p:spTree>
      <p:nvGrpSpPr>
        <p:cNvPr id="1" name="Shape 39"/>
        <p:cNvGrpSpPr/>
        <p:nvPr/>
      </p:nvGrpSpPr>
      <p:grpSpPr>
        <a:xfrm>
          <a:off x="0" y="0"/>
          <a:ext cx="0" cy="0"/>
          <a:chOff x="0" y="0"/>
          <a:chExt cx="0" cy="0"/>
        </a:xfrm>
      </p:grpSpPr>
      <p:sp>
        <p:nvSpPr>
          <p:cNvPr id="40" name="Google Shape;40;p1"/>
          <p:cNvSpPr txBox="1">
            <a:spLocks noGrp="1"/>
          </p:cNvSpPr>
          <p:nvPr>
            <p:ph type="ctrTitle"/>
          </p:nvPr>
        </p:nvSpPr>
        <p:spPr>
          <a:xfrm>
            <a:off x="289270" y="1074695"/>
            <a:ext cx="11636700" cy="21600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4500"/>
              <a:buFont typeface="Arial"/>
              <a:buNone/>
            </a:pPr>
            <a:r>
              <a:rPr lang="en-US" sz="4600">
                <a:solidFill>
                  <a:schemeClr val="dk2"/>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Medicaid Updates</a:t>
            </a:r>
            <a:endParaRPr sz="4600">
              <a:solidFill>
                <a:schemeClr val="dk2"/>
              </a:solidFill>
            </a:endParaRPr>
          </a:p>
        </p:txBody>
      </p:sp>
      <p:sp>
        <p:nvSpPr>
          <p:cNvPr id="41" name="Google Shape;41;p1"/>
          <p:cNvSpPr txBox="1">
            <a:spLocks noGrp="1"/>
          </p:cNvSpPr>
          <p:nvPr>
            <p:ph type="subTitle" idx="1"/>
          </p:nvPr>
        </p:nvSpPr>
        <p:spPr>
          <a:xfrm>
            <a:off x="289270" y="3440900"/>
            <a:ext cx="11636700" cy="12822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2400"/>
              <a:buNone/>
            </a:pPr>
            <a:r>
              <a:rPr lang="en-US">
                <a:solidFill>
                  <a:schemeClr val="dk2"/>
                </a:solidFill>
              </a:rPr>
              <a:t>September 9, 2026</a:t>
            </a:r>
            <a:endParaRPr>
              <a:solidFill>
                <a:schemeClr val="dk2"/>
              </a:solidFill>
            </a:endParaRPr>
          </a:p>
          <a:p>
            <a:pPr marL="0" lvl="0" indent="0" algn="ctr" rtl="0">
              <a:lnSpc>
                <a:spcPct val="90000"/>
              </a:lnSpc>
              <a:spcBef>
                <a:spcPts val="0"/>
              </a:spcBef>
              <a:spcAft>
                <a:spcPts val="0"/>
              </a:spcAft>
              <a:buClr>
                <a:schemeClr val="lt1"/>
              </a:buClr>
              <a:buSzPts val="2400"/>
              <a:buNone/>
            </a:pPr>
            <a:endParaRPr>
              <a:solidFill>
                <a:schemeClr val="dk2"/>
              </a:solidFill>
            </a:endParaRPr>
          </a:p>
          <a:p>
            <a:pPr marL="0" lvl="0" indent="0" algn="ctr" rtl="0">
              <a:lnSpc>
                <a:spcPct val="90000"/>
              </a:lnSpc>
              <a:spcBef>
                <a:spcPts val="0"/>
              </a:spcBef>
              <a:spcAft>
                <a:spcPts val="0"/>
              </a:spcAft>
              <a:buClr>
                <a:schemeClr val="lt1"/>
              </a:buClr>
              <a:buSzPts val="2400"/>
              <a:buNone/>
            </a:pPr>
            <a:r>
              <a:rPr lang="en-US" u="sng">
                <a:solidFill>
                  <a:schemeClr val="hlink"/>
                </a:solidFill>
                <a:hlinkClick r:id="rId3"/>
              </a:rPr>
              <a:t>School Based Medicaid Website</a:t>
            </a:r>
            <a:endParaRPr>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Google Shape;47;p2"/>
          <p:cNvSpPr txBox="1">
            <a:spLocks noGrp="1"/>
          </p:cNvSpPr>
          <p:nvPr>
            <p:ph type="title"/>
          </p:nvPr>
        </p:nvSpPr>
        <p:spPr>
          <a:xfrm>
            <a:off x="892797" y="1"/>
            <a:ext cx="10515600" cy="1192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300"/>
              <a:buFont typeface="Arial"/>
              <a:buNone/>
            </a:pPr>
            <a:r>
              <a:rPr lang="en-US"/>
              <a:t>Agenda</a:t>
            </a:r>
            <a:endParaRPr/>
          </a:p>
        </p:txBody>
      </p:sp>
      <p:sp>
        <p:nvSpPr>
          <p:cNvPr id="48" name="Google Shape;48;p2"/>
          <p:cNvSpPr txBox="1">
            <a:spLocks noGrp="1"/>
          </p:cNvSpPr>
          <p:nvPr>
            <p:ph type="body" idx="2"/>
          </p:nvPr>
        </p:nvSpPr>
        <p:spPr>
          <a:xfrm>
            <a:off x="892799" y="1914024"/>
            <a:ext cx="5157900" cy="3684600"/>
          </a:xfrm>
          <a:prstGeom prst="rect">
            <a:avLst/>
          </a:prstGeom>
          <a:noFill/>
          <a:ln>
            <a:noFill/>
          </a:ln>
        </p:spPr>
        <p:txBody>
          <a:bodyPr spcFirstLastPara="1" wrap="square" lIns="91425" tIns="45700" rIns="91425" bIns="45700" anchor="t" anchorCtr="0">
            <a:normAutofit/>
          </a:bodyPr>
          <a:lstStyle/>
          <a:p>
            <a:pPr marL="342900" lvl="0" indent="-342900" algn="l" rtl="0">
              <a:lnSpc>
                <a:spcPct val="115000"/>
              </a:lnSpc>
              <a:spcBef>
                <a:spcPts val="750"/>
              </a:spcBef>
              <a:spcAft>
                <a:spcPts val="0"/>
              </a:spcAft>
              <a:buSzPts val="2870"/>
              <a:buChar char="•"/>
            </a:pPr>
            <a:r>
              <a:rPr lang="en-US" sz="2400" b="1"/>
              <a:t>Payment Process</a:t>
            </a:r>
            <a:endParaRPr sz="2400" b="1"/>
          </a:p>
          <a:p>
            <a:pPr marL="0" lvl="0" indent="457200" algn="l" rtl="0">
              <a:lnSpc>
                <a:spcPct val="115000"/>
              </a:lnSpc>
              <a:spcBef>
                <a:spcPts val="750"/>
              </a:spcBef>
              <a:spcAft>
                <a:spcPts val="0"/>
              </a:spcAft>
              <a:buSzPts val="1800"/>
              <a:buNone/>
            </a:pPr>
            <a:r>
              <a:rPr lang="en-US" sz="2400" b="1"/>
              <a:t>LEA Invoice</a:t>
            </a:r>
            <a:endParaRPr sz="2400" b="1"/>
          </a:p>
          <a:p>
            <a:pPr marL="0" lvl="0" indent="457200" algn="l" rtl="0">
              <a:lnSpc>
                <a:spcPct val="115000"/>
              </a:lnSpc>
              <a:spcBef>
                <a:spcPts val="750"/>
              </a:spcBef>
              <a:spcAft>
                <a:spcPts val="0"/>
              </a:spcAft>
              <a:buSzPts val="1800"/>
              <a:buNone/>
            </a:pPr>
            <a:r>
              <a:rPr lang="en-US" sz="2400" b="1"/>
              <a:t>State Share</a:t>
            </a:r>
            <a:endParaRPr sz="2400" b="1"/>
          </a:p>
          <a:p>
            <a:pPr marL="0" lvl="0" indent="457200" algn="l" rtl="0">
              <a:lnSpc>
                <a:spcPct val="115000"/>
              </a:lnSpc>
              <a:spcBef>
                <a:spcPts val="750"/>
              </a:spcBef>
              <a:spcAft>
                <a:spcPts val="0"/>
              </a:spcAft>
              <a:buSzPts val="1800"/>
              <a:buNone/>
            </a:pPr>
            <a:r>
              <a:rPr lang="en-US" sz="2400" b="1"/>
              <a:t>Payment Questions</a:t>
            </a:r>
            <a:endParaRPr sz="2400" b="1"/>
          </a:p>
          <a:p>
            <a:pPr marL="0" lvl="0" indent="457200" algn="l" rtl="0">
              <a:lnSpc>
                <a:spcPct val="115000"/>
              </a:lnSpc>
              <a:spcBef>
                <a:spcPts val="750"/>
              </a:spcBef>
              <a:spcAft>
                <a:spcPts val="0"/>
              </a:spcAft>
              <a:buSzPts val="1800"/>
              <a:buNone/>
            </a:pPr>
            <a:r>
              <a:rPr lang="en-US" sz="2400" b="1"/>
              <a:t>Medicaid Payment Accounting</a:t>
            </a:r>
            <a:endParaRPr sz="2400" b="1"/>
          </a:p>
          <a:p>
            <a:pPr marL="0" lvl="0" indent="457200" algn="l" rtl="0">
              <a:lnSpc>
                <a:spcPct val="115000"/>
              </a:lnSpc>
              <a:spcBef>
                <a:spcPts val="750"/>
              </a:spcBef>
              <a:spcAft>
                <a:spcPts val="0"/>
              </a:spcAft>
              <a:buSzPts val="1800"/>
              <a:buNone/>
            </a:pPr>
            <a:r>
              <a:rPr lang="en-US" sz="2400" b="1"/>
              <a:t>EFT Setup</a:t>
            </a:r>
            <a:endParaRPr sz="2400" b="1"/>
          </a:p>
          <a:p>
            <a:pPr marL="914400" lvl="0" indent="0" algn="l" rtl="0">
              <a:lnSpc>
                <a:spcPct val="115000"/>
              </a:lnSpc>
              <a:spcBef>
                <a:spcPts val="750"/>
              </a:spcBef>
              <a:spcAft>
                <a:spcPts val="0"/>
              </a:spcAft>
              <a:buClr>
                <a:schemeClr val="dk1"/>
              </a:buClr>
              <a:buSzPts val="1100"/>
              <a:buFont typeface="Arial"/>
              <a:buNone/>
            </a:pPr>
            <a:endParaRPr sz="1800" b="1"/>
          </a:p>
          <a:p>
            <a:pPr marL="0" lvl="0" indent="0" algn="l" rtl="0">
              <a:lnSpc>
                <a:spcPct val="90000"/>
              </a:lnSpc>
              <a:spcBef>
                <a:spcPts val="750"/>
              </a:spcBef>
              <a:spcAft>
                <a:spcPts val="0"/>
              </a:spcAft>
              <a:buSzPts val="1800"/>
              <a:buNone/>
            </a:pPr>
            <a:endParaRPr sz="1800" b="1"/>
          </a:p>
        </p:txBody>
      </p:sp>
      <p:sp>
        <p:nvSpPr>
          <p:cNvPr id="49" name="Google Shape;49;p2"/>
          <p:cNvSpPr txBox="1">
            <a:spLocks noGrp="1"/>
          </p:cNvSpPr>
          <p:nvPr>
            <p:ph type="body" idx="4"/>
          </p:nvPr>
        </p:nvSpPr>
        <p:spPr>
          <a:xfrm>
            <a:off x="6225210" y="1914024"/>
            <a:ext cx="5183100" cy="3684600"/>
          </a:xfrm>
          <a:prstGeom prst="rect">
            <a:avLst/>
          </a:prstGeom>
          <a:noFill/>
          <a:ln>
            <a:noFill/>
          </a:ln>
        </p:spPr>
        <p:txBody>
          <a:bodyPr spcFirstLastPara="1" wrap="square" lIns="91425" tIns="45700" rIns="91425" bIns="45700" anchor="t" anchorCtr="0">
            <a:normAutofit/>
          </a:bodyPr>
          <a:lstStyle/>
          <a:p>
            <a:pPr marL="457200" lvl="0" indent="-381000" algn="l" rtl="0">
              <a:lnSpc>
                <a:spcPct val="90000"/>
              </a:lnSpc>
              <a:spcBef>
                <a:spcPts val="750"/>
              </a:spcBef>
              <a:spcAft>
                <a:spcPts val="0"/>
              </a:spcAft>
              <a:buSzPts val="2400"/>
              <a:buChar char="•"/>
            </a:pPr>
            <a:r>
              <a:rPr lang="en-US" sz="2400" b="1"/>
              <a:t>Claiming Process</a:t>
            </a:r>
            <a:endParaRPr sz="2400" b="1"/>
          </a:p>
          <a:p>
            <a:pPr marL="457200" lvl="0" indent="0" algn="l" rtl="0">
              <a:lnSpc>
                <a:spcPct val="90000"/>
              </a:lnSpc>
              <a:spcBef>
                <a:spcPts val="750"/>
              </a:spcBef>
              <a:spcAft>
                <a:spcPts val="0"/>
              </a:spcAft>
              <a:buSzPts val="1800"/>
              <a:buNone/>
            </a:pPr>
            <a:r>
              <a:rPr lang="en-US" sz="2400" b="1"/>
              <a:t>Audit File Set-Up</a:t>
            </a:r>
            <a:endParaRPr sz="2400" b="1"/>
          </a:p>
          <a:p>
            <a:pPr marL="457200" lvl="0" indent="0" algn="l" rtl="0">
              <a:lnSpc>
                <a:spcPct val="90000"/>
              </a:lnSpc>
              <a:spcBef>
                <a:spcPts val="750"/>
              </a:spcBef>
              <a:spcAft>
                <a:spcPts val="0"/>
              </a:spcAft>
              <a:buSzPts val="1800"/>
              <a:buNone/>
            </a:pPr>
            <a:r>
              <a:rPr lang="en-US" sz="2400" b="1"/>
              <a:t>Parent Consent to Bill Medicaid</a:t>
            </a:r>
            <a:endParaRPr sz="2400" b="1"/>
          </a:p>
          <a:p>
            <a:pPr marL="457200" lvl="0" indent="0" algn="l" rtl="0">
              <a:lnSpc>
                <a:spcPct val="90000"/>
              </a:lnSpc>
              <a:spcBef>
                <a:spcPts val="750"/>
              </a:spcBef>
              <a:spcAft>
                <a:spcPts val="0"/>
              </a:spcAft>
              <a:buSzPts val="1800"/>
              <a:buNone/>
            </a:pPr>
            <a:r>
              <a:rPr lang="en-US" sz="2400" b="1"/>
              <a:t>Monthly Exclusions Check</a:t>
            </a:r>
            <a:endParaRPr sz="2400" b="1"/>
          </a:p>
          <a:p>
            <a:pPr marL="457200" lvl="0" indent="0" algn="l" rtl="0">
              <a:lnSpc>
                <a:spcPct val="90000"/>
              </a:lnSpc>
              <a:spcBef>
                <a:spcPts val="750"/>
              </a:spcBef>
              <a:spcAft>
                <a:spcPts val="0"/>
              </a:spcAft>
              <a:buSzPts val="1800"/>
              <a:buNone/>
            </a:pPr>
            <a:r>
              <a:rPr lang="en-US" sz="2400" b="1"/>
              <a:t>FY27 Cost Rates</a:t>
            </a:r>
            <a:endParaRPr sz="2400" b="1"/>
          </a:p>
          <a:p>
            <a:pPr marL="457200" lvl="0" indent="-381000" algn="l" rtl="0">
              <a:lnSpc>
                <a:spcPct val="90000"/>
              </a:lnSpc>
              <a:spcBef>
                <a:spcPts val="750"/>
              </a:spcBef>
              <a:spcAft>
                <a:spcPts val="0"/>
              </a:spcAft>
              <a:buSzPts val="2400"/>
              <a:buChar char="•"/>
            </a:pPr>
            <a:r>
              <a:rPr lang="en-US" sz="2400" b="1"/>
              <a:t>Medicaid Updates</a:t>
            </a:r>
            <a:endParaRPr sz="2400" b="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sp>
        <p:nvSpPr>
          <p:cNvPr id="55" name="Google Shape;55;p4"/>
          <p:cNvSpPr txBox="1">
            <a:spLocks noGrp="1"/>
          </p:cNvSpPr>
          <p:nvPr>
            <p:ph type="body" idx="1"/>
          </p:nvPr>
        </p:nvSpPr>
        <p:spPr>
          <a:xfrm>
            <a:off x="689100" y="990450"/>
            <a:ext cx="10813800" cy="5328600"/>
          </a:xfrm>
          <a:prstGeom prst="rect">
            <a:avLst/>
          </a:prstGeom>
          <a:noFill/>
          <a:ln>
            <a:noFill/>
          </a:ln>
        </p:spPr>
        <p:txBody>
          <a:bodyPr spcFirstLastPara="1" wrap="square" lIns="91425" tIns="45700" rIns="91425" bIns="45700" anchor="t" anchorCtr="0">
            <a:noAutofit/>
          </a:bodyPr>
          <a:lstStyle/>
          <a:p>
            <a:pPr marL="457200" lvl="0" indent="-374650" algn="l" rtl="0">
              <a:lnSpc>
                <a:spcPct val="95000"/>
              </a:lnSpc>
              <a:spcBef>
                <a:spcPts val="1000"/>
              </a:spcBef>
              <a:spcAft>
                <a:spcPts val="0"/>
              </a:spcAft>
              <a:buSzPts val="2300"/>
              <a:buChar char="•"/>
            </a:pPr>
            <a:r>
              <a:rPr lang="en-US" sz="2420"/>
              <a:t>LEA Invoice and State Share</a:t>
            </a:r>
            <a:endParaRPr sz="2420"/>
          </a:p>
          <a:p>
            <a:pPr marL="914400" lvl="1" indent="-374650" algn="l" rtl="0">
              <a:lnSpc>
                <a:spcPct val="95000"/>
              </a:lnSpc>
              <a:spcBef>
                <a:spcPts val="1000"/>
              </a:spcBef>
              <a:spcAft>
                <a:spcPts val="0"/>
              </a:spcAft>
              <a:buSzPts val="2300"/>
              <a:buChar char="•"/>
            </a:pPr>
            <a:r>
              <a:rPr lang="en-US" sz="2420"/>
              <a:t>Go to Iowa Medicaid Portal Application (</a:t>
            </a:r>
            <a:r>
              <a:rPr lang="en-US" sz="2420" u="sng">
                <a:solidFill>
                  <a:schemeClr val="hlink"/>
                </a:solidFill>
                <a:hlinkClick r:id="rId3"/>
              </a:rPr>
              <a:t>IMPA Site</a:t>
            </a:r>
            <a:r>
              <a:rPr lang="en-US" sz="2420"/>
              <a:t>)</a:t>
            </a:r>
            <a:endParaRPr sz="2420"/>
          </a:p>
          <a:p>
            <a:pPr marL="914400" lvl="1" indent="-393700" algn="l" rtl="0">
              <a:lnSpc>
                <a:spcPct val="95000"/>
              </a:lnSpc>
              <a:spcBef>
                <a:spcPts val="1000"/>
              </a:spcBef>
              <a:spcAft>
                <a:spcPts val="0"/>
              </a:spcAft>
              <a:buSzPts val="2600"/>
              <a:buChar char="•"/>
            </a:pPr>
            <a:r>
              <a:rPr lang="en-US" sz="2420"/>
              <a:t>Log in or Register New Account</a:t>
            </a:r>
            <a:endParaRPr sz="2420"/>
          </a:p>
          <a:p>
            <a:pPr marL="1371600" lvl="2" indent="-393700" algn="l" rtl="0">
              <a:lnSpc>
                <a:spcPct val="95000"/>
              </a:lnSpc>
              <a:spcBef>
                <a:spcPts val="1000"/>
              </a:spcBef>
              <a:spcAft>
                <a:spcPts val="0"/>
              </a:spcAft>
              <a:buSzPts val="2600"/>
              <a:buChar char="•"/>
            </a:pPr>
            <a:r>
              <a:rPr lang="en-US" sz="2420"/>
              <a:t>Instructions found at School Based Medicaid website: ‘How to Get Your Medicaid Billing Remittance for the State Share’</a:t>
            </a:r>
            <a:endParaRPr sz="2420"/>
          </a:p>
          <a:p>
            <a:pPr marL="1371600" lvl="2" indent="-393700" algn="l" rtl="0">
              <a:lnSpc>
                <a:spcPct val="95000"/>
              </a:lnSpc>
              <a:spcBef>
                <a:spcPts val="1000"/>
              </a:spcBef>
              <a:spcAft>
                <a:spcPts val="0"/>
              </a:spcAft>
              <a:buSzPts val="2600"/>
              <a:buChar char="•"/>
            </a:pPr>
            <a:r>
              <a:rPr lang="en-US" sz="2420"/>
              <a:t>Request access to your district’s weekly remittance and monthly invoice using this form, </a:t>
            </a:r>
            <a:r>
              <a:rPr lang="en-US" sz="2420" u="sng">
                <a:solidFill>
                  <a:schemeClr val="hlink"/>
                </a:solidFill>
                <a:hlinkClick r:id="rId4"/>
              </a:rPr>
              <a:t>Iowa.HHS.Medicaid.FormsRegistration</a:t>
            </a:r>
            <a:r>
              <a:rPr lang="en-US" sz="2420"/>
              <a:t>.  </a:t>
            </a:r>
            <a:endParaRPr sz="2420"/>
          </a:p>
          <a:p>
            <a:pPr marL="914400" lvl="1" indent="-393700" algn="l" rtl="0">
              <a:lnSpc>
                <a:spcPct val="95000"/>
              </a:lnSpc>
              <a:spcBef>
                <a:spcPts val="1000"/>
              </a:spcBef>
              <a:spcAft>
                <a:spcPts val="0"/>
              </a:spcAft>
              <a:buSzPts val="2600"/>
              <a:buChar char="•"/>
            </a:pPr>
            <a:r>
              <a:rPr lang="en-US" sz="2420"/>
              <a:t>Select ‘LEA’ from the Review Dropdown</a:t>
            </a:r>
            <a:endParaRPr sz="2420"/>
          </a:p>
          <a:p>
            <a:pPr marL="914400" lvl="1" indent="-393700" algn="l" rtl="0">
              <a:lnSpc>
                <a:spcPct val="95000"/>
              </a:lnSpc>
              <a:spcBef>
                <a:spcPts val="1000"/>
              </a:spcBef>
              <a:spcAft>
                <a:spcPts val="0"/>
              </a:spcAft>
              <a:buSzPts val="2600"/>
              <a:buChar char="•"/>
            </a:pPr>
            <a:r>
              <a:rPr lang="en-US" sz="2420"/>
              <a:t>Select date range and enter your district’s Tax ID to search for your monthly LEA Invoice</a:t>
            </a:r>
            <a:endParaRPr sz="2420"/>
          </a:p>
          <a:p>
            <a:pPr marL="914400" lvl="1" indent="-393700" algn="l" rtl="0">
              <a:lnSpc>
                <a:spcPct val="95000"/>
              </a:lnSpc>
              <a:spcBef>
                <a:spcPts val="1000"/>
              </a:spcBef>
              <a:spcAft>
                <a:spcPts val="1000"/>
              </a:spcAft>
              <a:buSzPts val="2600"/>
              <a:buChar char="•"/>
            </a:pPr>
            <a:r>
              <a:rPr lang="en-US" sz="2420"/>
              <a:t>Last page of invoice will show gross amount billed and state share owed to HHS</a:t>
            </a:r>
            <a:endParaRPr sz="2420"/>
          </a:p>
        </p:txBody>
      </p:sp>
      <p:sp>
        <p:nvSpPr>
          <p:cNvPr id="56" name="Google Shape;56;p4"/>
          <p:cNvSpPr txBox="1">
            <a:spLocks noGrp="1"/>
          </p:cNvSpPr>
          <p:nvPr>
            <p:ph type="title"/>
          </p:nvPr>
        </p:nvSpPr>
        <p:spPr>
          <a:xfrm>
            <a:off x="892800" y="0"/>
            <a:ext cx="10515600" cy="727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300"/>
              <a:buFont typeface="Arial"/>
              <a:buNone/>
            </a:pPr>
            <a:r>
              <a:rPr lang="en-US"/>
              <a:t>Payment Process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7"/>
          <p:cNvSpPr txBox="1">
            <a:spLocks noGrp="1"/>
          </p:cNvSpPr>
          <p:nvPr>
            <p:ph type="body" idx="1"/>
          </p:nvPr>
        </p:nvSpPr>
        <p:spPr>
          <a:xfrm>
            <a:off x="689112" y="1460499"/>
            <a:ext cx="10813800" cy="4351200"/>
          </a:xfrm>
          <a:prstGeom prst="rect">
            <a:avLst/>
          </a:prstGeom>
          <a:noFill/>
          <a:ln>
            <a:noFill/>
          </a:ln>
        </p:spPr>
        <p:txBody>
          <a:bodyPr spcFirstLastPara="1" wrap="square" lIns="91425" tIns="45700" rIns="91425" bIns="45700" anchor="t" anchorCtr="0">
            <a:normAutofit/>
          </a:bodyPr>
          <a:lstStyle/>
          <a:p>
            <a:pPr marL="342900" lvl="0" indent="-342900" algn="l" rtl="0">
              <a:lnSpc>
                <a:spcPct val="115000"/>
              </a:lnSpc>
              <a:spcBef>
                <a:spcPts val="1000"/>
              </a:spcBef>
              <a:spcAft>
                <a:spcPts val="0"/>
              </a:spcAft>
              <a:buClr>
                <a:srgbClr val="222222"/>
              </a:buClr>
              <a:buSzPts val="2100"/>
              <a:buChar char="•"/>
            </a:pPr>
            <a:r>
              <a:rPr lang="en-US" sz="2400">
                <a:solidFill>
                  <a:srgbClr val="222222"/>
                </a:solidFill>
              </a:rPr>
              <a:t>Payment Questions</a:t>
            </a:r>
            <a:endParaRPr sz="2400">
              <a:solidFill>
                <a:srgbClr val="222222"/>
              </a:solidFill>
            </a:endParaRPr>
          </a:p>
          <a:p>
            <a:pPr marL="914400" lvl="1" indent="-381000" algn="l" rtl="0">
              <a:lnSpc>
                <a:spcPct val="115000"/>
              </a:lnSpc>
              <a:spcBef>
                <a:spcPts val="1000"/>
              </a:spcBef>
              <a:spcAft>
                <a:spcPts val="0"/>
              </a:spcAft>
              <a:buClr>
                <a:srgbClr val="222222"/>
              </a:buClr>
              <a:buSzPts val="2400"/>
              <a:buChar char="•"/>
            </a:pPr>
            <a:r>
              <a:rPr lang="en-US" sz="2400">
                <a:solidFill>
                  <a:srgbClr val="222222"/>
                </a:solidFill>
              </a:rPr>
              <a:t>Monthly Invoices do not include over/under payments of state share due to district adjustments or human error.</a:t>
            </a:r>
            <a:endParaRPr sz="2400">
              <a:solidFill>
                <a:srgbClr val="222222"/>
              </a:solidFill>
            </a:endParaRPr>
          </a:p>
          <a:p>
            <a:pPr marL="914400" lvl="1" indent="-381000" algn="l" rtl="0">
              <a:lnSpc>
                <a:spcPct val="115000"/>
              </a:lnSpc>
              <a:spcBef>
                <a:spcPts val="1000"/>
              </a:spcBef>
              <a:spcAft>
                <a:spcPts val="0"/>
              </a:spcAft>
              <a:buClr>
                <a:srgbClr val="222222"/>
              </a:buClr>
              <a:buSzPts val="2400"/>
              <a:buChar char="•"/>
            </a:pPr>
            <a:r>
              <a:rPr lang="en-US" sz="2400">
                <a:solidFill>
                  <a:srgbClr val="222222"/>
                </a:solidFill>
              </a:rPr>
              <a:t>Iowa Health and Human Services (HHS) and Department of Education (DE) work together to notify school business officials of these issues.</a:t>
            </a:r>
            <a:endParaRPr sz="2400">
              <a:solidFill>
                <a:srgbClr val="222222"/>
              </a:solidFill>
            </a:endParaRPr>
          </a:p>
          <a:p>
            <a:pPr marL="914400" lvl="0" indent="0" algn="l" rtl="0">
              <a:lnSpc>
                <a:spcPct val="115000"/>
              </a:lnSpc>
              <a:spcBef>
                <a:spcPts val="1000"/>
              </a:spcBef>
              <a:spcAft>
                <a:spcPts val="1000"/>
              </a:spcAft>
              <a:buSzPts val="1800"/>
              <a:buNone/>
            </a:pPr>
            <a:endParaRPr sz="2400">
              <a:solidFill>
                <a:srgbClr val="222222"/>
              </a:solidFill>
            </a:endParaRPr>
          </a:p>
        </p:txBody>
      </p:sp>
      <p:sp>
        <p:nvSpPr>
          <p:cNvPr id="63" name="Google Shape;63;p7"/>
          <p:cNvSpPr txBox="1">
            <a:spLocks noGrp="1"/>
          </p:cNvSpPr>
          <p:nvPr>
            <p:ph type="title"/>
          </p:nvPr>
        </p:nvSpPr>
        <p:spPr>
          <a:xfrm>
            <a:off x="892800" y="0"/>
            <a:ext cx="10515600" cy="727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300"/>
              <a:buFont typeface="Arial"/>
              <a:buNone/>
            </a:pPr>
            <a:r>
              <a:rPr lang="en-US"/>
              <a:t>Payment Process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5"/>
          <p:cNvSpPr txBox="1">
            <a:spLocks noGrp="1"/>
          </p:cNvSpPr>
          <p:nvPr>
            <p:ph type="title"/>
          </p:nvPr>
        </p:nvSpPr>
        <p:spPr>
          <a:xfrm>
            <a:off x="892800" y="0"/>
            <a:ext cx="10515600" cy="727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300"/>
              <a:buFont typeface="Arial"/>
              <a:buNone/>
            </a:pPr>
            <a:r>
              <a:rPr lang="en-US"/>
              <a:t>Payment Process</a:t>
            </a:r>
            <a:endParaRPr/>
          </a:p>
        </p:txBody>
      </p:sp>
      <p:sp>
        <p:nvSpPr>
          <p:cNvPr id="70" name="Google Shape;70;p5"/>
          <p:cNvSpPr txBox="1">
            <a:spLocks noGrp="1"/>
          </p:cNvSpPr>
          <p:nvPr>
            <p:ph type="body" idx="1"/>
          </p:nvPr>
        </p:nvSpPr>
        <p:spPr>
          <a:xfrm>
            <a:off x="689112" y="1460499"/>
            <a:ext cx="10813800" cy="4351200"/>
          </a:xfrm>
          <a:prstGeom prst="rect">
            <a:avLst/>
          </a:prstGeom>
          <a:noFill/>
          <a:ln>
            <a:noFill/>
          </a:ln>
        </p:spPr>
        <p:txBody>
          <a:bodyPr spcFirstLastPara="1" wrap="square" lIns="91425" tIns="45700" rIns="91425" bIns="45700" anchor="t" anchorCtr="0">
            <a:normAutofit/>
          </a:bodyPr>
          <a:lstStyle/>
          <a:p>
            <a:pPr marL="342900" lvl="0" indent="-342900" algn="l" rtl="0">
              <a:lnSpc>
                <a:spcPct val="115000"/>
              </a:lnSpc>
              <a:spcBef>
                <a:spcPts val="1000"/>
              </a:spcBef>
              <a:spcAft>
                <a:spcPts val="0"/>
              </a:spcAft>
              <a:buClr>
                <a:srgbClr val="222222"/>
              </a:buClr>
              <a:buSzPts val="2100"/>
              <a:buChar char="•"/>
            </a:pPr>
            <a:r>
              <a:rPr lang="en-US" sz="2400">
                <a:solidFill>
                  <a:srgbClr val="222222"/>
                </a:solidFill>
              </a:rPr>
              <a:t>Medicaid Payment Accounting</a:t>
            </a:r>
            <a:endParaRPr sz="2400">
              <a:solidFill>
                <a:srgbClr val="222222"/>
              </a:solidFill>
            </a:endParaRPr>
          </a:p>
          <a:p>
            <a:pPr marL="914400" lvl="1" indent="-381000" algn="l" rtl="0">
              <a:lnSpc>
                <a:spcPct val="115000"/>
              </a:lnSpc>
              <a:spcBef>
                <a:spcPts val="1000"/>
              </a:spcBef>
              <a:spcAft>
                <a:spcPts val="0"/>
              </a:spcAft>
              <a:buClr>
                <a:srgbClr val="222222"/>
              </a:buClr>
              <a:buSzPts val="2400"/>
              <a:buChar char="•"/>
            </a:pPr>
            <a:r>
              <a:rPr lang="en-US" sz="2400">
                <a:solidFill>
                  <a:srgbClr val="222222"/>
                </a:solidFill>
              </a:rPr>
              <a:t>Helpful resources for accounting for Medicaid payments, special education, and school finance in general can be found at the link below:</a:t>
            </a:r>
            <a:endParaRPr sz="2400">
              <a:solidFill>
                <a:srgbClr val="222222"/>
              </a:solidFill>
            </a:endParaRPr>
          </a:p>
          <a:p>
            <a:pPr marL="1371600" lvl="2" indent="-381000" algn="l" rtl="0">
              <a:lnSpc>
                <a:spcPct val="115000"/>
              </a:lnSpc>
              <a:spcBef>
                <a:spcPts val="1000"/>
              </a:spcBef>
              <a:spcAft>
                <a:spcPts val="0"/>
              </a:spcAft>
              <a:buClr>
                <a:srgbClr val="222222"/>
              </a:buClr>
              <a:buSzPts val="2400"/>
              <a:buChar char="•"/>
            </a:pPr>
            <a:r>
              <a:rPr lang="en-US" sz="2400" u="sng">
                <a:solidFill>
                  <a:schemeClr val="hlink"/>
                </a:solidFill>
                <a:hlinkClick r:id="rId3"/>
              </a:rPr>
              <a:t>Uniform Financial Accounting - Department of Education</a:t>
            </a:r>
            <a:endParaRPr sz="2400">
              <a:solidFill>
                <a:srgbClr val="222222"/>
              </a:solidFill>
            </a:endParaRPr>
          </a:p>
          <a:p>
            <a:pPr marL="1371600" lvl="2" indent="-381000" algn="l" rtl="0">
              <a:lnSpc>
                <a:spcPct val="115000"/>
              </a:lnSpc>
              <a:spcBef>
                <a:spcPts val="1000"/>
              </a:spcBef>
              <a:spcAft>
                <a:spcPts val="1000"/>
              </a:spcAft>
              <a:buClr>
                <a:srgbClr val="222222"/>
              </a:buClr>
              <a:buSzPts val="2400"/>
              <a:buChar char="•"/>
            </a:pPr>
            <a:r>
              <a:rPr lang="en-US" sz="2400">
                <a:solidFill>
                  <a:srgbClr val="222222"/>
                </a:solidFill>
              </a:rPr>
              <a:t>This page includes a worksheet for journal entries titled, ‘UFA Journal Entries.’</a:t>
            </a:r>
            <a:endParaRPr sz="2400">
              <a:solidFill>
                <a:srgbClr val="22222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6"/>
          <p:cNvSpPr txBox="1">
            <a:spLocks noGrp="1"/>
          </p:cNvSpPr>
          <p:nvPr>
            <p:ph type="body" idx="1"/>
          </p:nvPr>
        </p:nvSpPr>
        <p:spPr>
          <a:xfrm>
            <a:off x="689112" y="1390724"/>
            <a:ext cx="10813800" cy="4351200"/>
          </a:xfrm>
          <a:prstGeom prst="rect">
            <a:avLst/>
          </a:prstGeom>
          <a:noFill/>
          <a:ln>
            <a:noFill/>
          </a:ln>
        </p:spPr>
        <p:txBody>
          <a:bodyPr spcFirstLastPara="1" wrap="square" lIns="91425" tIns="45700" rIns="91425" bIns="45700" anchor="t" anchorCtr="0">
            <a:normAutofit/>
          </a:bodyPr>
          <a:lstStyle/>
          <a:p>
            <a:pPr marL="457200" lvl="0" indent="-381000" algn="l" rtl="0">
              <a:lnSpc>
                <a:spcPct val="115000"/>
              </a:lnSpc>
              <a:spcBef>
                <a:spcPts val="1000"/>
              </a:spcBef>
              <a:spcAft>
                <a:spcPts val="0"/>
              </a:spcAft>
              <a:buClr>
                <a:srgbClr val="222222"/>
              </a:buClr>
              <a:buSzPts val="2400"/>
              <a:buChar char="•"/>
            </a:pPr>
            <a:r>
              <a:rPr lang="en-US" sz="2400">
                <a:solidFill>
                  <a:srgbClr val="222222"/>
                </a:solidFill>
              </a:rPr>
              <a:t>Electronic Fund Transfer (EFT) is an efficient way to make state share payments</a:t>
            </a:r>
            <a:endParaRPr sz="2400">
              <a:solidFill>
                <a:srgbClr val="222222"/>
              </a:solidFill>
            </a:endParaRPr>
          </a:p>
          <a:p>
            <a:pPr marL="914400" lvl="1" indent="-381000" algn="l" rtl="0">
              <a:lnSpc>
                <a:spcPct val="115000"/>
              </a:lnSpc>
              <a:spcBef>
                <a:spcPts val="1000"/>
              </a:spcBef>
              <a:spcAft>
                <a:spcPts val="0"/>
              </a:spcAft>
              <a:buClr>
                <a:srgbClr val="222222"/>
              </a:buClr>
              <a:buSzPts val="2400"/>
              <a:buChar char="•"/>
            </a:pPr>
            <a:r>
              <a:rPr lang="en-US" sz="2400">
                <a:solidFill>
                  <a:srgbClr val="222222"/>
                </a:solidFill>
              </a:rPr>
              <a:t>Instructions for setting this up can be found at the </a:t>
            </a:r>
            <a:r>
              <a:rPr lang="en-US" sz="2400" u="sng">
                <a:solidFill>
                  <a:schemeClr val="hlink"/>
                </a:solidFill>
                <a:hlinkClick r:id="rId3"/>
              </a:rPr>
              <a:t>IMPA Site</a:t>
            </a:r>
            <a:r>
              <a:rPr lang="en-US" sz="2400">
                <a:solidFill>
                  <a:srgbClr val="222222"/>
                </a:solidFill>
              </a:rPr>
              <a:t> login screen at the bottom of the page.</a:t>
            </a:r>
            <a:endParaRPr sz="2400">
              <a:solidFill>
                <a:srgbClr val="222222"/>
              </a:solidFill>
            </a:endParaRPr>
          </a:p>
          <a:p>
            <a:pPr marL="342900" lvl="0" indent="-228600" algn="l" rtl="0">
              <a:lnSpc>
                <a:spcPct val="115000"/>
              </a:lnSpc>
              <a:spcBef>
                <a:spcPts val="1000"/>
              </a:spcBef>
              <a:spcAft>
                <a:spcPts val="1000"/>
              </a:spcAft>
              <a:buSzPts val="1800"/>
              <a:buNone/>
            </a:pPr>
            <a:endParaRPr/>
          </a:p>
        </p:txBody>
      </p:sp>
      <p:sp>
        <p:nvSpPr>
          <p:cNvPr id="77" name="Google Shape;77;p6"/>
          <p:cNvSpPr txBox="1">
            <a:spLocks noGrp="1"/>
          </p:cNvSpPr>
          <p:nvPr>
            <p:ph type="title"/>
          </p:nvPr>
        </p:nvSpPr>
        <p:spPr>
          <a:xfrm>
            <a:off x="892800" y="0"/>
            <a:ext cx="10515600" cy="727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300"/>
              <a:buFont typeface="Arial"/>
              <a:buNone/>
            </a:pPr>
            <a:r>
              <a:rPr lang="en-US"/>
              <a:t>Payment Process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g3ac51203e60_2_50"/>
          <p:cNvSpPr txBox="1">
            <a:spLocks noGrp="1"/>
          </p:cNvSpPr>
          <p:nvPr>
            <p:ph type="body" idx="1"/>
          </p:nvPr>
        </p:nvSpPr>
        <p:spPr>
          <a:xfrm>
            <a:off x="689112" y="1460499"/>
            <a:ext cx="10813800" cy="4351200"/>
          </a:xfrm>
          <a:prstGeom prst="rect">
            <a:avLst/>
          </a:prstGeom>
          <a:noFill/>
          <a:ln>
            <a:noFill/>
          </a:ln>
        </p:spPr>
        <p:txBody>
          <a:bodyPr spcFirstLastPara="1" wrap="square" lIns="91425" tIns="45700" rIns="91425" bIns="45700" anchor="t" anchorCtr="0">
            <a:normAutofit/>
          </a:bodyPr>
          <a:lstStyle/>
          <a:p>
            <a:pPr marL="457200" lvl="0" indent="-381000" algn="l" rtl="0">
              <a:lnSpc>
                <a:spcPct val="115000"/>
              </a:lnSpc>
              <a:spcBef>
                <a:spcPts val="1000"/>
              </a:spcBef>
              <a:spcAft>
                <a:spcPts val="0"/>
              </a:spcAft>
              <a:buSzPts val="2400"/>
              <a:buChar char="•"/>
            </a:pPr>
            <a:r>
              <a:rPr lang="en-US" sz="2400"/>
              <a:t>Audit File Set-Up</a:t>
            </a:r>
            <a:endParaRPr sz="2400"/>
          </a:p>
          <a:p>
            <a:pPr marL="914400" lvl="1" indent="-381000" algn="l" rtl="0">
              <a:lnSpc>
                <a:spcPct val="115000"/>
              </a:lnSpc>
              <a:spcBef>
                <a:spcPts val="0"/>
              </a:spcBef>
              <a:spcAft>
                <a:spcPts val="0"/>
              </a:spcAft>
              <a:buSzPts val="2400"/>
              <a:buChar char="•"/>
            </a:pPr>
            <a:r>
              <a:rPr lang="en-US" sz="2400"/>
              <a:t>Parent/Guardian Consent to Bill Medicaid</a:t>
            </a:r>
            <a:endParaRPr sz="2400"/>
          </a:p>
          <a:p>
            <a:pPr marL="914400" lvl="1" indent="-381000" algn="l" rtl="0">
              <a:lnSpc>
                <a:spcPct val="115000"/>
              </a:lnSpc>
              <a:spcBef>
                <a:spcPts val="0"/>
              </a:spcBef>
              <a:spcAft>
                <a:spcPts val="0"/>
              </a:spcAft>
              <a:buSzPts val="2400"/>
              <a:buChar char="•"/>
            </a:pPr>
            <a:r>
              <a:rPr lang="en-US" sz="2400"/>
              <a:t>Signed Diagnosis Letter from physician including International Classification of Diseases (ICD-10) number</a:t>
            </a:r>
            <a:endParaRPr sz="2400"/>
          </a:p>
          <a:p>
            <a:pPr marL="914400" lvl="1" indent="-381000" algn="l" rtl="0">
              <a:lnSpc>
                <a:spcPct val="115000"/>
              </a:lnSpc>
              <a:spcBef>
                <a:spcPts val="0"/>
              </a:spcBef>
              <a:spcAft>
                <a:spcPts val="0"/>
              </a:spcAft>
              <a:buSzPts val="2400"/>
              <a:buChar char="•"/>
            </a:pPr>
            <a:r>
              <a:rPr lang="en-US" sz="2400"/>
              <a:t>Individualized Education Program (IEP) covering the time of service claimed</a:t>
            </a:r>
            <a:endParaRPr sz="2400"/>
          </a:p>
          <a:p>
            <a:pPr marL="914400" lvl="1" indent="-381000" algn="l" rtl="0">
              <a:lnSpc>
                <a:spcPct val="115000"/>
              </a:lnSpc>
              <a:spcBef>
                <a:spcPts val="0"/>
              </a:spcBef>
              <a:spcAft>
                <a:spcPts val="0"/>
              </a:spcAft>
              <a:buSzPts val="2400"/>
              <a:buChar char="•"/>
            </a:pPr>
            <a:r>
              <a:rPr lang="en-US" sz="2400"/>
              <a:t>Care Plan…either Behavior Intervention Plan (BIP) or Individualized Health Plan (IHP) depending on services agreed upon by IEP team</a:t>
            </a:r>
            <a:endParaRPr sz="2400"/>
          </a:p>
          <a:p>
            <a:pPr marL="914400" lvl="1" indent="-381000" algn="l" rtl="0">
              <a:lnSpc>
                <a:spcPct val="115000"/>
              </a:lnSpc>
              <a:spcBef>
                <a:spcPts val="0"/>
              </a:spcBef>
              <a:spcAft>
                <a:spcPts val="0"/>
              </a:spcAft>
              <a:buSzPts val="2400"/>
              <a:buChar char="•"/>
            </a:pPr>
            <a:r>
              <a:rPr lang="en-US" sz="2400"/>
              <a:t>Service Documentation</a:t>
            </a:r>
            <a:endParaRPr sz="2400"/>
          </a:p>
        </p:txBody>
      </p:sp>
      <p:sp>
        <p:nvSpPr>
          <p:cNvPr id="84" name="Google Shape;84;g3ac51203e60_2_50"/>
          <p:cNvSpPr txBox="1">
            <a:spLocks noGrp="1"/>
          </p:cNvSpPr>
          <p:nvPr>
            <p:ph type="title"/>
          </p:nvPr>
        </p:nvSpPr>
        <p:spPr>
          <a:xfrm>
            <a:off x="892800" y="0"/>
            <a:ext cx="10515600" cy="727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300"/>
              <a:buFont typeface="Arial"/>
              <a:buNone/>
            </a:pPr>
            <a:r>
              <a:rPr lang="en-US"/>
              <a:t>Claiming Process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3"/>
          <p:cNvSpPr txBox="1">
            <a:spLocks noGrp="1"/>
          </p:cNvSpPr>
          <p:nvPr>
            <p:ph type="body" idx="1"/>
          </p:nvPr>
        </p:nvSpPr>
        <p:spPr>
          <a:xfrm>
            <a:off x="689112" y="1460499"/>
            <a:ext cx="10813800" cy="4351200"/>
          </a:xfrm>
          <a:prstGeom prst="rect">
            <a:avLst/>
          </a:prstGeom>
          <a:noFill/>
          <a:ln>
            <a:noFill/>
          </a:ln>
        </p:spPr>
        <p:txBody>
          <a:bodyPr spcFirstLastPara="1" wrap="square" lIns="91425" tIns="45700" rIns="91425" bIns="45700" anchor="t" anchorCtr="0">
            <a:normAutofit lnSpcReduction="10000"/>
          </a:bodyPr>
          <a:lstStyle/>
          <a:p>
            <a:pPr marL="457200" lvl="0" indent="-381000" algn="l" rtl="0">
              <a:lnSpc>
                <a:spcPct val="115000"/>
              </a:lnSpc>
              <a:spcBef>
                <a:spcPts val="2000"/>
              </a:spcBef>
              <a:spcAft>
                <a:spcPts val="0"/>
              </a:spcAft>
              <a:buSzPts val="2400"/>
              <a:buChar char="•"/>
            </a:pPr>
            <a:r>
              <a:rPr lang="en-US" sz="2400"/>
              <a:t>Parent/Guardian Consent to Bill Medicaid</a:t>
            </a:r>
            <a:endParaRPr sz="2400"/>
          </a:p>
          <a:p>
            <a:pPr marL="914400" lvl="1" indent="-381000" algn="l" rtl="0">
              <a:lnSpc>
                <a:spcPct val="115000"/>
              </a:lnSpc>
              <a:spcBef>
                <a:spcPts val="0"/>
              </a:spcBef>
              <a:spcAft>
                <a:spcPts val="0"/>
              </a:spcAft>
              <a:buSzPts val="2400"/>
              <a:buChar char="•"/>
            </a:pPr>
            <a:r>
              <a:rPr lang="en-US" sz="2400"/>
              <a:t>Iowa Medicaid guidance states that consent must be obtained prior to confirming Medicaid eligibility and documenting services.</a:t>
            </a:r>
            <a:endParaRPr sz="2400"/>
          </a:p>
          <a:p>
            <a:pPr marL="914400" lvl="1" indent="-381000" algn="l" rtl="0">
              <a:lnSpc>
                <a:spcPct val="115000"/>
              </a:lnSpc>
              <a:spcBef>
                <a:spcPts val="0"/>
              </a:spcBef>
              <a:spcAft>
                <a:spcPts val="0"/>
              </a:spcAft>
              <a:buSzPts val="2400"/>
              <a:buChar char="•"/>
            </a:pPr>
            <a:r>
              <a:rPr lang="en-US" sz="2400"/>
              <a:t>This consent is found in ACHIEVE and can be completed during the IEP process.</a:t>
            </a:r>
            <a:endParaRPr sz="2400"/>
          </a:p>
          <a:p>
            <a:pPr marL="1371600" lvl="2" indent="-381000" algn="l" rtl="0">
              <a:lnSpc>
                <a:spcPct val="115000"/>
              </a:lnSpc>
              <a:spcBef>
                <a:spcPts val="0"/>
              </a:spcBef>
              <a:spcAft>
                <a:spcPts val="0"/>
              </a:spcAft>
              <a:buSzPts val="2400"/>
              <a:buChar char="•"/>
            </a:pPr>
            <a:r>
              <a:rPr lang="en-US" sz="2400"/>
              <a:t>The Medicaid Consent for LEA, CHSC, AEA Reimbursement can also be found under Guiding Practices on the </a:t>
            </a:r>
            <a:r>
              <a:rPr lang="en-US" sz="2400" u="sng">
                <a:solidFill>
                  <a:schemeClr val="hlink"/>
                </a:solidFill>
                <a:hlinkClick r:id="rId3"/>
              </a:rPr>
              <a:t>School-Based Medicaid</a:t>
            </a:r>
            <a:r>
              <a:rPr lang="en-US" sz="2400"/>
              <a:t> page.</a:t>
            </a:r>
            <a:endParaRPr sz="2400"/>
          </a:p>
          <a:p>
            <a:pPr marL="1371600" lvl="2" indent="-381000" algn="l" rtl="0">
              <a:lnSpc>
                <a:spcPct val="115000"/>
              </a:lnSpc>
              <a:spcBef>
                <a:spcPts val="0"/>
              </a:spcBef>
              <a:spcAft>
                <a:spcPts val="0"/>
              </a:spcAft>
              <a:buSzPts val="2400"/>
              <a:buChar char="•"/>
            </a:pPr>
            <a:r>
              <a:rPr lang="en-US" sz="2400"/>
              <a:t>The Parent Consent to Bill Medicaid - One Page Guide is also found at that location and explains the background and process of the consent.</a:t>
            </a:r>
            <a:endParaRPr sz="2400"/>
          </a:p>
        </p:txBody>
      </p:sp>
      <p:sp>
        <p:nvSpPr>
          <p:cNvPr id="91" name="Google Shape;91;p3"/>
          <p:cNvSpPr txBox="1">
            <a:spLocks noGrp="1"/>
          </p:cNvSpPr>
          <p:nvPr>
            <p:ph type="title"/>
          </p:nvPr>
        </p:nvSpPr>
        <p:spPr>
          <a:xfrm>
            <a:off x="892800" y="0"/>
            <a:ext cx="10515600" cy="727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300"/>
              <a:buFont typeface="Arial"/>
              <a:buNone/>
            </a:pPr>
            <a:r>
              <a:rPr lang="en-US"/>
              <a:t>Claiming Process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g3ac51203e60_2_15"/>
          <p:cNvSpPr txBox="1">
            <a:spLocks noGrp="1"/>
          </p:cNvSpPr>
          <p:nvPr>
            <p:ph type="body" idx="1"/>
          </p:nvPr>
        </p:nvSpPr>
        <p:spPr>
          <a:xfrm>
            <a:off x="689100" y="1460500"/>
            <a:ext cx="10813800" cy="4614900"/>
          </a:xfrm>
          <a:prstGeom prst="rect">
            <a:avLst/>
          </a:prstGeom>
          <a:noFill/>
          <a:ln>
            <a:noFill/>
          </a:ln>
        </p:spPr>
        <p:txBody>
          <a:bodyPr spcFirstLastPara="1" wrap="square" lIns="91425" tIns="45700" rIns="91425" bIns="45700" anchor="t" anchorCtr="0">
            <a:normAutofit/>
          </a:bodyPr>
          <a:lstStyle/>
          <a:p>
            <a:pPr marL="457200" lvl="0" indent="-361950" algn="l" rtl="0">
              <a:lnSpc>
                <a:spcPct val="115000"/>
              </a:lnSpc>
              <a:spcBef>
                <a:spcPts val="1000"/>
              </a:spcBef>
              <a:spcAft>
                <a:spcPts val="0"/>
              </a:spcAft>
              <a:buSzPts val="2100"/>
              <a:buChar char="•"/>
            </a:pPr>
            <a:r>
              <a:rPr lang="en-US" sz="2400"/>
              <a:t>Monthly Exclusions Check</a:t>
            </a:r>
            <a:endParaRPr sz="2400"/>
          </a:p>
          <a:p>
            <a:pPr marL="914400" lvl="1" indent="-381000" algn="l" rtl="0">
              <a:lnSpc>
                <a:spcPct val="115000"/>
              </a:lnSpc>
              <a:spcBef>
                <a:spcPts val="1000"/>
              </a:spcBef>
              <a:spcAft>
                <a:spcPts val="0"/>
              </a:spcAft>
              <a:buSzPts val="2400"/>
              <a:buChar char="•"/>
            </a:pPr>
            <a:r>
              <a:rPr lang="en-US" sz="2400"/>
              <a:t>Providers should check monthly to ensure that staff documenting Medicaid billable services are not on the state or federal exclusions, suspensions, or violations list.</a:t>
            </a:r>
            <a:endParaRPr sz="2400"/>
          </a:p>
          <a:p>
            <a:pPr marL="914400" lvl="1" indent="-381000" algn="l" rtl="0">
              <a:lnSpc>
                <a:spcPct val="115000"/>
              </a:lnSpc>
              <a:spcBef>
                <a:spcPts val="1000"/>
              </a:spcBef>
              <a:spcAft>
                <a:spcPts val="0"/>
              </a:spcAft>
              <a:buSzPts val="2400"/>
              <a:buChar char="•"/>
            </a:pPr>
            <a:r>
              <a:rPr lang="en-US" sz="2400"/>
              <a:t>Processes and resources can also be found under Guiding Practices on the </a:t>
            </a:r>
            <a:r>
              <a:rPr lang="en-US" sz="2400" u="sng">
                <a:solidFill>
                  <a:schemeClr val="hlink"/>
                </a:solidFill>
                <a:hlinkClick r:id="rId3"/>
              </a:rPr>
              <a:t>School-Based Medicaid</a:t>
            </a:r>
            <a:r>
              <a:rPr lang="en-US" sz="2400"/>
              <a:t> page.</a:t>
            </a:r>
            <a:endParaRPr sz="2400"/>
          </a:p>
        </p:txBody>
      </p:sp>
      <p:sp>
        <p:nvSpPr>
          <p:cNvPr id="98" name="Google Shape;98;g3ac51203e60_2_15"/>
          <p:cNvSpPr txBox="1">
            <a:spLocks noGrp="1"/>
          </p:cNvSpPr>
          <p:nvPr>
            <p:ph type="title"/>
          </p:nvPr>
        </p:nvSpPr>
        <p:spPr>
          <a:xfrm>
            <a:off x="892800" y="0"/>
            <a:ext cx="10515600" cy="727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300"/>
              <a:buFont typeface="Arial"/>
              <a:buNone/>
            </a:pPr>
            <a:r>
              <a:rPr lang="en-US"/>
              <a:t>Claiming Process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g3ac51203e60_0_6"/>
          <p:cNvSpPr txBox="1">
            <a:spLocks noGrp="1"/>
          </p:cNvSpPr>
          <p:nvPr>
            <p:ph type="title"/>
          </p:nvPr>
        </p:nvSpPr>
        <p:spPr>
          <a:xfrm>
            <a:off x="339213" y="2"/>
            <a:ext cx="11269800" cy="7374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300"/>
              <a:buFont typeface="Arial"/>
              <a:buNone/>
            </a:pPr>
            <a:r>
              <a:rPr lang="en-US"/>
              <a:t>Claiming Process</a:t>
            </a:r>
            <a:endParaRPr/>
          </a:p>
        </p:txBody>
      </p:sp>
      <p:sp>
        <p:nvSpPr>
          <p:cNvPr id="105" name="Google Shape;105;g3ac51203e60_0_6"/>
          <p:cNvSpPr txBox="1">
            <a:spLocks noGrp="1"/>
          </p:cNvSpPr>
          <p:nvPr>
            <p:ph type="body" idx="1"/>
          </p:nvPr>
        </p:nvSpPr>
        <p:spPr>
          <a:xfrm>
            <a:off x="689100" y="1460500"/>
            <a:ext cx="10854000" cy="4998900"/>
          </a:xfrm>
          <a:prstGeom prst="rect">
            <a:avLst/>
          </a:prstGeom>
          <a:noFill/>
          <a:ln>
            <a:noFill/>
          </a:ln>
        </p:spPr>
        <p:txBody>
          <a:bodyPr spcFirstLastPara="1" wrap="square" lIns="91425" tIns="45700" rIns="91425" bIns="45700" anchor="t" anchorCtr="0">
            <a:normAutofit/>
          </a:bodyPr>
          <a:lstStyle/>
          <a:p>
            <a:pPr marL="457200" lvl="0" indent="-381000" algn="l" rtl="0">
              <a:lnSpc>
                <a:spcPct val="115000"/>
              </a:lnSpc>
              <a:spcBef>
                <a:spcPts val="2000"/>
              </a:spcBef>
              <a:spcAft>
                <a:spcPts val="0"/>
              </a:spcAft>
              <a:buSzPts val="2400"/>
              <a:buChar char="•"/>
            </a:pPr>
            <a:r>
              <a:rPr lang="en-US" sz="2400"/>
              <a:t>FY2027 Cost Rates</a:t>
            </a:r>
            <a:endParaRPr sz="2400"/>
          </a:p>
          <a:p>
            <a:pPr marL="914400" lvl="1" indent="-381000" algn="l" rtl="0">
              <a:lnSpc>
                <a:spcPct val="115000"/>
              </a:lnSpc>
              <a:spcBef>
                <a:spcPts val="0"/>
              </a:spcBef>
              <a:spcAft>
                <a:spcPts val="0"/>
              </a:spcAft>
              <a:buSzPts val="2400"/>
              <a:buChar char="•"/>
            </a:pPr>
            <a:r>
              <a:rPr lang="en-US" sz="2400"/>
              <a:t>Can also be found under Funding Sources on the </a:t>
            </a:r>
            <a:r>
              <a:rPr lang="en-US" sz="2400" u="sng">
                <a:solidFill>
                  <a:schemeClr val="hlink"/>
                </a:solidFill>
                <a:hlinkClick r:id="rId3"/>
              </a:rPr>
              <a:t>School-Based Medicaid</a:t>
            </a:r>
            <a:r>
              <a:rPr lang="en-US" sz="2400"/>
              <a:t> page.</a:t>
            </a:r>
            <a:endParaRPr sz="24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8"/>
          <p:cNvSpPr txBox="1">
            <a:spLocks noGrp="1"/>
          </p:cNvSpPr>
          <p:nvPr>
            <p:ph type="title"/>
          </p:nvPr>
        </p:nvSpPr>
        <p:spPr>
          <a:xfrm>
            <a:off x="339213" y="2"/>
            <a:ext cx="11269800" cy="7374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300"/>
              <a:buFont typeface="Arial"/>
              <a:buNone/>
            </a:pPr>
            <a:r>
              <a:rPr lang="en-US"/>
              <a:t>LEA and AEA Meetings</a:t>
            </a:r>
            <a:endParaRPr/>
          </a:p>
        </p:txBody>
      </p:sp>
      <p:sp>
        <p:nvSpPr>
          <p:cNvPr id="112" name="Google Shape;112;p8"/>
          <p:cNvSpPr txBox="1">
            <a:spLocks noGrp="1"/>
          </p:cNvSpPr>
          <p:nvPr>
            <p:ph type="body" idx="1"/>
          </p:nvPr>
        </p:nvSpPr>
        <p:spPr>
          <a:xfrm>
            <a:off x="689112" y="1460499"/>
            <a:ext cx="10813800" cy="43512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800"/>
              <a:buNone/>
            </a:pPr>
            <a:r>
              <a:rPr lang="en-US" b="1"/>
              <a:t>Quality Improvement Measure for LEA and AEA scheduled meetings</a:t>
            </a:r>
            <a:endParaRPr/>
          </a:p>
          <a:p>
            <a:pPr marL="0" lvl="0" indent="0" algn="l" rtl="0">
              <a:lnSpc>
                <a:spcPct val="115000"/>
              </a:lnSpc>
              <a:spcBef>
                <a:spcPts val="2000"/>
              </a:spcBef>
              <a:spcAft>
                <a:spcPts val="0"/>
              </a:spcAft>
              <a:buSzPts val="1800"/>
              <a:buNone/>
            </a:pPr>
            <a:r>
              <a:rPr lang="en-US" sz="2200" i="1"/>
              <a:t>Issue: Prior meetings were not reaching all personnel involved with Medicaid reimbursement at the LEA or AEA Level</a:t>
            </a:r>
            <a:endParaRPr sz="2200" i="1"/>
          </a:p>
          <a:p>
            <a:pPr marL="0" lvl="0" indent="0" algn="l" rtl="0">
              <a:lnSpc>
                <a:spcPct val="115000"/>
              </a:lnSpc>
              <a:spcBef>
                <a:spcPts val="2000"/>
              </a:spcBef>
              <a:spcAft>
                <a:spcPts val="0"/>
              </a:spcAft>
              <a:buSzPts val="1800"/>
              <a:buNone/>
            </a:pPr>
            <a:r>
              <a:rPr lang="en-US" sz="2200"/>
              <a:t>Solution: A new meeting cadence will begin in 2026 with structured meetings that will:</a:t>
            </a:r>
            <a:endParaRPr sz="2200"/>
          </a:p>
          <a:p>
            <a:pPr marL="342900" lvl="1" indent="-292100" algn="l" rtl="0">
              <a:lnSpc>
                <a:spcPct val="115000"/>
              </a:lnSpc>
              <a:spcBef>
                <a:spcPts val="1000"/>
              </a:spcBef>
              <a:spcAft>
                <a:spcPts val="0"/>
              </a:spcAft>
              <a:buSzPts val="1900"/>
              <a:buChar char="•"/>
            </a:pPr>
            <a:r>
              <a:rPr lang="en-US" sz="1900"/>
              <a:t>Alternate between LEA and AEA topics every other month</a:t>
            </a:r>
            <a:endParaRPr sz="1900"/>
          </a:p>
          <a:p>
            <a:pPr marL="342900" lvl="1" indent="-292100" algn="l" rtl="0">
              <a:lnSpc>
                <a:spcPct val="115000"/>
              </a:lnSpc>
              <a:spcBef>
                <a:spcPts val="1000"/>
              </a:spcBef>
              <a:spcAft>
                <a:spcPts val="0"/>
              </a:spcAft>
              <a:buSzPts val="1900"/>
              <a:buChar char="•"/>
            </a:pPr>
            <a:r>
              <a:rPr lang="en-US" sz="1900"/>
              <a:t>Provide coaching on processes during the first half of the meeting</a:t>
            </a:r>
            <a:r>
              <a:rPr lang="en-US" sz="1900" strike="sngStrike"/>
              <a:t> </a:t>
            </a:r>
            <a:endParaRPr sz="1900" strike="sngStrike"/>
          </a:p>
          <a:p>
            <a:pPr marL="342900" lvl="1" indent="-292100" algn="l" rtl="0">
              <a:lnSpc>
                <a:spcPct val="115000"/>
              </a:lnSpc>
              <a:spcBef>
                <a:spcPts val="1000"/>
              </a:spcBef>
              <a:spcAft>
                <a:spcPts val="0"/>
              </a:spcAft>
              <a:buSzPts val="1900"/>
              <a:buChar char="•"/>
            </a:pPr>
            <a:r>
              <a:rPr lang="en-US" sz="1900"/>
              <a:t>Q and A during the second half of the meeting  </a:t>
            </a:r>
            <a:endParaRPr sz="1900"/>
          </a:p>
          <a:p>
            <a:pPr marL="342900" lvl="1" indent="-292100" algn="l" rtl="0">
              <a:lnSpc>
                <a:spcPct val="115000"/>
              </a:lnSpc>
              <a:spcBef>
                <a:spcPts val="1000"/>
              </a:spcBef>
              <a:spcAft>
                <a:spcPts val="0"/>
              </a:spcAft>
              <a:buSzPts val="1900"/>
              <a:buChar char="•"/>
            </a:pPr>
            <a:r>
              <a:rPr lang="en-US" sz="19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Registration will be required to attend</a:t>
            </a:r>
            <a:r>
              <a:rPr lang="en-US" sz="1900"/>
              <a:t> </a:t>
            </a:r>
            <a:endParaRPr sz="1900" strike="sngStrike"/>
          </a:p>
          <a:p>
            <a:pPr marL="342900" lvl="1" indent="-292100" algn="l" rtl="0">
              <a:lnSpc>
                <a:spcPct val="115000"/>
              </a:lnSpc>
              <a:spcBef>
                <a:spcPts val="1000"/>
              </a:spcBef>
              <a:spcAft>
                <a:spcPts val="0"/>
              </a:spcAft>
              <a:buSzPts val="1900"/>
              <a:buChar char="•"/>
            </a:pPr>
            <a:r>
              <a:rPr lang="en-US" sz="1900"/>
              <a:t>Recorded meetings will be posted on the Medicaid site along with past meeting slides</a:t>
            </a:r>
            <a:endParaRPr sz="1900"/>
          </a:p>
          <a:p>
            <a:pPr marL="0" lvl="0" indent="0" algn="l" rtl="0">
              <a:lnSpc>
                <a:spcPct val="80000"/>
              </a:lnSpc>
              <a:spcBef>
                <a:spcPts val="1000"/>
              </a:spcBef>
              <a:spcAft>
                <a:spcPts val="0"/>
              </a:spcAft>
              <a:buClr>
                <a:schemeClr val="dk1"/>
              </a:buClr>
              <a:buSzPts val="2100"/>
              <a:buNone/>
            </a:pPr>
            <a:endParaRPr sz="2300"/>
          </a:p>
          <a:p>
            <a:pPr marL="0" lvl="0" indent="0" algn="l" rtl="0">
              <a:lnSpc>
                <a:spcPct val="80000"/>
              </a:lnSpc>
              <a:spcBef>
                <a:spcPts val="750"/>
              </a:spcBef>
              <a:spcAft>
                <a:spcPts val="0"/>
              </a:spcAft>
              <a:buClr>
                <a:schemeClr val="dk1"/>
              </a:buClr>
              <a:buSzPts val="2100"/>
              <a:buNone/>
            </a:pPr>
            <a:endParaRPr sz="23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9"/>
          <p:cNvSpPr txBox="1">
            <a:spLocks noGrp="1"/>
          </p:cNvSpPr>
          <p:nvPr>
            <p:ph type="title"/>
          </p:nvPr>
        </p:nvSpPr>
        <p:spPr>
          <a:xfrm>
            <a:off x="339213" y="2"/>
            <a:ext cx="11269691" cy="73741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300"/>
              <a:buFont typeface="Arial"/>
              <a:buNone/>
            </a:pPr>
            <a:r>
              <a:rPr lang="en-US"/>
              <a:t>Medicaid Updates </a:t>
            </a:r>
            <a:endParaRPr/>
          </a:p>
        </p:txBody>
      </p:sp>
      <p:sp>
        <p:nvSpPr>
          <p:cNvPr id="118" name="Google Shape;118;p9"/>
          <p:cNvSpPr txBox="1">
            <a:spLocks noGrp="1"/>
          </p:cNvSpPr>
          <p:nvPr>
            <p:ph type="body" idx="1"/>
          </p:nvPr>
        </p:nvSpPr>
        <p:spPr>
          <a:xfrm>
            <a:off x="689112" y="1051560"/>
            <a:ext cx="10813776" cy="5422391"/>
          </a:xfrm>
          <a:prstGeom prst="rect">
            <a:avLst/>
          </a:prstGeom>
          <a:noFill/>
          <a:ln>
            <a:noFill/>
          </a:ln>
        </p:spPr>
        <p:txBody>
          <a:bodyPr spcFirstLastPara="1" wrap="square" lIns="91425" tIns="45700" rIns="91425" bIns="45700" anchor="t" anchorCtr="0">
            <a:noAutofit/>
          </a:bodyPr>
          <a:lstStyle/>
          <a:p>
            <a:pPr marL="114300" lvl="0" indent="0" algn="l" rtl="0">
              <a:lnSpc>
                <a:spcPct val="90000"/>
              </a:lnSpc>
              <a:spcBef>
                <a:spcPts val="750"/>
              </a:spcBef>
              <a:spcAft>
                <a:spcPts val="0"/>
              </a:spcAft>
              <a:buSzPts val="1800"/>
              <a:buNone/>
            </a:pPr>
            <a:r>
              <a:rPr lang="en-US" sz="2000" b="1"/>
              <a:t>Behavioral Para &amp; Mental/Behavioral Services</a:t>
            </a:r>
            <a:endParaRPr/>
          </a:p>
          <a:p>
            <a:pPr marL="457200" lvl="0" indent="-228600" algn="l" rtl="0">
              <a:lnSpc>
                <a:spcPct val="90000"/>
              </a:lnSpc>
              <a:spcBef>
                <a:spcPts val="750"/>
              </a:spcBef>
              <a:spcAft>
                <a:spcPts val="0"/>
              </a:spcAft>
              <a:buClr>
                <a:schemeClr val="dk1"/>
              </a:buClr>
              <a:buSzPts val="1800"/>
              <a:buNone/>
            </a:pPr>
            <a:endParaRPr sz="1400"/>
          </a:p>
          <a:p>
            <a:pPr marL="457200" lvl="0" indent="-228600" algn="l" rtl="0">
              <a:lnSpc>
                <a:spcPct val="90000"/>
              </a:lnSpc>
              <a:spcBef>
                <a:spcPts val="750"/>
              </a:spcBef>
              <a:spcAft>
                <a:spcPts val="0"/>
              </a:spcAft>
              <a:buClr>
                <a:schemeClr val="dk1"/>
              </a:buClr>
              <a:buSzPts val="1800"/>
              <a:buNone/>
            </a:pPr>
            <a:endParaRPr sz="1400"/>
          </a:p>
          <a:p>
            <a:pPr marL="457200" lvl="0" indent="-228600" algn="l" rtl="0">
              <a:lnSpc>
                <a:spcPct val="90000"/>
              </a:lnSpc>
              <a:spcBef>
                <a:spcPts val="750"/>
              </a:spcBef>
              <a:spcAft>
                <a:spcPts val="0"/>
              </a:spcAft>
              <a:buClr>
                <a:schemeClr val="dk1"/>
              </a:buClr>
              <a:buSzPts val="1800"/>
              <a:buNone/>
            </a:pPr>
            <a:endParaRPr sz="1400"/>
          </a:p>
          <a:p>
            <a:pPr marL="457200" lvl="0" indent="-228600" algn="l" rtl="0">
              <a:lnSpc>
                <a:spcPct val="90000"/>
              </a:lnSpc>
              <a:spcBef>
                <a:spcPts val="750"/>
              </a:spcBef>
              <a:spcAft>
                <a:spcPts val="0"/>
              </a:spcAft>
              <a:buClr>
                <a:schemeClr val="dk1"/>
              </a:buClr>
              <a:buSzPts val="1800"/>
              <a:buNone/>
            </a:pPr>
            <a:endParaRPr sz="1400"/>
          </a:p>
          <a:p>
            <a:pPr marL="457200" lvl="0" indent="-228600" algn="l" rtl="0">
              <a:lnSpc>
                <a:spcPct val="90000"/>
              </a:lnSpc>
              <a:spcBef>
                <a:spcPts val="750"/>
              </a:spcBef>
              <a:spcAft>
                <a:spcPts val="0"/>
              </a:spcAft>
              <a:buClr>
                <a:schemeClr val="dk1"/>
              </a:buClr>
              <a:buSzPts val="1800"/>
              <a:buNone/>
            </a:pPr>
            <a:endParaRPr sz="1400"/>
          </a:p>
          <a:p>
            <a:pPr marL="457200" lvl="0" indent="-228600" algn="l" rtl="0">
              <a:lnSpc>
                <a:spcPct val="90000"/>
              </a:lnSpc>
              <a:spcBef>
                <a:spcPts val="750"/>
              </a:spcBef>
              <a:spcAft>
                <a:spcPts val="0"/>
              </a:spcAft>
              <a:buClr>
                <a:schemeClr val="dk1"/>
              </a:buClr>
              <a:buSzPts val="1800"/>
              <a:buNone/>
            </a:pPr>
            <a:endParaRPr sz="1400"/>
          </a:p>
          <a:p>
            <a:pPr marL="114300" lvl="0" indent="0" algn="l" rtl="0">
              <a:lnSpc>
                <a:spcPct val="90000"/>
              </a:lnSpc>
              <a:spcBef>
                <a:spcPts val="750"/>
              </a:spcBef>
              <a:spcAft>
                <a:spcPts val="0"/>
              </a:spcAft>
              <a:buSzPts val="1800"/>
              <a:buNone/>
            </a:pPr>
            <a:endParaRPr sz="1400"/>
          </a:p>
          <a:p>
            <a:pPr marL="457200" lvl="0" indent="-228600" algn="l" rtl="0">
              <a:lnSpc>
                <a:spcPct val="90000"/>
              </a:lnSpc>
              <a:spcBef>
                <a:spcPts val="750"/>
              </a:spcBef>
              <a:spcAft>
                <a:spcPts val="0"/>
              </a:spcAft>
              <a:buSzPts val="1800"/>
              <a:buNone/>
            </a:pPr>
            <a:endParaRPr sz="1400"/>
          </a:p>
          <a:p>
            <a:pPr marL="457200" lvl="0" indent="-342900" algn="l" rtl="0">
              <a:lnSpc>
                <a:spcPct val="90000"/>
              </a:lnSpc>
              <a:spcBef>
                <a:spcPts val="750"/>
              </a:spcBef>
              <a:spcAft>
                <a:spcPts val="0"/>
              </a:spcAft>
              <a:buSzPts val="1800"/>
              <a:buChar char="•"/>
            </a:pPr>
            <a:r>
              <a:rPr lang="en-US" sz="1600"/>
              <a:t>The above codes are used for both a mental/behavioral health specialist and a behavioral para. In order to differentiate who is providing the service, a modifier must be used:  </a:t>
            </a:r>
            <a:endParaRPr/>
          </a:p>
          <a:p>
            <a:pPr marL="914400" lvl="1" indent="-342900" algn="l" rtl="0">
              <a:lnSpc>
                <a:spcPct val="90000"/>
              </a:lnSpc>
              <a:spcBef>
                <a:spcPts val="375"/>
              </a:spcBef>
              <a:spcAft>
                <a:spcPts val="0"/>
              </a:spcAft>
              <a:buSzPts val="1800"/>
              <a:buChar char="•"/>
            </a:pPr>
            <a:r>
              <a:rPr lang="en-US" sz="1600"/>
              <a:t>For Behavioral Para services (for the above codes), the </a:t>
            </a:r>
            <a:r>
              <a:rPr lang="en-US" sz="1600" b="1" u="sng"/>
              <a:t>U9</a:t>
            </a:r>
            <a:r>
              <a:rPr lang="en-US" sz="1600"/>
              <a:t> modifier should be appended. </a:t>
            </a:r>
            <a:endParaRPr/>
          </a:p>
          <a:p>
            <a:pPr marL="914400" lvl="1" indent="-342900" algn="l" rtl="0">
              <a:lnSpc>
                <a:spcPct val="90000"/>
              </a:lnSpc>
              <a:spcBef>
                <a:spcPts val="375"/>
              </a:spcBef>
              <a:spcAft>
                <a:spcPts val="0"/>
              </a:spcAft>
              <a:buSzPts val="1800"/>
              <a:buChar char="•"/>
            </a:pPr>
            <a:r>
              <a:rPr lang="en-US" sz="1600"/>
              <a:t>For Contracted Mental or Behavioral services (for the above codes), the </a:t>
            </a:r>
            <a:r>
              <a:rPr lang="en-US" sz="1600" b="1" u="sng"/>
              <a:t>TM</a:t>
            </a:r>
            <a:r>
              <a:rPr lang="en-US" sz="1600" u="sng"/>
              <a:t> </a:t>
            </a:r>
            <a:r>
              <a:rPr lang="en-US" sz="1600"/>
              <a:t>modifier should be appended.  </a:t>
            </a:r>
            <a:endParaRPr/>
          </a:p>
          <a:p>
            <a:pPr marL="114300" lvl="0" indent="0" algn="l" rtl="0">
              <a:lnSpc>
                <a:spcPct val="90000"/>
              </a:lnSpc>
              <a:spcBef>
                <a:spcPts val="750"/>
              </a:spcBef>
              <a:spcAft>
                <a:spcPts val="0"/>
              </a:spcAft>
              <a:buSzPts val="1800"/>
              <a:buNone/>
            </a:pPr>
            <a:endParaRPr sz="1600"/>
          </a:p>
          <a:p>
            <a:pPr marL="457200" lvl="0" indent="-342900" algn="l" rtl="0">
              <a:lnSpc>
                <a:spcPct val="90000"/>
              </a:lnSpc>
              <a:spcBef>
                <a:spcPts val="750"/>
              </a:spcBef>
              <a:spcAft>
                <a:spcPts val="0"/>
              </a:spcAft>
              <a:buClr>
                <a:schemeClr val="dk1"/>
              </a:buClr>
              <a:buSzPts val="1800"/>
              <a:buChar char="•"/>
            </a:pPr>
            <a:r>
              <a:rPr lang="en-US" sz="1600"/>
              <a:t>Codes 96158, 96159 and 96164 and 96165 submitted by a Local Education Agency (LEA) </a:t>
            </a:r>
            <a:r>
              <a:rPr lang="en-US" sz="1600" b="1" u="sng"/>
              <a:t>without</a:t>
            </a:r>
            <a:r>
              <a:rPr lang="en-US" sz="1600" b="1"/>
              <a:t> </a:t>
            </a:r>
            <a:r>
              <a:rPr lang="en-US" sz="1600"/>
              <a:t>a modifier will be denied.</a:t>
            </a:r>
            <a:endParaRPr/>
          </a:p>
        </p:txBody>
      </p:sp>
      <p:graphicFrame>
        <p:nvGraphicFramePr>
          <p:cNvPr id="119" name="Google Shape;119;p9"/>
          <p:cNvGraphicFramePr/>
          <p:nvPr/>
        </p:nvGraphicFramePr>
        <p:xfrm>
          <a:off x="870712" y="1700784"/>
          <a:ext cx="3000000" cy="3000000"/>
        </p:xfrm>
        <a:graphic>
          <a:graphicData uri="http://schemas.openxmlformats.org/drawingml/2006/table">
            <a:tbl>
              <a:tblPr firstRow="1" bandRow="1">
                <a:noFill/>
                <a:tableStyleId>{65F65AAE-D59B-4039-8F49-192EB28267DB}</a:tableStyleId>
              </a:tblPr>
              <a:tblGrid>
                <a:gridCol w="716225">
                  <a:extLst>
                    <a:ext uri="{9D8B030D-6E8A-4147-A177-3AD203B41FA5}">
                      <a16:colId xmlns:a16="http://schemas.microsoft.com/office/drawing/2014/main" val="20000"/>
                    </a:ext>
                  </a:extLst>
                </a:gridCol>
                <a:gridCol w="3972625">
                  <a:extLst>
                    <a:ext uri="{9D8B030D-6E8A-4147-A177-3AD203B41FA5}">
                      <a16:colId xmlns:a16="http://schemas.microsoft.com/office/drawing/2014/main" val="20001"/>
                    </a:ext>
                  </a:extLst>
                </a:gridCol>
              </a:tblGrid>
              <a:tr h="366650">
                <a:tc>
                  <a:txBody>
                    <a:bodyPr/>
                    <a:lstStyle/>
                    <a:p>
                      <a:pPr marL="0" marR="0" lvl="0" indent="0" algn="l" rtl="0">
                        <a:lnSpc>
                          <a:spcPct val="100000"/>
                        </a:lnSpc>
                        <a:spcBef>
                          <a:spcPts val="0"/>
                        </a:spcBef>
                        <a:spcAft>
                          <a:spcPts val="0"/>
                        </a:spcAft>
                        <a:buNone/>
                      </a:pPr>
                      <a:r>
                        <a:rPr lang="en-US" sz="1400" u="none" strike="noStrike" cap="none"/>
                        <a:t>Code</a:t>
                      </a:r>
                      <a:endParaRPr/>
                    </a:p>
                  </a:txBody>
                  <a:tcPr marL="91450" marR="91450" marT="45725" marB="45725"/>
                </a:tc>
                <a:tc>
                  <a:txBody>
                    <a:bodyPr/>
                    <a:lstStyle/>
                    <a:p>
                      <a:pPr marL="0" marR="0" lvl="0" indent="0" algn="l" rtl="0">
                        <a:lnSpc>
                          <a:spcPct val="100000"/>
                        </a:lnSpc>
                        <a:spcBef>
                          <a:spcPts val="0"/>
                        </a:spcBef>
                        <a:spcAft>
                          <a:spcPts val="0"/>
                        </a:spcAft>
                        <a:buNone/>
                      </a:pPr>
                      <a:r>
                        <a:rPr lang="en-US" sz="1400" u="none" strike="noStrike" cap="none"/>
                        <a:t>Description</a:t>
                      </a:r>
                      <a:endParaRPr/>
                    </a:p>
                  </a:txBody>
                  <a:tcPr marL="91450" marR="91450" marT="45725" marB="45725"/>
                </a:tc>
                <a:extLst>
                  <a:ext uri="{0D108BD9-81ED-4DB2-BD59-A6C34878D82A}">
                    <a16:rowId xmlns:a16="http://schemas.microsoft.com/office/drawing/2014/main" val="10000"/>
                  </a:ext>
                </a:extLst>
              </a:tr>
              <a:tr h="366650">
                <a:tc>
                  <a:txBody>
                    <a:bodyPr/>
                    <a:lstStyle/>
                    <a:p>
                      <a:pPr marL="0" marR="0" lvl="0" indent="0" algn="l" rtl="0">
                        <a:lnSpc>
                          <a:spcPct val="100000"/>
                        </a:lnSpc>
                        <a:spcBef>
                          <a:spcPts val="0"/>
                        </a:spcBef>
                        <a:spcAft>
                          <a:spcPts val="0"/>
                        </a:spcAft>
                        <a:buNone/>
                      </a:pPr>
                      <a:r>
                        <a:rPr lang="en-US" sz="1400" u="none" strike="noStrike" cap="none"/>
                        <a:t>96158</a:t>
                      </a:r>
                      <a:endParaRPr/>
                    </a:p>
                  </a:txBody>
                  <a:tcPr marL="91450" marR="91450" marT="45725" marB="45725"/>
                </a:tc>
                <a:tc>
                  <a:txBody>
                    <a:bodyPr/>
                    <a:lstStyle/>
                    <a:p>
                      <a:pPr marL="0" marR="0" lvl="0" indent="0" algn="l" rtl="0">
                        <a:lnSpc>
                          <a:spcPct val="100000"/>
                        </a:lnSpc>
                        <a:spcBef>
                          <a:spcPts val="0"/>
                        </a:spcBef>
                        <a:spcAft>
                          <a:spcPts val="0"/>
                        </a:spcAft>
                        <a:buNone/>
                      </a:pPr>
                      <a:r>
                        <a:rPr lang="en-US" sz="1400" b="0" i="0" u="none" strike="noStrike" cap="none">
                          <a:solidFill>
                            <a:schemeClr val="dk1"/>
                          </a:solidFill>
                          <a:latin typeface="Arial"/>
                          <a:ea typeface="Arial"/>
                          <a:cs typeface="Arial"/>
                          <a:sym typeface="Arial"/>
                        </a:rPr>
                        <a:t>HLTH BHV IVNTJ INDIV 1ST 30</a:t>
                      </a:r>
                      <a:endParaRPr sz="1400" u="none" strike="noStrike" cap="none"/>
                    </a:p>
                  </a:txBody>
                  <a:tcPr marL="91450" marR="91450" marT="45725" marB="45725"/>
                </a:tc>
                <a:extLst>
                  <a:ext uri="{0D108BD9-81ED-4DB2-BD59-A6C34878D82A}">
                    <a16:rowId xmlns:a16="http://schemas.microsoft.com/office/drawing/2014/main" val="10001"/>
                  </a:ext>
                </a:extLst>
              </a:tr>
              <a:tr h="366650">
                <a:tc>
                  <a:txBody>
                    <a:bodyPr/>
                    <a:lstStyle/>
                    <a:p>
                      <a:pPr marL="0" marR="0" lvl="0" indent="0" algn="l" rtl="0">
                        <a:lnSpc>
                          <a:spcPct val="100000"/>
                        </a:lnSpc>
                        <a:spcBef>
                          <a:spcPts val="0"/>
                        </a:spcBef>
                        <a:spcAft>
                          <a:spcPts val="0"/>
                        </a:spcAft>
                        <a:buNone/>
                      </a:pPr>
                      <a:r>
                        <a:rPr lang="en-US" sz="1400" u="none" strike="noStrike" cap="none"/>
                        <a:t>96159</a:t>
                      </a:r>
                      <a:endParaRPr/>
                    </a:p>
                  </a:txBody>
                  <a:tcPr marL="91450" marR="91450" marT="45725" marB="45725"/>
                </a:tc>
                <a:tc>
                  <a:txBody>
                    <a:bodyPr/>
                    <a:lstStyle/>
                    <a:p>
                      <a:pPr marL="0" marR="0" lvl="0" indent="0" algn="l" rtl="0">
                        <a:lnSpc>
                          <a:spcPct val="100000"/>
                        </a:lnSpc>
                        <a:spcBef>
                          <a:spcPts val="0"/>
                        </a:spcBef>
                        <a:spcAft>
                          <a:spcPts val="0"/>
                        </a:spcAft>
                        <a:buNone/>
                      </a:pPr>
                      <a:r>
                        <a:rPr lang="en-US" sz="1400" b="0" i="0" u="none" strike="noStrike" cap="none">
                          <a:solidFill>
                            <a:schemeClr val="dk1"/>
                          </a:solidFill>
                          <a:latin typeface="Arial"/>
                          <a:ea typeface="Arial"/>
                          <a:cs typeface="Arial"/>
                          <a:sym typeface="Arial"/>
                        </a:rPr>
                        <a:t>HLTH BHV IVNTJ INDIV EA ADDL</a:t>
                      </a:r>
                      <a:endParaRPr sz="1400" u="none" strike="noStrike" cap="none"/>
                    </a:p>
                  </a:txBody>
                  <a:tcPr marL="91450" marR="91450" marT="45725" marB="45725"/>
                </a:tc>
                <a:extLst>
                  <a:ext uri="{0D108BD9-81ED-4DB2-BD59-A6C34878D82A}">
                    <a16:rowId xmlns:a16="http://schemas.microsoft.com/office/drawing/2014/main" val="10002"/>
                  </a:ext>
                </a:extLst>
              </a:tr>
              <a:tr h="366650">
                <a:tc>
                  <a:txBody>
                    <a:bodyPr/>
                    <a:lstStyle/>
                    <a:p>
                      <a:pPr marL="0" marR="0" lvl="0" indent="0" algn="l" rtl="0">
                        <a:lnSpc>
                          <a:spcPct val="100000"/>
                        </a:lnSpc>
                        <a:spcBef>
                          <a:spcPts val="0"/>
                        </a:spcBef>
                        <a:spcAft>
                          <a:spcPts val="0"/>
                        </a:spcAft>
                        <a:buNone/>
                      </a:pPr>
                      <a:r>
                        <a:rPr lang="en-US" sz="1400" u="none" strike="noStrike" cap="none"/>
                        <a:t>96164</a:t>
                      </a:r>
                      <a:endParaRPr/>
                    </a:p>
                  </a:txBody>
                  <a:tcPr marL="91450" marR="91450" marT="45725" marB="45725"/>
                </a:tc>
                <a:tc>
                  <a:txBody>
                    <a:bodyPr/>
                    <a:lstStyle/>
                    <a:p>
                      <a:pPr marL="0" marR="0" lvl="0" indent="0" algn="l" rtl="0">
                        <a:lnSpc>
                          <a:spcPct val="100000"/>
                        </a:lnSpc>
                        <a:spcBef>
                          <a:spcPts val="0"/>
                        </a:spcBef>
                        <a:spcAft>
                          <a:spcPts val="0"/>
                        </a:spcAft>
                        <a:buNone/>
                      </a:pPr>
                      <a:r>
                        <a:rPr lang="en-US" sz="1400" b="0" i="0" u="none" strike="noStrike" cap="none">
                          <a:solidFill>
                            <a:schemeClr val="dk1"/>
                          </a:solidFill>
                          <a:latin typeface="Arial"/>
                          <a:ea typeface="Arial"/>
                          <a:cs typeface="Arial"/>
                          <a:sym typeface="Arial"/>
                        </a:rPr>
                        <a:t>HLTH BHV IVNTJ GRP 1ST 30</a:t>
                      </a:r>
                      <a:endParaRPr sz="1400" u="none" strike="noStrike" cap="none"/>
                    </a:p>
                  </a:txBody>
                  <a:tcPr marL="91450" marR="91450" marT="45725" marB="45725"/>
                </a:tc>
                <a:extLst>
                  <a:ext uri="{0D108BD9-81ED-4DB2-BD59-A6C34878D82A}">
                    <a16:rowId xmlns:a16="http://schemas.microsoft.com/office/drawing/2014/main" val="10003"/>
                  </a:ext>
                </a:extLst>
              </a:tr>
              <a:tr h="366650">
                <a:tc>
                  <a:txBody>
                    <a:bodyPr/>
                    <a:lstStyle/>
                    <a:p>
                      <a:pPr marL="0" marR="0" lvl="0" indent="0" algn="l" rtl="0">
                        <a:lnSpc>
                          <a:spcPct val="100000"/>
                        </a:lnSpc>
                        <a:spcBef>
                          <a:spcPts val="0"/>
                        </a:spcBef>
                        <a:spcAft>
                          <a:spcPts val="0"/>
                        </a:spcAft>
                        <a:buNone/>
                      </a:pPr>
                      <a:r>
                        <a:rPr lang="en-US" sz="1400" u="none" strike="noStrike" cap="none"/>
                        <a:t>96165</a:t>
                      </a:r>
                      <a:endParaRPr/>
                    </a:p>
                  </a:txBody>
                  <a:tcPr marL="91450" marR="91450" marT="45725" marB="45725"/>
                </a:tc>
                <a:tc>
                  <a:txBody>
                    <a:bodyPr/>
                    <a:lstStyle/>
                    <a:p>
                      <a:pPr marL="0" marR="0" lvl="0" indent="0" algn="l" rtl="0">
                        <a:lnSpc>
                          <a:spcPct val="100000"/>
                        </a:lnSpc>
                        <a:spcBef>
                          <a:spcPts val="0"/>
                        </a:spcBef>
                        <a:spcAft>
                          <a:spcPts val="0"/>
                        </a:spcAft>
                        <a:buNone/>
                      </a:pPr>
                      <a:r>
                        <a:rPr lang="en-US" sz="1400" b="0" i="0" u="none" strike="noStrike" cap="none">
                          <a:solidFill>
                            <a:schemeClr val="dk1"/>
                          </a:solidFill>
                          <a:latin typeface="Arial"/>
                          <a:ea typeface="Arial"/>
                          <a:cs typeface="Arial"/>
                          <a:sym typeface="Arial"/>
                        </a:rPr>
                        <a:t>HLTH BHV IVNTJ GRP EA ADDL</a:t>
                      </a:r>
                      <a:endParaRPr sz="1400" u="none" strike="noStrike" cap="none"/>
                    </a:p>
                  </a:txBody>
                  <a:tcPr marL="91450" marR="91450" marT="45725" marB="45725"/>
                </a:tc>
                <a:extLst>
                  <a:ext uri="{0D108BD9-81ED-4DB2-BD59-A6C34878D82A}">
                    <a16:rowId xmlns:a16="http://schemas.microsoft.com/office/drawing/2014/main" val="10004"/>
                  </a:ext>
                </a:extLst>
              </a:tr>
            </a:tbl>
          </a:graphicData>
        </a:graphic>
      </p:graphicFrame>
      <p:graphicFrame>
        <p:nvGraphicFramePr>
          <p:cNvPr id="120" name="Google Shape;120;p9"/>
          <p:cNvGraphicFramePr/>
          <p:nvPr/>
        </p:nvGraphicFramePr>
        <p:xfrm>
          <a:off x="5890768" y="1700784"/>
          <a:ext cx="3000000" cy="3000000"/>
        </p:xfrm>
        <a:graphic>
          <a:graphicData uri="http://schemas.openxmlformats.org/drawingml/2006/table">
            <a:tbl>
              <a:tblPr firstRow="1" bandRow="1">
                <a:noFill/>
                <a:tableStyleId>{65F65AAE-D59B-4039-8F49-192EB28267DB}</a:tableStyleId>
              </a:tblPr>
              <a:tblGrid>
                <a:gridCol w="1487875">
                  <a:extLst>
                    <a:ext uri="{9D8B030D-6E8A-4147-A177-3AD203B41FA5}">
                      <a16:colId xmlns:a16="http://schemas.microsoft.com/office/drawing/2014/main" val="20000"/>
                    </a:ext>
                  </a:extLst>
                </a:gridCol>
                <a:gridCol w="3200975">
                  <a:extLst>
                    <a:ext uri="{9D8B030D-6E8A-4147-A177-3AD203B41FA5}">
                      <a16:colId xmlns:a16="http://schemas.microsoft.com/office/drawing/2014/main" val="20001"/>
                    </a:ext>
                  </a:extLst>
                </a:gridCol>
              </a:tblGrid>
              <a:tr h="370850">
                <a:tc>
                  <a:txBody>
                    <a:bodyPr/>
                    <a:lstStyle/>
                    <a:p>
                      <a:pPr marL="0" marR="0" lvl="0" indent="0" algn="l" rtl="0">
                        <a:lnSpc>
                          <a:spcPct val="100000"/>
                        </a:lnSpc>
                        <a:spcBef>
                          <a:spcPts val="0"/>
                        </a:spcBef>
                        <a:spcAft>
                          <a:spcPts val="0"/>
                        </a:spcAft>
                        <a:buNone/>
                      </a:pPr>
                      <a:r>
                        <a:rPr lang="en-US" sz="1400" u="none" strike="noStrike" cap="none"/>
                        <a:t>Modifier</a:t>
                      </a:r>
                      <a:endParaRPr/>
                    </a:p>
                  </a:txBody>
                  <a:tcPr marL="91450" marR="91450" marT="45725" marB="45725"/>
                </a:tc>
                <a:tc>
                  <a:txBody>
                    <a:bodyPr/>
                    <a:lstStyle/>
                    <a:p>
                      <a:pPr marL="0" marR="0" lvl="0" indent="0" algn="l" rtl="0">
                        <a:lnSpc>
                          <a:spcPct val="100000"/>
                        </a:lnSpc>
                        <a:spcBef>
                          <a:spcPts val="0"/>
                        </a:spcBef>
                        <a:spcAft>
                          <a:spcPts val="0"/>
                        </a:spcAft>
                        <a:buNone/>
                      </a:pPr>
                      <a:r>
                        <a:rPr lang="en-US" sz="1400" u="none" strike="noStrike" cap="none"/>
                        <a:t>Description</a:t>
                      </a:r>
                      <a:endParaRPr/>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None/>
                      </a:pPr>
                      <a:r>
                        <a:rPr lang="en-US" sz="1400" u="none" strike="noStrike" cap="none"/>
                        <a:t>U9</a:t>
                      </a:r>
                      <a:endParaRPr/>
                    </a:p>
                  </a:txBody>
                  <a:tcPr marL="91450" marR="91450" marT="45725" marB="45725"/>
                </a:tc>
                <a:tc>
                  <a:txBody>
                    <a:bodyPr/>
                    <a:lstStyle/>
                    <a:p>
                      <a:pPr marL="0" marR="0" lvl="0" indent="0" algn="l" rtl="0">
                        <a:lnSpc>
                          <a:spcPct val="100000"/>
                        </a:lnSpc>
                        <a:spcBef>
                          <a:spcPts val="0"/>
                        </a:spcBef>
                        <a:spcAft>
                          <a:spcPts val="0"/>
                        </a:spcAft>
                        <a:buNone/>
                      </a:pPr>
                      <a:r>
                        <a:rPr lang="en-US" sz="1400" u="none" strike="noStrike" cap="none"/>
                        <a:t>Medicaid-defined modifier (Other Health Associate) </a:t>
                      </a:r>
                      <a:endParaRPr sz="1400" u="none" strike="noStrike" cap="none"/>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None/>
                      </a:pPr>
                      <a:r>
                        <a:rPr lang="en-US" sz="1400" u="none" strike="noStrike" cap="none"/>
                        <a:t>TM</a:t>
                      </a:r>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Individualized Education Program (IEP)</a:t>
                      </a:r>
                      <a:endParaRPr/>
                    </a:p>
                    <a:p>
                      <a:pPr marL="0" marR="0" lvl="0" indent="0" algn="l" rtl="0">
                        <a:lnSpc>
                          <a:spcPct val="100000"/>
                        </a:lnSpc>
                        <a:spcBef>
                          <a:spcPts val="0"/>
                        </a:spcBef>
                        <a:spcAft>
                          <a:spcPts val="0"/>
                        </a:spcAft>
                        <a:buNone/>
                      </a:pPr>
                      <a:endParaRPr sz="1400" u="none" strike="noStrike" cap="none"/>
                    </a:p>
                  </a:txBody>
                  <a:tcPr marL="91450" marR="91450" marT="45725" marB="45725"/>
                </a:tc>
                <a:extLst>
                  <a:ext uri="{0D108BD9-81ED-4DB2-BD59-A6C34878D82A}">
                    <a16:rowId xmlns:a16="http://schemas.microsoft.com/office/drawing/2014/main" val="10002"/>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0"/>
          <p:cNvSpPr txBox="1">
            <a:spLocks noGrp="1"/>
          </p:cNvSpPr>
          <p:nvPr>
            <p:ph type="title"/>
          </p:nvPr>
        </p:nvSpPr>
        <p:spPr>
          <a:xfrm>
            <a:off x="339213" y="2"/>
            <a:ext cx="11269691" cy="73741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300"/>
              <a:buFont typeface="Arial"/>
              <a:buNone/>
            </a:pPr>
            <a:r>
              <a:rPr lang="en-US"/>
              <a:t>Medicaid Updates</a:t>
            </a:r>
            <a:endParaRPr/>
          </a:p>
        </p:txBody>
      </p:sp>
      <p:sp>
        <p:nvSpPr>
          <p:cNvPr id="126" name="Google Shape;126;p10"/>
          <p:cNvSpPr txBox="1">
            <a:spLocks noGrp="1"/>
          </p:cNvSpPr>
          <p:nvPr>
            <p:ph type="body" idx="1"/>
          </p:nvPr>
        </p:nvSpPr>
        <p:spPr>
          <a:xfrm>
            <a:off x="689112" y="1460499"/>
            <a:ext cx="10813776" cy="4351338"/>
          </a:xfrm>
          <a:prstGeom prst="rect">
            <a:avLst/>
          </a:prstGeom>
          <a:noFill/>
          <a:ln>
            <a:noFill/>
          </a:ln>
        </p:spPr>
        <p:txBody>
          <a:bodyPr spcFirstLastPara="1" wrap="square" lIns="91425" tIns="45700" rIns="91425" bIns="45700" anchor="t" anchorCtr="0">
            <a:normAutofit/>
          </a:bodyPr>
          <a:lstStyle/>
          <a:p>
            <a:pPr marL="114300" lvl="0" indent="0" algn="l" rtl="0">
              <a:lnSpc>
                <a:spcPct val="90000"/>
              </a:lnSpc>
              <a:spcBef>
                <a:spcPts val="750"/>
              </a:spcBef>
              <a:spcAft>
                <a:spcPts val="0"/>
              </a:spcAft>
              <a:buSzPts val="1800"/>
              <a:buNone/>
            </a:pPr>
            <a:r>
              <a:rPr lang="en-US" sz="2400" b="1"/>
              <a:t>Medicaid to IHAWP Transition Update</a:t>
            </a:r>
            <a:endParaRPr sz="2400"/>
          </a:p>
          <a:p>
            <a:pPr marL="457200" lvl="0" indent="-381000" algn="l" rtl="0">
              <a:lnSpc>
                <a:spcPct val="90000"/>
              </a:lnSpc>
              <a:spcBef>
                <a:spcPts val="750"/>
              </a:spcBef>
              <a:spcAft>
                <a:spcPts val="0"/>
              </a:spcAft>
              <a:buClr>
                <a:schemeClr val="dk1"/>
              </a:buClr>
              <a:buSzPts val="2400"/>
              <a:buChar char="•"/>
            </a:pPr>
            <a:r>
              <a:rPr lang="en-US" sz="2400"/>
              <a:t>In previous years, some students who transitioned from Medicaid to IHAWP did not appear on school district remittance forms and districts were not required to repay the state share for those students. </a:t>
            </a:r>
            <a:endParaRPr sz="2400"/>
          </a:p>
          <a:p>
            <a:pPr marL="457200" lvl="0" indent="-381000" algn="l" rtl="0">
              <a:lnSpc>
                <a:spcPct val="90000"/>
              </a:lnSpc>
              <a:spcBef>
                <a:spcPts val="750"/>
              </a:spcBef>
              <a:spcAft>
                <a:spcPts val="0"/>
              </a:spcAft>
              <a:buClr>
                <a:schemeClr val="dk1"/>
              </a:buClr>
              <a:buSzPts val="2400"/>
              <a:buChar char="•"/>
            </a:pPr>
            <a:r>
              <a:rPr lang="en-US" sz="2400"/>
              <a:t>The issue has now been corrected to meet federal compliance regulations. </a:t>
            </a:r>
            <a:endParaRPr sz="2400"/>
          </a:p>
          <a:p>
            <a:pPr marL="457200" lvl="0" indent="-381000" algn="l" rtl="0">
              <a:lnSpc>
                <a:spcPct val="90000"/>
              </a:lnSpc>
              <a:spcBef>
                <a:spcPts val="750"/>
              </a:spcBef>
              <a:spcAft>
                <a:spcPts val="0"/>
              </a:spcAft>
              <a:buClr>
                <a:schemeClr val="dk1"/>
              </a:buClr>
              <a:buSzPts val="2400"/>
              <a:buChar char="•"/>
            </a:pPr>
            <a:r>
              <a:rPr lang="en-US" sz="2400"/>
              <a:t>Districts should expect IHAWP students to reappear on remittance forms within the next few months. </a:t>
            </a:r>
            <a:endParaRPr sz="2400"/>
          </a:p>
          <a:p>
            <a:pPr marL="457200" lvl="0" indent="-381000" algn="l" rtl="0">
              <a:lnSpc>
                <a:spcPct val="90000"/>
              </a:lnSpc>
              <a:spcBef>
                <a:spcPts val="750"/>
              </a:spcBef>
              <a:spcAft>
                <a:spcPts val="0"/>
              </a:spcAft>
              <a:buClr>
                <a:schemeClr val="dk1"/>
              </a:buClr>
              <a:buSzPts val="2400"/>
              <a:buChar char="•"/>
            </a:pPr>
            <a:r>
              <a:rPr lang="en-US" sz="2400"/>
              <a:t>A leadership decision is pending regarding whether districts will be required to repay the state share amounts for prior years. </a:t>
            </a:r>
            <a:endParaRPr sz="24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9"/>
          <p:cNvSpPr txBox="1">
            <a:spLocks noGrp="1"/>
          </p:cNvSpPr>
          <p:nvPr>
            <p:ph type="title"/>
          </p:nvPr>
        </p:nvSpPr>
        <p:spPr>
          <a:xfrm>
            <a:off x="339213" y="2"/>
            <a:ext cx="11269691" cy="73741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300"/>
              <a:buFont typeface="Arial"/>
              <a:buNone/>
            </a:pPr>
            <a:r>
              <a:rPr lang="en-US"/>
              <a:t>Medicaid Updates</a:t>
            </a:r>
            <a:endParaRPr/>
          </a:p>
        </p:txBody>
      </p:sp>
      <p:sp>
        <p:nvSpPr>
          <p:cNvPr id="132" name="Google Shape;132;p19"/>
          <p:cNvSpPr txBox="1">
            <a:spLocks noGrp="1"/>
          </p:cNvSpPr>
          <p:nvPr>
            <p:ph type="body" idx="1"/>
          </p:nvPr>
        </p:nvSpPr>
        <p:spPr>
          <a:xfrm>
            <a:off x="689112" y="1161288"/>
            <a:ext cx="10813776" cy="5376672"/>
          </a:xfrm>
          <a:prstGeom prst="rect">
            <a:avLst/>
          </a:prstGeom>
          <a:noFill/>
          <a:ln>
            <a:noFill/>
          </a:ln>
        </p:spPr>
        <p:txBody>
          <a:bodyPr spcFirstLastPara="1" wrap="square" lIns="91425" tIns="45700" rIns="91425" bIns="45700" anchor="t" anchorCtr="0">
            <a:normAutofit/>
          </a:bodyPr>
          <a:lstStyle/>
          <a:p>
            <a:pPr marL="114300" lvl="0" indent="0" algn="l" rtl="0">
              <a:lnSpc>
                <a:spcPct val="90000"/>
              </a:lnSpc>
              <a:spcBef>
                <a:spcPts val="750"/>
              </a:spcBef>
              <a:spcAft>
                <a:spcPts val="0"/>
              </a:spcAft>
              <a:buSzPts val="1800"/>
              <a:buNone/>
            </a:pPr>
            <a:r>
              <a:rPr lang="en-US" sz="2000" b="1"/>
              <a:t>T1019 and T1019HQ</a:t>
            </a:r>
            <a:endParaRPr/>
          </a:p>
          <a:p>
            <a:pPr marL="457200" lvl="0" indent="-342900" algn="l" rtl="0">
              <a:lnSpc>
                <a:spcPct val="90000"/>
              </a:lnSpc>
              <a:spcBef>
                <a:spcPts val="750"/>
              </a:spcBef>
              <a:spcAft>
                <a:spcPts val="0"/>
              </a:spcAft>
              <a:buSzPts val="1800"/>
              <a:buChar char="•"/>
            </a:pPr>
            <a:r>
              <a:rPr lang="en-US" sz="1700"/>
              <a:t>Iowa Medicaid has updated its policy to allow both </a:t>
            </a:r>
            <a:r>
              <a:rPr lang="en-US" sz="1700" b="1"/>
              <a:t>T1019 (Personal Care Service, Per 15 minutes) </a:t>
            </a:r>
            <a:r>
              <a:rPr lang="en-US" sz="1700"/>
              <a:t>and </a:t>
            </a:r>
            <a:r>
              <a:rPr lang="en-US" sz="1700" b="1"/>
              <a:t>T1019HQ (Personal Care Service, Per 15 minutes in a Group Setting) </a:t>
            </a:r>
            <a:r>
              <a:rPr lang="en-US" sz="1700"/>
              <a:t>to be billed on the same date of service. </a:t>
            </a:r>
            <a:endParaRPr/>
          </a:p>
          <a:p>
            <a:pPr marL="457200" lvl="0" indent="-342900" algn="l" rtl="0">
              <a:lnSpc>
                <a:spcPct val="90000"/>
              </a:lnSpc>
              <a:spcBef>
                <a:spcPts val="750"/>
              </a:spcBef>
              <a:spcAft>
                <a:spcPts val="0"/>
              </a:spcAft>
              <a:buSzPts val="1800"/>
              <a:buChar char="•"/>
            </a:pPr>
            <a:r>
              <a:rPr lang="en-US" sz="1700"/>
              <a:t>School districts may now submit or resubmit claims with dates of service </a:t>
            </a:r>
            <a:r>
              <a:rPr lang="en-US" sz="1700" i="1"/>
              <a:t>beginning July 1, 2024</a:t>
            </a:r>
            <a:r>
              <a:rPr lang="en-US" sz="1700"/>
              <a:t>.</a:t>
            </a:r>
            <a:endParaRPr/>
          </a:p>
          <a:p>
            <a:pPr marL="457200" lvl="0" indent="-342900" algn="l" rtl="0">
              <a:lnSpc>
                <a:spcPct val="90000"/>
              </a:lnSpc>
              <a:spcBef>
                <a:spcPts val="750"/>
              </a:spcBef>
              <a:spcAft>
                <a:spcPts val="0"/>
              </a:spcAft>
              <a:buSzPts val="1800"/>
              <a:buChar char="•"/>
            </a:pPr>
            <a:r>
              <a:rPr lang="en-US" sz="1700"/>
              <a:t>To bypass timely filing requirements, please follow the guidance below. All claims submitted outside of timely filing must be received no later than </a:t>
            </a:r>
            <a:r>
              <a:rPr lang="en-US" sz="1700" i="1"/>
              <a:t>November 15, 2026</a:t>
            </a:r>
            <a:r>
              <a:rPr lang="en-US" sz="1700"/>
              <a:t>. Claims submitted </a:t>
            </a:r>
            <a:r>
              <a:rPr lang="en-US" sz="1700" u="sng"/>
              <a:t>after</a:t>
            </a:r>
            <a:r>
              <a:rPr lang="en-US" sz="1700"/>
              <a:t> this date will be </a:t>
            </a:r>
            <a:r>
              <a:rPr lang="en-US" sz="1700" i="1"/>
              <a:t>denied</a:t>
            </a:r>
            <a:r>
              <a:rPr lang="en-US" sz="1700"/>
              <a:t>.</a:t>
            </a:r>
            <a:endParaRPr/>
          </a:p>
          <a:p>
            <a:pPr marL="457200" lvl="0" indent="-342900" algn="l" rtl="0">
              <a:lnSpc>
                <a:spcPct val="90000"/>
              </a:lnSpc>
              <a:spcBef>
                <a:spcPts val="750"/>
              </a:spcBef>
              <a:spcAft>
                <a:spcPts val="0"/>
              </a:spcAft>
              <a:buSzPts val="1800"/>
              <a:buChar char="•"/>
            </a:pPr>
            <a:r>
              <a:rPr lang="en-US" sz="1700"/>
              <a:t>If a claim was previously submitted and one of the services (T1019 or T1019HQ) was denied:</a:t>
            </a:r>
            <a:endParaRPr/>
          </a:p>
          <a:p>
            <a:pPr marL="914400" lvl="1" indent="-342900" algn="l" rtl="0">
              <a:lnSpc>
                <a:spcPct val="90000"/>
              </a:lnSpc>
              <a:spcBef>
                <a:spcPts val="375"/>
              </a:spcBef>
              <a:spcAft>
                <a:spcPts val="0"/>
              </a:spcAft>
              <a:buSzPts val="1800"/>
              <a:buFont typeface="Arial"/>
              <a:buAutoNum type="arabicPeriod"/>
            </a:pPr>
            <a:r>
              <a:rPr lang="en-US" sz="1700"/>
              <a:t>If the date of service is </a:t>
            </a:r>
            <a:r>
              <a:rPr lang="en-US" sz="1700" u="sng"/>
              <a:t>more than one year old</a:t>
            </a:r>
            <a:r>
              <a:rPr lang="en-US" sz="1700"/>
              <a:t>, identify the denied service and resubmit it as a new claim.</a:t>
            </a:r>
            <a:endParaRPr/>
          </a:p>
          <a:p>
            <a:pPr marL="914400" lvl="1" indent="-342900" algn="l" rtl="0">
              <a:lnSpc>
                <a:spcPct val="90000"/>
              </a:lnSpc>
              <a:spcBef>
                <a:spcPts val="375"/>
              </a:spcBef>
              <a:spcAft>
                <a:spcPts val="0"/>
              </a:spcAft>
              <a:buSzPts val="1800"/>
              <a:buFont typeface="Arial"/>
              <a:buAutoNum type="arabicPeriod"/>
            </a:pPr>
            <a:r>
              <a:rPr lang="en-US" sz="1700"/>
              <a:t>If the date of service is </a:t>
            </a:r>
            <a:r>
              <a:rPr lang="en-US" sz="1700" u="sng"/>
              <a:t>less than one year old</a:t>
            </a:r>
            <a:r>
              <a:rPr lang="en-US" sz="1700"/>
              <a:t>, submit an adjustment request to ensure both services are paid.</a:t>
            </a:r>
            <a:endParaRPr/>
          </a:p>
          <a:p>
            <a:pPr marL="457200" lvl="0" indent="-342900" algn="l" rtl="0">
              <a:lnSpc>
                <a:spcPct val="90000"/>
              </a:lnSpc>
              <a:spcBef>
                <a:spcPts val="750"/>
              </a:spcBef>
              <a:spcAft>
                <a:spcPts val="0"/>
              </a:spcAft>
              <a:buSzPts val="1800"/>
              <a:buChar char="•"/>
            </a:pPr>
            <a:r>
              <a:rPr lang="en-US" sz="1700"/>
              <a:t>If a claim including both T1019 and T1019HQ has not been submitted yet, school districts may submit the claim now.</a:t>
            </a:r>
            <a:endParaRPr/>
          </a:p>
          <a:p>
            <a:pPr marL="114300" lvl="0" indent="0" algn="l" rtl="0">
              <a:lnSpc>
                <a:spcPct val="90000"/>
              </a:lnSpc>
              <a:spcBef>
                <a:spcPts val="750"/>
              </a:spcBef>
              <a:spcAft>
                <a:spcPts val="0"/>
              </a:spcAft>
              <a:buSzPts val="1800"/>
              <a:buNone/>
            </a:pPr>
            <a:endParaRPr sz="1700" i="1"/>
          </a:p>
          <a:p>
            <a:pPr marL="114300" lvl="0" indent="0" algn="ctr" rtl="0">
              <a:lnSpc>
                <a:spcPct val="90000"/>
              </a:lnSpc>
              <a:spcBef>
                <a:spcPts val="750"/>
              </a:spcBef>
              <a:spcAft>
                <a:spcPts val="0"/>
              </a:spcAft>
              <a:buSzPts val="1800"/>
              <a:buNone/>
            </a:pPr>
            <a:r>
              <a:rPr lang="en-US" sz="1700" i="1"/>
              <a:t>Please note: Only T1019 and T1019HQ will be processed outside of timely filing.</a:t>
            </a:r>
            <a:endParaRPr/>
          </a:p>
          <a:p>
            <a:pPr marL="114300" lvl="0" indent="0" algn="l" rtl="0">
              <a:lnSpc>
                <a:spcPct val="90000"/>
              </a:lnSpc>
              <a:spcBef>
                <a:spcPts val="750"/>
              </a:spcBef>
              <a:spcAft>
                <a:spcPts val="0"/>
              </a:spcAft>
              <a:buSzPts val="1800"/>
              <a:buNone/>
            </a:pPr>
            <a:endParaRPr sz="1700" b="1"/>
          </a:p>
          <a:p>
            <a:pPr marL="914400" lvl="1" indent="-228600" algn="l" rtl="0">
              <a:lnSpc>
                <a:spcPct val="90000"/>
              </a:lnSpc>
              <a:spcBef>
                <a:spcPts val="375"/>
              </a:spcBef>
              <a:spcAft>
                <a:spcPts val="0"/>
              </a:spcAft>
              <a:buSzPts val="1800"/>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1"/>
          <p:cNvSpPr txBox="1">
            <a:spLocks noGrp="1"/>
          </p:cNvSpPr>
          <p:nvPr>
            <p:ph type="title"/>
          </p:nvPr>
        </p:nvSpPr>
        <p:spPr>
          <a:xfrm>
            <a:off x="892797" y="1"/>
            <a:ext cx="10515600" cy="11926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300"/>
              <a:buFont typeface="Arial"/>
              <a:buNone/>
            </a:pPr>
            <a:r>
              <a:rPr lang="en-US"/>
              <a:t>Contacts</a:t>
            </a:r>
            <a:endParaRPr/>
          </a:p>
        </p:txBody>
      </p:sp>
      <p:sp>
        <p:nvSpPr>
          <p:cNvPr id="139" name="Google Shape;139;p11"/>
          <p:cNvSpPr txBox="1">
            <a:spLocks noGrp="1"/>
          </p:cNvSpPr>
          <p:nvPr>
            <p:ph type="body" idx="1"/>
          </p:nvPr>
        </p:nvSpPr>
        <p:spPr>
          <a:xfrm>
            <a:off x="892799" y="1548641"/>
            <a:ext cx="5157787" cy="82391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1800"/>
              <a:buNone/>
            </a:pPr>
            <a:r>
              <a:rPr lang="en-US" sz="2100"/>
              <a:t>Department of Education School Based Medicaid Contact</a:t>
            </a:r>
            <a:endParaRPr sz="2100"/>
          </a:p>
        </p:txBody>
      </p:sp>
      <p:sp>
        <p:nvSpPr>
          <p:cNvPr id="140" name="Google Shape;140;p11"/>
          <p:cNvSpPr txBox="1">
            <a:spLocks noGrp="1"/>
          </p:cNvSpPr>
          <p:nvPr>
            <p:ph type="body" idx="2"/>
          </p:nvPr>
        </p:nvSpPr>
        <p:spPr>
          <a:xfrm>
            <a:off x="892800" y="2372551"/>
            <a:ext cx="5157900" cy="823800"/>
          </a:xfrm>
          <a:prstGeom prst="rect">
            <a:avLst/>
          </a:prstGeom>
          <a:noFill/>
          <a:ln>
            <a:noFill/>
          </a:ln>
        </p:spPr>
        <p:txBody>
          <a:bodyPr spcFirstLastPara="1" wrap="square" lIns="91425" tIns="45700" rIns="91425" bIns="45700" anchor="t" anchorCtr="0">
            <a:normAutofit/>
          </a:bodyPr>
          <a:lstStyle/>
          <a:p>
            <a:pPr marL="342900" lvl="0" indent="-342900" algn="l" rtl="0">
              <a:lnSpc>
                <a:spcPct val="115000"/>
              </a:lnSpc>
              <a:spcBef>
                <a:spcPts val="0"/>
              </a:spcBef>
              <a:spcAft>
                <a:spcPts val="0"/>
              </a:spcAft>
              <a:buClr>
                <a:schemeClr val="dk1"/>
              </a:buClr>
              <a:buSzPts val="1900"/>
              <a:buChar char="•"/>
            </a:pPr>
            <a:r>
              <a:rPr lang="en-US" sz="1900" b="1"/>
              <a:t>Jon Neas: </a:t>
            </a:r>
            <a:r>
              <a:rPr lang="en-US" sz="1900"/>
              <a:t>(515) 326-1032, </a:t>
            </a:r>
            <a:r>
              <a:rPr lang="en-US" sz="1900" u="sng">
                <a:solidFill>
                  <a:schemeClr val="hlink"/>
                </a:solidFill>
                <a:hlinkClick r:id="rId3"/>
              </a:rPr>
              <a:t>jon.neas@iowa.gov</a:t>
            </a:r>
            <a:endParaRPr/>
          </a:p>
        </p:txBody>
      </p:sp>
      <p:sp>
        <p:nvSpPr>
          <p:cNvPr id="141" name="Google Shape;141;p11"/>
          <p:cNvSpPr txBox="1">
            <a:spLocks noGrp="1"/>
          </p:cNvSpPr>
          <p:nvPr>
            <p:ph type="body" idx="3"/>
          </p:nvPr>
        </p:nvSpPr>
        <p:spPr>
          <a:xfrm>
            <a:off x="6225210" y="1508822"/>
            <a:ext cx="5183188" cy="82391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1800"/>
              <a:buNone/>
            </a:pPr>
            <a:r>
              <a:rPr lang="en-US" sz="2100"/>
              <a:t>Department of Education ACHIEVE Medicaid Contacts</a:t>
            </a:r>
            <a:endParaRPr sz="2100"/>
          </a:p>
        </p:txBody>
      </p:sp>
      <p:sp>
        <p:nvSpPr>
          <p:cNvPr id="142" name="Google Shape;142;p11"/>
          <p:cNvSpPr txBox="1">
            <a:spLocks noGrp="1"/>
          </p:cNvSpPr>
          <p:nvPr>
            <p:ph type="body" idx="4"/>
          </p:nvPr>
        </p:nvSpPr>
        <p:spPr>
          <a:xfrm>
            <a:off x="6225210" y="2327845"/>
            <a:ext cx="5183188" cy="3684588"/>
          </a:xfrm>
          <a:prstGeom prst="rect">
            <a:avLst/>
          </a:prstGeom>
          <a:noFill/>
          <a:ln>
            <a:noFill/>
          </a:ln>
        </p:spPr>
        <p:txBody>
          <a:bodyPr spcFirstLastPara="1" wrap="square" lIns="91425" tIns="45700" rIns="91425" bIns="45700" anchor="t" anchorCtr="0">
            <a:normAutofit/>
          </a:bodyPr>
          <a:lstStyle/>
          <a:p>
            <a:pPr marL="457200" lvl="0" indent="-349250" algn="l" rtl="0">
              <a:lnSpc>
                <a:spcPct val="115000"/>
              </a:lnSpc>
              <a:spcBef>
                <a:spcPts val="1000"/>
              </a:spcBef>
              <a:spcAft>
                <a:spcPts val="0"/>
              </a:spcAft>
              <a:buSzPts val="1900"/>
              <a:buChar char="•"/>
            </a:pPr>
            <a:r>
              <a:rPr lang="en-US" sz="1900" b="1"/>
              <a:t>Shannon Grundmeier:</a:t>
            </a:r>
            <a:r>
              <a:rPr lang="en-US" sz="1900"/>
              <a:t> (515) 402-8742, </a:t>
            </a:r>
            <a:r>
              <a:rPr lang="en-US" sz="1900" u="sng">
                <a:solidFill>
                  <a:schemeClr val="hlink"/>
                </a:solidFill>
                <a:hlinkClick r:id="rId4"/>
              </a:rPr>
              <a:t>shannon.grundmeier@iowa.gov</a:t>
            </a:r>
            <a:endParaRPr sz="1900"/>
          </a:p>
          <a:p>
            <a:pPr marL="457200" lvl="0" indent="-349250" algn="l" rtl="0">
              <a:lnSpc>
                <a:spcPct val="115000"/>
              </a:lnSpc>
              <a:spcBef>
                <a:spcPts val="1000"/>
              </a:spcBef>
              <a:spcAft>
                <a:spcPts val="1000"/>
              </a:spcAft>
              <a:buSzPts val="1900"/>
              <a:buChar char="•"/>
            </a:pPr>
            <a:r>
              <a:rPr lang="en-US" sz="1900" b="1"/>
              <a:t>Lisa Lohman:</a:t>
            </a:r>
            <a:r>
              <a:rPr lang="en-US" sz="1900"/>
              <a:t> (</a:t>
            </a:r>
            <a:r>
              <a:rPr lang="en-US" sz="1900">
                <a:solidFill>
                  <a:srgbClr val="222222"/>
                </a:solidFill>
                <a:highlight>
                  <a:srgbClr val="FFFFFF"/>
                </a:highlight>
              </a:rPr>
              <a:t>515) 210-9077, </a:t>
            </a:r>
            <a:r>
              <a:rPr lang="en-US" sz="1900" u="sng">
                <a:solidFill>
                  <a:schemeClr val="hlink"/>
                </a:solidFill>
                <a:hlinkClick r:id="rId5"/>
              </a:rPr>
              <a:t>lisa.lohman@iowa.gov</a:t>
            </a:r>
            <a:endParaRPr sz="1900"/>
          </a:p>
        </p:txBody>
      </p:sp>
      <p:sp>
        <p:nvSpPr>
          <p:cNvPr id="143" name="Google Shape;143;p11"/>
          <p:cNvSpPr txBox="1"/>
          <p:nvPr/>
        </p:nvSpPr>
        <p:spPr>
          <a:xfrm>
            <a:off x="892749" y="4179427"/>
            <a:ext cx="5571900" cy="813600"/>
          </a:xfrm>
          <a:prstGeom prst="rect">
            <a:avLst/>
          </a:prstGeom>
          <a:noFill/>
          <a:ln>
            <a:noFill/>
          </a:ln>
        </p:spPr>
        <p:txBody>
          <a:bodyPr spcFirstLastPara="1" wrap="square" lIns="91425" tIns="91425" rIns="91425" bIns="91425" anchor="t" anchorCtr="0">
            <a:spAutoFit/>
          </a:bodyPr>
          <a:lstStyle/>
          <a:p>
            <a:pPr marL="342900" marR="0" lvl="0" indent="-342900" algn="l" rtl="0">
              <a:lnSpc>
                <a:spcPct val="115000"/>
              </a:lnSpc>
              <a:spcBef>
                <a:spcPts val="0"/>
              </a:spcBef>
              <a:spcAft>
                <a:spcPts val="0"/>
              </a:spcAft>
              <a:buClr>
                <a:schemeClr val="dk1"/>
              </a:buClr>
              <a:buSzPts val="1900"/>
              <a:buFont typeface="Arial"/>
              <a:buChar char="•"/>
            </a:pPr>
            <a:r>
              <a:rPr lang="en-US" sz="1900" b="1" i="0" u="none" strike="noStrike" cap="none">
                <a:solidFill>
                  <a:schemeClr val="dk1"/>
                </a:solidFill>
                <a:latin typeface="Arial"/>
                <a:ea typeface="Arial"/>
                <a:cs typeface="Arial"/>
                <a:sym typeface="Arial"/>
              </a:rPr>
              <a:t>Tashina Hornaday &amp; Morgan Schultz:</a:t>
            </a:r>
            <a:r>
              <a:rPr lang="en-US" sz="1900" b="0" i="0" u="none" strike="noStrike" cap="none">
                <a:solidFill>
                  <a:schemeClr val="dk1"/>
                </a:solidFill>
                <a:latin typeface="Arial"/>
                <a:ea typeface="Arial"/>
                <a:cs typeface="Arial"/>
                <a:sym typeface="Arial"/>
              </a:rPr>
              <a:t> </a:t>
            </a:r>
            <a:r>
              <a:rPr lang="en-US" sz="1900" b="0" i="0" u="none" strike="noStrike" cap="none">
                <a:solidFill>
                  <a:srgbClr val="000000"/>
                </a:solidFill>
                <a:latin typeface="Arial"/>
                <a:ea typeface="Arial"/>
                <a:cs typeface="Arial"/>
                <a:sym typeface="Arial"/>
              </a:rPr>
              <a:t>	</a:t>
            </a:r>
            <a:r>
              <a:rPr lang="en-US" sz="1900" b="0" i="0" u="sng" strike="noStrike" cap="none">
                <a:solidFill>
                  <a:schemeClr val="hlink"/>
                </a:solidFill>
                <a:latin typeface="Arial"/>
                <a:ea typeface="Arial"/>
                <a:cs typeface="Arial"/>
                <a:sym typeface="Arial"/>
                <a:hlinkClick r:id="rId6"/>
              </a:rPr>
              <a:t>MedicaidSchoolBasedServices@hhs.iowa.gov</a:t>
            </a:r>
            <a:endParaRPr sz="1900" b="0" i="0" u="none" strike="noStrike" cap="none">
              <a:solidFill>
                <a:srgbClr val="000000"/>
              </a:solidFill>
              <a:latin typeface="Arial"/>
              <a:ea typeface="Arial"/>
              <a:cs typeface="Arial"/>
              <a:sym typeface="Arial"/>
            </a:endParaRPr>
          </a:p>
        </p:txBody>
      </p:sp>
      <p:sp>
        <p:nvSpPr>
          <p:cNvPr id="144" name="Google Shape;144;p11"/>
          <p:cNvSpPr txBox="1">
            <a:spLocks noGrp="1"/>
          </p:cNvSpPr>
          <p:nvPr>
            <p:ph type="body" idx="1"/>
          </p:nvPr>
        </p:nvSpPr>
        <p:spPr>
          <a:xfrm>
            <a:off x="892749" y="3275989"/>
            <a:ext cx="5157900" cy="8238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1800"/>
              <a:buNone/>
            </a:pPr>
            <a:r>
              <a:rPr lang="en-US" sz="2100"/>
              <a:t>Iowa Health and Human Services Medicaid Policy Contact</a:t>
            </a:r>
            <a:endParaRPr sz="2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12"/>
          <p:cNvSpPr txBox="1">
            <a:spLocks noGrp="1"/>
          </p:cNvSpPr>
          <p:nvPr>
            <p:ph type="title"/>
          </p:nvPr>
        </p:nvSpPr>
        <p:spPr>
          <a:xfrm>
            <a:off x="838200" y="2100438"/>
            <a:ext cx="10515600" cy="28527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4500"/>
              <a:buFont typeface="Arial"/>
              <a:buNone/>
            </a:pPr>
            <a:r>
              <a:rPr lang="en-US"/>
              <a:t>Thank You!</a:t>
            </a:r>
            <a:br>
              <a:rPr lang="en-US"/>
            </a:br>
            <a:br>
              <a:rPr lang="en-US"/>
            </a:br>
            <a:r>
              <a:rPr lang="en-US"/>
              <a:t>Questions For Us?</a:t>
            </a:r>
            <a:endParaRPr/>
          </a:p>
        </p:txBody>
      </p:sp>
    </p:spTree>
  </p:cSld>
  <p:clrMapOvr>
    <a:masterClrMapping/>
  </p:clrMapOvr>
</p:sld>
</file>

<file path=ppt/theme/theme1.xml><?xml version="1.0" encoding="utf-8"?>
<a:theme xmlns:a="http://schemas.openxmlformats.org/drawingml/2006/main" name="Theme1">
  <a:themeElements>
    <a:clrScheme name="Iowa Department of Education">
      <a:dk1>
        <a:srgbClr val="000000"/>
      </a:dk1>
      <a:lt1>
        <a:srgbClr val="FFFFFF"/>
      </a:lt1>
      <a:dk2>
        <a:srgbClr val="002152"/>
      </a:dk2>
      <a:lt2>
        <a:srgbClr val="E6E6E6"/>
      </a:lt2>
      <a:accent1>
        <a:srgbClr val="005CA3"/>
      </a:accent1>
      <a:accent2>
        <a:srgbClr val="FDE263"/>
      </a:accent2>
      <a:accent3>
        <a:srgbClr val="95BDE0"/>
      </a:accent3>
      <a:accent4>
        <a:srgbClr val="A5A5A5"/>
      </a:accent4>
      <a:accent5>
        <a:srgbClr val="DC6400"/>
      </a:accent5>
      <a:accent6>
        <a:srgbClr val="FFC200"/>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2144</Words>
  <Application>Microsoft Office PowerPoint</Application>
  <PresentationFormat>Widescreen</PresentationFormat>
  <Paragraphs>152</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Roboto</vt:lpstr>
      <vt:lpstr>Arial</vt:lpstr>
      <vt:lpstr>Calibri</vt:lpstr>
      <vt:lpstr>Theme1</vt:lpstr>
      <vt:lpstr>Medicaid Updates</vt:lpstr>
      <vt:lpstr>Agenda</vt:lpstr>
      <vt:lpstr>Payment Process</vt:lpstr>
      <vt:lpstr>Payment Process</vt:lpstr>
      <vt:lpstr>Payment Process</vt:lpstr>
      <vt:lpstr>Payment Process</vt:lpstr>
      <vt:lpstr>Claiming Process</vt:lpstr>
      <vt:lpstr>Claiming Process</vt:lpstr>
      <vt:lpstr>Claiming Process</vt:lpstr>
      <vt:lpstr>Claiming Process</vt:lpstr>
      <vt:lpstr>LEA and AEA Meetings</vt:lpstr>
      <vt:lpstr>Medicaid Updates </vt:lpstr>
      <vt:lpstr>Medicaid Updates</vt:lpstr>
      <vt:lpstr>Medicaid Updates</vt:lpstr>
      <vt:lpstr>Contacts</vt:lpstr>
      <vt:lpstr>Thank You!  Questions For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Breitfelder, Leisa [IDOE]</dc:creator>
  <cp:lastModifiedBy>Albers, Lisa [IDOE]</cp:lastModifiedBy>
  <cp:revision>1</cp:revision>
  <dcterms:created xsi:type="dcterms:W3CDTF">2025-11-30T14:32:51Z</dcterms:created>
  <dcterms:modified xsi:type="dcterms:W3CDTF">2026-09-17T17:20:45Z</dcterms:modified>
</cp:coreProperties>
</file>