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embedTrueTypeFonts="1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5143500" type="screen16x9"/>
  <p:notesSz cx="6858000" cy="9144000"/>
  <p:embeddedFontLst>
    <p:embeddedFont>
      <p:font typeface="PT Sans Narrow" panose="020B0506020203020204" pitchFamily="3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7" roundtripDataSignature="AMtx7mglFMVDmcw3veJU+M9DtZU3hzdcd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79F18E-8D2D-4A55-BA9C-7B1F1172BD36}">
  <a:tblStyle styleId="{1579F18E-8D2D-4A55-BA9C-7B1F1172BD3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36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bbb0928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f6bbb0928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704bce70a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f704bce70a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704bce7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f704bce7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6bbb0928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g3f6bbb09282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9bbe956d6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3f9bbe956d6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704bce70a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3f704bce70a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6bbb0928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f6bbb0928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704bce70a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3f704bce70a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704bce70a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3f704bce70a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704bce70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3f704bce70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bbb0928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f6bbb09282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704bce70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f704bce70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78506d5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3f78506d5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78506d53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3f78506d53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704bce70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3f704bce70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704bce70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3f704bce70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78506d53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3f78506d53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704bce70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3f704bce70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78506d53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g3f78506d53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b22cc8f4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3fb22cc8f4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b22cc8f4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3fb22cc8f4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b22cc8f4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g3fb22cc8f4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b22cc8f4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3fb22cc8f4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704bce70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g3f704bce70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704bce70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3f704bce70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704bce70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3f704bce70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84c7d63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3f84c7d63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84c7d633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g3f84c7d633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84c7d633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g3f84c7d633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84c7d633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3f84c7d6337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84c7d633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g3f84c7d633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704bce70a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g3f704bce70a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704bce70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g3f704bce70a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84c7d633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3f84c7d633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f84c7d633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3f84c7d633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704bce70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g3f704bce70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84c7d6337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g3f84c7d6337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704bce70a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" name="Google Shape;382;g3f704bce70a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704bce70a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3f704bce70a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84c7d633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g3f84c7d633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84c7d633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g3f84c7d633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f704bce70a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g3f704bce70a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704bce70a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g3f704bce70a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f704bce70a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g3f704bce70a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f84c7d6337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3f84c7d6337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704bce70a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3f704bce70a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871cafe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g3f871cafe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704bce70a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g3f704bce70a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704bce70a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g3f704bce70a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f704bce70a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g3f704bce70a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704bce70a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g3f704bce70a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704bce70a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g3f704bce70a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6" name="Google Shape;4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_1">
    <p:bg>
      <p:bgPr>
        <a:solidFill>
          <a:srgbClr val="03617A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g3fa8fb670a0_0_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913" y="4400095"/>
            <a:ext cx="3747088" cy="3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g3fa8fb670a0_0_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" name="Google Shape;12;g3fa8fb670a0_0_57"/>
          <p:cNvSpPr txBox="1"/>
          <p:nvPr/>
        </p:nvSpPr>
        <p:spPr>
          <a:xfrm>
            <a:off x="299700" y="544925"/>
            <a:ext cx="8727600" cy="2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endParaRPr sz="4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4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Prior Written Notice Changes</a:t>
            </a:r>
            <a:endParaRPr sz="4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ACHIEVE Updates for Early ACCESS and Special Education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g3fa8fb670a0_0_57"/>
          <p:cNvSpPr txBox="1"/>
          <p:nvPr/>
        </p:nvSpPr>
        <p:spPr>
          <a:xfrm>
            <a:off x="208203" y="3238321"/>
            <a:ext cx="8727600" cy="9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Available: Fall 2026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g3fa8fb670a0_0_57"/>
          <p:cNvSpPr txBox="1"/>
          <p:nvPr/>
        </p:nvSpPr>
        <p:spPr>
          <a:xfrm>
            <a:off x="6638400" y="4771700"/>
            <a:ext cx="23889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Created: Summer 2026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" type="obj">
  <p:cSld name="OBJEC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a8fb670a0_0_11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3fa8fb670a0_0_11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3fa8fb670a0_0_11"/>
          <p:cNvSpPr txBox="1">
            <a:spLocks noGrp="1"/>
          </p:cNvSpPr>
          <p:nvPr>
            <p:ph type="body" idx="1"/>
          </p:nvPr>
        </p:nvSpPr>
        <p:spPr>
          <a:xfrm>
            <a:off x="361475" y="823675"/>
            <a:ext cx="84525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937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2pPr>
            <a:lvl3pPr marL="1371600" lvl="2" indent="-40005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400"/>
            </a:lvl3pPr>
            <a:lvl4pPr marL="1828800" lvl="3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200"/>
            </a:lvl4pPr>
            <a:lvl5pPr marL="2286000" lvl="4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000"/>
            </a:lvl5pPr>
            <a:lvl6pPr marL="2743200" lvl="5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800"/>
            </a:lvl6pPr>
            <a:lvl7pPr marL="3200400" lvl="6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g3fa8fb670a0_0_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a8fb670a0_0_63"/>
          <p:cNvSpPr/>
          <p:nvPr/>
        </p:nvSpPr>
        <p:spPr>
          <a:xfrm>
            <a:off x="0" y="1701401"/>
            <a:ext cx="9144000" cy="24567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g3fa8fb670a0_0_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g3fa8fb670a0_0_63"/>
          <p:cNvSpPr txBox="1"/>
          <p:nvPr/>
        </p:nvSpPr>
        <p:spPr>
          <a:xfrm>
            <a:off x="670075" y="2819925"/>
            <a:ext cx="78867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g3fa8fb670a0_0_63"/>
          <p:cNvSpPr txBox="1">
            <a:spLocks noGrp="1"/>
          </p:cNvSpPr>
          <p:nvPr>
            <p:ph type="sldNum" idx="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g3fa8fb670a0_0_63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g3fa8fb670a0_0_63"/>
          <p:cNvSpPr txBox="1">
            <a:spLocks noGrp="1"/>
          </p:cNvSpPr>
          <p:nvPr>
            <p:ph type="subTitle" idx="1"/>
          </p:nvPr>
        </p:nvSpPr>
        <p:spPr>
          <a:xfrm>
            <a:off x="523350" y="2208450"/>
            <a:ext cx="818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">
    <p:bg>
      <p:bgPr>
        <a:solidFill>
          <a:srgbClr val="03617A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a8fb670a0_0_4"/>
          <p:cNvSpPr txBox="1">
            <a:spLocks noGrp="1"/>
          </p:cNvSpPr>
          <p:nvPr>
            <p:ph type="title"/>
          </p:nvPr>
        </p:nvSpPr>
        <p:spPr>
          <a:xfrm>
            <a:off x="1037900" y="697800"/>
            <a:ext cx="7085700" cy="15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3fa8fb670a0_0_4"/>
          <p:cNvSpPr txBox="1">
            <a:spLocks noGrp="1"/>
          </p:cNvSpPr>
          <p:nvPr>
            <p:ph type="subTitle" idx="1"/>
          </p:nvPr>
        </p:nvSpPr>
        <p:spPr>
          <a:xfrm>
            <a:off x="1042400" y="2343425"/>
            <a:ext cx="7076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3fa8fb670a0_0_4"/>
          <p:cNvSpPr txBox="1">
            <a:spLocks noGrp="1"/>
          </p:cNvSpPr>
          <p:nvPr>
            <p:ph type="subTitle" idx="2"/>
          </p:nvPr>
        </p:nvSpPr>
        <p:spPr>
          <a:xfrm>
            <a:off x="1042400" y="3100150"/>
            <a:ext cx="7591800" cy="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31" name="Google Shape;31;g3fa8fb670a0_0_4" descr="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913" y="4400095"/>
            <a:ext cx="3747088" cy="3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g3fa8fb670a0_0_4"/>
          <p:cNvSpPr txBox="1">
            <a:spLocks noGrp="1"/>
          </p:cNvSpPr>
          <p:nvPr>
            <p:ph type="body" idx="3"/>
          </p:nvPr>
        </p:nvSpPr>
        <p:spPr>
          <a:xfrm>
            <a:off x="7645100" y="4789700"/>
            <a:ext cx="11781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g3fa8fb670a0_0_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fa8fb670a0_0_16"/>
          <p:cNvSpPr/>
          <p:nvPr/>
        </p:nvSpPr>
        <p:spPr>
          <a:xfrm>
            <a:off x="0" y="1701401"/>
            <a:ext cx="9144000" cy="24567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3fa8fb670a0_0_16"/>
          <p:cNvSpPr txBox="1">
            <a:spLocks noGrp="1"/>
          </p:cNvSpPr>
          <p:nvPr>
            <p:ph type="title"/>
          </p:nvPr>
        </p:nvSpPr>
        <p:spPr>
          <a:xfrm>
            <a:off x="649225" y="2028625"/>
            <a:ext cx="76974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3fa8fb670a0_0_16"/>
          <p:cNvSpPr txBox="1">
            <a:spLocks noGrp="1"/>
          </p:cNvSpPr>
          <p:nvPr>
            <p:ph type="subTitle" idx="1"/>
          </p:nvPr>
        </p:nvSpPr>
        <p:spPr>
          <a:xfrm>
            <a:off x="658225" y="2963800"/>
            <a:ext cx="7733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g3fa8fb670a0_0_16"/>
          <p:cNvSpPr txBox="1">
            <a:spLocks noGrp="1"/>
          </p:cNvSpPr>
          <p:nvPr>
            <p:ph type="sldNum" idx="12"/>
          </p:nvPr>
        </p:nvSpPr>
        <p:spPr>
          <a:xfrm>
            <a:off x="8531650" y="4699600"/>
            <a:ext cx="539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fa8fb670a0_0_21"/>
          <p:cNvSpPr/>
          <p:nvPr/>
        </p:nvSpPr>
        <p:spPr>
          <a:xfrm>
            <a:off x="0" y="0"/>
            <a:ext cx="3137100" cy="51435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g3fa8fb670a0_0_21"/>
          <p:cNvSpPr txBox="1">
            <a:spLocks noGrp="1"/>
          </p:cNvSpPr>
          <p:nvPr>
            <p:ph type="title"/>
          </p:nvPr>
        </p:nvSpPr>
        <p:spPr>
          <a:xfrm>
            <a:off x="306421" y="321013"/>
            <a:ext cx="2655600" cy="44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g3fa8fb670a0_0_21"/>
          <p:cNvSpPr txBox="1">
            <a:spLocks noGrp="1"/>
          </p:cNvSpPr>
          <p:nvPr>
            <p:ph type="body" idx="1"/>
          </p:nvPr>
        </p:nvSpPr>
        <p:spPr>
          <a:xfrm>
            <a:off x="3443591" y="321013"/>
            <a:ext cx="5262900" cy="44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200"/>
            </a:lvl4pPr>
            <a:lvl5pPr marL="2286000" lvl="4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000"/>
            </a:lvl5pPr>
            <a:lvl6pPr marL="2743200" lvl="5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800"/>
            </a:lvl6pPr>
            <a:lvl7pPr marL="3200400" lvl="6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g3fa8fb670a0_0_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">
  <p:cSld name="OBJECT_2_1_1_1"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fa8fb670a0_0_26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3fa8fb670a0_0_26"/>
          <p:cNvSpPr txBox="1">
            <a:spLocks noGrp="1"/>
          </p:cNvSpPr>
          <p:nvPr>
            <p:ph type="body" idx="1"/>
          </p:nvPr>
        </p:nvSpPr>
        <p:spPr>
          <a:xfrm>
            <a:off x="370475" y="811025"/>
            <a:ext cx="4604100" cy="3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g3fa8fb670a0_0_26"/>
          <p:cNvSpPr>
            <a:spLocks noGrp="1"/>
          </p:cNvSpPr>
          <p:nvPr>
            <p:ph type="pic" idx="2"/>
          </p:nvPr>
        </p:nvSpPr>
        <p:spPr>
          <a:xfrm>
            <a:off x="5181275" y="826375"/>
            <a:ext cx="3525600" cy="3938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sp>
      <p:sp>
        <p:nvSpPr>
          <p:cNvPr id="48" name="Google Shape;48;g3fa8fb670a0_0_26"/>
          <p:cNvSpPr txBox="1">
            <a:spLocks noGrp="1"/>
          </p:cNvSpPr>
          <p:nvPr>
            <p:ph type="sldNum" idx="12"/>
          </p:nvPr>
        </p:nvSpPr>
        <p:spPr>
          <a:xfrm>
            <a:off x="8519084" y="47497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g3fa8fb670a0_0_26"/>
          <p:cNvSpPr txBox="1">
            <a:spLocks noGrp="1"/>
          </p:cNvSpPr>
          <p:nvPr>
            <p:ph type="subTitle" idx="3"/>
          </p:nvPr>
        </p:nvSpPr>
        <p:spPr>
          <a:xfrm>
            <a:off x="316525" y="0"/>
            <a:ext cx="844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">
  <p:cSld name="OBJECT_2_1_1_1_1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a8fb670a0_0_32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3fa8fb670a0_0_32"/>
          <p:cNvSpPr>
            <a:spLocks noGrp="1"/>
          </p:cNvSpPr>
          <p:nvPr>
            <p:ph type="pic" idx="2"/>
          </p:nvPr>
        </p:nvSpPr>
        <p:spPr>
          <a:xfrm>
            <a:off x="343525" y="766075"/>
            <a:ext cx="3722700" cy="4035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sp>
      <p:sp>
        <p:nvSpPr>
          <p:cNvPr id="53" name="Google Shape;53;g3fa8fb670a0_0_32"/>
          <p:cNvSpPr txBox="1">
            <a:spLocks noGrp="1"/>
          </p:cNvSpPr>
          <p:nvPr>
            <p:ph type="body" idx="1"/>
          </p:nvPr>
        </p:nvSpPr>
        <p:spPr>
          <a:xfrm>
            <a:off x="4291050" y="766075"/>
            <a:ext cx="4604100" cy="4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4" name="Google Shape;54;g3fa8fb670a0_0_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g3fa8fb670a0_0_32"/>
          <p:cNvSpPr txBox="1">
            <a:spLocks noGrp="1"/>
          </p:cNvSpPr>
          <p:nvPr>
            <p:ph type="subTitle" idx="3"/>
          </p:nvPr>
        </p:nvSpPr>
        <p:spPr>
          <a:xfrm>
            <a:off x="316525" y="0"/>
            <a:ext cx="844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 1">
  <p:cSld name="OBJECT_2_1_1_1_1_2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a8fb670a0_0_38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g3fa8fb670a0_0_38"/>
          <p:cNvSpPr>
            <a:spLocks noGrp="1"/>
          </p:cNvSpPr>
          <p:nvPr>
            <p:ph type="pic" idx="2"/>
          </p:nvPr>
        </p:nvSpPr>
        <p:spPr>
          <a:xfrm>
            <a:off x="530050" y="766075"/>
            <a:ext cx="8126400" cy="4035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sp>
      <p:sp>
        <p:nvSpPr>
          <p:cNvPr id="59" name="Google Shape;59;g3fa8fb670a0_0_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g3fa8fb670a0_0_38"/>
          <p:cNvSpPr txBox="1">
            <a:spLocks noGrp="1"/>
          </p:cNvSpPr>
          <p:nvPr>
            <p:ph type="subTitle" idx="1"/>
          </p:nvPr>
        </p:nvSpPr>
        <p:spPr>
          <a:xfrm>
            <a:off x="316525" y="0"/>
            <a:ext cx="844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vs Text">
  <p:cSld name="OBJECT_2_1_1_1_1_1"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a8fb670a0_0_43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3fa8fb670a0_0_43"/>
          <p:cNvSpPr txBox="1">
            <a:spLocks noGrp="1"/>
          </p:cNvSpPr>
          <p:nvPr>
            <p:ph type="body" idx="1"/>
          </p:nvPr>
        </p:nvSpPr>
        <p:spPr>
          <a:xfrm>
            <a:off x="343500" y="904600"/>
            <a:ext cx="3902700" cy="38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" name="Google Shape;64;g3fa8fb670a0_0_43"/>
          <p:cNvSpPr txBox="1">
            <a:spLocks noGrp="1"/>
          </p:cNvSpPr>
          <p:nvPr>
            <p:ph type="body" idx="2"/>
          </p:nvPr>
        </p:nvSpPr>
        <p:spPr>
          <a:xfrm>
            <a:off x="4654075" y="904600"/>
            <a:ext cx="3902700" cy="38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5" name="Google Shape;65;g3fa8fb670a0_0_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g3fa8fb670a0_0_43"/>
          <p:cNvSpPr txBox="1">
            <a:spLocks noGrp="1"/>
          </p:cNvSpPr>
          <p:nvPr>
            <p:ph type="subTitle" idx="3"/>
          </p:nvPr>
        </p:nvSpPr>
        <p:spPr>
          <a:xfrm>
            <a:off x="316525" y="0"/>
            <a:ext cx="844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vs Text 1">
  <p:cSld name="OBJECT_2_1_1_1_1_1_1"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a8fb670a0_0_49"/>
          <p:cNvSpPr/>
          <p:nvPr/>
        </p:nvSpPr>
        <p:spPr>
          <a:xfrm>
            <a:off x="0" y="0"/>
            <a:ext cx="9144000" cy="5529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3fa8fb670a0_0_49"/>
          <p:cNvSpPr txBox="1">
            <a:spLocks noGrp="1"/>
          </p:cNvSpPr>
          <p:nvPr>
            <p:ph type="subTitle" idx="1"/>
          </p:nvPr>
        </p:nvSpPr>
        <p:spPr>
          <a:xfrm>
            <a:off x="316525" y="0"/>
            <a:ext cx="844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fa8fb670a0_0_49"/>
          <p:cNvSpPr txBox="1">
            <a:spLocks noGrp="1"/>
          </p:cNvSpPr>
          <p:nvPr>
            <p:ph type="subTitle" idx="2"/>
          </p:nvPr>
        </p:nvSpPr>
        <p:spPr>
          <a:xfrm>
            <a:off x="316525" y="1039450"/>
            <a:ext cx="3902700" cy="4614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3fa8fb670a0_0_49"/>
          <p:cNvSpPr txBox="1">
            <a:spLocks noGrp="1"/>
          </p:cNvSpPr>
          <p:nvPr>
            <p:ph type="body" idx="3"/>
          </p:nvPr>
        </p:nvSpPr>
        <p:spPr>
          <a:xfrm>
            <a:off x="316525" y="1500850"/>
            <a:ext cx="3902700" cy="324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2" name="Google Shape;72;g3fa8fb670a0_0_49"/>
          <p:cNvSpPr txBox="1">
            <a:spLocks noGrp="1"/>
          </p:cNvSpPr>
          <p:nvPr>
            <p:ph type="subTitle" idx="4"/>
          </p:nvPr>
        </p:nvSpPr>
        <p:spPr>
          <a:xfrm>
            <a:off x="4767150" y="1039450"/>
            <a:ext cx="3902700" cy="4614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3fa8fb670a0_0_49"/>
          <p:cNvSpPr txBox="1">
            <a:spLocks noGrp="1"/>
          </p:cNvSpPr>
          <p:nvPr>
            <p:ph type="body" idx="5"/>
          </p:nvPr>
        </p:nvSpPr>
        <p:spPr>
          <a:xfrm>
            <a:off x="4767150" y="1500850"/>
            <a:ext cx="3902700" cy="324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937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600"/>
              <a:buChar char="•"/>
              <a:defRPr sz="2600"/>
            </a:lvl2pPr>
            <a:lvl3pPr marL="1371600" lvl="2" indent="-3810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683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556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429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4" name="Google Shape;74;g3fa8fb670a0_0_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a8fb670a0_0_0"/>
          <p:cNvSpPr txBox="1">
            <a:spLocks noGrp="1"/>
          </p:cNvSpPr>
          <p:nvPr>
            <p:ph type="title"/>
          </p:nvPr>
        </p:nvSpPr>
        <p:spPr>
          <a:xfrm>
            <a:off x="329075" y="0"/>
            <a:ext cx="8377800" cy="7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3fa8fb670a0_0_0"/>
          <p:cNvSpPr txBox="1">
            <a:spLocks noGrp="1"/>
          </p:cNvSpPr>
          <p:nvPr>
            <p:ph type="body" idx="1"/>
          </p:nvPr>
        </p:nvSpPr>
        <p:spPr>
          <a:xfrm>
            <a:off x="596346" y="1095374"/>
            <a:ext cx="81105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3fa8fb670a0_0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6bbb09282_0_4"/>
          <p:cNvSpPr txBox="1">
            <a:spLocks noGrp="1"/>
          </p:cNvSpPr>
          <p:nvPr>
            <p:ph type="title" idx="4294967295"/>
          </p:nvPr>
        </p:nvSpPr>
        <p:spPr>
          <a:xfrm>
            <a:off x="8556625" y="4749800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</a:pPr>
            <a:r>
              <a:rPr lang="en" sz="3200"/>
              <a:t>Learning Objectives</a:t>
            </a:r>
            <a:endParaRPr sz="3200"/>
          </a:p>
        </p:txBody>
      </p:sp>
      <p:sp>
        <p:nvSpPr>
          <p:cNvPr id="85" name="Google Shape;85;p3"/>
          <p:cNvSpPr txBox="1">
            <a:spLocks noGrp="1"/>
          </p:cNvSpPr>
          <p:nvPr>
            <p:ph type="body" idx="1"/>
          </p:nvPr>
        </p:nvSpPr>
        <p:spPr>
          <a:xfrm>
            <a:off x="516825" y="751425"/>
            <a:ext cx="8110500" cy="3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3063"/>
              <a:buNone/>
            </a:pPr>
            <a:r>
              <a:rPr lang="en" sz="2400" b="1"/>
              <a:t>Participants will be able to: </a:t>
            </a:r>
            <a:endParaRPr sz="2400" b="1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8108"/>
              <a:buAutoNum type="arabicPeriod"/>
            </a:pPr>
            <a:r>
              <a:rPr lang="en" sz="2400"/>
              <a:t>Identify PWN changes that apply to </a:t>
            </a:r>
            <a:r>
              <a:rPr lang="en" sz="2400" b="1"/>
              <a:t>Early ACCESS, Special Education or both.</a:t>
            </a:r>
            <a:endParaRPr sz="2400" b="1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8108"/>
              <a:buAutoNum type="arabicPeriod"/>
            </a:pPr>
            <a:r>
              <a:rPr lang="en" sz="2400"/>
              <a:t>Navigate the updated PWN workflow in ACHIEVE.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8108"/>
              <a:buAutoNum type="arabicPeriod"/>
            </a:pPr>
            <a:r>
              <a:rPr lang="en" sz="2400"/>
              <a:t>Create and manage multiple draft PWNs.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8108"/>
              <a:buAutoNum type="arabicPeriod"/>
            </a:pPr>
            <a:r>
              <a:rPr lang="en" sz="2400"/>
              <a:t>Complete and manage PWNs using updated system features.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8108"/>
              <a:buAutoNum type="arabicPeriod"/>
            </a:pPr>
            <a:r>
              <a:rPr lang="en" sz="2400"/>
              <a:t>Identify changes to PWN notifications, output and reporting.</a:t>
            </a:r>
            <a:endParaRPr sz="2400"/>
          </a:p>
        </p:txBody>
      </p:sp>
      <p:sp>
        <p:nvSpPr>
          <p:cNvPr id="86" name="Google Shape;8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PT Sans Narrow"/>
              <a:buNone/>
            </a:pPr>
            <a:r>
              <a:rPr lang="en"/>
              <a:t>Changes Across PWN Types</a:t>
            </a:r>
            <a:endParaRPr sz="3200"/>
          </a:p>
        </p:txBody>
      </p:sp>
      <p:sp>
        <p:nvSpPr>
          <p:cNvPr id="92" name="Google Shape;92;p6"/>
          <p:cNvSpPr txBox="1">
            <a:spLocks noGrp="1"/>
          </p:cNvSpPr>
          <p:nvPr>
            <p:ph type="body" idx="1"/>
          </p:nvPr>
        </p:nvSpPr>
        <p:spPr>
          <a:xfrm>
            <a:off x="113950" y="692575"/>
            <a:ext cx="3947400" cy="43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167904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600"/>
              <a:buNone/>
            </a:pPr>
            <a:r>
              <a:rPr lang="en" sz="1900" b="1">
                <a:solidFill>
                  <a:srgbClr val="000000"/>
                </a:solidFill>
              </a:rPr>
              <a:t>Both Early ACCESS and Special Education</a:t>
            </a:r>
            <a:endParaRPr sz="19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Link PWN to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/>
              <a:t>Other Essential Information</a:t>
            </a:r>
            <a:endParaRPr sz="1800"/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PWN buttons and draft management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Contact Person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Multiple PWNs 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Draft PWN tracking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Family Portal notification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Output updates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Unfinalized PWN Report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93" name="Google Shape;93;p6"/>
          <p:cNvSpPr txBox="1">
            <a:spLocks noGrp="1"/>
          </p:cNvSpPr>
          <p:nvPr>
            <p:ph type="body" idx="1"/>
          </p:nvPr>
        </p:nvSpPr>
        <p:spPr>
          <a:xfrm>
            <a:off x="4061425" y="692575"/>
            <a:ext cx="4827600" cy="4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900" b="1">
                <a:solidFill>
                  <a:srgbClr val="000000"/>
                </a:solidFill>
              </a:rPr>
              <a:t>Early ACCESS Only</a:t>
            </a:r>
            <a:endParaRPr sz="1900" b="1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Transition option</a:t>
            </a:r>
            <a:endParaRPr sz="1800">
              <a:solidFill>
                <a:srgbClr val="000000"/>
              </a:solidFill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</a:ext>
              </a:extLst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Date Decision Reached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Action date documentation updates</a:t>
            </a:r>
            <a:endParaRPr sz="1900" b="1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1900" b="1">
                <a:solidFill>
                  <a:srgbClr val="000000"/>
                </a:solidFill>
              </a:rPr>
              <a:t>Special Education Only</a:t>
            </a:r>
            <a:endParaRPr sz="1900" b="1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Individual proposed/refused action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Action-specific decision-making information</a:t>
            </a:r>
            <a:endParaRPr sz="1800">
              <a:solidFill>
                <a:srgbClr val="000000"/>
              </a:solidFill>
            </a:endParaRPr>
          </a:p>
          <a:p>
            <a:pPr marL="9144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Proposed/refused action accordions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94" name="Google Shape;94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704bce70a_0_248"/>
          <p:cNvSpPr txBox="1">
            <a:spLocks noGrp="1"/>
          </p:cNvSpPr>
          <p:nvPr>
            <p:ph type="title"/>
          </p:nvPr>
        </p:nvSpPr>
        <p:spPr>
          <a:xfrm>
            <a:off x="254399" y="0"/>
            <a:ext cx="88896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3903"/>
              <a:buNone/>
            </a:pPr>
            <a:r>
              <a:rPr lang="en" sz="3422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Removal of PWN Completion and Notice Date</a:t>
            </a:r>
            <a:endParaRPr sz="3422"/>
          </a:p>
        </p:txBody>
      </p:sp>
      <p:sp>
        <p:nvSpPr>
          <p:cNvPr id="100" name="Google Shape;100;g3f704bce70a_0_248"/>
          <p:cNvSpPr txBox="1">
            <a:spLocks noGrp="1"/>
          </p:cNvSpPr>
          <p:nvPr>
            <p:ph type="body" idx="1"/>
          </p:nvPr>
        </p:nvSpPr>
        <p:spPr>
          <a:xfrm>
            <a:off x="254400" y="928150"/>
            <a:ext cx="8589900" cy="3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400" b="1"/>
              <a:t>The following data fields are removed:</a:t>
            </a:r>
            <a:endParaRPr sz="2400" b="1"/>
          </a:p>
          <a:p>
            <a:pPr marL="9144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400"/>
              <a:t>“Parents were provided notice of action on”</a:t>
            </a:r>
            <a:endParaRPr sz="2400"/>
          </a:p>
          <a:p>
            <a:pPr marL="9144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400"/>
              <a:t>“Prior Written Notice completed on”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400" b="1"/>
              <a:t>Instead:</a:t>
            </a:r>
            <a:endParaRPr sz="24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400" b="1"/>
              <a:t>Select Complete</a:t>
            </a:r>
            <a:r>
              <a:rPr lang="en" sz="2400"/>
              <a:t> → ACHIEVE stores the completion date → Completion date populates </a:t>
            </a:r>
            <a:r>
              <a:rPr lang="en" sz="2400" b="1"/>
              <a:t>Notice Date</a:t>
            </a:r>
            <a:r>
              <a:rPr lang="en" sz="2400"/>
              <a:t> on the PWN output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400" b="1"/>
              <a:t>Applies to:</a:t>
            </a:r>
            <a:r>
              <a:rPr lang="en" sz="2400"/>
              <a:t> Early ACCESS and Special Education</a:t>
            </a:r>
            <a:endParaRPr sz="2400"/>
          </a:p>
        </p:txBody>
      </p:sp>
      <p:sp>
        <p:nvSpPr>
          <p:cNvPr id="101" name="Google Shape;101;g3f704bce70a_0_2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704bce70a_0_0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Link PWN To Field</a:t>
            </a:r>
            <a:endParaRPr/>
          </a:p>
        </p:txBody>
      </p:sp>
      <p:sp>
        <p:nvSpPr>
          <p:cNvPr id="107" name="Google Shape;107;g3f704bce70a_0_0"/>
          <p:cNvSpPr txBox="1">
            <a:spLocks noGrp="1"/>
          </p:cNvSpPr>
          <p:nvPr>
            <p:ph type="sldNum" idx="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6bbb09282_0_2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Link PWN to Drop-down Menu</a:t>
            </a:r>
            <a:endParaRPr/>
          </a:p>
        </p:txBody>
      </p:sp>
      <p:sp>
        <p:nvSpPr>
          <p:cNvPr id="115" name="Google Shape;115;g3f6bbb09282_0_24"/>
          <p:cNvSpPr txBox="1">
            <a:spLocks noGrp="1"/>
          </p:cNvSpPr>
          <p:nvPr>
            <p:ph type="body" idx="1"/>
          </p:nvPr>
        </p:nvSpPr>
        <p:spPr>
          <a:xfrm>
            <a:off x="113950" y="790975"/>
            <a:ext cx="2771400" cy="3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Located at the</a:t>
            </a:r>
            <a:r>
              <a:rPr lang="en" sz="2000" b="1"/>
              <a:t> top of the PWN</a:t>
            </a:r>
            <a:endParaRPr sz="2000" b="1"/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Always displayed </a:t>
            </a:r>
            <a:endParaRPr sz="2000"/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b="1"/>
              <a:t>Required</a:t>
            </a:r>
            <a:endParaRPr sz="2000"/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Identifies the process associated with the PWN</a:t>
            </a:r>
            <a:endParaRPr sz="2000"/>
          </a:p>
          <a:p>
            <a:pPr marL="457200" lvl="0" indent="-3429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Includes an </a:t>
            </a:r>
            <a:r>
              <a:rPr lang="en" sz="2000" b="1"/>
              <a:t>Other</a:t>
            </a:r>
            <a:r>
              <a:rPr lang="en" sz="2000"/>
              <a:t> option</a:t>
            </a:r>
            <a:endParaRPr sz="2000"/>
          </a:p>
          <a:p>
            <a:pPr marL="0" lvl="0" indent="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Applies to: </a:t>
            </a:r>
            <a:r>
              <a:rPr lang="en" sz="2000"/>
              <a:t>Early ACCESS and Special Education</a:t>
            </a:r>
            <a:endParaRPr sz="2000">
              <a:highlight>
                <a:srgbClr val="FFFF00"/>
              </a:highlight>
            </a:endParaRPr>
          </a:p>
        </p:txBody>
      </p:sp>
      <p:pic>
        <p:nvPicPr>
          <p:cNvPr id="116" name="Google Shape;116;g3f6bbb09282_0_24" descr="Screenshot of the ACHIEVE systems &quot;Link the PWN to...&quot; section. Highlighting its location under the students information and at the top of the sect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5350" y="1567913"/>
            <a:ext cx="6144050" cy="27209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Google Shape;117;g3f6bbb09282_0_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9bbe956d6_1_5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Link PWN to Drop-down Menu Options</a:t>
            </a:r>
            <a:endParaRPr/>
          </a:p>
        </p:txBody>
      </p:sp>
      <p:pic>
        <p:nvPicPr>
          <p:cNvPr id="123" name="Google Shape;123;g3f9bbe956d6_1_5" descr="Screenshot of ACHIEVE's IEP &quot;Link the PWN to...&quot; with the expanded drop down of different processes to link the PWN to." title="Screenshot 2026-09-01 09464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5063" y="713212"/>
            <a:ext cx="5531172" cy="25084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pic>
        <p:nvPicPr>
          <p:cNvPr id="124" name="Google Shape;124;g3f9bbe956d6_1_5" descr="Screenshot of ACHIEVE's IFSP &quot;Link the PWN to...&quot; with the expanded drop down of different processes to link the PWN to." title="Screenshot 2026-09-01 09474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2875" y="3381948"/>
            <a:ext cx="6555551" cy="16846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25" name="Google Shape;125;g3f9bbe956d6_1_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704bce70a_0_26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Link PWN to “Other” Option</a:t>
            </a:r>
            <a:endParaRPr/>
          </a:p>
        </p:txBody>
      </p:sp>
      <p:sp>
        <p:nvSpPr>
          <p:cNvPr id="131" name="Google Shape;131;g3f704bce70a_0_266"/>
          <p:cNvSpPr txBox="1">
            <a:spLocks noGrp="1"/>
          </p:cNvSpPr>
          <p:nvPr>
            <p:ph type="body" idx="1"/>
          </p:nvPr>
        </p:nvSpPr>
        <p:spPr>
          <a:xfrm>
            <a:off x="516750" y="814500"/>
            <a:ext cx="8110500" cy="2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When </a:t>
            </a:r>
            <a:r>
              <a:rPr lang="en" b="1"/>
              <a:t>Other </a:t>
            </a:r>
            <a:r>
              <a:rPr lang="en"/>
              <a:t>is selected:</a:t>
            </a:r>
            <a:endParaRPr/>
          </a:p>
          <a:p>
            <a:pPr marL="4572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b="1"/>
              <a:t>Describe Other</a:t>
            </a:r>
            <a:r>
              <a:rPr lang="en"/>
              <a:t> appears</a:t>
            </a:r>
            <a:endParaRPr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b="1"/>
              <a:t>Describe Other is required</a:t>
            </a:r>
            <a:endParaRPr b="1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The field is only displayed when </a:t>
            </a:r>
            <a:r>
              <a:rPr lang="en" b="1"/>
              <a:t>Other</a:t>
            </a:r>
            <a:r>
              <a:rPr lang="en"/>
              <a:t> is selected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Applies to:</a:t>
            </a:r>
            <a:r>
              <a:rPr lang="en"/>
              <a:t> Early ACCESS and Special Education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>
              <a:highlight>
                <a:srgbClr val="FFFF00"/>
              </a:highlight>
            </a:endParaRPr>
          </a:p>
        </p:txBody>
      </p:sp>
      <p:pic>
        <p:nvPicPr>
          <p:cNvPr id="132" name="Google Shape;132;g3f704bce70a_0_266" descr="Screenshot of ACHIEVE's Other option, highlighting the &quot;Describe Other&quot; field." title="Screenshot 2026-09-01 10011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450" y="3450900"/>
            <a:ext cx="8777100" cy="12989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33" name="Google Shape;133;g3f704bce70a_0_26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6bbb09282_0_30"/>
          <p:cNvSpPr txBox="1">
            <a:spLocks noGrp="1"/>
          </p:cNvSpPr>
          <p:nvPr>
            <p:ph type="title"/>
          </p:nvPr>
        </p:nvSpPr>
        <p:spPr>
          <a:xfrm>
            <a:off x="254400" y="0"/>
            <a:ext cx="88512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Incomplete Data Report (IDR) Logic</a:t>
            </a:r>
            <a:endParaRPr/>
          </a:p>
        </p:txBody>
      </p:sp>
      <p:graphicFrame>
        <p:nvGraphicFramePr>
          <p:cNvPr id="139" name="Google Shape;139;g3f6bbb09282_0_30"/>
          <p:cNvGraphicFramePr/>
          <p:nvPr/>
        </p:nvGraphicFramePr>
        <p:xfrm>
          <a:off x="595775" y="79585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{1579F18E-8D2D-4A55-BA9C-7B1F1172BD36}</a:tableStyleId>
              </a:tblPr>
              <a:tblGrid>
                <a:gridCol w="381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/>
                        <a:t>Incomplete Data Report Process</a:t>
                      </a:r>
                      <a:endParaRPr sz="18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/>
                        <a:t>Required Link PWN To Option</a:t>
                      </a:r>
                      <a:endParaRPr sz="18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Initial IFSP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IFSP - Initial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Modification IFSP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IFSP - Modification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Annual IFSP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IFSP - Annual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Initial IEP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IEP - Initial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Interim IEP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IEP - Interim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Amendment IEP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IEP - Amendment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/>
                        <a:t>Reevaluation</a:t>
                      </a:r>
                      <a:endParaRPr sz="17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" sz="1700" u="none" strike="noStrike" cap="none" dirty="0"/>
                        <a:t>Reevaluation</a:t>
                      </a:r>
                      <a:endParaRPr sz="17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0" name="Google Shape;140;g3f6bbb09282_0_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704bce70a_0_272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Resolve Button with No Draft PWN </a:t>
            </a:r>
            <a:endParaRPr/>
          </a:p>
        </p:txBody>
      </p:sp>
      <p:sp>
        <p:nvSpPr>
          <p:cNvPr id="146" name="Google Shape;146;g3f704bce70a_0_272"/>
          <p:cNvSpPr txBox="1">
            <a:spLocks noGrp="1"/>
          </p:cNvSpPr>
          <p:nvPr>
            <p:ph type="body" idx="1"/>
          </p:nvPr>
        </p:nvSpPr>
        <p:spPr>
          <a:xfrm>
            <a:off x="516825" y="1095375"/>
            <a:ext cx="8110500" cy="3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dirty="0"/>
              <a:t>When</a:t>
            </a:r>
            <a:r>
              <a:rPr lang="en" b="1" dirty="0"/>
              <a:t> Resolve</a:t>
            </a:r>
            <a:r>
              <a:rPr lang="en" dirty="0"/>
              <a:t> is selected for an applicable IDR item: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b="1" dirty="0"/>
              <a:t>Resolve</a:t>
            </a:r>
            <a:br>
              <a:rPr lang="en" b="1" dirty="0"/>
            </a:br>
            <a:endParaRPr b="1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dirty="0"/>
              <a:t>ACHIEVE creates a new PWN</a:t>
            </a:r>
            <a:br>
              <a:rPr lang="en" dirty="0"/>
            </a:b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b="1" dirty="0"/>
              <a:t>Link PWN to</a:t>
            </a:r>
            <a:r>
              <a:rPr lang="en" dirty="0"/>
              <a:t> defaults to the corresponding process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b="1" dirty="0"/>
              <a:t>Applies to:</a:t>
            </a:r>
            <a:r>
              <a:rPr lang="en" dirty="0"/>
              <a:t> Early ACCESS and Special Education</a:t>
            </a:r>
            <a:endParaRPr dirty="0"/>
          </a:p>
        </p:txBody>
      </p:sp>
      <p:cxnSp>
        <p:nvCxnSpPr>
          <p:cNvPr id="148" name="Google Shape;148;g3f704bce70a_0_2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40525" y="2113300"/>
            <a:ext cx="0" cy="391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9" name="Google Shape;149;g3f704bce70a_0_2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40525" y="3197500"/>
            <a:ext cx="0" cy="391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7" name="Google Shape;147;g3f704bce70a_0_2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704bce70a_0_27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Resolve Button with Existing Draft PWN(s)</a:t>
            </a:r>
            <a:endParaRPr/>
          </a:p>
        </p:txBody>
      </p:sp>
      <p:sp>
        <p:nvSpPr>
          <p:cNvPr id="155" name="Google Shape;155;g3f704bce70a_0_278"/>
          <p:cNvSpPr txBox="1">
            <a:spLocks noGrp="1"/>
          </p:cNvSpPr>
          <p:nvPr>
            <p:ph type="body" idx="1"/>
          </p:nvPr>
        </p:nvSpPr>
        <p:spPr>
          <a:xfrm>
            <a:off x="254400" y="832400"/>
            <a:ext cx="8572500" cy="3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When </a:t>
            </a:r>
            <a:r>
              <a:rPr lang="en" sz="2100" b="1"/>
              <a:t>Resolve</a:t>
            </a:r>
            <a:r>
              <a:rPr lang="en" sz="2100"/>
              <a:t> button is selected:</a:t>
            </a:r>
            <a:endParaRPr sz="2100"/>
          </a:p>
          <a:p>
            <a:pPr marL="457200" lvl="0" indent="-3492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2100" b="1"/>
              <a:t>If exactly one draft PWN linked to the corresponding process </a:t>
            </a:r>
            <a:r>
              <a:rPr lang="en" sz="2100"/>
              <a:t>→ ACHIEVE opens that existing PWN</a:t>
            </a:r>
            <a:endParaRPr sz="2100"/>
          </a:p>
          <a:p>
            <a:pPr marL="457200" lvl="0" indent="-3492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2100" b="1"/>
              <a:t>If multiple draft PWNs OR one draft linked to a different process </a:t>
            </a:r>
            <a:r>
              <a:rPr lang="en" sz="2100"/>
              <a:t>→ ACHIEVE displays the </a:t>
            </a:r>
            <a:r>
              <a:rPr lang="en" sz="2100" b="1"/>
              <a:t>Prior Written Notice modal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From the modal, the user can: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Select </a:t>
            </a:r>
            <a:r>
              <a:rPr lang="en" sz="2100" b="1"/>
              <a:t>Create New</a:t>
            </a:r>
            <a:r>
              <a:rPr lang="en" sz="2100"/>
              <a:t> → Link PWN To defaults to the corresponding process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Select an existing PWN by its </a:t>
            </a:r>
            <a:r>
              <a:rPr lang="en" sz="2100" b="1"/>
              <a:t>date hyperlink </a:t>
            </a:r>
            <a:r>
              <a:rPr lang="en" sz="2100"/>
              <a:t>→ the existing Link PWN To selection does not change</a:t>
            </a:r>
            <a:endParaRPr sz="2100"/>
          </a:p>
        </p:txBody>
      </p:sp>
      <p:sp>
        <p:nvSpPr>
          <p:cNvPr id="156" name="Google Shape;156;g3f704bce70a_0_27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704bce70a_0_7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PWN Buttons and Actions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58025"/>
              <a:buFont typeface="Arial"/>
              <a:buNone/>
            </a:pPr>
            <a:r>
              <a:rPr lang="en" sz="22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Changes to how draft PWNs are viewed, shared and deleted</a:t>
            </a:r>
            <a:endParaRPr/>
          </a:p>
        </p:txBody>
      </p:sp>
      <p:sp>
        <p:nvSpPr>
          <p:cNvPr id="163" name="Google Shape;163;g3f704bce70a_0_7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6bbb09282_0_3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View Draft Button</a:t>
            </a:r>
            <a:endParaRPr/>
          </a:p>
        </p:txBody>
      </p:sp>
      <p:sp>
        <p:nvSpPr>
          <p:cNvPr id="170" name="Google Shape;170;g3f6bbb09282_0_36"/>
          <p:cNvSpPr txBox="1">
            <a:spLocks noGrp="1"/>
          </p:cNvSpPr>
          <p:nvPr>
            <p:ph type="body" idx="1"/>
          </p:nvPr>
        </p:nvSpPr>
        <p:spPr>
          <a:xfrm>
            <a:off x="516825" y="884900"/>
            <a:ext cx="81105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marL="457200" lvl="0" indent="-356553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92857"/>
              <a:buChar char="●"/>
            </a:pPr>
            <a:r>
              <a:rPr lang="en"/>
              <a:t>Preview is renamed </a:t>
            </a:r>
            <a:r>
              <a:rPr lang="en" b="1"/>
              <a:t>View Draft</a:t>
            </a:r>
            <a:endParaRPr/>
          </a:p>
          <a:p>
            <a:pPr marL="457200" lvl="0" indent="-356553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92857"/>
              <a:buChar char="●"/>
            </a:pPr>
            <a:r>
              <a:rPr lang="en"/>
              <a:t>Allows user to view the PWN while it is still in draft</a:t>
            </a:r>
            <a:endParaRPr/>
          </a:p>
          <a:p>
            <a:pPr marL="457200" lvl="0" indent="-356553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92857"/>
              <a:buChar char="●"/>
            </a:pPr>
            <a:r>
              <a:rPr lang="en"/>
              <a:t>Selecting the View Draft button allows the team to review a draft copy of the PWN output without adding a copy to the draft PWN to the Documentation section of ACHIEVE or the ACHIEVE Family Portal</a:t>
            </a:r>
            <a:endParaRPr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</a:ext>
              </a:extLst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ct val="148571"/>
              <a:buNone/>
            </a:pPr>
            <a:r>
              <a:rPr lang="en" b="1"/>
              <a:t>Applies to:</a:t>
            </a:r>
            <a:r>
              <a:rPr lang="en"/>
              <a:t> Early ACCESS &amp; Special Education</a:t>
            </a:r>
            <a:endParaRPr>
              <a:highlight>
                <a:srgbClr val="FFFF00"/>
              </a:highlight>
            </a:endParaRPr>
          </a:p>
        </p:txBody>
      </p:sp>
      <p:pic>
        <p:nvPicPr>
          <p:cNvPr id="171" name="Google Shape;171;g3f6bbb09282_0_36" descr="Screenshot of ACHIEVE's action buttons, highlighting &quot;View Draft.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725625"/>
            <a:ext cx="8839202" cy="83401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72" name="Google Shape;172;g3f6bbb09282_0_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704bce70a_0_1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Push to Portal Button</a:t>
            </a:r>
            <a:endParaRPr/>
          </a:p>
        </p:txBody>
      </p:sp>
      <p:sp>
        <p:nvSpPr>
          <p:cNvPr id="178" name="Google Shape;178;g3f704bce70a_0_14"/>
          <p:cNvSpPr txBox="1">
            <a:spLocks noGrp="1"/>
          </p:cNvSpPr>
          <p:nvPr>
            <p:ph type="body" idx="1"/>
          </p:nvPr>
        </p:nvSpPr>
        <p:spPr>
          <a:xfrm>
            <a:off x="254400" y="806175"/>
            <a:ext cx="8625000" cy="27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9144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Sends the </a:t>
            </a:r>
            <a:r>
              <a:rPr lang="en" b="1"/>
              <a:t>draft PWN</a:t>
            </a:r>
            <a:r>
              <a:rPr lang="en"/>
              <a:t> to the Family Portal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Allows the family to review the PWN </a:t>
            </a:r>
            <a:r>
              <a:rPr lang="en" b="1"/>
              <a:t>before it is finalized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Does </a:t>
            </a:r>
            <a:r>
              <a:rPr lang="en" b="1"/>
              <a:t>not </a:t>
            </a:r>
            <a:r>
              <a:rPr lang="en"/>
              <a:t>finalize the PWN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Adds the PWN to Documents as Incomplete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b="1">
              <a:highlight>
                <a:srgbClr val="FFFF00"/>
              </a:highlight>
            </a:endParaRPr>
          </a:p>
        </p:txBody>
      </p:sp>
      <p:pic>
        <p:nvPicPr>
          <p:cNvPr id="179" name="Google Shape;179;g3f704bce70a_0_14" descr="Screenshot of ACHIEVE's action buttons, highlighting &quot;Push to Portal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535575"/>
            <a:ext cx="8839202" cy="82744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80" name="Google Shape;180;g3f704bce70a_0_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78506d538_0_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Delete PWN Button</a:t>
            </a:r>
            <a:endParaRPr/>
          </a:p>
        </p:txBody>
      </p:sp>
      <p:sp>
        <p:nvSpPr>
          <p:cNvPr id="186" name="Google Shape;186;g3f78506d538_0_0"/>
          <p:cNvSpPr txBox="1">
            <a:spLocks noGrp="1"/>
          </p:cNvSpPr>
          <p:nvPr>
            <p:ph type="body" idx="1"/>
          </p:nvPr>
        </p:nvSpPr>
        <p:spPr>
          <a:xfrm>
            <a:off x="376850" y="806175"/>
            <a:ext cx="8452500" cy="29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 b="1"/>
              <a:t>Delete PWN</a:t>
            </a:r>
            <a:r>
              <a:rPr lang="en" sz="2000"/>
              <a:t> is available for a draft PWN 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Selecting it begins the deletion process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A confirmation message appears before the PWN is deleted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The PWN is not deleted until the user confirms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Delete PWN is available to:</a:t>
            </a:r>
            <a:endParaRPr sz="2000" b="1"/>
          </a:p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The user who created the PWN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Data Leads based on location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Super Admins</a:t>
            </a:r>
            <a:endParaRPr sz="2000">
              <a:highlight>
                <a:srgbClr val="FFFF00"/>
              </a:highlight>
            </a:endParaRPr>
          </a:p>
        </p:txBody>
      </p:sp>
      <p:pic>
        <p:nvPicPr>
          <p:cNvPr id="187" name="Google Shape;187;g3f78506d538_0_0" descr="Screenshot of ACHIEVE's action buttons, highlighting &quot;Delete PWN.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400" y="3911725"/>
            <a:ext cx="8953225" cy="8381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88" name="Google Shape;188;g3f78506d538_0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78506d538_0_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Confirming Deletion</a:t>
            </a:r>
            <a:endParaRPr/>
          </a:p>
        </p:txBody>
      </p:sp>
      <p:sp>
        <p:nvSpPr>
          <p:cNvPr id="194" name="Google Shape;194;g3f78506d538_0_6"/>
          <p:cNvSpPr txBox="1">
            <a:spLocks noGrp="1"/>
          </p:cNvSpPr>
          <p:nvPr>
            <p:ph type="body" idx="1"/>
          </p:nvPr>
        </p:nvSpPr>
        <p:spPr>
          <a:xfrm>
            <a:off x="292800" y="716625"/>
            <a:ext cx="8558400" cy="12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Select Delete PWN to begin the deletion process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b="1"/>
              <a:t>A rationale is required</a:t>
            </a:r>
            <a:r>
              <a:rPr lang="en" sz="2000"/>
              <a:t> when deleting a draft PWN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2000"/>
              <a:t>Confirm the deletion to remove the draft</a:t>
            </a:r>
            <a:endParaRPr sz="2500">
              <a:highlight>
                <a:srgbClr val="FFFF00"/>
              </a:highlight>
            </a:endParaRPr>
          </a:p>
        </p:txBody>
      </p:sp>
      <p:pic>
        <p:nvPicPr>
          <p:cNvPr id="195" name="Google Shape;195;g3f78506d538_0_6" descr="Screenshot of ACHIEVE's Confirm Dele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7175" y="2093925"/>
            <a:ext cx="4006949" cy="2902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96" name="Google Shape;196;g3f78506d538_0_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704bce70a_0_50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 Person Changes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69312"/>
              <a:buFont typeface="Arial"/>
              <a:buNone/>
            </a:pPr>
            <a:r>
              <a:rPr lang="en"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Identifying who families can contact about the PWN</a:t>
            </a:r>
            <a:endParaRPr/>
          </a:p>
        </p:txBody>
      </p:sp>
      <p:sp>
        <p:nvSpPr>
          <p:cNvPr id="203" name="Google Shape;203;g3f704bce70a_0_50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704bce70a_0_2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Selecting a Contact Person</a:t>
            </a:r>
            <a:endParaRPr/>
          </a:p>
        </p:txBody>
      </p:sp>
      <p:sp>
        <p:nvSpPr>
          <p:cNvPr id="210" name="Google Shape;210;g3f704bce70a_0_20"/>
          <p:cNvSpPr txBox="1">
            <a:spLocks noGrp="1"/>
          </p:cNvSpPr>
          <p:nvPr>
            <p:ph type="body" idx="1"/>
          </p:nvPr>
        </p:nvSpPr>
        <p:spPr>
          <a:xfrm>
            <a:off x="254400" y="746400"/>
            <a:ext cx="8729400" cy="27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Updated Contact Person functionality applies to both Early ACCESS and Special Education PWNs.</a:t>
            </a: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Users may identify a contact person by:</a:t>
            </a:r>
            <a:endParaRPr sz="2000" b="1"/>
          </a:p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Selecting checkbox next to the name of the </a:t>
            </a:r>
            <a:r>
              <a:rPr lang="en" sz="2000" b="1"/>
              <a:t>PWN creator</a:t>
            </a:r>
            <a:endParaRPr sz="2000" b="1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Adding an </a:t>
            </a:r>
            <a:r>
              <a:rPr lang="en" sz="2000" b="1"/>
              <a:t>Alternate Contact</a:t>
            </a:r>
            <a:endParaRPr sz="2000" b="1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Selecting </a:t>
            </a:r>
            <a:r>
              <a:rPr lang="en" sz="2000" b="1"/>
              <a:t>Search for Team Member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Multiple contact persons may be selected.</a:t>
            </a:r>
            <a:endParaRPr sz="2300" b="1">
              <a:highlight>
                <a:srgbClr val="FFFF00"/>
              </a:highlight>
            </a:endParaRPr>
          </a:p>
        </p:txBody>
      </p:sp>
      <p:pic>
        <p:nvPicPr>
          <p:cNvPr id="211" name="Google Shape;211;g3f704bce70a_0_20" descr="Screenshot of ACHIEVE Contact Person Area." title="Screenshot 2026-09-01 14455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000" y="3471900"/>
            <a:ext cx="7879298" cy="1565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12" name="Google Shape;212;g3f704bce70a_0_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78506d538_0_3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Adding an Alternate Contact</a:t>
            </a:r>
            <a:endParaRPr/>
          </a:p>
        </p:txBody>
      </p:sp>
      <p:sp>
        <p:nvSpPr>
          <p:cNvPr id="218" name="Google Shape;218;g3f78506d538_0_30"/>
          <p:cNvSpPr txBox="1">
            <a:spLocks noGrp="1"/>
          </p:cNvSpPr>
          <p:nvPr>
            <p:ph type="body" idx="1"/>
          </p:nvPr>
        </p:nvSpPr>
        <p:spPr>
          <a:xfrm>
            <a:off x="254400" y="734900"/>
            <a:ext cx="8634900" cy="23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Use Add Alternate Contact to manually enter a contact person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Enter the contact person’s</a:t>
            </a:r>
            <a:endParaRPr sz="2100"/>
          </a:p>
          <a:p>
            <a:pPr marL="914400" lvl="0" indent="-3492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Name</a:t>
            </a:r>
            <a:endParaRPr sz="2100"/>
          </a:p>
          <a:p>
            <a:pPr marL="9144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Phone number </a:t>
            </a:r>
            <a:endParaRPr sz="2100"/>
          </a:p>
          <a:p>
            <a:pPr marL="9144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Email address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An alternate contact may be used along with other selected contact persons.</a:t>
            </a:r>
            <a:endParaRPr sz="2100">
              <a:highlight>
                <a:srgbClr val="FFFF00"/>
              </a:highlight>
            </a:endParaRPr>
          </a:p>
        </p:txBody>
      </p:sp>
      <p:pic>
        <p:nvPicPr>
          <p:cNvPr id="219" name="Google Shape;219;g3f78506d538_0_30" descr="Screenshot of ACHIEVE's Contact Person noting the checkbox to Add Alternate Conta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600" y="3265514"/>
            <a:ext cx="8452502" cy="179611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20" name="Google Shape;220;g3f78506d538_0_30" descr="Screenshot of ACHIEVE's &quot;Add Alternate Contact.&quot;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704bce70a_0_2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Search for Team Member</a:t>
            </a:r>
            <a:endParaRPr/>
          </a:p>
        </p:txBody>
      </p:sp>
      <p:sp>
        <p:nvSpPr>
          <p:cNvPr id="226" name="Google Shape;226;g3f704bce70a_0_26"/>
          <p:cNvSpPr txBox="1">
            <a:spLocks noGrp="1"/>
          </p:cNvSpPr>
          <p:nvPr>
            <p:ph type="body" idx="1"/>
          </p:nvPr>
        </p:nvSpPr>
        <p:spPr>
          <a:xfrm>
            <a:off x="158675" y="689850"/>
            <a:ext cx="8863500" cy="20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/>
              <a:t>Select </a:t>
            </a:r>
            <a:r>
              <a:rPr lang="en" sz="1800" b="1"/>
              <a:t>Search for Team Member</a:t>
            </a:r>
            <a:r>
              <a:rPr lang="en" sz="1800"/>
              <a:t> to identify another ACHIEVE user as a contact.</a:t>
            </a:r>
            <a:endParaRPr sz="1800"/>
          </a:p>
          <a:p>
            <a:pPr marL="9144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Enter at least </a:t>
            </a:r>
            <a:r>
              <a:rPr lang="en" sz="1800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three characters</a:t>
            </a: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2"/>
                  </a:ext>
                </a:extLst>
              </a:rPr>
              <a:t> of the person’s name</a:t>
            </a:r>
            <a:endParaRPr sz="180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</a:ext>
              </a:extLst>
            </a:endParaRPr>
          </a:p>
          <a:p>
            <a:pPr marL="9144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ACHIEVE displays matching team members</a:t>
            </a:r>
            <a:endParaRPr sz="180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5"/>
                </a:ext>
              </a:extLst>
            </a:endParaRPr>
          </a:p>
          <a:p>
            <a:pPr marL="9144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Select the appropriate individual</a:t>
            </a:r>
            <a:endParaRPr sz="180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</a:ext>
              </a:extLst>
            </a:endParaRPr>
          </a:p>
          <a:p>
            <a:pPr marL="9144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The selected person is added as a </a:t>
            </a:r>
            <a:r>
              <a:rPr lang="en" sz="1800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Contact Person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More than one team membe</a:t>
            </a:r>
            <a:r>
              <a:rPr lang="en" sz="2000" b="1"/>
              <a:t>r may be selected.</a:t>
            </a:r>
            <a:endParaRPr sz="2000">
              <a:highlight>
                <a:srgbClr val="FFFF00"/>
              </a:highlight>
            </a:endParaRPr>
          </a:p>
        </p:txBody>
      </p:sp>
      <p:pic>
        <p:nvPicPr>
          <p:cNvPr id="227" name="Google Shape;227;g3f704bce70a_0_26" descr="Screenshot of ACHIEVE's &quot;Add Team Member.&quot;" title="Screenshot 2026-09-01 14531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163" y="2765725"/>
            <a:ext cx="6814974" cy="22363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28" name="Google Shape;228;g3f704bce70a_0_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78506d538_0_2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Managing Selected Contact Persons</a:t>
            </a:r>
            <a:endParaRPr/>
          </a:p>
        </p:txBody>
      </p:sp>
      <p:sp>
        <p:nvSpPr>
          <p:cNvPr id="234" name="Google Shape;234;g3f78506d538_0_24"/>
          <p:cNvSpPr txBox="1">
            <a:spLocks noGrp="1"/>
          </p:cNvSpPr>
          <p:nvPr>
            <p:ph type="body" idx="1"/>
          </p:nvPr>
        </p:nvSpPr>
        <p:spPr>
          <a:xfrm>
            <a:off x="348475" y="753875"/>
            <a:ext cx="3795900" cy="41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/>
              <a:t>Once selected, each contact person displays with: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Name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Phone number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Email address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Remove option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/>
              <a:t>Contact information is populated from the individual’s ACHIEVE profile. 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/>
              <a:t>Removing a contact person requires confirmation.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>
              <a:highlight>
                <a:srgbClr val="FFFF00"/>
              </a:highlight>
            </a:endParaRPr>
          </a:p>
        </p:txBody>
      </p:sp>
      <p:pic>
        <p:nvPicPr>
          <p:cNvPr id="235" name="Google Shape;235;g3f78506d538_0_24" descr="Screenshot of ACHIEVE's &quot;Add Team Member&quot; search area, noting Add and Remove button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4200" y="689000"/>
            <a:ext cx="4372700" cy="42352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36" name="Google Shape;236;g3f78506d538_0_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b22cc8f4d_0_25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Early ACCESS</a:t>
            </a:r>
            <a:endParaRPr/>
          </a:p>
        </p:txBody>
      </p:sp>
      <p:sp>
        <p:nvSpPr>
          <p:cNvPr id="243" name="Google Shape;243;g3fb22cc8f4d_0_25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b22cc8f4d_0_39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Early ACCESS: Transition Option</a:t>
            </a:r>
            <a:endParaRPr/>
          </a:p>
        </p:txBody>
      </p:sp>
      <p:sp>
        <p:nvSpPr>
          <p:cNvPr id="250" name="Google Shape;250;g3fb22cc8f4d_0_39"/>
          <p:cNvSpPr txBox="1">
            <a:spLocks noGrp="1"/>
          </p:cNvSpPr>
          <p:nvPr>
            <p:ph type="body" idx="1"/>
          </p:nvPr>
        </p:nvSpPr>
        <p:spPr>
          <a:xfrm>
            <a:off x="254400" y="748375"/>
            <a:ext cx="4014000" cy="41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A new </a:t>
            </a:r>
            <a:r>
              <a:rPr lang="en" sz="2100" b="1"/>
              <a:t>Transition</a:t>
            </a:r>
            <a:r>
              <a:rPr lang="en" sz="2100"/>
              <a:t> option is available under: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“The prior written notice is related to (select all that apply)”</a:t>
            </a:r>
            <a:endParaRPr sz="2100"/>
          </a:p>
          <a:p>
            <a:pPr marL="45720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Specific to Early ACCESS PWNs</a:t>
            </a:r>
            <a:endParaRPr sz="2100"/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May be selected with other applicable options</a:t>
            </a:r>
            <a:endParaRPr sz="2100"/>
          </a:p>
        </p:txBody>
      </p:sp>
      <p:pic>
        <p:nvPicPr>
          <p:cNvPr id="251" name="Google Shape;251;g3fb22cc8f4d_0_39" descr="Screenshot of ACHIEVE's related to section including options of Post-Referral Screening, Evaluation and/or Assessment, Eligibility, Services, Exiting Early ACCESS, and Transit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5550" y="810350"/>
            <a:ext cx="4461668" cy="40445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52" name="Google Shape;252;g3fb22cc8f4d_0_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b22cc8f4d_0_13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Early ACCESS: Date Decision Reached</a:t>
            </a:r>
            <a:endParaRPr/>
          </a:p>
        </p:txBody>
      </p:sp>
      <p:sp>
        <p:nvSpPr>
          <p:cNvPr id="258" name="Google Shape;258;g3fb22cc8f4d_0_13"/>
          <p:cNvSpPr txBox="1">
            <a:spLocks noGrp="1"/>
          </p:cNvSpPr>
          <p:nvPr>
            <p:ph type="body" idx="1"/>
          </p:nvPr>
        </p:nvSpPr>
        <p:spPr>
          <a:xfrm>
            <a:off x="254400" y="699624"/>
            <a:ext cx="8633400" cy="17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New required field on Early ACCESS PWNs</a:t>
            </a:r>
            <a:endParaRPr sz="20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Documents when the decision was reached</a:t>
            </a:r>
            <a:endParaRPr sz="20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Cannot be a future date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Key Point: </a:t>
            </a:r>
            <a:r>
              <a:rPr lang="en" sz="2000"/>
              <a:t>The decision date and implementation date serve different purposes.</a:t>
            </a:r>
            <a:endParaRPr sz="2000"/>
          </a:p>
        </p:txBody>
      </p:sp>
      <p:pic>
        <p:nvPicPr>
          <p:cNvPr id="259" name="Google Shape;259;g3fb22cc8f4d_0_13" descr="Screenshot of ACHIEVE's PWN Date Decision Reached section. Noting &quot;Date Decision reached,&quot; &quot;This Action will be implemented on&quot; and &quot;Add Another Date&quot; butt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288" y="2832450"/>
            <a:ext cx="8419625" cy="2062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60" name="Google Shape;260;g3fb22cc8f4d_0_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b22cc8f4d_0_19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Early ACCESS: Adding Another Date</a:t>
            </a:r>
            <a:endParaRPr/>
          </a:p>
        </p:txBody>
      </p:sp>
      <p:sp>
        <p:nvSpPr>
          <p:cNvPr id="266" name="Google Shape;266;g3fb22cc8f4d_0_19"/>
          <p:cNvSpPr txBox="1">
            <a:spLocks noGrp="1"/>
          </p:cNvSpPr>
          <p:nvPr>
            <p:ph type="body" idx="1"/>
          </p:nvPr>
        </p:nvSpPr>
        <p:spPr>
          <a:xfrm>
            <a:off x="254400" y="699625"/>
            <a:ext cx="86091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853"/>
              <a:buNone/>
            </a:pPr>
            <a:r>
              <a:rPr lang="en" sz="1828"/>
              <a:t>When </a:t>
            </a:r>
            <a:r>
              <a:rPr lang="en" sz="1828" b="1"/>
              <a:t>Add Another Date</a:t>
            </a:r>
            <a:r>
              <a:rPr lang="en" sz="1828"/>
              <a:t> is selected, a removable action-date section includes: </a:t>
            </a:r>
            <a:endParaRPr sz="1828"/>
          </a:p>
          <a:p>
            <a:pPr marL="457200" lvl="0" indent="-334804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73"/>
              <a:buChar char="●"/>
            </a:pPr>
            <a:r>
              <a:rPr lang="en" sz="1828"/>
              <a:t>Action</a:t>
            </a:r>
            <a:endParaRPr sz="1828"/>
          </a:p>
          <a:p>
            <a:pPr marL="457200" lvl="0" indent="-33480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73"/>
              <a:buChar char="●"/>
            </a:pPr>
            <a:r>
              <a:rPr lang="en" sz="1828"/>
              <a:t>This action will be implemented on</a:t>
            </a:r>
            <a:endParaRPr sz="1828"/>
          </a:p>
          <a:p>
            <a:pPr marL="457200" lvl="0" indent="-33480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73"/>
              <a:buChar char="●"/>
            </a:pPr>
            <a:r>
              <a:rPr lang="en" sz="1828"/>
              <a:t>Date Decision Reached</a:t>
            </a:r>
            <a:endParaRPr sz="1828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853"/>
              <a:buNone/>
            </a:pPr>
            <a:r>
              <a:rPr lang="en" sz="1828" b="1"/>
              <a:t>How it works</a:t>
            </a:r>
            <a:endParaRPr sz="1828" b="1"/>
          </a:p>
          <a:p>
            <a:pPr marL="457200" lvl="0" indent="-344646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28"/>
              <a:buChar char="●"/>
            </a:pPr>
            <a:r>
              <a:rPr lang="en" sz="1828"/>
              <a:t>Each added section has a red </a:t>
            </a:r>
            <a:r>
              <a:rPr lang="en" sz="1828" b="1"/>
              <a:t>X</a:t>
            </a:r>
            <a:r>
              <a:rPr lang="en" sz="1828"/>
              <a:t> for removal</a:t>
            </a:r>
            <a:endParaRPr sz="1828"/>
          </a:p>
          <a:p>
            <a:pPr marL="457200" lvl="0" indent="-34464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28"/>
              <a:buChar char="●"/>
            </a:pPr>
            <a:r>
              <a:rPr lang="en" sz="1828" b="1"/>
              <a:t>Add Another Date </a:t>
            </a:r>
            <a:r>
              <a:rPr lang="en" sz="1828"/>
              <a:t>is disabled until all required fields in the newest section are completed</a:t>
            </a:r>
            <a:endParaRPr sz="1828"/>
          </a:p>
        </p:txBody>
      </p:sp>
      <p:pic>
        <p:nvPicPr>
          <p:cNvPr id="267" name="Google Shape;267;g3fb22cc8f4d_0_19" descr="Screenshot of ACHIEVE's PWN &quot;Adding Another Date&quot; sect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7238" y="3495825"/>
            <a:ext cx="5503412" cy="15765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68" name="Google Shape;268;g3fb22cc8f4d_0_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704bce70a_0_57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Proposed and Refused </a:t>
            </a: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</a:ext>
                </a:extLst>
              </a:rPr>
              <a:t>Actions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65375"/>
              <a:buFont typeface="Arial"/>
              <a:buNone/>
            </a:pPr>
            <a:r>
              <a:rPr lang="en" sz="21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Special Education PWN</a:t>
            </a:r>
            <a:endParaRPr/>
          </a:p>
        </p:txBody>
      </p:sp>
      <p:sp>
        <p:nvSpPr>
          <p:cNvPr id="275" name="Google Shape;275;g3f704bce70a_0_57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704bce70a_0_32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Document Each Action Individually</a:t>
            </a:r>
            <a:endParaRPr/>
          </a:p>
        </p:txBody>
      </p:sp>
      <p:sp>
        <p:nvSpPr>
          <p:cNvPr id="282" name="Google Shape;282;g3f704bce70a_0_32"/>
          <p:cNvSpPr txBox="1">
            <a:spLocks noGrp="1"/>
          </p:cNvSpPr>
          <p:nvPr>
            <p:ph type="body" idx="1"/>
          </p:nvPr>
        </p:nvSpPr>
        <p:spPr>
          <a:xfrm>
            <a:off x="120700" y="663325"/>
            <a:ext cx="3607500" cy="4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What is changing?</a:t>
            </a:r>
            <a:endParaRPr sz="1800" b="1"/>
          </a:p>
          <a:p>
            <a:pPr marL="457200" lvl="0" indent="-3302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Each proposed or refused action is documented separately</a:t>
            </a:r>
            <a:endParaRPr sz="1800"/>
          </a:p>
          <a:p>
            <a:pPr marL="457200" lvl="0" indent="-3302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Decision-making information is connected to the specific action</a:t>
            </a:r>
            <a:endParaRPr sz="1800"/>
          </a:p>
          <a:p>
            <a:pPr marL="457200" lvl="0" indent="-3302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1"/>
                  </a:ext>
                </a:extLst>
              </a:rPr>
              <a:t>Action-specific dates</a:t>
            </a:r>
            <a:r>
              <a:rPr lang="en" sz="1800"/>
              <a:t> replace Document Action Dates in Special Education PWNs</a:t>
            </a:r>
            <a:endParaRPr sz="1800"/>
          </a:p>
          <a:p>
            <a:pPr marL="457200" lvl="0" indent="-330200" algn="l" rtl="0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600"/>
              <a:buChar char="●"/>
            </a:pPr>
            <a:r>
              <a:rPr lang="en" sz="1800"/>
              <a:t>At least one action must be saved before the PWN can be completed</a:t>
            </a:r>
            <a:endParaRPr sz="1800"/>
          </a:p>
        </p:txBody>
      </p:sp>
      <p:sp>
        <p:nvSpPr>
          <p:cNvPr id="283" name="Google Shape;283;g3f704bce70a_0_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284" name="Google Shape;284;g3f704bce70a_0_32" descr="Screenshot of ACHIEVE's Proposed or Refused act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8199" y="794950"/>
            <a:ext cx="5194327" cy="395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704bce70a_0_3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Proposing or Refusing</a:t>
            </a:r>
            <a:endParaRPr/>
          </a:p>
        </p:txBody>
      </p:sp>
      <p:sp>
        <p:nvSpPr>
          <p:cNvPr id="290" name="Google Shape;290;g3f704bce70a_0_38"/>
          <p:cNvSpPr txBox="1">
            <a:spLocks noGrp="1"/>
          </p:cNvSpPr>
          <p:nvPr>
            <p:ph type="body" idx="1"/>
          </p:nvPr>
        </p:nvSpPr>
        <p:spPr>
          <a:xfrm>
            <a:off x="254400" y="734900"/>
            <a:ext cx="6945600" cy="4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688"/>
              <a:buNone/>
            </a:pPr>
            <a:r>
              <a:rPr lang="en" sz="1825"/>
              <a:t>Start by identifying the agency’s action</a:t>
            </a:r>
            <a:endParaRPr sz="1825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88"/>
              <a:buNone/>
            </a:pPr>
            <a:r>
              <a:rPr lang="en" sz="1825" b="1"/>
              <a:t>The agency is:</a:t>
            </a:r>
            <a:endParaRPr sz="1825" b="1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Proposing</a:t>
            </a:r>
            <a:endParaRPr sz="1825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Refusing</a:t>
            </a:r>
            <a:endParaRPr sz="1825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88"/>
              <a:buNone/>
            </a:pPr>
            <a:r>
              <a:rPr lang="en" sz="1825" b="1"/>
              <a:t>Also required for every action:</a:t>
            </a:r>
            <a:endParaRPr sz="1825" b="1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Date Decision Reached</a:t>
            </a:r>
            <a:endParaRPr sz="1825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The following action</a:t>
            </a:r>
            <a:endParaRPr sz="1825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Sources of information</a:t>
            </a:r>
            <a:endParaRPr sz="1825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Other options considered and why they were rejected</a:t>
            </a:r>
            <a:endParaRPr sz="1825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88"/>
              <a:buNone/>
            </a:pPr>
            <a:r>
              <a:rPr lang="en" sz="1825" b="1"/>
              <a:t>When Proposing is selected:</a:t>
            </a:r>
            <a:endParaRPr sz="1825"/>
          </a:p>
          <a:p>
            <a:pPr marL="914400" lvl="0" indent="-33655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825"/>
              <a:t>This action will be implemented on</a:t>
            </a:r>
            <a:endParaRPr sz="1825"/>
          </a:p>
        </p:txBody>
      </p:sp>
      <p:pic>
        <p:nvPicPr>
          <p:cNvPr id="291" name="Google Shape;291;g3f704bce70a_0_38" descr="ACHIEVE's &quot;Add Action&quot; Button." title="Screenshot 2026-09-01 15102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5425" y="2039638"/>
            <a:ext cx="2837075" cy="12234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92" name="Google Shape;292;g3f704bce70a_0_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84c7d6337_0_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Date Decision Reached</a:t>
            </a:r>
            <a:endParaRPr/>
          </a:p>
        </p:txBody>
      </p:sp>
      <p:sp>
        <p:nvSpPr>
          <p:cNvPr id="298" name="Google Shape;298;g3f84c7d6337_0_0"/>
          <p:cNvSpPr txBox="1">
            <a:spLocks noGrp="1"/>
          </p:cNvSpPr>
          <p:nvPr>
            <p:ph type="body" idx="1"/>
          </p:nvPr>
        </p:nvSpPr>
        <p:spPr>
          <a:xfrm>
            <a:off x="254400" y="772850"/>
            <a:ext cx="8616000" cy="17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400" b="1"/>
              <a:t>Date Decision Reached</a:t>
            </a:r>
            <a:endParaRPr sz="2400" b="1"/>
          </a:p>
          <a:p>
            <a:pPr marL="9144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400"/>
              <a:t>Required for every proposed or refused action</a:t>
            </a:r>
            <a:endParaRPr sz="2400"/>
          </a:p>
          <a:p>
            <a:pPr marL="9144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400"/>
              <a:t>Cannot be a future date</a:t>
            </a:r>
            <a:endParaRPr sz="2400"/>
          </a:p>
          <a:p>
            <a:pPr marL="9144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400"/>
              <a:t>Documents when the decision was reached</a:t>
            </a:r>
            <a:endParaRPr sz="2400"/>
          </a:p>
        </p:txBody>
      </p:sp>
      <p:pic>
        <p:nvPicPr>
          <p:cNvPr id="299" name="Google Shape;299;g3f84c7d6337_0_0" descr="Screenshot of ACHIEVE highlighting the &quot;Date Decision Reached&quot; box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287" y="2677713"/>
            <a:ext cx="8352226" cy="226091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00" name="Google Shape;300;g3f84c7d6337_0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84c7d6337_0_12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Documenting the Decision</a:t>
            </a:r>
            <a:endParaRPr/>
          </a:p>
        </p:txBody>
      </p:sp>
      <p:sp>
        <p:nvSpPr>
          <p:cNvPr id="306" name="Google Shape;306;g3f84c7d6337_0_12"/>
          <p:cNvSpPr txBox="1">
            <a:spLocks noGrp="1"/>
          </p:cNvSpPr>
          <p:nvPr>
            <p:ph type="body" idx="1"/>
          </p:nvPr>
        </p:nvSpPr>
        <p:spPr>
          <a:xfrm>
            <a:off x="254400" y="886900"/>
            <a:ext cx="3567300" cy="38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For each action, document:</a:t>
            </a:r>
            <a:endParaRPr sz="1800" b="1"/>
          </a:p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following action</a:t>
            </a:r>
            <a:endParaRPr sz="18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Based on the following source(s) of information</a:t>
            </a:r>
            <a:endParaRPr sz="18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Other options the agency considered and the reasons why those options were rejected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Key Point:</a:t>
            </a:r>
            <a:r>
              <a:rPr lang="en" sz="1800"/>
              <a:t> The documentation should explain the decision for each specific action.</a:t>
            </a:r>
            <a:endParaRPr sz="1800"/>
          </a:p>
        </p:txBody>
      </p:sp>
      <p:pic>
        <p:nvPicPr>
          <p:cNvPr id="307" name="Google Shape;307;g3f84c7d6337_0_12" descr="Screenshot of ACHIEVE, demonstrating the Proposing/Refusing and documentation." title="Screenshot 2026-09-01 15072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1700" y="1117125"/>
            <a:ext cx="5162524" cy="33023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08" name="Google Shape;308;g3f84c7d6337_0_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84c7d6337_0_1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Other Relevant Factors</a:t>
            </a:r>
            <a:endParaRPr/>
          </a:p>
        </p:txBody>
      </p:sp>
      <p:sp>
        <p:nvSpPr>
          <p:cNvPr id="314" name="Google Shape;314;g3f84c7d6337_0_18"/>
          <p:cNvSpPr txBox="1">
            <a:spLocks noGrp="1"/>
          </p:cNvSpPr>
          <p:nvPr>
            <p:ph type="body" idx="1"/>
          </p:nvPr>
        </p:nvSpPr>
        <p:spPr>
          <a:xfrm>
            <a:off x="516825" y="876900"/>
            <a:ext cx="8110500" cy="2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33848"/>
              <a:buNone/>
            </a:pPr>
            <a:r>
              <a:rPr lang="en" sz="2100" b="1"/>
              <a:t>Are there other relevant factors?</a:t>
            </a:r>
            <a:endParaRPr sz="2100" b="1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33848"/>
              <a:buNone/>
            </a:pPr>
            <a:r>
              <a:rPr lang="en" sz="2100"/>
              <a:t>ACHIEVE asks whether other factors are relevant to the:</a:t>
            </a:r>
            <a:endParaRPr sz="2100"/>
          </a:p>
          <a:p>
            <a:pPr marL="914400" lvl="0" indent="-3492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97812"/>
              <a:buChar char="●"/>
            </a:pPr>
            <a:r>
              <a:rPr lang="en" sz="2100" b="1"/>
              <a:t>Proposed action</a:t>
            </a:r>
            <a:r>
              <a:rPr lang="en" sz="2100"/>
              <a:t>, or </a:t>
            </a:r>
            <a:endParaRPr sz="2100"/>
          </a:p>
          <a:p>
            <a:pPr marL="914400" lvl="0" indent="-3492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97812"/>
              <a:buChar char="●"/>
            </a:pPr>
            <a:r>
              <a:rPr lang="en" sz="2100" b="1"/>
              <a:t>Refused action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ct val="133848"/>
              <a:buNone/>
            </a:pPr>
            <a:r>
              <a:rPr lang="en" sz="2100"/>
              <a:t>If </a:t>
            </a:r>
            <a:r>
              <a:rPr lang="en" sz="2100" b="1"/>
              <a:t>Yes </a:t>
            </a:r>
            <a:r>
              <a:rPr lang="en" sz="2100"/>
              <a:t>is selected, a required </a:t>
            </a:r>
            <a:r>
              <a:rPr lang="en" sz="2100" b="1"/>
              <a:t>Description of the relevant factors</a:t>
            </a:r>
            <a:r>
              <a:rPr lang="en" sz="2100"/>
              <a:t> field appears.</a:t>
            </a:r>
            <a:endParaRPr sz="2100"/>
          </a:p>
        </p:txBody>
      </p:sp>
      <p:pic>
        <p:nvPicPr>
          <p:cNvPr id="315" name="Google Shape;315;g3f84c7d6337_0_18" descr="Screenshot of ACHIEVE's &quot;Are there any other actors relevant to the agency's proposed action.&quot; " title="Screenshot 2026-09-02 13303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825" y="3815310"/>
            <a:ext cx="8110500" cy="104616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16" name="Google Shape;316;g3f84c7d6337_0_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84c7d6337_0_2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Saving an Action</a:t>
            </a:r>
            <a:endParaRPr/>
          </a:p>
        </p:txBody>
      </p:sp>
      <p:sp>
        <p:nvSpPr>
          <p:cNvPr id="322" name="Google Shape;322;g3f84c7d6337_0_24"/>
          <p:cNvSpPr txBox="1">
            <a:spLocks noGrp="1"/>
          </p:cNvSpPr>
          <p:nvPr>
            <p:ph type="body" idx="1"/>
          </p:nvPr>
        </p:nvSpPr>
        <p:spPr>
          <a:xfrm>
            <a:off x="254400" y="640000"/>
            <a:ext cx="8452500" cy="3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820" b="1"/>
              <a:t>Cancel</a:t>
            </a:r>
            <a:endParaRPr sz="1820"/>
          </a:p>
          <a:p>
            <a:pPr marL="914400" lvl="0" indent="-33528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 sz="1820"/>
              <a:t>Exits without saving changes</a:t>
            </a:r>
            <a:endParaRPr sz="1820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" sz="1820" b="1"/>
              <a:t>Save and Add Another</a:t>
            </a:r>
            <a:endParaRPr sz="1820"/>
          </a:p>
          <a:p>
            <a:pPr marL="914400" lvl="0" indent="-33528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 sz="1820"/>
              <a:t>Saves the action</a:t>
            </a:r>
            <a:endParaRPr sz="1820"/>
          </a:p>
          <a:p>
            <a:pPr marL="914400" lvl="0" indent="-33528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 sz="1820" b="1"/>
              <a:t>Opens a new action entry</a:t>
            </a:r>
            <a:endParaRPr sz="1820" b="1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en" sz="1820" b="1"/>
              <a:t>Save and Close</a:t>
            </a:r>
            <a:endParaRPr sz="1820"/>
          </a:p>
          <a:p>
            <a:pPr marL="914400" lvl="0" indent="-33528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 sz="1820"/>
              <a:t>Saves the action</a:t>
            </a:r>
            <a:endParaRPr sz="1820"/>
          </a:p>
          <a:p>
            <a:pPr marL="914400" lvl="0" indent="-33528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680"/>
              <a:buChar char="●"/>
            </a:pPr>
            <a:r>
              <a:rPr lang="en" sz="1820"/>
              <a:t>Returns to the action list</a:t>
            </a:r>
            <a:endParaRPr sz="1820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SzPts val="770"/>
              <a:buNone/>
            </a:pPr>
            <a:r>
              <a:rPr lang="en" sz="1820" b="1"/>
              <a:t>Required fields must be complete before an action can be saved. </a:t>
            </a:r>
            <a:endParaRPr sz="1820" b="1"/>
          </a:p>
        </p:txBody>
      </p:sp>
      <p:pic>
        <p:nvPicPr>
          <p:cNvPr id="323" name="Google Shape;323;g3f84c7d6337_0_24" descr="Screenshot of ACHIEVE's &quot;Cancel, Save &amp; Add Another, &quot;Save &amp; Close&quot; buttons. " title="Screenshot 2026-09-01 15352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3538" y="4172200"/>
            <a:ext cx="6096924" cy="88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24" name="Google Shape;324;g3f84c7d6337_0_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84c7d6337_0_3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One PWN, Multiple Actions</a:t>
            </a:r>
            <a:endParaRPr/>
          </a:p>
        </p:txBody>
      </p:sp>
      <p:sp>
        <p:nvSpPr>
          <p:cNvPr id="330" name="Google Shape;330;g3f84c7d6337_0_30"/>
          <p:cNvSpPr txBox="1">
            <a:spLocks noGrp="1"/>
          </p:cNvSpPr>
          <p:nvPr>
            <p:ph type="body" idx="1"/>
          </p:nvPr>
        </p:nvSpPr>
        <p:spPr>
          <a:xfrm>
            <a:off x="254400" y="736875"/>
            <a:ext cx="8710800" cy="30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A PWN may include more than one action.</a:t>
            </a:r>
            <a:endParaRPr sz="2100" b="1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For example, the agency may:</a:t>
            </a:r>
            <a:endParaRPr sz="2100"/>
          </a:p>
          <a:p>
            <a:pPr marL="9144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Propose </a:t>
            </a:r>
            <a:r>
              <a:rPr lang="en" sz="2100"/>
              <a:t>one action</a:t>
            </a:r>
            <a:endParaRPr sz="2100"/>
          </a:p>
          <a:p>
            <a:pPr marL="9144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And </a:t>
            </a:r>
            <a:endParaRPr sz="2100" b="1"/>
          </a:p>
          <a:p>
            <a:pPr marL="9144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Refuse </a:t>
            </a:r>
            <a:r>
              <a:rPr lang="en" sz="2100"/>
              <a:t>another action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None/>
            </a:pPr>
            <a:r>
              <a:rPr lang="en" sz="2100"/>
              <a:t>Each action is documented and saved separately within the same PWN.</a:t>
            </a:r>
            <a:endParaRPr sz="2100"/>
          </a:p>
        </p:txBody>
      </p:sp>
      <p:pic>
        <p:nvPicPr>
          <p:cNvPr id="331" name="Google Shape;331;g3f84c7d6337_0_30" descr="Screenshot of the ACHIEVE accordion showing &quot;Proposing&quot; and &quot;Refusing.&quot;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400" y="3716085"/>
            <a:ext cx="8452500" cy="131353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32" name="Google Shape;332;g3f84c7d6337_0_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704bce70a_0_118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PWN Accordions and Essential Information</a:t>
            </a:r>
            <a:endParaRPr/>
          </a:p>
        </p:txBody>
      </p:sp>
      <p:sp>
        <p:nvSpPr>
          <p:cNvPr id="339" name="Google Shape;339;g3f704bce70a_0_118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704bce70a_0_6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Saved Action</a:t>
            </a:r>
            <a:endParaRPr/>
          </a:p>
        </p:txBody>
      </p:sp>
      <p:sp>
        <p:nvSpPr>
          <p:cNvPr id="346" name="Google Shape;346;g3f704bce70a_0_64"/>
          <p:cNvSpPr txBox="1">
            <a:spLocks noGrp="1"/>
          </p:cNvSpPr>
          <p:nvPr>
            <p:ph type="body" idx="1"/>
          </p:nvPr>
        </p:nvSpPr>
        <p:spPr>
          <a:xfrm>
            <a:off x="254400" y="658975"/>
            <a:ext cx="3339600" cy="4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/>
              <a:t>Each saved action: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Appears in its own accordion;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Is collapsed by default;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Is identified as Proposing or Refusing; and</a:t>
            </a:r>
            <a:endParaRPr sz="2000"/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Can be expanded to review</a:t>
            </a:r>
            <a:r>
              <a:rPr lang="en" sz="20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2"/>
                  </a:ext>
                </a:extLst>
              </a:rPr>
              <a:t>, revise, or remove </a:t>
            </a:r>
            <a:r>
              <a:rPr lang="en" sz="2000"/>
              <a:t>information for that action.</a:t>
            </a:r>
            <a:endParaRPr sz="2000"/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pic>
        <p:nvPicPr>
          <p:cNvPr id="347" name="Google Shape;347;g3f704bce70a_0_64" descr="Screenshot of the ACHIEVE accordion showing &quot;Proposing&quot; and &quot;Refusing&quot; expanded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8900" y="1065825"/>
            <a:ext cx="5331474" cy="345679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48" name="Google Shape;348;g3f704bce70a_0_6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84c7d6337_0_36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Managing Action Accordions</a:t>
            </a:r>
            <a:endParaRPr/>
          </a:p>
        </p:txBody>
      </p:sp>
      <p:sp>
        <p:nvSpPr>
          <p:cNvPr id="354" name="Google Shape;354;g3f84c7d6337_0_36"/>
          <p:cNvSpPr txBox="1">
            <a:spLocks noGrp="1"/>
          </p:cNvSpPr>
          <p:nvPr>
            <p:ph type="body" idx="1"/>
          </p:nvPr>
        </p:nvSpPr>
        <p:spPr>
          <a:xfrm>
            <a:off x="516825" y="828075"/>
            <a:ext cx="8110500" cy="20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Expand All</a:t>
            </a:r>
            <a:r>
              <a:rPr lang="en"/>
              <a:t>: Opens all saved action accordions.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Collapse All</a:t>
            </a:r>
            <a:r>
              <a:rPr lang="en"/>
              <a:t>: Closes all saved action accordions.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Add Action</a:t>
            </a:r>
            <a:r>
              <a:rPr lang="en"/>
              <a:t>: Opens the field to document another proposed or refused action.</a:t>
            </a:r>
            <a:endParaRPr/>
          </a:p>
        </p:txBody>
      </p:sp>
      <p:pic>
        <p:nvPicPr>
          <p:cNvPr id="355" name="Google Shape;355;g3f84c7d6337_0_36" descr="Screenshot of the ACHIEVE accordion showing &quot;Proposing&quot; and &quot;Refusing&quot; collapsed. Highlighting the &quot;Expand All&quot; and &quot;Add Action&quot; butt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335725"/>
            <a:ext cx="8839201" cy="12685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56" name="Google Shape;356;g3f84c7d6337_0_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84c7d6337_0_42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Reviewing and Editing an Action</a:t>
            </a:r>
            <a:endParaRPr/>
          </a:p>
        </p:txBody>
      </p:sp>
      <p:sp>
        <p:nvSpPr>
          <p:cNvPr id="362" name="Google Shape;362;g3f84c7d6337_0_42"/>
          <p:cNvSpPr txBox="1">
            <a:spLocks noGrp="1"/>
          </p:cNvSpPr>
          <p:nvPr>
            <p:ph type="body" idx="1"/>
          </p:nvPr>
        </p:nvSpPr>
        <p:spPr>
          <a:xfrm>
            <a:off x="254400" y="847075"/>
            <a:ext cx="8110500" cy="3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When an accordion is expanded: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Saved action information is displayed for review</a:t>
            </a:r>
            <a:endParaRPr strike="sngStrike"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Select </a:t>
            </a:r>
            <a:r>
              <a:rPr lang="en" b="1"/>
              <a:t>Edit</a:t>
            </a:r>
            <a:r>
              <a:rPr lang="en"/>
              <a:t> to make changes to the action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●"/>
            </a:pPr>
            <a:r>
              <a:rPr lang="en"/>
              <a:t>Users with edit permissions for the learner can edit the action</a:t>
            </a:r>
            <a:endParaRPr/>
          </a:p>
        </p:txBody>
      </p:sp>
      <p:sp>
        <p:nvSpPr>
          <p:cNvPr id="363" name="Google Shape;363;g3f84c7d6337_0_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704bce70a_0_7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Removing an Action</a:t>
            </a:r>
            <a:endParaRPr/>
          </a:p>
        </p:txBody>
      </p:sp>
      <p:sp>
        <p:nvSpPr>
          <p:cNvPr id="369" name="Google Shape;369;g3f704bce70a_0_70"/>
          <p:cNvSpPr txBox="1">
            <a:spLocks noGrp="1"/>
          </p:cNvSpPr>
          <p:nvPr>
            <p:ph type="body" idx="1"/>
          </p:nvPr>
        </p:nvSpPr>
        <p:spPr>
          <a:xfrm>
            <a:off x="254400" y="727300"/>
            <a:ext cx="8729700" cy="21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Remove </a:t>
            </a:r>
            <a:r>
              <a:rPr lang="en" sz="1800"/>
              <a:t>is available to:</a:t>
            </a:r>
            <a:endParaRPr sz="1800"/>
          </a:p>
          <a:p>
            <a:pPr marL="9144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The user who created the PWN</a:t>
            </a:r>
            <a:endParaRPr sz="1800"/>
          </a:p>
          <a:p>
            <a:pPr marL="9144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Super Admin users</a:t>
            </a:r>
            <a:endParaRPr sz="1800"/>
          </a:p>
          <a:p>
            <a:pPr marL="9144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Location-based Data Leads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600"/>
              <a:buNone/>
            </a:pPr>
            <a:r>
              <a:rPr lang="en" sz="1800"/>
              <a:t>ACHIEVE requires confirmation before the action is removed. </a:t>
            </a:r>
            <a:endParaRPr sz="1800"/>
          </a:p>
        </p:txBody>
      </p:sp>
      <p:pic>
        <p:nvPicPr>
          <p:cNvPr id="370" name="Google Shape;370;g3f704bce70a_0_70" descr="Screenshot of ACHIEVE highlighting the Remove butt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638" y="2883400"/>
            <a:ext cx="6575234" cy="20782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71" name="Google Shape;371;g3f704bce70a_0_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84c7d6337_0_4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Other Essential Information</a:t>
            </a:r>
            <a:endParaRPr/>
          </a:p>
        </p:txBody>
      </p:sp>
      <p:sp>
        <p:nvSpPr>
          <p:cNvPr id="377" name="Google Shape;377;g3f84c7d6337_0_48"/>
          <p:cNvSpPr txBox="1">
            <a:spLocks noGrp="1"/>
          </p:cNvSpPr>
          <p:nvPr>
            <p:ph type="body" idx="1"/>
          </p:nvPr>
        </p:nvSpPr>
        <p:spPr>
          <a:xfrm>
            <a:off x="516825" y="895150"/>
            <a:ext cx="8110500" cy="22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/>
              <a:t>Other Essential Information for this PWN</a:t>
            </a:r>
            <a:endParaRPr sz="2000" b="1"/>
          </a:p>
          <a:p>
            <a:pPr marL="9144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New optional text field</a:t>
            </a:r>
            <a:endParaRPr sz="2000"/>
          </a:p>
          <a:p>
            <a:pPr marL="9144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Located below the action entry area and saved action accordions</a:t>
            </a:r>
            <a:endParaRPr sz="2000"/>
          </a:p>
          <a:p>
            <a:pPr marL="9144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2000"/>
              <a:t>Provides a separate location for additional information related to the PWN</a:t>
            </a:r>
            <a:endParaRPr sz="2000"/>
          </a:p>
        </p:txBody>
      </p:sp>
      <p:pic>
        <p:nvPicPr>
          <p:cNvPr id="378" name="Google Shape;378;g3f84c7d6337_0_48" descr="Screenshot of ACHIEVE's &quot;Other Essential Information for this PWN&quot; section." title="Screenshot 2026-09-01 16243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1025" y="3164355"/>
            <a:ext cx="6501925" cy="1784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79" name="Google Shape;379;g3f84c7d6337_0_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04bce70a_0_132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Multiple PWNs</a:t>
            </a:r>
            <a:endParaRPr/>
          </a:p>
        </p:txBody>
      </p:sp>
      <p:sp>
        <p:nvSpPr>
          <p:cNvPr id="386" name="Google Shape;386;g3f704bce70a_0_132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704bce70a_0_8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When a Draft PWN Already Exists</a:t>
            </a:r>
            <a:endParaRPr/>
          </a:p>
        </p:txBody>
      </p:sp>
      <p:sp>
        <p:nvSpPr>
          <p:cNvPr id="393" name="Google Shape;393;g3f704bce70a_0_88"/>
          <p:cNvSpPr txBox="1">
            <a:spLocks noGrp="1"/>
          </p:cNvSpPr>
          <p:nvPr>
            <p:ph type="body" idx="1"/>
          </p:nvPr>
        </p:nvSpPr>
        <p:spPr>
          <a:xfrm>
            <a:off x="254400" y="734900"/>
            <a:ext cx="3111900" cy="41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1800"/>
              <a:t>When a learner already has a draft PWN, ACHIEVE now displays a Prior Written Notice pop-up modal. 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1800" b="1"/>
              <a:t>Review existing drafts:</a:t>
            </a:r>
            <a:endParaRPr sz="1800" b="1"/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sz="1800" b="1"/>
              <a:t>Date Created:</a:t>
            </a:r>
            <a:r>
              <a:rPr lang="en" sz="1800"/>
              <a:t> select date to open the draft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 b="1"/>
              <a:t>PWN Linked to:</a:t>
            </a:r>
            <a:r>
              <a:rPr lang="en" sz="1800"/>
              <a:t> identifies the associated “Link PWN to” process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 b="1"/>
              <a:t>Created By: </a:t>
            </a:r>
            <a:r>
              <a:rPr lang="en" sz="1800"/>
              <a:t>identifies who created the draft</a:t>
            </a:r>
            <a:endParaRPr sz="1800"/>
          </a:p>
        </p:txBody>
      </p:sp>
      <p:pic>
        <p:nvPicPr>
          <p:cNvPr id="394" name="Google Shape;394;g3f704bce70a_0_88" descr="Screenshot of ACHIEVE's PWN selection menu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6300" y="1381400"/>
            <a:ext cx="5644277" cy="290159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395" name="Google Shape;395;g3f704bce70a_0_8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f84c7d6337_0_78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Draft Prior Written Notice(s)</a:t>
            </a:r>
            <a:endParaRPr/>
          </a:p>
        </p:txBody>
      </p:sp>
      <p:sp>
        <p:nvSpPr>
          <p:cNvPr id="401" name="Google Shape;401;g3f84c7d6337_0_78"/>
          <p:cNvSpPr txBox="1">
            <a:spLocks noGrp="1"/>
          </p:cNvSpPr>
          <p:nvPr>
            <p:ph type="body" idx="1"/>
          </p:nvPr>
        </p:nvSpPr>
        <p:spPr>
          <a:xfrm>
            <a:off x="254400" y="791825"/>
            <a:ext cx="8715000" cy="12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400"/>
              <a:t>When a learner has a PWN in progress, a new </a:t>
            </a:r>
            <a:r>
              <a:rPr lang="en" sz="2400" b="1"/>
              <a:t>Draft Prior Written Notice(s)</a:t>
            </a:r>
            <a:r>
              <a:rPr lang="en" sz="2400"/>
              <a:t> accordion appears on the Documentation stepper.</a:t>
            </a:r>
            <a:endParaRPr sz="2400" b="1"/>
          </a:p>
        </p:txBody>
      </p:sp>
      <p:pic>
        <p:nvPicPr>
          <p:cNvPr id="402" name="Google Shape;402;g3f84c7d6337_0_78" descr="Screenshot of ACHIEVE's Documentation stepper listing the draft PWNs."/>
          <p:cNvPicPr preferRelativeResize="0"/>
          <p:nvPr/>
        </p:nvPicPr>
        <p:blipFill rotWithShape="1">
          <a:blip r:embed="rId3">
            <a:alphaModFix/>
          </a:blip>
          <a:srcRect t="77646"/>
          <a:stretch/>
        </p:blipFill>
        <p:spPr>
          <a:xfrm>
            <a:off x="254400" y="2336438"/>
            <a:ext cx="8715001" cy="17799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403" name="Google Shape;403;g3f84c7d6337_0_7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f84c7d6337_0_9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Deleting a Draft from Documentation</a:t>
            </a:r>
            <a:endParaRPr/>
          </a:p>
        </p:txBody>
      </p:sp>
      <p:sp>
        <p:nvSpPr>
          <p:cNvPr id="409" name="Google Shape;409;g3f84c7d6337_0_90"/>
          <p:cNvSpPr txBox="1">
            <a:spLocks noGrp="1"/>
          </p:cNvSpPr>
          <p:nvPr>
            <p:ph type="body" idx="1"/>
          </p:nvPr>
        </p:nvSpPr>
        <p:spPr>
          <a:xfrm>
            <a:off x="516825" y="931625"/>
            <a:ext cx="8110500" cy="36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/>
              <a:t>Authorized users can select the X to delete a draft: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386"/>
              <a:buChar char="●"/>
            </a:pPr>
            <a:r>
              <a:rPr lang="en"/>
              <a:t>User who created the PWN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386"/>
              <a:buChar char="●"/>
            </a:pPr>
            <a:r>
              <a:rPr lang="en"/>
              <a:t>Super Admin users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386"/>
              <a:buChar char="●"/>
            </a:pPr>
            <a:r>
              <a:rPr lang="en"/>
              <a:t>Location-based Data Leads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ct val="100386"/>
              <a:buNone/>
            </a:pPr>
            <a:r>
              <a:rPr lang="en"/>
              <a:t>Selecting the X opens the </a:t>
            </a:r>
            <a:r>
              <a:rPr lang="en" b="1"/>
              <a:t>Confirm Deletion</a:t>
            </a:r>
            <a:r>
              <a:rPr lang="en"/>
              <a:t> window.</a:t>
            </a:r>
            <a:endParaRPr/>
          </a:p>
        </p:txBody>
      </p:sp>
      <p:sp>
        <p:nvSpPr>
          <p:cNvPr id="410" name="Google Shape;410;g3f84c7d6337_0_9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704bce70a_0_146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Finalizing Draft PWNs</a:t>
            </a:r>
            <a:endParaRPr/>
          </a:p>
        </p:txBody>
      </p:sp>
      <p:sp>
        <p:nvSpPr>
          <p:cNvPr id="417" name="Google Shape;417;g3f704bce70a_0_146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f704bce70a_0_112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New To Do for Draft PWNs</a:t>
            </a:r>
            <a:endParaRPr/>
          </a:p>
        </p:txBody>
      </p:sp>
      <p:sp>
        <p:nvSpPr>
          <p:cNvPr id="424" name="Google Shape;424;g3f704bce70a_0_112"/>
          <p:cNvSpPr txBox="1">
            <a:spLocks noGrp="1"/>
          </p:cNvSpPr>
          <p:nvPr>
            <p:ph type="body" idx="1"/>
          </p:nvPr>
        </p:nvSpPr>
        <p:spPr>
          <a:xfrm>
            <a:off x="361475" y="823675"/>
            <a:ext cx="84525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When a PWN remains unfinished for </a:t>
            </a:r>
            <a:r>
              <a:rPr lang="en" b="1"/>
              <a:t>5 or more days</a:t>
            </a:r>
            <a:r>
              <a:rPr lang="en"/>
              <a:t>, ACHIEVE generates a To Do for the </a:t>
            </a:r>
            <a:r>
              <a:rPr lang="en" b="1"/>
              <a:t>user who created the PWN.</a:t>
            </a:r>
            <a:r>
              <a:rPr lang="en"/>
              <a:t>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To Do begins with: Finalize Draft PWN</a:t>
            </a:r>
            <a:endParaRPr/>
          </a:p>
        </p:txBody>
      </p:sp>
      <p:sp>
        <p:nvSpPr>
          <p:cNvPr id="425" name="Google Shape;425;g3f704bce70a_0_1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704bce70a_0_153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Finalize Draft PWN To Do</a:t>
            </a:r>
            <a:endParaRPr/>
          </a:p>
        </p:txBody>
      </p:sp>
      <p:sp>
        <p:nvSpPr>
          <p:cNvPr id="431" name="Google Shape;431;g3f704bce70a_0_153"/>
          <p:cNvSpPr txBox="1">
            <a:spLocks noGrp="1"/>
          </p:cNvSpPr>
          <p:nvPr>
            <p:ph type="body" idx="1"/>
          </p:nvPr>
        </p:nvSpPr>
        <p:spPr>
          <a:xfrm>
            <a:off x="361475" y="823675"/>
            <a:ext cx="84525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Finalize Draft PWN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The To Do identifies the draft using: 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PWN Linked to…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Date Created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Due Date: </a:t>
            </a:r>
            <a:r>
              <a:rPr lang="en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9 days after the PWN was created</a:t>
            </a:r>
            <a:endParaRPr/>
          </a:p>
        </p:txBody>
      </p:sp>
      <p:sp>
        <p:nvSpPr>
          <p:cNvPr id="432" name="Google Shape;432;g3f704bce70a_0_1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84c7d6337_0_114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Resolving the To Do</a:t>
            </a:r>
            <a:endParaRPr/>
          </a:p>
        </p:txBody>
      </p:sp>
      <p:sp>
        <p:nvSpPr>
          <p:cNvPr id="438" name="Google Shape;438;g3f84c7d6337_0_114"/>
          <p:cNvSpPr txBox="1">
            <a:spLocks noGrp="1"/>
          </p:cNvSpPr>
          <p:nvPr>
            <p:ph type="body" idx="1"/>
          </p:nvPr>
        </p:nvSpPr>
        <p:spPr>
          <a:xfrm>
            <a:off x="361475" y="823675"/>
            <a:ext cx="84525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Resolving the To Do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Select </a:t>
            </a:r>
            <a:r>
              <a:rPr lang="en" b="1"/>
              <a:t>Resolve </a:t>
            </a:r>
            <a:r>
              <a:rPr lang="en"/>
              <a:t>to open the PWN in progress.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The To Do ends when the: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PWN is finalized or completed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Draft PWN is deleted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Learner exits</a:t>
            </a:r>
            <a:endParaRPr/>
          </a:p>
        </p:txBody>
      </p:sp>
      <p:sp>
        <p:nvSpPr>
          <p:cNvPr id="439" name="Google Shape;439;g3f84c7d6337_0_1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704bce70a_0_220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Family Portal Notifications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61616"/>
              <a:buFont typeface="Arial"/>
              <a:buNone/>
            </a:pPr>
            <a:r>
              <a:rPr lang="en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Notification when a PWN is finalized</a:t>
            </a:r>
            <a:endParaRPr/>
          </a:p>
        </p:txBody>
      </p:sp>
      <p:sp>
        <p:nvSpPr>
          <p:cNvPr id="446" name="Google Shape;446;g3f704bce70a_0_220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f871cafeed_0_0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What the Family Receives</a:t>
            </a:r>
            <a:endParaRPr/>
          </a:p>
        </p:txBody>
      </p:sp>
      <p:sp>
        <p:nvSpPr>
          <p:cNvPr id="453" name="Google Shape;453;g3f871cafeed_0_0"/>
          <p:cNvSpPr txBox="1">
            <a:spLocks noGrp="1"/>
          </p:cNvSpPr>
          <p:nvPr>
            <p:ph type="body" idx="1"/>
          </p:nvPr>
        </p:nvSpPr>
        <p:spPr>
          <a:xfrm>
            <a:off x="516825" y="827425"/>
            <a:ext cx="8110500" cy="3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100"/>
              <a:t>When a PWN is finalized, eligible family contacts receive an email notification. 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Subject</a:t>
            </a:r>
            <a:r>
              <a:rPr lang="en" sz="2100"/>
              <a:t>: New Document is Available in Your Portal Account to Review</a:t>
            </a:r>
            <a:endParaRPr sz="21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 sz="2100" b="1"/>
              <a:t>The email:</a:t>
            </a:r>
            <a:endParaRPr sz="2100"/>
          </a:p>
          <a:p>
            <a:pPr marL="457200" lvl="0" indent="-3492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Lets the family know a new document is available</a:t>
            </a:r>
            <a:endParaRPr sz="2100"/>
          </a:p>
          <a:p>
            <a:pPr marL="457200" lvl="0" indent="-3492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900"/>
              <a:buChar char="●"/>
            </a:pPr>
            <a:r>
              <a:rPr lang="en" sz="2100"/>
              <a:t>Directs the family to log in to the portal to access it</a:t>
            </a:r>
            <a:endParaRPr sz="2100"/>
          </a:p>
        </p:txBody>
      </p:sp>
      <p:sp>
        <p:nvSpPr>
          <p:cNvPr id="454" name="Google Shape;454;g3f871cafeed_0_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704bce70a_0_227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PWN Output Changes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61616"/>
              <a:buFont typeface="Arial"/>
              <a:buNone/>
            </a:pPr>
            <a:r>
              <a:rPr lang="en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PWN changes are reflected in the final document</a:t>
            </a:r>
            <a:endParaRPr/>
          </a:p>
        </p:txBody>
      </p:sp>
      <p:sp>
        <p:nvSpPr>
          <p:cNvPr id="461" name="Google Shape;461;g3f704bce70a_0_227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704bce70a_0_177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Updated PWN Documents</a:t>
            </a:r>
            <a:endParaRPr/>
          </a:p>
        </p:txBody>
      </p:sp>
      <p:sp>
        <p:nvSpPr>
          <p:cNvPr id="468" name="Google Shape;468;g3f704bce70a_0_177"/>
          <p:cNvSpPr txBox="1">
            <a:spLocks noGrp="1"/>
          </p:cNvSpPr>
          <p:nvPr>
            <p:ph type="body" idx="1"/>
          </p:nvPr>
        </p:nvSpPr>
        <p:spPr>
          <a:xfrm>
            <a:off x="314550" y="899900"/>
            <a:ext cx="8452500" cy="3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ACHIEVE PWN outputs are being updated to align with the revised PWN process.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en"/>
              <a:t>Updated outputs include: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Early ACCESS Prior Written Notice</a:t>
            </a:r>
            <a:endParaRPr/>
          </a:p>
          <a:p>
            <a:pPr marL="914400" lvl="0" indent="-393700" algn="l" rtl="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SzPts val="2600"/>
              <a:buChar char="●"/>
            </a:pPr>
            <a:r>
              <a:rPr lang="en"/>
              <a:t>Special Education Prior Written Notice</a:t>
            </a:r>
            <a:endParaRPr/>
          </a:p>
        </p:txBody>
      </p:sp>
      <p:sp>
        <p:nvSpPr>
          <p:cNvPr id="469" name="Google Shape;469;g3f704bce70a_0_17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51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704bce70a_0_234"/>
          <p:cNvSpPr txBox="1">
            <a:spLocks noGrp="1"/>
          </p:cNvSpPr>
          <p:nvPr>
            <p:ph type="title" idx="4294967295"/>
          </p:nvPr>
        </p:nvSpPr>
        <p:spPr>
          <a:xfrm>
            <a:off x="523875" y="2208213"/>
            <a:ext cx="8181975" cy="116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98765"/>
              <a:buFont typeface="Arial"/>
              <a:buNone/>
            </a:pPr>
            <a:r>
              <a: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Unfinalized PWN Report</a:t>
            </a:r>
            <a:endParaRPr sz="2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61616"/>
              <a:buFont typeface="Arial"/>
              <a:buNone/>
            </a:pPr>
            <a:r>
              <a:rPr lang="en" sz="2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Supporting timely completion of Prior Written Notice</a:t>
            </a:r>
            <a:endParaRPr/>
          </a:p>
        </p:txBody>
      </p:sp>
      <p:sp>
        <p:nvSpPr>
          <p:cNvPr id="476" name="Google Shape;476;g3f704bce70a_0_234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52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f704bce70a_0_189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Identifying PWNs That Remain Unfinalized</a:t>
            </a:r>
            <a:endParaRPr/>
          </a:p>
        </p:txBody>
      </p:sp>
      <p:sp>
        <p:nvSpPr>
          <p:cNvPr id="483" name="Google Shape;483;g3f704bce70a_0_189"/>
          <p:cNvSpPr txBox="1">
            <a:spLocks noGrp="1"/>
          </p:cNvSpPr>
          <p:nvPr>
            <p:ph type="body" idx="1"/>
          </p:nvPr>
        </p:nvSpPr>
        <p:spPr>
          <a:xfrm>
            <a:off x="328725" y="892825"/>
            <a:ext cx="8298600" cy="3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ACHIEVE will include a new canned report:</a:t>
            </a:r>
            <a:endParaRPr b="1"/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Unfinalized PWN Report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b="1"/>
              <a:t>The report identifies: </a:t>
            </a:r>
            <a:endParaRPr b="1"/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/>
              <a:t>Learners with an unfinalized PWN that has been open for 10 or more days</a:t>
            </a:r>
            <a:endParaRPr/>
          </a:p>
        </p:txBody>
      </p:sp>
      <p:sp>
        <p:nvSpPr>
          <p:cNvPr id="484" name="Google Shape;484;g3f704bce70a_0_18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704bce70a_0_195"/>
          <p:cNvSpPr txBox="1">
            <a:spLocks noGrp="1"/>
          </p:cNvSpPr>
          <p:nvPr>
            <p:ph type="title"/>
          </p:nvPr>
        </p:nvSpPr>
        <p:spPr>
          <a:xfrm>
            <a:off x="254410" y="1"/>
            <a:ext cx="8452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Supporting Timely PWN Completion</a:t>
            </a:r>
            <a:endParaRPr/>
          </a:p>
        </p:txBody>
      </p:sp>
      <p:sp>
        <p:nvSpPr>
          <p:cNvPr id="490" name="Google Shape;490;g3f704bce70a_0_195"/>
          <p:cNvSpPr txBox="1">
            <a:spLocks noGrp="1"/>
          </p:cNvSpPr>
          <p:nvPr>
            <p:ph type="body" idx="1"/>
          </p:nvPr>
        </p:nvSpPr>
        <p:spPr>
          <a:xfrm>
            <a:off x="425400" y="745640"/>
            <a:ext cx="8110500" cy="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ct val="100386"/>
              <a:buNone/>
            </a:pPr>
            <a:r>
              <a:rPr lang="en" b="1"/>
              <a:t>Finalize Draft PWN</a:t>
            </a:r>
            <a:endParaRPr b="1"/>
          </a:p>
        </p:txBody>
      </p:sp>
      <p:graphicFrame>
        <p:nvGraphicFramePr>
          <p:cNvPr id="491" name="Google Shape;491;g3f704bce70a_0_195"/>
          <p:cNvGraphicFramePr/>
          <p:nvPr/>
        </p:nvGraphicFramePr>
        <p:xfrm>
          <a:off x="460650" y="131385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{1579F18E-8D2D-4A55-BA9C-7B1F1172BD36}</a:tableStyleId>
              </a:tblPr>
              <a:tblGrid>
                <a:gridCol w="40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b="1" u="none" strike="noStrike" cap="none"/>
                        <a:t>To Do</a:t>
                      </a:r>
                      <a:endParaRPr sz="20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b="1" u="none" strike="noStrike" cap="none"/>
                        <a:t>Unfinalized PWN Report</a:t>
                      </a:r>
                      <a:endParaRPr sz="20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/>
                        <a:t>Appears at </a:t>
                      </a:r>
                      <a:r>
                        <a:rPr lang="en" sz="2000" b="1" u="none" strike="noStrike" cap="none"/>
                        <a:t>5+ days</a:t>
                      </a:r>
                      <a:endParaRPr sz="2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/>
                        <a:t>Identifies PWNs open </a:t>
                      </a:r>
                      <a:r>
                        <a:rPr lang="en" sz="2000" b="1" u="none" strike="noStrike" cap="none"/>
                        <a:t>10+ days</a:t>
                      </a:r>
                      <a:endParaRPr sz="20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/>
                        <a:t>Assigned to the </a:t>
                      </a:r>
                      <a:r>
                        <a:rPr lang="en" sz="2000" b="1" u="none" strike="noStrike" cap="none"/>
                        <a:t>PWN creator</a:t>
                      </a:r>
                      <a:endParaRPr sz="2000" b="1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/>
                        <a:t>New </a:t>
                      </a:r>
                      <a:r>
                        <a:rPr lang="en" sz="2000" b="1" u="none" strike="noStrike" cap="none"/>
                        <a:t>canned report</a:t>
                      </a:r>
                      <a:endParaRPr sz="20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/>
                        <a:t>Opens the in-progress PWN</a:t>
                      </a:r>
                      <a:endParaRPr sz="2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 dirty="0"/>
                        <a:t>Identifies learners with an unfinalized PWN</a:t>
                      </a:r>
                      <a:endParaRPr sz="20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92" name="Google Shape;492;g3f704bce70a_0_195"/>
          <p:cNvSpPr txBox="1"/>
          <p:nvPr/>
        </p:nvSpPr>
        <p:spPr>
          <a:xfrm>
            <a:off x="583775" y="3944775"/>
            <a:ext cx="76230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tools increase visibility of PWNs that have not yet been finalized.</a:t>
            </a: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3f704bce70a_0_19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0"/>
          <p:cNvSpPr txBox="1">
            <a:spLocks noGrp="1"/>
          </p:cNvSpPr>
          <p:nvPr>
            <p:ph type="title" idx="4294967295"/>
          </p:nvPr>
        </p:nvSpPr>
        <p:spPr>
          <a:xfrm>
            <a:off x="623900" y="1701401"/>
            <a:ext cx="7886700" cy="17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499" name="Google Shape;499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  <p:sp>
        <p:nvSpPr>
          <p:cNvPr id="500" name="Google Shape;500;p10"/>
          <p:cNvSpPr txBox="1">
            <a:spLocks noGrp="1"/>
          </p:cNvSpPr>
          <p:nvPr>
            <p:ph type="sldNum" idx="3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  <p:sp>
        <p:nvSpPr>
          <p:cNvPr id="501" name="Google Shape;501;p10"/>
          <p:cNvSpPr txBox="1">
            <a:spLocks noGrp="1"/>
          </p:cNvSpPr>
          <p:nvPr>
            <p:ph type="sldNum" idx="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55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Iowa Department of Education">
      <a:dk1>
        <a:srgbClr val="000000"/>
      </a:dk1>
      <a:lt1>
        <a:srgbClr val="FFFFFF"/>
      </a:lt1>
      <a:dk2>
        <a:srgbClr val="002152"/>
      </a:dk2>
      <a:lt2>
        <a:srgbClr val="E6E6E6"/>
      </a:lt2>
      <a:accent1>
        <a:srgbClr val="005CA3"/>
      </a:accent1>
      <a:accent2>
        <a:srgbClr val="FDE263"/>
      </a:accent2>
      <a:accent3>
        <a:srgbClr val="96BCDE"/>
      </a:accent3>
      <a:accent4>
        <a:srgbClr val="A5A5A5"/>
      </a:accent4>
      <a:accent5>
        <a:srgbClr val="DC6400"/>
      </a:accent5>
      <a:accent6>
        <a:srgbClr val="FFC2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1932</Words>
  <Application>Microsoft Office PowerPoint</Application>
  <PresentationFormat>On-screen Show (16:9)</PresentationFormat>
  <Paragraphs>357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PT Sans Narrow</vt:lpstr>
      <vt:lpstr>Arial</vt:lpstr>
      <vt:lpstr>Theme1</vt:lpstr>
      <vt:lpstr>1</vt:lpstr>
      <vt:lpstr>Learning Objectives</vt:lpstr>
      <vt:lpstr>Changes Across PWN Types</vt:lpstr>
      <vt:lpstr>Removal of PWN Completion and Notice Date</vt:lpstr>
      <vt:lpstr>Link PWN To Field</vt:lpstr>
      <vt:lpstr>Link PWN to Drop-down Menu</vt:lpstr>
      <vt:lpstr>Link PWN to Drop-down Menu Options</vt:lpstr>
      <vt:lpstr>Link PWN to “Other” Option</vt:lpstr>
      <vt:lpstr>Incomplete Data Report (IDR) Logic</vt:lpstr>
      <vt:lpstr>Resolve Button with No Draft PWN </vt:lpstr>
      <vt:lpstr>Resolve Button with Existing Draft PWN(s)</vt:lpstr>
      <vt:lpstr>PWN Buttons and Actions Changes to how draft PWNs are viewed, shared and deleted</vt:lpstr>
      <vt:lpstr>View Draft Button</vt:lpstr>
      <vt:lpstr>Push to Portal Button</vt:lpstr>
      <vt:lpstr>Delete PWN Button</vt:lpstr>
      <vt:lpstr>Confirming Deletion</vt:lpstr>
      <vt:lpstr>Contact Person Changes Identifying who families can contact about the PWN</vt:lpstr>
      <vt:lpstr>Selecting a Contact Person</vt:lpstr>
      <vt:lpstr>Adding an Alternate Contact</vt:lpstr>
      <vt:lpstr>Search for Team Member</vt:lpstr>
      <vt:lpstr>Managing Selected Contact Persons</vt:lpstr>
      <vt:lpstr>Early ACCESS</vt:lpstr>
      <vt:lpstr>Early ACCESS: Transition Option</vt:lpstr>
      <vt:lpstr>Early ACCESS: Date Decision Reached</vt:lpstr>
      <vt:lpstr>Early ACCESS: Adding Another Date</vt:lpstr>
      <vt:lpstr>Proposed and Refused Actions Special Education PWN</vt:lpstr>
      <vt:lpstr>Document Each Action Individually</vt:lpstr>
      <vt:lpstr>Proposing or Refusing</vt:lpstr>
      <vt:lpstr>Date Decision Reached</vt:lpstr>
      <vt:lpstr>Documenting the Decision</vt:lpstr>
      <vt:lpstr>Other Relevant Factors</vt:lpstr>
      <vt:lpstr>Saving an Action</vt:lpstr>
      <vt:lpstr>One PWN, Multiple Actions</vt:lpstr>
      <vt:lpstr>PWN Accordions and Essential Information</vt:lpstr>
      <vt:lpstr>Saved Action</vt:lpstr>
      <vt:lpstr>Managing Action Accordions</vt:lpstr>
      <vt:lpstr>Reviewing and Editing an Action</vt:lpstr>
      <vt:lpstr>Removing an Action</vt:lpstr>
      <vt:lpstr>Other Essential Information</vt:lpstr>
      <vt:lpstr>Multiple PWNs</vt:lpstr>
      <vt:lpstr>When a Draft PWN Already Exists</vt:lpstr>
      <vt:lpstr>Draft Prior Written Notice(s)</vt:lpstr>
      <vt:lpstr>Deleting a Draft from Documentation</vt:lpstr>
      <vt:lpstr>Finalizing Draft PWNs</vt:lpstr>
      <vt:lpstr>New To Do for Draft PWNs</vt:lpstr>
      <vt:lpstr>Finalize Draft PWN To Do</vt:lpstr>
      <vt:lpstr>Resolving the To Do</vt:lpstr>
      <vt:lpstr>Family Portal Notifications Notification when a PWN is finalized</vt:lpstr>
      <vt:lpstr>What the Family Receives</vt:lpstr>
      <vt:lpstr>PWN Output Changes How PWN changes are reflected in the final document</vt:lpstr>
      <vt:lpstr>Updated PWN Documents</vt:lpstr>
      <vt:lpstr>Unfinalized PWN Report Supporting timely completion of Prior Written Notice</vt:lpstr>
      <vt:lpstr>Identifying PWNs That Remain Unfinalized</vt:lpstr>
      <vt:lpstr>Supporting Timely PWN Completion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2026-09-18T13:47:34Z</dcterms:modified>
</cp:coreProperties>
</file>